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8" r:id="rId3"/>
    <p:sldId id="259" r:id="rId4"/>
    <p:sldId id="260" r:id="rId5"/>
    <p:sldId id="270" r:id="rId6"/>
    <p:sldId id="278" r:id="rId7"/>
    <p:sldId id="262" r:id="rId8"/>
    <p:sldId id="263" r:id="rId9"/>
    <p:sldId id="287" r:id="rId10"/>
    <p:sldId id="283" r:id="rId11"/>
    <p:sldId id="269" r:id="rId12"/>
    <p:sldId id="282" r:id="rId13"/>
    <p:sldId id="279" r:id="rId14"/>
    <p:sldId id="264" r:id="rId15"/>
    <p:sldId id="285" r:id="rId16"/>
    <p:sldId id="284" r:id="rId17"/>
    <p:sldId id="271" r:id="rId18"/>
    <p:sldId id="273" r:id="rId19"/>
    <p:sldId id="274" r:id="rId20"/>
    <p:sldId id="275" r:id="rId21"/>
    <p:sldId id="276" r:id="rId22"/>
    <p:sldId id="289"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09574A-6068-4B6E-B0CC-FFA5CED011CD}" v="11" dt="2021-10-02T16:19:11.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53865" autoAdjust="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warnendu Biswas" userId="88ad6ff2b316fa53" providerId="Windows Live" clId="Web-{4A09574A-6068-4B6E-B0CC-FFA5CED011CD}"/>
    <pc:docChg chg="delSld">
      <pc:chgData name="Swarnendu Biswas" userId="88ad6ff2b316fa53" providerId="Windows Live" clId="Web-{4A09574A-6068-4B6E-B0CC-FFA5CED011CD}" dt="2021-10-02T16:19:11.121" v="10"/>
      <pc:docMkLst>
        <pc:docMk/>
      </pc:docMkLst>
      <pc:sldChg chg="del">
        <pc:chgData name="Swarnendu Biswas" userId="88ad6ff2b316fa53" providerId="Windows Live" clId="Web-{4A09574A-6068-4B6E-B0CC-FFA5CED011CD}" dt="2021-10-02T16:19:03.840" v="8"/>
        <pc:sldMkLst>
          <pc:docMk/>
          <pc:sldMk cId="3302635594" sldId="257"/>
        </pc:sldMkLst>
      </pc:sldChg>
      <pc:sldChg chg="del">
        <pc:chgData name="Swarnendu Biswas" userId="88ad6ff2b316fa53" providerId="Windows Live" clId="Web-{4A09574A-6068-4B6E-B0CC-FFA5CED011CD}" dt="2021-10-02T16:19:11.121" v="10"/>
        <pc:sldMkLst>
          <pc:docMk/>
          <pc:sldMk cId="3085220133" sldId="265"/>
        </pc:sldMkLst>
      </pc:sldChg>
      <pc:sldChg chg="del">
        <pc:chgData name="Swarnendu Biswas" userId="88ad6ff2b316fa53" providerId="Windows Live" clId="Web-{4A09574A-6068-4B6E-B0CC-FFA5CED011CD}" dt="2021-10-02T16:19:03.840" v="9"/>
        <pc:sldMkLst>
          <pc:docMk/>
          <pc:sldMk cId="1623040312" sldId="266"/>
        </pc:sldMkLst>
      </pc:sldChg>
      <pc:sldChg chg="del">
        <pc:chgData name="Swarnendu Biswas" userId="88ad6ff2b316fa53" providerId="Windows Live" clId="Web-{4A09574A-6068-4B6E-B0CC-FFA5CED011CD}" dt="2021-10-02T16:19:03.761" v="6"/>
        <pc:sldMkLst>
          <pc:docMk/>
          <pc:sldMk cId="1165621018" sldId="268"/>
        </pc:sldMkLst>
      </pc:sldChg>
      <pc:sldChg chg="del">
        <pc:chgData name="Swarnendu Biswas" userId="88ad6ff2b316fa53" providerId="Windows Live" clId="Web-{4A09574A-6068-4B6E-B0CC-FFA5CED011CD}" dt="2021-10-02T16:18:59.433" v="4"/>
        <pc:sldMkLst>
          <pc:docMk/>
          <pc:sldMk cId="156195220" sldId="272"/>
        </pc:sldMkLst>
      </pc:sldChg>
      <pc:sldChg chg="del">
        <pc:chgData name="Swarnendu Biswas" userId="88ad6ff2b316fa53" providerId="Windows Live" clId="Web-{4A09574A-6068-4B6E-B0CC-FFA5CED011CD}" dt="2021-10-02T16:18:53.839" v="0"/>
        <pc:sldMkLst>
          <pc:docMk/>
          <pc:sldMk cId="882883658" sldId="277"/>
        </pc:sldMkLst>
      </pc:sldChg>
      <pc:sldChg chg="del">
        <pc:chgData name="Swarnendu Biswas" userId="88ad6ff2b316fa53" providerId="Windows Live" clId="Web-{4A09574A-6068-4B6E-B0CC-FFA5CED011CD}" dt="2021-10-02T16:18:59.433" v="5"/>
        <pc:sldMkLst>
          <pc:docMk/>
          <pc:sldMk cId="1431676378" sldId="281"/>
        </pc:sldMkLst>
      </pc:sldChg>
      <pc:sldChg chg="del">
        <pc:chgData name="Swarnendu Biswas" userId="88ad6ff2b316fa53" providerId="Windows Live" clId="Web-{4A09574A-6068-4B6E-B0CC-FFA5CED011CD}" dt="2021-10-02T16:19:03.793" v="7"/>
        <pc:sldMkLst>
          <pc:docMk/>
          <pc:sldMk cId="3368668860" sldId="286"/>
        </pc:sldMkLst>
      </pc:sldChg>
      <pc:sldChg chg="del">
        <pc:chgData name="Swarnendu Biswas" userId="88ad6ff2b316fa53" providerId="Windows Live" clId="Web-{4A09574A-6068-4B6E-B0CC-FFA5CED011CD}" dt="2021-10-02T16:18:56.886" v="3"/>
        <pc:sldMkLst>
          <pc:docMk/>
          <pc:sldMk cId="2469237498" sldId="288"/>
        </pc:sldMkLst>
      </pc:sldChg>
      <pc:sldChg chg="del">
        <pc:chgData name="Swarnendu Biswas" userId="88ad6ff2b316fa53" providerId="Windows Live" clId="Web-{4A09574A-6068-4B6E-B0CC-FFA5CED011CD}" dt="2021-10-02T16:18:56.871" v="2"/>
        <pc:sldMkLst>
          <pc:docMk/>
          <pc:sldMk cId="1488250889" sldId="290"/>
        </pc:sldMkLst>
      </pc:sldChg>
      <pc:sldChg chg="del">
        <pc:chgData name="Swarnendu Biswas" userId="88ad6ff2b316fa53" providerId="Windows Live" clId="Web-{4A09574A-6068-4B6E-B0CC-FFA5CED011CD}" dt="2021-10-02T16:18:53.839" v="1"/>
        <pc:sldMkLst>
          <pc:docMk/>
          <pc:sldMk cId="4152528803" sldId="291"/>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78F44-DC22-480C-908C-808E8BF9056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9A95A579-A6A5-47F8-A982-C3C4B93EF0D9}">
      <dgm:prSet phldrT="[Text]"/>
      <dgm:spPr/>
      <dgm:t>
        <a:bodyPr/>
        <a:lstStyle/>
        <a:p>
          <a:r>
            <a:rPr lang="en-US" dirty="0"/>
            <a:t>Performance is sensitive to </a:t>
          </a:r>
        </a:p>
      </dgm:t>
    </dgm:pt>
    <dgm:pt modelId="{08FF76A5-28D6-4132-8E14-59595AE68226}" type="parTrans" cxnId="{EAF15DF3-A6BD-4D20-B633-F1FAC66A811D}">
      <dgm:prSet/>
      <dgm:spPr/>
      <dgm:t>
        <a:bodyPr/>
        <a:lstStyle/>
        <a:p>
          <a:endParaRPr lang="en-US"/>
        </a:p>
      </dgm:t>
    </dgm:pt>
    <dgm:pt modelId="{BC22AFEB-8CE0-4E2D-81A5-527962D9DA51}" type="sibTrans" cxnId="{EAF15DF3-A6BD-4D20-B633-F1FAC66A811D}">
      <dgm:prSet/>
      <dgm:spPr/>
      <dgm:t>
        <a:bodyPr/>
        <a:lstStyle/>
        <a:p>
          <a:endParaRPr lang="en-US"/>
        </a:p>
      </dgm:t>
    </dgm:pt>
    <dgm:pt modelId="{AA4AFD2E-F5D3-4130-B925-7C6DD51AE3A7}">
      <dgm:prSet phldrT="[Text]"/>
      <dgm:spPr/>
      <dgm:t>
        <a:bodyPr/>
        <a:lstStyle/>
        <a:p>
          <a:r>
            <a:rPr lang="en-US" dirty="0"/>
            <a:t>Sparsity pattern of the input matrix</a:t>
          </a:r>
        </a:p>
      </dgm:t>
    </dgm:pt>
    <dgm:pt modelId="{09E9F2CC-08F6-48D4-AF53-D83030E90C27}" type="parTrans" cxnId="{2968EC7A-06BB-4E85-916E-6C194BD94D53}">
      <dgm:prSet/>
      <dgm:spPr/>
      <dgm:t>
        <a:bodyPr/>
        <a:lstStyle/>
        <a:p>
          <a:endParaRPr lang="en-US"/>
        </a:p>
      </dgm:t>
    </dgm:pt>
    <dgm:pt modelId="{E9AFAE86-5A6C-4B64-A73C-49CEDBB91654}" type="sibTrans" cxnId="{2968EC7A-06BB-4E85-916E-6C194BD94D53}">
      <dgm:prSet/>
      <dgm:spPr/>
      <dgm:t>
        <a:bodyPr/>
        <a:lstStyle/>
        <a:p>
          <a:endParaRPr lang="en-US"/>
        </a:p>
      </dgm:t>
    </dgm:pt>
    <dgm:pt modelId="{A4982367-B910-414C-BDCD-4182E0E39DA1}">
      <dgm:prSet/>
      <dgm:spPr/>
      <dgm:t>
        <a:bodyPr/>
        <a:lstStyle/>
        <a:p>
          <a:r>
            <a:rPr lang="en-US" dirty="0"/>
            <a:t>Processor microarchitecture and memory hierarchy</a:t>
          </a:r>
        </a:p>
      </dgm:t>
    </dgm:pt>
    <dgm:pt modelId="{8D2D691C-597A-4AD5-A039-D730DC3045AC}" type="parTrans" cxnId="{BD86A201-E3DB-41A1-9472-53E28D245D87}">
      <dgm:prSet/>
      <dgm:spPr/>
      <dgm:t>
        <a:bodyPr/>
        <a:lstStyle/>
        <a:p>
          <a:endParaRPr lang="en-US"/>
        </a:p>
      </dgm:t>
    </dgm:pt>
    <dgm:pt modelId="{E86BC536-C3FF-4DF9-96C4-06D603A031BD}" type="sibTrans" cxnId="{BD86A201-E3DB-41A1-9472-53E28D245D87}">
      <dgm:prSet/>
      <dgm:spPr/>
      <dgm:t>
        <a:bodyPr/>
        <a:lstStyle/>
        <a:p>
          <a:endParaRPr lang="en-US"/>
        </a:p>
      </dgm:t>
    </dgm:pt>
    <dgm:pt modelId="{85416B65-7621-48FC-8E1C-8B88B9970B39}">
      <dgm:prSet/>
      <dgm:spPr/>
      <dgm:t>
        <a:bodyPr/>
        <a:lstStyle/>
        <a:p>
          <a:r>
            <a:rPr lang="en-US" dirty="0"/>
            <a:t>Kernel implementation</a:t>
          </a:r>
        </a:p>
      </dgm:t>
    </dgm:pt>
    <dgm:pt modelId="{8F4B2002-759F-4EEE-ADAE-3251EFF9A499}" type="parTrans" cxnId="{85453131-4524-4CB0-A5CC-5BD17CFF5268}">
      <dgm:prSet/>
      <dgm:spPr/>
      <dgm:t>
        <a:bodyPr/>
        <a:lstStyle/>
        <a:p>
          <a:endParaRPr lang="en-US"/>
        </a:p>
      </dgm:t>
    </dgm:pt>
    <dgm:pt modelId="{BD01B20B-D110-4ECF-9231-AE61170BE279}" type="sibTrans" cxnId="{85453131-4524-4CB0-A5CC-5BD17CFF5268}">
      <dgm:prSet/>
      <dgm:spPr/>
      <dgm:t>
        <a:bodyPr/>
        <a:lstStyle/>
        <a:p>
          <a:endParaRPr lang="en-US"/>
        </a:p>
      </dgm:t>
    </dgm:pt>
    <dgm:pt modelId="{DA82262A-19E2-4CBE-B60D-822D40A922B3}">
      <dgm:prSet/>
      <dgm:spPr/>
      <dgm:t>
        <a:bodyPr/>
        <a:lstStyle/>
        <a:p>
          <a:r>
            <a:rPr lang="en-US" dirty="0"/>
            <a:t>Other aspects like the Compiler and OS</a:t>
          </a:r>
        </a:p>
      </dgm:t>
    </dgm:pt>
    <dgm:pt modelId="{0C13D0C3-C125-474F-A458-936A6B6C45C4}" type="parTrans" cxnId="{6DFEE3BA-CD4F-404D-AC7D-E15CF966E066}">
      <dgm:prSet/>
      <dgm:spPr/>
      <dgm:t>
        <a:bodyPr/>
        <a:lstStyle/>
        <a:p>
          <a:endParaRPr lang="en-US"/>
        </a:p>
      </dgm:t>
    </dgm:pt>
    <dgm:pt modelId="{8C4ED6FF-FB72-4571-8BCB-4B33595B7B43}" type="sibTrans" cxnId="{6DFEE3BA-CD4F-404D-AC7D-E15CF966E066}">
      <dgm:prSet/>
      <dgm:spPr/>
      <dgm:t>
        <a:bodyPr/>
        <a:lstStyle/>
        <a:p>
          <a:endParaRPr lang="en-US"/>
        </a:p>
      </dgm:t>
    </dgm:pt>
    <dgm:pt modelId="{60AD49D4-1F94-4335-9317-AD423398CAF6}" type="pres">
      <dgm:prSet presAssocID="{05778F44-DC22-480C-908C-808E8BF90567}" presName="linear" presStyleCnt="0">
        <dgm:presLayoutVars>
          <dgm:animLvl val="lvl"/>
          <dgm:resizeHandles val="exact"/>
        </dgm:presLayoutVars>
      </dgm:prSet>
      <dgm:spPr/>
    </dgm:pt>
    <dgm:pt modelId="{5DBC5CF6-7B2E-40B0-89F1-D923D41A18FC}" type="pres">
      <dgm:prSet presAssocID="{9A95A579-A6A5-47F8-A982-C3C4B93EF0D9}" presName="parentText" presStyleLbl="node1" presStyleIdx="0" presStyleCnt="1">
        <dgm:presLayoutVars>
          <dgm:chMax val="0"/>
          <dgm:bulletEnabled val="1"/>
        </dgm:presLayoutVars>
      </dgm:prSet>
      <dgm:spPr/>
    </dgm:pt>
    <dgm:pt modelId="{DD2B21C7-0DBC-4F35-B28A-82F6E12C9971}" type="pres">
      <dgm:prSet presAssocID="{9A95A579-A6A5-47F8-A982-C3C4B93EF0D9}" presName="childText" presStyleLbl="revTx" presStyleIdx="0" presStyleCnt="1">
        <dgm:presLayoutVars>
          <dgm:bulletEnabled val="1"/>
        </dgm:presLayoutVars>
      </dgm:prSet>
      <dgm:spPr/>
    </dgm:pt>
  </dgm:ptLst>
  <dgm:cxnLst>
    <dgm:cxn modelId="{BD86A201-E3DB-41A1-9472-53E28D245D87}" srcId="{9A95A579-A6A5-47F8-A982-C3C4B93EF0D9}" destId="{A4982367-B910-414C-BDCD-4182E0E39DA1}" srcOrd="1" destOrd="0" parTransId="{8D2D691C-597A-4AD5-A039-D730DC3045AC}" sibTransId="{E86BC536-C3FF-4DF9-96C4-06D603A031BD}"/>
    <dgm:cxn modelId="{A883DC11-E780-4A71-AD6A-C52FEC3D5B88}" type="presOf" srcId="{9A95A579-A6A5-47F8-A982-C3C4B93EF0D9}" destId="{5DBC5CF6-7B2E-40B0-89F1-D923D41A18FC}" srcOrd="0" destOrd="0" presId="urn:microsoft.com/office/officeart/2005/8/layout/vList2"/>
    <dgm:cxn modelId="{85453131-4524-4CB0-A5CC-5BD17CFF5268}" srcId="{9A95A579-A6A5-47F8-A982-C3C4B93EF0D9}" destId="{85416B65-7621-48FC-8E1C-8B88B9970B39}" srcOrd="2" destOrd="0" parTransId="{8F4B2002-759F-4EEE-ADAE-3251EFF9A499}" sibTransId="{BD01B20B-D110-4ECF-9231-AE61170BE279}"/>
    <dgm:cxn modelId="{A52DB15E-2C8D-4037-861A-2B00531675BF}" type="presOf" srcId="{A4982367-B910-414C-BDCD-4182E0E39DA1}" destId="{DD2B21C7-0DBC-4F35-B28A-82F6E12C9971}" srcOrd="0" destOrd="1" presId="urn:microsoft.com/office/officeart/2005/8/layout/vList2"/>
    <dgm:cxn modelId="{DAD80A75-93FC-45FB-B0DE-E1EB5A9D4F88}" type="presOf" srcId="{85416B65-7621-48FC-8E1C-8B88B9970B39}" destId="{DD2B21C7-0DBC-4F35-B28A-82F6E12C9971}" srcOrd="0" destOrd="2" presId="urn:microsoft.com/office/officeart/2005/8/layout/vList2"/>
    <dgm:cxn modelId="{2968EC7A-06BB-4E85-916E-6C194BD94D53}" srcId="{9A95A579-A6A5-47F8-A982-C3C4B93EF0D9}" destId="{AA4AFD2E-F5D3-4130-B925-7C6DD51AE3A7}" srcOrd="0" destOrd="0" parTransId="{09E9F2CC-08F6-48D4-AF53-D83030E90C27}" sibTransId="{E9AFAE86-5A6C-4B64-A73C-49CEDBB91654}"/>
    <dgm:cxn modelId="{4B846F8F-F1C8-403D-A1E8-314C80A448E7}" type="presOf" srcId="{AA4AFD2E-F5D3-4130-B925-7C6DD51AE3A7}" destId="{DD2B21C7-0DBC-4F35-B28A-82F6E12C9971}" srcOrd="0" destOrd="0" presId="urn:microsoft.com/office/officeart/2005/8/layout/vList2"/>
    <dgm:cxn modelId="{356E4598-73F7-446C-BF12-D315591D3681}" type="presOf" srcId="{DA82262A-19E2-4CBE-B60D-822D40A922B3}" destId="{DD2B21C7-0DBC-4F35-B28A-82F6E12C9971}" srcOrd="0" destOrd="3" presId="urn:microsoft.com/office/officeart/2005/8/layout/vList2"/>
    <dgm:cxn modelId="{811F049C-BB58-4BD1-A9EE-56AB76D020DC}" type="presOf" srcId="{05778F44-DC22-480C-908C-808E8BF90567}" destId="{60AD49D4-1F94-4335-9317-AD423398CAF6}" srcOrd="0" destOrd="0" presId="urn:microsoft.com/office/officeart/2005/8/layout/vList2"/>
    <dgm:cxn modelId="{6DFEE3BA-CD4F-404D-AC7D-E15CF966E066}" srcId="{9A95A579-A6A5-47F8-A982-C3C4B93EF0D9}" destId="{DA82262A-19E2-4CBE-B60D-822D40A922B3}" srcOrd="3" destOrd="0" parTransId="{0C13D0C3-C125-474F-A458-936A6B6C45C4}" sibTransId="{8C4ED6FF-FB72-4571-8BCB-4B33595B7B43}"/>
    <dgm:cxn modelId="{EAF15DF3-A6BD-4D20-B633-F1FAC66A811D}" srcId="{05778F44-DC22-480C-908C-808E8BF90567}" destId="{9A95A579-A6A5-47F8-A982-C3C4B93EF0D9}" srcOrd="0" destOrd="0" parTransId="{08FF76A5-28D6-4132-8E14-59595AE68226}" sibTransId="{BC22AFEB-8CE0-4E2D-81A5-527962D9DA51}"/>
    <dgm:cxn modelId="{A7157D89-7B46-4FFD-BF3E-B9037BE10CC8}" type="presParOf" srcId="{60AD49D4-1F94-4335-9317-AD423398CAF6}" destId="{5DBC5CF6-7B2E-40B0-89F1-D923D41A18FC}" srcOrd="0" destOrd="0" presId="urn:microsoft.com/office/officeart/2005/8/layout/vList2"/>
    <dgm:cxn modelId="{55839198-D2E5-4CC9-A04B-5D6F613BB7BA}" type="presParOf" srcId="{60AD49D4-1F94-4335-9317-AD423398CAF6}" destId="{DD2B21C7-0DBC-4F35-B28A-82F6E12C997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92F7F3-5B0B-4AC7-B294-C827290CFA64}"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US"/>
        </a:p>
      </dgm:t>
    </dgm:pt>
    <dgm:pt modelId="{5C20D020-87CD-43BE-B2D3-BF774FC61AEC}">
      <dgm:prSet custT="1"/>
      <dgm:spPr/>
      <dgm:t>
        <a:bodyPr/>
        <a:lstStyle/>
        <a:p>
          <a:r>
            <a:rPr lang="en-US" sz="4400" dirty="0"/>
            <a:t>No single format is the best across all input matrices and all target architectures</a:t>
          </a:r>
        </a:p>
      </dgm:t>
    </dgm:pt>
    <dgm:pt modelId="{89EC18A9-7B5D-4501-A2BF-B66E99259F7E}" type="parTrans" cxnId="{3CF7CAD4-49EC-4648-918C-52694FDAAECD}">
      <dgm:prSet/>
      <dgm:spPr/>
      <dgm:t>
        <a:bodyPr/>
        <a:lstStyle/>
        <a:p>
          <a:endParaRPr lang="en-US"/>
        </a:p>
      </dgm:t>
    </dgm:pt>
    <dgm:pt modelId="{8CEC07E7-32AE-4E25-9BF5-3D7B0C532525}" type="sibTrans" cxnId="{3CF7CAD4-49EC-4648-918C-52694FDAAECD}">
      <dgm:prSet/>
      <dgm:spPr/>
      <dgm:t>
        <a:bodyPr/>
        <a:lstStyle/>
        <a:p>
          <a:endParaRPr lang="en-US"/>
        </a:p>
      </dgm:t>
    </dgm:pt>
    <dgm:pt modelId="{E4D43AC1-9C82-4078-BD0E-8837FCF9DC52}" type="pres">
      <dgm:prSet presAssocID="{A092F7F3-5B0B-4AC7-B294-C827290CFA64}" presName="linearFlow" presStyleCnt="0">
        <dgm:presLayoutVars>
          <dgm:dir/>
          <dgm:resizeHandles val="exact"/>
        </dgm:presLayoutVars>
      </dgm:prSet>
      <dgm:spPr/>
    </dgm:pt>
    <dgm:pt modelId="{90577590-996B-432C-A37B-AFC803E09A07}" type="pres">
      <dgm:prSet presAssocID="{5C20D020-87CD-43BE-B2D3-BF774FC61AEC}" presName="composite" presStyleCnt="0"/>
      <dgm:spPr/>
    </dgm:pt>
    <dgm:pt modelId="{E6B1AB17-56C2-464D-A794-06CCD710668C}" type="pres">
      <dgm:prSet presAssocID="{5C20D020-87CD-43BE-B2D3-BF774FC61AEC}" presName="imgShp" presStyleLbl="fgImgPlace1" presStyleIdx="0" presStyleCnt="1"/>
      <dgm:spPr>
        <a:blipFill>
          <a:blip xmlns:r="http://schemas.openxmlformats.org/officeDocument/2006/relationships" r:embed="rId1"/>
          <a:srcRect/>
          <a:stretch>
            <a:fillRect/>
          </a:stretch>
        </a:blipFill>
      </dgm:spPr>
    </dgm:pt>
    <dgm:pt modelId="{50E0761D-C90E-49EB-9194-65C282F11E4E}" type="pres">
      <dgm:prSet presAssocID="{5C20D020-87CD-43BE-B2D3-BF774FC61AEC}" presName="txShp" presStyleLbl="node1" presStyleIdx="0" presStyleCnt="1" custScaleX="114903" custLinFactNeighborX="-115" custLinFactNeighborY="-63419">
        <dgm:presLayoutVars>
          <dgm:bulletEnabled val="1"/>
        </dgm:presLayoutVars>
      </dgm:prSet>
      <dgm:spPr/>
    </dgm:pt>
  </dgm:ptLst>
  <dgm:cxnLst>
    <dgm:cxn modelId="{1796F162-DD79-4EF6-820A-D0655B725995}" type="presOf" srcId="{A092F7F3-5B0B-4AC7-B294-C827290CFA64}" destId="{E4D43AC1-9C82-4078-BD0E-8837FCF9DC52}" srcOrd="0" destOrd="0" presId="urn:microsoft.com/office/officeart/2005/8/layout/vList3"/>
    <dgm:cxn modelId="{3CF7CAD4-49EC-4648-918C-52694FDAAECD}" srcId="{A092F7F3-5B0B-4AC7-B294-C827290CFA64}" destId="{5C20D020-87CD-43BE-B2D3-BF774FC61AEC}" srcOrd="0" destOrd="0" parTransId="{89EC18A9-7B5D-4501-A2BF-B66E99259F7E}" sibTransId="{8CEC07E7-32AE-4E25-9BF5-3D7B0C532525}"/>
    <dgm:cxn modelId="{98DADCEA-9178-4CA1-BFCE-7A314F368260}" type="presOf" srcId="{5C20D020-87CD-43BE-B2D3-BF774FC61AEC}" destId="{50E0761D-C90E-49EB-9194-65C282F11E4E}" srcOrd="0" destOrd="0" presId="urn:microsoft.com/office/officeart/2005/8/layout/vList3"/>
    <dgm:cxn modelId="{A860A730-A5FF-4763-8C07-4B3E07E9AB24}" type="presParOf" srcId="{E4D43AC1-9C82-4078-BD0E-8837FCF9DC52}" destId="{90577590-996B-432C-A37B-AFC803E09A07}" srcOrd="0" destOrd="0" presId="urn:microsoft.com/office/officeart/2005/8/layout/vList3"/>
    <dgm:cxn modelId="{6E0F8E23-EB71-4109-8A25-4D2ECB6C8D0F}" type="presParOf" srcId="{90577590-996B-432C-A37B-AFC803E09A07}" destId="{E6B1AB17-56C2-464D-A794-06CCD710668C}" srcOrd="0" destOrd="0" presId="urn:microsoft.com/office/officeart/2005/8/layout/vList3"/>
    <dgm:cxn modelId="{A8FC5514-87FA-48FF-8D1E-2629B0BF0D77}" type="presParOf" srcId="{90577590-996B-432C-A37B-AFC803E09A07}" destId="{50E0761D-C90E-49EB-9194-65C282F11E4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61DD62-64CC-41B3-AABC-398E3C6E1E00}" type="doc">
      <dgm:prSet loTypeId="urn:microsoft.com/office/officeart/2005/8/layout/gear1" loCatId="cycle" qsTypeId="urn:microsoft.com/office/officeart/2005/8/quickstyle/simple1" qsCatId="simple" csTypeId="urn:microsoft.com/office/officeart/2005/8/colors/accent0_3" csCatId="mainScheme" phldr="1"/>
      <dgm:spPr/>
    </dgm:pt>
    <dgm:pt modelId="{346DFD92-303D-49A9-9B3D-8D98F2922918}">
      <dgm:prSet phldrT="[Text]"/>
      <dgm:spPr/>
      <dgm:t>
        <a:bodyPr/>
        <a:lstStyle/>
        <a:p>
          <a:r>
            <a:rPr lang="en-US" dirty="0"/>
            <a:t>ML Model</a:t>
          </a:r>
        </a:p>
      </dgm:t>
    </dgm:pt>
    <dgm:pt modelId="{4F834361-6D4E-4ABD-AFE4-EE8F1D525A7E}" type="parTrans" cxnId="{758CA851-B947-4CBE-A5A2-EFE97CAEB114}">
      <dgm:prSet/>
      <dgm:spPr/>
      <dgm:t>
        <a:bodyPr/>
        <a:lstStyle/>
        <a:p>
          <a:endParaRPr lang="en-US"/>
        </a:p>
      </dgm:t>
    </dgm:pt>
    <dgm:pt modelId="{0A37F6E0-7AE0-44CD-B1C3-74D348F7E7E3}" type="sibTrans" cxnId="{758CA851-B947-4CBE-A5A2-EFE97CAEB114}">
      <dgm:prSet/>
      <dgm:spPr/>
      <dgm:t>
        <a:bodyPr/>
        <a:lstStyle/>
        <a:p>
          <a:endParaRPr lang="en-US"/>
        </a:p>
      </dgm:t>
    </dgm:pt>
    <dgm:pt modelId="{203AC82C-387E-4D89-99EF-68DD9BD45BE9}">
      <dgm:prSet phldrT="[Text]"/>
      <dgm:spPr/>
      <dgm:t>
        <a:bodyPr/>
        <a:lstStyle/>
        <a:p>
          <a:r>
            <a:rPr lang="en-US" dirty="0"/>
            <a:t>Labels</a:t>
          </a:r>
        </a:p>
      </dgm:t>
    </dgm:pt>
    <dgm:pt modelId="{3BF78CAB-125F-47B2-822D-0AAA9FBB5E91}" type="parTrans" cxnId="{15B2D4B8-18D6-4813-8712-7D684B72C32E}">
      <dgm:prSet/>
      <dgm:spPr/>
      <dgm:t>
        <a:bodyPr/>
        <a:lstStyle/>
        <a:p>
          <a:endParaRPr lang="en-US"/>
        </a:p>
      </dgm:t>
    </dgm:pt>
    <dgm:pt modelId="{19592F63-8FAB-4961-9F0E-6BEE2D32BE46}" type="sibTrans" cxnId="{15B2D4B8-18D6-4813-8712-7D684B72C32E}">
      <dgm:prSet/>
      <dgm:spPr/>
      <dgm:t>
        <a:bodyPr/>
        <a:lstStyle/>
        <a:p>
          <a:endParaRPr lang="en-US"/>
        </a:p>
      </dgm:t>
    </dgm:pt>
    <dgm:pt modelId="{30FA1325-3FBD-4226-9B12-32A1F8DF9A59}">
      <dgm:prSet phldrT="[Text]"/>
      <dgm:spPr/>
      <dgm:t>
        <a:bodyPr/>
        <a:lstStyle/>
        <a:p>
          <a:r>
            <a:rPr lang="en-US" dirty="0"/>
            <a:t>Features</a:t>
          </a:r>
        </a:p>
      </dgm:t>
    </dgm:pt>
    <dgm:pt modelId="{FABC6580-EFFF-4312-9212-3DAFA9AF74B6}" type="parTrans" cxnId="{CB719D99-32A2-45DB-B7DF-ED8DB4025BDE}">
      <dgm:prSet/>
      <dgm:spPr/>
      <dgm:t>
        <a:bodyPr/>
        <a:lstStyle/>
        <a:p>
          <a:endParaRPr lang="en-US"/>
        </a:p>
      </dgm:t>
    </dgm:pt>
    <dgm:pt modelId="{3DA50942-C8BA-4057-B7C6-5800D77D88EF}" type="sibTrans" cxnId="{CB719D99-32A2-45DB-B7DF-ED8DB4025BDE}">
      <dgm:prSet/>
      <dgm:spPr/>
      <dgm:t>
        <a:bodyPr/>
        <a:lstStyle/>
        <a:p>
          <a:endParaRPr lang="en-US"/>
        </a:p>
      </dgm:t>
    </dgm:pt>
    <dgm:pt modelId="{2DDEA998-A838-43CE-B5BF-0A782A99C196}" type="pres">
      <dgm:prSet presAssocID="{0B61DD62-64CC-41B3-AABC-398E3C6E1E00}" presName="composite" presStyleCnt="0">
        <dgm:presLayoutVars>
          <dgm:chMax val="3"/>
          <dgm:animLvl val="lvl"/>
          <dgm:resizeHandles val="exact"/>
        </dgm:presLayoutVars>
      </dgm:prSet>
      <dgm:spPr/>
    </dgm:pt>
    <dgm:pt modelId="{624353AF-92A8-4D4C-B8FB-B8E903CDE2D9}" type="pres">
      <dgm:prSet presAssocID="{346DFD92-303D-49A9-9B3D-8D98F2922918}" presName="gear1" presStyleLbl="node1" presStyleIdx="0" presStyleCnt="3">
        <dgm:presLayoutVars>
          <dgm:chMax val="1"/>
          <dgm:bulletEnabled val="1"/>
        </dgm:presLayoutVars>
      </dgm:prSet>
      <dgm:spPr/>
    </dgm:pt>
    <dgm:pt modelId="{EA8B1202-EAE3-4218-9627-7ECAF073BF7F}" type="pres">
      <dgm:prSet presAssocID="{346DFD92-303D-49A9-9B3D-8D98F2922918}" presName="gear1srcNode" presStyleLbl="node1" presStyleIdx="0" presStyleCnt="3"/>
      <dgm:spPr/>
    </dgm:pt>
    <dgm:pt modelId="{D375E19E-1AFB-49AA-B09F-B23D6400EAE3}" type="pres">
      <dgm:prSet presAssocID="{346DFD92-303D-49A9-9B3D-8D98F2922918}" presName="gear1dstNode" presStyleLbl="node1" presStyleIdx="0" presStyleCnt="3"/>
      <dgm:spPr/>
    </dgm:pt>
    <dgm:pt modelId="{C7CEEF03-7946-4810-89BF-DC66482586B5}" type="pres">
      <dgm:prSet presAssocID="{203AC82C-387E-4D89-99EF-68DD9BD45BE9}" presName="gear2" presStyleLbl="node1" presStyleIdx="1" presStyleCnt="3">
        <dgm:presLayoutVars>
          <dgm:chMax val="1"/>
          <dgm:bulletEnabled val="1"/>
        </dgm:presLayoutVars>
      </dgm:prSet>
      <dgm:spPr/>
    </dgm:pt>
    <dgm:pt modelId="{9D004868-3F19-4EB1-AD3C-01DE9DC16143}" type="pres">
      <dgm:prSet presAssocID="{203AC82C-387E-4D89-99EF-68DD9BD45BE9}" presName="gear2srcNode" presStyleLbl="node1" presStyleIdx="1" presStyleCnt="3"/>
      <dgm:spPr/>
    </dgm:pt>
    <dgm:pt modelId="{66EB7E56-6A26-4E51-AA0E-AE3474C119FE}" type="pres">
      <dgm:prSet presAssocID="{203AC82C-387E-4D89-99EF-68DD9BD45BE9}" presName="gear2dstNode" presStyleLbl="node1" presStyleIdx="1" presStyleCnt="3"/>
      <dgm:spPr/>
    </dgm:pt>
    <dgm:pt modelId="{A659918E-F37D-469D-8D9C-0D6F5ADFA809}" type="pres">
      <dgm:prSet presAssocID="{30FA1325-3FBD-4226-9B12-32A1F8DF9A59}" presName="gear3" presStyleLbl="node1" presStyleIdx="2" presStyleCnt="3"/>
      <dgm:spPr/>
    </dgm:pt>
    <dgm:pt modelId="{0588623D-EF2D-4961-A9BC-E2E473D6C008}" type="pres">
      <dgm:prSet presAssocID="{30FA1325-3FBD-4226-9B12-32A1F8DF9A59}" presName="gear3tx" presStyleLbl="node1" presStyleIdx="2" presStyleCnt="3">
        <dgm:presLayoutVars>
          <dgm:chMax val="1"/>
          <dgm:bulletEnabled val="1"/>
        </dgm:presLayoutVars>
      </dgm:prSet>
      <dgm:spPr/>
    </dgm:pt>
    <dgm:pt modelId="{E032282F-1B16-4907-B70F-01669BA5ADF7}" type="pres">
      <dgm:prSet presAssocID="{30FA1325-3FBD-4226-9B12-32A1F8DF9A59}" presName="gear3srcNode" presStyleLbl="node1" presStyleIdx="2" presStyleCnt="3"/>
      <dgm:spPr/>
    </dgm:pt>
    <dgm:pt modelId="{CDFE7D42-C00E-4032-AC49-C752DB58861B}" type="pres">
      <dgm:prSet presAssocID="{30FA1325-3FBD-4226-9B12-32A1F8DF9A59}" presName="gear3dstNode" presStyleLbl="node1" presStyleIdx="2" presStyleCnt="3"/>
      <dgm:spPr/>
    </dgm:pt>
    <dgm:pt modelId="{8558082A-EDE6-4232-B3F0-A001D35168D9}" type="pres">
      <dgm:prSet presAssocID="{0A37F6E0-7AE0-44CD-B1C3-74D348F7E7E3}" presName="connector1" presStyleLbl="sibTrans2D1" presStyleIdx="0" presStyleCnt="3"/>
      <dgm:spPr/>
    </dgm:pt>
    <dgm:pt modelId="{70070B74-0B58-418B-9984-92ACD04253D9}" type="pres">
      <dgm:prSet presAssocID="{19592F63-8FAB-4961-9F0E-6BEE2D32BE46}" presName="connector2" presStyleLbl="sibTrans2D1" presStyleIdx="1" presStyleCnt="3"/>
      <dgm:spPr/>
    </dgm:pt>
    <dgm:pt modelId="{D6559318-BFA1-4E6C-BCAA-68B5F2A485AC}" type="pres">
      <dgm:prSet presAssocID="{3DA50942-C8BA-4057-B7C6-5800D77D88EF}" presName="connector3" presStyleLbl="sibTrans2D1" presStyleIdx="2" presStyleCnt="3"/>
      <dgm:spPr/>
    </dgm:pt>
  </dgm:ptLst>
  <dgm:cxnLst>
    <dgm:cxn modelId="{F5E3780C-4A4C-409D-A13D-D5DC84FDAD0B}" type="presOf" srcId="{346DFD92-303D-49A9-9B3D-8D98F2922918}" destId="{D375E19E-1AFB-49AA-B09F-B23D6400EAE3}" srcOrd="2" destOrd="0" presId="urn:microsoft.com/office/officeart/2005/8/layout/gear1"/>
    <dgm:cxn modelId="{DD132230-EDFE-4FA7-B883-3BD655605283}" type="presOf" srcId="{203AC82C-387E-4D89-99EF-68DD9BD45BE9}" destId="{9D004868-3F19-4EB1-AD3C-01DE9DC16143}" srcOrd="1" destOrd="0" presId="urn:microsoft.com/office/officeart/2005/8/layout/gear1"/>
    <dgm:cxn modelId="{4A019D5D-619A-467F-8106-F7E3567D042F}" type="presOf" srcId="{30FA1325-3FBD-4226-9B12-32A1F8DF9A59}" destId="{CDFE7D42-C00E-4032-AC49-C752DB58861B}" srcOrd="3" destOrd="0" presId="urn:microsoft.com/office/officeart/2005/8/layout/gear1"/>
    <dgm:cxn modelId="{6F94A648-BBC6-4AF6-A2D7-66CB5D733EDA}" type="presOf" srcId="{0B61DD62-64CC-41B3-AABC-398E3C6E1E00}" destId="{2DDEA998-A838-43CE-B5BF-0A782A99C196}" srcOrd="0" destOrd="0" presId="urn:microsoft.com/office/officeart/2005/8/layout/gear1"/>
    <dgm:cxn modelId="{8E53124A-FBE0-49AB-A0D8-110F2E7D10DB}" type="presOf" srcId="{30FA1325-3FBD-4226-9B12-32A1F8DF9A59}" destId="{E032282F-1B16-4907-B70F-01669BA5ADF7}" srcOrd="2" destOrd="0" presId="urn:microsoft.com/office/officeart/2005/8/layout/gear1"/>
    <dgm:cxn modelId="{E157246D-9DC2-42FB-AD7E-A8918E0077E7}" type="presOf" srcId="{203AC82C-387E-4D89-99EF-68DD9BD45BE9}" destId="{C7CEEF03-7946-4810-89BF-DC66482586B5}" srcOrd="0" destOrd="0" presId="urn:microsoft.com/office/officeart/2005/8/layout/gear1"/>
    <dgm:cxn modelId="{131E8671-3822-4B27-A44C-0B6EB419D464}" type="presOf" srcId="{203AC82C-387E-4D89-99EF-68DD9BD45BE9}" destId="{66EB7E56-6A26-4E51-AA0E-AE3474C119FE}" srcOrd="2" destOrd="0" presId="urn:microsoft.com/office/officeart/2005/8/layout/gear1"/>
    <dgm:cxn modelId="{758CA851-B947-4CBE-A5A2-EFE97CAEB114}" srcId="{0B61DD62-64CC-41B3-AABC-398E3C6E1E00}" destId="{346DFD92-303D-49A9-9B3D-8D98F2922918}" srcOrd="0" destOrd="0" parTransId="{4F834361-6D4E-4ABD-AFE4-EE8F1D525A7E}" sibTransId="{0A37F6E0-7AE0-44CD-B1C3-74D348F7E7E3}"/>
    <dgm:cxn modelId="{CA777378-731C-462D-A90C-F8AB89955AB4}" type="presOf" srcId="{346DFD92-303D-49A9-9B3D-8D98F2922918}" destId="{624353AF-92A8-4D4C-B8FB-B8E903CDE2D9}" srcOrd="0" destOrd="0" presId="urn:microsoft.com/office/officeart/2005/8/layout/gear1"/>
    <dgm:cxn modelId="{B926F487-FCA6-411E-A48F-2686F90948B5}" type="presOf" srcId="{30FA1325-3FBD-4226-9B12-32A1F8DF9A59}" destId="{A659918E-F37D-469D-8D9C-0D6F5ADFA809}" srcOrd="0" destOrd="0" presId="urn:microsoft.com/office/officeart/2005/8/layout/gear1"/>
    <dgm:cxn modelId="{CB719D99-32A2-45DB-B7DF-ED8DB4025BDE}" srcId="{0B61DD62-64CC-41B3-AABC-398E3C6E1E00}" destId="{30FA1325-3FBD-4226-9B12-32A1F8DF9A59}" srcOrd="2" destOrd="0" parTransId="{FABC6580-EFFF-4312-9212-3DAFA9AF74B6}" sibTransId="{3DA50942-C8BA-4057-B7C6-5800D77D88EF}"/>
    <dgm:cxn modelId="{15B2D4B8-18D6-4813-8712-7D684B72C32E}" srcId="{0B61DD62-64CC-41B3-AABC-398E3C6E1E00}" destId="{203AC82C-387E-4D89-99EF-68DD9BD45BE9}" srcOrd="1" destOrd="0" parTransId="{3BF78CAB-125F-47B2-822D-0AAA9FBB5E91}" sibTransId="{19592F63-8FAB-4961-9F0E-6BEE2D32BE46}"/>
    <dgm:cxn modelId="{804693CD-21EA-4905-AF36-1C4704139038}" type="presOf" srcId="{346DFD92-303D-49A9-9B3D-8D98F2922918}" destId="{EA8B1202-EAE3-4218-9627-7ECAF073BF7F}" srcOrd="1" destOrd="0" presId="urn:microsoft.com/office/officeart/2005/8/layout/gear1"/>
    <dgm:cxn modelId="{58C3CACD-2B92-4488-B62D-ABB0EBF71E3F}" type="presOf" srcId="{0A37F6E0-7AE0-44CD-B1C3-74D348F7E7E3}" destId="{8558082A-EDE6-4232-B3F0-A001D35168D9}" srcOrd="0" destOrd="0" presId="urn:microsoft.com/office/officeart/2005/8/layout/gear1"/>
    <dgm:cxn modelId="{9EC675D6-B0A3-45FF-93F7-454BE2D68E18}" type="presOf" srcId="{3DA50942-C8BA-4057-B7C6-5800D77D88EF}" destId="{D6559318-BFA1-4E6C-BCAA-68B5F2A485AC}" srcOrd="0" destOrd="0" presId="urn:microsoft.com/office/officeart/2005/8/layout/gear1"/>
    <dgm:cxn modelId="{87B851E5-9BDE-401C-93A5-D5FC3F2E1FC9}" type="presOf" srcId="{30FA1325-3FBD-4226-9B12-32A1F8DF9A59}" destId="{0588623D-EF2D-4961-A9BC-E2E473D6C008}" srcOrd="1" destOrd="0" presId="urn:microsoft.com/office/officeart/2005/8/layout/gear1"/>
    <dgm:cxn modelId="{6FB11FE6-9B8D-4EEE-BA34-0DFCE737642D}" type="presOf" srcId="{19592F63-8FAB-4961-9F0E-6BEE2D32BE46}" destId="{70070B74-0B58-418B-9984-92ACD04253D9}" srcOrd="0" destOrd="0" presId="urn:microsoft.com/office/officeart/2005/8/layout/gear1"/>
    <dgm:cxn modelId="{0E523030-180E-4FA2-BB6E-1A49A2C54084}" type="presParOf" srcId="{2DDEA998-A838-43CE-B5BF-0A782A99C196}" destId="{624353AF-92A8-4D4C-B8FB-B8E903CDE2D9}" srcOrd="0" destOrd="0" presId="urn:microsoft.com/office/officeart/2005/8/layout/gear1"/>
    <dgm:cxn modelId="{D5F09D90-1C70-4042-8AAA-265B757EF7AF}" type="presParOf" srcId="{2DDEA998-A838-43CE-B5BF-0A782A99C196}" destId="{EA8B1202-EAE3-4218-9627-7ECAF073BF7F}" srcOrd="1" destOrd="0" presId="urn:microsoft.com/office/officeart/2005/8/layout/gear1"/>
    <dgm:cxn modelId="{D1DB4B9D-E0A7-4FC4-94AE-CCA6AAE74B7A}" type="presParOf" srcId="{2DDEA998-A838-43CE-B5BF-0A782A99C196}" destId="{D375E19E-1AFB-49AA-B09F-B23D6400EAE3}" srcOrd="2" destOrd="0" presId="urn:microsoft.com/office/officeart/2005/8/layout/gear1"/>
    <dgm:cxn modelId="{C7DF5C15-1AAA-441D-9BAC-011AB664123F}" type="presParOf" srcId="{2DDEA998-A838-43CE-B5BF-0A782A99C196}" destId="{C7CEEF03-7946-4810-89BF-DC66482586B5}" srcOrd="3" destOrd="0" presId="urn:microsoft.com/office/officeart/2005/8/layout/gear1"/>
    <dgm:cxn modelId="{81ECC922-4796-4860-AFFB-0DF19EE7B041}" type="presParOf" srcId="{2DDEA998-A838-43CE-B5BF-0A782A99C196}" destId="{9D004868-3F19-4EB1-AD3C-01DE9DC16143}" srcOrd="4" destOrd="0" presId="urn:microsoft.com/office/officeart/2005/8/layout/gear1"/>
    <dgm:cxn modelId="{BB474AD9-F340-41DB-94E3-DEB960395954}" type="presParOf" srcId="{2DDEA998-A838-43CE-B5BF-0A782A99C196}" destId="{66EB7E56-6A26-4E51-AA0E-AE3474C119FE}" srcOrd="5" destOrd="0" presId="urn:microsoft.com/office/officeart/2005/8/layout/gear1"/>
    <dgm:cxn modelId="{BE436954-E34D-46FA-8991-4AC7C6841F11}" type="presParOf" srcId="{2DDEA998-A838-43CE-B5BF-0A782A99C196}" destId="{A659918E-F37D-469D-8D9C-0D6F5ADFA809}" srcOrd="6" destOrd="0" presId="urn:microsoft.com/office/officeart/2005/8/layout/gear1"/>
    <dgm:cxn modelId="{9D4D963E-F16D-4CA5-8CA9-96952A13DABB}" type="presParOf" srcId="{2DDEA998-A838-43CE-B5BF-0A782A99C196}" destId="{0588623D-EF2D-4961-A9BC-E2E473D6C008}" srcOrd="7" destOrd="0" presId="urn:microsoft.com/office/officeart/2005/8/layout/gear1"/>
    <dgm:cxn modelId="{25B67332-7AE0-4B49-AB2B-8399F559AD5F}" type="presParOf" srcId="{2DDEA998-A838-43CE-B5BF-0A782A99C196}" destId="{E032282F-1B16-4907-B70F-01669BA5ADF7}" srcOrd="8" destOrd="0" presId="urn:microsoft.com/office/officeart/2005/8/layout/gear1"/>
    <dgm:cxn modelId="{1AC039E7-F455-43A1-963F-E93837CA4FA7}" type="presParOf" srcId="{2DDEA998-A838-43CE-B5BF-0A782A99C196}" destId="{CDFE7D42-C00E-4032-AC49-C752DB58861B}" srcOrd="9" destOrd="0" presId="urn:microsoft.com/office/officeart/2005/8/layout/gear1"/>
    <dgm:cxn modelId="{1CFE2845-86E1-474B-88AC-E8C1CFDC8CEB}" type="presParOf" srcId="{2DDEA998-A838-43CE-B5BF-0A782A99C196}" destId="{8558082A-EDE6-4232-B3F0-A001D35168D9}" srcOrd="10" destOrd="0" presId="urn:microsoft.com/office/officeart/2005/8/layout/gear1"/>
    <dgm:cxn modelId="{39EAA930-BCF4-4DDD-A5A6-4A412C46BB05}" type="presParOf" srcId="{2DDEA998-A838-43CE-B5BF-0A782A99C196}" destId="{70070B74-0B58-418B-9984-92ACD04253D9}" srcOrd="11" destOrd="0" presId="urn:microsoft.com/office/officeart/2005/8/layout/gear1"/>
    <dgm:cxn modelId="{45B41545-780E-4251-A344-B5AA61E6488E}" type="presParOf" srcId="{2DDEA998-A838-43CE-B5BF-0A782A99C196}" destId="{D6559318-BFA1-4E6C-BCAA-68B5F2A485A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B2EAB1-0D8A-4539-B5FC-564A81CBB8E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01DD819A-3E2B-42C0-A366-82B762CF29CF}">
      <dgm:prSet custT="1"/>
      <dgm:spPr/>
      <dgm:t>
        <a:bodyPr/>
        <a:lstStyle/>
        <a:p>
          <a:r>
            <a:rPr lang="en-US" sz="2800" dirty="0"/>
            <a:t>Need representative training data and accurate feature set</a:t>
          </a:r>
        </a:p>
      </dgm:t>
    </dgm:pt>
    <dgm:pt modelId="{310EF1A2-6011-4E8E-8269-253704C25605}" type="parTrans" cxnId="{865966FC-315D-490D-BDCE-4C506602A4CA}">
      <dgm:prSet/>
      <dgm:spPr/>
      <dgm:t>
        <a:bodyPr/>
        <a:lstStyle/>
        <a:p>
          <a:endParaRPr lang="en-US" sz="2800"/>
        </a:p>
      </dgm:t>
    </dgm:pt>
    <dgm:pt modelId="{034DCE7E-6BF5-4E05-9A08-9494F75CD2BD}" type="sibTrans" cxnId="{865966FC-315D-490D-BDCE-4C506602A4CA}">
      <dgm:prSet/>
      <dgm:spPr/>
      <dgm:t>
        <a:bodyPr/>
        <a:lstStyle/>
        <a:p>
          <a:endParaRPr lang="en-US" sz="2800"/>
        </a:p>
      </dgm:t>
    </dgm:pt>
    <dgm:pt modelId="{B79E9699-1325-426F-B680-45D14AF47465}">
      <dgm:prSet custT="1"/>
      <dgm:spPr/>
      <dgm:t>
        <a:bodyPr/>
        <a:lstStyle/>
        <a:p>
          <a:r>
            <a:rPr lang="en-US" sz="2400" dirty="0"/>
            <a:t>Compare the size of ImageNet and SuiteSparse!</a:t>
          </a:r>
        </a:p>
      </dgm:t>
    </dgm:pt>
    <dgm:pt modelId="{499A6CE7-D5CE-4CF5-A6AC-27413697D2DB}" type="parTrans" cxnId="{DB45217D-B75C-462B-A33A-D7EFED9117F7}">
      <dgm:prSet/>
      <dgm:spPr/>
      <dgm:t>
        <a:bodyPr/>
        <a:lstStyle/>
        <a:p>
          <a:endParaRPr lang="en-US" sz="2800"/>
        </a:p>
      </dgm:t>
    </dgm:pt>
    <dgm:pt modelId="{F7A38802-A928-4458-BB54-FE79678285FE}" type="sibTrans" cxnId="{DB45217D-B75C-462B-A33A-D7EFED9117F7}">
      <dgm:prSet/>
      <dgm:spPr/>
      <dgm:t>
        <a:bodyPr/>
        <a:lstStyle/>
        <a:p>
          <a:endParaRPr lang="en-US" sz="2800"/>
        </a:p>
      </dgm:t>
    </dgm:pt>
    <dgm:pt modelId="{28E7255C-5DC9-4D75-A136-1411AAECFA8F}">
      <dgm:prSet custT="1"/>
      <dgm:spPr/>
      <dgm:t>
        <a:bodyPr/>
        <a:lstStyle/>
        <a:p>
          <a:endParaRPr lang="en-US" sz="2400" dirty="0"/>
        </a:p>
      </dgm:t>
    </dgm:pt>
    <dgm:pt modelId="{5EFCD686-657E-4A27-89B8-C739680F17CC}" type="parTrans" cxnId="{E1E4ACA1-F5A2-4A32-935E-1DC813117EEB}">
      <dgm:prSet/>
      <dgm:spPr/>
      <dgm:t>
        <a:bodyPr/>
        <a:lstStyle/>
        <a:p>
          <a:endParaRPr lang="en-US" sz="2800"/>
        </a:p>
      </dgm:t>
    </dgm:pt>
    <dgm:pt modelId="{90F83A94-8485-4560-8082-86424EED3A69}" type="sibTrans" cxnId="{E1E4ACA1-F5A2-4A32-935E-1DC813117EEB}">
      <dgm:prSet/>
      <dgm:spPr/>
      <dgm:t>
        <a:bodyPr/>
        <a:lstStyle/>
        <a:p>
          <a:endParaRPr lang="en-US" sz="2800"/>
        </a:p>
      </dgm:t>
    </dgm:pt>
    <dgm:pt modelId="{416B9739-242A-4676-957F-660293AD3824}">
      <dgm:prSet custT="1"/>
      <dgm:spPr/>
      <dgm:t>
        <a:bodyPr/>
        <a:lstStyle/>
        <a:p>
          <a:endParaRPr lang="en-US" sz="2400" dirty="0"/>
        </a:p>
      </dgm:t>
    </dgm:pt>
    <dgm:pt modelId="{520C709F-5686-46F6-879E-28D8678E0271}" type="parTrans" cxnId="{1AA8371C-7DE2-4CC9-B59B-D9B64517E054}">
      <dgm:prSet/>
      <dgm:spPr/>
      <dgm:t>
        <a:bodyPr/>
        <a:lstStyle/>
        <a:p>
          <a:endParaRPr lang="en-US"/>
        </a:p>
      </dgm:t>
    </dgm:pt>
    <dgm:pt modelId="{434CD949-E47D-473B-95E4-DDA5FE278DF7}" type="sibTrans" cxnId="{1AA8371C-7DE2-4CC9-B59B-D9B64517E054}">
      <dgm:prSet/>
      <dgm:spPr/>
      <dgm:t>
        <a:bodyPr/>
        <a:lstStyle/>
        <a:p>
          <a:endParaRPr lang="en-US"/>
        </a:p>
      </dgm:t>
    </dgm:pt>
    <dgm:pt modelId="{73B0F70E-FA18-4BC0-BDF3-C816756C8D97}">
      <dgm:prSet custT="1"/>
      <dgm:spPr/>
      <dgm:t>
        <a:bodyPr/>
        <a:lstStyle/>
        <a:p>
          <a:r>
            <a:rPr lang="en-US" sz="2800" dirty="0"/>
            <a:t>Numerical computations are being parallelized across heterogeneous compute devices</a:t>
          </a:r>
        </a:p>
      </dgm:t>
    </dgm:pt>
    <dgm:pt modelId="{DE45C942-0777-4454-A2BE-9EA27661048E}" type="parTrans" cxnId="{FA5E2E9E-B3CB-4013-B66C-2F7575E2E4CB}">
      <dgm:prSet/>
      <dgm:spPr/>
      <dgm:t>
        <a:bodyPr/>
        <a:lstStyle/>
        <a:p>
          <a:endParaRPr lang="en-US"/>
        </a:p>
      </dgm:t>
    </dgm:pt>
    <dgm:pt modelId="{AFB0B043-CE7B-4872-B59C-1A2684B9CD3E}" type="sibTrans" cxnId="{FA5E2E9E-B3CB-4013-B66C-2F7575E2E4CB}">
      <dgm:prSet/>
      <dgm:spPr/>
      <dgm:t>
        <a:bodyPr/>
        <a:lstStyle/>
        <a:p>
          <a:endParaRPr lang="en-US"/>
        </a:p>
      </dgm:t>
    </dgm:pt>
    <dgm:pt modelId="{1FDDEFF0-3340-4A1C-98EE-71C4A7E600EF}">
      <dgm:prSet custT="1"/>
      <dgm:spPr/>
      <dgm:t>
        <a:bodyPr/>
        <a:lstStyle/>
        <a:p>
          <a:r>
            <a:rPr lang="en-US" sz="2400" dirty="0"/>
            <a:t>Trained models are specific to the profiled architecture, need to retrain for all possible target architectures</a:t>
          </a:r>
        </a:p>
      </dgm:t>
    </dgm:pt>
    <dgm:pt modelId="{85DCC0E2-8818-4078-AC5C-DB758322B215}" type="parTrans" cxnId="{965D3A7C-CA93-4D8D-A4FE-00B3C4F098B0}">
      <dgm:prSet/>
      <dgm:spPr/>
      <dgm:t>
        <a:bodyPr/>
        <a:lstStyle/>
        <a:p>
          <a:endParaRPr lang="en-US"/>
        </a:p>
      </dgm:t>
    </dgm:pt>
    <dgm:pt modelId="{298E9986-0B16-4B6F-9F50-CCCE7DB0E4FC}" type="sibTrans" cxnId="{965D3A7C-CA93-4D8D-A4FE-00B3C4F098B0}">
      <dgm:prSet/>
      <dgm:spPr/>
      <dgm:t>
        <a:bodyPr/>
        <a:lstStyle/>
        <a:p>
          <a:endParaRPr lang="en-US"/>
        </a:p>
      </dgm:t>
    </dgm:pt>
    <dgm:pt modelId="{288D517B-2A32-4810-A62B-33DC98264A35}" type="pres">
      <dgm:prSet presAssocID="{BFB2EAB1-0D8A-4539-B5FC-564A81CBB8E3}" presName="linear" presStyleCnt="0">
        <dgm:presLayoutVars>
          <dgm:animLvl val="lvl"/>
          <dgm:resizeHandles val="exact"/>
        </dgm:presLayoutVars>
      </dgm:prSet>
      <dgm:spPr/>
    </dgm:pt>
    <dgm:pt modelId="{AC9AF738-0E45-4AD8-9C13-D7151C2F0387}" type="pres">
      <dgm:prSet presAssocID="{01DD819A-3E2B-42C0-A366-82B762CF29CF}" presName="parentText" presStyleLbl="node1" presStyleIdx="0" presStyleCnt="2" custScaleY="74725">
        <dgm:presLayoutVars>
          <dgm:chMax val="0"/>
          <dgm:bulletEnabled val="1"/>
        </dgm:presLayoutVars>
      </dgm:prSet>
      <dgm:spPr/>
    </dgm:pt>
    <dgm:pt modelId="{D67F26E1-EF4F-4529-850E-54876ADA3B55}" type="pres">
      <dgm:prSet presAssocID="{01DD819A-3E2B-42C0-A366-82B762CF29CF}" presName="childText" presStyleLbl="revTx" presStyleIdx="0" presStyleCnt="2">
        <dgm:presLayoutVars>
          <dgm:bulletEnabled val="1"/>
        </dgm:presLayoutVars>
      </dgm:prSet>
      <dgm:spPr/>
    </dgm:pt>
    <dgm:pt modelId="{1393DE36-C199-43F4-8658-1038C08E8CBF}" type="pres">
      <dgm:prSet presAssocID="{73B0F70E-FA18-4BC0-BDF3-C816756C8D97}" presName="parentText" presStyleLbl="node1" presStyleIdx="1" presStyleCnt="2">
        <dgm:presLayoutVars>
          <dgm:chMax val="0"/>
          <dgm:bulletEnabled val="1"/>
        </dgm:presLayoutVars>
      </dgm:prSet>
      <dgm:spPr/>
    </dgm:pt>
    <dgm:pt modelId="{AA400885-989E-45F3-8476-317B42910A16}" type="pres">
      <dgm:prSet presAssocID="{73B0F70E-FA18-4BC0-BDF3-C816756C8D97}" presName="childText" presStyleLbl="revTx" presStyleIdx="1" presStyleCnt="2">
        <dgm:presLayoutVars>
          <dgm:bulletEnabled val="1"/>
        </dgm:presLayoutVars>
      </dgm:prSet>
      <dgm:spPr/>
    </dgm:pt>
  </dgm:ptLst>
  <dgm:cxnLst>
    <dgm:cxn modelId="{13C0C00C-86AC-4028-A5C2-A82D892861F1}" type="presOf" srcId="{28E7255C-5DC9-4D75-A136-1411AAECFA8F}" destId="{AA400885-989E-45F3-8476-317B42910A16}" srcOrd="0" destOrd="1" presId="urn:microsoft.com/office/officeart/2005/8/layout/vList2"/>
    <dgm:cxn modelId="{1AA8371C-7DE2-4CC9-B59B-D9B64517E054}" srcId="{01DD819A-3E2B-42C0-A366-82B762CF29CF}" destId="{416B9739-242A-4676-957F-660293AD3824}" srcOrd="1" destOrd="0" parTransId="{520C709F-5686-46F6-879E-28D8678E0271}" sibTransId="{434CD949-E47D-473B-95E4-DDA5FE278DF7}"/>
    <dgm:cxn modelId="{30E31D1E-E72C-4EE3-BE6C-B819BDB4DE49}" type="presOf" srcId="{1FDDEFF0-3340-4A1C-98EE-71C4A7E600EF}" destId="{AA400885-989E-45F3-8476-317B42910A16}" srcOrd="0" destOrd="0" presId="urn:microsoft.com/office/officeart/2005/8/layout/vList2"/>
    <dgm:cxn modelId="{8B5ABD2A-FE7D-476A-A665-324E7C758ED9}" type="presOf" srcId="{01DD819A-3E2B-42C0-A366-82B762CF29CF}" destId="{AC9AF738-0E45-4AD8-9C13-D7151C2F0387}" srcOrd="0" destOrd="0" presId="urn:microsoft.com/office/officeart/2005/8/layout/vList2"/>
    <dgm:cxn modelId="{521D612E-B4F5-4228-8835-F934D2C46A5B}" type="presOf" srcId="{73B0F70E-FA18-4BC0-BDF3-C816756C8D97}" destId="{1393DE36-C199-43F4-8658-1038C08E8CBF}" srcOrd="0" destOrd="0" presId="urn:microsoft.com/office/officeart/2005/8/layout/vList2"/>
    <dgm:cxn modelId="{69D25B37-73DF-4D6F-9A0E-828807590EA4}" type="presOf" srcId="{B79E9699-1325-426F-B680-45D14AF47465}" destId="{D67F26E1-EF4F-4529-850E-54876ADA3B55}" srcOrd="0" destOrd="0" presId="urn:microsoft.com/office/officeart/2005/8/layout/vList2"/>
    <dgm:cxn modelId="{965D3A7C-CA93-4D8D-A4FE-00B3C4F098B0}" srcId="{73B0F70E-FA18-4BC0-BDF3-C816756C8D97}" destId="{1FDDEFF0-3340-4A1C-98EE-71C4A7E600EF}" srcOrd="0" destOrd="0" parTransId="{85DCC0E2-8818-4078-AC5C-DB758322B215}" sibTransId="{298E9986-0B16-4B6F-9F50-CCCE7DB0E4FC}"/>
    <dgm:cxn modelId="{DB45217D-B75C-462B-A33A-D7EFED9117F7}" srcId="{01DD819A-3E2B-42C0-A366-82B762CF29CF}" destId="{B79E9699-1325-426F-B680-45D14AF47465}" srcOrd="0" destOrd="0" parTransId="{499A6CE7-D5CE-4CF5-A6AC-27413697D2DB}" sibTransId="{F7A38802-A928-4458-BB54-FE79678285FE}"/>
    <dgm:cxn modelId="{1854D389-D25B-49B5-A945-A02FE2DF8C18}" type="presOf" srcId="{416B9739-242A-4676-957F-660293AD3824}" destId="{D67F26E1-EF4F-4529-850E-54876ADA3B55}" srcOrd="0" destOrd="1" presId="urn:microsoft.com/office/officeart/2005/8/layout/vList2"/>
    <dgm:cxn modelId="{FA5E2E9E-B3CB-4013-B66C-2F7575E2E4CB}" srcId="{BFB2EAB1-0D8A-4539-B5FC-564A81CBB8E3}" destId="{73B0F70E-FA18-4BC0-BDF3-C816756C8D97}" srcOrd="1" destOrd="0" parTransId="{DE45C942-0777-4454-A2BE-9EA27661048E}" sibTransId="{AFB0B043-CE7B-4872-B59C-1A2684B9CD3E}"/>
    <dgm:cxn modelId="{E1E4ACA1-F5A2-4A32-935E-1DC813117EEB}" srcId="{73B0F70E-FA18-4BC0-BDF3-C816756C8D97}" destId="{28E7255C-5DC9-4D75-A136-1411AAECFA8F}" srcOrd="1" destOrd="0" parTransId="{5EFCD686-657E-4A27-89B8-C739680F17CC}" sibTransId="{90F83A94-8485-4560-8082-86424EED3A69}"/>
    <dgm:cxn modelId="{429A85E9-7F19-45A7-BB31-9FCC513B3217}" type="presOf" srcId="{BFB2EAB1-0D8A-4539-B5FC-564A81CBB8E3}" destId="{288D517B-2A32-4810-A62B-33DC98264A35}" srcOrd="0" destOrd="0" presId="urn:microsoft.com/office/officeart/2005/8/layout/vList2"/>
    <dgm:cxn modelId="{865966FC-315D-490D-BDCE-4C506602A4CA}" srcId="{BFB2EAB1-0D8A-4539-B5FC-564A81CBB8E3}" destId="{01DD819A-3E2B-42C0-A366-82B762CF29CF}" srcOrd="0" destOrd="0" parTransId="{310EF1A2-6011-4E8E-8269-253704C25605}" sibTransId="{034DCE7E-6BF5-4E05-9A08-9494F75CD2BD}"/>
    <dgm:cxn modelId="{537E5D87-BC8B-4EBC-BC7F-96264F522AE8}" type="presParOf" srcId="{288D517B-2A32-4810-A62B-33DC98264A35}" destId="{AC9AF738-0E45-4AD8-9C13-D7151C2F0387}" srcOrd="0" destOrd="0" presId="urn:microsoft.com/office/officeart/2005/8/layout/vList2"/>
    <dgm:cxn modelId="{98401473-2BE0-4486-8F98-A0CD5B5E7489}" type="presParOf" srcId="{288D517B-2A32-4810-A62B-33DC98264A35}" destId="{D67F26E1-EF4F-4529-850E-54876ADA3B55}" srcOrd="1" destOrd="0" presId="urn:microsoft.com/office/officeart/2005/8/layout/vList2"/>
    <dgm:cxn modelId="{2EADC9B3-756B-4DDC-9702-D8834CE4BAB5}" type="presParOf" srcId="{288D517B-2A32-4810-A62B-33DC98264A35}" destId="{1393DE36-C199-43F4-8658-1038C08E8CBF}" srcOrd="2" destOrd="0" presId="urn:microsoft.com/office/officeart/2005/8/layout/vList2"/>
    <dgm:cxn modelId="{7A5E51C7-051A-4970-8BCE-5EB4996DB128}" type="presParOf" srcId="{288D517B-2A32-4810-A62B-33DC98264A35}" destId="{AA400885-989E-45F3-8476-317B42910A1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1C7735-2E36-4EC5-B99B-8F021CDD4C21}" type="doc">
      <dgm:prSet loTypeId="urn:microsoft.com/office/officeart/2005/8/layout/hProcess6" loCatId="process" qsTypeId="urn:microsoft.com/office/officeart/2005/8/quickstyle/simple1" qsCatId="simple" csTypeId="urn:microsoft.com/office/officeart/2005/8/colors/accent0_3" csCatId="mainScheme" phldr="1"/>
      <dgm:spPr/>
      <dgm:t>
        <a:bodyPr/>
        <a:lstStyle/>
        <a:p>
          <a:endParaRPr lang="en-US"/>
        </a:p>
      </dgm:t>
    </dgm:pt>
    <dgm:pt modelId="{9CB9B95B-B530-447E-8AE1-F76B20ECF968}">
      <dgm:prSet phldrT="[Text]"/>
      <dgm:spPr/>
      <dgm:t>
        <a:bodyPr/>
        <a:lstStyle/>
        <a:p>
          <a:r>
            <a:rPr lang="en-US" dirty="0"/>
            <a:t>GeForce GTX 1080</a:t>
          </a:r>
        </a:p>
      </dgm:t>
    </dgm:pt>
    <dgm:pt modelId="{831D1C98-F647-426E-976E-E295FB7BA8A9}" type="parTrans" cxnId="{EFA79060-9B2F-4140-B1C8-A8CE707FA0E7}">
      <dgm:prSet/>
      <dgm:spPr/>
      <dgm:t>
        <a:bodyPr/>
        <a:lstStyle/>
        <a:p>
          <a:endParaRPr lang="en-US"/>
        </a:p>
      </dgm:t>
    </dgm:pt>
    <dgm:pt modelId="{42F6BFBA-59C7-4B50-8136-F3FBEF7BA8FA}" type="sibTrans" cxnId="{EFA79060-9B2F-4140-B1C8-A8CE707FA0E7}">
      <dgm:prSet/>
      <dgm:spPr/>
      <dgm:t>
        <a:bodyPr/>
        <a:lstStyle/>
        <a:p>
          <a:endParaRPr lang="en-US"/>
        </a:p>
      </dgm:t>
    </dgm:pt>
    <dgm:pt modelId="{F7033D92-D512-4DD0-A203-1C9948342EF9}">
      <dgm:prSet phldrT="[Text]"/>
      <dgm:spPr/>
      <dgm:t>
        <a:bodyPr/>
        <a:lstStyle/>
        <a:p>
          <a:r>
            <a:rPr lang="en-US" dirty="0"/>
            <a:t>90.65% accuracy</a:t>
          </a:r>
        </a:p>
      </dgm:t>
    </dgm:pt>
    <dgm:pt modelId="{73E4A48B-A9F4-4FA7-A852-1FF5745B02FD}" type="parTrans" cxnId="{DD70C338-5772-4935-A535-0F114DBECC26}">
      <dgm:prSet/>
      <dgm:spPr/>
      <dgm:t>
        <a:bodyPr/>
        <a:lstStyle/>
        <a:p>
          <a:endParaRPr lang="en-US"/>
        </a:p>
      </dgm:t>
    </dgm:pt>
    <dgm:pt modelId="{178FB288-C067-47E8-B616-110BD7E7BF13}" type="sibTrans" cxnId="{DD70C338-5772-4935-A535-0F114DBECC26}">
      <dgm:prSet/>
      <dgm:spPr/>
      <dgm:t>
        <a:bodyPr/>
        <a:lstStyle/>
        <a:p>
          <a:endParaRPr lang="en-US"/>
        </a:p>
      </dgm:t>
    </dgm:pt>
    <dgm:pt modelId="{A3C0666C-EACC-47FD-A285-5BF12D343C9E}">
      <dgm:prSet phldrT="[Text]"/>
      <dgm:spPr/>
      <dgm:t>
        <a:bodyPr/>
        <a:lstStyle/>
        <a:p>
          <a:r>
            <a:rPr lang="en-US" dirty="0"/>
            <a:t>Volta V100</a:t>
          </a:r>
        </a:p>
      </dgm:t>
    </dgm:pt>
    <dgm:pt modelId="{4F4F8354-52BE-4794-A72E-D31FA03BC09F}" type="parTrans" cxnId="{3AB45C74-F7AC-4AC5-8709-B49CBEC4A0D6}">
      <dgm:prSet/>
      <dgm:spPr/>
      <dgm:t>
        <a:bodyPr/>
        <a:lstStyle/>
        <a:p>
          <a:endParaRPr lang="en-US"/>
        </a:p>
      </dgm:t>
    </dgm:pt>
    <dgm:pt modelId="{D8A2AB5A-FEA7-4EB0-BC84-7A9EC5CCF288}" type="sibTrans" cxnId="{3AB45C74-F7AC-4AC5-8709-B49CBEC4A0D6}">
      <dgm:prSet/>
      <dgm:spPr/>
      <dgm:t>
        <a:bodyPr/>
        <a:lstStyle/>
        <a:p>
          <a:endParaRPr lang="en-US"/>
        </a:p>
      </dgm:t>
    </dgm:pt>
    <dgm:pt modelId="{17E981AA-749E-4A92-B06F-D571DB2398F1}">
      <dgm:prSet phldrT="[Text]"/>
      <dgm:spPr/>
      <dgm:t>
        <a:bodyPr/>
        <a:lstStyle/>
        <a:p>
          <a:r>
            <a:rPr lang="en-US" dirty="0"/>
            <a:t>71% accuracy</a:t>
          </a:r>
        </a:p>
      </dgm:t>
    </dgm:pt>
    <dgm:pt modelId="{BBEA1AE1-9E5F-43D1-B895-AD188D64FC29}" type="parTrans" cxnId="{5696AC17-8748-4C52-B88A-15C780090BDC}">
      <dgm:prSet/>
      <dgm:spPr/>
      <dgm:t>
        <a:bodyPr/>
        <a:lstStyle/>
        <a:p>
          <a:endParaRPr lang="en-US"/>
        </a:p>
      </dgm:t>
    </dgm:pt>
    <dgm:pt modelId="{BB952F2A-5592-4167-B322-B89E40CF0868}" type="sibTrans" cxnId="{5696AC17-8748-4C52-B88A-15C780090BDC}">
      <dgm:prSet/>
      <dgm:spPr/>
      <dgm:t>
        <a:bodyPr/>
        <a:lstStyle/>
        <a:p>
          <a:endParaRPr lang="en-US"/>
        </a:p>
      </dgm:t>
    </dgm:pt>
    <dgm:pt modelId="{018DBCFA-0739-48C1-9260-5017F69436E8}">
      <dgm:prSet phldrT="[Text]"/>
      <dgm:spPr/>
      <dgm:t>
        <a:bodyPr/>
        <a:lstStyle/>
        <a:p>
          <a:r>
            <a:rPr lang="en-US" dirty="0"/>
            <a:t>1.07X speedup</a:t>
          </a:r>
        </a:p>
      </dgm:t>
    </dgm:pt>
    <dgm:pt modelId="{301DF147-C305-4A21-A31D-5E8CE613002D}" type="parTrans" cxnId="{3870302B-0B49-4295-893D-7FCD383D7AA1}">
      <dgm:prSet/>
      <dgm:spPr/>
      <dgm:t>
        <a:bodyPr/>
        <a:lstStyle/>
        <a:p>
          <a:endParaRPr lang="en-US"/>
        </a:p>
      </dgm:t>
    </dgm:pt>
    <dgm:pt modelId="{D5AF5B94-C7A4-484F-95F1-8D7BC1E67CDB}" type="sibTrans" cxnId="{3870302B-0B49-4295-893D-7FCD383D7AA1}">
      <dgm:prSet/>
      <dgm:spPr/>
      <dgm:t>
        <a:bodyPr/>
        <a:lstStyle/>
        <a:p>
          <a:endParaRPr lang="en-US"/>
        </a:p>
      </dgm:t>
    </dgm:pt>
    <dgm:pt modelId="{4514D2EA-81A5-4519-97B7-67308A4DCF40}">
      <dgm:prSet phldrT="[Text]"/>
      <dgm:spPr/>
      <dgm:t>
        <a:bodyPr/>
        <a:lstStyle/>
        <a:p>
          <a:r>
            <a:rPr lang="en-US" dirty="0"/>
            <a:t>0.97X speedup</a:t>
          </a:r>
        </a:p>
      </dgm:t>
    </dgm:pt>
    <dgm:pt modelId="{9F7EF4C9-CB56-4908-AE19-9474457F6F20}" type="parTrans" cxnId="{9027F28F-1B5E-4461-B087-4095C3D6E835}">
      <dgm:prSet/>
      <dgm:spPr/>
      <dgm:t>
        <a:bodyPr/>
        <a:lstStyle/>
        <a:p>
          <a:endParaRPr lang="en-US"/>
        </a:p>
      </dgm:t>
    </dgm:pt>
    <dgm:pt modelId="{4500CDE3-48AF-41BB-AD3A-C4BD1B882CF0}" type="sibTrans" cxnId="{9027F28F-1B5E-4461-B087-4095C3D6E835}">
      <dgm:prSet/>
      <dgm:spPr/>
      <dgm:t>
        <a:bodyPr/>
        <a:lstStyle/>
        <a:p>
          <a:endParaRPr lang="en-US"/>
        </a:p>
      </dgm:t>
    </dgm:pt>
    <dgm:pt modelId="{80D84485-F2FD-4777-A79C-6A5D097EAF93}" type="pres">
      <dgm:prSet presAssocID="{981C7735-2E36-4EC5-B99B-8F021CDD4C21}" presName="theList" presStyleCnt="0">
        <dgm:presLayoutVars>
          <dgm:dir/>
          <dgm:animLvl val="lvl"/>
          <dgm:resizeHandles val="exact"/>
        </dgm:presLayoutVars>
      </dgm:prSet>
      <dgm:spPr/>
    </dgm:pt>
    <dgm:pt modelId="{F015F0C7-CE19-4362-BC0C-B766DA988A17}" type="pres">
      <dgm:prSet presAssocID="{9CB9B95B-B530-447E-8AE1-F76B20ECF968}" presName="compNode" presStyleCnt="0"/>
      <dgm:spPr/>
    </dgm:pt>
    <dgm:pt modelId="{F6958588-0782-487E-9C21-64DA0648B8D4}" type="pres">
      <dgm:prSet presAssocID="{9CB9B95B-B530-447E-8AE1-F76B20ECF968}" presName="noGeometry" presStyleCnt="0"/>
      <dgm:spPr/>
    </dgm:pt>
    <dgm:pt modelId="{A71C956D-BAE0-4839-B854-43BD73E0FEE8}" type="pres">
      <dgm:prSet presAssocID="{9CB9B95B-B530-447E-8AE1-F76B20ECF968}" presName="childTextVisible" presStyleLbl="bgAccFollowNode1" presStyleIdx="0" presStyleCnt="2">
        <dgm:presLayoutVars>
          <dgm:bulletEnabled val="1"/>
        </dgm:presLayoutVars>
      </dgm:prSet>
      <dgm:spPr/>
    </dgm:pt>
    <dgm:pt modelId="{E2D13C5F-20CA-4345-BF19-DACCC46985BB}" type="pres">
      <dgm:prSet presAssocID="{9CB9B95B-B530-447E-8AE1-F76B20ECF968}" presName="childTextHidden" presStyleLbl="bgAccFollowNode1" presStyleIdx="0" presStyleCnt="2"/>
      <dgm:spPr/>
    </dgm:pt>
    <dgm:pt modelId="{DD643AA0-600E-4022-BA58-43EB6F2239F2}" type="pres">
      <dgm:prSet presAssocID="{9CB9B95B-B530-447E-8AE1-F76B20ECF968}" presName="parentText" presStyleLbl="node1" presStyleIdx="0" presStyleCnt="2">
        <dgm:presLayoutVars>
          <dgm:chMax val="1"/>
          <dgm:bulletEnabled val="1"/>
        </dgm:presLayoutVars>
      </dgm:prSet>
      <dgm:spPr/>
    </dgm:pt>
    <dgm:pt modelId="{94736C3E-F8D3-4666-8D4C-68257906EE21}" type="pres">
      <dgm:prSet presAssocID="{9CB9B95B-B530-447E-8AE1-F76B20ECF968}" presName="aSpace" presStyleCnt="0"/>
      <dgm:spPr/>
    </dgm:pt>
    <dgm:pt modelId="{492BBEE0-EF67-4345-9115-0FB5F5CD15EF}" type="pres">
      <dgm:prSet presAssocID="{A3C0666C-EACC-47FD-A285-5BF12D343C9E}" presName="compNode" presStyleCnt="0"/>
      <dgm:spPr/>
    </dgm:pt>
    <dgm:pt modelId="{43442BED-C00F-4C96-9CED-01B62851F02C}" type="pres">
      <dgm:prSet presAssocID="{A3C0666C-EACC-47FD-A285-5BF12D343C9E}" presName="noGeometry" presStyleCnt="0"/>
      <dgm:spPr/>
    </dgm:pt>
    <dgm:pt modelId="{DDB7C02E-5489-4AE4-B418-81BD97A69C21}" type="pres">
      <dgm:prSet presAssocID="{A3C0666C-EACC-47FD-A285-5BF12D343C9E}" presName="childTextVisible" presStyleLbl="bgAccFollowNode1" presStyleIdx="1" presStyleCnt="2">
        <dgm:presLayoutVars>
          <dgm:bulletEnabled val="1"/>
        </dgm:presLayoutVars>
      </dgm:prSet>
      <dgm:spPr/>
    </dgm:pt>
    <dgm:pt modelId="{F9A43987-1284-4A35-9610-27B9596D2346}" type="pres">
      <dgm:prSet presAssocID="{A3C0666C-EACC-47FD-A285-5BF12D343C9E}" presName="childTextHidden" presStyleLbl="bgAccFollowNode1" presStyleIdx="1" presStyleCnt="2"/>
      <dgm:spPr/>
    </dgm:pt>
    <dgm:pt modelId="{34DAE3DA-A3B0-452A-9C35-F29D2CEE892B}" type="pres">
      <dgm:prSet presAssocID="{A3C0666C-EACC-47FD-A285-5BF12D343C9E}" presName="parentText" presStyleLbl="node1" presStyleIdx="1" presStyleCnt="2" custLinFactNeighborY="0">
        <dgm:presLayoutVars>
          <dgm:chMax val="1"/>
          <dgm:bulletEnabled val="1"/>
        </dgm:presLayoutVars>
      </dgm:prSet>
      <dgm:spPr/>
    </dgm:pt>
  </dgm:ptLst>
  <dgm:cxnLst>
    <dgm:cxn modelId="{7E466E14-11CC-4442-BEEE-4707B083325B}" type="presOf" srcId="{A3C0666C-EACC-47FD-A285-5BF12D343C9E}" destId="{34DAE3DA-A3B0-452A-9C35-F29D2CEE892B}" srcOrd="0" destOrd="0" presId="urn:microsoft.com/office/officeart/2005/8/layout/hProcess6"/>
    <dgm:cxn modelId="{5696AC17-8748-4C52-B88A-15C780090BDC}" srcId="{A3C0666C-EACC-47FD-A285-5BF12D343C9E}" destId="{17E981AA-749E-4A92-B06F-D571DB2398F1}" srcOrd="0" destOrd="0" parTransId="{BBEA1AE1-9E5F-43D1-B895-AD188D64FC29}" sibTransId="{BB952F2A-5592-4167-B322-B89E40CF0868}"/>
    <dgm:cxn modelId="{D5E30619-58BE-4202-B1AA-245BF78D25B2}" type="presOf" srcId="{17E981AA-749E-4A92-B06F-D571DB2398F1}" destId="{F9A43987-1284-4A35-9610-27B9596D2346}" srcOrd="1" destOrd="0" presId="urn:microsoft.com/office/officeart/2005/8/layout/hProcess6"/>
    <dgm:cxn modelId="{3870302B-0B49-4295-893D-7FCD383D7AA1}" srcId="{9CB9B95B-B530-447E-8AE1-F76B20ECF968}" destId="{018DBCFA-0739-48C1-9260-5017F69436E8}" srcOrd="1" destOrd="0" parTransId="{301DF147-C305-4A21-A31D-5E8CE613002D}" sibTransId="{D5AF5B94-C7A4-484F-95F1-8D7BC1E67CDB}"/>
    <dgm:cxn modelId="{6044812D-B398-4DFB-8085-63D87DB1D376}" type="presOf" srcId="{F7033D92-D512-4DD0-A203-1C9948342EF9}" destId="{E2D13C5F-20CA-4345-BF19-DACCC46985BB}" srcOrd="1" destOrd="0" presId="urn:microsoft.com/office/officeart/2005/8/layout/hProcess6"/>
    <dgm:cxn modelId="{A140F531-9003-4F4B-BB4B-F6026A84F6F8}" type="presOf" srcId="{018DBCFA-0739-48C1-9260-5017F69436E8}" destId="{E2D13C5F-20CA-4345-BF19-DACCC46985BB}" srcOrd="1" destOrd="1" presId="urn:microsoft.com/office/officeart/2005/8/layout/hProcess6"/>
    <dgm:cxn modelId="{DD70C338-5772-4935-A535-0F114DBECC26}" srcId="{9CB9B95B-B530-447E-8AE1-F76B20ECF968}" destId="{F7033D92-D512-4DD0-A203-1C9948342EF9}" srcOrd="0" destOrd="0" parTransId="{73E4A48B-A9F4-4FA7-A852-1FF5745B02FD}" sibTransId="{178FB288-C067-47E8-B616-110BD7E7BF13}"/>
    <dgm:cxn modelId="{EFA79060-9B2F-4140-B1C8-A8CE707FA0E7}" srcId="{981C7735-2E36-4EC5-B99B-8F021CDD4C21}" destId="{9CB9B95B-B530-447E-8AE1-F76B20ECF968}" srcOrd="0" destOrd="0" parTransId="{831D1C98-F647-426E-976E-E295FB7BA8A9}" sibTransId="{42F6BFBA-59C7-4B50-8136-F3FBEF7BA8FA}"/>
    <dgm:cxn modelId="{3AB45C74-F7AC-4AC5-8709-B49CBEC4A0D6}" srcId="{981C7735-2E36-4EC5-B99B-8F021CDD4C21}" destId="{A3C0666C-EACC-47FD-A285-5BF12D343C9E}" srcOrd="1" destOrd="0" parTransId="{4F4F8354-52BE-4794-A72E-D31FA03BC09F}" sibTransId="{D8A2AB5A-FEA7-4EB0-BC84-7A9EC5CCF288}"/>
    <dgm:cxn modelId="{51BA427E-31B0-4090-8189-0D29F13C96D5}" type="presOf" srcId="{F7033D92-D512-4DD0-A203-1C9948342EF9}" destId="{A71C956D-BAE0-4839-B854-43BD73E0FEE8}" srcOrd="0" destOrd="0" presId="urn:microsoft.com/office/officeart/2005/8/layout/hProcess6"/>
    <dgm:cxn modelId="{4AEFCF7F-C2EC-4CBB-B650-64E9AB79866C}" type="presOf" srcId="{4514D2EA-81A5-4519-97B7-67308A4DCF40}" destId="{DDB7C02E-5489-4AE4-B418-81BD97A69C21}" srcOrd="0" destOrd="1" presId="urn:microsoft.com/office/officeart/2005/8/layout/hProcess6"/>
    <dgm:cxn modelId="{EA89ED87-3C38-4665-8513-B4F3E4D1C27B}" type="presOf" srcId="{4514D2EA-81A5-4519-97B7-67308A4DCF40}" destId="{F9A43987-1284-4A35-9610-27B9596D2346}" srcOrd="1" destOrd="1" presId="urn:microsoft.com/office/officeart/2005/8/layout/hProcess6"/>
    <dgm:cxn modelId="{9027F28F-1B5E-4461-B087-4095C3D6E835}" srcId="{A3C0666C-EACC-47FD-A285-5BF12D343C9E}" destId="{4514D2EA-81A5-4519-97B7-67308A4DCF40}" srcOrd="1" destOrd="0" parTransId="{9F7EF4C9-CB56-4908-AE19-9474457F6F20}" sibTransId="{4500CDE3-48AF-41BB-AD3A-C4BD1B882CF0}"/>
    <dgm:cxn modelId="{414C63A1-1944-4C59-AC93-F4C6058C0CEC}" type="presOf" srcId="{981C7735-2E36-4EC5-B99B-8F021CDD4C21}" destId="{80D84485-F2FD-4777-A79C-6A5D097EAF93}" srcOrd="0" destOrd="0" presId="urn:microsoft.com/office/officeart/2005/8/layout/hProcess6"/>
    <dgm:cxn modelId="{798C55B2-1496-4F92-8747-F01B24B69BDF}" type="presOf" srcId="{018DBCFA-0739-48C1-9260-5017F69436E8}" destId="{A71C956D-BAE0-4839-B854-43BD73E0FEE8}" srcOrd="0" destOrd="1" presId="urn:microsoft.com/office/officeart/2005/8/layout/hProcess6"/>
    <dgm:cxn modelId="{149887BB-0909-42F4-9574-EC0230040FED}" type="presOf" srcId="{17E981AA-749E-4A92-B06F-D571DB2398F1}" destId="{DDB7C02E-5489-4AE4-B418-81BD97A69C21}" srcOrd="0" destOrd="0" presId="urn:microsoft.com/office/officeart/2005/8/layout/hProcess6"/>
    <dgm:cxn modelId="{2C4A77FB-59A2-420A-AB1F-13D71523EFE1}" type="presOf" srcId="{9CB9B95B-B530-447E-8AE1-F76B20ECF968}" destId="{DD643AA0-600E-4022-BA58-43EB6F2239F2}" srcOrd="0" destOrd="0" presId="urn:microsoft.com/office/officeart/2005/8/layout/hProcess6"/>
    <dgm:cxn modelId="{4FEB7AFA-F126-47E1-B339-B57B247B4EF3}" type="presParOf" srcId="{80D84485-F2FD-4777-A79C-6A5D097EAF93}" destId="{F015F0C7-CE19-4362-BC0C-B766DA988A17}" srcOrd="0" destOrd="0" presId="urn:microsoft.com/office/officeart/2005/8/layout/hProcess6"/>
    <dgm:cxn modelId="{C97296DD-D768-4180-9C8A-56C62001A186}" type="presParOf" srcId="{F015F0C7-CE19-4362-BC0C-B766DA988A17}" destId="{F6958588-0782-487E-9C21-64DA0648B8D4}" srcOrd="0" destOrd="0" presId="urn:microsoft.com/office/officeart/2005/8/layout/hProcess6"/>
    <dgm:cxn modelId="{8B42A974-929C-4322-966C-5F918C2690BC}" type="presParOf" srcId="{F015F0C7-CE19-4362-BC0C-B766DA988A17}" destId="{A71C956D-BAE0-4839-B854-43BD73E0FEE8}" srcOrd="1" destOrd="0" presId="urn:microsoft.com/office/officeart/2005/8/layout/hProcess6"/>
    <dgm:cxn modelId="{9B9CF307-8FD7-4008-BF85-2B74E9B3D8DD}" type="presParOf" srcId="{F015F0C7-CE19-4362-BC0C-B766DA988A17}" destId="{E2D13C5F-20CA-4345-BF19-DACCC46985BB}" srcOrd="2" destOrd="0" presId="urn:microsoft.com/office/officeart/2005/8/layout/hProcess6"/>
    <dgm:cxn modelId="{201404B6-5AF0-4B5D-9ED0-B2A0FB897894}" type="presParOf" srcId="{F015F0C7-CE19-4362-BC0C-B766DA988A17}" destId="{DD643AA0-600E-4022-BA58-43EB6F2239F2}" srcOrd="3" destOrd="0" presId="urn:microsoft.com/office/officeart/2005/8/layout/hProcess6"/>
    <dgm:cxn modelId="{480ADFFD-0B59-4690-83B5-658C5C9FFBDE}" type="presParOf" srcId="{80D84485-F2FD-4777-A79C-6A5D097EAF93}" destId="{94736C3E-F8D3-4666-8D4C-68257906EE21}" srcOrd="1" destOrd="0" presId="urn:microsoft.com/office/officeart/2005/8/layout/hProcess6"/>
    <dgm:cxn modelId="{5EEF66DF-7F16-4314-AB43-1F0252928DFC}" type="presParOf" srcId="{80D84485-F2FD-4777-A79C-6A5D097EAF93}" destId="{492BBEE0-EF67-4345-9115-0FB5F5CD15EF}" srcOrd="2" destOrd="0" presId="urn:microsoft.com/office/officeart/2005/8/layout/hProcess6"/>
    <dgm:cxn modelId="{F1298D4D-B92A-446B-8B10-E98E9C540905}" type="presParOf" srcId="{492BBEE0-EF67-4345-9115-0FB5F5CD15EF}" destId="{43442BED-C00F-4C96-9CED-01B62851F02C}" srcOrd="0" destOrd="0" presId="urn:microsoft.com/office/officeart/2005/8/layout/hProcess6"/>
    <dgm:cxn modelId="{E32D4F32-29BF-43A2-B01D-A3F2EC9E8BEE}" type="presParOf" srcId="{492BBEE0-EF67-4345-9115-0FB5F5CD15EF}" destId="{DDB7C02E-5489-4AE4-B418-81BD97A69C21}" srcOrd="1" destOrd="0" presId="urn:microsoft.com/office/officeart/2005/8/layout/hProcess6"/>
    <dgm:cxn modelId="{0984EE15-4A57-409D-B442-AE2AAC0A99BA}" type="presParOf" srcId="{492BBEE0-EF67-4345-9115-0FB5F5CD15EF}" destId="{F9A43987-1284-4A35-9610-27B9596D2346}" srcOrd="2" destOrd="0" presId="urn:microsoft.com/office/officeart/2005/8/layout/hProcess6"/>
    <dgm:cxn modelId="{0481687B-1D56-4247-B863-A8DE67627B87}" type="presParOf" srcId="{492BBEE0-EF67-4345-9115-0FB5F5CD15EF}" destId="{34DAE3DA-A3B0-452A-9C35-F29D2CEE892B}"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B2EAB1-0D8A-4539-B5FC-564A81CBB8E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31C6D6C-8A5C-4440-AE91-0550C2815BBB}">
      <dgm:prSet custT="1"/>
      <dgm:spPr/>
      <dgm:t>
        <a:bodyPr/>
        <a:lstStyle/>
        <a:p>
          <a:r>
            <a:rPr lang="en-US" sz="2800" dirty="0"/>
            <a:t>May need to retrain if new sparsity patterns are found or new sparse formats are proposed</a:t>
          </a:r>
        </a:p>
      </dgm:t>
    </dgm:pt>
    <dgm:pt modelId="{22E67BA4-41E6-4692-8E68-0D4B0965A374}" type="parTrans" cxnId="{79C5C4B3-9B6C-4847-A2AB-86C4B7D4BC28}">
      <dgm:prSet/>
      <dgm:spPr/>
      <dgm:t>
        <a:bodyPr/>
        <a:lstStyle/>
        <a:p>
          <a:endParaRPr lang="en-US" sz="2800"/>
        </a:p>
      </dgm:t>
    </dgm:pt>
    <dgm:pt modelId="{146B2E7F-D950-446B-AFF7-3D16B7340D38}" type="sibTrans" cxnId="{79C5C4B3-9B6C-4847-A2AB-86C4B7D4BC28}">
      <dgm:prSet/>
      <dgm:spPr/>
      <dgm:t>
        <a:bodyPr/>
        <a:lstStyle/>
        <a:p>
          <a:endParaRPr lang="en-US" sz="2800"/>
        </a:p>
      </dgm:t>
    </dgm:pt>
    <mc:AlternateContent xmlns:mc="http://schemas.openxmlformats.org/markup-compatibility/2006" xmlns:a14="http://schemas.microsoft.com/office/drawing/2010/main">
      <mc:Choice Requires="a14">
        <dgm:pt modelId="{385EB132-61A1-476A-A089-3015F33B2533}">
          <dgm:prSet custT="1"/>
          <dgm:spPr/>
          <dgm:t>
            <a:bodyPr/>
            <a:lstStyle/>
            <a:p>
              <a:r>
                <a:rPr lang="en-US" sz="2800" dirty="0"/>
                <a:t>Training supervised ML models require benchmarking </a:t>
              </a:r>
              <a14:m>
                <m:oMath xmlns:m="http://schemas.openxmlformats.org/officeDocument/2006/math">
                  <m:r>
                    <a:rPr lang="en-US" sz="2800" i="1" dirty="0" smtClean="0">
                      <a:latin typeface="Cambria Math" panose="02040503050406030204" pitchFamily="18" charset="0"/>
                    </a:rPr>
                    <m:t>𝑀</m:t>
                  </m:r>
                </m:oMath>
              </a14:m>
              <a:r>
                <a:rPr lang="en-US" sz="2800" dirty="0"/>
                <a:t> matrices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 </a:t>
              </a:r>
              <a14:m>
                <m:oMath xmlns:m="http://schemas.openxmlformats.org/officeDocument/2006/math">
                  <m:r>
                    <a:rPr lang="en-US" sz="2800" i="1" dirty="0" smtClean="0">
                      <a:latin typeface="Cambria Math" panose="02040503050406030204" pitchFamily="18" charset="0"/>
                    </a:rPr>
                    <m:t>𝐹</m:t>
                  </m:r>
                </m:oMath>
              </a14:m>
              <a:r>
                <a:rPr lang="en-US" sz="2800" dirty="0"/>
                <a:t> formats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 </a:t>
              </a:r>
              <a14:m>
                <m:oMath xmlns:m="http://schemas.openxmlformats.org/officeDocument/2006/math">
                  <m:r>
                    <a:rPr lang="en-US" sz="2800" i="1" dirty="0" smtClean="0">
                      <a:latin typeface="Cambria Math" panose="02040503050406030204" pitchFamily="18" charset="0"/>
                    </a:rPr>
                    <m:t>𝑁</m:t>
                  </m:r>
                </m:oMath>
              </a14:m>
              <a:r>
                <a:rPr lang="en-US" sz="2800" dirty="0"/>
                <a:t> trials, which will often run into days</a:t>
              </a:r>
            </a:p>
          </dgm:t>
        </dgm:pt>
      </mc:Choice>
      <mc:Fallback xmlns="">
        <dgm:pt modelId="{385EB132-61A1-476A-A089-3015F33B2533}">
          <dgm:prSet custT="1"/>
          <dgm:spPr/>
          <dgm:t>
            <a:bodyPr/>
            <a:lstStyle/>
            <a:p>
              <a:r>
                <a:rPr lang="en-US" sz="2800" dirty="0"/>
                <a:t>Training supervised ML models require benchmarking </a:t>
              </a:r>
              <a:r>
                <a:rPr lang="en-US" sz="2800" i="0" dirty="0">
                  <a:latin typeface="Cambria Math" panose="02040503050406030204" pitchFamily="18" charset="0"/>
                </a:rPr>
                <a:t>𝑀</a:t>
              </a:r>
              <a:r>
                <a:rPr lang="en-US" sz="2800" dirty="0"/>
                <a:t> matrices </a:t>
              </a:r>
              <a:r>
                <a:rPr lang="en-US" sz="2800" i="0">
                  <a:latin typeface="Cambria Math" panose="02040503050406030204" pitchFamily="18" charset="0"/>
                  <a:ea typeface="Cambria Math" panose="02040503050406030204" pitchFamily="18" charset="0"/>
                </a:rPr>
                <a:t>×</a:t>
              </a:r>
              <a:r>
                <a:rPr lang="en-US" sz="2800" dirty="0"/>
                <a:t> </a:t>
              </a:r>
              <a:r>
                <a:rPr lang="en-US" sz="2800" i="0" dirty="0">
                  <a:latin typeface="Cambria Math" panose="02040503050406030204" pitchFamily="18" charset="0"/>
                </a:rPr>
                <a:t>𝐹</a:t>
              </a:r>
              <a:r>
                <a:rPr lang="en-US" sz="2800" dirty="0"/>
                <a:t> formats </a:t>
              </a:r>
              <a:r>
                <a:rPr lang="en-US" sz="2800" i="0">
                  <a:latin typeface="Cambria Math" panose="02040503050406030204" pitchFamily="18" charset="0"/>
                  <a:ea typeface="Cambria Math" panose="02040503050406030204" pitchFamily="18" charset="0"/>
                </a:rPr>
                <a:t>×</a:t>
              </a:r>
              <a:r>
                <a:rPr lang="en-US" sz="2800" dirty="0"/>
                <a:t> </a:t>
              </a:r>
              <a:r>
                <a:rPr lang="en-US" sz="2800" i="0" dirty="0">
                  <a:latin typeface="Cambria Math" panose="02040503050406030204" pitchFamily="18" charset="0"/>
                </a:rPr>
                <a:t>𝑁</a:t>
              </a:r>
              <a:r>
                <a:rPr lang="en-US" sz="2800" dirty="0"/>
                <a:t> trials, which will often run into days</a:t>
              </a:r>
            </a:p>
          </dgm:t>
        </dgm:pt>
      </mc:Fallback>
    </mc:AlternateContent>
    <dgm:pt modelId="{7CDF5716-2D41-434C-859C-061BFE097651}" type="parTrans" cxnId="{82AFF0BB-22E4-438F-90F5-FA3672E41500}">
      <dgm:prSet/>
      <dgm:spPr/>
      <dgm:t>
        <a:bodyPr/>
        <a:lstStyle/>
        <a:p>
          <a:endParaRPr lang="en-US" sz="2800"/>
        </a:p>
      </dgm:t>
    </dgm:pt>
    <dgm:pt modelId="{EB663F6E-3D2C-45CA-A815-4CC351AE36CC}" type="sibTrans" cxnId="{82AFF0BB-22E4-438F-90F5-FA3672E41500}">
      <dgm:prSet/>
      <dgm:spPr/>
      <dgm:t>
        <a:bodyPr/>
        <a:lstStyle/>
        <a:p>
          <a:endParaRPr lang="en-US" sz="2800"/>
        </a:p>
      </dgm:t>
    </dgm:pt>
    <dgm:pt modelId="{1870F6E0-484B-4E11-B2CF-8C570A234927}">
      <dgm:prSet custT="1"/>
      <dgm:spPr/>
      <dgm:t>
        <a:bodyPr/>
        <a:lstStyle/>
        <a:p>
          <a:r>
            <a:rPr lang="en-US" sz="2400" dirty="0"/>
            <a:t>Several new sparsity formats have been recently proposed (e.g., CVR, CSR5, CSR2, and PELLR)</a:t>
          </a:r>
        </a:p>
      </dgm:t>
    </dgm:pt>
    <dgm:pt modelId="{270C789C-B0DA-4090-BB81-A40DC9076DB1}" type="parTrans" cxnId="{00131B80-9309-432E-8AC0-3647C39AA9FD}">
      <dgm:prSet/>
      <dgm:spPr/>
      <dgm:t>
        <a:bodyPr/>
        <a:lstStyle/>
        <a:p>
          <a:endParaRPr lang="en-US" sz="2800"/>
        </a:p>
      </dgm:t>
    </dgm:pt>
    <dgm:pt modelId="{89AF5EC3-98DF-49F0-8C31-94CFE946A045}" type="sibTrans" cxnId="{00131B80-9309-432E-8AC0-3647C39AA9FD}">
      <dgm:prSet/>
      <dgm:spPr/>
      <dgm:t>
        <a:bodyPr/>
        <a:lstStyle/>
        <a:p>
          <a:endParaRPr lang="en-US" sz="2800"/>
        </a:p>
      </dgm:t>
    </dgm:pt>
    <dgm:pt modelId="{EEF40D84-3F5A-4C9A-9CC8-A12C3BFB7292}">
      <dgm:prSet custT="1"/>
      <dgm:spPr/>
      <dgm:t>
        <a:bodyPr/>
        <a:lstStyle/>
        <a:p>
          <a:r>
            <a:rPr lang="en-US" sz="2400" dirty="0"/>
            <a:t>Overhead comes from reading matrix files and format conversion</a:t>
          </a:r>
        </a:p>
      </dgm:t>
    </dgm:pt>
    <dgm:pt modelId="{02941965-081C-4644-836D-A4F464A2D9B2}" type="parTrans" cxnId="{7C67A031-AFF3-40FA-83F2-464BF4F00BE2}">
      <dgm:prSet/>
      <dgm:spPr/>
      <dgm:t>
        <a:bodyPr/>
        <a:lstStyle/>
        <a:p>
          <a:endParaRPr lang="en-US" sz="2800"/>
        </a:p>
      </dgm:t>
    </dgm:pt>
    <dgm:pt modelId="{C75A2B15-E67D-4F8A-A537-46ACA4B6AF58}" type="sibTrans" cxnId="{7C67A031-AFF3-40FA-83F2-464BF4F00BE2}">
      <dgm:prSet/>
      <dgm:spPr/>
      <dgm:t>
        <a:bodyPr/>
        <a:lstStyle/>
        <a:p>
          <a:endParaRPr lang="en-US" sz="2800"/>
        </a:p>
      </dgm:t>
    </dgm:pt>
    <dgm:pt modelId="{288D517B-2A32-4810-A62B-33DC98264A35}" type="pres">
      <dgm:prSet presAssocID="{BFB2EAB1-0D8A-4539-B5FC-564A81CBB8E3}" presName="linear" presStyleCnt="0">
        <dgm:presLayoutVars>
          <dgm:animLvl val="lvl"/>
          <dgm:resizeHandles val="exact"/>
        </dgm:presLayoutVars>
      </dgm:prSet>
      <dgm:spPr/>
    </dgm:pt>
    <dgm:pt modelId="{B999CE3C-8BC6-48ED-A410-61743154A2EF}" type="pres">
      <dgm:prSet presAssocID="{131C6D6C-8A5C-4440-AE91-0550C2815BBB}" presName="parentText" presStyleLbl="node1" presStyleIdx="0" presStyleCnt="2">
        <dgm:presLayoutVars>
          <dgm:chMax val="0"/>
          <dgm:bulletEnabled val="1"/>
        </dgm:presLayoutVars>
      </dgm:prSet>
      <dgm:spPr/>
    </dgm:pt>
    <dgm:pt modelId="{1F466434-F96C-4C18-A990-0BDBF20433A4}" type="pres">
      <dgm:prSet presAssocID="{131C6D6C-8A5C-4440-AE91-0550C2815BBB}" presName="childText" presStyleLbl="revTx" presStyleIdx="0" presStyleCnt="2">
        <dgm:presLayoutVars>
          <dgm:bulletEnabled val="1"/>
        </dgm:presLayoutVars>
      </dgm:prSet>
      <dgm:spPr/>
    </dgm:pt>
    <dgm:pt modelId="{76C4B19B-71F4-4F87-8AEF-5C3E82D5C129}" type="pres">
      <dgm:prSet presAssocID="{385EB132-61A1-476A-A089-3015F33B2533}" presName="parentText" presStyleLbl="node1" presStyleIdx="1" presStyleCnt="2">
        <dgm:presLayoutVars>
          <dgm:chMax val="0"/>
          <dgm:bulletEnabled val="1"/>
        </dgm:presLayoutVars>
      </dgm:prSet>
      <dgm:spPr/>
    </dgm:pt>
    <dgm:pt modelId="{861C7BB0-D5EF-47BA-BA04-E62AFA008817}" type="pres">
      <dgm:prSet presAssocID="{385EB132-61A1-476A-A089-3015F33B2533}" presName="childText" presStyleLbl="revTx" presStyleIdx="1" presStyleCnt="2">
        <dgm:presLayoutVars>
          <dgm:bulletEnabled val="1"/>
        </dgm:presLayoutVars>
      </dgm:prSet>
      <dgm:spPr/>
    </dgm:pt>
  </dgm:ptLst>
  <dgm:cxnLst>
    <dgm:cxn modelId="{7C67A031-AFF3-40FA-83F2-464BF4F00BE2}" srcId="{385EB132-61A1-476A-A089-3015F33B2533}" destId="{EEF40D84-3F5A-4C9A-9CC8-A12C3BFB7292}" srcOrd="0" destOrd="0" parTransId="{02941965-081C-4644-836D-A4F464A2D9B2}" sibTransId="{C75A2B15-E67D-4F8A-A537-46ACA4B6AF58}"/>
    <dgm:cxn modelId="{00131B80-9309-432E-8AC0-3647C39AA9FD}" srcId="{131C6D6C-8A5C-4440-AE91-0550C2815BBB}" destId="{1870F6E0-484B-4E11-B2CF-8C570A234927}" srcOrd="0" destOrd="0" parTransId="{270C789C-B0DA-4090-BB81-A40DC9076DB1}" sibTransId="{89AF5EC3-98DF-49F0-8C31-94CFE946A045}"/>
    <dgm:cxn modelId="{92A9F391-5E65-42A2-9403-BDB7A2E83FE7}" type="presOf" srcId="{131C6D6C-8A5C-4440-AE91-0550C2815BBB}" destId="{B999CE3C-8BC6-48ED-A410-61743154A2EF}" srcOrd="0" destOrd="0" presId="urn:microsoft.com/office/officeart/2005/8/layout/vList2"/>
    <dgm:cxn modelId="{27F7F299-CFBB-40EF-BE23-A79AE15279F7}" type="presOf" srcId="{1870F6E0-484B-4E11-B2CF-8C570A234927}" destId="{1F466434-F96C-4C18-A990-0BDBF20433A4}" srcOrd="0" destOrd="0" presId="urn:microsoft.com/office/officeart/2005/8/layout/vList2"/>
    <dgm:cxn modelId="{79C5C4B3-9B6C-4847-A2AB-86C4B7D4BC28}" srcId="{BFB2EAB1-0D8A-4539-B5FC-564A81CBB8E3}" destId="{131C6D6C-8A5C-4440-AE91-0550C2815BBB}" srcOrd="0" destOrd="0" parTransId="{22E67BA4-41E6-4692-8E68-0D4B0965A374}" sibTransId="{146B2E7F-D950-446B-AFF7-3D16B7340D38}"/>
    <dgm:cxn modelId="{05C62AB7-E914-41E2-A240-4D52FBA94F4D}" type="presOf" srcId="{385EB132-61A1-476A-A089-3015F33B2533}" destId="{76C4B19B-71F4-4F87-8AEF-5C3E82D5C129}" srcOrd="0" destOrd="0" presId="urn:microsoft.com/office/officeart/2005/8/layout/vList2"/>
    <dgm:cxn modelId="{82AFF0BB-22E4-438F-90F5-FA3672E41500}" srcId="{BFB2EAB1-0D8A-4539-B5FC-564A81CBB8E3}" destId="{385EB132-61A1-476A-A089-3015F33B2533}" srcOrd="1" destOrd="0" parTransId="{7CDF5716-2D41-434C-859C-061BFE097651}" sibTransId="{EB663F6E-3D2C-45CA-A815-4CC351AE36CC}"/>
    <dgm:cxn modelId="{6C06DBE7-F663-403D-B291-F1DF03E71AC3}" type="presOf" srcId="{EEF40D84-3F5A-4C9A-9CC8-A12C3BFB7292}" destId="{861C7BB0-D5EF-47BA-BA04-E62AFA008817}" srcOrd="0" destOrd="0" presId="urn:microsoft.com/office/officeart/2005/8/layout/vList2"/>
    <dgm:cxn modelId="{429A85E9-7F19-45A7-BB31-9FCC513B3217}" type="presOf" srcId="{BFB2EAB1-0D8A-4539-B5FC-564A81CBB8E3}" destId="{288D517B-2A32-4810-A62B-33DC98264A35}" srcOrd="0" destOrd="0" presId="urn:microsoft.com/office/officeart/2005/8/layout/vList2"/>
    <dgm:cxn modelId="{C34D4DC5-12D1-457C-83D8-B44B648B1CD7}" type="presParOf" srcId="{288D517B-2A32-4810-A62B-33DC98264A35}" destId="{B999CE3C-8BC6-48ED-A410-61743154A2EF}" srcOrd="0" destOrd="0" presId="urn:microsoft.com/office/officeart/2005/8/layout/vList2"/>
    <dgm:cxn modelId="{D168E967-DEC3-4AEB-AEC1-2464CDF4413E}" type="presParOf" srcId="{288D517B-2A32-4810-A62B-33DC98264A35}" destId="{1F466434-F96C-4C18-A990-0BDBF20433A4}" srcOrd="1" destOrd="0" presId="urn:microsoft.com/office/officeart/2005/8/layout/vList2"/>
    <dgm:cxn modelId="{3EA26AB8-3438-4289-B60F-AA48E5AA1E54}" type="presParOf" srcId="{288D517B-2A32-4810-A62B-33DC98264A35}" destId="{76C4B19B-71F4-4F87-8AEF-5C3E82D5C129}" srcOrd="2" destOrd="0" presId="urn:microsoft.com/office/officeart/2005/8/layout/vList2"/>
    <dgm:cxn modelId="{40E40CB7-223F-4592-BBF5-4556EB7F265E}" type="presParOf" srcId="{288D517B-2A32-4810-A62B-33DC98264A35}" destId="{861C7BB0-D5EF-47BA-BA04-E62AFA00881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B2EAB1-0D8A-4539-B5FC-564A81CBB8E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31C6D6C-8A5C-4440-AE91-0550C2815BBB}">
      <dgm:prSet custT="1"/>
      <dgm:spPr/>
      <dgm:t>
        <a:bodyPr/>
        <a:lstStyle/>
        <a:p>
          <a:r>
            <a:rPr lang="en-US" sz="2800" dirty="0"/>
            <a:t>May need to retrain if new sparsity patterns are found or new sparse formats are proposed</a:t>
          </a:r>
        </a:p>
      </dgm:t>
    </dgm:pt>
    <dgm:pt modelId="{22E67BA4-41E6-4692-8E68-0D4B0965A374}" type="parTrans" cxnId="{79C5C4B3-9B6C-4847-A2AB-86C4B7D4BC28}">
      <dgm:prSet/>
      <dgm:spPr/>
      <dgm:t>
        <a:bodyPr/>
        <a:lstStyle/>
        <a:p>
          <a:endParaRPr lang="en-US" sz="2800"/>
        </a:p>
      </dgm:t>
    </dgm:pt>
    <dgm:pt modelId="{146B2E7F-D950-446B-AFF7-3D16B7340D38}" type="sibTrans" cxnId="{79C5C4B3-9B6C-4847-A2AB-86C4B7D4BC28}">
      <dgm:prSet/>
      <dgm:spPr/>
      <dgm:t>
        <a:bodyPr/>
        <a:lstStyle/>
        <a:p>
          <a:endParaRPr lang="en-US" sz="2800"/>
        </a:p>
      </dgm:t>
    </dgm:pt>
    <dgm:pt modelId="{385EB132-61A1-476A-A089-3015F33B2533}">
      <dgm:prSet custT="1"/>
      <dgm:spPr>
        <a:blipFill>
          <a:blip xmlns:r="http://schemas.openxmlformats.org/officeDocument/2006/relationships" r:embed="rId1"/>
          <a:stretch>
            <a:fillRect l="-463"/>
          </a:stretch>
        </a:blipFill>
      </dgm:spPr>
      <dgm:t>
        <a:bodyPr/>
        <a:lstStyle/>
        <a:p>
          <a:r>
            <a:rPr lang="en-US">
              <a:noFill/>
            </a:rPr>
            <a:t> </a:t>
          </a:r>
        </a:p>
      </dgm:t>
    </dgm:pt>
    <dgm:pt modelId="{7CDF5716-2D41-434C-859C-061BFE097651}" type="parTrans" cxnId="{82AFF0BB-22E4-438F-90F5-FA3672E41500}">
      <dgm:prSet/>
      <dgm:spPr/>
      <dgm:t>
        <a:bodyPr/>
        <a:lstStyle/>
        <a:p>
          <a:endParaRPr lang="en-US" sz="2800"/>
        </a:p>
      </dgm:t>
    </dgm:pt>
    <dgm:pt modelId="{EB663F6E-3D2C-45CA-A815-4CC351AE36CC}" type="sibTrans" cxnId="{82AFF0BB-22E4-438F-90F5-FA3672E41500}">
      <dgm:prSet/>
      <dgm:spPr/>
      <dgm:t>
        <a:bodyPr/>
        <a:lstStyle/>
        <a:p>
          <a:endParaRPr lang="en-US" sz="2800"/>
        </a:p>
      </dgm:t>
    </dgm:pt>
    <dgm:pt modelId="{1870F6E0-484B-4E11-B2CF-8C570A234927}">
      <dgm:prSet custT="1"/>
      <dgm:spPr/>
      <dgm:t>
        <a:bodyPr/>
        <a:lstStyle/>
        <a:p>
          <a:r>
            <a:rPr lang="en-US" sz="2400" dirty="0"/>
            <a:t>Several new sparsity formats have been recently proposed (e.g., CVR, CSR5, CSR2, and PELLR)</a:t>
          </a:r>
        </a:p>
      </dgm:t>
    </dgm:pt>
    <dgm:pt modelId="{270C789C-B0DA-4090-BB81-A40DC9076DB1}" type="parTrans" cxnId="{00131B80-9309-432E-8AC0-3647C39AA9FD}">
      <dgm:prSet/>
      <dgm:spPr/>
      <dgm:t>
        <a:bodyPr/>
        <a:lstStyle/>
        <a:p>
          <a:endParaRPr lang="en-US" sz="2800"/>
        </a:p>
      </dgm:t>
    </dgm:pt>
    <dgm:pt modelId="{89AF5EC3-98DF-49F0-8C31-94CFE946A045}" type="sibTrans" cxnId="{00131B80-9309-432E-8AC0-3647C39AA9FD}">
      <dgm:prSet/>
      <dgm:spPr/>
      <dgm:t>
        <a:bodyPr/>
        <a:lstStyle/>
        <a:p>
          <a:endParaRPr lang="en-US" sz="2800"/>
        </a:p>
      </dgm:t>
    </dgm:pt>
    <dgm:pt modelId="{EEF40D84-3F5A-4C9A-9CC8-A12C3BFB7292}">
      <dgm:prSet custT="1"/>
      <dgm:spPr/>
      <dgm:t>
        <a:bodyPr/>
        <a:lstStyle/>
        <a:p>
          <a:r>
            <a:rPr lang="en-US" sz="2400" dirty="0"/>
            <a:t>Overhead comes from reading matrix files and format conversion</a:t>
          </a:r>
        </a:p>
      </dgm:t>
    </dgm:pt>
    <dgm:pt modelId="{02941965-081C-4644-836D-A4F464A2D9B2}" type="parTrans" cxnId="{7C67A031-AFF3-40FA-83F2-464BF4F00BE2}">
      <dgm:prSet/>
      <dgm:spPr/>
      <dgm:t>
        <a:bodyPr/>
        <a:lstStyle/>
        <a:p>
          <a:endParaRPr lang="en-US" sz="2800"/>
        </a:p>
      </dgm:t>
    </dgm:pt>
    <dgm:pt modelId="{C75A2B15-E67D-4F8A-A537-46ACA4B6AF58}" type="sibTrans" cxnId="{7C67A031-AFF3-40FA-83F2-464BF4F00BE2}">
      <dgm:prSet/>
      <dgm:spPr/>
      <dgm:t>
        <a:bodyPr/>
        <a:lstStyle/>
        <a:p>
          <a:endParaRPr lang="en-US" sz="2800"/>
        </a:p>
      </dgm:t>
    </dgm:pt>
    <dgm:pt modelId="{288D517B-2A32-4810-A62B-33DC98264A35}" type="pres">
      <dgm:prSet presAssocID="{BFB2EAB1-0D8A-4539-B5FC-564A81CBB8E3}" presName="linear" presStyleCnt="0">
        <dgm:presLayoutVars>
          <dgm:animLvl val="lvl"/>
          <dgm:resizeHandles val="exact"/>
        </dgm:presLayoutVars>
      </dgm:prSet>
      <dgm:spPr/>
    </dgm:pt>
    <dgm:pt modelId="{B999CE3C-8BC6-48ED-A410-61743154A2EF}" type="pres">
      <dgm:prSet presAssocID="{131C6D6C-8A5C-4440-AE91-0550C2815BBB}" presName="parentText" presStyleLbl="node1" presStyleIdx="0" presStyleCnt="2">
        <dgm:presLayoutVars>
          <dgm:chMax val="0"/>
          <dgm:bulletEnabled val="1"/>
        </dgm:presLayoutVars>
      </dgm:prSet>
      <dgm:spPr/>
    </dgm:pt>
    <dgm:pt modelId="{1F466434-F96C-4C18-A990-0BDBF20433A4}" type="pres">
      <dgm:prSet presAssocID="{131C6D6C-8A5C-4440-AE91-0550C2815BBB}" presName="childText" presStyleLbl="revTx" presStyleIdx="0" presStyleCnt="2">
        <dgm:presLayoutVars>
          <dgm:bulletEnabled val="1"/>
        </dgm:presLayoutVars>
      </dgm:prSet>
      <dgm:spPr/>
    </dgm:pt>
    <dgm:pt modelId="{76C4B19B-71F4-4F87-8AEF-5C3E82D5C129}" type="pres">
      <dgm:prSet presAssocID="{385EB132-61A1-476A-A089-3015F33B2533}" presName="parentText" presStyleLbl="node1" presStyleIdx="1" presStyleCnt="2">
        <dgm:presLayoutVars>
          <dgm:chMax val="0"/>
          <dgm:bulletEnabled val="1"/>
        </dgm:presLayoutVars>
      </dgm:prSet>
      <dgm:spPr/>
    </dgm:pt>
    <dgm:pt modelId="{861C7BB0-D5EF-47BA-BA04-E62AFA008817}" type="pres">
      <dgm:prSet presAssocID="{385EB132-61A1-476A-A089-3015F33B2533}" presName="childText" presStyleLbl="revTx" presStyleIdx="1" presStyleCnt="2">
        <dgm:presLayoutVars>
          <dgm:bulletEnabled val="1"/>
        </dgm:presLayoutVars>
      </dgm:prSet>
      <dgm:spPr/>
    </dgm:pt>
  </dgm:ptLst>
  <dgm:cxnLst>
    <dgm:cxn modelId="{7C67A031-AFF3-40FA-83F2-464BF4F00BE2}" srcId="{385EB132-61A1-476A-A089-3015F33B2533}" destId="{EEF40D84-3F5A-4C9A-9CC8-A12C3BFB7292}" srcOrd="0" destOrd="0" parTransId="{02941965-081C-4644-836D-A4F464A2D9B2}" sibTransId="{C75A2B15-E67D-4F8A-A537-46ACA4B6AF58}"/>
    <dgm:cxn modelId="{00131B80-9309-432E-8AC0-3647C39AA9FD}" srcId="{131C6D6C-8A5C-4440-AE91-0550C2815BBB}" destId="{1870F6E0-484B-4E11-B2CF-8C570A234927}" srcOrd="0" destOrd="0" parTransId="{270C789C-B0DA-4090-BB81-A40DC9076DB1}" sibTransId="{89AF5EC3-98DF-49F0-8C31-94CFE946A045}"/>
    <dgm:cxn modelId="{92A9F391-5E65-42A2-9403-BDB7A2E83FE7}" type="presOf" srcId="{131C6D6C-8A5C-4440-AE91-0550C2815BBB}" destId="{B999CE3C-8BC6-48ED-A410-61743154A2EF}" srcOrd="0" destOrd="0" presId="urn:microsoft.com/office/officeart/2005/8/layout/vList2"/>
    <dgm:cxn modelId="{27F7F299-CFBB-40EF-BE23-A79AE15279F7}" type="presOf" srcId="{1870F6E0-484B-4E11-B2CF-8C570A234927}" destId="{1F466434-F96C-4C18-A990-0BDBF20433A4}" srcOrd="0" destOrd="0" presId="urn:microsoft.com/office/officeart/2005/8/layout/vList2"/>
    <dgm:cxn modelId="{79C5C4B3-9B6C-4847-A2AB-86C4B7D4BC28}" srcId="{BFB2EAB1-0D8A-4539-B5FC-564A81CBB8E3}" destId="{131C6D6C-8A5C-4440-AE91-0550C2815BBB}" srcOrd="0" destOrd="0" parTransId="{22E67BA4-41E6-4692-8E68-0D4B0965A374}" sibTransId="{146B2E7F-D950-446B-AFF7-3D16B7340D38}"/>
    <dgm:cxn modelId="{05C62AB7-E914-41E2-A240-4D52FBA94F4D}" type="presOf" srcId="{385EB132-61A1-476A-A089-3015F33B2533}" destId="{76C4B19B-71F4-4F87-8AEF-5C3E82D5C129}" srcOrd="0" destOrd="0" presId="urn:microsoft.com/office/officeart/2005/8/layout/vList2"/>
    <dgm:cxn modelId="{82AFF0BB-22E4-438F-90F5-FA3672E41500}" srcId="{BFB2EAB1-0D8A-4539-B5FC-564A81CBB8E3}" destId="{385EB132-61A1-476A-A089-3015F33B2533}" srcOrd="1" destOrd="0" parTransId="{7CDF5716-2D41-434C-859C-061BFE097651}" sibTransId="{EB663F6E-3D2C-45CA-A815-4CC351AE36CC}"/>
    <dgm:cxn modelId="{6C06DBE7-F663-403D-B291-F1DF03E71AC3}" type="presOf" srcId="{EEF40D84-3F5A-4C9A-9CC8-A12C3BFB7292}" destId="{861C7BB0-D5EF-47BA-BA04-E62AFA008817}" srcOrd="0" destOrd="0" presId="urn:microsoft.com/office/officeart/2005/8/layout/vList2"/>
    <dgm:cxn modelId="{429A85E9-7F19-45A7-BB31-9FCC513B3217}" type="presOf" srcId="{BFB2EAB1-0D8A-4539-B5FC-564A81CBB8E3}" destId="{288D517B-2A32-4810-A62B-33DC98264A35}" srcOrd="0" destOrd="0" presId="urn:microsoft.com/office/officeart/2005/8/layout/vList2"/>
    <dgm:cxn modelId="{C34D4DC5-12D1-457C-83D8-B44B648B1CD7}" type="presParOf" srcId="{288D517B-2A32-4810-A62B-33DC98264A35}" destId="{B999CE3C-8BC6-48ED-A410-61743154A2EF}" srcOrd="0" destOrd="0" presId="urn:microsoft.com/office/officeart/2005/8/layout/vList2"/>
    <dgm:cxn modelId="{D168E967-DEC3-4AEB-AEC1-2464CDF4413E}" type="presParOf" srcId="{288D517B-2A32-4810-A62B-33DC98264A35}" destId="{1F466434-F96C-4C18-A990-0BDBF20433A4}" srcOrd="1" destOrd="0" presId="urn:microsoft.com/office/officeart/2005/8/layout/vList2"/>
    <dgm:cxn modelId="{3EA26AB8-3438-4289-B60F-AA48E5AA1E54}" type="presParOf" srcId="{288D517B-2A32-4810-A62B-33DC98264A35}" destId="{76C4B19B-71F4-4F87-8AEF-5C3E82D5C129}" srcOrd="2" destOrd="0" presId="urn:microsoft.com/office/officeart/2005/8/layout/vList2"/>
    <dgm:cxn modelId="{40E40CB7-223F-4592-BBF5-4556EB7F265E}" type="presParOf" srcId="{288D517B-2A32-4810-A62B-33DC98264A35}" destId="{861C7BB0-D5EF-47BA-BA04-E62AFA00881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C39F5A-B254-4681-8AB4-185DDA19A37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4C9A1033-0939-4ECC-90D6-4CAC17BABAFD}">
      <dgm:prSet/>
      <dgm:spPr/>
      <dgm:t>
        <a:bodyPr/>
        <a:lstStyle/>
        <a:p>
          <a:r>
            <a:rPr lang="en-US" dirty="0"/>
            <a:t>Solution should not be tightly coupled to the target architecture</a:t>
          </a:r>
        </a:p>
      </dgm:t>
    </dgm:pt>
    <dgm:pt modelId="{9A229F2B-D83F-4A6F-A66A-A8D746167CAF}" type="parTrans" cxnId="{DE361574-A01E-443F-9E07-E4FAE70C549E}">
      <dgm:prSet/>
      <dgm:spPr/>
      <dgm:t>
        <a:bodyPr/>
        <a:lstStyle/>
        <a:p>
          <a:endParaRPr lang="en-US"/>
        </a:p>
      </dgm:t>
    </dgm:pt>
    <dgm:pt modelId="{9A0C2A5E-2C1B-4EA9-A909-4C86359A11B2}" type="sibTrans" cxnId="{DE361574-A01E-443F-9E07-E4FAE70C549E}">
      <dgm:prSet/>
      <dgm:spPr/>
      <dgm:t>
        <a:bodyPr/>
        <a:lstStyle/>
        <a:p>
          <a:endParaRPr lang="en-US"/>
        </a:p>
      </dgm:t>
    </dgm:pt>
    <dgm:pt modelId="{74468C7A-E266-4365-A525-C8587F836287}">
      <dgm:prSet custT="1"/>
      <dgm:spPr/>
      <dgm:t>
        <a:bodyPr/>
        <a:lstStyle/>
        <a:p>
          <a:r>
            <a:rPr lang="en-US" sz="2400" dirty="0"/>
            <a:t>Model should be easily portable to different target hardware</a:t>
          </a:r>
        </a:p>
      </dgm:t>
    </dgm:pt>
    <dgm:pt modelId="{5ED248B0-F9AD-47B4-8534-F9239647A0DE}" type="parTrans" cxnId="{8EB161CA-C25A-4F14-AF99-55442012EE61}">
      <dgm:prSet/>
      <dgm:spPr/>
      <dgm:t>
        <a:bodyPr/>
        <a:lstStyle/>
        <a:p>
          <a:endParaRPr lang="en-US"/>
        </a:p>
      </dgm:t>
    </dgm:pt>
    <dgm:pt modelId="{E586FB1D-A388-4489-A627-8117F2739AD0}" type="sibTrans" cxnId="{8EB161CA-C25A-4F14-AF99-55442012EE61}">
      <dgm:prSet/>
      <dgm:spPr/>
      <dgm:t>
        <a:bodyPr/>
        <a:lstStyle/>
        <a:p>
          <a:endParaRPr lang="en-US"/>
        </a:p>
      </dgm:t>
    </dgm:pt>
    <dgm:pt modelId="{A248B738-4F9C-4D08-9655-DE3C1A4732F8}">
      <dgm:prSet/>
      <dgm:spPr/>
      <dgm:t>
        <a:bodyPr/>
        <a:lstStyle/>
        <a:p>
          <a:r>
            <a:rPr lang="en-US" dirty="0"/>
            <a:t>Approach should be flexible to incorporate new data</a:t>
          </a:r>
        </a:p>
      </dgm:t>
    </dgm:pt>
    <dgm:pt modelId="{4FED8133-98BF-4E91-8ED4-FF8DDAA5107E}" type="parTrans" cxnId="{ADA7D08E-FD3F-43AA-9B52-C17F52E35D33}">
      <dgm:prSet/>
      <dgm:spPr/>
      <dgm:t>
        <a:bodyPr/>
        <a:lstStyle/>
        <a:p>
          <a:endParaRPr lang="en-US"/>
        </a:p>
      </dgm:t>
    </dgm:pt>
    <dgm:pt modelId="{255DC2D7-5A9B-439D-AED6-A101FA2267E7}" type="sibTrans" cxnId="{ADA7D08E-FD3F-43AA-9B52-C17F52E35D33}">
      <dgm:prSet/>
      <dgm:spPr/>
      <dgm:t>
        <a:bodyPr/>
        <a:lstStyle/>
        <a:p>
          <a:endParaRPr lang="en-US"/>
        </a:p>
      </dgm:t>
    </dgm:pt>
    <dgm:pt modelId="{610FB5F7-8B56-4917-96CB-C6AD63D1D93E}">
      <dgm:prSet/>
      <dgm:spPr/>
      <dgm:t>
        <a:bodyPr/>
        <a:lstStyle/>
        <a:p>
          <a:r>
            <a:rPr lang="en-US" dirty="0"/>
            <a:t>Techniques should aim for the “train once, deploy multiple times” paradigm</a:t>
          </a:r>
        </a:p>
      </dgm:t>
    </dgm:pt>
    <dgm:pt modelId="{58B68FFC-E6AD-41A8-A1B7-63333BC15080}" type="parTrans" cxnId="{8F546FB3-D6FA-46E9-AEE1-0861E4111643}">
      <dgm:prSet/>
      <dgm:spPr/>
      <dgm:t>
        <a:bodyPr/>
        <a:lstStyle/>
        <a:p>
          <a:endParaRPr lang="en-US"/>
        </a:p>
      </dgm:t>
    </dgm:pt>
    <dgm:pt modelId="{520A3044-3FB6-46B6-8376-162FE35A91DF}" type="sibTrans" cxnId="{8F546FB3-D6FA-46E9-AEE1-0861E4111643}">
      <dgm:prSet/>
      <dgm:spPr/>
      <dgm:t>
        <a:bodyPr/>
        <a:lstStyle/>
        <a:p>
          <a:endParaRPr lang="en-US"/>
        </a:p>
      </dgm:t>
    </dgm:pt>
    <dgm:pt modelId="{BE142698-2345-4FD4-BADF-7A0092A2FF3C}" type="pres">
      <dgm:prSet presAssocID="{F4C39F5A-B254-4681-8AB4-185DDA19A37D}" presName="linear" presStyleCnt="0">
        <dgm:presLayoutVars>
          <dgm:animLvl val="lvl"/>
          <dgm:resizeHandles val="exact"/>
        </dgm:presLayoutVars>
      </dgm:prSet>
      <dgm:spPr/>
    </dgm:pt>
    <dgm:pt modelId="{E2A1C770-94AA-4D4A-9AE3-A51285B7BA23}" type="pres">
      <dgm:prSet presAssocID="{4C9A1033-0939-4ECC-90D6-4CAC17BABAFD}" presName="parentText" presStyleLbl="node1" presStyleIdx="0" presStyleCnt="3">
        <dgm:presLayoutVars>
          <dgm:chMax val="0"/>
          <dgm:bulletEnabled val="1"/>
        </dgm:presLayoutVars>
      </dgm:prSet>
      <dgm:spPr/>
    </dgm:pt>
    <dgm:pt modelId="{1CD84600-53BC-4A18-962E-2EB3E00A309A}" type="pres">
      <dgm:prSet presAssocID="{4C9A1033-0939-4ECC-90D6-4CAC17BABAFD}" presName="childText" presStyleLbl="revTx" presStyleIdx="0" presStyleCnt="1">
        <dgm:presLayoutVars>
          <dgm:bulletEnabled val="1"/>
        </dgm:presLayoutVars>
      </dgm:prSet>
      <dgm:spPr/>
    </dgm:pt>
    <dgm:pt modelId="{4D558EB2-FBB2-4278-A014-3DD967BFADAB}" type="pres">
      <dgm:prSet presAssocID="{A248B738-4F9C-4D08-9655-DE3C1A4732F8}" presName="parentText" presStyleLbl="node1" presStyleIdx="1" presStyleCnt="3">
        <dgm:presLayoutVars>
          <dgm:chMax val="0"/>
          <dgm:bulletEnabled val="1"/>
        </dgm:presLayoutVars>
      </dgm:prSet>
      <dgm:spPr/>
    </dgm:pt>
    <dgm:pt modelId="{2E5F7E55-7E96-454F-B12C-F569AE0672EC}" type="pres">
      <dgm:prSet presAssocID="{255DC2D7-5A9B-439D-AED6-A101FA2267E7}" presName="spacer" presStyleCnt="0"/>
      <dgm:spPr/>
    </dgm:pt>
    <dgm:pt modelId="{073523DF-7AF3-489A-AEBE-523D95AB90B4}" type="pres">
      <dgm:prSet presAssocID="{610FB5F7-8B56-4917-96CB-C6AD63D1D93E}" presName="parentText" presStyleLbl="node1" presStyleIdx="2" presStyleCnt="3">
        <dgm:presLayoutVars>
          <dgm:chMax val="0"/>
          <dgm:bulletEnabled val="1"/>
        </dgm:presLayoutVars>
      </dgm:prSet>
      <dgm:spPr/>
    </dgm:pt>
  </dgm:ptLst>
  <dgm:cxnLst>
    <dgm:cxn modelId="{DE361574-A01E-443F-9E07-E4FAE70C549E}" srcId="{F4C39F5A-B254-4681-8AB4-185DDA19A37D}" destId="{4C9A1033-0939-4ECC-90D6-4CAC17BABAFD}" srcOrd="0" destOrd="0" parTransId="{9A229F2B-D83F-4A6F-A66A-A8D746167CAF}" sibTransId="{9A0C2A5E-2C1B-4EA9-A909-4C86359A11B2}"/>
    <dgm:cxn modelId="{42409374-1CDB-4C89-8C0C-7BD2884899E7}" type="presOf" srcId="{4C9A1033-0939-4ECC-90D6-4CAC17BABAFD}" destId="{E2A1C770-94AA-4D4A-9AE3-A51285B7BA23}" srcOrd="0" destOrd="0" presId="urn:microsoft.com/office/officeart/2005/8/layout/vList2"/>
    <dgm:cxn modelId="{ADA7D08E-FD3F-43AA-9B52-C17F52E35D33}" srcId="{F4C39F5A-B254-4681-8AB4-185DDA19A37D}" destId="{A248B738-4F9C-4D08-9655-DE3C1A4732F8}" srcOrd="1" destOrd="0" parTransId="{4FED8133-98BF-4E91-8ED4-FF8DDAA5107E}" sibTransId="{255DC2D7-5A9B-439D-AED6-A101FA2267E7}"/>
    <dgm:cxn modelId="{8F546FB3-D6FA-46E9-AEE1-0861E4111643}" srcId="{F4C39F5A-B254-4681-8AB4-185DDA19A37D}" destId="{610FB5F7-8B56-4917-96CB-C6AD63D1D93E}" srcOrd="2" destOrd="0" parTransId="{58B68FFC-E6AD-41A8-A1B7-63333BC15080}" sibTransId="{520A3044-3FB6-46B6-8376-162FE35A91DF}"/>
    <dgm:cxn modelId="{C3BAF9C0-D2F0-4DFD-8A96-AD37CC497F37}" type="presOf" srcId="{610FB5F7-8B56-4917-96CB-C6AD63D1D93E}" destId="{073523DF-7AF3-489A-AEBE-523D95AB90B4}" srcOrd="0" destOrd="0" presId="urn:microsoft.com/office/officeart/2005/8/layout/vList2"/>
    <dgm:cxn modelId="{8EB161CA-C25A-4F14-AF99-55442012EE61}" srcId="{4C9A1033-0939-4ECC-90D6-4CAC17BABAFD}" destId="{74468C7A-E266-4365-A525-C8587F836287}" srcOrd="0" destOrd="0" parTransId="{5ED248B0-F9AD-47B4-8534-F9239647A0DE}" sibTransId="{E586FB1D-A388-4489-A627-8117F2739AD0}"/>
    <dgm:cxn modelId="{017FC9D3-3877-4AC8-912C-6EAD89AB4F2D}" type="presOf" srcId="{74468C7A-E266-4365-A525-C8587F836287}" destId="{1CD84600-53BC-4A18-962E-2EB3E00A309A}" srcOrd="0" destOrd="0" presId="urn:microsoft.com/office/officeart/2005/8/layout/vList2"/>
    <dgm:cxn modelId="{9C2261E2-061D-42E3-8786-672E99766C86}" type="presOf" srcId="{F4C39F5A-B254-4681-8AB4-185DDA19A37D}" destId="{BE142698-2345-4FD4-BADF-7A0092A2FF3C}" srcOrd="0" destOrd="0" presId="urn:microsoft.com/office/officeart/2005/8/layout/vList2"/>
    <dgm:cxn modelId="{82E17BE6-DC36-426F-A7D7-B8E5155B55A7}" type="presOf" srcId="{A248B738-4F9C-4D08-9655-DE3C1A4732F8}" destId="{4D558EB2-FBB2-4278-A014-3DD967BFADAB}" srcOrd="0" destOrd="0" presId="urn:microsoft.com/office/officeart/2005/8/layout/vList2"/>
    <dgm:cxn modelId="{63BC7838-2FD5-48C0-8DDB-3A989626B87A}" type="presParOf" srcId="{BE142698-2345-4FD4-BADF-7A0092A2FF3C}" destId="{E2A1C770-94AA-4D4A-9AE3-A51285B7BA23}" srcOrd="0" destOrd="0" presId="urn:microsoft.com/office/officeart/2005/8/layout/vList2"/>
    <dgm:cxn modelId="{004051DB-4552-40C8-A061-8CCD203177F1}" type="presParOf" srcId="{BE142698-2345-4FD4-BADF-7A0092A2FF3C}" destId="{1CD84600-53BC-4A18-962E-2EB3E00A309A}" srcOrd="1" destOrd="0" presId="urn:microsoft.com/office/officeart/2005/8/layout/vList2"/>
    <dgm:cxn modelId="{A2ABF54B-900C-4619-AE13-C0DE244D4698}" type="presParOf" srcId="{BE142698-2345-4FD4-BADF-7A0092A2FF3C}" destId="{4D558EB2-FBB2-4278-A014-3DD967BFADAB}" srcOrd="2" destOrd="0" presId="urn:microsoft.com/office/officeart/2005/8/layout/vList2"/>
    <dgm:cxn modelId="{CB688109-B370-45C7-BA63-BC3029B40F29}" type="presParOf" srcId="{BE142698-2345-4FD4-BADF-7A0092A2FF3C}" destId="{2E5F7E55-7E96-454F-B12C-F569AE0672EC}" srcOrd="3" destOrd="0" presId="urn:microsoft.com/office/officeart/2005/8/layout/vList2"/>
    <dgm:cxn modelId="{BC783279-C46F-4546-9966-E3637EA671F5}" type="presParOf" srcId="{BE142698-2345-4FD4-BADF-7A0092A2FF3C}" destId="{073523DF-7AF3-489A-AEBE-523D95AB90B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C5CF6-7B2E-40B0-89F1-D923D41A18FC}">
      <dsp:nvSpPr>
        <dsp:cNvPr id="0" name=""/>
        <dsp:cNvSpPr/>
      </dsp:nvSpPr>
      <dsp:spPr>
        <a:xfrm>
          <a:off x="0" y="8263"/>
          <a:ext cx="10515600" cy="74353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Performance is sensitive to </a:t>
          </a:r>
        </a:p>
      </dsp:txBody>
      <dsp:txXfrm>
        <a:off x="36296" y="44559"/>
        <a:ext cx="10443008" cy="670943"/>
      </dsp:txXfrm>
    </dsp:sp>
    <dsp:sp modelId="{DD2B21C7-0DBC-4F35-B28A-82F6E12C9971}">
      <dsp:nvSpPr>
        <dsp:cNvPr id="0" name=""/>
        <dsp:cNvSpPr/>
      </dsp:nvSpPr>
      <dsp:spPr>
        <a:xfrm>
          <a:off x="0" y="751798"/>
          <a:ext cx="10515600"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Sparsity pattern of the input matrix</a:t>
          </a:r>
        </a:p>
        <a:p>
          <a:pPr marL="228600" lvl="1" indent="-228600" algn="l" defTabSz="1066800">
            <a:lnSpc>
              <a:spcPct val="90000"/>
            </a:lnSpc>
            <a:spcBef>
              <a:spcPct val="0"/>
            </a:spcBef>
            <a:spcAft>
              <a:spcPct val="20000"/>
            </a:spcAft>
            <a:buChar char="•"/>
          </a:pPr>
          <a:r>
            <a:rPr lang="en-US" sz="2400" kern="1200" dirty="0"/>
            <a:t>Processor microarchitecture and memory hierarchy</a:t>
          </a:r>
        </a:p>
        <a:p>
          <a:pPr marL="228600" lvl="1" indent="-228600" algn="l" defTabSz="1066800">
            <a:lnSpc>
              <a:spcPct val="90000"/>
            </a:lnSpc>
            <a:spcBef>
              <a:spcPct val="0"/>
            </a:spcBef>
            <a:spcAft>
              <a:spcPct val="20000"/>
            </a:spcAft>
            <a:buChar char="•"/>
          </a:pPr>
          <a:r>
            <a:rPr lang="en-US" sz="2400" kern="1200" dirty="0"/>
            <a:t>Kernel implementation</a:t>
          </a:r>
        </a:p>
        <a:p>
          <a:pPr marL="228600" lvl="1" indent="-228600" algn="l" defTabSz="1066800">
            <a:lnSpc>
              <a:spcPct val="90000"/>
            </a:lnSpc>
            <a:spcBef>
              <a:spcPct val="0"/>
            </a:spcBef>
            <a:spcAft>
              <a:spcPct val="20000"/>
            </a:spcAft>
            <a:buChar char="•"/>
          </a:pPr>
          <a:r>
            <a:rPr lang="en-US" sz="2400" kern="1200" dirty="0"/>
            <a:t>Other aspects like the Compiler and OS</a:t>
          </a:r>
        </a:p>
      </dsp:txBody>
      <dsp:txXfrm>
        <a:off x="0" y="751798"/>
        <a:ext cx="10515600" cy="1668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0761D-C90E-49EB-9194-65C282F11E4E}">
      <dsp:nvSpPr>
        <dsp:cNvPr id="0" name=""/>
        <dsp:cNvSpPr/>
      </dsp:nvSpPr>
      <dsp:spPr>
        <a:xfrm rot="10800000">
          <a:off x="1957271" y="0"/>
          <a:ext cx="8695460" cy="3622765"/>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539" tIns="167640" rIns="312928"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No single format is the best across all input matrices and all target architectures</a:t>
          </a:r>
        </a:p>
      </dsp:txBody>
      <dsp:txXfrm rot="10800000">
        <a:off x="2862962" y="0"/>
        <a:ext cx="7789769" cy="3622765"/>
      </dsp:txXfrm>
    </dsp:sp>
    <dsp:sp modelId="{E6B1AB17-56C2-464D-A794-06CCD710668C}">
      <dsp:nvSpPr>
        <dsp:cNvPr id="0" name=""/>
        <dsp:cNvSpPr/>
      </dsp:nvSpPr>
      <dsp:spPr>
        <a:xfrm>
          <a:off x="718495" y="0"/>
          <a:ext cx="3622765" cy="3622765"/>
        </a:xfrm>
        <a:prstGeom prst="ellipse">
          <a:avLst/>
        </a:prstGeom>
        <a:blipFill>
          <a:blip xmlns:r="http://schemas.openxmlformats.org/officeDocument/2006/relationships" r:embed="rId1"/>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353AF-92A8-4D4C-B8FB-B8E903CDE2D9}">
      <dsp:nvSpPr>
        <dsp:cNvPr id="0" name=""/>
        <dsp:cNvSpPr/>
      </dsp:nvSpPr>
      <dsp:spPr>
        <a:xfrm>
          <a:off x="835411" y="942731"/>
          <a:ext cx="1021059" cy="1021059"/>
        </a:xfrm>
        <a:prstGeom prst="gear9">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ML Model</a:t>
          </a:r>
        </a:p>
      </dsp:txBody>
      <dsp:txXfrm>
        <a:off x="1040689" y="1181909"/>
        <a:ext cx="610503" cy="524846"/>
      </dsp:txXfrm>
    </dsp:sp>
    <dsp:sp modelId="{C7CEEF03-7946-4810-89BF-DC66482586B5}">
      <dsp:nvSpPr>
        <dsp:cNvPr id="0" name=""/>
        <dsp:cNvSpPr/>
      </dsp:nvSpPr>
      <dsp:spPr>
        <a:xfrm>
          <a:off x="241341" y="701390"/>
          <a:ext cx="742588" cy="742588"/>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Labels</a:t>
          </a:r>
        </a:p>
      </dsp:txBody>
      <dsp:txXfrm>
        <a:off x="428290" y="889469"/>
        <a:ext cx="368690" cy="366430"/>
      </dsp:txXfrm>
    </dsp:sp>
    <dsp:sp modelId="{A659918E-F37D-469D-8D9C-0D6F5ADFA809}">
      <dsp:nvSpPr>
        <dsp:cNvPr id="0" name=""/>
        <dsp:cNvSpPr/>
      </dsp:nvSpPr>
      <dsp:spPr>
        <a:xfrm rot="20700000">
          <a:off x="657266" y="189080"/>
          <a:ext cx="727585" cy="727585"/>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Features</a:t>
          </a:r>
        </a:p>
      </dsp:txBody>
      <dsp:txXfrm rot="-20700000">
        <a:off x="816847" y="348661"/>
        <a:ext cx="408423" cy="408423"/>
      </dsp:txXfrm>
    </dsp:sp>
    <dsp:sp modelId="{8558082A-EDE6-4232-B3F0-A001D35168D9}">
      <dsp:nvSpPr>
        <dsp:cNvPr id="0" name=""/>
        <dsp:cNvSpPr/>
      </dsp:nvSpPr>
      <dsp:spPr>
        <a:xfrm>
          <a:off x="733698" y="801360"/>
          <a:ext cx="1306955" cy="1306955"/>
        </a:xfrm>
        <a:prstGeom prst="circularArrow">
          <a:avLst>
            <a:gd name="adj1" fmla="val 4688"/>
            <a:gd name="adj2" fmla="val 299029"/>
            <a:gd name="adj3" fmla="val 2409103"/>
            <a:gd name="adj4" fmla="val 16114989"/>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070B74-0B58-418B-9984-92ACD04253D9}">
      <dsp:nvSpPr>
        <dsp:cNvPr id="0" name=""/>
        <dsp:cNvSpPr/>
      </dsp:nvSpPr>
      <dsp:spPr>
        <a:xfrm>
          <a:off x="109830" y="547116"/>
          <a:ext cx="949584" cy="949584"/>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559318-BFA1-4E6C-BCAA-68B5F2A485AC}">
      <dsp:nvSpPr>
        <dsp:cNvPr id="0" name=""/>
        <dsp:cNvSpPr/>
      </dsp:nvSpPr>
      <dsp:spPr>
        <a:xfrm>
          <a:off x="488968" y="39744"/>
          <a:ext cx="1023843" cy="1023843"/>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F738-0E45-4AD8-9C13-D7151C2F0387}">
      <dsp:nvSpPr>
        <dsp:cNvPr id="0" name=""/>
        <dsp:cNvSpPr/>
      </dsp:nvSpPr>
      <dsp:spPr>
        <a:xfrm>
          <a:off x="0" y="1731"/>
          <a:ext cx="10515600" cy="6905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Need representative training data and accurate feature set</a:t>
          </a:r>
        </a:p>
      </dsp:txBody>
      <dsp:txXfrm>
        <a:off x="33710" y="35441"/>
        <a:ext cx="10448180" cy="623140"/>
      </dsp:txXfrm>
    </dsp:sp>
    <dsp:sp modelId="{D67F26E1-EF4F-4529-850E-54876ADA3B55}">
      <dsp:nvSpPr>
        <dsp:cNvPr id="0" name=""/>
        <dsp:cNvSpPr/>
      </dsp:nvSpPr>
      <dsp:spPr>
        <a:xfrm>
          <a:off x="0" y="692292"/>
          <a:ext cx="10515600" cy="676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Compare the size of ImageNet and SuiteSparse!</a:t>
          </a:r>
        </a:p>
        <a:p>
          <a:pPr marL="228600" lvl="1" indent="-228600" algn="l" defTabSz="1066800">
            <a:lnSpc>
              <a:spcPct val="90000"/>
            </a:lnSpc>
            <a:spcBef>
              <a:spcPct val="0"/>
            </a:spcBef>
            <a:spcAft>
              <a:spcPct val="20000"/>
            </a:spcAft>
            <a:buChar char="•"/>
          </a:pPr>
          <a:endParaRPr lang="en-US" sz="2400" kern="1200" dirty="0"/>
        </a:p>
      </dsp:txBody>
      <dsp:txXfrm>
        <a:off x="0" y="692292"/>
        <a:ext cx="10515600" cy="676556"/>
      </dsp:txXfrm>
    </dsp:sp>
    <dsp:sp modelId="{1393DE36-C199-43F4-8658-1038C08E8CBF}">
      <dsp:nvSpPr>
        <dsp:cNvPr id="0" name=""/>
        <dsp:cNvSpPr/>
      </dsp:nvSpPr>
      <dsp:spPr>
        <a:xfrm>
          <a:off x="0" y="1368848"/>
          <a:ext cx="10515600" cy="92413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Numerical computations are being parallelized across heterogeneous compute devices</a:t>
          </a:r>
        </a:p>
      </dsp:txBody>
      <dsp:txXfrm>
        <a:off x="45113" y="1413961"/>
        <a:ext cx="10425374" cy="833910"/>
      </dsp:txXfrm>
    </dsp:sp>
    <dsp:sp modelId="{AA400885-989E-45F3-8476-317B42910A16}">
      <dsp:nvSpPr>
        <dsp:cNvPr id="0" name=""/>
        <dsp:cNvSpPr/>
      </dsp:nvSpPr>
      <dsp:spPr>
        <a:xfrm>
          <a:off x="0" y="2292984"/>
          <a:ext cx="10515600" cy="97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Trained models are specific to the profiled architecture, need to retrain for all possible target architectures</a:t>
          </a:r>
        </a:p>
        <a:p>
          <a:pPr marL="228600" lvl="1" indent="-228600" algn="l" defTabSz="1066800">
            <a:lnSpc>
              <a:spcPct val="90000"/>
            </a:lnSpc>
            <a:spcBef>
              <a:spcPct val="0"/>
            </a:spcBef>
            <a:spcAft>
              <a:spcPct val="20000"/>
            </a:spcAft>
            <a:buChar char="•"/>
          </a:pPr>
          <a:endParaRPr lang="en-US" sz="2400" kern="1200" dirty="0"/>
        </a:p>
      </dsp:txBody>
      <dsp:txXfrm>
        <a:off x="0" y="2292984"/>
        <a:ext cx="10515600" cy="9714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C956D-BAE0-4839-B854-43BD73E0FEE8}">
      <dsp:nvSpPr>
        <dsp:cNvPr id="0" name=""/>
        <dsp:cNvSpPr/>
      </dsp:nvSpPr>
      <dsp:spPr>
        <a:xfrm>
          <a:off x="1220213" y="0"/>
          <a:ext cx="2030987" cy="1775339"/>
        </a:xfrm>
        <a:prstGeom prst="rightArrow">
          <a:avLst>
            <a:gd name="adj1" fmla="val 70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90.65% accuracy</a:t>
          </a:r>
        </a:p>
        <a:p>
          <a:pPr marL="171450" lvl="1" indent="-171450" algn="l" defTabSz="711200">
            <a:lnSpc>
              <a:spcPct val="90000"/>
            </a:lnSpc>
            <a:spcBef>
              <a:spcPct val="0"/>
            </a:spcBef>
            <a:spcAft>
              <a:spcPct val="15000"/>
            </a:spcAft>
            <a:buChar char="•"/>
          </a:pPr>
          <a:r>
            <a:rPr lang="en-US" sz="1600" kern="1200" dirty="0"/>
            <a:t>1.07X speedup</a:t>
          </a:r>
        </a:p>
      </dsp:txBody>
      <dsp:txXfrm>
        <a:off x="1727960" y="266301"/>
        <a:ext cx="990106" cy="1242737"/>
      </dsp:txXfrm>
    </dsp:sp>
    <dsp:sp modelId="{DD643AA0-600E-4022-BA58-43EB6F2239F2}">
      <dsp:nvSpPr>
        <dsp:cNvPr id="0" name=""/>
        <dsp:cNvSpPr/>
      </dsp:nvSpPr>
      <dsp:spPr>
        <a:xfrm>
          <a:off x="712466" y="379922"/>
          <a:ext cx="1015493" cy="101549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GeForce GTX 1080</a:t>
          </a:r>
        </a:p>
      </dsp:txBody>
      <dsp:txXfrm>
        <a:off x="861182" y="528638"/>
        <a:ext cx="718061" cy="718061"/>
      </dsp:txXfrm>
    </dsp:sp>
    <dsp:sp modelId="{DDB7C02E-5489-4AE4-B418-81BD97A69C21}">
      <dsp:nvSpPr>
        <dsp:cNvPr id="0" name=""/>
        <dsp:cNvSpPr/>
      </dsp:nvSpPr>
      <dsp:spPr>
        <a:xfrm>
          <a:off x="3921504" y="0"/>
          <a:ext cx="2030987" cy="1775339"/>
        </a:xfrm>
        <a:prstGeom prst="rightArrow">
          <a:avLst>
            <a:gd name="adj1" fmla="val 70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71% accuracy</a:t>
          </a:r>
        </a:p>
        <a:p>
          <a:pPr marL="171450" lvl="1" indent="-171450" algn="l" defTabSz="711200">
            <a:lnSpc>
              <a:spcPct val="90000"/>
            </a:lnSpc>
            <a:spcBef>
              <a:spcPct val="0"/>
            </a:spcBef>
            <a:spcAft>
              <a:spcPct val="15000"/>
            </a:spcAft>
            <a:buChar char="•"/>
          </a:pPr>
          <a:r>
            <a:rPr lang="en-US" sz="1600" kern="1200" dirty="0"/>
            <a:t>0.97X speedup</a:t>
          </a:r>
        </a:p>
      </dsp:txBody>
      <dsp:txXfrm>
        <a:off x="4429251" y="266301"/>
        <a:ext cx="990106" cy="1242737"/>
      </dsp:txXfrm>
    </dsp:sp>
    <dsp:sp modelId="{34DAE3DA-A3B0-452A-9C35-F29D2CEE892B}">
      <dsp:nvSpPr>
        <dsp:cNvPr id="0" name=""/>
        <dsp:cNvSpPr/>
      </dsp:nvSpPr>
      <dsp:spPr>
        <a:xfrm>
          <a:off x="3413757" y="379922"/>
          <a:ext cx="1015493" cy="101549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Volta V100</a:t>
          </a:r>
        </a:p>
      </dsp:txBody>
      <dsp:txXfrm>
        <a:off x="3562473" y="528638"/>
        <a:ext cx="718061" cy="7180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9CE3C-8BC6-48ED-A410-61743154A2EF}">
      <dsp:nvSpPr>
        <dsp:cNvPr id="0" name=""/>
        <dsp:cNvSpPr/>
      </dsp:nvSpPr>
      <dsp:spPr>
        <a:xfrm>
          <a:off x="0" y="184388"/>
          <a:ext cx="10515600" cy="1216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May need to retrain if new sparsity patterns are found or new sparse formats are proposed</a:t>
          </a:r>
        </a:p>
      </dsp:txBody>
      <dsp:txXfrm>
        <a:off x="59399" y="243787"/>
        <a:ext cx="10396802" cy="1098002"/>
      </dsp:txXfrm>
    </dsp:sp>
    <dsp:sp modelId="{1F466434-F96C-4C18-A990-0BDBF20433A4}">
      <dsp:nvSpPr>
        <dsp:cNvPr id="0" name=""/>
        <dsp:cNvSpPr/>
      </dsp:nvSpPr>
      <dsp:spPr>
        <a:xfrm>
          <a:off x="0" y="1401189"/>
          <a:ext cx="10515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Several new sparsity formats have been recently proposed (e.g., CVR, CSR5, CSR2, and PELLR)</a:t>
          </a:r>
        </a:p>
      </dsp:txBody>
      <dsp:txXfrm>
        <a:off x="0" y="1401189"/>
        <a:ext cx="10515600" cy="1076400"/>
      </dsp:txXfrm>
    </dsp:sp>
    <dsp:sp modelId="{76C4B19B-71F4-4F87-8AEF-5C3E82D5C129}">
      <dsp:nvSpPr>
        <dsp:cNvPr id="0" name=""/>
        <dsp:cNvSpPr/>
      </dsp:nvSpPr>
      <dsp:spPr>
        <a:xfrm>
          <a:off x="0" y="2477589"/>
          <a:ext cx="10515600" cy="12168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Training supervised ML models require benchmarking </a:t>
          </a:r>
          <a14:m xmlns:a14="http://schemas.microsoft.com/office/drawing/2010/main">
            <m:oMath xmlns:m="http://schemas.openxmlformats.org/officeDocument/2006/math">
              <m:r>
                <a:rPr lang="en-US" sz="2800" i="1" kern="1200" dirty="0" smtClean="0">
                  <a:latin typeface="Cambria Math" panose="02040503050406030204" pitchFamily="18" charset="0"/>
                </a:rPr>
                <m:t>𝑀</m:t>
              </m:r>
            </m:oMath>
          </a14:m>
          <a:r>
            <a:rPr lang="en-US" sz="2800" kern="1200" dirty="0"/>
            <a:t> matrices </a:t>
          </a:r>
          <a14:m xmlns:a14="http://schemas.microsoft.com/office/drawing/2010/main">
            <m:oMath xmlns:m="http://schemas.openxmlformats.org/officeDocument/2006/math">
              <m:r>
                <a:rPr lang="en-US" sz="2800" i="1" kern="1200" smtClean="0">
                  <a:latin typeface="Cambria Math" panose="02040503050406030204" pitchFamily="18" charset="0"/>
                  <a:ea typeface="Cambria Math" panose="02040503050406030204" pitchFamily="18" charset="0"/>
                </a:rPr>
                <m:t>×</m:t>
              </m:r>
            </m:oMath>
          </a14:m>
          <a:r>
            <a:rPr lang="en-US" sz="2800" kern="1200" dirty="0"/>
            <a:t> </a:t>
          </a:r>
          <a14:m xmlns:a14="http://schemas.microsoft.com/office/drawing/2010/main">
            <m:oMath xmlns:m="http://schemas.openxmlformats.org/officeDocument/2006/math">
              <m:r>
                <a:rPr lang="en-US" sz="2800" i="1" kern="1200" dirty="0" smtClean="0">
                  <a:latin typeface="Cambria Math" panose="02040503050406030204" pitchFamily="18" charset="0"/>
                </a:rPr>
                <m:t>𝐹</m:t>
              </m:r>
            </m:oMath>
          </a14:m>
          <a:r>
            <a:rPr lang="en-US" sz="2800" kern="1200" dirty="0"/>
            <a:t> formats </a:t>
          </a:r>
          <a14:m xmlns:a14="http://schemas.microsoft.com/office/drawing/2010/main">
            <m:oMath xmlns:m="http://schemas.openxmlformats.org/officeDocument/2006/math">
              <m:r>
                <a:rPr lang="en-US" sz="2800" i="1" kern="1200" smtClean="0">
                  <a:latin typeface="Cambria Math" panose="02040503050406030204" pitchFamily="18" charset="0"/>
                  <a:ea typeface="Cambria Math" panose="02040503050406030204" pitchFamily="18" charset="0"/>
                </a:rPr>
                <m:t>×</m:t>
              </m:r>
            </m:oMath>
          </a14:m>
          <a:r>
            <a:rPr lang="en-US" sz="2800" kern="1200" dirty="0"/>
            <a:t> </a:t>
          </a:r>
          <a14:m xmlns:a14="http://schemas.microsoft.com/office/drawing/2010/main">
            <m:oMath xmlns:m="http://schemas.openxmlformats.org/officeDocument/2006/math">
              <m:r>
                <a:rPr lang="en-US" sz="2800" i="1" kern="1200" dirty="0" smtClean="0">
                  <a:latin typeface="Cambria Math" panose="02040503050406030204" pitchFamily="18" charset="0"/>
                </a:rPr>
                <m:t>𝑁</m:t>
              </m:r>
            </m:oMath>
          </a14:m>
          <a:r>
            <a:rPr lang="en-US" sz="2800" kern="1200" dirty="0"/>
            <a:t> trials, which will often run into days</a:t>
          </a:r>
        </a:p>
      </dsp:txBody>
      <dsp:txXfrm>
        <a:off x="59399" y="2536988"/>
        <a:ext cx="10396802" cy="1098002"/>
      </dsp:txXfrm>
    </dsp:sp>
    <dsp:sp modelId="{861C7BB0-D5EF-47BA-BA04-E62AFA008817}">
      <dsp:nvSpPr>
        <dsp:cNvPr id="0" name=""/>
        <dsp:cNvSpPr/>
      </dsp:nvSpPr>
      <dsp:spPr>
        <a:xfrm>
          <a:off x="0" y="3694389"/>
          <a:ext cx="10515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Overhead comes from reading matrix files and format conversion</a:t>
          </a:r>
        </a:p>
      </dsp:txBody>
      <dsp:txXfrm>
        <a:off x="0" y="3694389"/>
        <a:ext cx="10515600" cy="1076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1C770-94AA-4D4A-9AE3-A51285B7BA23}">
      <dsp:nvSpPr>
        <dsp:cNvPr id="0" name=""/>
        <dsp:cNvSpPr/>
      </dsp:nvSpPr>
      <dsp:spPr>
        <a:xfrm>
          <a:off x="0" y="34487"/>
          <a:ext cx="10515600" cy="11123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Solution should not be tightly coupled to the target architecture</a:t>
          </a:r>
        </a:p>
      </dsp:txBody>
      <dsp:txXfrm>
        <a:off x="54298" y="88785"/>
        <a:ext cx="10407004" cy="1003708"/>
      </dsp:txXfrm>
    </dsp:sp>
    <dsp:sp modelId="{1CD84600-53BC-4A18-962E-2EB3E00A309A}">
      <dsp:nvSpPr>
        <dsp:cNvPr id="0" name=""/>
        <dsp:cNvSpPr/>
      </dsp:nvSpPr>
      <dsp:spPr>
        <a:xfrm>
          <a:off x="0" y="1146791"/>
          <a:ext cx="105156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Model should be easily portable to different target hardware</a:t>
          </a:r>
        </a:p>
      </dsp:txBody>
      <dsp:txXfrm>
        <a:off x="0" y="1146791"/>
        <a:ext cx="10515600" cy="463680"/>
      </dsp:txXfrm>
    </dsp:sp>
    <dsp:sp modelId="{4D558EB2-FBB2-4278-A014-3DD967BFADAB}">
      <dsp:nvSpPr>
        <dsp:cNvPr id="0" name=""/>
        <dsp:cNvSpPr/>
      </dsp:nvSpPr>
      <dsp:spPr>
        <a:xfrm>
          <a:off x="0" y="1610471"/>
          <a:ext cx="10515600" cy="11123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Approach should be flexible to incorporate new data</a:t>
          </a:r>
        </a:p>
      </dsp:txBody>
      <dsp:txXfrm>
        <a:off x="54298" y="1664769"/>
        <a:ext cx="10407004" cy="1003708"/>
      </dsp:txXfrm>
    </dsp:sp>
    <dsp:sp modelId="{073523DF-7AF3-489A-AEBE-523D95AB90B4}">
      <dsp:nvSpPr>
        <dsp:cNvPr id="0" name=""/>
        <dsp:cNvSpPr/>
      </dsp:nvSpPr>
      <dsp:spPr>
        <a:xfrm>
          <a:off x="0" y="2803416"/>
          <a:ext cx="10515600" cy="11123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Techniques should aim for the “train once, deploy multiple times” paradigm</a:t>
          </a:r>
        </a:p>
      </dsp:txBody>
      <dsp:txXfrm>
        <a:off x="54298" y="2857714"/>
        <a:ext cx="10407004" cy="10037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5DE34-1E8A-4009-BF23-F62AAB28B3FC}" type="datetimeFigureOut">
              <a:rPr lang="en-US" smtClean="0"/>
              <a:t>10/2/2021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CCA34-197B-403E-B838-2F6DA9F81F56}" type="slidenum">
              <a:rPr lang="en-US" smtClean="0"/>
              <a:t>‹#›</a:t>
            </a:fld>
            <a:endParaRPr lang="en-US"/>
          </a:p>
        </p:txBody>
      </p:sp>
    </p:spTree>
    <p:extLst>
      <p:ext uri="{BB962C8B-B14F-4D97-AF65-F5344CB8AC3E}">
        <p14:creationId xmlns:p14="http://schemas.microsoft.com/office/powerpoint/2010/main" val="330128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CCA34-197B-403E-B838-2F6DA9F81F56}" type="slidenum">
              <a:rPr lang="en-US" smtClean="0"/>
              <a:t>1</a:t>
            </a:fld>
            <a:endParaRPr lang="en-US"/>
          </a:p>
        </p:txBody>
      </p:sp>
    </p:spTree>
    <p:extLst>
      <p:ext uri="{BB962C8B-B14F-4D97-AF65-F5344CB8AC3E}">
        <p14:creationId xmlns:p14="http://schemas.microsoft.com/office/powerpoint/2010/main" val="408534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To start, let’s talk about “sparse matrix vector multiplication”</a:t>
            </a:r>
          </a:p>
          <a:p>
            <a:pPr eaLnBrk="1" hangingPunct="1">
              <a:spcBef>
                <a:spcPct val="0"/>
              </a:spcBef>
            </a:pPr>
            <a:r>
              <a:rPr lang="en-US" altLang="en-US" dirty="0"/>
              <a:t>On the left, you’ll see a sparse matrix. Most of the values are zero (denoted by dashes). In the middle, we have a dense vector, which we want to multiply by the matrix.</a:t>
            </a:r>
          </a:p>
          <a:p>
            <a:pPr eaLnBrk="1" hangingPunct="1">
              <a:spcBef>
                <a:spcPct val="0"/>
              </a:spcBef>
            </a:pPr>
            <a:endParaRPr lang="en-US" altLang="en-US" dirty="0"/>
          </a:p>
          <a:p>
            <a:pPr eaLnBrk="1" hangingPunct="1">
              <a:spcBef>
                <a:spcPct val="0"/>
              </a:spcBef>
            </a:pPr>
            <a:r>
              <a:rPr lang="en-US" altLang="en-US" dirty="0"/>
              <a:t>Each entry in the matrix is multiplied by the entry in the vector that corresponds to its column *click </a:t>
            </a:r>
            <a:r>
              <a:rPr lang="en-US" altLang="en-US" dirty="0" err="1"/>
              <a:t>click</a:t>
            </a:r>
            <a:r>
              <a:rPr lang="en-US" altLang="en-US" dirty="0"/>
              <a:t> click*, and the results from the same row are added together to produce one of the dense vector outputs.</a:t>
            </a:r>
          </a:p>
          <a:p>
            <a:pPr eaLnBrk="1" hangingPunct="1">
              <a:spcBef>
                <a:spcPct val="0"/>
              </a:spcBef>
            </a:pPr>
            <a:endParaRPr lang="en-US" altLang="en-US" dirty="0"/>
          </a:p>
          <a:p>
            <a:pPr eaLnBrk="1" hangingPunct="1">
              <a:spcBef>
                <a:spcPct val="0"/>
              </a:spcBef>
            </a:pPr>
            <a:r>
              <a:rPr lang="en-US" altLang="en-US" dirty="0"/>
              <a:t>This process is continued for every non-zero value in the matrix, until we have filled the output vector.</a:t>
            </a:r>
          </a:p>
          <a:p>
            <a:pPr eaLnBrk="1" hangingPunct="1">
              <a:spcBef>
                <a:spcPct val="0"/>
              </a:spcBef>
            </a:pPr>
            <a:endParaRPr lang="en-US" altLang="en-US" dirty="0"/>
          </a:p>
          <a:p>
            <a:pPr eaLnBrk="1" hangingPunct="1">
              <a:spcBef>
                <a:spcPct val="0"/>
              </a:spcBef>
            </a:pPr>
            <a:r>
              <a:rPr lang="en-US" altLang="en-US" dirty="0"/>
              <a:t>You may have noticed that entries in the input vector were used multiple times, while the values in the vector were only used once. This streaming access of the vector, and the small amount of mathematical operations used to produce the output *click* mean that this is considered to be a memory bandwidth-bound kernel. Its performance is primarily constrained by how fast you can load the vector from memory.</a:t>
            </a:r>
          </a:p>
          <a:p>
            <a:endParaRPr lang="en-US" dirty="0"/>
          </a:p>
        </p:txBody>
      </p:sp>
      <p:sp>
        <p:nvSpPr>
          <p:cNvPr id="4" name="Slide Number Placeholder 3"/>
          <p:cNvSpPr>
            <a:spLocks noGrp="1"/>
          </p:cNvSpPr>
          <p:nvPr>
            <p:ph type="sldNum" sz="quarter" idx="5"/>
          </p:nvPr>
        </p:nvSpPr>
        <p:spPr/>
        <p:txBody>
          <a:bodyPr/>
          <a:lstStyle/>
          <a:p>
            <a:fld id="{9C2CCA34-197B-403E-B838-2F6DA9F81F56}" type="slidenum">
              <a:rPr lang="en-US" smtClean="0"/>
              <a:t>2</a:t>
            </a:fld>
            <a:endParaRPr lang="en-US"/>
          </a:p>
        </p:txBody>
      </p:sp>
    </p:spTree>
    <p:extLst>
      <p:ext uri="{BB962C8B-B14F-4D97-AF65-F5344CB8AC3E}">
        <p14:creationId xmlns:p14="http://schemas.microsoft.com/office/powerpoint/2010/main" val="272767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Scaling is essential when performing classification based on a distance metric, unlike tree-based classifiers, which do not depend on such scaling.</a:t>
            </a:r>
            <a:endParaRPr lang="en-US" dirty="0"/>
          </a:p>
        </p:txBody>
      </p:sp>
      <p:sp>
        <p:nvSpPr>
          <p:cNvPr id="4" name="Slide Number Placeholder 3"/>
          <p:cNvSpPr>
            <a:spLocks noGrp="1"/>
          </p:cNvSpPr>
          <p:nvPr>
            <p:ph type="sldNum" sz="quarter" idx="5"/>
          </p:nvPr>
        </p:nvSpPr>
        <p:spPr/>
        <p:txBody>
          <a:bodyPr/>
          <a:lstStyle/>
          <a:p>
            <a:fld id="{9C2CCA34-197B-403E-B838-2F6DA9F81F56}" type="slidenum">
              <a:rPr lang="en-US" smtClean="0"/>
              <a:t>15</a:t>
            </a:fld>
            <a:endParaRPr lang="en-US"/>
          </a:p>
        </p:txBody>
      </p:sp>
    </p:spTree>
    <p:extLst>
      <p:ext uri="{BB962C8B-B14F-4D97-AF65-F5344CB8AC3E}">
        <p14:creationId xmlns:p14="http://schemas.microsoft.com/office/powerpoint/2010/main" val="296816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 + CUDA framework</a:t>
            </a:r>
          </a:p>
        </p:txBody>
      </p:sp>
      <p:sp>
        <p:nvSpPr>
          <p:cNvPr id="4" name="Slide Number Placeholder 3"/>
          <p:cNvSpPr>
            <a:spLocks noGrp="1"/>
          </p:cNvSpPr>
          <p:nvPr>
            <p:ph type="sldNum" sz="quarter" idx="5"/>
          </p:nvPr>
        </p:nvSpPr>
        <p:spPr/>
        <p:txBody>
          <a:bodyPr/>
          <a:lstStyle/>
          <a:p>
            <a:fld id="{9C2CCA34-197B-403E-B838-2F6DA9F81F56}" type="slidenum">
              <a:rPr lang="en-US" smtClean="0"/>
              <a:t>18</a:t>
            </a:fld>
            <a:endParaRPr lang="en-US"/>
          </a:p>
        </p:txBody>
      </p:sp>
    </p:spTree>
    <p:extLst>
      <p:ext uri="{BB962C8B-B14F-4D97-AF65-F5344CB8AC3E}">
        <p14:creationId xmlns:p14="http://schemas.microsoft.com/office/powerpoint/2010/main" val="124336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9B06-AAF3-4F02-8DFB-558B755E4D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EA18E8-D5D6-47D0-8676-9A7C71B87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5D184D-4CB9-48FE-A159-A9A86DA46085}"/>
              </a:ext>
            </a:extLst>
          </p:cNvPr>
          <p:cNvSpPr>
            <a:spLocks noGrp="1"/>
          </p:cNvSpPr>
          <p:nvPr>
            <p:ph type="dt" sz="half" idx="10"/>
          </p:nvPr>
        </p:nvSpPr>
        <p:spPr/>
        <p:txBody>
          <a:bodyPr/>
          <a:lstStyle/>
          <a:p>
            <a:r>
              <a:rPr lang="en-US"/>
              <a:t>ICPP Workshop 2021</a:t>
            </a:r>
          </a:p>
        </p:txBody>
      </p:sp>
      <p:sp>
        <p:nvSpPr>
          <p:cNvPr id="5" name="Footer Placeholder 4">
            <a:extLst>
              <a:ext uri="{FF2B5EF4-FFF2-40B4-BE49-F238E27FC236}">
                <a16:creationId xmlns:a16="http://schemas.microsoft.com/office/drawing/2014/main" id="{4D7D88B4-19BF-485C-9A02-B0D9E69B9DDA}"/>
              </a:ext>
            </a:extLst>
          </p:cNvPr>
          <p:cNvSpPr>
            <a:spLocks noGrp="1"/>
          </p:cNvSpPr>
          <p:nvPr>
            <p:ph type="ftr" sz="quarter" idx="11"/>
          </p:nvPr>
        </p:nvSpPr>
        <p:spPr/>
        <p:txBody>
          <a:bodyPr/>
          <a:lstStyle/>
          <a:p>
            <a:r>
              <a:rPr lang="en-US"/>
              <a:t>Swarnendu Biswas</a:t>
            </a:r>
          </a:p>
        </p:txBody>
      </p:sp>
      <p:sp>
        <p:nvSpPr>
          <p:cNvPr id="6" name="Slide Number Placeholder 5">
            <a:extLst>
              <a:ext uri="{FF2B5EF4-FFF2-40B4-BE49-F238E27FC236}">
                <a16:creationId xmlns:a16="http://schemas.microsoft.com/office/drawing/2014/main" id="{29AE2458-4AC5-4D7A-ACD2-1F62209784F0}"/>
              </a:ext>
            </a:extLst>
          </p:cNvPr>
          <p:cNvSpPr>
            <a:spLocks noGrp="1"/>
          </p:cNvSpPr>
          <p:nvPr>
            <p:ph type="sldNum" sz="quarter" idx="12"/>
          </p:nvPr>
        </p:nvSpPr>
        <p:spPr/>
        <p:txBody>
          <a:bodyPr/>
          <a:lstStyle/>
          <a:p>
            <a:fld id="{CC9668A3-86FE-4B67-BFCA-14C614EBFB1F}" type="slidenum">
              <a:rPr lang="en-US" smtClean="0"/>
              <a:t>‹#›</a:t>
            </a:fld>
            <a:endParaRPr lang="en-US"/>
          </a:p>
        </p:txBody>
      </p:sp>
    </p:spTree>
    <p:extLst>
      <p:ext uri="{BB962C8B-B14F-4D97-AF65-F5344CB8AC3E}">
        <p14:creationId xmlns:p14="http://schemas.microsoft.com/office/powerpoint/2010/main" val="403377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E7D4-26DC-4153-87DD-926680790C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A8F466-AC07-4135-937A-38C65B4BC0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4000C-431E-4AE6-9C19-D5DE017DBBC9}"/>
              </a:ext>
            </a:extLst>
          </p:cNvPr>
          <p:cNvSpPr>
            <a:spLocks noGrp="1"/>
          </p:cNvSpPr>
          <p:nvPr>
            <p:ph type="dt" sz="half" idx="10"/>
          </p:nvPr>
        </p:nvSpPr>
        <p:spPr/>
        <p:txBody>
          <a:bodyPr/>
          <a:lstStyle/>
          <a:p>
            <a:r>
              <a:rPr lang="en-US"/>
              <a:t>ICPP Workshop 2021</a:t>
            </a:r>
          </a:p>
        </p:txBody>
      </p:sp>
      <p:sp>
        <p:nvSpPr>
          <p:cNvPr id="5" name="Footer Placeholder 4">
            <a:extLst>
              <a:ext uri="{FF2B5EF4-FFF2-40B4-BE49-F238E27FC236}">
                <a16:creationId xmlns:a16="http://schemas.microsoft.com/office/drawing/2014/main" id="{960B947A-80DA-49CC-B45E-E69E19BBA711}"/>
              </a:ext>
            </a:extLst>
          </p:cNvPr>
          <p:cNvSpPr>
            <a:spLocks noGrp="1"/>
          </p:cNvSpPr>
          <p:nvPr>
            <p:ph type="ftr" sz="quarter" idx="11"/>
          </p:nvPr>
        </p:nvSpPr>
        <p:spPr/>
        <p:txBody>
          <a:bodyPr/>
          <a:lstStyle/>
          <a:p>
            <a:r>
              <a:rPr lang="en-US"/>
              <a:t>Swarnendu Biswas</a:t>
            </a:r>
          </a:p>
        </p:txBody>
      </p:sp>
      <p:sp>
        <p:nvSpPr>
          <p:cNvPr id="6" name="Slide Number Placeholder 5">
            <a:extLst>
              <a:ext uri="{FF2B5EF4-FFF2-40B4-BE49-F238E27FC236}">
                <a16:creationId xmlns:a16="http://schemas.microsoft.com/office/drawing/2014/main" id="{95AF4C00-2550-4828-A912-66D1870D16F8}"/>
              </a:ext>
            </a:extLst>
          </p:cNvPr>
          <p:cNvSpPr>
            <a:spLocks noGrp="1"/>
          </p:cNvSpPr>
          <p:nvPr>
            <p:ph type="sldNum" sz="quarter" idx="12"/>
          </p:nvPr>
        </p:nvSpPr>
        <p:spPr/>
        <p:txBody>
          <a:bodyPr/>
          <a:lstStyle/>
          <a:p>
            <a:fld id="{CC9668A3-86FE-4B67-BFCA-14C614EBFB1F}" type="slidenum">
              <a:rPr lang="en-US" smtClean="0"/>
              <a:t>‹#›</a:t>
            </a:fld>
            <a:endParaRPr lang="en-US"/>
          </a:p>
        </p:txBody>
      </p:sp>
    </p:spTree>
    <p:extLst>
      <p:ext uri="{BB962C8B-B14F-4D97-AF65-F5344CB8AC3E}">
        <p14:creationId xmlns:p14="http://schemas.microsoft.com/office/powerpoint/2010/main" val="263923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47B496-CF20-44F0-B83C-C21DD5B142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AFF697-124E-4139-928C-725690EEEE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CC48A-EAD3-4B68-9D90-BBA511B0DE22}"/>
              </a:ext>
            </a:extLst>
          </p:cNvPr>
          <p:cNvSpPr>
            <a:spLocks noGrp="1"/>
          </p:cNvSpPr>
          <p:nvPr>
            <p:ph type="dt" sz="half" idx="10"/>
          </p:nvPr>
        </p:nvSpPr>
        <p:spPr/>
        <p:txBody>
          <a:bodyPr/>
          <a:lstStyle/>
          <a:p>
            <a:r>
              <a:rPr lang="en-US"/>
              <a:t>ICPP Workshop 2021</a:t>
            </a:r>
          </a:p>
        </p:txBody>
      </p:sp>
      <p:sp>
        <p:nvSpPr>
          <p:cNvPr id="5" name="Footer Placeholder 4">
            <a:extLst>
              <a:ext uri="{FF2B5EF4-FFF2-40B4-BE49-F238E27FC236}">
                <a16:creationId xmlns:a16="http://schemas.microsoft.com/office/drawing/2014/main" id="{BDD9D083-9F8B-4350-8F4F-1420F0C0DCB6}"/>
              </a:ext>
            </a:extLst>
          </p:cNvPr>
          <p:cNvSpPr>
            <a:spLocks noGrp="1"/>
          </p:cNvSpPr>
          <p:nvPr>
            <p:ph type="ftr" sz="quarter" idx="11"/>
          </p:nvPr>
        </p:nvSpPr>
        <p:spPr/>
        <p:txBody>
          <a:bodyPr/>
          <a:lstStyle/>
          <a:p>
            <a:r>
              <a:rPr lang="en-US"/>
              <a:t>Swarnendu Biswas</a:t>
            </a:r>
          </a:p>
        </p:txBody>
      </p:sp>
      <p:sp>
        <p:nvSpPr>
          <p:cNvPr id="6" name="Slide Number Placeholder 5">
            <a:extLst>
              <a:ext uri="{FF2B5EF4-FFF2-40B4-BE49-F238E27FC236}">
                <a16:creationId xmlns:a16="http://schemas.microsoft.com/office/drawing/2014/main" id="{7EC83B0F-E805-4899-B883-E0BFA2A31FC8}"/>
              </a:ext>
            </a:extLst>
          </p:cNvPr>
          <p:cNvSpPr>
            <a:spLocks noGrp="1"/>
          </p:cNvSpPr>
          <p:nvPr>
            <p:ph type="sldNum" sz="quarter" idx="12"/>
          </p:nvPr>
        </p:nvSpPr>
        <p:spPr/>
        <p:txBody>
          <a:bodyPr/>
          <a:lstStyle/>
          <a:p>
            <a:fld id="{CC9668A3-86FE-4B67-BFCA-14C614EBFB1F}" type="slidenum">
              <a:rPr lang="en-US" smtClean="0"/>
              <a:t>‹#›</a:t>
            </a:fld>
            <a:endParaRPr lang="en-US"/>
          </a:p>
        </p:txBody>
      </p:sp>
    </p:spTree>
    <p:extLst>
      <p:ext uri="{BB962C8B-B14F-4D97-AF65-F5344CB8AC3E}">
        <p14:creationId xmlns:p14="http://schemas.microsoft.com/office/powerpoint/2010/main" val="129723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67DF-2BE5-440C-A881-16571613BE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57F5A7-6B34-4D99-B560-23F304DEEB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8999C-0F9B-40CD-90E3-78985F0E0C90}"/>
              </a:ext>
            </a:extLst>
          </p:cNvPr>
          <p:cNvSpPr>
            <a:spLocks noGrp="1"/>
          </p:cNvSpPr>
          <p:nvPr>
            <p:ph type="dt" sz="half" idx="10"/>
          </p:nvPr>
        </p:nvSpPr>
        <p:spPr/>
        <p:txBody>
          <a:bodyPr/>
          <a:lstStyle/>
          <a:p>
            <a:r>
              <a:rPr lang="en-US"/>
              <a:t>ICPP Workshop 2021</a:t>
            </a:r>
          </a:p>
        </p:txBody>
      </p:sp>
      <p:sp>
        <p:nvSpPr>
          <p:cNvPr id="5" name="Footer Placeholder 4">
            <a:extLst>
              <a:ext uri="{FF2B5EF4-FFF2-40B4-BE49-F238E27FC236}">
                <a16:creationId xmlns:a16="http://schemas.microsoft.com/office/drawing/2014/main" id="{E533BD5F-D5D3-452D-A09A-B76583B93CA6}"/>
              </a:ext>
            </a:extLst>
          </p:cNvPr>
          <p:cNvSpPr>
            <a:spLocks noGrp="1"/>
          </p:cNvSpPr>
          <p:nvPr>
            <p:ph type="ftr" sz="quarter" idx="11"/>
          </p:nvPr>
        </p:nvSpPr>
        <p:spPr/>
        <p:txBody>
          <a:bodyPr/>
          <a:lstStyle/>
          <a:p>
            <a:r>
              <a:rPr lang="en-US"/>
              <a:t>Swarnendu Biswas</a:t>
            </a:r>
          </a:p>
        </p:txBody>
      </p:sp>
      <p:sp>
        <p:nvSpPr>
          <p:cNvPr id="6" name="Slide Number Placeholder 5">
            <a:extLst>
              <a:ext uri="{FF2B5EF4-FFF2-40B4-BE49-F238E27FC236}">
                <a16:creationId xmlns:a16="http://schemas.microsoft.com/office/drawing/2014/main" id="{33008312-09D1-48E9-8FC1-B7F526148304}"/>
              </a:ext>
            </a:extLst>
          </p:cNvPr>
          <p:cNvSpPr>
            <a:spLocks noGrp="1"/>
          </p:cNvSpPr>
          <p:nvPr>
            <p:ph type="sldNum" sz="quarter" idx="12"/>
          </p:nvPr>
        </p:nvSpPr>
        <p:spPr/>
        <p:txBody>
          <a:bodyPr/>
          <a:lstStyle/>
          <a:p>
            <a:fld id="{CC9668A3-86FE-4B67-BFCA-14C614EBFB1F}" type="slidenum">
              <a:rPr lang="en-US" smtClean="0"/>
              <a:t>‹#›</a:t>
            </a:fld>
            <a:endParaRPr lang="en-US"/>
          </a:p>
        </p:txBody>
      </p:sp>
    </p:spTree>
    <p:extLst>
      <p:ext uri="{BB962C8B-B14F-4D97-AF65-F5344CB8AC3E}">
        <p14:creationId xmlns:p14="http://schemas.microsoft.com/office/powerpoint/2010/main" val="42848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5BE6-180E-45DF-9693-8E6B33171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273119-141B-49B8-8314-7D9984542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7C01B5-8E76-463E-BF7E-5E2844EF79BA}"/>
              </a:ext>
            </a:extLst>
          </p:cNvPr>
          <p:cNvSpPr>
            <a:spLocks noGrp="1"/>
          </p:cNvSpPr>
          <p:nvPr>
            <p:ph type="dt" sz="half" idx="10"/>
          </p:nvPr>
        </p:nvSpPr>
        <p:spPr/>
        <p:txBody>
          <a:bodyPr/>
          <a:lstStyle/>
          <a:p>
            <a:r>
              <a:rPr lang="en-US"/>
              <a:t>ICPP Workshop 2021</a:t>
            </a:r>
          </a:p>
        </p:txBody>
      </p:sp>
      <p:sp>
        <p:nvSpPr>
          <p:cNvPr id="5" name="Footer Placeholder 4">
            <a:extLst>
              <a:ext uri="{FF2B5EF4-FFF2-40B4-BE49-F238E27FC236}">
                <a16:creationId xmlns:a16="http://schemas.microsoft.com/office/drawing/2014/main" id="{7A7B6D07-1F11-41A5-B5EC-8F0D802B6E6E}"/>
              </a:ext>
            </a:extLst>
          </p:cNvPr>
          <p:cNvSpPr>
            <a:spLocks noGrp="1"/>
          </p:cNvSpPr>
          <p:nvPr>
            <p:ph type="ftr" sz="quarter" idx="11"/>
          </p:nvPr>
        </p:nvSpPr>
        <p:spPr/>
        <p:txBody>
          <a:bodyPr/>
          <a:lstStyle/>
          <a:p>
            <a:r>
              <a:rPr lang="en-US"/>
              <a:t>Swarnendu Biswas</a:t>
            </a:r>
          </a:p>
        </p:txBody>
      </p:sp>
      <p:sp>
        <p:nvSpPr>
          <p:cNvPr id="6" name="Slide Number Placeholder 5">
            <a:extLst>
              <a:ext uri="{FF2B5EF4-FFF2-40B4-BE49-F238E27FC236}">
                <a16:creationId xmlns:a16="http://schemas.microsoft.com/office/drawing/2014/main" id="{D0FCD6EF-94EE-49B6-9719-83AF378A89E1}"/>
              </a:ext>
            </a:extLst>
          </p:cNvPr>
          <p:cNvSpPr>
            <a:spLocks noGrp="1"/>
          </p:cNvSpPr>
          <p:nvPr>
            <p:ph type="sldNum" sz="quarter" idx="12"/>
          </p:nvPr>
        </p:nvSpPr>
        <p:spPr/>
        <p:txBody>
          <a:bodyPr/>
          <a:lstStyle/>
          <a:p>
            <a:fld id="{CC9668A3-86FE-4B67-BFCA-14C614EBFB1F}" type="slidenum">
              <a:rPr lang="en-US" smtClean="0"/>
              <a:t>‹#›</a:t>
            </a:fld>
            <a:endParaRPr lang="en-US"/>
          </a:p>
        </p:txBody>
      </p:sp>
    </p:spTree>
    <p:extLst>
      <p:ext uri="{BB962C8B-B14F-4D97-AF65-F5344CB8AC3E}">
        <p14:creationId xmlns:p14="http://schemas.microsoft.com/office/powerpoint/2010/main" val="296478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F62D0-02C4-48E6-BD85-7659C8DEC9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224B7A-4139-4694-A977-24D4C2C8A2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5818B-1E9F-4D14-AFFF-E8673FAC80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D2CCCE-A2F0-4547-9462-7F99FA313668}"/>
              </a:ext>
            </a:extLst>
          </p:cNvPr>
          <p:cNvSpPr>
            <a:spLocks noGrp="1"/>
          </p:cNvSpPr>
          <p:nvPr>
            <p:ph type="dt" sz="half" idx="10"/>
          </p:nvPr>
        </p:nvSpPr>
        <p:spPr/>
        <p:txBody>
          <a:bodyPr/>
          <a:lstStyle/>
          <a:p>
            <a:r>
              <a:rPr lang="en-US"/>
              <a:t>ICPP Workshop 2021</a:t>
            </a:r>
          </a:p>
        </p:txBody>
      </p:sp>
      <p:sp>
        <p:nvSpPr>
          <p:cNvPr id="6" name="Footer Placeholder 5">
            <a:extLst>
              <a:ext uri="{FF2B5EF4-FFF2-40B4-BE49-F238E27FC236}">
                <a16:creationId xmlns:a16="http://schemas.microsoft.com/office/drawing/2014/main" id="{8FA53BB4-D367-4D9D-806E-00F9B402CCE9}"/>
              </a:ext>
            </a:extLst>
          </p:cNvPr>
          <p:cNvSpPr>
            <a:spLocks noGrp="1"/>
          </p:cNvSpPr>
          <p:nvPr>
            <p:ph type="ftr" sz="quarter" idx="11"/>
          </p:nvPr>
        </p:nvSpPr>
        <p:spPr/>
        <p:txBody>
          <a:bodyPr/>
          <a:lstStyle/>
          <a:p>
            <a:r>
              <a:rPr lang="en-US"/>
              <a:t>Swarnendu Biswas</a:t>
            </a:r>
          </a:p>
        </p:txBody>
      </p:sp>
      <p:sp>
        <p:nvSpPr>
          <p:cNvPr id="7" name="Slide Number Placeholder 6">
            <a:extLst>
              <a:ext uri="{FF2B5EF4-FFF2-40B4-BE49-F238E27FC236}">
                <a16:creationId xmlns:a16="http://schemas.microsoft.com/office/drawing/2014/main" id="{C8C07725-C889-4804-956A-E7A27225715C}"/>
              </a:ext>
            </a:extLst>
          </p:cNvPr>
          <p:cNvSpPr>
            <a:spLocks noGrp="1"/>
          </p:cNvSpPr>
          <p:nvPr>
            <p:ph type="sldNum" sz="quarter" idx="12"/>
          </p:nvPr>
        </p:nvSpPr>
        <p:spPr/>
        <p:txBody>
          <a:bodyPr/>
          <a:lstStyle/>
          <a:p>
            <a:fld id="{CC9668A3-86FE-4B67-BFCA-14C614EBFB1F}" type="slidenum">
              <a:rPr lang="en-US" smtClean="0"/>
              <a:t>‹#›</a:t>
            </a:fld>
            <a:endParaRPr lang="en-US"/>
          </a:p>
        </p:txBody>
      </p:sp>
    </p:spTree>
    <p:extLst>
      <p:ext uri="{BB962C8B-B14F-4D97-AF65-F5344CB8AC3E}">
        <p14:creationId xmlns:p14="http://schemas.microsoft.com/office/powerpoint/2010/main" val="105105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3CD2-21A2-432E-B0A9-F245A69BE4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E382CD-855B-4C66-A6A4-CC975DA54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C13FB4-D0CE-4C26-A178-6D8C95D339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A243BB-3FC2-4C42-A347-382A4B37EA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E1A820-41DE-481D-87CD-2BF0C4588F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37C1A3-D4AD-42DB-8492-897942B65F26}"/>
              </a:ext>
            </a:extLst>
          </p:cNvPr>
          <p:cNvSpPr>
            <a:spLocks noGrp="1"/>
          </p:cNvSpPr>
          <p:nvPr>
            <p:ph type="dt" sz="half" idx="10"/>
          </p:nvPr>
        </p:nvSpPr>
        <p:spPr/>
        <p:txBody>
          <a:bodyPr/>
          <a:lstStyle/>
          <a:p>
            <a:r>
              <a:rPr lang="en-US"/>
              <a:t>ICPP Workshop 2021</a:t>
            </a:r>
          </a:p>
        </p:txBody>
      </p:sp>
      <p:sp>
        <p:nvSpPr>
          <p:cNvPr id="8" name="Footer Placeholder 7">
            <a:extLst>
              <a:ext uri="{FF2B5EF4-FFF2-40B4-BE49-F238E27FC236}">
                <a16:creationId xmlns:a16="http://schemas.microsoft.com/office/drawing/2014/main" id="{1AF87749-0CA2-4A25-8C5B-1EA96B156B14}"/>
              </a:ext>
            </a:extLst>
          </p:cNvPr>
          <p:cNvSpPr>
            <a:spLocks noGrp="1"/>
          </p:cNvSpPr>
          <p:nvPr>
            <p:ph type="ftr" sz="quarter" idx="11"/>
          </p:nvPr>
        </p:nvSpPr>
        <p:spPr/>
        <p:txBody>
          <a:bodyPr/>
          <a:lstStyle/>
          <a:p>
            <a:r>
              <a:rPr lang="en-US"/>
              <a:t>Swarnendu Biswas</a:t>
            </a:r>
          </a:p>
        </p:txBody>
      </p:sp>
      <p:sp>
        <p:nvSpPr>
          <p:cNvPr id="9" name="Slide Number Placeholder 8">
            <a:extLst>
              <a:ext uri="{FF2B5EF4-FFF2-40B4-BE49-F238E27FC236}">
                <a16:creationId xmlns:a16="http://schemas.microsoft.com/office/drawing/2014/main" id="{674F46CB-1D35-4725-8DC3-F72DBF9C673B}"/>
              </a:ext>
            </a:extLst>
          </p:cNvPr>
          <p:cNvSpPr>
            <a:spLocks noGrp="1"/>
          </p:cNvSpPr>
          <p:nvPr>
            <p:ph type="sldNum" sz="quarter" idx="12"/>
          </p:nvPr>
        </p:nvSpPr>
        <p:spPr/>
        <p:txBody>
          <a:bodyPr/>
          <a:lstStyle/>
          <a:p>
            <a:fld id="{CC9668A3-86FE-4B67-BFCA-14C614EBFB1F}" type="slidenum">
              <a:rPr lang="en-US" smtClean="0"/>
              <a:t>‹#›</a:t>
            </a:fld>
            <a:endParaRPr lang="en-US"/>
          </a:p>
        </p:txBody>
      </p:sp>
    </p:spTree>
    <p:extLst>
      <p:ext uri="{BB962C8B-B14F-4D97-AF65-F5344CB8AC3E}">
        <p14:creationId xmlns:p14="http://schemas.microsoft.com/office/powerpoint/2010/main" val="58364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4A2E-49E9-4413-9ADF-78FA6AA738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D46BFA-D3D6-4D10-83CC-2B72A7F75E88}"/>
              </a:ext>
            </a:extLst>
          </p:cNvPr>
          <p:cNvSpPr>
            <a:spLocks noGrp="1"/>
          </p:cNvSpPr>
          <p:nvPr>
            <p:ph type="dt" sz="half" idx="10"/>
          </p:nvPr>
        </p:nvSpPr>
        <p:spPr/>
        <p:txBody>
          <a:bodyPr/>
          <a:lstStyle/>
          <a:p>
            <a:r>
              <a:rPr lang="en-US"/>
              <a:t>ICPP Workshop 2021</a:t>
            </a:r>
          </a:p>
        </p:txBody>
      </p:sp>
      <p:sp>
        <p:nvSpPr>
          <p:cNvPr id="4" name="Footer Placeholder 3">
            <a:extLst>
              <a:ext uri="{FF2B5EF4-FFF2-40B4-BE49-F238E27FC236}">
                <a16:creationId xmlns:a16="http://schemas.microsoft.com/office/drawing/2014/main" id="{15408BBD-8F09-4BD8-B6A9-749C5F1CAD2A}"/>
              </a:ext>
            </a:extLst>
          </p:cNvPr>
          <p:cNvSpPr>
            <a:spLocks noGrp="1"/>
          </p:cNvSpPr>
          <p:nvPr>
            <p:ph type="ftr" sz="quarter" idx="11"/>
          </p:nvPr>
        </p:nvSpPr>
        <p:spPr/>
        <p:txBody>
          <a:bodyPr/>
          <a:lstStyle/>
          <a:p>
            <a:r>
              <a:rPr lang="en-US"/>
              <a:t>Swarnendu Biswas</a:t>
            </a:r>
          </a:p>
        </p:txBody>
      </p:sp>
      <p:sp>
        <p:nvSpPr>
          <p:cNvPr id="5" name="Slide Number Placeholder 4">
            <a:extLst>
              <a:ext uri="{FF2B5EF4-FFF2-40B4-BE49-F238E27FC236}">
                <a16:creationId xmlns:a16="http://schemas.microsoft.com/office/drawing/2014/main" id="{9F2A1499-F8E8-4D59-96DB-2B1307D16FBD}"/>
              </a:ext>
            </a:extLst>
          </p:cNvPr>
          <p:cNvSpPr>
            <a:spLocks noGrp="1"/>
          </p:cNvSpPr>
          <p:nvPr>
            <p:ph type="sldNum" sz="quarter" idx="12"/>
          </p:nvPr>
        </p:nvSpPr>
        <p:spPr/>
        <p:txBody>
          <a:bodyPr/>
          <a:lstStyle/>
          <a:p>
            <a:fld id="{CC9668A3-86FE-4B67-BFCA-14C614EBFB1F}" type="slidenum">
              <a:rPr lang="en-US" smtClean="0"/>
              <a:t>‹#›</a:t>
            </a:fld>
            <a:endParaRPr lang="en-US"/>
          </a:p>
        </p:txBody>
      </p:sp>
    </p:spTree>
    <p:extLst>
      <p:ext uri="{BB962C8B-B14F-4D97-AF65-F5344CB8AC3E}">
        <p14:creationId xmlns:p14="http://schemas.microsoft.com/office/powerpoint/2010/main" val="673708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59CD9-ED26-41CF-B58B-DC71FE7219E1}"/>
              </a:ext>
            </a:extLst>
          </p:cNvPr>
          <p:cNvSpPr>
            <a:spLocks noGrp="1"/>
          </p:cNvSpPr>
          <p:nvPr>
            <p:ph type="dt" sz="half" idx="10"/>
          </p:nvPr>
        </p:nvSpPr>
        <p:spPr/>
        <p:txBody>
          <a:bodyPr/>
          <a:lstStyle/>
          <a:p>
            <a:r>
              <a:rPr lang="en-US"/>
              <a:t>ICPP Workshop 2021</a:t>
            </a:r>
          </a:p>
        </p:txBody>
      </p:sp>
      <p:sp>
        <p:nvSpPr>
          <p:cNvPr id="3" name="Footer Placeholder 2">
            <a:extLst>
              <a:ext uri="{FF2B5EF4-FFF2-40B4-BE49-F238E27FC236}">
                <a16:creationId xmlns:a16="http://schemas.microsoft.com/office/drawing/2014/main" id="{581EC71E-2019-42ED-9455-7DBD5EA48736}"/>
              </a:ext>
            </a:extLst>
          </p:cNvPr>
          <p:cNvSpPr>
            <a:spLocks noGrp="1"/>
          </p:cNvSpPr>
          <p:nvPr>
            <p:ph type="ftr" sz="quarter" idx="11"/>
          </p:nvPr>
        </p:nvSpPr>
        <p:spPr/>
        <p:txBody>
          <a:bodyPr/>
          <a:lstStyle/>
          <a:p>
            <a:r>
              <a:rPr lang="en-US"/>
              <a:t>Swarnendu Biswas</a:t>
            </a:r>
          </a:p>
        </p:txBody>
      </p:sp>
      <p:sp>
        <p:nvSpPr>
          <p:cNvPr id="4" name="Slide Number Placeholder 3">
            <a:extLst>
              <a:ext uri="{FF2B5EF4-FFF2-40B4-BE49-F238E27FC236}">
                <a16:creationId xmlns:a16="http://schemas.microsoft.com/office/drawing/2014/main" id="{65D9D4FD-A06D-4056-9685-174C76889C72}"/>
              </a:ext>
            </a:extLst>
          </p:cNvPr>
          <p:cNvSpPr>
            <a:spLocks noGrp="1"/>
          </p:cNvSpPr>
          <p:nvPr>
            <p:ph type="sldNum" sz="quarter" idx="12"/>
          </p:nvPr>
        </p:nvSpPr>
        <p:spPr/>
        <p:txBody>
          <a:bodyPr/>
          <a:lstStyle/>
          <a:p>
            <a:fld id="{CC9668A3-86FE-4B67-BFCA-14C614EBFB1F}" type="slidenum">
              <a:rPr lang="en-US" smtClean="0"/>
              <a:t>‹#›</a:t>
            </a:fld>
            <a:endParaRPr lang="en-US"/>
          </a:p>
        </p:txBody>
      </p:sp>
    </p:spTree>
    <p:extLst>
      <p:ext uri="{BB962C8B-B14F-4D97-AF65-F5344CB8AC3E}">
        <p14:creationId xmlns:p14="http://schemas.microsoft.com/office/powerpoint/2010/main" val="264553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9577-EA81-49D1-B3B8-FA157D89C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049098-740F-43D4-B023-B73EB031A1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502C35-5010-4A1A-B4F7-3AA4914AA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0DFA37-EB6B-425E-8BB7-E68921A1B776}"/>
              </a:ext>
            </a:extLst>
          </p:cNvPr>
          <p:cNvSpPr>
            <a:spLocks noGrp="1"/>
          </p:cNvSpPr>
          <p:nvPr>
            <p:ph type="dt" sz="half" idx="10"/>
          </p:nvPr>
        </p:nvSpPr>
        <p:spPr/>
        <p:txBody>
          <a:bodyPr/>
          <a:lstStyle/>
          <a:p>
            <a:r>
              <a:rPr lang="en-US"/>
              <a:t>ICPP Workshop 2021</a:t>
            </a:r>
          </a:p>
        </p:txBody>
      </p:sp>
      <p:sp>
        <p:nvSpPr>
          <p:cNvPr id="6" name="Footer Placeholder 5">
            <a:extLst>
              <a:ext uri="{FF2B5EF4-FFF2-40B4-BE49-F238E27FC236}">
                <a16:creationId xmlns:a16="http://schemas.microsoft.com/office/drawing/2014/main" id="{2F573345-FDA8-4C1F-8CBE-990A24C22A0C}"/>
              </a:ext>
            </a:extLst>
          </p:cNvPr>
          <p:cNvSpPr>
            <a:spLocks noGrp="1"/>
          </p:cNvSpPr>
          <p:nvPr>
            <p:ph type="ftr" sz="quarter" idx="11"/>
          </p:nvPr>
        </p:nvSpPr>
        <p:spPr/>
        <p:txBody>
          <a:bodyPr/>
          <a:lstStyle/>
          <a:p>
            <a:r>
              <a:rPr lang="en-US"/>
              <a:t>Swarnendu Biswas</a:t>
            </a:r>
          </a:p>
        </p:txBody>
      </p:sp>
      <p:sp>
        <p:nvSpPr>
          <p:cNvPr id="7" name="Slide Number Placeholder 6">
            <a:extLst>
              <a:ext uri="{FF2B5EF4-FFF2-40B4-BE49-F238E27FC236}">
                <a16:creationId xmlns:a16="http://schemas.microsoft.com/office/drawing/2014/main" id="{0876D4F7-2CEE-4EC8-A522-2F36E54A3113}"/>
              </a:ext>
            </a:extLst>
          </p:cNvPr>
          <p:cNvSpPr>
            <a:spLocks noGrp="1"/>
          </p:cNvSpPr>
          <p:nvPr>
            <p:ph type="sldNum" sz="quarter" idx="12"/>
          </p:nvPr>
        </p:nvSpPr>
        <p:spPr/>
        <p:txBody>
          <a:bodyPr/>
          <a:lstStyle/>
          <a:p>
            <a:fld id="{CC9668A3-86FE-4B67-BFCA-14C614EBFB1F}" type="slidenum">
              <a:rPr lang="en-US" smtClean="0"/>
              <a:t>‹#›</a:t>
            </a:fld>
            <a:endParaRPr lang="en-US"/>
          </a:p>
        </p:txBody>
      </p:sp>
    </p:spTree>
    <p:extLst>
      <p:ext uri="{BB962C8B-B14F-4D97-AF65-F5344CB8AC3E}">
        <p14:creationId xmlns:p14="http://schemas.microsoft.com/office/powerpoint/2010/main" val="1758158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8A04-3A83-4EDA-8D9A-F0E16C6556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2B53C8-0936-4DC3-ADFE-AC402E1CA8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10F21E-DC98-4616-804A-80DC0719E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0D038D-933C-465A-AEC8-67A40D079186}"/>
              </a:ext>
            </a:extLst>
          </p:cNvPr>
          <p:cNvSpPr>
            <a:spLocks noGrp="1"/>
          </p:cNvSpPr>
          <p:nvPr>
            <p:ph type="dt" sz="half" idx="10"/>
          </p:nvPr>
        </p:nvSpPr>
        <p:spPr/>
        <p:txBody>
          <a:bodyPr/>
          <a:lstStyle/>
          <a:p>
            <a:r>
              <a:rPr lang="en-US"/>
              <a:t>ICPP Workshop 2021</a:t>
            </a:r>
          </a:p>
        </p:txBody>
      </p:sp>
      <p:sp>
        <p:nvSpPr>
          <p:cNvPr id="6" name="Footer Placeholder 5">
            <a:extLst>
              <a:ext uri="{FF2B5EF4-FFF2-40B4-BE49-F238E27FC236}">
                <a16:creationId xmlns:a16="http://schemas.microsoft.com/office/drawing/2014/main" id="{FBE05A7E-035E-4E9D-BF6D-E4F46CCBD2CD}"/>
              </a:ext>
            </a:extLst>
          </p:cNvPr>
          <p:cNvSpPr>
            <a:spLocks noGrp="1"/>
          </p:cNvSpPr>
          <p:nvPr>
            <p:ph type="ftr" sz="quarter" idx="11"/>
          </p:nvPr>
        </p:nvSpPr>
        <p:spPr/>
        <p:txBody>
          <a:bodyPr/>
          <a:lstStyle/>
          <a:p>
            <a:r>
              <a:rPr lang="en-US"/>
              <a:t>Swarnendu Biswas</a:t>
            </a:r>
          </a:p>
        </p:txBody>
      </p:sp>
      <p:sp>
        <p:nvSpPr>
          <p:cNvPr id="7" name="Slide Number Placeholder 6">
            <a:extLst>
              <a:ext uri="{FF2B5EF4-FFF2-40B4-BE49-F238E27FC236}">
                <a16:creationId xmlns:a16="http://schemas.microsoft.com/office/drawing/2014/main" id="{A51C1EA4-B0C9-4966-9B5F-5DE058CB9FB2}"/>
              </a:ext>
            </a:extLst>
          </p:cNvPr>
          <p:cNvSpPr>
            <a:spLocks noGrp="1"/>
          </p:cNvSpPr>
          <p:nvPr>
            <p:ph type="sldNum" sz="quarter" idx="12"/>
          </p:nvPr>
        </p:nvSpPr>
        <p:spPr/>
        <p:txBody>
          <a:bodyPr/>
          <a:lstStyle/>
          <a:p>
            <a:fld id="{CC9668A3-86FE-4B67-BFCA-14C614EBFB1F}" type="slidenum">
              <a:rPr lang="en-US" smtClean="0"/>
              <a:t>‹#›</a:t>
            </a:fld>
            <a:endParaRPr lang="en-US"/>
          </a:p>
        </p:txBody>
      </p:sp>
    </p:spTree>
    <p:extLst>
      <p:ext uri="{BB962C8B-B14F-4D97-AF65-F5344CB8AC3E}">
        <p14:creationId xmlns:p14="http://schemas.microsoft.com/office/powerpoint/2010/main" val="66279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183BA-6021-4618-AA74-6FA86BAF8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E1A293-305D-4018-B9DB-0F04A0807B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9E08F-EE23-4A20-BDFB-5E36187EA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ICPP Workshop 2021</a:t>
            </a:r>
          </a:p>
        </p:txBody>
      </p:sp>
      <p:sp>
        <p:nvSpPr>
          <p:cNvPr id="5" name="Footer Placeholder 4">
            <a:extLst>
              <a:ext uri="{FF2B5EF4-FFF2-40B4-BE49-F238E27FC236}">
                <a16:creationId xmlns:a16="http://schemas.microsoft.com/office/drawing/2014/main" id="{014EEA75-7AF6-4B9B-8D00-23FBB6F18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Swarnendu Biswas</a:t>
            </a:r>
          </a:p>
        </p:txBody>
      </p:sp>
      <p:sp>
        <p:nvSpPr>
          <p:cNvPr id="6" name="Slide Number Placeholder 5">
            <a:extLst>
              <a:ext uri="{FF2B5EF4-FFF2-40B4-BE49-F238E27FC236}">
                <a16:creationId xmlns:a16="http://schemas.microsoft.com/office/drawing/2014/main" id="{626FD24C-6653-42D2-AF38-1F84B12C29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668A3-86FE-4B67-BFCA-14C614EBFB1F}" type="slidenum">
              <a:rPr lang="en-US" smtClean="0"/>
              <a:t>‹#›</a:t>
            </a:fld>
            <a:endParaRPr lang="en-US"/>
          </a:p>
        </p:txBody>
      </p:sp>
    </p:spTree>
    <p:extLst>
      <p:ext uri="{BB962C8B-B14F-4D97-AF65-F5344CB8AC3E}">
        <p14:creationId xmlns:p14="http://schemas.microsoft.com/office/powerpoint/2010/main" val="1970542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4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12.jp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11.png"/><Relationship Id="rId17" Type="http://schemas.openxmlformats.org/officeDocument/2006/relationships/image" Target="../media/image16.jpg"/><Relationship Id="rId2" Type="http://schemas.openxmlformats.org/officeDocument/2006/relationships/diagramData" Target="../diagrams/data4.xml"/><Relationship Id="rId16" Type="http://schemas.openxmlformats.org/officeDocument/2006/relationships/image" Target="../media/image15.svg"/><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image" Target="../media/image14.png"/><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F65A-991D-495B-8BEA-9A8CB8F61CC3}"/>
              </a:ext>
            </a:extLst>
          </p:cNvPr>
          <p:cNvSpPr>
            <a:spLocks noGrp="1"/>
          </p:cNvSpPr>
          <p:nvPr>
            <p:ph type="ctrTitle"/>
          </p:nvPr>
        </p:nvSpPr>
        <p:spPr>
          <a:xfrm>
            <a:off x="975360" y="1122363"/>
            <a:ext cx="9692640" cy="2387600"/>
          </a:xfrm>
        </p:spPr>
        <p:txBody>
          <a:bodyPr>
            <a:noAutofit/>
          </a:bodyPr>
          <a:lstStyle/>
          <a:p>
            <a:r>
              <a:rPr lang="en-US" sz="5400" dirty="0"/>
              <a:t>Explaining the Performance of Supervised and Semi-Supervised Methods for Automated Sparse Matrix Format Selection</a:t>
            </a:r>
          </a:p>
        </p:txBody>
      </p:sp>
      <p:sp>
        <p:nvSpPr>
          <p:cNvPr id="3" name="Subtitle 2">
            <a:extLst>
              <a:ext uri="{FF2B5EF4-FFF2-40B4-BE49-F238E27FC236}">
                <a16:creationId xmlns:a16="http://schemas.microsoft.com/office/drawing/2014/main" id="{0122B5CA-BCDF-491E-9F55-5F67374FDAB9}"/>
              </a:ext>
            </a:extLst>
          </p:cNvPr>
          <p:cNvSpPr>
            <a:spLocks noGrp="1"/>
          </p:cNvSpPr>
          <p:nvPr>
            <p:ph type="subTitle" idx="1"/>
          </p:nvPr>
        </p:nvSpPr>
        <p:spPr>
          <a:xfrm>
            <a:off x="1524000" y="3602037"/>
            <a:ext cx="9144000" cy="2387600"/>
          </a:xfrm>
        </p:spPr>
        <p:txBody>
          <a:bodyPr>
            <a:normAutofit fontScale="92500" lnSpcReduction="20000"/>
          </a:bodyPr>
          <a:lstStyle/>
          <a:p>
            <a:endParaRPr lang="en-US" dirty="0"/>
          </a:p>
          <a:p>
            <a:endParaRPr lang="en-US" dirty="0"/>
          </a:p>
          <a:p>
            <a:r>
              <a:rPr lang="en-US" dirty="0"/>
              <a:t>Sunidhi </a:t>
            </a:r>
            <a:r>
              <a:rPr lang="en-US" dirty="0" err="1"/>
              <a:t>Dhandhania</a:t>
            </a:r>
            <a:r>
              <a:rPr lang="en-US" dirty="0"/>
              <a:t>, </a:t>
            </a:r>
            <a:r>
              <a:rPr lang="en-US" dirty="0" err="1"/>
              <a:t>Akshay</a:t>
            </a:r>
            <a:r>
              <a:rPr lang="en-US" dirty="0"/>
              <a:t> </a:t>
            </a:r>
            <a:r>
              <a:rPr lang="en-US" dirty="0" err="1"/>
              <a:t>Deodhar</a:t>
            </a:r>
            <a:r>
              <a:rPr lang="en-US" dirty="0"/>
              <a:t>, Konstantin </a:t>
            </a:r>
            <a:r>
              <a:rPr lang="en-US" dirty="0" err="1"/>
              <a:t>Pogorelov</a:t>
            </a:r>
            <a:r>
              <a:rPr lang="en-US" dirty="0"/>
              <a:t>, </a:t>
            </a:r>
            <a:r>
              <a:rPr lang="en-US" b="1" dirty="0"/>
              <a:t>Swarnendu Biswas</a:t>
            </a:r>
            <a:r>
              <a:rPr lang="en-US" dirty="0"/>
              <a:t>, and Johannes </a:t>
            </a:r>
            <a:r>
              <a:rPr lang="en-US" dirty="0" err="1"/>
              <a:t>Langguth</a:t>
            </a:r>
            <a:endParaRPr lang="en-US" dirty="0"/>
          </a:p>
          <a:p>
            <a:endParaRPr lang="en-US" dirty="0"/>
          </a:p>
          <a:p>
            <a:r>
              <a:rPr lang="en-US" dirty="0"/>
              <a:t>International Workshop on Deployment and Use of Accelerators </a:t>
            </a:r>
          </a:p>
          <a:p>
            <a:r>
              <a:rPr lang="en-US" dirty="0"/>
              <a:t>ICPP Workshops 2021</a:t>
            </a:r>
          </a:p>
        </p:txBody>
      </p:sp>
    </p:spTree>
    <p:extLst>
      <p:ext uri="{BB962C8B-B14F-4D97-AF65-F5344CB8AC3E}">
        <p14:creationId xmlns:p14="http://schemas.microsoft.com/office/powerpoint/2010/main" val="1870948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80D4-BA53-47A0-856E-A5F57E4FBB00}"/>
              </a:ext>
            </a:extLst>
          </p:cNvPr>
          <p:cNvSpPr>
            <a:spLocks noGrp="1"/>
          </p:cNvSpPr>
          <p:nvPr>
            <p:ph type="title"/>
          </p:nvPr>
        </p:nvSpPr>
        <p:spPr/>
        <p:txBody>
          <a:bodyPr/>
          <a:lstStyle/>
          <a:p>
            <a:r>
              <a:rPr lang="en-US" dirty="0"/>
              <a:t>Desired Requirements for Automated </a:t>
            </a:r>
            <a:br>
              <a:rPr lang="en-US" dirty="0"/>
            </a:br>
            <a:r>
              <a:rPr lang="en-US" dirty="0"/>
              <a:t>Sparse Format Selection</a:t>
            </a:r>
          </a:p>
        </p:txBody>
      </p:sp>
      <p:graphicFrame>
        <p:nvGraphicFramePr>
          <p:cNvPr id="4" name="Content Placeholder 3">
            <a:extLst>
              <a:ext uri="{FF2B5EF4-FFF2-40B4-BE49-F238E27FC236}">
                <a16:creationId xmlns:a16="http://schemas.microsoft.com/office/drawing/2014/main" id="{41B0064E-07B2-40AE-9844-49E9BEAEA90B}"/>
              </a:ext>
            </a:extLst>
          </p:cNvPr>
          <p:cNvGraphicFramePr>
            <a:graphicFrameLocks noGrp="1"/>
          </p:cNvGraphicFramePr>
          <p:nvPr>
            <p:ph idx="1"/>
            <p:extLst>
              <p:ext uri="{D42A27DB-BD31-4B8C-83A1-F6EECF244321}">
                <p14:modId xmlns:p14="http://schemas.microsoft.com/office/powerpoint/2010/main" val="3870995202"/>
              </p:ext>
            </p:extLst>
          </p:nvPr>
        </p:nvGraphicFramePr>
        <p:xfrm>
          <a:off x="838200" y="2075688"/>
          <a:ext cx="10515600" cy="3950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9F71FC25-84CC-434D-A1F0-0E43D1B65FE7}"/>
              </a:ext>
            </a:extLst>
          </p:cNvPr>
          <p:cNvSpPr>
            <a:spLocks noGrp="1"/>
          </p:cNvSpPr>
          <p:nvPr>
            <p:ph type="dt" sz="half" idx="10"/>
          </p:nvPr>
        </p:nvSpPr>
        <p:spPr/>
        <p:txBody>
          <a:bodyPr/>
          <a:lstStyle/>
          <a:p>
            <a:r>
              <a:rPr lang="en-US"/>
              <a:t>ICPP Workshop 2021</a:t>
            </a:r>
          </a:p>
        </p:txBody>
      </p:sp>
    </p:spTree>
    <p:extLst>
      <p:ext uri="{BB962C8B-B14F-4D97-AF65-F5344CB8AC3E}">
        <p14:creationId xmlns:p14="http://schemas.microsoft.com/office/powerpoint/2010/main" val="32917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DBC4-07C8-472C-BCCE-5E0C1CB3797B}"/>
              </a:ext>
            </a:extLst>
          </p:cNvPr>
          <p:cNvSpPr>
            <a:spLocks noGrp="1"/>
          </p:cNvSpPr>
          <p:nvPr>
            <p:ph type="title"/>
          </p:nvPr>
        </p:nvSpPr>
        <p:spPr/>
        <p:txBody>
          <a:bodyPr/>
          <a:lstStyle/>
          <a:p>
            <a:r>
              <a:rPr lang="en-US" dirty="0"/>
              <a:t>DL Techniques for Automated Format Selection</a:t>
            </a:r>
          </a:p>
        </p:txBody>
      </p:sp>
      <p:sp>
        <p:nvSpPr>
          <p:cNvPr id="3" name="Content Placeholder 2">
            <a:extLst>
              <a:ext uri="{FF2B5EF4-FFF2-40B4-BE49-F238E27FC236}">
                <a16:creationId xmlns:a16="http://schemas.microsoft.com/office/drawing/2014/main" id="{2EC22A93-4915-4501-BA07-C5A81BCD0EA6}"/>
              </a:ext>
            </a:extLst>
          </p:cNvPr>
          <p:cNvSpPr>
            <a:spLocks noGrp="1"/>
          </p:cNvSpPr>
          <p:nvPr>
            <p:ph idx="1"/>
          </p:nvPr>
        </p:nvSpPr>
        <p:spPr>
          <a:xfrm>
            <a:off x="838200" y="1825625"/>
            <a:ext cx="8410303" cy="4351338"/>
          </a:xfrm>
        </p:spPr>
        <p:txBody>
          <a:bodyPr/>
          <a:lstStyle/>
          <a:p>
            <a:r>
              <a:rPr lang="en-US" dirty="0"/>
              <a:t>CNNs have had great success in image classification and computer vision</a:t>
            </a:r>
          </a:p>
          <a:p>
            <a:r>
              <a:rPr lang="en-US" dirty="0"/>
              <a:t>Why not use CNNs for classifying matrices?</a:t>
            </a:r>
          </a:p>
        </p:txBody>
      </p:sp>
      <p:pic>
        <p:nvPicPr>
          <p:cNvPr id="7" name="Picture 6">
            <a:extLst>
              <a:ext uri="{FF2B5EF4-FFF2-40B4-BE49-F238E27FC236}">
                <a16:creationId xmlns:a16="http://schemas.microsoft.com/office/drawing/2014/main" id="{4DA89F63-88CE-4930-8AD7-65D90EA59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3151" y="0"/>
            <a:ext cx="2398849" cy="1289947"/>
          </a:xfrm>
          <a:prstGeom prst="rect">
            <a:avLst/>
          </a:prstGeom>
        </p:spPr>
      </p:pic>
      <p:grpSp>
        <p:nvGrpSpPr>
          <p:cNvPr id="8" name="Group 7">
            <a:extLst>
              <a:ext uri="{FF2B5EF4-FFF2-40B4-BE49-F238E27FC236}">
                <a16:creationId xmlns:a16="http://schemas.microsoft.com/office/drawing/2014/main" id="{CE1F20E5-0683-4978-8CB4-0B0D0DECF907}"/>
              </a:ext>
            </a:extLst>
          </p:cNvPr>
          <p:cNvGrpSpPr/>
          <p:nvPr/>
        </p:nvGrpSpPr>
        <p:grpSpPr>
          <a:xfrm>
            <a:off x="746976" y="5913806"/>
            <a:ext cx="11079264" cy="833236"/>
            <a:chOff x="746976" y="5966061"/>
            <a:chExt cx="10097808" cy="833236"/>
          </a:xfrm>
        </p:grpSpPr>
        <p:sp>
          <p:nvSpPr>
            <p:cNvPr id="9" name="TextBox 8">
              <a:extLst>
                <a:ext uri="{FF2B5EF4-FFF2-40B4-BE49-F238E27FC236}">
                  <a16:creationId xmlns:a16="http://schemas.microsoft.com/office/drawing/2014/main" id="{9FAAC198-6A62-4FAB-99B9-C05964DA56A8}"/>
                </a:ext>
              </a:extLst>
            </p:cNvPr>
            <p:cNvSpPr txBox="1"/>
            <p:nvPr/>
          </p:nvSpPr>
          <p:spPr>
            <a:xfrm>
              <a:off x="746976" y="5968300"/>
              <a:ext cx="10079520" cy="830997"/>
            </a:xfrm>
            <a:prstGeom prst="rect">
              <a:avLst/>
            </a:prstGeom>
            <a:noFill/>
          </p:spPr>
          <p:txBody>
            <a:bodyPr wrap="square" rtlCol="0">
              <a:spAutoFit/>
            </a:bodyPr>
            <a:lstStyle/>
            <a:p>
              <a:r>
                <a:rPr lang="en-US" sz="1600" dirty="0"/>
                <a:t>Y. Zhao et al. Bridging the Gap between Deep Learning and Sparse Matrix Format Selection. </a:t>
              </a:r>
              <a:r>
                <a:rPr lang="en-US" sz="1600" dirty="0" err="1"/>
                <a:t>PPoPP</a:t>
              </a:r>
              <a:r>
                <a:rPr lang="en-US" sz="1600" dirty="0"/>
                <a:t> 2018</a:t>
              </a:r>
              <a:r>
                <a:rPr lang="en-US" altLang="en-US" sz="1600" dirty="0"/>
                <a:t>.</a:t>
              </a:r>
            </a:p>
            <a:p>
              <a:r>
                <a:rPr lang="en-US" sz="1600" dirty="0"/>
                <a:t>J. </a:t>
              </a:r>
              <a:r>
                <a:rPr lang="en-US" sz="1600" dirty="0" err="1"/>
                <a:t>Pichel</a:t>
              </a:r>
              <a:r>
                <a:rPr lang="en-US" sz="1600" dirty="0"/>
                <a:t> and B. </a:t>
              </a:r>
              <a:r>
                <a:rPr lang="en-US" sz="1600" dirty="0" err="1"/>
                <a:t>Pateiro</a:t>
              </a:r>
              <a:r>
                <a:rPr lang="en-US" sz="1600" dirty="0"/>
                <a:t>-Lopez. A New Approach for Sparse Matrix Classification Based on Deep Learning Techniques. CLUSTER 2018. </a:t>
              </a:r>
            </a:p>
          </p:txBody>
        </p:sp>
        <p:cxnSp>
          <p:nvCxnSpPr>
            <p:cNvPr id="10" name="Straight Connector 9">
              <a:extLst>
                <a:ext uri="{FF2B5EF4-FFF2-40B4-BE49-F238E27FC236}">
                  <a16:creationId xmlns:a16="http://schemas.microsoft.com/office/drawing/2014/main" id="{F05D938F-5942-4056-A345-ACE8F55177FB}"/>
                </a:ext>
              </a:extLst>
            </p:cNvPr>
            <p:cNvCxnSpPr/>
            <p:nvPr/>
          </p:nvCxnSpPr>
          <p:spPr>
            <a:xfrm>
              <a:off x="765263" y="5966061"/>
              <a:ext cx="10079521" cy="513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0E2A2C0F-F252-4D86-B04D-DBDF37B95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50" y="3328207"/>
            <a:ext cx="5540220" cy="2309060"/>
          </a:xfrm>
          <a:prstGeom prst="rect">
            <a:avLst/>
          </a:prstGeom>
        </p:spPr>
      </p:pic>
      <p:pic>
        <p:nvPicPr>
          <p:cNvPr id="14" name="Picture 13">
            <a:extLst>
              <a:ext uri="{FF2B5EF4-FFF2-40B4-BE49-F238E27FC236}">
                <a16:creationId xmlns:a16="http://schemas.microsoft.com/office/drawing/2014/main" id="{1A869D07-5F53-414C-AC35-D133BC540F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4112" y="2683392"/>
            <a:ext cx="2862230" cy="3076897"/>
          </a:xfrm>
          <a:prstGeom prst="rect">
            <a:avLst/>
          </a:prstGeom>
        </p:spPr>
      </p:pic>
      <p:sp>
        <p:nvSpPr>
          <p:cNvPr id="4" name="Date Placeholder 3">
            <a:extLst>
              <a:ext uri="{FF2B5EF4-FFF2-40B4-BE49-F238E27FC236}">
                <a16:creationId xmlns:a16="http://schemas.microsoft.com/office/drawing/2014/main" id="{85718D85-CFAE-475B-A991-F09CA72A4F85}"/>
              </a:ext>
            </a:extLst>
          </p:cNvPr>
          <p:cNvSpPr>
            <a:spLocks noGrp="1"/>
          </p:cNvSpPr>
          <p:nvPr>
            <p:ph type="dt" sz="half" idx="10"/>
          </p:nvPr>
        </p:nvSpPr>
        <p:spPr/>
        <p:txBody>
          <a:bodyPr/>
          <a:lstStyle/>
          <a:p>
            <a:r>
              <a:rPr lang="en-US"/>
              <a:t>ICPP Workshop 2021</a:t>
            </a:r>
          </a:p>
        </p:txBody>
      </p:sp>
    </p:spTree>
    <p:extLst>
      <p:ext uri="{BB962C8B-B14F-4D97-AF65-F5344CB8AC3E}">
        <p14:creationId xmlns:p14="http://schemas.microsoft.com/office/powerpoint/2010/main" val="209535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1720-B698-4A15-9B36-070516D80EA4}"/>
              </a:ext>
            </a:extLst>
          </p:cNvPr>
          <p:cNvSpPr>
            <a:spLocks noGrp="1"/>
          </p:cNvSpPr>
          <p:nvPr>
            <p:ph type="title"/>
          </p:nvPr>
        </p:nvSpPr>
        <p:spPr/>
        <p:txBody>
          <a:bodyPr/>
          <a:lstStyle/>
          <a:p>
            <a:r>
              <a:rPr lang="en-US" dirty="0"/>
              <a:t>Do the DL Techniques Address the Challenges?</a:t>
            </a:r>
          </a:p>
        </p:txBody>
      </p:sp>
      <p:sp>
        <p:nvSpPr>
          <p:cNvPr id="3" name="Content Placeholder 2">
            <a:extLst>
              <a:ext uri="{FF2B5EF4-FFF2-40B4-BE49-F238E27FC236}">
                <a16:creationId xmlns:a16="http://schemas.microsoft.com/office/drawing/2014/main" id="{B8EB4BF3-174B-4C36-ACB8-50441F500E47}"/>
              </a:ext>
            </a:extLst>
          </p:cNvPr>
          <p:cNvSpPr>
            <a:spLocks noGrp="1"/>
          </p:cNvSpPr>
          <p:nvPr>
            <p:ph idx="1"/>
          </p:nvPr>
        </p:nvSpPr>
        <p:spPr/>
        <p:txBody>
          <a:bodyPr/>
          <a:lstStyle/>
          <a:p>
            <a:r>
              <a:rPr lang="en-US" dirty="0"/>
              <a:t>DL models require even larger datasets to have good accuracy</a:t>
            </a:r>
          </a:p>
          <a:p>
            <a:r>
              <a:rPr lang="en-US" dirty="0"/>
              <a:t>Training and inference is very costly compared to non-DL models </a:t>
            </a:r>
          </a:p>
        </p:txBody>
      </p:sp>
      <p:grpSp>
        <p:nvGrpSpPr>
          <p:cNvPr id="4" name="Group 3">
            <a:extLst>
              <a:ext uri="{FF2B5EF4-FFF2-40B4-BE49-F238E27FC236}">
                <a16:creationId xmlns:a16="http://schemas.microsoft.com/office/drawing/2014/main" id="{D72C34AF-B668-4074-8F7B-BD17F686DAA2}"/>
              </a:ext>
            </a:extLst>
          </p:cNvPr>
          <p:cNvGrpSpPr/>
          <p:nvPr/>
        </p:nvGrpSpPr>
        <p:grpSpPr>
          <a:xfrm>
            <a:off x="746976" y="5992187"/>
            <a:ext cx="11079264" cy="340793"/>
            <a:chOff x="746976" y="5966061"/>
            <a:chExt cx="10097808" cy="340793"/>
          </a:xfrm>
        </p:grpSpPr>
        <p:sp>
          <p:nvSpPr>
            <p:cNvPr id="5" name="TextBox 4">
              <a:extLst>
                <a:ext uri="{FF2B5EF4-FFF2-40B4-BE49-F238E27FC236}">
                  <a16:creationId xmlns:a16="http://schemas.microsoft.com/office/drawing/2014/main" id="{2ECF8312-4ABA-4715-A42A-2228B69BC9A7}"/>
                </a:ext>
              </a:extLst>
            </p:cNvPr>
            <p:cNvSpPr txBox="1"/>
            <p:nvPr/>
          </p:nvSpPr>
          <p:spPr>
            <a:xfrm>
              <a:off x="746976" y="5968300"/>
              <a:ext cx="10079520" cy="338554"/>
            </a:xfrm>
            <a:prstGeom prst="rect">
              <a:avLst/>
            </a:prstGeom>
            <a:noFill/>
          </p:spPr>
          <p:txBody>
            <a:bodyPr wrap="square" rtlCol="0">
              <a:spAutoFit/>
            </a:bodyPr>
            <a:lstStyle/>
            <a:p>
              <a:r>
                <a:rPr lang="en-US" sz="1600" dirty="0"/>
                <a:t>W. Zhou et al. Enabling Runtime </a:t>
              </a:r>
              <a:r>
                <a:rPr lang="en-US" sz="1600" dirty="0" err="1"/>
                <a:t>SpMV</a:t>
              </a:r>
              <a:r>
                <a:rPr lang="en-US" sz="1600" dirty="0"/>
                <a:t> Format Selection through an Overhead Conscious Method. TPDS 2020</a:t>
              </a:r>
              <a:r>
                <a:rPr lang="en-US" altLang="en-US" sz="1600" dirty="0"/>
                <a:t>.</a:t>
              </a:r>
            </a:p>
          </p:txBody>
        </p:sp>
        <p:cxnSp>
          <p:nvCxnSpPr>
            <p:cNvPr id="6" name="Straight Connector 5">
              <a:extLst>
                <a:ext uri="{FF2B5EF4-FFF2-40B4-BE49-F238E27FC236}">
                  <a16:creationId xmlns:a16="http://schemas.microsoft.com/office/drawing/2014/main" id="{E8BAD1E0-4524-4923-8F37-92A121E27A9A}"/>
                </a:ext>
              </a:extLst>
            </p:cNvPr>
            <p:cNvCxnSpPr/>
            <p:nvPr/>
          </p:nvCxnSpPr>
          <p:spPr>
            <a:xfrm>
              <a:off x="765263" y="5966061"/>
              <a:ext cx="10079521" cy="513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Date Placeholder 6">
            <a:extLst>
              <a:ext uri="{FF2B5EF4-FFF2-40B4-BE49-F238E27FC236}">
                <a16:creationId xmlns:a16="http://schemas.microsoft.com/office/drawing/2014/main" id="{57B96E7F-E6DB-45EF-B042-A4FFC463825F}"/>
              </a:ext>
            </a:extLst>
          </p:cNvPr>
          <p:cNvSpPr>
            <a:spLocks noGrp="1"/>
          </p:cNvSpPr>
          <p:nvPr>
            <p:ph type="dt" sz="half" idx="10"/>
          </p:nvPr>
        </p:nvSpPr>
        <p:spPr/>
        <p:txBody>
          <a:bodyPr/>
          <a:lstStyle/>
          <a:p>
            <a:r>
              <a:rPr lang="en-US"/>
              <a:t>ICPP Workshop 2021</a:t>
            </a:r>
          </a:p>
        </p:txBody>
      </p:sp>
      <p:pic>
        <p:nvPicPr>
          <p:cNvPr id="8" name="Picture 7">
            <a:extLst>
              <a:ext uri="{FF2B5EF4-FFF2-40B4-BE49-F238E27FC236}">
                <a16:creationId xmlns:a16="http://schemas.microsoft.com/office/drawing/2014/main" id="{B9E8A872-5377-4C69-A94A-61DC83785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3151" y="0"/>
            <a:ext cx="2398849" cy="1289947"/>
          </a:xfrm>
          <a:prstGeom prst="rect">
            <a:avLst/>
          </a:prstGeom>
        </p:spPr>
      </p:pic>
    </p:spTree>
    <p:extLst>
      <p:ext uri="{BB962C8B-B14F-4D97-AF65-F5344CB8AC3E}">
        <p14:creationId xmlns:p14="http://schemas.microsoft.com/office/powerpoint/2010/main" val="75494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321BB-9D07-4027-9327-C4A722BB27BC}"/>
              </a:ext>
            </a:extLst>
          </p:cNvPr>
          <p:cNvSpPr>
            <a:spLocks noGrp="1"/>
          </p:cNvSpPr>
          <p:nvPr>
            <p:ph type="title"/>
          </p:nvPr>
        </p:nvSpPr>
        <p:spPr/>
        <p:txBody>
          <a:bodyPr/>
          <a:lstStyle/>
          <a:p>
            <a:r>
              <a:rPr lang="en-US" dirty="0"/>
              <a:t>Our Proposal</a:t>
            </a:r>
          </a:p>
        </p:txBody>
      </p:sp>
      <p:sp>
        <p:nvSpPr>
          <p:cNvPr id="3" name="Text Placeholder 2">
            <a:extLst>
              <a:ext uri="{FF2B5EF4-FFF2-40B4-BE49-F238E27FC236}">
                <a16:creationId xmlns:a16="http://schemas.microsoft.com/office/drawing/2014/main" id="{7A0D40BB-8518-4B36-A9F7-5953CA60041C}"/>
              </a:ext>
            </a:extLst>
          </p:cNvPr>
          <p:cNvSpPr>
            <a:spLocks noGrp="1"/>
          </p:cNvSpPr>
          <p:nvPr>
            <p:ph type="body" idx="1"/>
          </p:nvPr>
        </p:nvSpPr>
        <p:spPr/>
        <p:txBody>
          <a:bodyPr/>
          <a:lstStyle/>
          <a:p>
            <a:r>
              <a:rPr lang="en-US" dirty="0"/>
              <a:t>Semi-Supervised Method for Automated Sparse Matrix Format Selection</a:t>
            </a:r>
          </a:p>
        </p:txBody>
      </p:sp>
      <p:sp>
        <p:nvSpPr>
          <p:cNvPr id="4" name="Date Placeholder 3">
            <a:extLst>
              <a:ext uri="{FF2B5EF4-FFF2-40B4-BE49-F238E27FC236}">
                <a16:creationId xmlns:a16="http://schemas.microsoft.com/office/drawing/2014/main" id="{2F597B42-F7F8-47C7-98DE-FC6773763589}"/>
              </a:ext>
            </a:extLst>
          </p:cNvPr>
          <p:cNvSpPr>
            <a:spLocks noGrp="1"/>
          </p:cNvSpPr>
          <p:nvPr>
            <p:ph type="dt" sz="half" idx="10"/>
          </p:nvPr>
        </p:nvSpPr>
        <p:spPr/>
        <p:txBody>
          <a:bodyPr/>
          <a:lstStyle/>
          <a:p>
            <a:r>
              <a:rPr lang="en-US"/>
              <a:t>ICPP Workshop 2021</a:t>
            </a:r>
          </a:p>
        </p:txBody>
      </p:sp>
    </p:spTree>
    <p:extLst>
      <p:ext uri="{BB962C8B-B14F-4D97-AF65-F5344CB8AC3E}">
        <p14:creationId xmlns:p14="http://schemas.microsoft.com/office/powerpoint/2010/main" val="3858601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0912-E9D0-46CB-B869-9A577FDBC002}"/>
              </a:ext>
            </a:extLst>
          </p:cNvPr>
          <p:cNvSpPr>
            <a:spLocks noGrp="1"/>
          </p:cNvSpPr>
          <p:nvPr>
            <p:ph type="title"/>
          </p:nvPr>
        </p:nvSpPr>
        <p:spPr/>
        <p:txBody>
          <a:bodyPr/>
          <a:lstStyle/>
          <a:p>
            <a:r>
              <a:rPr lang="en-US" dirty="0"/>
              <a:t>Semi-Supervised Format Selection via Clustering</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9F349C04-491E-4767-9577-E66CAECCAC97}"/>
                  </a:ext>
                </a:extLst>
              </p:cNvPr>
              <p:cNvSpPr>
                <a:spLocks noGrp="1"/>
              </p:cNvSpPr>
              <p:nvPr>
                <p:ph sz="half" idx="1"/>
              </p:nvPr>
            </p:nvSpPr>
            <p:spPr/>
            <p:txBody>
              <a:bodyPr>
                <a:normAutofit fontScale="92500" lnSpcReduction="10000"/>
              </a:bodyPr>
              <a:lstStyle/>
              <a:p>
                <a:r>
                  <a:rPr lang="en-US" dirty="0"/>
                  <a:t>Create clusters to identify matrices with similar execution characteristics</a:t>
                </a:r>
              </a:p>
              <a:p>
                <a:r>
                  <a:rPr lang="en-US" dirty="0"/>
                  <a:t>Benchmark a </a:t>
                </a:r>
                <a:r>
                  <a:rPr lang="en-US" b="1" dirty="0"/>
                  <a:t>few</a:t>
                </a:r>
                <a:r>
                  <a:rPr lang="en-US" dirty="0"/>
                  <a:t> matrices from each cluster to assign a label</a:t>
                </a:r>
              </a:p>
              <a:p>
                <a:endParaRPr lang="en-US" dirty="0"/>
              </a:p>
              <a:p>
                <a:r>
                  <a:rPr lang="en-US" dirty="0"/>
                  <a:t>Quality of cluster </a:t>
                </a:r>
                <a14:m>
                  <m:oMath xmlns:m="http://schemas.openxmlformats.org/officeDocument/2006/math">
                    <m:r>
                      <a:rPr lang="en-US" i="1" dirty="0" smtClean="0">
                        <a:latin typeface="Cambria Math" panose="02040503050406030204" pitchFamily="18" charset="0"/>
                      </a:rPr>
                      <m:t>𝐶</m:t>
                    </m:r>
                  </m:oMath>
                </a14:m>
                <a:endParaRPr lang="en-US" dirty="0"/>
              </a:p>
              <a:p>
                <a:pPr marL="0" indent="0">
                  <a:buNone/>
                </a:pPr>
                <a:endParaRPr lang="en-US" dirty="0"/>
              </a:p>
              <a:p>
                <a:pPr marL="0" indent="0">
                  <a:buNone/>
                </a:pPr>
                <a:endParaRPr lang="en-US" i="1" dirty="0">
                  <a:latin typeface="Cambria Math" panose="02040503050406030204" pitchFamily="18" charset="0"/>
                </a:endParaRPr>
              </a:p>
              <a:p>
                <a:pPr marL="0" indent="0">
                  <a:buNone/>
                </a:pPr>
                <a14:m>
                  <m:oMath xmlns:m="http://schemas.openxmlformats.org/officeDocument/2006/math">
                    <m:r>
                      <a:rPr lang="en-US" sz="2400" i="1" dirty="0" smtClean="0">
                        <a:latin typeface="Cambria Math" panose="02040503050406030204" pitchFamily="18" charset="0"/>
                      </a:rPr>
                      <m:t>𝑐𝑜𝑢𝑛𝑡</m:t>
                    </m:r>
                    <m:r>
                      <a:rPr lang="en-US" sz="2400" i="1" dirty="0" smtClean="0">
                        <a:latin typeface="Cambria Math" panose="02040503050406030204" pitchFamily="18" charset="0"/>
                      </a:rPr>
                      <m:t>(</m:t>
                    </m:r>
                    <m:r>
                      <a:rPr lang="en-US" sz="2400" i="1" dirty="0" err="1" smtClean="0">
                        <a:latin typeface="Cambria Math" panose="02040503050406030204" pitchFamily="18" charset="0"/>
                      </a:rPr>
                      <m:t>𝐶</m:t>
                    </m:r>
                    <m:r>
                      <a:rPr lang="en-US" sz="2400" i="1" dirty="0" err="1" smtClean="0">
                        <a:latin typeface="Cambria Math" panose="02040503050406030204" pitchFamily="18" charset="0"/>
                      </a:rPr>
                      <m:t>,</m:t>
                    </m:r>
                    <m:r>
                      <a:rPr lang="en-US" sz="2400" i="1" dirty="0" err="1" smtClean="0">
                        <a:latin typeface="Cambria Math" panose="02040503050406030204" pitchFamily="18" charset="0"/>
                      </a:rPr>
                      <m:t>𝑓</m:t>
                    </m:r>
                    <m:r>
                      <a:rPr lang="en-US" sz="2400" i="1" dirty="0" smtClean="0">
                        <a:latin typeface="Cambria Math" panose="02040503050406030204" pitchFamily="18" charset="0"/>
                      </a:rPr>
                      <m:t>)</m:t>
                    </m:r>
                  </m:oMath>
                </a14:m>
                <a:r>
                  <a:rPr lang="en-US" sz="2400" dirty="0"/>
                  <a:t> gives the number of matrices in cluster </a:t>
                </a:r>
                <a14:m>
                  <m:oMath xmlns:m="http://schemas.openxmlformats.org/officeDocument/2006/math">
                    <m:r>
                      <a:rPr lang="en-US" sz="2400" i="1" dirty="0" smtClean="0">
                        <a:latin typeface="Cambria Math" panose="02040503050406030204" pitchFamily="18" charset="0"/>
                      </a:rPr>
                      <m:t>𝐶</m:t>
                    </m:r>
                  </m:oMath>
                </a14:m>
                <a:r>
                  <a:rPr lang="en-US" sz="2400" dirty="0"/>
                  <a:t> having format </a:t>
                </a:r>
                <a14:m>
                  <m:oMath xmlns:m="http://schemas.openxmlformats.org/officeDocument/2006/math">
                    <m:r>
                      <a:rPr lang="en-US" sz="2400" i="1" dirty="0" smtClean="0">
                        <a:latin typeface="Cambria Math" panose="02040503050406030204" pitchFamily="18" charset="0"/>
                      </a:rPr>
                      <m:t>𝑓</m:t>
                    </m:r>
                  </m:oMath>
                </a14:m>
                <a:endParaRPr lang="en-US" dirty="0"/>
              </a:p>
            </p:txBody>
          </p:sp>
        </mc:Choice>
        <mc:Fallback xmlns="">
          <p:sp>
            <p:nvSpPr>
              <p:cNvPr id="5" name="Content Placeholder 4">
                <a:extLst>
                  <a:ext uri="{FF2B5EF4-FFF2-40B4-BE49-F238E27FC236}">
                    <a16:creationId xmlns:a16="http://schemas.microsoft.com/office/drawing/2014/main" id="{9F349C04-491E-4767-9577-E66CAECCAC97}"/>
                  </a:ext>
                </a:extLst>
              </p:cNvPr>
              <p:cNvSpPr>
                <a:spLocks noGrp="1" noRot="1" noChangeAspect="1" noMove="1" noResize="1" noEditPoints="1" noAdjustHandles="1" noChangeArrowheads="1" noChangeShapeType="1" noTextEdit="1"/>
              </p:cNvSpPr>
              <p:nvPr>
                <p:ph sz="half" idx="1"/>
              </p:nvPr>
            </p:nvSpPr>
            <p:spPr>
              <a:blipFill>
                <a:blip r:embed="rId2"/>
                <a:stretch>
                  <a:fillRect l="-1882" t="-2801" r="-1294" b="-560"/>
                </a:stretch>
              </a:blipFill>
            </p:spPr>
            <p:txBody>
              <a:bodyPr/>
              <a:lstStyle/>
              <a:p>
                <a:r>
                  <a:rPr lang="en-US">
                    <a:noFill/>
                  </a:rPr>
                  <a:t> </a:t>
                </a:r>
              </a:p>
            </p:txBody>
          </p:sp>
        </mc:Fallback>
      </mc:AlternateContent>
      <p:pic>
        <p:nvPicPr>
          <p:cNvPr id="13" name="Content Placeholder 12">
            <a:extLst>
              <a:ext uri="{FF2B5EF4-FFF2-40B4-BE49-F238E27FC236}">
                <a16:creationId xmlns:a16="http://schemas.microsoft.com/office/drawing/2014/main" id="{64A14AC3-BE99-4442-B605-05B6C10607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2" y="1825625"/>
            <a:ext cx="5044872" cy="4000817"/>
          </a:xfrm>
        </p:spPr>
      </p:pic>
      <p:sp>
        <p:nvSpPr>
          <p:cNvPr id="14" name="Oval 13">
            <a:extLst>
              <a:ext uri="{FF2B5EF4-FFF2-40B4-BE49-F238E27FC236}">
                <a16:creationId xmlns:a16="http://schemas.microsoft.com/office/drawing/2014/main" id="{17A1FB12-E873-4022-858E-235632750A27}"/>
              </a:ext>
            </a:extLst>
          </p:cNvPr>
          <p:cNvSpPr/>
          <p:nvPr/>
        </p:nvSpPr>
        <p:spPr>
          <a:xfrm>
            <a:off x="6790996" y="4502329"/>
            <a:ext cx="837714" cy="686769"/>
          </a:xfrm>
          <a:prstGeom prst="ellipse">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5004019-8E54-4995-8E07-681EBA8BC688}"/>
              </a:ext>
            </a:extLst>
          </p:cNvPr>
          <p:cNvSpPr/>
          <p:nvPr/>
        </p:nvSpPr>
        <p:spPr>
          <a:xfrm>
            <a:off x="9168166" y="3901439"/>
            <a:ext cx="428680" cy="361405"/>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7AB1B8B-15A4-414C-9D4E-D468B19641EB}"/>
              </a:ext>
            </a:extLst>
          </p:cNvPr>
          <p:cNvSpPr/>
          <p:nvPr/>
        </p:nvSpPr>
        <p:spPr>
          <a:xfrm rot="18508878">
            <a:off x="9376056" y="3349490"/>
            <a:ext cx="953826" cy="36140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B671329-9CA5-4A35-AAED-E058EB7E9546}"/>
              </a:ext>
            </a:extLst>
          </p:cNvPr>
          <p:cNvSpPr/>
          <p:nvPr/>
        </p:nvSpPr>
        <p:spPr>
          <a:xfrm>
            <a:off x="7450566" y="3577041"/>
            <a:ext cx="1803071" cy="1386842"/>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70711CB-B9D1-4725-8AE5-B93267D394C8}"/>
              </a:ext>
            </a:extLst>
          </p:cNvPr>
          <p:cNvSpPr/>
          <p:nvPr/>
        </p:nvSpPr>
        <p:spPr>
          <a:xfrm rot="18458115">
            <a:off x="6913996" y="2271673"/>
            <a:ext cx="1687301" cy="1335765"/>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B876A33-D580-4E41-BA98-6AF6C712AB67}"/>
              </a:ext>
            </a:extLst>
          </p:cNvPr>
          <p:cNvSpPr/>
          <p:nvPr/>
        </p:nvSpPr>
        <p:spPr>
          <a:xfrm>
            <a:off x="8560947" y="2804019"/>
            <a:ext cx="1092518" cy="894092"/>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41EC46D-8139-4D49-AEE1-3EF65060DD36}"/>
                  </a:ext>
                </a:extLst>
              </p:cNvPr>
              <p:cNvSpPr txBox="1"/>
              <p:nvPr/>
            </p:nvSpPr>
            <p:spPr>
              <a:xfrm>
                <a:off x="1319348" y="4567641"/>
                <a:ext cx="3618412" cy="5821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𝑞𝑢𝑎𝑙𝑖𝑡𝑦</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𝑚𝑎𝑥</m:t>
                              </m:r>
                            </m:e>
                            <m:sub>
                              <m:r>
                                <a:rPr lang="en-US" i="1">
                                  <a:latin typeface="Cambria Math" panose="02040503050406030204" pitchFamily="18" charset="0"/>
                                </a:rPr>
                                <m:t>𝑓</m:t>
                              </m:r>
                            </m:sub>
                          </m:sSub>
                          <m:r>
                            <a:rPr lang="en-US" i="1">
                              <a:latin typeface="Cambria Math" panose="02040503050406030204" pitchFamily="18" charset="0"/>
                            </a:rPr>
                            <m:t> </m:t>
                          </m:r>
                          <m:r>
                            <a:rPr lang="en-US" i="1">
                              <a:latin typeface="Cambria Math" panose="02040503050406030204" pitchFamily="18" charset="0"/>
                            </a:rPr>
                            <m:t>𝑐𝑜𝑢𝑛𝑡</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 </m:t>
                          </m:r>
                          <m:r>
                            <a:rPr lang="en-US" i="1">
                              <a:latin typeface="Cambria Math" panose="02040503050406030204" pitchFamily="18" charset="0"/>
                            </a:rPr>
                            <m:t>𝑓</m:t>
                          </m:r>
                          <m:r>
                            <a:rPr lang="en-US" i="1">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den>
                      </m:f>
                    </m:oMath>
                  </m:oMathPara>
                </a14:m>
                <a:endParaRPr lang="en-US" dirty="0"/>
              </a:p>
            </p:txBody>
          </p:sp>
        </mc:Choice>
        <mc:Fallback xmlns="">
          <p:sp>
            <p:nvSpPr>
              <p:cNvPr id="3" name="TextBox 2">
                <a:extLst>
                  <a:ext uri="{FF2B5EF4-FFF2-40B4-BE49-F238E27FC236}">
                    <a16:creationId xmlns:a16="http://schemas.microsoft.com/office/drawing/2014/main" id="{541EC46D-8139-4D49-AEE1-3EF65060DD36}"/>
                  </a:ext>
                </a:extLst>
              </p:cNvPr>
              <p:cNvSpPr txBox="1">
                <a:spLocks noRot="1" noChangeAspect="1" noMove="1" noResize="1" noEditPoints="1" noAdjustHandles="1" noChangeArrowheads="1" noChangeShapeType="1" noTextEdit="1"/>
              </p:cNvSpPr>
              <p:nvPr/>
            </p:nvSpPr>
            <p:spPr>
              <a:xfrm>
                <a:off x="1319348" y="4567641"/>
                <a:ext cx="3618412" cy="582147"/>
              </a:xfrm>
              <a:prstGeom prst="rect">
                <a:avLst/>
              </a:prstGeom>
              <a:blipFill>
                <a:blip r:embed="rId4"/>
                <a:stretch>
                  <a:fillRect/>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9839028-3FEC-4FAE-9D8E-3D87C9DC2134}"/>
              </a:ext>
            </a:extLst>
          </p:cNvPr>
          <p:cNvSpPr>
            <a:spLocks noGrp="1"/>
          </p:cNvSpPr>
          <p:nvPr>
            <p:ph type="dt" sz="half" idx="10"/>
          </p:nvPr>
        </p:nvSpPr>
        <p:spPr/>
        <p:txBody>
          <a:bodyPr/>
          <a:lstStyle/>
          <a:p>
            <a:r>
              <a:rPr lang="en-US"/>
              <a:t>ICPP Workshop 2021</a:t>
            </a:r>
          </a:p>
        </p:txBody>
      </p:sp>
    </p:spTree>
    <p:extLst>
      <p:ext uri="{BB962C8B-B14F-4D97-AF65-F5344CB8AC3E}">
        <p14:creationId xmlns:p14="http://schemas.microsoft.com/office/powerpoint/2010/main" val="207358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E85C-FB30-45DE-8849-857A83DF3EE7}"/>
              </a:ext>
            </a:extLst>
          </p:cNvPr>
          <p:cNvSpPr>
            <a:spLocks noGrp="1"/>
          </p:cNvSpPr>
          <p:nvPr>
            <p:ph type="title"/>
          </p:nvPr>
        </p:nvSpPr>
        <p:spPr/>
        <p:txBody>
          <a:bodyPr/>
          <a:lstStyle/>
          <a:p>
            <a:r>
              <a:rPr lang="en-US" dirty="0"/>
              <a:t>Devising an Accurate Clustering and Labeling Scheme</a:t>
            </a:r>
          </a:p>
        </p:txBody>
      </p:sp>
      <p:sp>
        <p:nvSpPr>
          <p:cNvPr id="3" name="Content Placeholder 2">
            <a:extLst>
              <a:ext uri="{FF2B5EF4-FFF2-40B4-BE49-F238E27FC236}">
                <a16:creationId xmlns:a16="http://schemas.microsoft.com/office/drawing/2014/main" id="{9A4E024E-A2A0-487C-936E-729318AF78F6}"/>
              </a:ext>
            </a:extLst>
          </p:cNvPr>
          <p:cNvSpPr>
            <a:spLocks noGrp="1"/>
          </p:cNvSpPr>
          <p:nvPr>
            <p:ph idx="1"/>
          </p:nvPr>
        </p:nvSpPr>
        <p:spPr/>
        <p:txBody>
          <a:bodyPr>
            <a:normAutofit/>
          </a:bodyPr>
          <a:lstStyle/>
          <a:p>
            <a:r>
              <a:rPr lang="en-US" dirty="0"/>
              <a:t>Naïve application of K-Means clustering gives poor results</a:t>
            </a:r>
          </a:p>
          <a:p>
            <a:r>
              <a:rPr lang="en-US" dirty="0"/>
              <a:t>Our pipeline</a:t>
            </a:r>
          </a:p>
          <a:p>
            <a:pPr lvl="1"/>
            <a:r>
              <a:rPr lang="en-US" dirty="0"/>
              <a:t>Apply transformations (log or square root) to the feature set</a:t>
            </a:r>
          </a:p>
          <a:p>
            <a:pPr lvl="1"/>
            <a:r>
              <a:rPr lang="en-US" dirty="0"/>
              <a:t>Apply Min-max scaling to scale each feature to [0,1]</a:t>
            </a:r>
          </a:p>
          <a:p>
            <a:pPr lvl="1"/>
            <a:r>
              <a:rPr lang="en-US" dirty="0"/>
              <a:t>Use PCA to decompose the features to a vector of size 8</a:t>
            </a:r>
          </a:p>
          <a:p>
            <a:r>
              <a:rPr lang="en-US" dirty="0"/>
              <a:t>How to find K?</a:t>
            </a:r>
          </a:p>
          <a:p>
            <a:pPr lvl="1"/>
            <a:r>
              <a:rPr lang="en-US" dirty="0"/>
              <a:t>More small clusters will increase accuracy </a:t>
            </a:r>
          </a:p>
          <a:p>
            <a:pPr lvl="1"/>
            <a:r>
              <a:rPr lang="en-US" dirty="0"/>
              <a:t>Few large clusters reduces training time and limits </a:t>
            </a:r>
          </a:p>
          <a:p>
            <a:pPr marL="457200" lvl="1" indent="0">
              <a:buNone/>
            </a:pPr>
            <a:r>
              <a:rPr lang="en-US" dirty="0"/>
              <a:t>overfitting, but can be more inaccurate</a:t>
            </a:r>
          </a:p>
          <a:p>
            <a:pPr lvl="1"/>
            <a:endParaRPr lang="en-US" dirty="0"/>
          </a:p>
        </p:txBody>
      </p:sp>
      <p:sp>
        <p:nvSpPr>
          <p:cNvPr id="6" name="Date Placeholder 5">
            <a:extLst>
              <a:ext uri="{FF2B5EF4-FFF2-40B4-BE49-F238E27FC236}">
                <a16:creationId xmlns:a16="http://schemas.microsoft.com/office/drawing/2014/main" id="{5D7CDB53-5B12-425E-A317-27B9009EE7A9}"/>
              </a:ext>
            </a:extLst>
          </p:cNvPr>
          <p:cNvSpPr>
            <a:spLocks noGrp="1"/>
          </p:cNvSpPr>
          <p:nvPr>
            <p:ph type="dt" sz="half" idx="10"/>
          </p:nvPr>
        </p:nvSpPr>
        <p:spPr/>
        <p:txBody>
          <a:bodyPr/>
          <a:lstStyle/>
          <a:p>
            <a:r>
              <a:rPr lang="en-US"/>
              <a:t>ICPP Workshop 2021</a:t>
            </a:r>
          </a:p>
        </p:txBody>
      </p:sp>
      <p:pic>
        <p:nvPicPr>
          <p:cNvPr id="7" name="Picture 6">
            <a:extLst>
              <a:ext uri="{FF2B5EF4-FFF2-40B4-BE49-F238E27FC236}">
                <a16:creationId xmlns:a16="http://schemas.microsoft.com/office/drawing/2014/main" id="{82487B92-685A-46DF-A5AD-3DCE4246E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327" y="4087574"/>
            <a:ext cx="2881889" cy="2268776"/>
          </a:xfrm>
          <a:prstGeom prst="rect">
            <a:avLst/>
          </a:prstGeom>
        </p:spPr>
      </p:pic>
    </p:spTree>
    <p:extLst>
      <p:ext uri="{BB962C8B-B14F-4D97-AF65-F5344CB8AC3E}">
        <p14:creationId xmlns:p14="http://schemas.microsoft.com/office/powerpoint/2010/main" val="88604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7307D-A56C-4F30-9188-B94674449DD8}"/>
              </a:ext>
            </a:extLst>
          </p:cNvPr>
          <p:cNvSpPr>
            <a:spLocks noGrp="1"/>
          </p:cNvSpPr>
          <p:nvPr>
            <p:ph type="title"/>
          </p:nvPr>
        </p:nvSpPr>
        <p:spPr/>
        <p:txBody>
          <a:bodyPr/>
          <a:lstStyle/>
          <a:p>
            <a:r>
              <a:rPr lang="en-US" dirty="0"/>
              <a:t>Dissecting Clustering-based Format Selection</a:t>
            </a:r>
          </a:p>
        </p:txBody>
      </p:sp>
      <p:sp>
        <p:nvSpPr>
          <p:cNvPr id="5" name="Content Placeholder 4">
            <a:extLst>
              <a:ext uri="{FF2B5EF4-FFF2-40B4-BE49-F238E27FC236}">
                <a16:creationId xmlns:a16="http://schemas.microsoft.com/office/drawing/2014/main" id="{C7402567-44B3-487F-892B-571EB6D3BFB5}"/>
              </a:ext>
            </a:extLst>
          </p:cNvPr>
          <p:cNvSpPr>
            <a:spLocks noGrp="1"/>
          </p:cNvSpPr>
          <p:nvPr>
            <p:ph sz="half" idx="1"/>
          </p:nvPr>
        </p:nvSpPr>
        <p:spPr/>
        <p:txBody>
          <a:bodyPr/>
          <a:lstStyle/>
          <a:p>
            <a:r>
              <a:rPr lang="en-US" dirty="0"/>
              <a:t>Clusters will be invariant across platforms (ideal)</a:t>
            </a:r>
          </a:p>
          <a:p>
            <a:r>
              <a:rPr lang="en-US" dirty="0"/>
              <a:t>Assignment of labels to clusters is platform-specific</a:t>
            </a:r>
          </a:p>
          <a:p>
            <a:r>
              <a:rPr lang="en-US" dirty="0"/>
              <a:t>Benefits</a:t>
            </a:r>
          </a:p>
          <a:p>
            <a:pPr lvl="1"/>
            <a:r>
              <a:rPr lang="en-US" dirty="0"/>
              <a:t>Easy to port the model to a different architecture</a:t>
            </a:r>
          </a:p>
          <a:p>
            <a:pPr lvl="1"/>
            <a:r>
              <a:rPr lang="en-US" dirty="0"/>
              <a:t>Easy to include new sparse formats</a:t>
            </a:r>
          </a:p>
        </p:txBody>
      </p:sp>
      <p:graphicFrame>
        <p:nvGraphicFramePr>
          <p:cNvPr id="6" name="Table 5">
            <a:extLst>
              <a:ext uri="{FF2B5EF4-FFF2-40B4-BE49-F238E27FC236}">
                <a16:creationId xmlns:a16="http://schemas.microsoft.com/office/drawing/2014/main" id="{FFB95A15-261B-4F77-A33D-0A48C5A42973}"/>
              </a:ext>
            </a:extLst>
          </p:cNvPr>
          <p:cNvGraphicFramePr>
            <a:graphicFrameLocks noGrp="1"/>
          </p:cNvGraphicFramePr>
          <p:nvPr>
            <p:extLst>
              <p:ext uri="{D42A27DB-BD31-4B8C-83A1-F6EECF244321}">
                <p14:modId xmlns:p14="http://schemas.microsoft.com/office/powerpoint/2010/main" val="250151092"/>
              </p:ext>
            </p:extLst>
          </p:nvPr>
        </p:nvGraphicFramePr>
        <p:xfrm>
          <a:off x="6568440" y="2353537"/>
          <a:ext cx="1913709" cy="1891680"/>
        </p:xfrm>
        <a:graphic>
          <a:graphicData uri="http://schemas.openxmlformats.org/drawingml/2006/table">
            <a:tbl>
              <a:tblPr bandRow="1">
                <a:tableStyleId>{8EC20E35-A176-4012-BC5E-935CFFF8708E}</a:tableStyleId>
              </a:tblPr>
              <a:tblGrid>
                <a:gridCol w="1913709">
                  <a:extLst>
                    <a:ext uri="{9D8B030D-6E8A-4147-A177-3AD203B41FA5}">
                      <a16:colId xmlns:a16="http://schemas.microsoft.com/office/drawing/2014/main" val="2359282398"/>
                    </a:ext>
                  </a:extLst>
                </a:gridCol>
              </a:tblGrid>
              <a:tr h="370840">
                <a:tc>
                  <a:txBody>
                    <a:bodyPr/>
                    <a:lstStyle/>
                    <a:p>
                      <a:r>
                        <a:rPr lang="en-US" dirty="0"/>
                        <a:t>K-Means</a:t>
                      </a:r>
                    </a:p>
                  </a:txBody>
                  <a:tcPr/>
                </a:tc>
                <a:extLst>
                  <a:ext uri="{0D108BD9-81ED-4DB2-BD59-A6C34878D82A}">
                    <a16:rowId xmlns:a16="http://schemas.microsoft.com/office/drawing/2014/main" val="335130692"/>
                  </a:ext>
                </a:extLst>
              </a:tr>
              <a:tr h="370840">
                <a:tc>
                  <a:txBody>
                    <a:bodyPr/>
                    <a:lstStyle/>
                    <a:p>
                      <a:r>
                        <a:rPr lang="en-US" dirty="0"/>
                        <a:t>Mean-Shift</a:t>
                      </a:r>
                    </a:p>
                  </a:txBody>
                  <a:tcPr/>
                </a:tc>
                <a:extLst>
                  <a:ext uri="{0D108BD9-81ED-4DB2-BD59-A6C34878D82A}">
                    <a16:rowId xmlns:a16="http://schemas.microsoft.com/office/drawing/2014/main" val="3547698231"/>
                  </a:ext>
                </a:extLst>
              </a:tr>
              <a:tr h="370840">
                <a:tc>
                  <a:txBody>
                    <a:bodyPr/>
                    <a:lstStyle/>
                    <a:p>
                      <a:r>
                        <a:rPr lang="en-US" dirty="0"/>
                        <a:t>BIRCH</a:t>
                      </a:r>
                    </a:p>
                  </a:txBody>
                  <a:tcPr/>
                </a:tc>
                <a:extLst>
                  <a:ext uri="{0D108BD9-81ED-4DB2-BD59-A6C34878D82A}">
                    <a16:rowId xmlns:a16="http://schemas.microsoft.com/office/drawing/2014/main" val="4036893860"/>
                  </a:ext>
                </a:extLst>
              </a:tr>
              <a:tr h="370840">
                <a:tc>
                  <a:txBody>
                    <a:bodyPr/>
                    <a:lstStyle/>
                    <a:p>
                      <a:r>
                        <a:rPr lang="en-US" dirty="0"/>
                        <a:t>…</a:t>
                      </a:r>
                    </a:p>
                  </a:txBody>
                  <a:tcPr/>
                </a:tc>
                <a:extLst>
                  <a:ext uri="{0D108BD9-81ED-4DB2-BD59-A6C34878D82A}">
                    <a16:rowId xmlns:a16="http://schemas.microsoft.com/office/drawing/2014/main" val="545086714"/>
                  </a:ext>
                </a:extLst>
              </a:tr>
              <a:tr h="408320">
                <a:tc>
                  <a:txBody>
                    <a:bodyPr/>
                    <a:lstStyle/>
                    <a:p>
                      <a:endParaRPr lang="en-US" dirty="0"/>
                    </a:p>
                  </a:txBody>
                  <a:tcPr/>
                </a:tc>
                <a:extLst>
                  <a:ext uri="{0D108BD9-81ED-4DB2-BD59-A6C34878D82A}">
                    <a16:rowId xmlns:a16="http://schemas.microsoft.com/office/drawing/2014/main" val="218195907"/>
                  </a:ext>
                </a:extLst>
              </a:tr>
            </a:tbl>
          </a:graphicData>
        </a:graphic>
      </p:graphicFrame>
      <p:graphicFrame>
        <p:nvGraphicFramePr>
          <p:cNvPr id="7" name="Table 6">
            <a:extLst>
              <a:ext uri="{FF2B5EF4-FFF2-40B4-BE49-F238E27FC236}">
                <a16:creationId xmlns:a16="http://schemas.microsoft.com/office/drawing/2014/main" id="{7C829DA6-B174-41A1-B051-19476A1638CF}"/>
              </a:ext>
            </a:extLst>
          </p:cNvPr>
          <p:cNvGraphicFramePr>
            <a:graphicFrameLocks noGrp="1"/>
          </p:cNvGraphicFramePr>
          <p:nvPr>
            <p:extLst>
              <p:ext uri="{D42A27DB-BD31-4B8C-83A1-F6EECF244321}">
                <p14:modId xmlns:p14="http://schemas.microsoft.com/office/powerpoint/2010/main" val="2225249279"/>
              </p:ext>
            </p:extLst>
          </p:nvPr>
        </p:nvGraphicFramePr>
        <p:xfrm>
          <a:off x="9464040" y="2353536"/>
          <a:ext cx="2292531" cy="1887535"/>
        </p:xfrm>
        <a:graphic>
          <a:graphicData uri="http://schemas.openxmlformats.org/drawingml/2006/table">
            <a:tbl>
              <a:tblPr bandRow="1">
                <a:tableStyleId>{8EC20E35-A176-4012-BC5E-935CFFF8708E}</a:tableStyleId>
              </a:tblPr>
              <a:tblGrid>
                <a:gridCol w="2292531">
                  <a:extLst>
                    <a:ext uri="{9D8B030D-6E8A-4147-A177-3AD203B41FA5}">
                      <a16:colId xmlns:a16="http://schemas.microsoft.com/office/drawing/2014/main" val="2359282398"/>
                    </a:ext>
                  </a:extLst>
                </a:gridCol>
              </a:tblGrid>
              <a:tr h="377507">
                <a:tc>
                  <a:txBody>
                    <a:bodyPr/>
                    <a:lstStyle/>
                    <a:p>
                      <a:r>
                        <a:rPr lang="en-US" dirty="0"/>
                        <a:t>Majority Vote</a:t>
                      </a:r>
                    </a:p>
                  </a:txBody>
                  <a:tcPr/>
                </a:tc>
                <a:extLst>
                  <a:ext uri="{0D108BD9-81ED-4DB2-BD59-A6C34878D82A}">
                    <a16:rowId xmlns:a16="http://schemas.microsoft.com/office/drawing/2014/main" val="335130692"/>
                  </a:ext>
                </a:extLst>
              </a:tr>
              <a:tr h="377507">
                <a:tc>
                  <a:txBody>
                    <a:bodyPr/>
                    <a:lstStyle/>
                    <a:p>
                      <a:r>
                        <a:rPr lang="en-US" dirty="0"/>
                        <a:t>Logistic Regression</a:t>
                      </a:r>
                    </a:p>
                  </a:txBody>
                  <a:tcPr/>
                </a:tc>
                <a:extLst>
                  <a:ext uri="{0D108BD9-81ED-4DB2-BD59-A6C34878D82A}">
                    <a16:rowId xmlns:a16="http://schemas.microsoft.com/office/drawing/2014/main" val="3547698231"/>
                  </a:ext>
                </a:extLst>
              </a:tr>
              <a:tr h="377507">
                <a:tc>
                  <a:txBody>
                    <a:bodyPr/>
                    <a:lstStyle/>
                    <a:p>
                      <a:r>
                        <a:rPr lang="en-US" dirty="0"/>
                        <a:t>Random Forest</a:t>
                      </a:r>
                    </a:p>
                  </a:txBody>
                  <a:tcPr/>
                </a:tc>
                <a:extLst>
                  <a:ext uri="{0D108BD9-81ED-4DB2-BD59-A6C34878D82A}">
                    <a16:rowId xmlns:a16="http://schemas.microsoft.com/office/drawing/2014/main" val="4036893860"/>
                  </a:ext>
                </a:extLst>
              </a:tr>
              <a:tr h="377507">
                <a:tc>
                  <a:txBody>
                    <a:bodyPr/>
                    <a:lstStyle/>
                    <a:p>
                      <a:r>
                        <a:rPr lang="en-US" dirty="0"/>
                        <a:t>…</a:t>
                      </a:r>
                    </a:p>
                  </a:txBody>
                  <a:tcPr/>
                </a:tc>
                <a:extLst>
                  <a:ext uri="{0D108BD9-81ED-4DB2-BD59-A6C34878D82A}">
                    <a16:rowId xmlns:a16="http://schemas.microsoft.com/office/drawing/2014/main" val="3913643023"/>
                  </a:ext>
                </a:extLst>
              </a:tr>
              <a:tr h="377507">
                <a:tc>
                  <a:txBody>
                    <a:bodyPr/>
                    <a:lstStyle/>
                    <a:p>
                      <a:endParaRPr lang="en-US" dirty="0"/>
                    </a:p>
                  </a:txBody>
                  <a:tcPr/>
                </a:tc>
                <a:extLst>
                  <a:ext uri="{0D108BD9-81ED-4DB2-BD59-A6C34878D82A}">
                    <a16:rowId xmlns:a16="http://schemas.microsoft.com/office/drawing/2014/main" val="639183671"/>
                  </a:ext>
                </a:extLst>
              </a:tr>
            </a:tbl>
          </a:graphicData>
        </a:graphic>
      </p:graphicFrame>
      <p:cxnSp>
        <p:nvCxnSpPr>
          <p:cNvPr id="4" name="Straight Connector 3">
            <a:extLst>
              <a:ext uri="{FF2B5EF4-FFF2-40B4-BE49-F238E27FC236}">
                <a16:creationId xmlns:a16="http://schemas.microsoft.com/office/drawing/2014/main" id="{60CBBA80-3120-4960-B391-4DC82F80072C}"/>
              </a:ext>
            </a:extLst>
          </p:cNvPr>
          <p:cNvCxnSpPr>
            <a:endCxn id="7" idx="1"/>
          </p:cNvCxnSpPr>
          <p:nvPr/>
        </p:nvCxnSpPr>
        <p:spPr>
          <a:xfrm>
            <a:off x="8482149" y="2534194"/>
            <a:ext cx="981891" cy="7631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381C73-9129-488C-8FDA-04D2636D040A}"/>
              </a:ext>
            </a:extLst>
          </p:cNvPr>
          <p:cNvCxnSpPr/>
          <p:nvPr/>
        </p:nvCxnSpPr>
        <p:spPr>
          <a:xfrm flipV="1">
            <a:off x="8482149" y="2569029"/>
            <a:ext cx="981891" cy="728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581C0A-EB28-48CE-B982-D87F76A1FA21}"/>
              </a:ext>
            </a:extLst>
          </p:cNvPr>
          <p:cNvCxnSpPr/>
          <p:nvPr/>
        </p:nvCxnSpPr>
        <p:spPr>
          <a:xfrm>
            <a:off x="8482149" y="2915748"/>
            <a:ext cx="9818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FB544C-4C8E-497B-A784-B885FD308726}"/>
              </a:ext>
            </a:extLst>
          </p:cNvPr>
          <p:cNvCxnSpPr/>
          <p:nvPr/>
        </p:nvCxnSpPr>
        <p:spPr>
          <a:xfrm>
            <a:off x="8482149" y="2534194"/>
            <a:ext cx="981891" cy="381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E84218-5DE0-45AD-81F9-BDEFDF7BAB7C}"/>
              </a:ext>
            </a:extLst>
          </p:cNvPr>
          <p:cNvCxnSpPr/>
          <p:nvPr/>
        </p:nvCxnSpPr>
        <p:spPr>
          <a:xfrm>
            <a:off x="8482149" y="2534194"/>
            <a:ext cx="981891" cy="34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570E261-3954-4975-AE7C-A9350512FC0E}"/>
              </a:ext>
            </a:extLst>
          </p:cNvPr>
          <p:cNvCxnSpPr/>
          <p:nvPr/>
        </p:nvCxnSpPr>
        <p:spPr>
          <a:xfrm>
            <a:off x="8482149" y="2915747"/>
            <a:ext cx="981891" cy="7331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CB5F276-B0B9-49EB-A7D6-4553E646D255}"/>
              </a:ext>
            </a:extLst>
          </p:cNvPr>
          <p:cNvCxnSpPr/>
          <p:nvPr/>
        </p:nvCxnSpPr>
        <p:spPr>
          <a:xfrm>
            <a:off x="8482149" y="3297303"/>
            <a:ext cx="981891" cy="3467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CA624F-EA82-43AB-BE2A-8360A4D8B2E7}"/>
              </a:ext>
            </a:extLst>
          </p:cNvPr>
          <p:cNvCxnSpPr>
            <a:cxnSpLocks/>
          </p:cNvCxnSpPr>
          <p:nvPr/>
        </p:nvCxnSpPr>
        <p:spPr>
          <a:xfrm>
            <a:off x="8973094" y="3583282"/>
            <a:ext cx="0" cy="6577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896467F-6C07-4DE9-998B-0428AF34324A}"/>
              </a:ext>
            </a:extLst>
          </p:cNvPr>
          <p:cNvSpPr>
            <a:spLocks noGrp="1"/>
          </p:cNvSpPr>
          <p:nvPr>
            <p:ph type="dt" sz="half" idx="10"/>
          </p:nvPr>
        </p:nvSpPr>
        <p:spPr/>
        <p:txBody>
          <a:bodyPr/>
          <a:lstStyle/>
          <a:p>
            <a:r>
              <a:rPr lang="en-US"/>
              <a:t>ICPP Workshop 2021</a:t>
            </a:r>
          </a:p>
        </p:txBody>
      </p:sp>
    </p:spTree>
    <p:extLst>
      <p:ext uri="{BB962C8B-B14F-4D97-AF65-F5344CB8AC3E}">
        <p14:creationId xmlns:p14="http://schemas.microsoft.com/office/powerpoint/2010/main" val="278261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FE4A06-8A45-4735-99BB-520C03EC6B5D}"/>
              </a:ext>
            </a:extLst>
          </p:cNvPr>
          <p:cNvSpPr>
            <a:spLocks noGrp="1"/>
          </p:cNvSpPr>
          <p:nvPr>
            <p:ph type="title"/>
          </p:nvPr>
        </p:nvSpPr>
        <p:spPr/>
        <p:txBody>
          <a:bodyPr/>
          <a:lstStyle/>
          <a:p>
            <a:r>
              <a:rPr lang="en-US" dirty="0"/>
              <a:t>Implementation and Platforms</a:t>
            </a:r>
          </a:p>
        </p:txBody>
      </p:sp>
      <p:sp>
        <p:nvSpPr>
          <p:cNvPr id="6" name="Content Placeholder 5">
            <a:extLst>
              <a:ext uri="{FF2B5EF4-FFF2-40B4-BE49-F238E27FC236}">
                <a16:creationId xmlns:a16="http://schemas.microsoft.com/office/drawing/2014/main" id="{A5CAD30E-D1B3-4533-9B65-89755CFA2A95}"/>
              </a:ext>
            </a:extLst>
          </p:cNvPr>
          <p:cNvSpPr>
            <a:spLocks noGrp="1"/>
          </p:cNvSpPr>
          <p:nvPr>
            <p:ph sz="half" idx="1"/>
          </p:nvPr>
        </p:nvSpPr>
        <p:spPr/>
        <p:txBody>
          <a:bodyPr/>
          <a:lstStyle/>
          <a:p>
            <a:r>
              <a:rPr lang="en-US" dirty="0"/>
              <a:t>Implemented sparse format selection techniques with </a:t>
            </a:r>
            <a:r>
              <a:rPr lang="en-US" dirty="0" err="1"/>
              <a:t>scikit</a:t>
            </a:r>
            <a:r>
              <a:rPr lang="en-US" dirty="0"/>
              <a:t>-learn and TensorFlow libraries</a:t>
            </a:r>
          </a:p>
          <a:p>
            <a:r>
              <a:rPr lang="en-US" dirty="0"/>
              <a:t>Used CUDA Toolkit 9.2 and CUSP library from NVIDIA</a:t>
            </a:r>
          </a:p>
        </p:txBody>
      </p:sp>
      <p:graphicFrame>
        <p:nvGraphicFramePr>
          <p:cNvPr id="8" name="Content Placeholder 7">
            <a:extLst>
              <a:ext uri="{FF2B5EF4-FFF2-40B4-BE49-F238E27FC236}">
                <a16:creationId xmlns:a16="http://schemas.microsoft.com/office/drawing/2014/main" id="{A26185E9-4ACB-41D3-A3D5-82113858B8D5}"/>
              </a:ext>
            </a:extLst>
          </p:cNvPr>
          <p:cNvGraphicFramePr>
            <a:graphicFrameLocks noGrp="1"/>
          </p:cNvGraphicFramePr>
          <p:nvPr>
            <p:ph sz="half" idx="2"/>
            <p:extLst>
              <p:ext uri="{D42A27DB-BD31-4B8C-83A1-F6EECF244321}">
                <p14:modId xmlns:p14="http://schemas.microsoft.com/office/powerpoint/2010/main" val="2143589353"/>
              </p:ext>
            </p:extLst>
          </p:nvPr>
        </p:nvGraphicFramePr>
        <p:xfrm>
          <a:off x="6172200" y="1825625"/>
          <a:ext cx="5181600" cy="2062480"/>
        </p:xfrm>
        <a:graphic>
          <a:graphicData uri="http://schemas.openxmlformats.org/drawingml/2006/table">
            <a:tbl>
              <a:tblPr firstRow="1" bandRow="1">
                <a:tableStyleId>{9D7B26C5-4107-4FEC-AEDC-1716B250A1EF}</a:tableStyleId>
              </a:tblPr>
              <a:tblGrid>
                <a:gridCol w="1700349">
                  <a:extLst>
                    <a:ext uri="{9D8B030D-6E8A-4147-A177-3AD203B41FA5}">
                      <a16:colId xmlns:a16="http://schemas.microsoft.com/office/drawing/2014/main" val="2686545521"/>
                    </a:ext>
                  </a:extLst>
                </a:gridCol>
                <a:gridCol w="1160417">
                  <a:extLst>
                    <a:ext uri="{9D8B030D-6E8A-4147-A177-3AD203B41FA5}">
                      <a16:colId xmlns:a16="http://schemas.microsoft.com/office/drawing/2014/main" val="2936698790"/>
                    </a:ext>
                  </a:extLst>
                </a:gridCol>
                <a:gridCol w="1160417">
                  <a:extLst>
                    <a:ext uri="{9D8B030D-6E8A-4147-A177-3AD203B41FA5}">
                      <a16:colId xmlns:a16="http://schemas.microsoft.com/office/drawing/2014/main" val="189945113"/>
                    </a:ext>
                  </a:extLst>
                </a:gridCol>
                <a:gridCol w="1160417">
                  <a:extLst>
                    <a:ext uri="{9D8B030D-6E8A-4147-A177-3AD203B41FA5}">
                      <a16:colId xmlns:a16="http://schemas.microsoft.com/office/drawing/2014/main" val="109890524"/>
                    </a:ext>
                  </a:extLst>
                </a:gridCol>
              </a:tblGrid>
              <a:tr h="370840">
                <a:tc>
                  <a:txBody>
                    <a:bodyPr/>
                    <a:lstStyle/>
                    <a:p>
                      <a:endParaRPr lang="en-US" sz="1600" dirty="0"/>
                    </a:p>
                  </a:txBody>
                  <a:tcPr/>
                </a:tc>
                <a:tc>
                  <a:txBody>
                    <a:bodyPr/>
                    <a:lstStyle/>
                    <a:p>
                      <a:r>
                        <a:rPr lang="en-US" sz="1600" dirty="0"/>
                        <a:t>Pascal</a:t>
                      </a:r>
                    </a:p>
                  </a:txBody>
                  <a:tcPr/>
                </a:tc>
                <a:tc>
                  <a:txBody>
                    <a:bodyPr/>
                    <a:lstStyle/>
                    <a:p>
                      <a:r>
                        <a:rPr lang="en-US" sz="1600" dirty="0"/>
                        <a:t>Volta</a:t>
                      </a:r>
                    </a:p>
                  </a:txBody>
                  <a:tcPr/>
                </a:tc>
                <a:tc>
                  <a:txBody>
                    <a:bodyPr/>
                    <a:lstStyle/>
                    <a:p>
                      <a:r>
                        <a:rPr lang="en-US" sz="1600" dirty="0"/>
                        <a:t>Turing</a:t>
                      </a:r>
                    </a:p>
                  </a:txBody>
                  <a:tcPr/>
                </a:tc>
                <a:extLst>
                  <a:ext uri="{0D108BD9-81ED-4DB2-BD59-A6C34878D82A}">
                    <a16:rowId xmlns:a16="http://schemas.microsoft.com/office/drawing/2014/main" val="2869491665"/>
                  </a:ext>
                </a:extLst>
              </a:tr>
              <a:tr h="370840">
                <a:tc>
                  <a:txBody>
                    <a:bodyPr/>
                    <a:lstStyle/>
                    <a:p>
                      <a:r>
                        <a:rPr lang="en-US" sz="1600" dirty="0"/>
                        <a:t>Model</a:t>
                      </a:r>
                    </a:p>
                  </a:txBody>
                  <a:tcPr/>
                </a:tc>
                <a:tc>
                  <a:txBody>
                    <a:bodyPr/>
                    <a:lstStyle/>
                    <a:p>
                      <a:r>
                        <a:rPr lang="en-US" sz="1600" dirty="0"/>
                        <a:t>GTX 1080</a:t>
                      </a:r>
                    </a:p>
                  </a:txBody>
                  <a:tcPr/>
                </a:tc>
                <a:tc>
                  <a:txBody>
                    <a:bodyPr/>
                    <a:lstStyle/>
                    <a:p>
                      <a:r>
                        <a:rPr lang="en-US" sz="1600" dirty="0"/>
                        <a:t>V100 SXM3</a:t>
                      </a:r>
                    </a:p>
                  </a:txBody>
                  <a:tcPr/>
                </a:tc>
                <a:tc>
                  <a:txBody>
                    <a:bodyPr/>
                    <a:lstStyle/>
                    <a:p>
                      <a:r>
                        <a:rPr lang="en-US" sz="1600" dirty="0"/>
                        <a:t>RTX 8000</a:t>
                      </a:r>
                    </a:p>
                  </a:txBody>
                  <a:tcPr/>
                </a:tc>
                <a:extLst>
                  <a:ext uri="{0D108BD9-81ED-4DB2-BD59-A6C34878D82A}">
                    <a16:rowId xmlns:a16="http://schemas.microsoft.com/office/drawing/2014/main" val="2234251867"/>
                  </a:ext>
                </a:extLst>
              </a:tr>
              <a:tr h="370840">
                <a:tc>
                  <a:txBody>
                    <a:bodyPr/>
                    <a:lstStyle/>
                    <a:p>
                      <a:r>
                        <a:rPr lang="en-US" sz="1600" dirty="0"/>
                        <a:t># SMs</a:t>
                      </a:r>
                    </a:p>
                  </a:txBody>
                  <a:tcPr/>
                </a:tc>
                <a:tc>
                  <a:txBody>
                    <a:bodyPr/>
                    <a:lstStyle/>
                    <a:p>
                      <a:r>
                        <a:rPr lang="en-US" sz="1600" dirty="0"/>
                        <a:t>20</a:t>
                      </a:r>
                    </a:p>
                  </a:txBody>
                  <a:tcPr/>
                </a:tc>
                <a:tc>
                  <a:txBody>
                    <a:bodyPr/>
                    <a:lstStyle/>
                    <a:p>
                      <a:r>
                        <a:rPr lang="en-US" sz="1600" dirty="0"/>
                        <a:t>80</a:t>
                      </a:r>
                    </a:p>
                  </a:txBody>
                  <a:tcPr/>
                </a:tc>
                <a:tc>
                  <a:txBody>
                    <a:bodyPr/>
                    <a:lstStyle/>
                    <a:p>
                      <a:r>
                        <a:rPr lang="en-US" sz="1600" dirty="0"/>
                        <a:t>72</a:t>
                      </a:r>
                    </a:p>
                  </a:txBody>
                  <a:tcPr/>
                </a:tc>
                <a:extLst>
                  <a:ext uri="{0D108BD9-81ED-4DB2-BD59-A6C34878D82A}">
                    <a16:rowId xmlns:a16="http://schemas.microsoft.com/office/drawing/2014/main" val="3968063308"/>
                  </a:ext>
                </a:extLst>
              </a:tr>
              <a:tr h="370840">
                <a:tc>
                  <a:txBody>
                    <a:bodyPr/>
                    <a:lstStyle/>
                    <a:p>
                      <a:r>
                        <a:rPr lang="en-US" sz="1600" dirty="0"/>
                        <a:t>Memory (GB)</a:t>
                      </a:r>
                    </a:p>
                  </a:txBody>
                  <a:tcPr/>
                </a:tc>
                <a:tc>
                  <a:txBody>
                    <a:bodyPr/>
                    <a:lstStyle/>
                    <a:p>
                      <a:r>
                        <a:rPr lang="en-US" sz="1600" dirty="0"/>
                        <a:t>8 (GDDR5)</a:t>
                      </a:r>
                    </a:p>
                  </a:txBody>
                  <a:tcPr/>
                </a:tc>
                <a:tc>
                  <a:txBody>
                    <a:bodyPr/>
                    <a:lstStyle/>
                    <a:p>
                      <a:r>
                        <a:rPr lang="en-US" sz="1600" dirty="0"/>
                        <a:t>32 (HBM2)</a:t>
                      </a:r>
                    </a:p>
                  </a:txBody>
                  <a:tcPr/>
                </a:tc>
                <a:tc>
                  <a:txBody>
                    <a:bodyPr/>
                    <a:lstStyle/>
                    <a:p>
                      <a:r>
                        <a:rPr lang="en-US" sz="1600" dirty="0"/>
                        <a:t>48 (GDDR6)</a:t>
                      </a:r>
                    </a:p>
                  </a:txBody>
                  <a:tcPr/>
                </a:tc>
                <a:extLst>
                  <a:ext uri="{0D108BD9-81ED-4DB2-BD59-A6C34878D82A}">
                    <a16:rowId xmlns:a16="http://schemas.microsoft.com/office/drawing/2014/main" val="516209799"/>
                  </a:ext>
                </a:extLst>
              </a:tr>
              <a:tr h="370840">
                <a:tc>
                  <a:txBody>
                    <a:bodyPr/>
                    <a:lstStyle/>
                    <a:p>
                      <a:r>
                        <a:rPr lang="en-US" sz="1600" dirty="0"/>
                        <a:t>Memory bandwidth</a:t>
                      </a:r>
                    </a:p>
                  </a:txBody>
                  <a:tcPr/>
                </a:tc>
                <a:tc>
                  <a:txBody>
                    <a:bodyPr/>
                    <a:lstStyle/>
                    <a:p>
                      <a:r>
                        <a:rPr lang="en-US" sz="1600" dirty="0"/>
                        <a:t>320 GB/s</a:t>
                      </a:r>
                    </a:p>
                  </a:txBody>
                  <a:tcPr/>
                </a:tc>
                <a:tc>
                  <a:txBody>
                    <a:bodyPr/>
                    <a:lstStyle/>
                    <a:p>
                      <a:r>
                        <a:rPr lang="en-US" sz="1600" dirty="0"/>
                        <a:t>897 GB/s</a:t>
                      </a:r>
                    </a:p>
                  </a:txBody>
                  <a:tcPr/>
                </a:tc>
                <a:tc>
                  <a:txBody>
                    <a:bodyPr/>
                    <a:lstStyle/>
                    <a:p>
                      <a:r>
                        <a:rPr lang="en-US" sz="1600" dirty="0"/>
                        <a:t>672 GB/s</a:t>
                      </a:r>
                    </a:p>
                  </a:txBody>
                  <a:tcPr/>
                </a:tc>
                <a:extLst>
                  <a:ext uri="{0D108BD9-81ED-4DB2-BD59-A6C34878D82A}">
                    <a16:rowId xmlns:a16="http://schemas.microsoft.com/office/drawing/2014/main" val="2935519432"/>
                  </a:ext>
                </a:extLst>
              </a:tr>
            </a:tbl>
          </a:graphicData>
        </a:graphic>
      </p:graphicFrame>
      <p:pic>
        <p:nvPicPr>
          <p:cNvPr id="10" name="Picture 9">
            <a:extLst>
              <a:ext uri="{FF2B5EF4-FFF2-40B4-BE49-F238E27FC236}">
                <a16:creationId xmlns:a16="http://schemas.microsoft.com/office/drawing/2014/main" id="{6B4BD55E-21EA-4C60-A462-6F39EC5A3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627" y="473530"/>
            <a:ext cx="1803173" cy="1060317"/>
          </a:xfrm>
          <a:prstGeom prst="rect">
            <a:avLst/>
          </a:prstGeom>
        </p:spPr>
      </p:pic>
      <p:pic>
        <p:nvPicPr>
          <p:cNvPr id="12" name="Picture 11">
            <a:extLst>
              <a:ext uri="{FF2B5EF4-FFF2-40B4-BE49-F238E27FC236}">
                <a16:creationId xmlns:a16="http://schemas.microsoft.com/office/drawing/2014/main" id="{703C815F-8989-4837-BBF3-CF94D0B8F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2250" y="4153987"/>
            <a:ext cx="2020449" cy="514037"/>
          </a:xfrm>
          <a:prstGeom prst="rect">
            <a:avLst/>
          </a:prstGeom>
        </p:spPr>
      </p:pic>
      <p:sp>
        <p:nvSpPr>
          <p:cNvPr id="2" name="Date Placeholder 1">
            <a:extLst>
              <a:ext uri="{FF2B5EF4-FFF2-40B4-BE49-F238E27FC236}">
                <a16:creationId xmlns:a16="http://schemas.microsoft.com/office/drawing/2014/main" id="{79576D12-6419-4FE0-8B01-AB1FF2ABD024}"/>
              </a:ext>
            </a:extLst>
          </p:cNvPr>
          <p:cNvSpPr>
            <a:spLocks noGrp="1"/>
          </p:cNvSpPr>
          <p:nvPr>
            <p:ph type="dt" sz="half" idx="10"/>
          </p:nvPr>
        </p:nvSpPr>
        <p:spPr/>
        <p:txBody>
          <a:bodyPr/>
          <a:lstStyle/>
          <a:p>
            <a:r>
              <a:rPr lang="en-US"/>
              <a:t>ICPP Workshop 2021</a:t>
            </a:r>
          </a:p>
        </p:txBody>
      </p:sp>
    </p:spTree>
    <p:extLst>
      <p:ext uri="{BB962C8B-B14F-4D97-AF65-F5344CB8AC3E}">
        <p14:creationId xmlns:p14="http://schemas.microsoft.com/office/powerpoint/2010/main" val="541283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C40A-9FB4-49C2-9417-B62D8381C8F7}"/>
              </a:ext>
            </a:extLst>
          </p:cNvPr>
          <p:cNvSpPr>
            <a:spLocks noGrp="1"/>
          </p:cNvSpPr>
          <p:nvPr>
            <p:ph type="title"/>
          </p:nvPr>
        </p:nvSpPr>
        <p:spPr/>
        <p:txBody>
          <a:bodyPr/>
          <a:lstStyle/>
          <a:p>
            <a:r>
              <a:rPr lang="en-US" dirty="0"/>
              <a:t>Performance of Semi-Supervised Approaches in Local Setting</a:t>
            </a:r>
          </a:p>
        </p:txBody>
      </p:sp>
      <p:graphicFrame>
        <p:nvGraphicFramePr>
          <p:cNvPr id="4" name="Content Placeholder 3">
            <a:extLst>
              <a:ext uri="{FF2B5EF4-FFF2-40B4-BE49-F238E27FC236}">
                <a16:creationId xmlns:a16="http://schemas.microsoft.com/office/drawing/2014/main" id="{7EE083B9-AB92-46B1-ADE1-02CBD2C34BE0}"/>
              </a:ext>
            </a:extLst>
          </p:cNvPr>
          <p:cNvGraphicFramePr>
            <a:graphicFrameLocks noGrp="1"/>
          </p:cNvGraphicFramePr>
          <p:nvPr>
            <p:ph idx="1"/>
            <p:extLst>
              <p:ext uri="{D42A27DB-BD31-4B8C-83A1-F6EECF244321}">
                <p14:modId xmlns:p14="http://schemas.microsoft.com/office/powerpoint/2010/main" val="2898515747"/>
              </p:ext>
            </p:extLst>
          </p:nvPr>
        </p:nvGraphicFramePr>
        <p:xfrm>
          <a:off x="1146265" y="2516777"/>
          <a:ext cx="9899470" cy="3867086"/>
        </p:xfrm>
        <a:graphic>
          <a:graphicData uri="http://schemas.openxmlformats.org/drawingml/2006/table">
            <a:tbl>
              <a:tblPr firstRow="1" bandRow="1">
                <a:tableStyleId>{9D7B26C5-4107-4FEC-AEDC-1716B250A1EF}</a:tableStyleId>
              </a:tblPr>
              <a:tblGrid>
                <a:gridCol w="1979894">
                  <a:extLst>
                    <a:ext uri="{9D8B030D-6E8A-4147-A177-3AD203B41FA5}">
                      <a16:colId xmlns:a16="http://schemas.microsoft.com/office/drawing/2014/main" val="919879786"/>
                    </a:ext>
                  </a:extLst>
                </a:gridCol>
                <a:gridCol w="1979894">
                  <a:extLst>
                    <a:ext uri="{9D8B030D-6E8A-4147-A177-3AD203B41FA5}">
                      <a16:colId xmlns:a16="http://schemas.microsoft.com/office/drawing/2014/main" val="3763150762"/>
                    </a:ext>
                  </a:extLst>
                </a:gridCol>
                <a:gridCol w="1979894">
                  <a:extLst>
                    <a:ext uri="{9D8B030D-6E8A-4147-A177-3AD203B41FA5}">
                      <a16:colId xmlns:a16="http://schemas.microsoft.com/office/drawing/2014/main" val="1725015341"/>
                    </a:ext>
                  </a:extLst>
                </a:gridCol>
                <a:gridCol w="1979894">
                  <a:extLst>
                    <a:ext uri="{9D8B030D-6E8A-4147-A177-3AD203B41FA5}">
                      <a16:colId xmlns:a16="http://schemas.microsoft.com/office/drawing/2014/main" val="4015570378"/>
                    </a:ext>
                  </a:extLst>
                </a:gridCol>
                <a:gridCol w="1979894">
                  <a:extLst>
                    <a:ext uri="{9D8B030D-6E8A-4147-A177-3AD203B41FA5}">
                      <a16:colId xmlns:a16="http://schemas.microsoft.com/office/drawing/2014/main" val="991678293"/>
                    </a:ext>
                  </a:extLst>
                </a:gridCol>
              </a:tblGrid>
              <a:tr h="305152">
                <a:tc>
                  <a:txBody>
                    <a:bodyPr/>
                    <a:lstStyle/>
                    <a:p>
                      <a:endParaRPr lang="en-US" dirty="0"/>
                    </a:p>
                  </a:txBody>
                  <a:tcPr/>
                </a:tc>
                <a:tc>
                  <a:txBody>
                    <a:bodyPr/>
                    <a:lstStyle/>
                    <a:p>
                      <a:pPr algn="ctr"/>
                      <a:r>
                        <a:rPr lang="en-US" dirty="0"/>
                        <a:t># Clusters</a:t>
                      </a:r>
                    </a:p>
                  </a:txBody>
                  <a:tcPr anchor="ctr"/>
                </a:tc>
                <a:tc>
                  <a:txBody>
                    <a:bodyPr/>
                    <a:lstStyle/>
                    <a:p>
                      <a:pPr algn="ctr"/>
                      <a:r>
                        <a:rPr lang="en-US" dirty="0"/>
                        <a:t>MCC</a:t>
                      </a:r>
                    </a:p>
                  </a:txBody>
                  <a:tcPr anchor="ctr"/>
                </a:tc>
                <a:tc>
                  <a:txBody>
                    <a:bodyPr/>
                    <a:lstStyle/>
                    <a:p>
                      <a:pPr algn="ctr"/>
                      <a:r>
                        <a:rPr lang="en-US" dirty="0"/>
                        <a:t>ACC (%)</a:t>
                      </a:r>
                    </a:p>
                  </a:txBody>
                  <a:tcPr anchor="ctr"/>
                </a:tc>
                <a:tc>
                  <a:txBody>
                    <a:bodyPr/>
                    <a:lstStyle/>
                    <a:p>
                      <a:pPr algn="ctr"/>
                      <a:r>
                        <a:rPr lang="en-US" dirty="0"/>
                        <a:t>F1</a:t>
                      </a:r>
                    </a:p>
                  </a:txBody>
                  <a:tcPr anchor="ctr"/>
                </a:tc>
                <a:extLst>
                  <a:ext uri="{0D108BD9-81ED-4DB2-BD59-A6C34878D82A}">
                    <a16:rowId xmlns:a16="http://schemas.microsoft.com/office/drawing/2014/main" val="1012645108"/>
                  </a:ext>
                </a:extLst>
              </a:tr>
              <a:tr h="386978">
                <a:tc>
                  <a:txBody>
                    <a:bodyPr/>
                    <a:lstStyle/>
                    <a:p>
                      <a:r>
                        <a:rPr lang="en-US" dirty="0"/>
                        <a:t>K-Means + VOTE</a:t>
                      </a:r>
                    </a:p>
                  </a:txBody>
                  <a:tcPr/>
                </a:tc>
                <a:tc>
                  <a:txBody>
                    <a:bodyPr/>
                    <a:lstStyle/>
                    <a:p>
                      <a:pPr algn="r"/>
                      <a:r>
                        <a:rPr lang="en-US" dirty="0"/>
                        <a:t>300</a:t>
                      </a:r>
                    </a:p>
                  </a:txBody>
                  <a:tcPr/>
                </a:tc>
                <a:tc>
                  <a:txBody>
                    <a:bodyPr/>
                    <a:lstStyle/>
                    <a:p>
                      <a:pPr algn="r"/>
                      <a:r>
                        <a:rPr lang="en-US" dirty="0"/>
                        <a:t>0.629</a:t>
                      </a:r>
                    </a:p>
                  </a:txBody>
                  <a:tcPr/>
                </a:tc>
                <a:tc>
                  <a:txBody>
                    <a:bodyPr/>
                    <a:lstStyle/>
                    <a:p>
                      <a:pPr algn="r"/>
                      <a:r>
                        <a:rPr lang="en-US" sz="2000" b="1" dirty="0"/>
                        <a:t>88.2</a:t>
                      </a:r>
                      <a:endParaRPr lang="en-US" b="1" dirty="0"/>
                    </a:p>
                  </a:txBody>
                  <a:tcPr/>
                </a:tc>
                <a:tc>
                  <a:txBody>
                    <a:bodyPr/>
                    <a:lstStyle/>
                    <a:p>
                      <a:pPr algn="r"/>
                      <a:r>
                        <a:rPr lang="en-US" sz="2000" b="1" dirty="0"/>
                        <a:t>0.877</a:t>
                      </a:r>
                      <a:endParaRPr lang="en-US" b="1" dirty="0"/>
                    </a:p>
                  </a:txBody>
                  <a:tcPr/>
                </a:tc>
                <a:extLst>
                  <a:ext uri="{0D108BD9-81ED-4DB2-BD59-A6C34878D82A}">
                    <a16:rowId xmlns:a16="http://schemas.microsoft.com/office/drawing/2014/main" val="1653288729"/>
                  </a:ext>
                </a:extLst>
              </a:tr>
              <a:tr h="386978">
                <a:tc>
                  <a:txBody>
                    <a:bodyPr/>
                    <a:lstStyle/>
                    <a:p>
                      <a:r>
                        <a:rPr lang="en-US" dirty="0"/>
                        <a:t>K-Means + LR</a:t>
                      </a:r>
                    </a:p>
                  </a:txBody>
                  <a:tcPr/>
                </a:tc>
                <a:tc>
                  <a:txBody>
                    <a:bodyPr/>
                    <a:lstStyle/>
                    <a:p>
                      <a:pPr algn="r"/>
                      <a:r>
                        <a:rPr lang="en-US" dirty="0"/>
                        <a:t>150</a:t>
                      </a:r>
                    </a:p>
                  </a:txBody>
                  <a:tcPr/>
                </a:tc>
                <a:tc>
                  <a:txBody>
                    <a:bodyPr/>
                    <a:lstStyle/>
                    <a:p>
                      <a:pPr algn="r"/>
                      <a:r>
                        <a:rPr lang="en-US" dirty="0"/>
                        <a:t>0.537</a:t>
                      </a:r>
                    </a:p>
                  </a:txBody>
                  <a:tcPr/>
                </a:tc>
                <a:tc>
                  <a:txBody>
                    <a:bodyPr/>
                    <a:lstStyle/>
                    <a:p>
                      <a:pPr algn="r"/>
                      <a:r>
                        <a:rPr lang="en-US" dirty="0"/>
                        <a:t>86.0</a:t>
                      </a:r>
                    </a:p>
                  </a:txBody>
                  <a:tcPr/>
                </a:tc>
                <a:tc>
                  <a:txBody>
                    <a:bodyPr/>
                    <a:lstStyle/>
                    <a:p>
                      <a:pPr algn="r"/>
                      <a:r>
                        <a:rPr lang="en-US" dirty="0"/>
                        <a:t>0.845</a:t>
                      </a:r>
                    </a:p>
                  </a:txBody>
                  <a:tcPr/>
                </a:tc>
                <a:extLst>
                  <a:ext uri="{0D108BD9-81ED-4DB2-BD59-A6C34878D82A}">
                    <a16:rowId xmlns:a16="http://schemas.microsoft.com/office/drawing/2014/main" val="1924041339"/>
                  </a:ext>
                </a:extLst>
              </a:tr>
              <a:tr h="386978">
                <a:tc>
                  <a:txBody>
                    <a:bodyPr/>
                    <a:lstStyle/>
                    <a:p>
                      <a:r>
                        <a:rPr lang="en-US" dirty="0"/>
                        <a:t>K-Means + RF</a:t>
                      </a:r>
                    </a:p>
                  </a:txBody>
                  <a:tcPr/>
                </a:tc>
                <a:tc>
                  <a:txBody>
                    <a:bodyPr/>
                    <a:lstStyle/>
                    <a:p>
                      <a:pPr algn="r"/>
                      <a:r>
                        <a:rPr lang="en-US" dirty="0"/>
                        <a:t>200</a:t>
                      </a:r>
                    </a:p>
                  </a:txBody>
                  <a:tcPr/>
                </a:tc>
                <a:tc>
                  <a:txBody>
                    <a:bodyPr/>
                    <a:lstStyle/>
                    <a:p>
                      <a:pPr algn="r"/>
                      <a:r>
                        <a:rPr lang="en-US" sz="2000" b="1" dirty="0"/>
                        <a:t>0.631</a:t>
                      </a:r>
                    </a:p>
                  </a:txBody>
                  <a:tcPr/>
                </a:tc>
                <a:tc>
                  <a:txBody>
                    <a:bodyPr/>
                    <a:lstStyle/>
                    <a:p>
                      <a:pPr algn="r"/>
                      <a:r>
                        <a:rPr lang="en-US" dirty="0"/>
                        <a:t>87.5</a:t>
                      </a:r>
                    </a:p>
                  </a:txBody>
                  <a:tcPr/>
                </a:tc>
                <a:tc>
                  <a:txBody>
                    <a:bodyPr/>
                    <a:lstStyle/>
                    <a:p>
                      <a:pPr algn="r"/>
                      <a:r>
                        <a:rPr lang="en-US" dirty="0"/>
                        <a:t>0.873</a:t>
                      </a:r>
                    </a:p>
                  </a:txBody>
                  <a:tcPr/>
                </a:tc>
                <a:extLst>
                  <a:ext uri="{0D108BD9-81ED-4DB2-BD59-A6C34878D82A}">
                    <a16:rowId xmlns:a16="http://schemas.microsoft.com/office/drawing/2014/main" val="1430703408"/>
                  </a:ext>
                </a:extLst>
              </a:tr>
              <a:tr h="386978">
                <a:tc>
                  <a:txBody>
                    <a:bodyPr/>
                    <a:lstStyle/>
                    <a:p>
                      <a:r>
                        <a:rPr lang="en-US" dirty="0"/>
                        <a:t>Mean-Shift + VOTE</a:t>
                      </a:r>
                    </a:p>
                  </a:txBody>
                  <a:tcPr/>
                </a:tc>
                <a:tc>
                  <a:txBody>
                    <a:bodyPr/>
                    <a:lstStyle/>
                    <a:p>
                      <a:pPr algn="r"/>
                      <a:r>
                        <a:rPr lang="en-US" dirty="0"/>
                        <a:t>30</a:t>
                      </a:r>
                    </a:p>
                  </a:txBody>
                  <a:tcPr/>
                </a:tc>
                <a:tc>
                  <a:txBody>
                    <a:bodyPr/>
                    <a:lstStyle/>
                    <a:p>
                      <a:pPr algn="r"/>
                      <a:r>
                        <a:rPr lang="en-US" dirty="0"/>
                        <a:t>0.137</a:t>
                      </a:r>
                    </a:p>
                  </a:txBody>
                  <a:tcPr/>
                </a:tc>
                <a:tc>
                  <a:txBody>
                    <a:bodyPr/>
                    <a:lstStyle/>
                    <a:p>
                      <a:pPr algn="r"/>
                      <a:r>
                        <a:rPr lang="en-US" dirty="0"/>
                        <a:t>79.2</a:t>
                      </a:r>
                    </a:p>
                  </a:txBody>
                  <a:tcPr/>
                </a:tc>
                <a:tc>
                  <a:txBody>
                    <a:bodyPr/>
                    <a:lstStyle/>
                    <a:p>
                      <a:pPr algn="r"/>
                      <a:r>
                        <a:rPr lang="en-US" dirty="0"/>
                        <a:t>0.710</a:t>
                      </a:r>
                    </a:p>
                  </a:txBody>
                  <a:tcPr/>
                </a:tc>
                <a:extLst>
                  <a:ext uri="{0D108BD9-81ED-4DB2-BD59-A6C34878D82A}">
                    <a16:rowId xmlns:a16="http://schemas.microsoft.com/office/drawing/2014/main" val="3436298842"/>
                  </a:ext>
                </a:extLst>
              </a:tr>
              <a:tr h="386978">
                <a:tc>
                  <a:txBody>
                    <a:bodyPr/>
                    <a:lstStyle/>
                    <a:p>
                      <a:r>
                        <a:rPr lang="en-US" dirty="0"/>
                        <a:t>Mean-Shift + LR</a:t>
                      </a:r>
                    </a:p>
                  </a:txBody>
                  <a:tcPr/>
                </a:tc>
                <a:tc>
                  <a:txBody>
                    <a:bodyPr/>
                    <a:lstStyle/>
                    <a:p>
                      <a:pPr algn="r"/>
                      <a:r>
                        <a:rPr lang="en-US" dirty="0"/>
                        <a:t>30</a:t>
                      </a:r>
                    </a:p>
                  </a:txBody>
                  <a:tcPr/>
                </a:tc>
                <a:tc>
                  <a:txBody>
                    <a:bodyPr/>
                    <a:lstStyle/>
                    <a:p>
                      <a:pPr algn="r"/>
                      <a:r>
                        <a:rPr lang="en-US" dirty="0"/>
                        <a:t>0.111</a:t>
                      </a:r>
                    </a:p>
                  </a:txBody>
                  <a:tcPr/>
                </a:tc>
                <a:tc>
                  <a:txBody>
                    <a:bodyPr/>
                    <a:lstStyle/>
                    <a:p>
                      <a:pPr algn="r"/>
                      <a:r>
                        <a:rPr lang="en-US" dirty="0"/>
                        <a:t>79.0</a:t>
                      </a:r>
                    </a:p>
                  </a:txBody>
                  <a:tcPr/>
                </a:tc>
                <a:tc>
                  <a:txBody>
                    <a:bodyPr/>
                    <a:lstStyle/>
                    <a:p>
                      <a:pPr algn="r"/>
                      <a:r>
                        <a:rPr lang="en-US" dirty="0"/>
                        <a:t>0.705</a:t>
                      </a:r>
                    </a:p>
                  </a:txBody>
                  <a:tcPr/>
                </a:tc>
                <a:extLst>
                  <a:ext uri="{0D108BD9-81ED-4DB2-BD59-A6C34878D82A}">
                    <a16:rowId xmlns:a16="http://schemas.microsoft.com/office/drawing/2014/main" val="4026640573"/>
                  </a:ext>
                </a:extLst>
              </a:tr>
              <a:tr h="386978">
                <a:tc>
                  <a:txBody>
                    <a:bodyPr/>
                    <a:lstStyle/>
                    <a:p>
                      <a:r>
                        <a:rPr lang="en-US" dirty="0"/>
                        <a:t>Mean-Shift + RF</a:t>
                      </a:r>
                    </a:p>
                  </a:txBody>
                  <a:tcPr/>
                </a:tc>
                <a:tc>
                  <a:txBody>
                    <a:bodyPr/>
                    <a:lstStyle/>
                    <a:p>
                      <a:pPr algn="r"/>
                      <a:r>
                        <a:rPr lang="en-US" dirty="0"/>
                        <a:t>30</a:t>
                      </a:r>
                    </a:p>
                  </a:txBody>
                  <a:tcPr/>
                </a:tc>
                <a:tc>
                  <a:txBody>
                    <a:bodyPr/>
                    <a:lstStyle/>
                    <a:p>
                      <a:pPr algn="r"/>
                      <a:r>
                        <a:rPr lang="en-US" dirty="0"/>
                        <a:t>0.145</a:t>
                      </a:r>
                    </a:p>
                  </a:txBody>
                  <a:tcPr/>
                </a:tc>
                <a:tc>
                  <a:txBody>
                    <a:bodyPr/>
                    <a:lstStyle/>
                    <a:p>
                      <a:pPr algn="r"/>
                      <a:r>
                        <a:rPr lang="en-US" dirty="0"/>
                        <a:t>79.3</a:t>
                      </a:r>
                    </a:p>
                  </a:txBody>
                  <a:tcPr/>
                </a:tc>
                <a:tc>
                  <a:txBody>
                    <a:bodyPr/>
                    <a:lstStyle/>
                    <a:p>
                      <a:pPr algn="r"/>
                      <a:r>
                        <a:rPr lang="en-US" dirty="0"/>
                        <a:t>0.713</a:t>
                      </a:r>
                    </a:p>
                  </a:txBody>
                  <a:tcPr/>
                </a:tc>
                <a:extLst>
                  <a:ext uri="{0D108BD9-81ED-4DB2-BD59-A6C34878D82A}">
                    <a16:rowId xmlns:a16="http://schemas.microsoft.com/office/drawing/2014/main" val="765325470"/>
                  </a:ext>
                </a:extLst>
              </a:tr>
              <a:tr h="386978">
                <a:tc>
                  <a:txBody>
                    <a:bodyPr/>
                    <a:lstStyle/>
                    <a:p>
                      <a:r>
                        <a:rPr lang="en-US" dirty="0"/>
                        <a:t>BIRCH + VOTE</a:t>
                      </a:r>
                    </a:p>
                  </a:txBody>
                  <a:tcPr/>
                </a:tc>
                <a:tc>
                  <a:txBody>
                    <a:bodyPr/>
                    <a:lstStyle/>
                    <a:p>
                      <a:pPr algn="r"/>
                      <a:r>
                        <a:rPr lang="en-US" dirty="0"/>
                        <a:t>150</a:t>
                      </a:r>
                    </a:p>
                  </a:txBody>
                  <a:tcPr/>
                </a:tc>
                <a:tc>
                  <a:txBody>
                    <a:bodyPr/>
                    <a:lstStyle/>
                    <a:p>
                      <a:pPr algn="r"/>
                      <a:r>
                        <a:rPr lang="en-US" dirty="0"/>
                        <a:t>0.622</a:t>
                      </a:r>
                    </a:p>
                  </a:txBody>
                  <a:tcPr/>
                </a:tc>
                <a:tc>
                  <a:txBody>
                    <a:bodyPr/>
                    <a:lstStyle/>
                    <a:p>
                      <a:pPr algn="r"/>
                      <a:r>
                        <a:rPr lang="en-US" dirty="0"/>
                        <a:t>88.1</a:t>
                      </a:r>
                    </a:p>
                  </a:txBody>
                  <a:tcPr/>
                </a:tc>
                <a:tc>
                  <a:txBody>
                    <a:bodyPr/>
                    <a:lstStyle/>
                    <a:p>
                      <a:pPr algn="r"/>
                      <a:r>
                        <a:rPr lang="en-US" dirty="0"/>
                        <a:t>0.874</a:t>
                      </a:r>
                    </a:p>
                  </a:txBody>
                  <a:tcPr/>
                </a:tc>
                <a:extLst>
                  <a:ext uri="{0D108BD9-81ED-4DB2-BD59-A6C34878D82A}">
                    <a16:rowId xmlns:a16="http://schemas.microsoft.com/office/drawing/2014/main" val="1100212770"/>
                  </a:ext>
                </a:extLst>
              </a:tr>
              <a:tr h="386978">
                <a:tc>
                  <a:txBody>
                    <a:bodyPr/>
                    <a:lstStyle/>
                    <a:p>
                      <a:r>
                        <a:rPr lang="en-US" dirty="0"/>
                        <a:t>BIRCH + LR</a:t>
                      </a:r>
                    </a:p>
                  </a:txBody>
                  <a:tcPr/>
                </a:tc>
                <a:tc>
                  <a:txBody>
                    <a:bodyPr/>
                    <a:lstStyle/>
                    <a:p>
                      <a:pPr algn="r"/>
                      <a:r>
                        <a:rPr lang="en-US" dirty="0"/>
                        <a:t>100</a:t>
                      </a:r>
                    </a:p>
                  </a:txBody>
                  <a:tcPr/>
                </a:tc>
                <a:tc>
                  <a:txBody>
                    <a:bodyPr/>
                    <a:lstStyle/>
                    <a:p>
                      <a:pPr algn="r"/>
                      <a:r>
                        <a:rPr lang="en-US" dirty="0"/>
                        <a:t>0.354</a:t>
                      </a:r>
                    </a:p>
                  </a:txBody>
                  <a:tcPr/>
                </a:tc>
                <a:tc>
                  <a:txBody>
                    <a:bodyPr/>
                    <a:lstStyle/>
                    <a:p>
                      <a:pPr algn="r"/>
                      <a:r>
                        <a:rPr lang="en-US" dirty="0"/>
                        <a:t>82.2</a:t>
                      </a:r>
                    </a:p>
                  </a:txBody>
                  <a:tcPr/>
                </a:tc>
                <a:tc>
                  <a:txBody>
                    <a:bodyPr/>
                    <a:lstStyle/>
                    <a:p>
                      <a:pPr algn="r"/>
                      <a:r>
                        <a:rPr lang="en-US" dirty="0"/>
                        <a:t>0.777</a:t>
                      </a:r>
                    </a:p>
                  </a:txBody>
                  <a:tcPr/>
                </a:tc>
                <a:extLst>
                  <a:ext uri="{0D108BD9-81ED-4DB2-BD59-A6C34878D82A}">
                    <a16:rowId xmlns:a16="http://schemas.microsoft.com/office/drawing/2014/main" val="2316839377"/>
                  </a:ext>
                </a:extLst>
              </a:tr>
              <a:tr h="386978">
                <a:tc>
                  <a:txBody>
                    <a:bodyPr/>
                    <a:lstStyle/>
                    <a:p>
                      <a:r>
                        <a:rPr lang="en-US" dirty="0"/>
                        <a:t>BIRCH + RF</a:t>
                      </a:r>
                    </a:p>
                  </a:txBody>
                  <a:tcPr/>
                </a:tc>
                <a:tc>
                  <a:txBody>
                    <a:bodyPr/>
                    <a:lstStyle/>
                    <a:p>
                      <a:pPr algn="r"/>
                      <a:r>
                        <a:rPr lang="en-US" dirty="0"/>
                        <a:t>200</a:t>
                      </a:r>
                    </a:p>
                  </a:txBody>
                  <a:tcPr/>
                </a:tc>
                <a:tc>
                  <a:txBody>
                    <a:bodyPr/>
                    <a:lstStyle/>
                    <a:p>
                      <a:pPr algn="r"/>
                      <a:r>
                        <a:rPr lang="en-US" dirty="0"/>
                        <a:t>0.628</a:t>
                      </a:r>
                    </a:p>
                  </a:txBody>
                  <a:tcPr/>
                </a:tc>
                <a:tc>
                  <a:txBody>
                    <a:bodyPr/>
                    <a:lstStyle/>
                    <a:p>
                      <a:pPr algn="r"/>
                      <a:r>
                        <a:rPr lang="en-US" dirty="0"/>
                        <a:t>87.9</a:t>
                      </a:r>
                    </a:p>
                  </a:txBody>
                  <a:tcPr/>
                </a:tc>
                <a:tc>
                  <a:txBody>
                    <a:bodyPr/>
                    <a:lstStyle/>
                    <a:p>
                      <a:pPr algn="r"/>
                      <a:r>
                        <a:rPr lang="en-US" dirty="0"/>
                        <a:t>0.874</a:t>
                      </a:r>
                    </a:p>
                  </a:txBody>
                  <a:tcPr/>
                </a:tc>
                <a:extLst>
                  <a:ext uri="{0D108BD9-81ED-4DB2-BD59-A6C34878D82A}">
                    <a16:rowId xmlns:a16="http://schemas.microsoft.com/office/drawing/2014/main" val="1584587698"/>
                  </a:ext>
                </a:extLst>
              </a:tr>
            </a:tbl>
          </a:graphicData>
        </a:graphic>
      </p:graphicFrame>
      <p:pic>
        <p:nvPicPr>
          <p:cNvPr id="8" name="Picture 7">
            <a:extLst>
              <a:ext uri="{FF2B5EF4-FFF2-40B4-BE49-F238E27FC236}">
                <a16:creationId xmlns:a16="http://schemas.microsoft.com/office/drawing/2014/main" id="{5C977368-92B9-4BE7-874B-D415AE652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235" y="1078276"/>
            <a:ext cx="2660513" cy="1224823"/>
          </a:xfrm>
          <a:prstGeom prst="rect">
            <a:avLst/>
          </a:prstGeom>
        </p:spPr>
      </p:pic>
      <p:sp>
        <p:nvSpPr>
          <p:cNvPr id="3" name="Date Placeholder 2">
            <a:extLst>
              <a:ext uri="{FF2B5EF4-FFF2-40B4-BE49-F238E27FC236}">
                <a16:creationId xmlns:a16="http://schemas.microsoft.com/office/drawing/2014/main" id="{02110F8C-C548-42C8-AC6F-694E597AC19F}"/>
              </a:ext>
            </a:extLst>
          </p:cNvPr>
          <p:cNvSpPr>
            <a:spLocks noGrp="1"/>
          </p:cNvSpPr>
          <p:nvPr>
            <p:ph type="dt" sz="half" idx="10"/>
          </p:nvPr>
        </p:nvSpPr>
        <p:spPr/>
        <p:txBody>
          <a:bodyPr/>
          <a:lstStyle/>
          <a:p>
            <a:r>
              <a:rPr lang="en-US"/>
              <a:t>ICPP Workshop 2021</a:t>
            </a:r>
          </a:p>
        </p:txBody>
      </p:sp>
    </p:spTree>
    <p:extLst>
      <p:ext uri="{BB962C8B-B14F-4D97-AF65-F5344CB8AC3E}">
        <p14:creationId xmlns:p14="http://schemas.microsoft.com/office/powerpoint/2010/main" val="4128299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C40A-9FB4-49C2-9417-B62D8381C8F7}"/>
              </a:ext>
            </a:extLst>
          </p:cNvPr>
          <p:cNvSpPr>
            <a:spLocks noGrp="1"/>
          </p:cNvSpPr>
          <p:nvPr>
            <p:ph type="title"/>
          </p:nvPr>
        </p:nvSpPr>
        <p:spPr/>
        <p:txBody>
          <a:bodyPr/>
          <a:lstStyle/>
          <a:p>
            <a:r>
              <a:rPr lang="en-US" dirty="0"/>
              <a:t>Performance of Supervised Approaches in Local Setting</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3B048B10-9380-4D17-9071-066F7FDB763A}"/>
                  </a:ext>
                </a:extLst>
              </p:cNvPr>
              <p:cNvGraphicFramePr>
                <a:graphicFrameLocks noGrp="1"/>
              </p:cNvGraphicFramePr>
              <p:nvPr>
                <p:ph idx="1"/>
                <p:extLst>
                  <p:ext uri="{D42A27DB-BD31-4B8C-83A1-F6EECF244321}">
                    <p14:modId xmlns:p14="http://schemas.microsoft.com/office/powerpoint/2010/main" val="3958638874"/>
                  </p:ext>
                </p:extLst>
              </p:nvPr>
            </p:nvGraphicFramePr>
            <p:xfrm>
              <a:off x="838200" y="3183844"/>
              <a:ext cx="10515604" cy="2646680"/>
            </p:xfrm>
            <a:graphic>
              <a:graphicData uri="http://schemas.openxmlformats.org/drawingml/2006/table">
                <a:tbl>
                  <a:tblPr firstRow="1" bandRow="1">
                    <a:tableStyleId>{9D7B26C5-4107-4FEC-AEDC-1716B250A1EF}</a:tableStyleId>
                  </a:tblPr>
                  <a:tblGrid>
                    <a:gridCol w="1502229">
                      <a:extLst>
                        <a:ext uri="{9D8B030D-6E8A-4147-A177-3AD203B41FA5}">
                          <a16:colId xmlns:a16="http://schemas.microsoft.com/office/drawing/2014/main" val="2093012142"/>
                        </a:ext>
                      </a:extLst>
                    </a:gridCol>
                    <a:gridCol w="1381615">
                      <a:extLst>
                        <a:ext uri="{9D8B030D-6E8A-4147-A177-3AD203B41FA5}">
                          <a16:colId xmlns:a16="http://schemas.microsoft.com/office/drawing/2014/main" val="2104527358"/>
                        </a:ext>
                      </a:extLst>
                    </a:gridCol>
                    <a:gridCol w="1381615">
                      <a:extLst>
                        <a:ext uri="{9D8B030D-6E8A-4147-A177-3AD203B41FA5}">
                          <a16:colId xmlns:a16="http://schemas.microsoft.com/office/drawing/2014/main" val="2951146987"/>
                        </a:ext>
                      </a:extLst>
                    </a:gridCol>
                    <a:gridCol w="1381615">
                      <a:extLst>
                        <a:ext uri="{9D8B030D-6E8A-4147-A177-3AD203B41FA5}">
                          <a16:colId xmlns:a16="http://schemas.microsoft.com/office/drawing/2014/main" val="634364983"/>
                        </a:ext>
                      </a:extLst>
                    </a:gridCol>
                    <a:gridCol w="1381615">
                      <a:extLst>
                        <a:ext uri="{9D8B030D-6E8A-4147-A177-3AD203B41FA5}">
                          <a16:colId xmlns:a16="http://schemas.microsoft.com/office/drawing/2014/main" val="2178827139"/>
                        </a:ext>
                      </a:extLst>
                    </a:gridCol>
                    <a:gridCol w="1381615">
                      <a:extLst>
                        <a:ext uri="{9D8B030D-6E8A-4147-A177-3AD203B41FA5}">
                          <a16:colId xmlns:a16="http://schemas.microsoft.com/office/drawing/2014/main" val="3848497500"/>
                        </a:ext>
                      </a:extLst>
                    </a:gridCol>
                    <a:gridCol w="2105300">
                      <a:extLst>
                        <a:ext uri="{9D8B030D-6E8A-4147-A177-3AD203B41FA5}">
                          <a16:colId xmlns:a16="http://schemas.microsoft.com/office/drawing/2014/main" val="887255171"/>
                        </a:ext>
                      </a:extLst>
                    </a:gridCol>
                  </a:tblGrid>
                  <a:tr h="370840">
                    <a:tc>
                      <a:txBody>
                        <a:bodyPr/>
                        <a:lstStyle/>
                        <a:p>
                          <a:pPr algn="ctr"/>
                          <a:r>
                            <a:rPr lang="en-US" dirty="0"/>
                            <a:t> </a:t>
                          </a:r>
                        </a:p>
                      </a:txBody>
                      <a:tcPr/>
                    </a:tc>
                    <a:tc>
                      <a:txBody>
                        <a:bodyPr/>
                        <a:lstStyle/>
                        <a:p>
                          <a:pPr algn="ctr"/>
                          <a:r>
                            <a:rPr lang="en-US" dirty="0"/>
                            <a:t>MCC</a:t>
                          </a:r>
                        </a:p>
                      </a:txBody>
                      <a:tcPr/>
                    </a:tc>
                    <a:tc>
                      <a:txBody>
                        <a:bodyPr/>
                        <a:lstStyle/>
                        <a:p>
                          <a:pPr algn="ctr"/>
                          <a:r>
                            <a:rPr lang="en-US" dirty="0"/>
                            <a:t>ACC (%)</a:t>
                          </a:r>
                        </a:p>
                      </a:txBody>
                      <a:tcPr/>
                    </a:tc>
                    <a:tc>
                      <a:txBody>
                        <a:bodyPr/>
                        <a:lstStyle/>
                        <a:p>
                          <a:pPr algn="ctr"/>
                          <a:r>
                            <a:rPr lang="en-US" dirty="0"/>
                            <a:t>F1</a:t>
                          </a:r>
                        </a:p>
                      </a:txBody>
                      <a:tcPr/>
                    </a:tc>
                    <a:tc>
                      <a:txBody>
                        <a:bodyPr/>
                        <a:lstStyle/>
                        <a:p>
                          <a:pPr algn="ctr"/>
                          <a:r>
                            <a:rPr lang="en-US" dirty="0"/>
                            <a:t>GT</a:t>
                          </a:r>
                        </a:p>
                      </a:txBody>
                      <a:tcPr/>
                    </a:tc>
                    <a:tc>
                      <a:txBody>
                        <a:bodyPr/>
                        <a:lstStyle/>
                        <a:p>
                          <a:pPr algn="ctr"/>
                          <a:r>
                            <a:rPr lang="en-US" dirty="0"/>
                            <a:t>CSR</a:t>
                          </a:r>
                        </a:p>
                      </a:txBody>
                      <a:tcPr/>
                    </a:tc>
                    <a:tc>
                      <a:txBody>
                        <a:bodyPr/>
                        <a:lstStyle/>
                        <a:p>
                          <a:pPr algn="ctr"/>
                          <a:r>
                            <a:rPr lang="en-US" dirty="0"/>
                            <a:t># Slowdown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1.5X</a:t>
                          </a:r>
                        </a:p>
                      </a:txBody>
                      <a:tcPr/>
                    </a:tc>
                    <a:extLst>
                      <a:ext uri="{0D108BD9-81ED-4DB2-BD59-A6C34878D82A}">
                        <a16:rowId xmlns:a16="http://schemas.microsoft.com/office/drawing/2014/main" val="2904192636"/>
                      </a:ext>
                    </a:extLst>
                  </a:tr>
                  <a:tr h="370840">
                    <a:tc>
                      <a:txBody>
                        <a:bodyPr/>
                        <a:lstStyle/>
                        <a:p>
                          <a:r>
                            <a:rPr lang="en-US" dirty="0"/>
                            <a:t>DT</a:t>
                          </a:r>
                        </a:p>
                      </a:txBody>
                      <a:tcPr/>
                    </a:tc>
                    <a:tc>
                      <a:txBody>
                        <a:bodyPr/>
                        <a:lstStyle/>
                        <a:p>
                          <a:pPr algn="r"/>
                          <a:r>
                            <a:rPr lang="en-US" dirty="0"/>
                            <a:t>0.83</a:t>
                          </a:r>
                        </a:p>
                      </a:txBody>
                      <a:tcPr/>
                    </a:tc>
                    <a:tc>
                      <a:txBody>
                        <a:bodyPr/>
                        <a:lstStyle/>
                        <a:p>
                          <a:pPr algn="r"/>
                          <a:r>
                            <a:rPr lang="en-US" dirty="0"/>
                            <a:t>94.36</a:t>
                          </a:r>
                        </a:p>
                      </a:txBody>
                      <a:tcPr/>
                    </a:tc>
                    <a:tc>
                      <a:txBody>
                        <a:bodyPr/>
                        <a:lstStyle/>
                        <a:p>
                          <a:pPr algn="r"/>
                          <a:r>
                            <a:rPr lang="en-US" dirty="0"/>
                            <a:t>0.94</a:t>
                          </a:r>
                        </a:p>
                      </a:txBody>
                      <a:tcPr/>
                    </a:tc>
                    <a:tc>
                      <a:txBody>
                        <a:bodyPr/>
                        <a:lstStyle/>
                        <a:p>
                          <a:pPr algn="r"/>
                          <a:r>
                            <a:rPr lang="en-US" dirty="0"/>
                            <a:t>0.99</a:t>
                          </a:r>
                        </a:p>
                      </a:txBody>
                      <a:tcPr/>
                    </a:tc>
                    <a:tc>
                      <a:txBody>
                        <a:bodyPr/>
                        <a:lstStyle/>
                        <a:p>
                          <a:pPr algn="r"/>
                          <a:r>
                            <a:rPr lang="en-US" dirty="0"/>
                            <a:t>1.05</a:t>
                          </a:r>
                        </a:p>
                      </a:txBody>
                      <a:tcPr/>
                    </a:tc>
                    <a:tc>
                      <a:txBody>
                        <a:bodyPr/>
                        <a:lstStyle/>
                        <a:p>
                          <a:pPr algn="r"/>
                          <a:r>
                            <a:rPr lang="en-US" dirty="0"/>
                            <a:t>17</a:t>
                          </a:r>
                        </a:p>
                      </a:txBody>
                      <a:tcPr/>
                    </a:tc>
                    <a:extLst>
                      <a:ext uri="{0D108BD9-81ED-4DB2-BD59-A6C34878D82A}">
                        <a16:rowId xmlns:a16="http://schemas.microsoft.com/office/drawing/2014/main" val="763963763"/>
                      </a:ext>
                    </a:extLst>
                  </a:tr>
                  <a:tr h="370840">
                    <a:tc>
                      <a:txBody>
                        <a:bodyPr/>
                        <a:lstStyle/>
                        <a:p>
                          <a:r>
                            <a:rPr lang="en-US" dirty="0"/>
                            <a:t>RF</a:t>
                          </a:r>
                        </a:p>
                      </a:txBody>
                      <a:tcPr/>
                    </a:tc>
                    <a:tc>
                      <a:txBody>
                        <a:bodyPr/>
                        <a:lstStyle/>
                        <a:p>
                          <a:pPr algn="r"/>
                          <a:r>
                            <a:rPr lang="en-US" dirty="0"/>
                            <a:t>0.85</a:t>
                          </a:r>
                        </a:p>
                      </a:txBody>
                      <a:tcPr/>
                    </a:tc>
                    <a:tc>
                      <a:txBody>
                        <a:bodyPr/>
                        <a:lstStyle/>
                        <a:p>
                          <a:pPr algn="r"/>
                          <a:r>
                            <a:rPr lang="en-US" dirty="0"/>
                            <a:t>95.04</a:t>
                          </a:r>
                        </a:p>
                      </a:txBody>
                      <a:tcPr/>
                    </a:tc>
                    <a:tc>
                      <a:txBody>
                        <a:bodyPr/>
                        <a:lstStyle/>
                        <a:p>
                          <a:pPr algn="r"/>
                          <a:r>
                            <a:rPr lang="en-US" dirty="0"/>
                            <a:t>0.95</a:t>
                          </a:r>
                        </a:p>
                      </a:txBody>
                      <a:tcPr/>
                    </a:tc>
                    <a:tc>
                      <a:txBody>
                        <a:bodyPr/>
                        <a:lstStyle/>
                        <a:p>
                          <a:pPr algn="r"/>
                          <a:r>
                            <a:rPr lang="en-US" dirty="0"/>
                            <a:t>1</a:t>
                          </a:r>
                        </a:p>
                      </a:txBody>
                      <a:tcPr/>
                    </a:tc>
                    <a:tc>
                      <a:txBody>
                        <a:bodyPr/>
                        <a:lstStyle/>
                        <a:p>
                          <a:pPr algn="r"/>
                          <a:r>
                            <a:rPr lang="en-US" dirty="0"/>
                            <a:t>1.05</a:t>
                          </a:r>
                        </a:p>
                      </a:txBody>
                      <a:tcPr/>
                    </a:tc>
                    <a:tc>
                      <a:txBody>
                        <a:bodyPr/>
                        <a:lstStyle/>
                        <a:p>
                          <a:pPr algn="r"/>
                          <a:r>
                            <a:rPr lang="en-US" sz="2000" b="1" dirty="0"/>
                            <a:t>11</a:t>
                          </a:r>
                          <a:endParaRPr lang="en-US" b="1" dirty="0"/>
                        </a:p>
                      </a:txBody>
                      <a:tcPr/>
                    </a:tc>
                    <a:extLst>
                      <a:ext uri="{0D108BD9-81ED-4DB2-BD59-A6C34878D82A}">
                        <a16:rowId xmlns:a16="http://schemas.microsoft.com/office/drawing/2014/main" val="2389250591"/>
                      </a:ext>
                    </a:extLst>
                  </a:tr>
                  <a:tr h="370840">
                    <a:tc>
                      <a:txBody>
                        <a:bodyPr/>
                        <a:lstStyle/>
                        <a:p>
                          <a:r>
                            <a:rPr lang="en-US" dirty="0"/>
                            <a:t>SVM</a:t>
                          </a:r>
                        </a:p>
                      </a:txBody>
                      <a:tcPr/>
                    </a:tc>
                    <a:tc>
                      <a:txBody>
                        <a:bodyPr/>
                        <a:lstStyle/>
                        <a:p>
                          <a:pPr algn="r"/>
                          <a:r>
                            <a:rPr lang="en-US" dirty="0"/>
                            <a:t>0.81</a:t>
                          </a:r>
                        </a:p>
                      </a:txBody>
                      <a:tcPr/>
                    </a:tc>
                    <a:tc>
                      <a:txBody>
                        <a:bodyPr/>
                        <a:lstStyle/>
                        <a:p>
                          <a:pPr algn="r"/>
                          <a:r>
                            <a:rPr lang="en-US" dirty="0"/>
                            <a:t>93.85</a:t>
                          </a:r>
                        </a:p>
                      </a:txBody>
                      <a:tcPr/>
                    </a:tc>
                    <a:tc>
                      <a:txBody>
                        <a:bodyPr/>
                        <a:lstStyle/>
                        <a:p>
                          <a:pPr algn="r"/>
                          <a:r>
                            <a:rPr lang="en-US" dirty="0"/>
                            <a:t>0.94</a:t>
                          </a:r>
                        </a:p>
                      </a:txBody>
                      <a:tcPr/>
                    </a:tc>
                    <a:tc>
                      <a:txBody>
                        <a:bodyPr/>
                        <a:lstStyle/>
                        <a:p>
                          <a:pPr algn="r"/>
                          <a:r>
                            <a:rPr lang="en-US" dirty="0"/>
                            <a:t>0.99</a:t>
                          </a:r>
                        </a:p>
                      </a:txBody>
                      <a:tcPr/>
                    </a:tc>
                    <a:tc>
                      <a:txBody>
                        <a:bodyPr/>
                        <a:lstStyle/>
                        <a:p>
                          <a:pPr algn="r"/>
                          <a:r>
                            <a:rPr lang="en-US" dirty="0"/>
                            <a:t>1.04</a:t>
                          </a:r>
                        </a:p>
                      </a:txBody>
                      <a:tcPr/>
                    </a:tc>
                    <a:tc>
                      <a:txBody>
                        <a:bodyPr/>
                        <a:lstStyle/>
                        <a:p>
                          <a:pPr algn="r"/>
                          <a:r>
                            <a:rPr lang="en-US" dirty="0"/>
                            <a:t>21</a:t>
                          </a:r>
                        </a:p>
                      </a:txBody>
                      <a:tcPr/>
                    </a:tc>
                    <a:extLst>
                      <a:ext uri="{0D108BD9-81ED-4DB2-BD59-A6C34878D82A}">
                        <a16:rowId xmlns:a16="http://schemas.microsoft.com/office/drawing/2014/main" val="2693257000"/>
                      </a:ext>
                    </a:extLst>
                  </a:tr>
                  <a:tr h="370840">
                    <a:tc>
                      <a:txBody>
                        <a:bodyPr/>
                        <a:lstStyle/>
                        <a:p>
                          <a:r>
                            <a:rPr lang="en-US" dirty="0"/>
                            <a:t>KNN</a:t>
                          </a:r>
                        </a:p>
                      </a:txBody>
                      <a:tcPr/>
                    </a:tc>
                    <a:tc>
                      <a:txBody>
                        <a:bodyPr/>
                        <a:lstStyle/>
                        <a:p>
                          <a:pPr algn="r"/>
                          <a:r>
                            <a:rPr lang="en-US" dirty="0"/>
                            <a:t>0.85</a:t>
                          </a:r>
                        </a:p>
                      </a:txBody>
                      <a:tcPr/>
                    </a:tc>
                    <a:tc>
                      <a:txBody>
                        <a:bodyPr/>
                        <a:lstStyle/>
                        <a:p>
                          <a:pPr algn="r"/>
                          <a:r>
                            <a:rPr lang="en-US" dirty="0"/>
                            <a:t>94.81</a:t>
                          </a:r>
                        </a:p>
                      </a:txBody>
                      <a:tcPr/>
                    </a:tc>
                    <a:tc>
                      <a:txBody>
                        <a:bodyPr/>
                        <a:lstStyle/>
                        <a:p>
                          <a:pPr algn="r"/>
                          <a:r>
                            <a:rPr lang="en-US" dirty="0"/>
                            <a:t>0.95</a:t>
                          </a:r>
                        </a:p>
                      </a:txBody>
                      <a:tcPr/>
                    </a:tc>
                    <a:tc>
                      <a:txBody>
                        <a:bodyPr/>
                        <a:lstStyle/>
                        <a:p>
                          <a:pPr algn="r"/>
                          <a:r>
                            <a:rPr lang="en-US" dirty="0"/>
                            <a:t>0.99</a:t>
                          </a:r>
                        </a:p>
                      </a:txBody>
                      <a:tcPr/>
                    </a:tc>
                    <a:tc>
                      <a:txBody>
                        <a:bodyPr/>
                        <a:lstStyle/>
                        <a:p>
                          <a:pPr algn="r"/>
                          <a:r>
                            <a:rPr lang="en-US" dirty="0"/>
                            <a:t>1.05</a:t>
                          </a:r>
                        </a:p>
                      </a:txBody>
                      <a:tcPr/>
                    </a:tc>
                    <a:tc>
                      <a:txBody>
                        <a:bodyPr/>
                        <a:lstStyle/>
                        <a:p>
                          <a:pPr algn="r"/>
                          <a:r>
                            <a:rPr lang="en-US" dirty="0"/>
                            <a:t>15</a:t>
                          </a:r>
                        </a:p>
                      </a:txBody>
                      <a:tcPr/>
                    </a:tc>
                    <a:extLst>
                      <a:ext uri="{0D108BD9-81ED-4DB2-BD59-A6C34878D82A}">
                        <a16:rowId xmlns:a16="http://schemas.microsoft.com/office/drawing/2014/main" val="1398837576"/>
                      </a:ext>
                    </a:extLst>
                  </a:tr>
                  <a:tr h="370840">
                    <a:tc>
                      <a:txBody>
                        <a:bodyPr/>
                        <a:lstStyle/>
                        <a:p>
                          <a:r>
                            <a:rPr lang="en-US" dirty="0" err="1"/>
                            <a:t>XGBoost</a:t>
                          </a:r>
                          <a:endParaRPr lang="en-US" dirty="0"/>
                        </a:p>
                      </a:txBody>
                      <a:tcPr/>
                    </a:tc>
                    <a:tc>
                      <a:txBody>
                        <a:bodyPr/>
                        <a:lstStyle/>
                        <a:p>
                          <a:pPr algn="r"/>
                          <a:r>
                            <a:rPr lang="en-US" sz="2000" b="1" dirty="0"/>
                            <a:t>0.87</a:t>
                          </a:r>
                        </a:p>
                      </a:txBody>
                      <a:tcPr/>
                    </a:tc>
                    <a:tc>
                      <a:txBody>
                        <a:bodyPr/>
                        <a:lstStyle/>
                        <a:p>
                          <a:pPr algn="r"/>
                          <a:r>
                            <a:rPr lang="en-US" sz="2000" b="1" dirty="0"/>
                            <a:t>95.62</a:t>
                          </a:r>
                        </a:p>
                      </a:txBody>
                      <a:tcPr/>
                    </a:tc>
                    <a:tc>
                      <a:txBody>
                        <a:bodyPr/>
                        <a:lstStyle/>
                        <a:p>
                          <a:pPr algn="r"/>
                          <a:r>
                            <a:rPr lang="en-US" sz="2000" b="1" dirty="0"/>
                            <a:t>0.96</a:t>
                          </a:r>
                        </a:p>
                      </a:txBody>
                      <a:tcPr/>
                    </a:tc>
                    <a:tc>
                      <a:txBody>
                        <a:bodyPr/>
                        <a:lstStyle/>
                        <a:p>
                          <a:pPr algn="r"/>
                          <a:r>
                            <a:rPr lang="en-US" sz="2000" b="1" dirty="0"/>
                            <a:t>1</a:t>
                          </a:r>
                        </a:p>
                      </a:txBody>
                      <a:tcPr/>
                    </a:tc>
                    <a:tc>
                      <a:txBody>
                        <a:bodyPr/>
                        <a:lstStyle/>
                        <a:p>
                          <a:pPr algn="r"/>
                          <a:r>
                            <a:rPr lang="en-US" sz="2000" b="1" dirty="0"/>
                            <a:t>1.05</a:t>
                          </a:r>
                        </a:p>
                      </a:txBody>
                      <a:tcPr/>
                    </a:tc>
                    <a:tc>
                      <a:txBody>
                        <a:bodyPr/>
                        <a:lstStyle/>
                        <a:p>
                          <a:pPr algn="r"/>
                          <a:r>
                            <a:rPr lang="en-US" sz="2000" b="1" dirty="0"/>
                            <a:t>11</a:t>
                          </a:r>
                        </a:p>
                      </a:txBody>
                      <a:tcPr/>
                    </a:tc>
                    <a:extLst>
                      <a:ext uri="{0D108BD9-81ED-4DB2-BD59-A6C34878D82A}">
                        <a16:rowId xmlns:a16="http://schemas.microsoft.com/office/drawing/2014/main" val="166884564"/>
                      </a:ext>
                    </a:extLst>
                  </a:tr>
                  <a:tr h="370840">
                    <a:tc>
                      <a:txBody>
                        <a:bodyPr/>
                        <a:lstStyle/>
                        <a:p>
                          <a:r>
                            <a:rPr lang="en-US" dirty="0"/>
                            <a:t>CNN</a:t>
                          </a:r>
                        </a:p>
                      </a:txBody>
                      <a:tcPr/>
                    </a:tc>
                    <a:tc>
                      <a:txBody>
                        <a:bodyPr/>
                        <a:lstStyle/>
                        <a:p>
                          <a:pPr algn="r"/>
                          <a:r>
                            <a:rPr lang="en-US" dirty="0"/>
                            <a:t>0.72</a:t>
                          </a:r>
                        </a:p>
                      </a:txBody>
                      <a:tcPr/>
                    </a:tc>
                    <a:tc>
                      <a:txBody>
                        <a:bodyPr/>
                        <a:lstStyle/>
                        <a:p>
                          <a:pPr algn="r"/>
                          <a:r>
                            <a:rPr lang="en-US" dirty="0"/>
                            <a:t>90.45</a:t>
                          </a:r>
                        </a:p>
                      </a:txBody>
                      <a:tcPr/>
                    </a:tc>
                    <a:tc>
                      <a:txBody>
                        <a:bodyPr/>
                        <a:lstStyle/>
                        <a:p>
                          <a:pPr algn="r"/>
                          <a:r>
                            <a:rPr lang="en-US" dirty="0"/>
                            <a:t>0.94</a:t>
                          </a:r>
                        </a:p>
                      </a:txBody>
                      <a:tcPr/>
                    </a:tc>
                    <a:tc>
                      <a:txBody>
                        <a:bodyPr/>
                        <a:lstStyle/>
                        <a:p>
                          <a:pPr algn="r"/>
                          <a:r>
                            <a:rPr lang="en-US" dirty="0"/>
                            <a:t>0.98</a:t>
                          </a:r>
                        </a:p>
                      </a:txBody>
                      <a:tcPr/>
                    </a:tc>
                    <a:tc>
                      <a:txBody>
                        <a:bodyPr/>
                        <a:lstStyle/>
                        <a:p>
                          <a:pPr algn="r"/>
                          <a:r>
                            <a:rPr lang="en-US" dirty="0"/>
                            <a:t>1.04</a:t>
                          </a:r>
                        </a:p>
                      </a:txBody>
                      <a:tcPr/>
                    </a:tc>
                    <a:tc>
                      <a:txBody>
                        <a:bodyPr/>
                        <a:lstStyle/>
                        <a:p>
                          <a:pPr algn="r"/>
                          <a:r>
                            <a:rPr lang="en-US" dirty="0"/>
                            <a:t>14</a:t>
                          </a:r>
                        </a:p>
                      </a:txBody>
                      <a:tcPr/>
                    </a:tc>
                    <a:extLst>
                      <a:ext uri="{0D108BD9-81ED-4DB2-BD59-A6C34878D82A}">
                        <a16:rowId xmlns:a16="http://schemas.microsoft.com/office/drawing/2014/main" val="1725585828"/>
                      </a:ext>
                    </a:extLst>
                  </a:tr>
                </a:tbl>
              </a:graphicData>
            </a:graphic>
          </p:graphicFrame>
        </mc:Choice>
        <mc:Fallback xmlns="">
          <p:graphicFrame>
            <p:nvGraphicFramePr>
              <p:cNvPr id="4" name="Content Placeholder 3">
                <a:extLst>
                  <a:ext uri="{FF2B5EF4-FFF2-40B4-BE49-F238E27FC236}">
                    <a16:creationId xmlns:a16="http://schemas.microsoft.com/office/drawing/2014/main" id="{3B048B10-9380-4D17-9071-066F7FDB763A}"/>
                  </a:ext>
                </a:extLst>
              </p:cNvPr>
              <p:cNvGraphicFramePr>
                <a:graphicFrameLocks noGrp="1"/>
              </p:cNvGraphicFramePr>
              <p:nvPr>
                <p:ph idx="1"/>
                <p:extLst>
                  <p:ext uri="{D42A27DB-BD31-4B8C-83A1-F6EECF244321}">
                    <p14:modId xmlns:p14="http://schemas.microsoft.com/office/powerpoint/2010/main" val="3958638874"/>
                  </p:ext>
                </p:extLst>
              </p:nvPr>
            </p:nvGraphicFramePr>
            <p:xfrm>
              <a:off x="838200" y="3183844"/>
              <a:ext cx="10515604" cy="2646680"/>
            </p:xfrm>
            <a:graphic>
              <a:graphicData uri="http://schemas.openxmlformats.org/drawingml/2006/table">
                <a:tbl>
                  <a:tblPr firstRow="1" bandRow="1">
                    <a:tableStyleId>{9D7B26C5-4107-4FEC-AEDC-1716B250A1EF}</a:tableStyleId>
                  </a:tblPr>
                  <a:tblGrid>
                    <a:gridCol w="1502229">
                      <a:extLst>
                        <a:ext uri="{9D8B030D-6E8A-4147-A177-3AD203B41FA5}">
                          <a16:colId xmlns:a16="http://schemas.microsoft.com/office/drawing/2014/main" val="2093012142"/>
                        </a:ext>
                      </a:extLst>
                    </a:gridCol>
                    <a:gridCol w="1381615">
                      <a:extLst>
                        <a:ext uri="{9D8B030D-6E8A-4147-A177-3AD203B41FA5}">
                          <a16:colId xmlns:a16="http://schemas.microsoft.com/office/drawing/2014/main" val="2104527358"/>
                        </a:ext>
                      </a:extLst>
                    </a:gridCol>
                    <a:gridCol w="1381615">
                      <a:extLst>
                        <a:ext uri="{9D8B030D-6E8A-4147-A177-3AD203B41FA5}">
                          <a16:colId xmlns:a16="http://schemas.microsoft.com/office/drawing/2014/main" val="2951146987"/>
                        </a:ext>
                      </a:extLst>
                    </a:gridCol>
                    <a:gridCol w="1381615">
                      <a:extLst>
                        <a:ext uri="{9D8B030D-6E8A-4147-A177-3AD203B41FA5}">
                          <a16:colId xmlns:a16="http://schemas.microsoft.com/office/drawing/2014/main" val="634364983"/>
                        </a:ext>
                      </a:extLst>
                    </a:gridCol>
                    <a:gridCol w="1381615">
                      <a:extLst>
                        <a:ext uri="{9D8B030D-6E8A-4147-A177-3AD203B41FA5}">
                          <a16:colId xmlns:a16="http://schemas.microsoft.com/office/drawing/2014/main" val="2178827139"/>
                        </a:ext>
                      </a:extLst>
                    </a:gridCol>
                    <a:gridCol w="1381615">
                      <a:extLst>
                        <a:ext uri="{9D8B030D-6E8A-4147-A177-3AD203B41FA5}">
                          <a16:colId xmlns:a16="http://schemas.microsoft.com/office/drawing/2014/main" val="3848497500"/>
                        </a:ext>
                      </a:extLst>
                    </a:gridCol>
                    <a:gridCol w="2105300">
                      <a:extLst>
                        <a:ext uri="{9D8B030D-6E8A-4147-A177-3AD203B41FA5}">
                          <a16:colId xmlns:a16="http://schemas.microsoft.com/office/drawing/2014/main" val="887255171"/>
                        </a:ext>
                      </a:extLst>
                    </a:gridCol>
                  </a:tblGrid>
                  <a:tr h="370840">
                    <a:tc>
                      <a:txBody>
                        <a:bodyPr/>
                        <a:lstStyle/>
                        <a:p>
                          <a:pPr algn="ctr"/>
                          <a:r>
                            <a:rPr lang="en-US" dirty="0"/>
                            <a:t> </a:t>
                          </a:r>
                        </a:p>
                      </a:txBody>
                      <a:tcPr/>
                    </a:tc>
                    <a:tc>
                      <a:txBody>
                        <a:bodyPr/>
                        <a:lstStyle/>
                        <a:p>
                          <a:pPr algn="ctr"/>
                          <a:r>
                            <a:rPr lang="en-US" dirty="0"/>
                            <a:t>MCC</a:t>
                          </a:r>
                        </a:p>
                      </a:txBody>
                      <a:tcPr/>
                    </a:tc>
                    <a:tc>
                      <a:txBody>
                        <a:bodyPr/>
                        <a:lstStyle/>
                        <a:p>
                          <a:pPr algn="ctr"/>
                          <a:r>
                            <a:rPr lang="en-US" dirty="0"/>
                            <a:t>ACC (%)</a:t>
                          </a:r>
                        </a:p>
                      </a:txBody>
                      <a:tcPr/>
                    </a:tc>
                    <a:tc>
                      <a:txBody>
                        <a:bodyPr/>
                        <a:lstStyle/>
                        <a:p>
                          <a:pPr algn="ctr"/>
                          <a:r>
                            <a:rPr lang="en-US" dirty="0"/>
                            <a:t>F1</a:t>
                          </a:r>
                        </a:p>
                      </a:txBody>
                      <a:tcPr/>
                    </a:tc>
                    <a:tc>
                      <a:txBody>
                        <a:bodyPr/>
                        <a:lstStyle/>
                        <a:p>
                          <a:pPr algn="ctr"/>
                          <a:r>
                            <a:rPr lang="en-US" dirty="0"/>
                            <a:t>GT</a:t>
                          </a:r>
                        </a:p>
                      </a:txBody>
                      <a:tcPr/>
                    </a:tc>
                    <a:tc>
                      <a:txBody>
                        <a:bodyPr/>
                        <a:lstStyle/>
                        <a:p>
                          <a:pPr algn="ctr"/>
                          <a:r>
                            <a:rPr lang="en-US" dirty="0"/>
                            <a:t>CSR</a:t>
                          </a:r>
                        </a:p>
                      </a:txBody>
                      <a:tcPr/>
                    </a:tc>
                    <a:tc>
                      <a:txBody>
                        <a:bodyPr/>
                        <a:lstStyle/>
                        <a:p>
                          <a:endParaRPr lang="en-US"/>
                        </a:p>
                      </a:txBody>
                      <a:tcPr>
                        <a:blipFill>
                          <a:blip r:embed="rId2"/>
                          <a:stretch>
                            <a:fillRect l="-398844" t="-8197" r="-289" b="-637705"/>
                          </a:stretch>
                        </a:blipFill>
                      </a:tcPr>
                    </a:tc>
                    <a:extLst>
                      <a:ext uri="{0D108BD9-81ED-4DB2-BD59-A6C34878D82A}">
                        <a16:rowId xmlns:a16="http://schemas.microsoft.com/office/drawing/2014/main" val="2904192636"/>
                      </a:ext>
                    </a:extLst>
                  </a:tr>
                  <a:tr h="370840">
                    <a:tc>
                      <a:txBody>
                        <a:bodyPr/>
                        <a:lstStyle/>
                        <a:p>
                          <a:r>
                            <a:rPr lang="en-US" dirty="0"/>
                            <a:t>DT</a:t>
                          </a:r>
                        </a:p>
                      </a:txBody>
                      <a:tcPr/>
                    </a:tc>
                    <a:tc>
                      <a:txBody>
                        <a:bodyPr/>
                        <a:lstStyle/>
                        <a:p>
                          <a:pPr algn="r"/>
                          <a:r>
                            <a:rPr lang="en-US" dirty="0"/>
                            <a:t>0.83</a:t>
                          </a:r>
                        </a:p>
                      </a:txBody>
                      <a:tcPr/>
                    </a:tc>
                    <a:tc>
                      <a:txBody>
                        <a:bodyPr/>
                        <a:lstStyle/>
                        <a:p>
                          <a:pPr algn="r"/>
                          <a:r>
                            <a:rPr lang="en-US" dirty="0"/>
                            <a:t>94.36</a:t>
                          </a:r>
                        </a:p>
                      </a:txBody>
                      <a:tcPr/>
                    </a:tc>
                    <a:tc>
                      <a:txBody>
                        <a:bodyPr/>
                        <a:lstStyle/>
                        <a:p>
                          <a:pPr algn="r"/>
                          <a:r>
                            <a:rPr lang="en-US" dirty="0"/>
                            <a:t>0.94</a:t>
                          </a:r>
                        </a:p>
                      </a:txBody>
                      <a:tcPr/>
                    </a:tc>
                    <a:tc>
                      <a:txBody>
                        <a:bodyPr/>
                        <a:lstStyle/>
                        <a:p>
                          <a:pPr algn="r"/>
                          <a:r>
                            <a:rPr lang="en-US" dirty="0"/>
                            <a:t>0.99</a:t>
                          </a:r>
                        </a:p>
                      </a:txBody>
                      <a:tcPr/>
                    </a:tc>
                    <a:tc>
                      <a:txBody>
                        <a:bodyPr/>
                        <a:lstStyle/>
                        <a:p>
                          <a:pPr algn="r"/>
                          <a:r>
                            <a:rPr lang="en-US" dirty="0"/>
                            <a:t>1.05</a:t>
                          </a:r>
                        </a:p>
                      </a:txBody>
                      <a:tcPr/>
                    </a:tc>
                    <a:tc>
                      <a:txBody>
                        <a:bodyPr/>
                        <a:lstStyle/>
                        <a:p>
                          <a:pPr algn="r"/>
                          <a:r>
                            <a:rPr lang="en-US" dirty="0"/>
                            <a:t>17</a:t>
                          </a:r>
                        </a:p>
                      </a:txBody>
                      <a:tcPr/>
                    </a:tc>
                    <a:extLst>
                      <a:ext uri="{0D108BD9-81ED-4DB2-BD59-A6C34878D82A}">
                        <a16:rowId xmlns:a16="http://schemas.microsoft.com/office/drawing/2014/main" val="763963763"/>
                      </a:ext>
                    </a:extLst>
                  </a:tr>
                  <a:tr h="396240">
                    <a:tc>
                      <a:txBody>
                        <a:bodyPr/>
                        <a:lstStyle/>
                        <a:p>
                          <a:r>
                            <a:rPr lang="en-US" dirty="0"/>
                            <a:t>RF</a:t>
                          </a:r>
                        </a:p>
                      </a:txBody>
                      <a:tcPr/>
                    </a:tc>
                    <a:tc>
                      <a:txBody>
                        <a:bodyPr/>
                        <a:lstStyle/>
                        <a:p>
                          <a:pPr algn="r"/>
                          <a:r>
                            <a:rPr lang="en-US" dirty="0"/>
                            <a:t>0.85</a:t>
                          </a:r>
                        </a:p>
                      </a:txBody>
                      <a:tcPr/>
                    </a:tc>
                    <a:tc>
                      <a:txBody>
                        <a:bodyPr/>
                        <a:lstStyle/>
                        <a:p>
                          <a:pPr algn="r"/>
                          <a:r>
                            <a:rPr lang="en-US" dirty="0"/>
                            <a:t>95.04</a:t>
                          </a:r>
                        </a:p>
                      </a:txBody>
                      <a:tcPr/>
                    </a:tc>
                    <a:tc>
                      <a:txBody>
                        <a:bodyPr/>
                        <a:lstStyle/>
                        <a:p>
                          <a:pPr algn="r"/>
                          <a:r>
                            <a:rPr lang="en-US" dirty="0"/>
                            <a:t>0.95</a:t>
                          </a:r>
                        </a:p>
                      </a:txBody>
                      <a:tcPr/>
                    </a:tc>
                    <a:tc>
                      <a:txBody>
                        <a:bodyPr/>
                        <a:lstStyle/>
                        <a:p>
                          <a:pPr algn="r"/>
                          <a:r>
                            <a:rPr lang="en-US" dirty="0"/>
                            <a:t>1</a:t>
                          </a:r>
                        </a:p>
                      </a:txBody>
                      <a:tcPr/>
                    </a:tc>
                    <a:tc>
                      <a:txBody>
                        <a:bodyPr/>
                        <a:lstStyle/>
                        <a:p>
                          <a:pPr algn="r"/>
                          <a:r>
                            <a:rPr lang="en-US" dirty="0"/>
                            <a:t>1.05</a:t>
                          </a:r>
                        </a:p>
                      </a:txBody>
                      <a:tcPr/>
                    </a:tc>
                    <a:tc>
                      <a:txBody>
                        <a:bodyPr/>
                        <a:lstStyle/>
                        <a:p>
                          <a:pPr algn="r"/>
                          <a:r>
                            <a:rPr lang="en-US" sz="2000" b="1" dirty="0"/>
                            <a:t>11</a:t>
                          </a:r>
                          <a:endParaRPr lang="en-US" b="1" dirty="0"/>
                        </a:p>
                      </a:txBody>
                      <a:tcPr/>
                    </a:tc>
                    <a:extLst>
                      <a:ext uri="{0D108BD9-81ED-4DB2-BD59-A6C34878D82A}">
                        <a16:rowId xmlns:a16="http://schemas.microsoft.com/office/drawing/2014/main" val="2389250591"/>
                      </a:ext>
                    </a:extLst>
                  </a:tr>
                  <a:tr h="370840">
                    <a:tc>
                      <a:txBody>
                        <a:bodyPr/>
                        <a:lstStyle/>
                        <a:p>
                          <a:r>
                            <a:rPr lang="en-US" dirty="0"/>
                            <a:t>SVM</a:t>
                          </a:r>
                        </a:p>
                      </a:txBody>
                      <a:tcPr/>
                    </a:tc>
                    <a:tc>
                      <a:txBody>
                        <a:bodyPr/>
                        <a:lstStyle/>
                        <a:p>
                          <a:pPr algn="r"/>
                          <a:r>
                            <a:rPr lang="en-US" dirty="0"/>
                            <a:t>0.81</a:t>
                          </a:r>
                        </a:p>
                      </a:txBody>
                      <a:tcPr/>
                    </a:tc>
                    <a:tc>
                      <a:txBody>
                        <a:bodyPr/>
                        <a:lstStyle/>
                        <a:p>
                          <a:pPr algn="r"/>
                          <a:r>
                            <a:rPr lang="en-US" dirty="0"/>
                            <a:t>93.85</a:t>
                          </a:r>
                        </a:p>
                      </a:txBody>
                      <a:tcPr/>
                    </a:tc>
                    <a:tc>
                      <a:txBody>
                        <a:bodyPr/>
                        <a:lstStyle/>
                        <a:p>
                          <a:pPr algn="r"/>
                          <a:r>
                            <a:rPr lang="en-US" dirty="0"/>
                            <a:t>0.94</a:t>
                          </a:r>
                        </a:p>
                      </a:txBody>
                      <a:tcPr/>
                    </a:tc>
                    <a:tc>
                      <a:txBody>
                        <a:bodyPr/>
                        <a:lstStyle/>
                        <a:p>
                          <a:pPr algn="r"/>
                          <a:r>
                            <a:rPr lang="en-US" dirty="0"/>
                            <a:t>0.99</a:t>
                          </a:r>
                        </a:p>
                      </a:txBody>
                      <a:tcPr/>
                    </a:tc>
                    <a:tc>
                      <a:txBody>
                        <a:bodyPr/>
                        <a:lstStyle/>
                        <a:p>
                          <a:pPr algn="r"/>
                          <a:r>
                            <a:rPr lang="en-US" dirty="0"/>
                            <a:t>1.04</a:t>
                          </a:r>
                        </a:p>
                      </a:txBody>
                      <a:tcPr/>
                    </a:tc>
                    <a:tc>
                      <a:txBody>
                        <a:bodyPr/>
                        <a:lstStyle/>
                        <a:p>
                          <a:pPr algn="r"/>
                          <a:r>
                            <a:rPr lang="en-US" dirty="0"/>
                            <a:t>21</a:t>
                          </a:r>
                        </a:p>
                      </a:txBody>
                      <a:tcPr/>
                    </a:tc>
                    <a:extLst>
                      <a:ext uri="{0D108BD9-81ED-4DB2-BD59-A6C34878D82A}">
                        <a16:rowId xmlns:a16="http://schemas.microsoft.com/office/drawing/2014/main" val="2693257000"/>
                      </a:ext>
                    </a:extLst>
                  </a:tr>
                  <a:tr h="370840">
                    <a:tc>
                      <a:txBody>
                        <a:bodyPr/>
                        <a:lstStyle/>
                        <a:p>
                          <a:r>
                            <a:rPr lang="en-US" dirty="0"/>
                            <a:t>KNN</a:t>
                          </a:r>
                        </a:p>
                      </a:txBody>
                      <a:tcPr/>
                    </a:tc>
                    <a:tc>
                      <a:txBody>
                        <a:bodyPr/>
                        <a:lstStyle/>
                        <a:p>
                          <a:pPr algn="r"/>
                          <a:r>
                            <a:rPr lang="en-US" dirty="0"/>
                            <a:t>0.85</a:t>
                          </a:r>
                        </a:p>
                      </a:txBody>
                      <a:tcPr/>
                    </a:tc>
                    <a:tc>
                      <a:txBody>
                        <a:bodyPr/>
                        <a:lstStyle/>
                        <a:p>
                          <a:pPr algn="r"/>
                          <a:r>
                            <a:rPr lang="en-US" dirty="0"/>
                            <a:t>94.81</a:t>
                          </a:r>
                        </a:p>
                      </a:txBody>
                      <a:tcPr/>
                    </a:tc>
                    <a:tc>
                      <a:txBody>
                        <a:bodyPr/>
                        <a:lstStyle/>
                        <a:p>
                          <a:pPr algn="r"/>
                          <a:r>
                            <a:rPr lang="en-US" dirty="0"/>
                            <a:t>0.95</a:t>
                          </a:r>
                        </a:p>
                      </a:txBody>
                      <a:tcPr/>
                    </a:tc>
                    <a:tc>
                      <a:txBody>
                        <a:bodyPr/>
                        <a:lstStyle/>
                        <a:p>
                          <a:pPr algn="r"/>
                          <a:r>
                            <a:rPr lang="en-US" dirty="0"/>
                            <a:t>0.99</a:t>
                          </a:r>
                        </a:p>
                      </a:txBody>
                      <a:tcPr/>
                    </a:tc>
                    <a:tc>
                      <a:txBody>
                        <a:bodyPr/>
                        <a:lstStyle/>
                        <a:p>
                          <a:pPr algn="r"/>
                          <a:r>
                            <a:rPr lang="en-US" dirty="0"/>
                            <a:t>1.05</a:t>
                          </a:r>
                        </a:p>
                      </a:txBody>
                      <a:tcPr/>
                    </a:tc>
                    <a:tc>
                      <a:txBody>
                        <a:bodyPr/>
                        <a:lstStyle/>
                        <a:p>
                          <a:pPr algn="r"/>
                          <a:r>
                            <a:rPr lang="en-US" dirty="0"/>
                            <a:t>15</a:t>
                          </a:r>
                        </a:p>
                      </a:txBody>
                      <a:tcPr/>
                    </a:tc>
                    <a:extLst>
                      <a:ext uri="{0D108BD9-81ED-4DB2-BD59-A6C34878D82A}">
                        <a16:rowId xmlns:a16="http://schemas.microsoft.com/office/drawing/2014/main" val="1398837576"/>
                      </a:ext>
                    </a:extLst>
                  </a:tr>
                  <a:tr h="396240">
                    <a:tc>
                      <a:txBody>
                        <a:bodyPr/>
                        <a:lstStyle/>
                        <a:p>
                          <a:r>
                            <a:rPr lang="en-US" dirty="0" err="1"/>
                            <a:t>XGBoost</a:t>
                          </a:r>
                          <a:endParaRPr lang="en-US" dirty="0"/>
                        </a:p>
                      </a:txBody>
                      <a:tcPr/>
                    </a:tc>
                    <a:tc>
                      <a:txBody>
                        <a:bodyPr/>
                        <a:lstStyle/>
                        <a:p>
                          <a:pPr algn="r"/>
                          <a:r>
                            <a:rPr lang="en-US" sz="2000" b="1" dirty="0"/>
                            <a:t>0.87</a:t>
                          </a:r>
                        </a:p>
                      </a:txBody>
                      <a:tcPr/>
                    </a:tc>
                    <a:tc>
                      <a:txBody>
                        <a:bodyPr/>
                        <a:lstStyle/>
                        <a:p>
                          <a:pPr algn="r"/>
                          <a:r>
                            <a:rPr lang="en-US" sz="2000" b="1" dirty="0"/>
                            <a:t>95.62</a:t>
                          </a:r>
                        </a:p>
                      </a:txBody>
                      <a:tcPr/>
                    </a:tc>
                    <a:tc>
                      <a:txBody>
                        <a:bodyPr/>
                        <a:lstStyle/>
                        <a:p>
                          <a:pPr algn="r"/>
                          <a:r>
                            <a:rPr lang="en-US" sz="2000" b="1" dirty="0"/>
                            <a:t>0.96</a:t>
                          </a:r>
                        </a:p>
                      </a:txBody>
                      <a:tcPr/>
                    </a:tc>
                    <a:tc>
                      <a:txBody>
                        <a:bodyPr/>
                        <a:lstStyle/>
                        <a:p>
                          <a:pPr algn="r"/>
                          <a:r>
                            <a:rPr lang="en-US" sz="2000" b="1" dirty="0"/>
                            <a:t>1</a:t>
                          </a:r>
                        </a:p>
                      </a:txBody>
                      <a:tcPr/>
                    </a:tc>
                    <a:tc>
                      <a:txBody>
                        <a:bodyPr/>
                        <a:lstStyle/>
                        <a:p>
                          <a:pPr algn="r"/>
                          <a:r>
                            <a:rPr lang="en-US" sz="2000" b="1" dirty="0"/>
                            <a:t>1.05</a:t>
                          </a:r>
                        </a:p>
                      </a:txBody>
                      <a:tcPr/>
                    </a:tc>
                    <a:tc>
                      <a:txBody>
                        <a:bodyPr/>
                        <a:lstStyle/>
                        <a:p>
                          <a:pPr algn="r"/>
                          <a:r>
                            <a:rPr lang="en-US" sz="2000" b="1" dirty="0"/>
                            <a:t>11</a:t>
                          </a:r>
                        </a:p>
                      </a:txBody>
                      <a:tcPr/>
                    </a:tc>
                    <a:extLst>
                      <a:ext uri="{0D108BD9-81ED-4DB2-BD59-A6C34878D82A}">
                        <a16:rowId xmlns:a16="http://schemas.microsoft.com/office/drawing/2014/main" val="166884564"/>
                      </a:ext>
                    </a:extLst>
                  </a:tr>
                  <a:tr h="370840">
                    <a:tc>
                      <a:txBody>
                        <a:bodyPr/>
                        <a:lstStyle/>
                        <a:p>
                          <a:r>
                            <a:rPr lang="en-US" dirty="0"/>
                            <a:t>CNN</a:t>
                          </a:r>
                        </a:p>
                      </a:txBody>
                      <a:tcPr/>
                    </a:tc>
                    <a:tc>
                      <a:txBody>
                        <a:bodyPr/>
                        <a:lstStyle/>
                        <a:p>
                          <a:pPr algn="r"/>
                          <a:r>
                            <a:rPr lang="en-US" dirty="0"/>
                            <a:t>0.72</a:t>
                          </a:r>
                        </a:p>
                      </a:txBody>
                      <a:tcPr/>
                    </a:tc>
                    <a:tc>
                      <a:txBody>
                        <a:bodyPr/>
                        <a:lstStyle/>
                        <a:p>
                          <a:pPr algn="r"/>
                          <a:r>
                            <a:rPr lang="en-US" dirty="0"/>
                            <a:t>90.45</a:t>
                          </a:r>
                        </a:p>
                      </a:txBody>
                      <a:tcPr/>
                    </a:tc>
                    <a:tc>
                      <a:txBody>
                        <a:bodyPr/>
                        <a:lstStyle/>
                        <a:p>
                          <a:pPr algn="r"/>
                          <a:r>
                            <a:rPr lang="en-US" dirty="0"/>
                            <a:t>0.94</a:t>
                          </a:r>
                        </a:p>
                      </a:txBody>
                      <a:tcPr/>
                    </a:tc>
                    <a:tc>
                      <a:txBody>
                        <a:bodyPr/>
                        <a:lstStyle/>
                        <a:p>
                          <a:pPr algn="r"/>
                          <a:r>
                            <a:rPr lang="en-US" dirty="0"/>
                            <a:t>0.98</a:t>
                          </a:r>
                        </a:p>
                      </a:txBody>
                      <a:tcPr/>
                    </a:tc>
                    <a:tc>
                      <a:txBody>
                        <a:bodyPr/>
                        <a:lstStyle/>
                        <a:p>
                          <a:pPr algn="r"/>
                          <a:r>
                            <a:rPr lang="en-US" dirty="0"/>
                            <a:t>1.04</a:t>
                          </a:r>
                        </a:p>
                      </a:txBody>
                      <a:tcPr/>
                    </a:tc>
                    <a:tc>
                      <a:txBody>
                        <a:bodyPr/>
                        <a:lstStyle/>
                        <a:p>
                          <a:pPr algn="r"/>
                          <a:r>
                            <a:rPr lang="en-US" dirty="0"/>
                            <a:t>14</a:t>
                          </a:r>
                        </a:p>
                      </a:txBody>
                      <a:tcPr/>
                    </a:tc>
                    <a:extLst>
                      <a:ext uri="{0D108BD9-81ED-4DB2-BD59-A6C34878D82A}">
                        <a16:rowId xmlns:a16="http://schemas.microsoft.com/office/drawing/2014/main" val="1725585828"/>
                      </a:ext>
                    </a:extLst>
                  </a:tr>
                </a:tbl>
              </a:graphicData>
            </a:graphic>
          </p:graphicFrame>
        </mc:Fallback>
      </mc:AlternateContent>
      <p:pic>
        <p:nvPicPr>
          <p:cNvPr id="5" name="Picture 4">
            <a:extLst>
              <a:ext uri="{FF2B5EF4-FFF2-40B4-BE49-F238E27FC236}">
                <a16:creationId xmlns:a16="http://schemas.microsoft.com/office/drawing/2014/main" id="{A673B3E0-39A4-4326-9F93-D68FC6221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235" y="1078276"/>
            <a:ext cx="2660513" cy="1224823"/>
          </a:xfrm>
          <a:prstGeom prst="rect">
            <a:avLst/>
          </a:prstGeom>
        </p:spPr>
      </p:pic>
      <p:sp>
        <p:nvSpPr>
          <p:cNvPr id="3" name="Date Placeholder 2">
            <a:extLst>
              <a:ext uri="{FF2B5EF4-FFF2-40B4-BE49-F238E27FC236}">
                <a16:creationId xmlns:a16="http://schemas.microsoft.com/office/drawing/2014/main" id="{148A84FC-D02D-4DCD-9827-18EA2CDC8EBF}"/>
              </a:ext>
            </a:extLst>
          </p:cNvPr>
          <p:cNvSpPr>
            <a:spLocks noGrp="1"/>
          </p:cNvSpPr>
          <p:nvPr>
            <p:ph type="dt" sz="half" idx="10"/>
          </p:nvPr>
        </p:nvSpPr>
        <p:spPr/>
        <p:txBody>
          <a:bodyPr/>
          <a:lstStyle/>
          <a:p>
            <a:r>
              <a:rPr lang="en-US"/>
              <a:t>ICPP Workshop 2021</a:t>
            </a:r>
          </a:p>
        </p:txBody>
      </p:sp>
    </p:spTree>
    <p:extLst>
      <p:ext uri="{BB962C8B-B14F-4D97-AF65-F5344CB8AC3E}">
        <p14:creationId xmlns:p14="http://schemas.microsoft.com/office/powerpoint/2010/main" val="412199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6FA6-7A03-4321-8F0D-2E8231A9EBB7}"/>
              </a:ext>
            </a:extLst>
          </p:cNvPr>
          <p:cNvSpPr>
            <a:spLocks noGrp="1"/>
          </p:cNvSpPr>
          <p:nvPr>
            <p:ph type="title"/>
          </p:nvPr>
        </p:nvSpPr>
        <p:spPr/>
        <p:txBody>
          <a:bodyPr/>
          <a:lstStyle/>
          <a:p>
            <a:r>
              <a:rPr lang="en-US" dirty="0"/>
              <a:t>Sparse Matrix Vector Multiplication (</a:t>
            </a:r>
            <a:r>
              <a:rPr lang="en-US" dirty="0" err="1"/>
              <a:t>SpMV</a:t>
            </a:r>
            <a:r>
              <a:rPr lang="en-US" dirty="0"/>
              <a:t>)</a:t>
            </a:r>
          </a:p>
        </p:txBody>
      </p:sp>
      <p:sp>
        <p:nvSpPr>
          <p:cNvPr id="3" name="Content Placeholder 2">
            <a:extLst>
              <a:ext uri="{FF2B5EF4-FFF2-40B4-BE49-F238E27FC236}">
                <a16:creationId xmlns:a16="http://schemas.microsoft.com/office/drawing/2014/main" id="{AD4B42EE-E560-44B9-BB23-80B140FEDB43}"/>
              </a:ext>
            </a:extLst>
          </p:cNvPr>
          <p:cNvSpPr>
            <a:spLocks noGrp="1"/>
          </p:cNvSpPr>
          <p:nvPr>
            <p:ph sz="half" idx="1"/>
          </p:nvPr>
        </p:nvSpPr>
        <p:spPr/>
        <p:txBody>
          <a:bodyPr/>
          <a:lstStyle/>
          <a:p>
            <a:r>
              <a:rPr lang="en-US" dirty="0">
                <a:ea typeface="Fira Code" panose="020B0509050000020004" pitchFamily="49" charset="0"/>
              </a:rPr>
              <a:t>Important computation kernel</a:t>
            </a:r>
          </a:p>
          <a:p>
            <a:pPr lvl="1"/>
            <a:r>
              <a:rPr lang="en-US" sz="2800" dirty="0">
                <a:ea typeface="Fira Code" panose="020B0509050000020004" pitchFamily="49" charset="0"/>
              </a:rPr>
              <a:t>PageRank, Conjugate Gradient, and Indirect solvers for systems of linear equations</a:t>
            </a:r>
          </a:p>
        </p:txBody>
      </p:sp>
      <p:graphicFrame>
        <p:nvGraphicFramePr>
          <p:cNvPr id="5" name="Table 4">
            <a:extLst>
              <a:ext uri="{FF2B5EF4-FFF2-40B4-BE49-F238E27FC236}">
                <a16:creationId xmlns:a16="http://schemas.microsoft.com/office/drawing/2014/main" id="{38B7A8F0-5399-417E-89F9-A726A816181B}"/>
              </a:ext>
            </a:extLst>
          </p:cNvPr>
          <p:cNvGraphicFramePr>
            <a:graphicFrameLocks noGrp="1"/>
          </p:cNvGraphicFramePr>
          <p:nvPr>
            <p:extLst>
              <p:ext uri="{D42A27DB-BD31-4B8C-83A1-F6EECF244321}">
                <p14:modId xmlns:p14="http://schemas.microsoft.com/office/powerpoint/2010/main" val="1160628866"/>
              </p:ext>
            </p:extLst>
          </p:nvPr>
        </p:nvGraphicFramePr>
        <p:xfrm>
          <a:off x="9614767" y="1826082"/>
          <a:ext cx="549275" cy="2746375"/>
        </p:xfrm>
        <a:graphic>
          <a:graphicData uri="http://schemas.openxmlformats.org/drawingml/2006/table">
            <a:tbl>
              <a:tblPr/>
              <a:tblGrid>
                <a:gridCol w="549275">
                  <a:extLst>
                    <a:ext uri="{9D8B030D-6E8A-4147-A177-3AD203B41FA5}">
                      <a16:colId xmlns:a16="http://schemas.microsoft.com/office/drawing/2014/main" val="20000"/>
                    </a:ext>
                  </a:extLst>
                </a:gridCol>
              </a:tblGrid>
              <a:tr h="549275">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1</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275">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2</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275">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3</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9275">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4</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9275">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itchFamily="34" charset="0"/>
                        </a:rPr>
                        <a:t>5</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1148513D-7BD5-46E4-B628-DB2A492FB97B}"/>
              </a:ext>
            </a:extLst>
          </p:cNvPr>
          <p:cNvGraphicFramePr>
            <a:graphicFrameLocks noGrp="1"/>
          </p:cNvGraphicFramePr>
          <p:nvPr>
            <p:extLst>
              <p:ext uri="{D42A27DB-BD31-4B8C-83A1-F6EECF244321}">
                <p14:modId xmlns:p14="http://schemas.microsoft.com/office/powerpoint/2010/main" val="3832505990"/>
              </p:ext>
            </p:extLst>
          </p:nvPr>
        </p:nvGraphicFramePr>
        <p:xfrm>
          <a:off x="5941840" y="1826082"/>
          <a:ext cx="2743200" cy="2746375"/>
        </p:xfrm>
        <a:graphic>
          <a:graphicData uri="http://schemas.openxmlformats.org/drawingml/2006/table">
            <a:tbl>
              <a:tblPr/>
              <a:tblGrid>
                <a:gridCol w="549275">
                  <a:extLst>
                    <a:ext uri="{9D8B030D-6E8A-4147-A177-3AD203B41FA5}">
                      <a16:colId xmlns:a16="http://schemas.microsoft.com/office/drawing/2014/main" val="20000"/>
                    </a:ext>
                  </a:extLst>
                </a:gridCol>
                <a:gridCol w="547687">
                  <a:extLst>
                    <a:ext uri="{9D8B030D-6E8A-4147-A177-3AD203B41FA5}">
                      <a16:colId xmlns:a16="http://schemas.microsoft.com/office/drawing/2014/main" val="20001"/>
                    </a:ext>
                  </a:extLst>
                </a:gridCol>
                <a:gridCol w="549275">
                  <a:extLst>
                    <a:ext uri="{9D8B030D-6E8A-4147-A177-3AD203B41FA5}">
                      <a16:colId xmlns:a16="http://schemas.microsoft.com/office/drawing/2014/main" val="20002"/>
                    </a:ext>
                  </a:extLst>
                </a:gridCol>
                <a:gridCol w="547688">
                  <a:extLst>
                    <a:ext uri="{9D8B030D-6E8A-4147-A177-3AD203B41FA5}">
                      <a16:colId xmlns:a16="http://schemas.microsoft.com/office/drawing/2014/main" val="20003"/>
                    </a:ext>
                  </a:extLst>
                </a:gridCol>
                <a:gridCol w="549275">
                  <a:extLst>
                    <a:ext uri="{9D8B030D-6E8A-4147-A177-3AD203B41FA5}">
                      <a16:colId xmlns:a16="http://schemas.microsoft.com/office/drawing/2014/main" val="20004"/>
                    </a:ext>
                  </a:extLst>
                </a:gridCol>
              </a:tblGrid>
              <a:tr h="549275">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1.0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2.0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3.0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275">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4.0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5.0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275">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6.0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9275">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7.0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8.0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9275">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9.0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Clr>
                          <a:schemeClr val="tx1"/>
                        </a:buClr>
                        <a:buFont typeface="Wingdings 3" pitchFamily="18" charset="2"/>
                        <a:defRPr>
                          <a:solidFill>
                            <a:schemeClr val="tx1"/>
                          </a:solidFill>
                          <a:latin typeface="Calibri" pitchFamily="34" charset="0"/>
                        </a:defRPr>
                      </a:lvl1pPr>
                      <a:lvl2pPr marL="742950" indent="-285750">
                        <a:spcBef>
                          <a:spcPts val="300"/>
                        </a:spcBef>
                        <a:buClr>
                          <a:schemeClr val="tx1"/>
                        </a:buClr>
                        <a:buFont typeface="Calibri" pitchFamily="34" charset="0"/>
                        <a:defRPr sz="1600">
                          <a:solidFill>
                            <a:schemeClr val="tx1"/>
                          </a:solidFill>
                          <a:latin typeface="Calibri" pitchFamily="34" charset="0"/>
                        </a:defRPr>
                      </a:lvl2pPr>
                      <a:lvl3pPr marL="1143000" indent="-228600">
                        <a:spcBef>
                          <a:spcPts val="300"/>
                        </a:spcBef>
                        <a:buClr>
                          <a:schemeClr val="tx1"/>
                        </a:buClr>
                        <a:buFont typeface="Calibri" pitchFamily="34" charset="0"/>
                        <a:defRPr sz="1400">
                          <a:solidFill>
                            <a:schemeClr val="tx1"/>
                          </a:solidFill>
                          <a:latin typeface="Calibri" pitchFamily="34" charset="0"/>
                        </a:defRPr>
                      </a:lvl3pPr>
                      <a:lvl4pPr marL="1600200" indent="-228600">
                        <a:spcBef>
                          <a:spcPts val="300"/>
                        </a:spcBef>
                        <a:buClr>
                          <a:schemeClr val="tx1"/>
                        </a:buClr>
                        <a:buFont typeface="Calibri" pitchFamily="34" charset="0"/>
                        <a:defRPr sz="1000">
                          <a:solidFill>
                            <a:schemeClr val="tx1"/>
                          </a:solidFill>
                          <a:latin typeface="Calibri" pitchFamily="34" charset="0"/>
                        </a:defRPr>
                      </a:lvl4pPr>
                      <a:lvl5pPr marL="2057400" indent="-228600">
                        <a:spcBef>
                          <a:spcPts val="300"/>
                        </a:spcBef>
                        <a:buClr>
                          <a:schemeClr val="tx1"/>
                        </a:buClr>
                        <a:buFont typeface="Calibri" pitchFamily="34" charset="0"/>
                        <a:defRPr sz="1000">
                          <a:solidFill>
                            <a:schemeClr val="tx1"/>
                          </a:solidFill>
                          <a:latin typeface="Calibri" pitchFamily="34" charset="0"/>
                        </a:defRPr>
                      </a:lvl5pPr>
                      <a:lvl6pPr marL="25146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6pPr>
                      <a:lvl7pPr marL="29718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7pPr>
                      <a:lvl8pPr marL="34290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8pPr>
                      <a:lvl9pPr marL="3886200" indent="-228600" fontAlgn="base">
                        <a:spcBef>
                          <a:spcPts val="300"/>
                        </a:spcBef>
                        <a:spcAft>
                          <a:spcPct val="0"/>
                        </a:spcAft>
                        <a:buClr>
                          <a:schemeClr val="tx1"/>
                        </a:buClr>
                        <a:buFont typeface="Calibri" pitchFamily="34" charset="0"/>
                        <a:defRPr sz="1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itchFamily="34" charset="0"/>
                        </a:rPr>
                        <a: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 name="TextBox 7">
            <a:extLst>
              <a:ext uri="{FF2B5EF4-FFF2-40B4-BE49-F238E27FC236}">
                <a16:creationId xmlns:a16="http://schemas.microsoft.com/office/drawing/2014/main" id="{A466FC18-D84B-413E-8EA1-3E29EBE94AB1}"/>
              </a:ext>
            </a:extLst>
          </p:cNvPr>
          <p:cNvSpPr txBox="1">
            <a:spLocks noChangeArrowheads="1"/>
          </p:cNvSpPr>
          <p:nvPr/>
        </p:nvSpPr>
        <p:spPr bwMode="auto">
          <a:xfrm>
            <a:off x="8685040" y="2715082"/>
            <a:ext cx="931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buClr>
                <a:schemeClr val="bg2"/>
              </a:buClr>
            </a:pPr>
            <a:r>
              <a:rPr lang="en-US" altLang="en-US" sz="5400">
                <a:latin typeface="Calibri" panose="020F0502020204030204" pitchFamily="34" charset="0"/>
              </a:rPr>
              <a:t>×</a:t>
            </a:r>
          </a:p>
        </p:txBody>
      </p:sp>
      <p:sp>
        <p:nvSpPr>
          <p:cNvPr id="8" name="TextBox 13">
            <a:extLst>
              <a:ext uri="{FF2B5EF4-FFF2-40B4-BE49-F238E27FC236}">
                <a16:creationId xmlns:a16="http://schemas.microsoft.com/office/drawing/2014/main" id="{3D3A429F-6437-4951-9E16-C3ADD9628B82}"/>
              </a:ext>
            </a:extLst>
          </p:cNvPr>
          <p:cNvSpPr txBox="1">
            <a:spLocks noChangeArrowheads="1"/>
          </p:cNvSpPr>
          <p:nvPr/>
        </p:nvSpPr>
        <p:spPr bwMode="auto">
          <a:xfrm>
            <a:off x="10166178" y="2724607"/>
            <a:ext cx="930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buClr>
                <a:schemeClr val="bg2"/>
              </a:buClr>
            </a:pPr>
            <a:r>
              <a:rPr lang="en-US" altLang="en-US" sz="5400" dirty="0">
                <a:latin typeface="Calibri" panose="020F0502020204030204" pitchFamily="34" charset="0"/>
              </a:rPr>
              <a:t>=</a:t>
            </a:r>
          </a:p>
        </p:txBody>
      </p:sp>
      <p:graphicFrame>
        <p:nvGraphicFramePr>
          <p:cNvPr id="9" name="Table 8">
            <a:extLst>
              <a:ext uri="{FF2B5EF4-FFF2-40B4-BE49-F238E27FC236}">
                <a16:creationId xmlns:a16="http://schemas.microsoft.com/office/drawing/2014/main" id="{14C72A5D-A279-472E-BF68-25FF5E1F1B5A}"/>
              </a:ext>
            </a:extLst>
          </p:cNvPr>
          <p:cNvGraphicFramePr>
            <a:graphicFrameLocks noGrp="1"/>
          </p:cNvGraphicFramePr>
          <p:nvPr>
            <p:extLst>
              <p:ext uri="{D42A27DB-BD31-4B8C-83A1-F6EECF244321}">
                <p14:modId xmlns:p14="http://schemas.microsoft.com/office/powerpoint/2010/main" val="427498659"/>
              </p:ext>
            </p:extLst>
          </p:nvPr>
        </p:nvGraphicFramePr>
        <p:xfrm>
          <a:off x="11096453" y="1834019"/>
          <a:ext cx="549275" cy="2743200"/>
        </p:xfrm>
        <a:graphic>
          <a:graphicData uri="http://schemas.openxmlformats.org/drawingml/2006/table">
            <a:tbl>
              <a:tblPr firstRow="1" bandRow="1">
                <a:tableStyleId>{D7AC3CCA-C797-4891-BE02-D94E43425B78}</a:tableStyleId>
              </a:tblPr>
              <a:tblGrid>
                <a:gridCol w="549275">
                  <a:extLst>
                    <a:ext uri="{9D8B030D-6E8A-4147-A177-3AD203B41FA5}">
                      <a16:colId xmlns:a16="http://schemas.microsoft.com/office/drawing/2014/main" val="20000"/>
                    </a:ext>
                  </a:extLst>
                </a:gridCol>
              </a:tblGrid>
              <a:tr h="548640">
                <a:tc>
                  <a:txBody>
                    <a:bodyPr/>
                    <a:lstStyle/>
                    <a:p>
                      <a:pPr algn="ctr"/>
                      <a:r>
                        <a:rPr lang="en-US" sz="2000" b="1" dirty="0">
                          <a:solidFill>
                            <a:schemeClr val="tx1"/>
                          </a:solidFill>
                        </a:rPr>
                        <a:t>22</a:t>
                      </a:r>
                    </a:p>
                  </a:txBody>
                  <a:tcPr marL="91546" marR="9154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8640">
                <a:tc>
                  <a:txBody>
                    <a:bodyPr/>
                    <a:lstStyle/>
                    <a:p>
                      <a:pPr algn="ctr"/>
                      <a:r>
                        <a:rPr lang="en-US" sz="2000" b="1" dirty="0">
                          <a:solidFill>
                            <a:schemeClr val="tx1"/>
                          </a:solidFill>
                        </a:rPr>
                        <a:t>28</a:t>
                      </a:r>
                    </a:p>
                  </a:txBody>
                  <a:tcPr marL="91546" marR="9154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pPr algn="ctr"/>
                      <a:r>
                        <a:rPr lang="en-US" sz="2000" b="1" dirty="0">
                          <a:solidFill>
                            <a:schemeClr val="tx1"/>
                          </a:solidFill>
                        </a:rPr>
                        <a:t>18</a:t>
                      </a:r>
                    </a:p>
                  </a:txBody>
                  <a:tcPr marL="91546" marR="9154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pPr algn="ctr"/>
                      <a:r>
                        <a:rPr lang="en-US" sz="2000" b="1" dirty="0">
                          <a:solidFill>
                            <a:schemeClr val="tx1"/>
                          </a:solidFill>
                        </a:rPr>
                        <a:t>39</a:t>
                      </a:r>
                    </a:p>
                  </a:txBody>
                  <a:tcPr marL="91546" marR="9154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640">
                <a:tc>
                  <a:txBody>
                    <a:bodyPr/>
                    <a:lstStyle/>
                    <a:p>
                      <a:pPr algn="ctr"/>
                      <a:r>
                        <a:rPr lang="en-US" sz="2000" b="1" dirty="0">
                          <a:solidFill>
                            <a:schemeClr val="tx1"/>
                          </a:solidFill>
                        </a:rPr>
                        <a:t>18</a:t>
                      </a:r>
                    </a:p>
                  </a:txBody>
                  <a:tcPr marL="91546" marR="9154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 name="Rectangle 9">
            <a:extLst>
              <a:ext uri="{FF2B5EF4-FFF2-40B4-BE49-F238E27FC236}">
                <a16:creationId xmlns:a16="http://schemas.microsoft.com/office/drawing/2014/main" id="{01195272-75F3-4CB4-863F-02C8D2A95DEC}"/>
              </a:ext>
            </a:extLst>
          </p:cNvPr>
          <p:cNvSpPr/>
          <p:nvPr/>
        </p:nvSpPr>
        <p:spPr>
          <a:xfrm>
            <a:off x="5941841" y="1826082"/>
            <a:ext cx="542925" cy="538163"/>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dirty="0">
              <a:solidFill>
                <a:schemeClr val="bg1"/>
              </a:solidFill>
            </a:endParaRPr>
          </a:p>
        </p:txBody>
      </p:sp>
      <p:sp>
        <p:nvSpPr>
          <p:cNvPr id="11" name="Rectangle 10">
            <a:extLst>
              <a:ext uri="{FF2B5EF4-FFF2-40B4-BE49-F238E27FC236}">
                <a16:creationId xmlns:a16="http://schemas.microsoft.com/office/drawing/2014/main" id="{398A519A-0543-485B-BF4C-B8C8A948D14F}"/>
              </a:ext>
            </a:extLst>
          </p:cNvPr>
          <p:cNvSpPr/>
          <p:nvPr/>
        </p:nvSpPr>
        <p:spPr>
          <a:xfrm>
            <a:off x="7051503" y="1826082"/>
            <a:ext cx="542925" cy="538163"/>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dirty="0">
              <a:solidFill>
                <a:schemeClr val="bg1"/>
              </a:solidFill>
            </a:endParaRPr>
          </a:p>
        </p:txBody>
      </p:sp>
      <p:sp>
        <p:nvSpPr>
          <p:cNvPr id="12" name="Rectangle 11">
            <a:extLst>
              <a:ext uri="{FF2B5EF4-FFF2-40B4-BE49-F238E27FC236}">
                <a16:creationId xmlns:a16="http://schemas.microsoft.com/office/drawing/2014/main" id="{BC0F9DD5-5004-4C96-A223-5DCB78360FE2}"/>
              </a:ext>
            </a:extLst>
          </p:cNvPr>
          <p:cNvSpPr/>
          <p:nvPr/>
        </p:nvSpPr>
        <p:spPr>
          <a:xfrm>
            <a:off x="8142116" y="1826082"/>
            <a:ext cx="542925" cy="538163"/>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sp>
        <p:nvSpPr>
          <p:cNvPr id="13" name="Rectangle 12">
            <a:extLst>
              <a:ext uri="{FF2B5EF4-FFF2-40B4-BE49-F238E27FC236}">
                <a16:creationId xmlns:a16="http://schemas.microsoft.com/office/drawing/2014/main" id="{7E76AD8B-E2C4-4ADA-A6F4-67DDF22C8360}"/>
              </a:ext>
            </a:extLst>
          </p:cNvPr>
          <p:cNvSpPr/>
          <p:nvPr/>
        </p:nvSpPr>
        <p:spPr>
          <a:xfrm>
            <a:off x="6508578" y="2369007"/>
            <a:ext cx="542925" cy="5365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sp>
        <p:nvSpPr>
          <p:cNvPr id="14" name="Rectangle 13">
            <a:extLst>
              <a:ext uri="{FF2B5EF4-FFF2-40B4-BE49-F238E27FC236}">
                <a16:creationId xmlns:a16="http://schemas.microsoft.com/office/drawing/2014/main" id="{C09DF665-AE87-4A13-B9E0-D5B2B2B04151}"/>
              </a:ext>
            </a:extLst>
          </p:cNvPr>
          <p:cNvSpPr/>
          <p:nvPr/>
        </p:nvSpPr>
        <p:spPr>
          <a:xfrm>
            <a:off x="7584903" y="2369007"/>
            <a:ext cx="542925" cy="5365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sp>
        <p:nvSpPr>
          <p:cNvPr id="15" name="Rectangle 14">
            <a:extLst>
              <a:ext uri="{FF2B5EF4-FFF2-40B4-BE49-F238E27FC236}">
                <a16:creationId xmlns:a16="http://schemas.microsoft.com/office/drawing/2014/main" id="{F345DB03-5A93-4B3E-A714-E41D566BDA88}"/>
              </a:ext>
            </a:extLst>
          </p:cNvPr>
          <p:cNvSpPr/>
          <p:nvPr/>
        </p:nvSpPr>
        <p:spPr>
          <a:xfrm>
            <a:off x="7051503" y="2918282"/>
            <a:ext cx="542925" cy="5365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sp>
        <p:nvSpPr>
          <p:cNvPr id="16" name="Rectangle 15">
            <a:extLst>
              <a:ext uri="{FF2B5EF4-FFF2-40B4-BE49-F238E27FC236}">
                <a16:creationId xmlns:a16="http://schemas.microsoft.com/office/drawing/2014/main" id="{F7C49789-0988-49A5-991A-51A9E5EAA39F}"/>
              </a:ext>
            </a:extLst>
          </p:cNvPr>
          <p:cNvSpPr/>
          <p:nvPr/>
        </p:nvSpPr>
        <p:spPr>
          <a:xfrm>
            <a:off x="5941841" y="3467557"/>
            <a:ext cx="542925" cy="5381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sp>
        <p:nvSpPr>
          <p:cNvPr id="17" name="Rectangle 16">
            <a:extLst>
              <a:ext uri="{FF2B5EF4-FFF2-40B4-BE49-F238E27FC236}">
                <a16:creationId xmlns:a16="http://schemas.microsoft.com/office/drawing/2014/main" id="{19726A6D-EDD9-48F5-BA9C-FED4F0A06C7D}"/>
              </a:ext>
            </a:extLst>
          </p:cNvPr>
          <p:cNvSpPr/>
          <p:nvPr/>
        </p:nvSpPr>
        <p:spPr>
          <a:xfrm>
            <a:off x="7590859" y="3470055"/>
            <a:ext cx="542925" cy="5381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sp>
        <p:nvSpPr>
          <p:cNvPr id="18" name="Rectangle 17">
            <a:extLst>
              <a:ext uri="{FF2B5EF4-FFF2-40B4-BE49-F238E27FC236}">
                <a16:creationId xmlns:a16="http://schemas.microsoft.com/office/drawing/2014/main" id="{FE01952D-BB3E-4FCB-B926-A30F36A2A5D8}"/>
              </a:ext>
            </a:extLst>
          </p:cNvPr>
          <p:cNvSpPr/>
          <p:nvPr/>
        </p:nvSpPr>
        <p:spPr>
          <a:xfrm>
            <a:off x="6484766" y="4032707"/>
            <a:ext cx="542925" cy="5365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sp>
        <p:nvSpPr>
          <p:cNvPr id="19" name="Rectangle 18">
            <a:extLst>
              <a:ext uri="{FF2B5EF4-FFF2-40B4-BE49-F238E27FC236}">
                <a16:creationId xmlns:a16="http://schemas.microsoft.com/office/drawing/2014/main" id="{969496A5-F5C7-41F9-ABAA-7F8D3AD16E4E}"/>
              </a:ext>
            </a:extLst>
          </p:cNvPr>
          <p:cNvSpPr/>
          <p:nvPr/>
        </p:nvSpPr>
        <p:spPr>
          <a:xfrm>
            <a:off x="9623253" y="1826082"/>
            <a:ext cx="542925" cy="538163"/>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sp>
        <p:nvSpPr>
          <p:cNvPr id="20" name="Rectangle 19">
            <a:extLst>
              <a:ext uri="{FF2B5EF4-FFF2-40B4-BE49-F238E27FC236}">
                <a16:creationId xmlns:a16="http://schemas.microsoft.com/office/drawing/2014/main" id="{5C1538F7-5708-4087-A16F-AA4B06605B16}"/>
              </a:ext>
            </a:extLst>
          </p:cNvPr>
          <p:cNvSpPr/>
          <p:nvPr/>
        </p:nvSpPr>
        <p:spPr>
          <a:xfrm>
            <a:off x="9615316" y="2369007"/>
            <a:ext cx="542925" cy="5365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sp>
        <p:nvSpPr>
          <p:cNvPr id="21" name="Rectangle 20">
            <a:extLst>
              <a:ext uri="{FF2B5EF4-FFF2-40B4-BE49-F238E27FC236}">
                <a16:creationId xmlns:a16="http://schemas.microsoft.com/office/drawing/2014/main" id="{AFB6860F-CC50-4638-935B-00ADA37B3757}"/>
              </a:ext>
            </a:extLst>
          </p:cNvPr>
          <p:cNvSpPr/>
          <p:nvPr/>
        </p:nvSpPr>
        <p:spPr>
          <a:xfrm>
            <a:off x="9615316" y="2921457"/>
            <a:ext cx="542925" cy="536575"/>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sp>
        <p:nvSpPr>
          <p:cNvPr id="22" name="Rectangle 21">
            <a:extLst>
              <a:ext uri="{FF2B5EF4-FFF2-40B4-BE49-F238E27FC236}">
                <a16:creationId xmlns:a16="http://schemas.microsoft.com/office/drawing/2014/main" id="{CE7FC089-B8A8-45F8-BA46-347288C2A4D7}"/>
              </a:ext>
            </a:extLst>
          </p:cNvPr>
          <p:cNvSpPr/>
          <p:nvPr/>
        </p:nvSpPr>
        <p:spPr>
          <a:xfrm>
            <a:off x="9615316" y="3473907"/>
            <a:ext cx="542925" cy="5365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sp>
        <p:nvSpPr>
          <p:cNvPr id="23" name="Rectangle 22">
            <a:extLst>
              <a:ext uri="{FF2B5EF4-FFF2-40B4-BE49-F238E27FC236}">
                <a16:creationId xmlns:a16="http://schemas.microsoft.com/office/drawing/2014/main" id="{F3DA22CC-D4BD-467B-9D1A-93E18F7C1FAA}"/>
              </a:ext>
            </a:extLst>
          </p:cNvPr>
          <p:cNvSpPr/>
          <p:nvPr/>
        </p:nvSpPr>
        <p:spPr>
          <a:xfrm>
            <a:off x="9615316" y="4025227"/>
            <a:ext cx="542925" cy="536575"/>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sp>
        <p:nvSpPr>
          <p:cNvPr id="24" name="Rectangle 23">
            <a:extLst>
              <a:ext uri="{FF2B5EF4-FFF2-40B4-BE49-F238E27FC236}">
                <a16:creationId xmlns:a16="http://schemas.microsoft.com/office/drawing/2014/main" id="{B461CE1C-CA9C-4FB0-8BFE-0C4976C7F878}"/>
              </a:ext>
            </a:extLst>
          </p:cNvPr>
          <p:cNvSpPr/>
          <p:nvPr/>
        </p:nvSpPr>
        <p:spPr>
          <a:xfrm>
            <a:off x="11142491" y="1907045"/>
            <a:ext cx="465137" cy="390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2000" b="1" dirty="0"/>
              <a:t>22</a:t>
            </a:r>
            <a:endParaRPr lang="en-US" altLang="en-US" b="1" dirty="0"/>
          </a:p>
        </p:txBody>
      </p:sp>
      <p:sp>
        <p:nvSpPr>
          <p:cNvPr id="25" name="Rectangle 24">
            <a:extLst>
              <a:ext uri="{FF2B5EF4-FFF2-40B4-BE49-F238E27FC236}">
                <a16:creationId xmlns:a16="http://schemas.microsoft.com/office/drawing/2014/main" id="{2BEED734-2088-4785-8149-E4A9DBD8D20D}"/>
              </a:ext>
            </a:extLst>
          </p:cNvPr>
          <p:cNvSpPr/>
          <p:nvPr/>
        </p:nvSpPr>
        <p:spPr>
          <a:xfrm>
            <a:off x="11142491" y="2450518"/>
            <a:ext cx="465137" cy="390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dirty="0"/>
              <a:t>…</a:t>
            </a:r>
          </a:p>
        </p:txBody>
      </p:sp>
      <p:sp>
        <p:nvSpPr>
          <p:cNvPr id="26" name="Rectangle 25">
            <a:extLst>
              <a:ext uri="{FF2B5EF4-FFF2-40B4-BE49-F238E27FC236}">
                <a16:creationId xmlns:a16="http://schemas.microsoft.com/office/drawing/2014/main" id="{F88A498C-5BE5-4C94-ADAC-D725D49F61FB}"/>
              </a:ext>
            </a:extLst>
          </p:cNvPr>
          <p:cNvSpPr/>
          <p:nvPr/>
        </p:nvSpPr>
        <p:spPr>
          <a:xfrm>
            <a:off x="11142491" y="3016707"/>
            <a:ext cx="465137" cy="390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sp>
        <p:nvSpPr>
          <p:cNvPr id="27" name="Rectangle 26">
            <a:extLst>
              <a:ext uri="{FF2B5EF4-FFF2-40B4-BE49-F238E27FC236}">
                <a16:creationId xmlns:a16="http://schemas.microsoft.com/office/drawing/2014/main" id="{E4C02F6B-C2BF-469D-9179-386B7F6ECE1D}"/>
              </a:ext>
            </a:extLst>
          </p:cNvPr>
          <p:cNvSpPr/>
          <p:nvPr/>
        </p:nvSpPr>
        <p:spPr>
          <a:xfrm>
            <a:off x="11142491" y="3542170"/>
            <a:ext cx="465137" cy="3889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sp>
        <p:nvSpPr>
          <p:cNvPr id="28" name="Rectangle 27">
            <a:extLst>
              <a:ext uri="{FF2B5EF4-FFF2-40B4-BE49-F238E27FC236}">
                <a16:creationId xmlns:a16="http://schemas.microsoft.com/office/drawing/2014/main" id="{8BAFF9EB-0A47-4B20-BC78-F7FCD1E7C2A4}"/>
              </a:ext>
            </a:extLst>
          </p:cNvPr>
          <p:cNvSpPr/>
          <p:nvPr/>
        </p:nvSpPr>
        <p:spPr>
          <a:xfrm>
            <a:off x="11145666" y="4105732"/>
            <a:ext cx="465137" cy="390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a:solidFill>
                <a:schemeClr val="bg1"/>
              </a:solidFill>
            </a:endParaRPr>
          </a:p>
        </p:txBody>
      </p:sp>
      <p:grpSp>
        <p:nvGrpSpPr>
          <p:cNvPr id="29" name="Group 28">
            <a:extLst>
              <a:ext uri="{FF2B5EF4-FFF2-40B4-BE49-F238E27FC236}">
                <a16:creationId xmlns:a16="http://schemas.microsoft.com/office/drawing/2014/main" id="{D40E6B61-F869-43F7-84B6-C55D3C78BFEE}"/>
              </a:ext>
            </a:extLst>
          </p:cNvPr>
          <p:cNvGrpSpPr/>
          <p:nvPr/>
        </p:nvGrpSpPr>
        <p:grpSpPr>
          <a:xfrm>
            <a:off x="746976" y="5765754"/>
            <a:ext cx="10097808" cy="587014"/>
            <a:chOff x="746976" y="5966061"/>
            <a:chExt cx="10097808" cy="587014"/>
          </a:xfrm>
        </p:grpSpPr>
        <p:sp>
          <p:nvSpPr>
            <p:cNvPr id="30" name="TextBox 29">
              <a:extLst>
                <a:ext uri="{FF2B5EF4-FFF2-40B4-BE49-F238E27FC236}">
                  <a16:creationId xmlns:a16="http://schemas.microsoft.com/office/drawing/2014/main" id="{1C9A0D4A-793D-4733-B41F-9EA6246F68A5}"/>
                </a:ext>
              </a:extLst>
            </p:cNvPr>
            <p:cNvSpPr txBox="1"/>
            <p:nvPr/>
          </p:nvSpPr>
          <p:spPr>
            <a:xfrm>
              <a:off x="746976" y="5968300"/>
              <a:ext cx="10079520" cy="584775"/>
            </a:xfrm>
            <a:prstGeom prst="rect">
              <a:avLst/>
            </a:prstGeom>
            <a:noFill/>
          </p:spPr>
          <p:txBody>
            <a:bodyPr wrap="square" rtlCol="0">
              <a:spAutoFit/>
            </a:bodyPr>
            <a:lstStyle/>
            <a:p>
              <a:r>
                <a:rPr lang="en-US" sz="1600" dirty="0"/>
                <a:t>J Greathouse and M </a:t>
              </a:r>
              <a:r>
                <a:rPr lang="en-US" sz="1600" dirty="0" err="1"/>
                <a:t>Daga</a:t>
              </a:r>
              <a:r>
                <a:rPr lang="en-US" sz="1600" dirty="0"/>
                <a:t>. Efficient Sparse Matrix-Vector Multiplication on GPUs using the CSR Storage Format. AMD Research 2014.</a:t>
              </a:r>
            </a:p>
          </p:txBody>
        </p:sp>
        <p:cxnSp>
          <p:nvCxnSpPr>
            <p:cNvPr id="31" name="Straight Connector 30">
              <a:extLst>
                <a:ext uri="{FF2B5EF4-FFF2-40B4-BE49-F238E27FC236}">
                  <a16:creationId xmlns:a16="http://schemas.microsoft.com/office/drawing/2014/main" id="{D445B243-27D7-428A-9789-C351BC10083C}"/>
                </a:ext>
              </a:extLst>
            </p:cNvPr>
            <p:cNvCxnSpPr/>
            <p:nvPr/>
          </p:nvCxnSpPr>
          <p:spPr>
            <a:xfrm>
              <a:off x="765263" y="5966061"/>
              <a:ext cx="10079521" cy="513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98451A5-B8DE-47FF-8496-B04CE75E1666}"/>
                  </a:ext>
                </a:extLst>
              </p:cNvPr>
              <p:cNvSpPr txBox="1"/>
              <p:nvPr/>
            </p:nvSpPr>
            <p:spPr>
              <a:xfrm>
                <a:off x="6972658" y="4772734"/>
                <a:ext cx="68156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𝑨</m:t>
                      </m:r>
                    </m:oMath>
                  </m:oMathPara>
                </a14:m>
                <a:endParaRPr lang="en-US" sz="2000" b="1" dirty="0"/>
              </a:p>
            </p:txBody>
          </p:sp>
        </mc:Choice>
        <mc:Fallback xmlns="">
          <p:sp>
            <p:nvSpPr>
              <p:cNvPr id="4" name="TextBox 3">
                <a:extLst>
                  <a:ext uri="{FF2B5EF4-FFF2-40B4-BE49-F238E27FC236}">
                    <a16:creationId xmlns:a16="http://schemas.microsoft.com/office/drawing/2014/main" id="{898451A5-B8DE-47FF-8496-B04CE75E1666}"/>
                  </a:ext>
                </a:extLst>
              </p:cNvPr>
              <p:cNvSpPr txBox="1">
                <a:spLocks noRot="1" noChangeAspect="1" noMove="1" noResize="1" noEditPoints="1" noAdjustHandles="1" noChangeArrowheads="1" noChangeShapeType="1" noTextEdit="1"/>
              </p:cNvSpPr>
              <p:nvPr/>
            </p:nvSpPr>
            <p:spPr>
              <a:xfrm>
                <a:off x="6972658" y="4772734"/>
                <a:ext cx="681564"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52EA4F4-CF19-4D20-8408-D6A28BE5E70B}"/>
                  </a:ext>
                </a:extLst>
              </p:cNvPr>
              <p:cNvSpPr txBox="1"/>
              <p:nvPr/>
            </p:nvSpPr>
            <p:spPr>
              <a:xfrm>
                <a:off x="9548622" y="4772734"/>
                <a:ext cx="68156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𝑋</m:t>
                      </m:r>
                    </m:oMath>
                  </m:oMathPara>
                </a14:m>
                <a:endParaRPr lang="en-US" sz="2000" dirty="0"/>
              </a:p>
            </p:txBody>
          </p:sp>
        </mc:Choice>
        <mc:Fallback xmlns="">
          <p:sp>
            <p:nvSpPr>
              <p:cNvPr id="32" name="TextBox 31">
                <a:extLst>
                  <a:ext uri="{FF2B5EF4-FFF2-40B4-BE49-F238E27FC236}">
                    <a16:creationId xmlns:a16="http://schemas.microsoft.com/office/drawing/2014/main" id="{452EA4F4-CF19-4D20-8408-D6A28BE5E70B}"/>
                  </a:ext>
                </a:extLst>
              </p:cNvPr>
              <p:cNvSpPr txBox="1">
                <a:spLocks noRot="1" noChangeAspect="1" noMove="1" noResize="1" noEditPoints="1" noAdjustHandles="1" noChangeArrowheads="1" noChangeShapeType="1" noTextEdit="1"/>
              </p:cNvSpPr>
              <p:nvPr/>
            </p:nvSpPr>
            <p:spPr>
              <a:xfrm>
                <a:off x="9548622" y="4772734"/>
                <a:ext cx="681564"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59E2A07-FAA8-4D24-8068-3F9EEB0600E9}"/>
                  </a:ext>
                </a:extLst>
              </p:cNvPr>
              <p:cNvSpPr txBox="1"/>
              <p:nvPr/>
            </p:nvSpPr>
            <p:spPr>
              <a:xfrm>
                <a:off x="11030308" y="4772734"/>
                <a:ext cx="68156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oMath>
                  </m:oMathPara>
                </a14:m>
                <a:endParaRPr lang="en-US" sz="2000" dirty="0"/>
              </a:p>
            </p:txBody>
          </p:sp>
        </mc:Choice>
        <mc:Fallback xmlns="">
          <p:sp>
            <p:nvSpPr>
              <p:cNvPr id="33" name="TextBox 32">
                <a:extLst>
                  <a:ext uri="{FF2B5EF4-FFF2-40B4-BE49-F238E27FC236}">
                    <a16:creationId xmlns:a16="http://schemas.microsoft.com/office/drawing/2014/main" id="{959E2A07-FAA8-4D24-8068-3F9EEB0600E9}"/>
                  </a:ext>
                </a:extLst>
              </p:cNvPr>
              <p:cNvSpPr txBox="1">
                <a:spLocks noRot="1" noChangeAspect="1" noMove="1" noResize="1" noEditPoints="1" noAdjustHandles="1" noChangeArrowheads="1" noChangeShapeType="1" noTextEdit="1"/>
              </p:cNvSpPr>
              <p:nvPr/>
            </p:nvSpPr>
            <p:spPr>
              <a:xfrm>
                <a:off x="11030308" y="4772734"/>
                <a:ext cx="681564" cy="400110"/>
              </a:xfrm>
              <a:prstGeom prst="rect">
                <a:avLst/>
              </a:prstGeom>
              <a:blipFill>
                <a:blip r:embed="rId6"/>
                <a:stretch>
                  <a:fillRect/>
                </a:stretch>
              </a:blipFill>
            </p:spPr>
            <p:txBody>
              <a:bodyPr/>
              <a:lstStyle/>
              <a:p>
                <a:r>
                  <a:rPr lang="en-US">
                    <a:noFill/>
                  </a:rPr>
                  <a:t> </a:t>
                </a:r>
              </a:p>
            </p:txBody>
          </p:sp>
        </mc:Fallback>
      </mc:AlternateContent>
      <p:sp>
        <p:nvSpPr>
          <p:cNvPr id="34" name="Date Placeholder 33">
            <a:extLst>
              <a:ext uri="{FF2B5EF4-FFF2-40B4-BE49-F238E27FC236}">
                <a16:creationId xmlns:a16="http://schemas.microsoft.com/office/drawing/2014/main" id="{1EC6CF9C-1F00-4A14-81CA-B10D502EEF90}"/>
              </a:ext>
            </a:extLst>
          </p:cNvPr>
          <p:cNvSpPr>
            <a:spLocks noGrp="1"/>
          </p:cNvSpPr>
          <p:nvPr>
            <p:ph type="dt" sz="half" idx="10"/>
          </p:nvPr>
        </p:nvSpPr>
        <p:spPr/>
        <p:txBody>
          <a:bodyPr/>
          <a:lstStyle/>
          <a:p>
            <a:r>
              <a:rPr lang="en-US"/>
              <a:t>ICPP Workshop 2021</a:t>
            </a:r>
          </a:p>
        </p:txBody>
      </p:sp>
      <p:sp>
        <p:nvSpPr>
          <p:cNvPr id="35" name="Rectangle 34">
            <a:extLst>
              <a:ext uri="{FF2B5EF4-FFF2-40B4-BE49-F238E27FC236}">
                <a16:creationId xmlns:a16="http://schemas.microsoft.com/office/drawing/2014/main" id="{2A23831B-5D14-4051-92A9-E1D54130F5D3}"/>
              </a:ext>
            </a:extLst>
          </p:cNvPr>
          <p:cNvSpPr/>
          <p:nvPr/>
        </p:nvSpPr>
        <p:spPr>
          <a:xfrm>
            <a:off x="11088516" y="1840141"/>
            <a:ext cx="542925" cy="538163"/>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en-US" altLang="en-US" dirty="0">
              <a:solidFill>
                <a:schemeClr val="bg1"/>
              </a:solidFill>
            </a:endParaRPr>
          </a:p>
        </p:txBody>
      </p:sp>
    </p:spTree>
    <p:extLst>
      <p:ext uri="{BB962C8B-B14F-4D97-AF65-F5344CB8AC3E}">
        <p14:creationId xmlns:p14="http://schemas.microsoft.com/office/powerpoint/2010/main" val="429198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C40A-9FB4-49C2-9417-B62D8381C8F7}"/>
              </a:ext>
            </a:extLst>
          </p:cNvPr>
          <p:cNvSpPr>
            <a:spLocks noGrp="1"/>
          </p:cNvSpPr>
          <p:nvPr>
            <p:ph type="title"/>
          </p:nvPr>
        </p:nvSpPr>
        <p:spPr/>
        <p:txBody>
          <a:bodyPr/>
          <a:lstStyle/>
          <a:p>
            <a:r>
              <a:rPr lang="en-US" dirty="0"/>
              <a:t>Performance of Semi-Supervised Approaches in Transfer Setting</a:t>
            </a:r>
          </a:p>
        </p:txBody>
      </p:sp>
      <p:graphicFrame>
        <p:nvGraphicFramePr>
          <p:cNvPr id="4" name="Content Placeholder 3">
            <a:extLst>
              <a:ext uri="{FF2B5EF4-FFF2-40B4-BE49-F238E27FC236}">
                <a16:creationId xmlns:a16="http://schemas.microsoft.com/office/drawing/2014/main" id="{A124DAD5-DE04-43D5-AF10-5C62111CCA0D}"/>
              </a:ext>
            </a:extLst>
          </p:cNvPr>
          <p:cNvGraphicFramePr>
            <a:graphicFrameLocks noGrp="1"/>
          </p:cNvGraphicFramePr>
          <p:nvPr>
            <p:ph idx="1"/>
            <p:extLst>
              <p:ext uri="{D42A27DB-BD31-4B8C-83A1-F6EECF244321}">
                <p14:modId xmlns:p14="http://schemas.microsoft.com/office/powerpoint/2010/main" val="2205898967"/>
              </p:ext>
            </p:extLst>
          </p:nvPr>
        </p:nvGraphicFramePr>
        <p:xfrm>
          <a:off x="838200" y="3001282"/>
          <a:ext cx="10515600" cy="2992120"/>
        </p:xfrm>
        <a:graphic>
          <a:graphicData uri="http://schemas.openxmlformats.org/drawingml/2006/table">
            <a:tbl>
              <a:tblPr firstRow="1" bandRow="1">
                <a:tableStyleId>{9D7B26C5-4107-4FEC-AEDC-1716B250A1EF}</a:tableStyleId>
              </a:tblPr>
              <a:tblGrid>
                <a:gridCol w="1695994">
                  <a:extLst>
                    <a:ext uri="{9D8B030D-6E8A-4147-A177-3AD203B41FA5}">
                      <a16:colId xmlns:a16="http://schemas.microsoft.com/office/drawing/2014/main" val="1237810917"/>
                    </a:ext>
                  </a:extLst>
                </a:gridCol>
                <a:gridCol w="1184366">
                  <a:extLst>
                    <a:ext uri="{9D8B030D-6E8A-4147-A177-3AD203B41FA5}">
                      <a16:colId xmlns:a16="http://schemas.microsoft.com/office/drawing/2014/main" val="4045460638"/>
                    </a:ext>
                  </a:extLst>
                </a:gridCol>
                <a:gridCol w="1272540">
                  <a:extLst>
                    <a:ext uri="{9D8B030D-6E8A-4147-A177-3AD203B41FA5}">
                      <a16:colId xmlns:a16="http://schemas.microsoft.com/office/drawing/2014/main" val="38171649"/>
                    </a:ext>
                  </a:extLst>
                </a:gridCol>
                <a:gridCol w="1272540">
                  <a:extLst>
                    <a:ext uri="{9D8B030D-6E8A-4147-A177-3AD203B41FA5}">
                      <a16:colId xmlns:a16="http://schemas.microsoft.com/office/drawing/2014/main" val="2636729990"/>
                    </a:ext>
                  </a:extLst>
                </a:gridCol>
                <a:gridCol w="1272540">
                  <a:extLst>
                    <a:ext uri="{9D8B030D-6E8A-4147-A177-3AD203B41FA5}">
                      <a16:colId xmlns:a16="http://schemas.microsoft.com/office/drawing/2014/main" val="645133636"/>
                    </a:ext>
                  </a:extLst>
                </a:gridCol>
                <a:gridCol w="1272540">
                  <a:extLst>
                    <a:ext uri="{9D8B030D-6E8A-4147-A177-3AD203B41FA5}">
                      <a16:colId xmlns:a16="http://schemas.microsoft.com/office/drawing/2014/main" val="4221717453"/>
                    </a:ext>
                  </a:extLst>
                </a:gridCol>
                <a:gridCol w="1272540">
                  <a:extLst>
                    <a:ext uri="{9D8B030D-6E8A-4147-A177-3AD203B41FA5}">
                      <a16:colId xmlns:a16="http://schemas.microsoft.com/office/drawing/2014/main" val="2895686854"/>
                    </a:ext>
                  </a:extLst>
                </a:gridCol>
                <a:gridCol w="1272540">
                  <a:extLst>
                    <a:ext uri="{9D8B030D-6E8A-4147-A177-3AD203B41FA5}">
                      <a16:colId xmlns:a16="http://schemas.microsoft.com/office/drawing/2014/main" val="3631630939"/>
                    </a:ext>
                  </a:extLst>
                </a:gridCol>
              </a:tblGrid>
              <a:tr h="370840">
                <a:tc>
                  <a:txBody>
                    <a:bodyPr/>
                    <a:lstStyle/>
                    <a:p>
                      <a:endParaRPr lang="en-US" dirty="0"/>
                    </a:p>
                  </a:txBody>
                  <a:tcPr/>
                </a:tc>
                <a:tc>
                  <a:txBody>
                    <a:bodyPr/>
                    <a:lstStyle/>
                    <a:p>
                      <a:pPr algn="ctr"/>
                      <a:r>
                        <a:rPr lang="en-US" dirty="0"/>
                        <a:t># Clusters</a:t>
                      </a:r>
                    </a:p>
                  </a:txBody>
                  <a:tcPr anchor="ctr"/>
                </a:tc>
                <a:tc gridSpan="3">
                  <a:txBody>
                    <a:bodyPr/>
                    <a:lstStyle/>
                    <a:p>
                      <a:pPr algn="ctr"/>
                      <a:r>
                        <a:rPr lang="en-US" dirty="0"/>
                        <a:t>0% Training Data</a:t>
                      </a:r>
                    </a:p>
                  </a:txBody>
                  <a:tcPr anchor="ctr"/>
                </a:tc>
                <a:tc hMerge="1">
                  <a:txBody>
                    <a:bodyPr/>
                    <a:lstStyle/>
                    <a:p>
                      <a:endParaRPr lang="en-US" dirty="0"/>
                    </a:p>
                  </a:txBody>
                  <a:tcPr/>
                </a:tc>
                <a:tc hMerge="1">
                  <a:txBody>
                    <a:bodyPr/>
                    <a:lstStyle/>
                    <a:p>
                      <a:endParaRPr lang="en-US" dirty="0"/>
                    </a:p>
                  </a:txBody>
                  <a:tcPr/>
                </a:tc>
                <a:tc gridSpan="3">
                  <a:txBody>
                    <a:bodyPr/>
                    <a:lstStyle/>
                    <a:p>
                      <a:pPr algn="ctr"/>
                      <a:r>
                        <a:rPr lang="en-US" dirty="0"/>
                        <a:t>25% Training Data</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66300400"/>
                  </a:ext>
                </a:extLst>
              </a:tr>
              <a:tr h="370840">
                <a:tc>
                  <a:txBody>
                    <a:bodyPr/>
                    <a:lstStyle/>
                    <a:p>
                      <a:endParaRPr lang="en-US" b="1" dirty="0"/>
                    </a:p>
                  </a:txBody>
                  <a:tcPr/>
                </a:tc>
                <a:tc>
                  <a:txBody>
                    <a:bodyPr/>
                    <a:lstStyle/>
                    <a:p>
                      <a:pPr algn="ctr"/>
                      <a:endParaRPr lang="en-US" b="1" dirty="0"/>
                    </a:p>
                  </a:txBody>
                  <a:tcPr anchor="ctr"/>
                </a:tc>
                <a:tc>
                  <a:txBody>
                    <a:bodyPr/>
                    <a:lstStyle/>
                    <a:p>
                      <a:pPr algn="ctr"/>
                      <a:r>
                        <a:rPr lang="en-US" b="1" dirty="0"/>
                        <a:t>MCC</a:t>
                      </a:r>
                    </a:p>
                  </a:txBody>
                  <a:tcPr anchor="ctr"/>
                </a:tc>
                <a:tc>
                  <a:txBody>
                    <a:bodyPr/>
                    <a:lstStyle/>
                    <a:p>
                      <a:pPr algn="ctr"/>
                      <a:r>
                        <a:rPr lang="en-US" b="1" dirty="0"/>
                        <a:t>ACC (%)</a:t>
                      </a:r>
                    </a:p>
                  </a:txBody>
                  <a:tcPr anchor="ctr"/>
                </a:tc>
                <a:tc>
                  <a:txBody>
                    <a:bodyPr/>
                    <a:lstStyle/>
                    <a:p>
                      <a:pPr algn="ctr"/>
                      <a:r>
                        <a:rPr lang="en-US" b="1" dirty="0"/>
                        <a:t>F1</a:t>
                      </a:r>
                    </a:p>
                  </a:txBody>
                  <a:tcPr anchor="ctr"/>
                </a:tc>
                <a:tc>
                  <a:txBody>
                    <a:bodyPr/>
                    <a:lstStyle/>
                    <a:p>
                      <a:pPr algn="ctr"/>
                      <a:r>
                        <a:rPr lang="en-US" b="1" dirty="0"/>
                        <a:t>MCC</a:t>
                      </a:r>
                    </a:p>
                  </a:txBody>
                  <a:tcPr anchor="ctr"/>
                </a:tc>
                <a:tc>
                  <a:txBody>
                    <a:bodyPr/>
                    <a:lstStyle/>
                    <a:p>
                      <a:pPr algn="ctr"/>
                      <a:r>
                        <a:rPr lang="en-US" b="1" dirty="0"/>
                        <a:t>ACC (%)</a:t>
                      </a:r>
                    </a:p>
                  </a:txBody>
                  <a:tcPr anchor="ctr"/>
                </a:tc>
                <a:tc>
                  <a:txBody>
                    <a:bodyPr/>
                    <a:lstStyle/>
                    <a:p>
                      <a:pPr algn="ctr"/>
                      <a:r>
                        <a:rPr lang="en-US" b="1" dirty="0"/>
                        <a:t>F1</a:t>
                      </a:r>
                    </a:p>
                  </a:txBody>
                  <a:tcPr anchor="ctr"/>
                </a:tc>
                <a:extLst>
                  <a:ext uri="{0D108BD9-81ED-4DB2-BD59-A6C34878D82A}">
                    <a16:rowId xmlns:a16="http://schemas.microsoft.com/office/drawing/2014/main" val="4016834973"/>
                  </a:ext>
                </a:extLst>
              </a:tr>
              <a:tr h="370840">
                <a:tc>
                  <a:txBody>
                    <a:bodyPr/>
                    <a:lstStyle/>
                    <a:p>
                      <a:r>
                        <a:rPr lang="en-US" dirty="0" err="1"/>
                        <a:t>K-Means+VOTE</a:t>
                      </a:r>
                      <a:endParaRPr lang="en-US" dirty="0"/>
                    </a:p>
                  </a:txBody>
                  <a:tcPr/>
                </a:tc>
                <a:tc>
                  <a:txBody>
                    <a:bodyPr/>
                    <a:lstStyle/>
                    <a:p>
                      <a:pPr algn="r"/>
                      <a:r>
                        <a:rPr lang="en-US" dirty="0"/>
                        <a:t>1250</a:t>
                      </a:r>
                    </a:p>
                  </a:txBody>
                  <a:tcPr/>
                </a:tc>
                <a:tc>
                  <a:txBody>
                    <a:bodyPr/>
                    <a:lstStyle/>
                    <a:p>
                      <a:pPr algn="r"/>
                      <a:r>
                        <a:rPr lang="en-US" sz="2000" b="0" dirty="0"/>
                        <a:t>0.605</a:t>
                      </a:r>
                    </a:p>
                  </a:txBody>
                  <a:tcPr/>
                </a:tc>
                <a:tc>
                  <a:txBody>
                    <a:bodyPr/>
                    <a:lstStyle/>
                    <a:p>
                      <a:pPr algn="r"/>
                      <a:r>
                        <a:rPr lang="en-US" sz="2000" b="0" dirty="0"/>
                        <a:t>86.6</a:t>
                      </a:r>
                    </a:p>
                  </a:txBody>
                  <a:tcPr/>
                </a:tc>
                <a:tc>
                  <a:txBody>
                    <a:bodyPr/>
                    <a:lstStyle/>
                    <a:p>
                      <a:pPr algn="r"/>
                      <a:r>
                        <a:rPr lang="en-US" sz="2000" b="0" dirty="0"/>
                        <a:t>0.870</a:t>
                      </a:r>
                    </a:p>
                  </a:txBody>
                  <a:tcPr/>
                </a:tc>
                <a:tc>
                  <a:txBody>
                    <a:bodyPr/>
                    <a:lstStyle/>
                    <a:p>
                      <a:pPr algn="r"/>
                      <a:r>
                        <a:rPr lang="en-US" sz="2000" b="1" dirty="0"/>
                        <a:t>0.638</a:t>
                      </a:r>
                    </a:p>
                  </a:txBody>
                  <a:tcPr/>
                </a:tc>
                <a:tc>
                  <a:txBody>
                    <a:bodyPr/>
                    <a:lstStyle/>
                    <a:p>
                      <a:pPr algn="r"/>
                      <a:r>
                        <a:rPr lang="en-US" sz="2000" b="1" dirty="0"/>
                        <a:t>88.1</a:t>
                      </a:r>
                    </a:p>
                  </a:txBody>
                  <a:tcPr/>
                </a:tc>
                <a:tc>
                  <a:txBody>
                    <a:bodyPr/>
                    <a:lstStyle/>
                    <a:p>
                      <a:pPr algn="r"/>
                      <a:r>
                        <a:rPr lang="en-US" sz="2000" b="1" dirty="0"/>
                        <a:t>0.880</a:t>
                      </a:r>
                    </a:p>
                  </a:txBody>
                  <a:tcPr/>
                </a:tc>
                <a:extLst>
                  <a:ext uri="{0D108BD9-81ED-4DB2-BD59-A6C34878D82A}">
                    <a16:rowId xmlns:a16="http://schemas.microsoft.com/office/drawing/2014/main" val="3320569385"/>
                  </a:ext>
                </a:extLst>
              </a:tr>
              <a:tr h="370840">
                <a:tc>
                  <a:txBody>
                    <a:bodyPr/>
                    <a:lstStyle/>
                    <a:p>
                      <a:r>
                        <a:rPr lang="en-US" dirty="0" err="1"/>
                        <a:t>K-Means+LR</a:t>
                      </a:r>
                      <a:endParaRPr lang="en-US" dirty="0"/>
                    </a:p>
                  </a:txBody>
                  <a:tcPr/>
                </a:tc>
                <a:tc>
                  <a:txBody>
                    <a:bodyPr/>
                    <a:lstStyle/>
                    <a:p>
                      <a:pPr algn="r"/>
                      <a:r>
                        <a:rPr lang="en-US" dirty="0"/>
                        <a:t>125</a:t>
                      </a:r>
                    </a:p>
                  </a:txBody>
                  <a:tcPr/>
                </a:tc>
                <a:tc>
                  <a:txBody>
                    <a:bodyPr/>
                    <a:lstStyle/>
                    <a:p>
                      <a:pPr algn="r"/>
                      <a:r>
                        <a:rPr lang="en-US" dirty="0"/>
                        <a:t>0.582</a:t>
                      </a:r>
                    </a:p>
                  </a:txBody>
                  <a:tcPr/>
                </a:tc>
                <a:tc>
                  <a:txBody>
                    <a:bodyPr/>
                    <a:lstStyle/>
                    <a:p>
                      <a:pPr algn="r"/>
                      <a:r>
                        <a:rPr lang="en-US" dirty="0"/>
                        <a:t>87.2</a:t>
                      </a:r>
                    </a:p>
                  </a:txBody>
                  <a:tcPr/>
                </a:tc>
                <a:tc>
                  <a:txBody>
                    <a:bodyPr/>
                    <a:lstStyle/>
                    <a:p>
                      <a:pPr algn="r"/>
                      <a:r>
                        <a:rPr lang="en-US" dirty="0"/>
                        <a:t>0.861</a:t>
                      </a:r>
                    </a:p>
                  </a:txBody>
                  <a:tcPr/>
                </a:tc>
                <a:tc>
                  <a:txBody>
                    <a:bodyPr/>
                    <a:lstStyle/>
                    <a:p>
                      <a:pPr algn="r"/>
                      <a:r>
                        <a:rPr lang="en-US" dirty="0"/>
                        <a:t>0.592</a:t>
                      </a:r>
                    </a:p>
                  </a:txBody>
                  <a:tcPr/>
                </a:tc>
                <a:tc>
                  <a:txBody>
                    <a:bodyPr/>
                    <a:lstStyle/>
                    <a:p>
                      <a:pPr algn="r"/>
                      <a:r>
                        <a:rPr lang="en-US" dirty="0"/>
                        <a:t>87.5</a:t>
                      </a:r>
                    </a:p>
                  </a:txBody>
                  <a:tcPr/>
                </a:tc>
                <a:tc>
                  <a:txBody>
                    <a:bodyPr/>
                    <a:lstStyle/>
                    <a:p>
                      <a:pPr algn="r"/>
                      <a:r>
                        <a:rPr lang="en-US" dirty="0"/>
                        <a:t>0.863</a:t>
                      </a:r>
                    </a:p>
                  </a:txBody>
                  <a:tcPr/>
                </a:tc>
                <a:extLst>
                  <a:ext uri="{0D108BD9-81ED-4DB2-BD59-A6C34878D82A}">
                    <a16:rowId xmlns:a16="http://schemas.microsoft.com/office/drawing/2014/main" val="1587114883"/>
                  </a:ext>
                </a:extLst>
              </a:tr>
              <a:tr h="370840">
                <a:tc>
                  <a:txBody>
                    <a:bodyPr/>
                    <a:lstStyle/>
                    <a:p>
                      <a:r>
                        <a:rPr lang="en-US" dirty="0" err="1"/>
                        <a:t>K-Means+RF</a:t>
                      </a:r>
                      <a:endParaRPr lang="en-US" dirty="0"/>
                    </a:p>
                  </a:txBody>
                  <a:tcPr/>
                </a:tc>
                <a:tc>
                  <a:txBody>
                    <a:bodyPr/>
                    <a:lstStyle/>
                    <a:p>
                      <a:pPr algn="r"/>
                      <a:r>
                        <a:rPr lang="en-US" dirty="0"/>
                        <a:t>200</a:t>
                      </a:r>
                    </a:p>
                  </a:txBody>
                  <a:tcPr/>
                </a:tc>
                <a:tc>
                  <a:txBody>
                    <a:bodyPr/>
                    <a:lstStyle/>
                    <a:p>
                      <a:pPr algn="r"/>
                      <a:r>
                        <a:rPr lang="en-US" b="1" dirty="0"/>
                        <a:t>0.630</a:t>
                      </a:r>
                    </a:p>
                  </a:txBody>
                  <a:tcPr/>
                </a:tc>
                <a:tc>
                  <a:txBody>
                    <a:bodyPr/>
                    <a:lstStyle/>
                    <a:p>
                      <a:pPr algn="r"/>
                      <a:r>
                        <a:rPr lang="en-US" b="1" dirty="0"/>
                        <a:t>87.3</a:t>
                      </a:r>
                    </a:p>
                  </a:txBody>
                  <a:tcPr/>
                </a:tc>
                <a:tc>
                  <a:txBody>
                    <a:bodyPr/>
                    <a:lstStyle/>
                    <a:p>
                      <a:pPr algn="r"/>
                      <a:r>
                        <a:rPr lang="en-US" b="1" dirty="0"/>
                        <a:t>0.872</a:t>
                      </a:r>
                    </a:p>
                  </a:txBody>
                  <a:tcPr/>
                </a:tc>
                <a:tc>
                  <a:txBody>
                    <a:bodyPr/>
                    <a:lstStyle/>
                    <a:p>
                      <a:pPr algn="r"/>
                      <a:r>
                        <a:rPr lang="en-US" dirty="0"/>
                        <a:t>0.642</a:t>
                      </a:r>
                    </a:p>
                  </a:txBody>
                  <a:tcPr/>
                </a:tc>
                <a:tc>
                  <a:txBody>
                    <a:bodyPr/>
                    <a:lstStyle/>
                    <a:p>
                      <a:pPr algn="r"/>
                      <a:r>
                        <a:rPr lang="en-US" dirty="0"/>
                        <a:t>87.3</a:t>
                      </a:r>
                    </a:p>
                  </a:txBody>
                  <a:tcPr/>
                </a:tc>
                <a:tc>
                  <a:txBody>
                    <a:bodyPr/>
                    <a:lstStyle/>
                    <a:p>
                      <a:pPr algn="r"/>
                      <a:r>
                        <a:rPr lang="en-US" dirty="0"/>
                        <a:t>0.874</a:t>
                      </a:r>
                    </a:p>
                  </a:txBody>
                  <a:tcPr/>
                </a:tc>
                <a:extLst>
                  <a:ext uri="{0D108BD9-81ED-4DB2-BD59-A6C34878D82A}">
                    <a16:rowId xmlns:a16="http://schemas.microsoft.com/office/drawing/2014/main" val="2331469752"/>
                  </a:ext>
                </a:extLst>
              </a:tr>
              <a:tr h="370840">
                <a:tc>
                  <a:txBody>
                    <a:bodyPr/>
                    <a:lstStyle/>
                    <a:p>
                      <a:r>
                        <a:rPr lang="en-US" dirty="0"/>
                        <a:t>BIRCH+VOTE</a:t>
                      </a:r>
                    </a:p>
                  </a:txBody>
                  <a:tcPr/>
                </a:tc>
                <a:tc>
                  <a:txBody>
                    <a:bodyPr/>
                    <a:lstStyle/>
                    <a:p>
                      <a:pPr algn="r"/>
                      <a:r>
                        <a:rPr lang="en-US" dirty="0"/>
                        <a:t>175</a:t>
                      </a:r>
                    </a:p>
                  </a:txBody>
                  <a:tcPr/>
                </a:tc>
                <a:tc>
                  <a:txBody>
                    <a:bodyPr/>
                    <a:lstStyle/>
                    <a:p>
                      <a:pPr algn="r"/>
                      <a:r>
                        <a:rPr lang="en-US" dirty="0"/>
                        <a:t>0.593</a:t>
                      </a:r>
                    </a:p>
                  </a:txBody>
                  <a:tcPr/>
                </a:tc>
                <a:tc>
                  <a:txBody>
                    <a:bodyPr/>
                    <a:lstStyle/>
                    <a:p>
                      <a:pPr algn="r"/>
                      <a:r>
                        <a:rPr lang="en-US" dirty="0"/>
                        <a:t>86.4</a:t>
                      </a:r>
                    </a:p>
                  </a:txBody>
                  <a:tcPr/>
                </a:tc>
                <a:tc>
                  <a:txBody>
                    <a:bodyPr/>
                    <a:lstStyle/>
                    <a:p>
                      <a:pPr algn="r"/>
                      <a:r>
                        <a:rPr lang="en-US" dirty="0"/>
                        <a:t>0.866</a:t>
                      </a:r>
                    </a:p>
                  </a:txBody>
                  <a:tcPr/>
                </a:tc>
                <a:tc>
                  <a:txBody>
                    <a:bodyPr/>
                    <a:lstStyle/>
                    <a:p>
                      <a:pPr algn="r"/>
                      <a:r>
                        <a:rPr lang="en-US" dirty="0"/>
                        <a:t>0.610</a:t>
                      </a:r>
                    </a:p>
                  </a:txBody>
                  <a:tcPr/>
                </a:tc>
                <a:tc>
                  <a:txBody>
                    <a:bodyPr/>
                    <a:lstStyle/>
                    <a:p>
                      <a:pPr algn="r"/>
                      <a:r>
                        <a:rPr lang="en-US" dirty="0"/>
                        <a:t>0.878</a:t>
                      </a:r>
                    </a:p>
                  </a:txBody>
                  <a:tcPr/>
                </a:tc>
                <a:tc>
                  <a:txBody>
                    <a:bodyPr/>
                    <a:lstStyle/>
                    <a:p>
                      <a:pPr algn="r"/>
                      <a:r>
                        <a:rPr lang="en-US" dirty="0"/>
                        <a:t>0.871</a:t>
                      </a:r>
                    </a:p>
                  </a:txBody>
                  <a:tcPr/>
                </a:tc>
                <a:extLst>
                  <a:ext uri="{0D108BD9-81ED-4DB2-BD59-A6C34878D82A}">
                    <a16:rowId xmlns:a16="http://schemas.microsoft.com/office/drawing/2014/main" val="461598570"/>
                  </a:ext>
                </a:extLst>
              </a:tr>
              <a:tr h="370840">
                <a:tc>
                  <a:txBody>
                    <a:bodyPr/>
                    <a:lstStyle/>
                    <a:p>
                      <a:r>
                        <a:rPr lang="en-US" dirty="0"/>
                        <a:t>BIRCH+LR</a:t>
                      </a:r>
                    </a:p>
                  </a:txBody>
                  <a:tcPr/>
                </a:tc>
                <a:tc>
                  <a:txBody>
                    <a:bodyPr/>
                    <a:lstStyle/>
                    <a:p>
                      <a:pPr algn="r"/>
                      <a:r>
                        <a:rPr lang="en-US" dirty="0"/>
                        <a:t>100</a:t>
                      </a:r>
                    </a:p>
                  </a:txBody>
                  <a:tcPr/>
                </a:tc>
                <a:tc>
                  <a:txBody>
                    <a:bodyPr/>
                    <a:lstStyle/>
                    <a:p>
                      <a:pPr algn="r"/>
                      <a:r>
                        <a:rPr lang="en-US" dirty="0"/>
                        <a:t>0.482</a:t>
                      </a:r>
                    </a:p>
                  </a:txBody>
                  <a:tcPr/>
                </a:tc>
                <a:tc>
                  <a:txBody>
                    <a:bodyPr/>
                    <a:lstStyle/>
                    <a:p>
                      <a:pPr algn="r"/>
                      <a:r>
                        <a:rPr lang="en-US" dirty="0"/>
                        <a:t>84.9</a:t>
                      </a:r>
                    </a:p>
                  </a:txBody>
                  <a:tcPr/>
                </a:tc>
                <a:tc>
                  <a:txBody>
                    <a:bodyPr/>
                    <a:lstStyle/>
                    <a:p>
                      <a:pPr algn="r"/>
                      <a:r>
                        <a:rPr lang="en-US" dirty="0"/>
                        <a:t>0.825</a:t>
                      </a:r>
                    </a:p>
                  </a:txBody>
                  <a:tcPr/>
                </a:tc>
                <a:tc>
                  <a:txBody>
                    <a:bodyPr/>
                    <a:lstStyle/>
                    <a:p>
                      <a:pPr algn="r"/>
                      <a:r>
                        <a:rPr lang="en-US" dirty="0"/>
                        <a:t>0.544</a:t>
                      </a:r>
                    </a:p>
                  </a:txBody>
                  <a:tcPr/>
                </a:tc>
                <a:tc>
                  <a:txBody>
                    <a:bodyPr/>
                    <a:lstStyle/>
                    <a:p>
                      <a:pPr algn="r"/>
                      <a:r>
                        <a:rPr lang="en-US" dirty="0"/>
                        <a:t>0.862</a:t>
                      </a:r>
                    </a:p>
                  </a:txBody>
                  <a:tcPr/>
                </a:tc>
                <a:tc>
                  <a:txBody>
                    <a:bodyPr/>
                    <a:lstStyle/>
                    <a:p>
                      <a:pPr algn="r"/>
                      <a:r>
                        <a:rPr lang="en-US" dirty="0"/>
                        <a:t>0.847</a:t>
                      </a:r>
                    </a:p>
                  </a:txBody>
                  <a:tcPr/>
                </a:tc>
                <a:extLst>
                  <a:ext uri="{0D108BD9-81ED-4DB2-BD59-A6C34878D82A}">
                    <a16:rowId xmlns:a16="http://schemas.microsoft.com/office/drawing/2014/main" val="469608147"/>
                  </a:ext>
                </a:extLst>
              </a:tr>
              <a:tr h="370840">
                <a:tc>
                  <a:txBody>
                    <a:bodyPr/>
                    <a:lstStyle/>
                    <a:p>
                      <a:r>
                        <a:rPr lang="en-US" dirty="0"/>
                        <a:t>BIRCH+RF</a:t>
                      </a:r>
                    </a:p>
                  </a:txBody>
                  <a:tcPr/>
                </a:tc>
                <a:tc>
                  <a:txBody>
                    <a:bodyPr/>
                    <a:lstStyle/>
                    <a:p>
                      <a:pPr algn="r"/>
                      <a:r>
                        <a:rPr lang="en-US" dirty="0"/>
                        <a:t>200</a:t>
                      </a:r>
                    </a:p>
                  </a:txBody>
                  <a:tcPr/>
                </a:tc>
                <a:tc>
                  <a:txBody>
                    <a:bodyPr/>
                    <a:lstStyle/>
                    <a:p>
                      <a:pPr algn="r"/>
                      <a:r>
                        <a:rPr lang="en-US" dirty="0"/>
                        <a:t>0.611</a:t>
                      </a:r>
                    </a:p>
                  </a:txBody>
                  <a:tcPr/>
                </a:tc>
                <a:tc>
                  <a:txBody>
                    <a:bodyPr/>
                    <a:lstStyle/>
                    <a:p>
                      <a:pPr algn="r"/>
                      <a:r>
                        <a:rPr lang="en-US" dirty="0"/>
                        <a:t>87.2</a:t>
                      </a:r>
                    </a:p>
                  </a:txBody>
                  <a:tcPr/>
                </a:tc>
                <a:tc>
                  <a:txBody>
                    <a:bodyPr/>
                    <a:lstStyle/>
                    <a:p>
                      <a:pPr algn="r"/>
                      <a:r>
                        <a:rPr lang="en-US" dirty="0"/>
                        <a:t>0.869</a:t>
                      </a:r>
                    </a:p>
                  </a:txBody>
                  <a:tcPr/>
                </a:tc>
                <a:tc>
                  <a:txBody>
                    <a:bodyPr/>
                    <a:lstStyle/>
                    <a:p>
                      <a:pPr algn="r"/>
                      <a:r>
                        <a:rPr lang="en-US" dirty="0"/>
                        <a:t>0.613</a:t>
                      </a:r>
                    </a:p>
                  </a:txBody>
                  <a:tcPr/>
                </a:tc>
                <a:tc>
                  <a:txBody>
                    <a:bodyPr/>
                    <a:lstStyle/>
                    <a:p>
                      <a:pPr algn="r"/>
                      <a:r>
                        <a:rPr lang="en-US" dirty="0"/>
                        <a:t>0.879</a:t>
                      </a:r>
                    </a:p>
                  </a:txBody>
                  <a:tcPr/>
                </a:tc>
                <a:tc>
                  <a:txBody>
                    <a:bodyPr/>
                    <a:lstStyle/>
                    <a:p>
                      <a:pPr algn="r"/>
                      <a:r>
                        <a:rPr lang="en-US" dirty="0"/>
                        <a:t>0.870</a:t>
                      </a:r>
                    </a:p>
                  </a:txBody>
                  <a:tcPr/>
                </a:tc>
                <a:extLst>
                  <a:ext uri="{0D108BD9-81ED-4DB2-BD59-A6C34878D82A}">
                    <a16:rowId xmlns:a16="http://schemas.microsoft.com/office/drawing/2014/main" val="340602986"/>
                  </a:ext>
                </a:extLst>
              </a:tr>
            </a:tbl>
          </a:graphicData>
        </a:graphic>
      </p:graphicFrame>
      <p:sp>
        <p:nvSpPr>
          <p:cNvPr id="3" name="Date Placeholder 2">
            <a:extLst>
              <a:ext uri="{FF2B5EF4-FFF2-40B4-BE49-F238E27FC236}">
                <a16:creationId xmlns:a16="http://schemas.microsoft.com/office/drawing/2014/main" id="{B8723767-A250-4D87-ADAD-C604E928B599}"/>
              </a:ext>
            </a:extLst>
          </p:cNvPr>
          <p:cNvSpPr>
            <a:spLocks noGrp="1"/>
          </p:cNvSpPr>
          <p:nvPr>
            <p:ph type="dt" sz="half" idx="10"/>
          </p:nvPr>
        </p:nvSpPr>
        <p:spPr/>
        <p:txBody>
          <a:bodyPr/>
          <a:lstStyle/>
          <a:p>
            <a:r>
              <a:rPr lang="en-US"/>
              <a:t>ICPP Workshop 2021</a:t>
            </a:r>
          </a:p>
        </p:txBody>
      </p:sp>
      <p:grpSp>
        <p:nvGrpSpPr>
          <p:cNvPr id="11" name="Group 10">
            <a:extLst>
              <a:ext uri="{FF2B5EF4-FFF2-40B4-BE49-F238E27FC236}">
                <a16:creationId xmlns:a16="http://schemas.microsoft.com/office/drawing/2014/main" id="{98104115-1681-4715-A821-B8F1550CA1BE}"/>
              </a:ext>
            </a:extLst>
          </p:cNvPr>
          <p:cNvGrpSpPr/>
          <p:nvPr/>
        </p:nvGrpSpPr>
        <p:grpSpPr>
          <a:xfrm>
            <a:off x="6096000" y="1252478"/>
            <a:ext cx="4987239" cy="1219317"/>
            <a:chOff x="6096000" y="1252478"/>
            <a:chExt cx="4987239" cy="1219317"/>
          </a:xfrm>
        </p:grpSpPr>
        <p:pic>
          <p:nvPicPr>
            <p:cNvPr id="5" name="Picture 4">
              <a:extLst>
                <a:ext uri="{FF2B5EF4-FFF2-40B4-BE49-F238E27FC236}">
                  <a16:creationId xmlns:a16="http://schemas.microsoft.com/office/drawing/2014/main" id="{BFCBC042-80E2-495A-AC65-3AE6C2ADF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5819" y="1397755"/>
              <a:ext cx="2017420" cy="928762"/>
            </a:xfrm>
            <a:prstGeom prst="rect">
              <a:avLst/>
            </a:prstGeom>
          </p:spPr>
        </p:pic>
        <p:pic>
          <p:nvPicPr>
            <p:cNvPr id="9" name="Graphic 8" descr="Arrow Slight curve">
              <a:extLst>
                <a:ext uri="{FF2B5EF4-FFF2-40B4-BE49-F238E27FC236}">
                  <a16:creationId xmlns:a16="http://schemas.microsoft.com/office/drawing/2014/main" id="{850DB7AB-F170-4722-BF74-EB1937A3A6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0419" y="1404936"/>
              <a:ext cx="914400" cy="914400"/>
            </a:xfrm>
            <a:prstGeom prst="rect">
              <a:avLst/>
            </a:prstGeom>
          </p:spPr>
        </p:pic>
        <p:pic>
          <p:nvPicPr>
            <p:cNvPr id="8" name="Picture 7">
              <a:extLst>
                <a:ext uri="{FF2B5EF4-FFF2-40B4-BE49-F238E27FC236}">
                  <a16:creationId xmlns:a16="http://schemas.microsoft.com/office/drawing/2014/main" id="{A815D80E-139C-4879-A008-DA34A8B1CF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252478"/>
              <a:ext cx="1653419" cy="1219317"/>
            </a:xfrm>
            <a:prstGeom prst="rect">
              <a:avLst/>
            </a:prstGeom>
          </p:spPr>
        </p:pic>
      </p:grpSp>
    </p:spTree>
    <p:extLst>
      <p:ext uri="{BB962C8B-B14F-4D97-AF65-F5344CB8AC3E}">
        <p14:creationId xmlns:p14="http://schemas.microsoft.com/office/powerpoint/2010/main" val="1772109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C40A-9FB4-49C2-9417-B62D8381C8F7}"/>
              </a:ext>
            </a:extLst>
          </p:cNvPr>
          <p:cNvSpPr>
            <a:spLocks noGrp="1"/>
          </p:cNvSpPr>
          <p:nvPr>
            <p:ph type="title"/>
          </p:nvPr>
        </p:nvSpPr>
        <p:spPr/>
        <p:txBody>
          <a:bodyPr/>
          <a:lstStyle/>
          <a:p>
            <a:r>
              <a:rPr lang="en-US" dirty="0"/>
              <a:t>Performance of Supervised Approaches in Transfer Setting</a:t>
            </a:r>
          </a:p>
        </p:txBody>
      </p:sp>
      <p:graphicFrame>
        <p:nvGraphicFramePr>
          <p:cNvPr id="4" name="Content Placeholder 3">
            <a:extLst>
              <a:ext uri="{FF2B5EF4-FFF2-40B4-BE49-F238E27FC236}">
                <a16:creationId xmlns:a16="http://schemas.microsoft.com/office/drawing/2014/main" id="{8B276998-F807-406E-8A6D-DD2A82F37038}"/>
              </a:ext>
            </a:extLst>
          </p:cNvPr>
          <p:cNvGraphicFramePr>
            <a:graphicFrameLocks noGrp="1"/>
          </p:cNvGraphicFramePr>
          <p:nvPr>
            <p:ph idx="1"/>
            <p:extLst>
              <p:ext uri="{D42A27DB-BD31-4B8C-83A1-F6EECF244321}">
                <p14:modId xmlns:p14="http://schemas.microsoft.com/office/powerpoint/2010/main" val="1811097680"/>
              </p:ext>
            </p:extLst>
          </p:nvPr>
        </p:nvGraphicFramePr>
        <p:xfrm>
          <a:off x="838200" y="3131910"/>
          <a:ext cx="10515604" cy="2646680"/>
        </p:xfrm>
        <a:graphic>
          <a:graphicData uri="http://schemas.openxmlformats.org/drawingml/2006/table">
            <a:tbl>
              <a:tblPr firstRow="1" bandRow="1">
                <a:tableStyleId>{9D7B26C5-4107-4FEC-AEDC-1716B250A1EF}</a:tableStyleId>
              </a:tblPr>
              <a:tblGrid>
                <a:gridCol w="1025434">
                  <a:extLst>
                    <a:ext uri="{9D8B030D-6E8A-4147-A177-3AD203B41FA5}">
                      <a16:colId xmlns:a16="http://schemas.microsoft.com/office/drawing/2014/main" val="1200114457"/>
                    </a:ext>
                  </a:extLst>
                </a:gridCol>
                <a:gridCol w="949017">
                  <a:extLst>
                    <a:ext uri="{9D8B030D-6E8A-4147-A177-3AD203B41FA5}">
                      <a16:colId xmlns:a16="http://schemas.microsoft.com/office/drawing/2014/main" val="3154739235"/>
                    </a:ext>
                  </a:extLst>
                </a:gridCol>
                <a:gridCol w="949017">
                  <a:extLst>
                    <a:ext uri="{9D8B030D-6E8A-4147-A177-3AD203B41FA5}">
                      <a16:colId xmlns:a16="http://schemas.microsoft.com/office/drawing/2014/main" val="1911615225"/>
                    </a:ext>
                  </a:extLst>
                </a:gridCol>
                <a:gridCol w="949017">
                  <a:extLst>
                    <a:ext uri="{9D8B030D-6E8A-4147-A177-3AD203B41FA5}">
                      <a16:colId xmlns:a16="http://schemas.microsoft.com/office/drawing/2014/main" val="1133209521"/>
                    </a:ext>
                  </a:extLst>
                </a:gridCol>
                <a:gridCol w="949017">
                  <a:extLst>
                    <a:ext uri="{9D8B030D-6E8A-4147-A177-3AD203B41FA5}">
                      <a16:colId xmlns:a16="http://schemas.microsoft.com/office/drawing/2014/main" val="1891962443"/>
                    </a:ext>
                  </a:extLst>
                </a:gridCol>
                <a:gridCol w="949017">
                  <a:extLst>
                    <a:ext uri="{9D8B030D-6E8A-4147-A177-3AD203B41FA5}">
                      <a16:colId xmlns:a16="http://schemas.microsoft.com/office/drawing/2014/main" val="2579627152"/>
                    </a:ext>
                  </a:extLst>
                </a:gridCol>
                <a:gridCol w="949017">
                  <a:extLst>
                    <a:ext uri="{9D8B030D-6E8A-4147-A177-3AD203B41FA5}">
                      <a16:colId xmlns:a16="http://schemas.microsoft.com/office/drawing/2014/main" val="3840566072"/>
                    </a:ext>
                  </a:extLst>
                </a:gridCol>
                <a:gridCol w="949017">
                  <a:extLst>
                    <a:ext uri="{9D8B030D-6E8A-4147-A177-3AD203B41FA5}">
                      <a16:colId xmlns:a16="http://schemas.microsoft.com/office/drawing/2014/main" val="216403459"/>
                    </a:ext>
                  </a:extLst>
                </a:gridCol>
                <a:gridCol w="949017">
                  <a:extLst>
                    <a:ext uri="{9D8B030D-6E8A-4147-A177-3AD203B41FA5}">
                      <a16:colId xmlns:a16="http://schemas.microsoft.com/office/drawing/2014/main" val="2739975226"/>
                    </a:ext>
                  </a:extLst>
                </a:gridCol>
                <a:gridCol w="949017">
                  <a:extLst>
                    <a:ext uri="{9D8B030D-6E8A-4147-A177-3AD203B41FA5}">
                      <a16:colId xmlns:a16="http://schemas.microsoft.com/office/drawing/2014/main" val="2556750762"/>
                    </a:ext>
                  </a:extLst>
                </a:gridCol>
                <a:gridCol w="949017">
                  <a:extLst>
                    <a:ext uri="{9D8B030D-6E8A-4147-A177-3AD203B41FA5}">
                      <a16:colId xmlns:a16="http://schemas.microsoft.com/office/drawing/2014/main" val="918218749"/>
                    </a:ext>
                  </a:extLst>
                </a:gridCol>
              </a:tblGrid>
              <a:tr h="370840">
                <a:tc>
                  <a:txBody>
                    <a:bodyPr/>
                    <a:lstStyle/>
                    <a:p>
                      <a:endParaRPr lang="en-US" dirty="0"/>
                    </a:p>
                  </a:txBody>
                  <a:tcPr/>
                </a:tc>
                <a:tc gridSpan="5">
                  <a:txBody>
                    <a:bodyPr/>
                    <a:lstStyle/>
                    <a:p>
                      <a:pPr algn="ctr"/>
                      <a:r>
                        <a:rPr lang="en-US" dirty="0"/>
                        <a:t>0% Training Data</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5">
                  <a:txBody>
                    <a:bodyPr/>
                    <a:lstStyle/>
                    <a:p>
                      <a:pPr algn="ctr"/>
                      <a:r>
                        <a:rPr lang="en-US" dirty="0"/>
                        <a:t>25% Training Data</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1328371"/>
                  </a:ext>
                </a:extLst>
              </a:tr>
              <a:tr h="370840">
                <a:tc>
                  <a:txBody>
                    <a:bodyPr/>
                    <a:lstStyle/>
                    <a:p>
                      <a:pPr algn="ctr"/>
                      <a:endParaRPr lang="en-US" b="1"/>
                    </a:p>
                  </a:txBody>
                  <a:tcPr/>
                </a:tc>
                <a:tc>
                  <a:txBody>
                    <a:bodyPr/>
                    <a:lstStyle/>
                    <a:p>
                      <a:pPr algn="ctr"/>
                      <a:r>
                        <a:rPr lang="en-US" b="1" dirty="0"/>
                        <a:t>MCC</a:t>
                      </a:r>
                    </a:p>
                  </a:txBody>
                  <a:tcPr/>
                </a:tc>
                <a:tc>
                  <a:txBody>
                    <a:bodyPr/>
                    <a:lstStyle/>
                    <a:p>
                      <a:pPr algn="ctr"/>
                      <a:r>
                        <a:rPr lang="en-US" b="1" dirty="0"/>
                        <a:t>ACC (%)</a:t>
                      </a:r>
                    </a:p>
                  </a:txBody>
                  <a:tcPr/>
                </a:tc>
                <a:tc>
                  <a:txBody>
                    <a:bodyPr/>
                    <a:lstStyle/>
                    <a:p>
                      <a:pPr algn="ctr"/>
                      <a:r>
                        <a:rPr lang="en-US" b="1" dirty="0"/>
                        <a:t>F1</a:t>
                      </a:r>
                    </a:p>
                  </a:txBody>
                  <a:tcPr/>
                </a:tc>
                <a:tc>
                  <a:txBody>
                    <a:bodyPr/>
                    <a:lstStyle/>
                    <a:p>
                      <a:pPr algn="ctr"/>
                      <a:r>
                        <a:rPr lang="en-US" b="1" dirty="0"/>
                        <a:t>GT</a:t>
                      </a:r>
                    </a:p>
                  </a:txBody>
                  <a:tcPr/>
                </a:tc>
                <a:tc>
                  <a:txBody>
                    <a:bodyPr/>
                    <a:lstStyle/>
                    <a:p>
                      <a:pPr algn="ctr"/>
                      <a:r>
                        <a:rPr lang="en-US" b="1" dirty="0"/>
                        <a:t>CSR</a:t>
                      </a:r>
                    </a:p>
                  </a:txBody>
                  <a:tcPr/>
                </a:tc>
                <a:tc>
                  <a:txBody>
                    <a:bodyPr/>
                    <a:lstStyle/>
                    <a:p>
                      <a:pPr algn="ctr"/>
                      <a:r>
                        <a:rPr lang="en-US" b="1" dirty="0"/>
                        <a:t>MCC</a:t>
                      </a:r>
                    </a:p>
                  </a:txBody>
                  <a:tcPr/>
                </a:tc>
                <a:tc>
                  <a:txBody>
                    <a:bodyPr/>
                    <a:lstStyle/>
                    <a:p>
                      <a:pPr algn="ctr"/>
                      <a:r>
                        <a:rPr lang="en-US" b="1" dirty="0"/>
                        <a:t>ACC (%)</a:t>
                      </a:r>
                    </a:p>
                  </a:txBody>
                  <a:tcPr/>
                </a:tc>
                <a:tc>
                  <a:txBody>
                    <a:bodyPr/>
                    <a:lstStyle/>
                    <a:p>
                      <a:pPr algn="ctr"/>
                      <a:r>
                        <a:rPr lang="en-US" b="1" dirty="0"/>
                        <a:t>F1</a:t>
                      </a:r>
                    </a:p>
                  </a:txBody>
                  <a:tcPr/>
                </a:tc>
                <a:tc>
                  <a:txBody>
                    <a:bodyPr/>
                    <a:lstStyle/>
                    <a:p>
                      <a:pPr algn="ctr"/>
                      <a:r>
                        <a:rPr lang="en-US" b="1" dirty="0"/>
                        <a:t>GT</a:t>
                      </a:r>
                    </a:p>
                  </a:txBody>
                  <a:tcPr/>
                </a:tc>
                <a:tc>
                  <a:txBody>
                    <a:bodyPr/>
                    <a:lstStyle/>
                    <a:p>
                      <a:pPr algn="ctr"/>
                      <a:r>
                        <a:rPr lang="en-US" b="1" dirty="0"/>
                        <a:t>CSR</a:t>
                      </a:r>
                    </a:p>
                  </a:txBody>
                  <a:tcPr/>
                </a:tc>
                <a:extLst>
                  <a:ext uri="{0D108BD9-81ED-4DB2-BD59-A6C34878D82A}">
                    <a16:rowId xmlns:a16="http://schemas.microsoft.com/office/drawing/2014/main" val="687367623"/>
                  </a:ext>
                </a:extLst>
              </a:tr>
              <a:tr h="370840">
                <a:tc>
                  <a:txBody>
                    <a:bodyPr/>
                    <a:lstStyle/>
                    <a:p>
                      <a:r>
                        <a:rPr lang="en-US" dirty="0"/>
                        <a:t>DT</a:t>
                      </a:r>
                    </a:p>
                  </a:txBody>
                  <a:tcPr/>
                </a:tc>
                <a:tc>
                  <a:txBody>
                    <a:bodyPr/>
                    <a:lstStyle/>
                    <a:p>
                      <a:pPr algn="r"/>
                      <a:r>
                        <a:rPr lang="en-US" dirty="0"/>
                        <a:t>0.55</a:t>
                      </a:r>
                    </a:p>
                  </a:txBody>
                  <a:tcPr/>
                </a:tc>
                <a:tc>
                  <a:txBody>
                    <a:bodyPr/>
                    <a:lstStyle/>
                    <a:p>
                      <a:pPr algn="r"/>
                      <a:r>
                        <a:rPr lang="en-US" dirty="0"/>
                        <a:t>81.06</a:t>
                      </a:r>
                    </a:p>
                  </a:txBody>
                  <a:tcPr/>
                </a:tc>
                <a:tc>
                  <a:txBody>
                    <a:bodyPr/>
                    <a:lstStyle/>
                    <a:p>
                      <a:pPr algn="r"/>
                      <a:r>
                        <a:rPr lang="en-US" dirty="0"/>
                        <a:t>0.82</a:t>
                      </a:r>
                    </a:p>
                  </a:txBody>
                  <a:tcPr/>
                </a:tc>
                <a:tc>
                  <a:txBody>
                    <a:bodyPr/>
                    <a:lstStyle/>
                    <a:p>
                      <a:pPr algn="r"/>
                      <a:r>
                        <a:rPr lang="en-US" dirty="0"/>
                        <a:t>0.97</a:t>
                      </a:r>
                    </a:p>
                  </a:txBody>
                  <a:tcPr/>
                </a:tc>
                <a:tc>
                  <a:txBody>
                    <a:bodyPr/>
                    <a:lstStyle/>
                    <a:p>
                      <a:pPr algn="r"/>
                      <a:r>
                        <a:rPr lang="en-US" dirty="0"/>
                        <a:t>1.03</a:t>
                      </a:r>
                    </a:p>
                  </a:txBody>
                  <a:tcPr/>
                </a:tc>
                <a:tc>
                  <a:txBody>
                    <a:bodyPr/>
                    <a:lstStyle/>
                    <a:p>
                      <a:pPr algn="r"/>
                      <a:r>
                        <a:rPr lang="en-US" dirty="0"/>
                        <a:t>0.65</a:t>
                      </a:r>
                    </a:p>
                  </a:txBody>
                  <a:tcPr/>
                </a:tc>
                <a:tc>
                  <a:txBody>
                    <a:bodyPr/>
                    <a:lstStyle/>
                    <a:p>
                      <a:pPr algn="r"/>
                      <a:r>
                        <a:rPr lang="en-US" dirty="0"/>
                        <a:t>86.99</a:t>
                      </a:r>
                    </a:p>
                  </a:txBody>
                  <a:tcPr/>
                </a:tc>
                <a:tc>
                  <a:txBody>
                    <a:bodyPr/>
                    <a:lstStyle/>
                    <a:p>
                      <a:pPr algn="r"/>
                      <a:r>
                        <a:rPr lang="en-US" dirty="0"/>
                        <a:t>0.87</a:t>
                      </a:r>
                    </a:p>
                  </a:txBody>
                  <a:tcPr/>
                </a:tc>
                <a:tc>
                  <a:txBody>
                    <a:bodyPr/>
                    <a:lstStyle/>
                    <a:p>
                      <a:pPr algn="r"/>
                      <a:r>
                        <a:rPr lang="en-US" dirty="0"/>
                        <a:t>0.98</a:t>
                      </a:r>
                    </a:p>
                  </a:txBody>
                  <a:tcPr/>
                </a:tc>
                <a:tc>
                  <a:txBody>
                    <a:bodyPr/>
                    <a:lstStyle/>
                    <a:p>
                      <a:pPr algn="r"/>
                      <a:r>
                        <a:rPr lang="en-US" dirty="0"/>
                        <a:t>1.04</a:t>
                      </a:r>
                    </a:p>
                  </a:txBody>
                  <a:tcPr/>
                </a:tc>
                <a:extLst>
                  <a:ext uri="{0D108BD9-81ED-4DB2-BD59-A6C34878D82A}">
                    <a16:rowId xmlns:a16="http://schemas.microsoft.com/office/drawing/2014/main" val="3764280064"/>
                  </a:ext>
                </a:extLst>
              </a:tr>
              <a:tr h="370840">
                <a:tc>
                  <a:txBody>
                    <a:bodyPr/>
                    <a:lstStyle/>
                    <a:p>
                      <a:r>
                        <a:rPr lang="en-US" dirty="0"/>
                        <a:t>RF</a:t>
                      </a:r>
                    </a:p>
                  </a:txBody>
                  <a:tcPr/>
                </a:tc>
                <a:tc>
                  <a:txBody>
                    <a:bodyPr/>
                    <a:lstStyle/>
                    <a:p>
                      <a:pPr algn="r"/>
                      <a:r>
                        <a:rPr lang="en-US" sz="2000" b="0" dirty="0"/>
                        <a:t>0.63</a:t>
                      </a:r>
                    </a:p>
                  </a:txBody>
                  <a:tcPr/>
                </a:tc>
                <a:tc>
                  <a:txBody>
                    <a:bodyPr/>
                    <a:lstStyle/>
                    <a:p>
                      <a:pPr algn="r"/>
                      <a:r>
                        <a:rPr lang="en-US" sz="2000" b="0" dirty="0"/>
                        <a:t>84.85</a:t>
                      </a:r>
                    </a:p>
                  </a:txBody>
                  <a:tcPr/>
                </a:tc>
                <a:tc>
                  <a:txBody>
                    <a:bodyPr/>
                    <a:lstStyle/>
                    <a:p>
                      <a:pPr algn="r"/>
                      <a:r>
                        <a:rPr lang="en-US" sz="2000" b="0" dirty="0"/>
                        <a:t>0.86</a:t>
                      </a:r>
                    </a:p>
                  </a:txBody>
                  <a:tcPr/>
                </a:tc>
                <a:tc>
                  <a:txBody>
                    <a:bodyPr/>
                    <a:lstStyle/>
                    <a:p>
                      <a:pPr algn="r"/>
                      <a:r>
                        <a:rPr lang="en-US" sz="2000" b="0" dirty="0"/>
                        <a:t>0.98</a:t>
                      </a:r>
                    </a:p>
                  </a:txBody>
                  <a:tcPr/>
                </a:tc>
                <a:tc>
                  <a:txBody>
                    <a:bodyPr/>
                    <a:lstStyle/>
                    <a:p>
                      <a:pPr algn="r"/>
                      <a:r>
                        <a:rPr lang="en-US" sz="2000" b="0" dirty="0"/>
                        <a:t>1.04</a:t>
                      </a:r>
                    </a:p>
                  </a:txBody>
                  <a:tcPr/>
                </a:tc>
                <a:tc>
                  <a:txBody>
                    <a:bodyPr/>
                    <a:lstStyle/>
                    <a:p>
                      <a:pPr algn="r"/>
                      <a:r>
                        <a:rPr lang="en-US" b="1" dirty="0"/>
                        <a:t>0.70</a:t>
                      </a:r>
                    </a:p>
                  </a:txBody>
                  <a:tcPr/>
                </a:tc>
                <a:tc>
                  <a:txBody>
                    <a:bodyPr/>
                    <a:lstStyle/>
                    <a:p>
                      <a:pPr algn="r"/>
                      <a:r>
                        <a:rPr lang="en-US" b="1" dirty="0"/>
                        <a:t>88.94</a:t>
                      </a:r>
                    </a:p>
                  </a:txBody>
                  <a:tcPr/>
                </a:tc>
                <a:tc>
                  <a:txBody>
                    <a:bodyPr/>
                    <a:lstStyle/>
                    <a:p>
                      <a:pPr algn="r"/>
                      <a:r>
                        <a:rPr lang="en-US" b="1" dirty="0"/>
                        <a:t>0.89</a:t>
                      </a:r>
                    </a:p>
                  </a:txBody>
                  <a:tcPr/>
                </a:tc>
                <a:tc>
                  <a:txBody>
                    <a:bodyPr/>
                    <a:lstStyle/>
                    <a:p>
                      <a:pPr algn="r"/>
                      <a:r>
                        <a:rPr lang="en-US" sz="2000" b="1" dirty="0"/>
                        <a:t>0.96</a:t>
                      </a:r>
                    </a:p>
                  </a:txBody>
                  <a:tcPr/>
                </a:tc>
                <a:tc>
                  <a:txBody>
                    <a:bodyPr/>
                    <a:lstStyle/>
                    <a:p>
                      <a:pPr algn="r"/>
                      <a:r>
                        <a:rPr lang="en-US" sz="2000" b="1" dirty="0"/>
                        <a:t>1.05</a:t>
                      </a:r>
                    </a:p>
                  </a:txBody>
                  <a:tcPr/>
                </a:tc>
                <a:extLst>
                  <a:ext uri="{0D108BD9-81ED-4DB2-BD59-A6C34878D82A}">
                    <a16:rowId xmlns:a16="http://schemas.microsoft.com/office/drawing/2014/main" val="2760601891"/>
                  </a:ext>
                </a:extLst>
              </a:tr>
              <a:tr h="370840">
                <a:tc>
                  <a:txBody>
                    <a:bodyPr/>
                    <a:lstStyle/>
                    <a:p>
                      <a:r>
                        <a:rPr lang="en-US" dirty="0"/>
                        <a:t>SVM</a:t>
                      </a:r>
                    </a:p>
                  </a:txBody>
                  <a:tcPr/>
                </a:tc>
                <a:tc>
                  <a:txBody>
                    <a:bodyPr/>
                    <a:lstStyle/>
                    <a:p>
                      <a:pPr algn="r"/>
                      <a:r>
                        <a:rPr lang="en-US" b="1" dirty="0"/>
                        <a:t>0.64</a:t>
                      </a:r>
                    </a:p>
                  </a:txBody>
                  <a:tcPr/>
                </a:tc>
                <a:tc>
                  <a:txBody>
                    <a:bodyPr/>
                    <a:lstStyle/>
                    <a:p>
                      <a:pPr algn="r"/>
                      <a:r>
                        <a:rPr lang="en-US" b="1" dirty="0"/>
                        <a:t>85.49</a:t>
                      </a:r>
                    </a:p>
                  </a:txBody>
                  <a:tcPr/>
                </a:tc>
                <a:tc>
                  <a:txBody>
                    <a:bodyPr/>
                    <a:lstStyle/>
                    <a:p>
                      <a:pPr algn="r"/>
                      <a:r>
                        <a:rPr lang="en-US" b="1" dirty="0"/>
                        <a:t>0.86</a:t>
                      </a:r>
                    </a:p>
                  </a:txBody>
                  <a:tcPr/>
                </a:tc>
                <a:tc>
                  <a:txBody>
                    <a:bodyPr/>
                    <a:lstStyle/>
                    <a:p>
                      <a:pPr algn="r"/>
                      <a:r>
                        <a:rPr lang="en-US" b="1" dirty="0"/>
                        <a:t>0.98</a:t>
                      </a:r>
                    </a:p>
                  </a:txBody>
                  <a:tcPr/>
                </a:tc>
                <a:tc>
                  <a:txBody>
                    <a:bodyPr/>
                    <a:lstStyle/>
                    <a:p>
                      <a:pPr algn="r"/>
                      <a:r>
                        <a:rPr lang="en-US" b="1" dirty="0"/>
                        <a:t>1.04</a:t>
                      </a:r>
                    </a:p>
                  </a:txBody>
                  <a:tcPr/>
                </a:tc>
                <a:tc>
                  <a:txBody>
                    <a:bodyPr/>
                    <a:lstStyle/>
                    <a:p>
                      <a:pPr algn="r"/>
                      <a:r>
                        <a:rPr lang="en-US" dirty="0"/>
                        <a:t>0.68</a:t>
                      </a:r>
                    </a:p>
                  </a:txBody>
                  <a:tcPr/>
                </a:tc>
                <a:tc>
                  <a:txBody>
                    <a:bodyPr/>
                    <a:lstStyle/>
                    <a:p>
                      <a:pPr algn="r"/>
                      <a:r>
                        <a:rPr lang="en-US" dirty="0"/>
                        <a:t>88.04</a:t>
                      </a:r>
                    </a:p>
                  </a:txBody>
                  <a:tcPr/>
                </a:tc>
                <a:tc>
                  <a:txBody>
                    <a:bodyPr/>
                    <a:lstStyle/>
                    <a:p>
                      <a:pPr algn="r"/>
                      <a:r>
                        <a:rPr lang="en-US" dirty="0"/>
                        <a:t>0.88</a:t>
                      </a:r>
                    </a:p>
                  </a:txBody>
                  <a:tcPr/>
                </a:tc>
                <a:tc>
                  <a:txBody>
                    <a:bodyPr/>
                    <a:lstStyle/>
                    <a:p>
                      <a:pPr algn="r"/>
                      <a:r>
                        <a:rPr lang="en-US" dirty="0"/>
                        <a:t>0.98</a:t>
                      </a:r>
                    </a:p>
                  </a:txBody>
                  <a:tcPr/>
                </a:tc>
                <a:tc>
                  <a:txBody>
                    <a:bodyPr/>
                    <a:lstStyle/>
                    <a:p>
                      <a:pPr algn="r"/>
                      <a:r>
                        <a:rPr lang="en-US" dirty="0"/>
                        <a:t>1.04</a:t>
                      </a:r>
                    </a:p>
                  </a:txBody>
                  <a:tcPr/>
                </a:tc>
                <a:extLst>
                  <a:ext uri="{0D108BD9-81ED-4DB2-BD59-A6C34878D82A}">
                    <a16:rowId xmlns:a16="http://schemas.microsoft.com/office/drawing/2014/main" val="410275180"/>
                  </a:ext>
                </a:extLst>
              </a:tr>
              <a:tr h="370840">
                <a:tc>
                  <a:txBody>
                    <a:bodyPr/>
                    <a:lstStyle/>
                    <a:p>
                      <a:r>
                        <a:rPr lang="en-US" dirty="0"/>
                        <a:t>KNN</a:t>
                      </a:r>
                    </a:p>
                  </a:txBody>
                  <a:tcPr/>
                </a:tc>
                <a:tc>
                  <a:txBody>
                    <a:bodyPr/>
                    <a:lstStyle/>
                    <a:p>
                      <a:pPr algn="r"/>
                      <a:r>
                        <a:rPr lang="en-US" dirty="0"/>
                        <a:t>0.46</a:t>
                      </a:r>
                    </a:p>
                  </a:txBody>
                  <a:tcPr/>
                </a:tc>
                <a:tc>
                  <a:txBody>
                    <a:bodyPr/>
                    <a:lstStyle/>
                    <a:p>
                      <a:pPr algn="r"/>
                      <a:r>
                        <a:rPr lang="en-US" dirty="0"/>
                        <a:t>76.23</a:t>
                      </a:r>
                    </a:p>
                  </a:txBody>
                  <a:tcPr/>
                </a:tc>
                <a:tc>
                  <a:txBody>
                    <a:bodyPr/>
                    <a:lstStyle/>
                    <a:p>
                      <a:pPr algn="r"/>
                      <a:r>
                        <a:rPr lang="en-US" dirty="0"/>
                        <a:t>0.78</a:t>
                      </a:r>
                    </a:p>
                  </a:txBody>
                  <a:tcPr/>
                </a:tc>
                <a:tc>
                  <a:txBody>
                    <a:bodyPr/>
                    <a:lstStyle/>
                    <a:p>
                      <a:pPr algn="r"/>
                      <a:r>
                        <a:rPr lang="en-US" dirty="0"/>
                        <a:t>0.95</a:t>
                      </a:r>
                    </a:p>
                  </a:txBody>
                  <a:tcPr/>
                </a:tc>
                <a:tc>
                  <a:txBody>
                    <a:bodyPr/>
                    <a:lstStyle/>
                    <a:p>
                      <a:pPr algn="r"/>
                      <a:r>
                        <a:rPr lang="en-US" dirty="0"/>
                        <a:t>1.01</a:t>
                      </a:r>
                    </a:p>
                  </a:txBody>
                  <a:tcPr/>
                </a:tc>
                <a:tc>
                  <a:txBody>
                    <a:bodyPr/>
                    <a:lstStyle/>
                    <a:p>
                      <a:pPr algn="r"/>
                      <a:r>
                        <a:rPr lang="en-US" dirty="0"/>
                        <a:t>0.54</a:t>
                      </a:r>
                    </a:p>
                  </a:txBody>
                  <a:tcPr/>
                </a:tc>
                <a:tc>
                  <a:txBody>
                    <a:bodyPr/>
                    <a:lstStyle/>
                    <a:p>
                      <a:pPr algn="r"/>
                      <a:r>
                        <a:rPr lang="en-US" dirty="0"/>
                        <a:t>81.08</a:t>
                      </a:r>
                    </a:p>
                  </a:txBody>
                  <a:tcPr/>
                </a:tc>
                <a:tc>
                  <a:txBody>
                    <a:bodyPr/>
                    <a:lstStyle/>
                    <a:p>
                      <a:pPr algn="r"/>
                      <a:r>
                        <a:rPr lang="en-US" dirty="0"/>
                        <a:t>0.83</a:t>
                      </a:r>
                    </a:p>
                  </a:txBody>
                  <a:tcPr/>
                </a:tc>
                <a:tc>
                  <a:txBody>
                    <a:bodyPr/>
                    <a:lstStyle/>
                    <a:p>
                      <a:pPr algn="r"/>
                      <a:r>
                        <a:rPr lang="en-US" dirty="0"/>
                        <a:t>0.96</a:t>
                      </a:r>
                    </a:p>
                  </a:txBody>
                  <a:tcPr/>
                </a:tc>
                <a:tc>
                  <a:txBody>
                    <a:bodyPr/>
                    <a:lstStyle/>
                    <a:p>
                      <a:pPr algn="r"/>
                      <a:r>
                        <a:rPr lang="en-US" dirty="0"/>
                        <a:t>1.02</a:t>
                      </a:r>
                    </a:p>
                  </a:txBody>
                  <a:tcPr/>
                </a:tc>
                <a:extLst>
                  <a:ext uri="{0D108BD9-81ED-4DB2-BD59-A6C34878D82A}">
                    <a16:rowId xmlns:a16="http://schemas.microsoft.com/office/drawing/2014/main" val="3171022678"/>
                  </a:ext>
                </a:extLst>
              </a:tr>
              <a:tr h="370840">
                <a:tc>
                  <a:txBody>
                    <a:bodyPr/>
                    <a:lstStyle/>
                    <a:p>
                      <a:r>
                        <a:rPr lang="en-US" dirty="0" err="1"/>
                        <a:t>XGBoost</a:t>
                      </a:r>
                      <a:endParaRPr lang="en-US" dirty="0"/>
                    </a:p>
                  </a:txBody>
                  <a:tcPr/>
                </a:tc>
                <a:tc>
                  <a:txBody>
                    <a:bodyPr/>
                    <a:lstStyle/>
                    <a:p>
                      <a:pPr algn="r"/>
                      <a:r>
                        <a:rPr lang="en-US" dirty="0"/>
                        <a:t>0.49</a:t>
                      </a:r>
                    </a:p>
                  </a:txBody>
                  <a:tcPr/>
                </a:tc>
                <a:tc>
                  <a:txBody>
                    <a:bodyPr/>
                    <a:lstStyle/>
                    <a:p>
                      <a:pPr algn="r"/>
                      <a:r>
                        <a:rPr lang="en-US" dirty="0"/>
                        <a:t>77.47</a:t>
                      </a:r>
                    </a:p>
                  </a:txBody>
                  <a:tcPr/>
                </a:tc>
                <a:tc>
                  <a:txBody>
                    <a:bodyPr/>
                    <a:lstStyle/>
                    <a:p>
                      <a:pPr algn="r"/>
                      <a:r>
                        <a:rPr lang="en-US" dirty="0"/>
                        <a:t>0.79</a:t>
                      </a:r>
                    </a:p>
                  </a:txBody>
                  <a:tcPr/>
                </a:tc>
                <a:tc>
                  <a:txBody>
                    <a:bodyPr/>
                    <a:lstStyle/>
                    <a:p>
                      <a:pPr algn="r"/>
                      <a:r>
                        <a:rPr lang="en-US" dirty="0"/>
                        <a:t>0.96</a:t>
                      </a:r>
                    </a:p>
                  </a:txBody>
                  <a:tcPr/>
                </a:tc>
                <a:tc>
                  <a:txBody>
                    <a:bodyPr/>
                    <a:lstStyle/>
                    <a:p>
                      <a:pPr algn="r"/>
                      <a:r>
                        <a:rPr lang="en-US" dirty="0"/>
                        <a:t>1.02</a:t>
                      </a:r>
                    </a:p>
                  </a:txBody>
                  <a:tcPr/>
                </a:tc>
                <a:tc>
                  <a:txBody>
                    <a:bodyPr/>
                    <a:lstStyle/>
                    <a:p>
                      <a:pPr algn="r"/>
                      <a:r>
                        <a:rPr lang="en-US" sz="2000" b="0" dirty="0"/>
                        <a:t>0.60</a:t>
                      </a:r>
                    </a:p>
                  </a:txBody>
                  <a:tcPr/>
                </a:tc>
                <a:tc>
                  <a:txBody>
                    <a:bodyPr/>
                    <a:lstStyle/>
                    <a:p>
                      <a:pPr algn="r"/>
                      <a:r>
                        <a:rPr lang="en-US" sz="2000" b="0" dirty="0"/>
                        <a:t>83.58</a:t>
                      </a:r>
                    </a:p>
                  </a:txBody>
                  <a:tcPr/>
                </a:tc>
                <a:tc>
                  <a:txBody>
                    <a:bodyPr/>
                    <a:lstStyle/>
                    <a:p>
                      <a:pPr algn="r"/>
                      <a:r>
                        <a:rPr lang="en-US" sz="2000" b="0" dirty="0"/>
                        <a:t>0.85</a:t>
                      </a:r>
                    </a:p>
                  </a:txBody>
                  <a:tcPr/>
                </a:tc>
                <a:tc>
                  <a:txBody>
                    <a:bodyPr/>
                    <a:lstStyle/>
                    <a:p>
                      <a:pPr algn="r"/>
                      <a:r>
                        <a:rPr lang="en-US" dirty="0"/>
                        <a:t>0.97</a:t>
                      </a:r>
                    </a:p>
                  </a:txBody>
                  <a:tcPr/>
                </a:tc>
                <a:tc>
                  <a:txBody>
                    <a:bodyPr/>
                    <a:lstStyle/>
                    <a:p>
                      <a:pPr algn="r"/>
                      <a:r>
                        <a:rPr lang="en-US" dirty="0"/>
                        <a:t>1.03</a:t>
                      </a:r>
                    </a:p>
                  </a:txBody>
                  <a:tcPr/>
                </a:tc>
                <a:extLst>
                  <a:ext uri="{0D108BD9-81ED-4DB2-BD59-A6C34878D82A}">
                    <a16:rowId xmlns:a16="http://schemas.microsoft.com/office/drawing/2014/main" val="2656544313"/>
                  </a:ext>
                </a:extLst>
              </a:tr>
            </a:tbl>
          </a:graphicData>
        </a:graphic>
      </p:graphicFrame>
      <p:sp>
        <p:nvSpPr>
          <p:cNvPr id="3" name="Date Placeholder 2">
            <a:extLst>
              <a:ext uri="{FF2B5EF4-FFF2-40B4-BE49-F238E27FC236}">
                <a16:creationId xmlns:a16="http://schemas.microsoft.com/office/drawing/2014/main" id="{A115E76A-5832-418C-B9B6-384EA90F3C0A}"/>
              </a:ext>
            </a:extLst>
          </p:cNvPr>
          <p:cNvSpPr>
            <a:spLocks noGrp="1"/>
          </p:cNvSpPr>
          <p:nvPr>
            <p:ph type="dt" sz="half" idx="10"/>
          </p:nvPr>
        </p:nvSpPr>
        <p:spPr/>
        <p:txBody>
          <a:bodyPr/>
          <a:lstStyle/>
          <a:p>
            <a:r>
              <a:rPr lang="en-US"/>
              <a:t>ICPP Workshop 2021</a:t>
            </a:r>
          </a:p>
        </p:txBody>
      </p:sp>
      <p:grpSp>
        <p:nvGrpSpPr>
          <p:cNvPr id="9" name="Group 8">
            <a:extLst>
              <a:ext uri="{FF2B5EF4-FFF2-40B4-BE49-F238E27FC236}">
                <a16:creationId xmlns:a16="http://schemas.microsoft.com/office/drawing/2014/main" id="{478C96FA-A976-4882-A115-BBFB631695E7}"/>
              </a:ext>
            </a:extLst>
          </p:cNvPr>
          <p:cNvGrpSpPr/>
          <p:nvPr/>
        </p:nvGrpSpPr>
        <p:grpSpPr>
          <a:xfrm>
            <a:off x="6096000" y="1252478"/>
            <a:ext cx="4987239" cy="1219317"/>
            <a:chOff x="6096000" y="1252478"/>
            <a:chExt cx="4987239" cy="1219317"/>
          </a:xfrm>
        </p:grpSpPr>
        <p:pic>
          <p:nvPicPr>
            <p:cNvPr id="10" name="Picture 9">
              <a:extLst>
                <a:ext uri="{FF2B5EF4-FFF2-40B4-BE49-F238E27FC236}">
                  <a16:creationId xmlns:a16="http://schemas.microsoft.com/office/drawing/2014/main" id="{F9BEEA69-08FA-427E-BBF7-4A6D12111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5819" y="1397755"/>
              <a:ext cx="2017420" cy="928762"/>
            </a:xfrm>
            <a:prstGeom prst="rect">
              <a:avLst/>
            </a:prstGeom>
          </p:spPr>
        </p:pic>
        <p:pic>
          <p:nvPicPr>
            <p:cNvPr id="11" name="Graphic 10" descr="Arrow Slight curve">
              <a:extLst>
                <a:ext uri="{FF2B5EF4-FFF2-40B4-BE49-F238E27FC236}">
                  <a16:creationId xmlns:a16="http://schemas.microsoft.com/office/drawing/2014/main" id="{69B0A386-B1BB-4178-BAD7-E6016BBCC3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0419" y="1404936"/>
              <a:ext cx="914400" cy="914400"/>
            </a:xfrm>
            <a:prstGeom prst="rect">
              <a:avLst/>
            </a:prstGeom>
          </p:spPr>
        </p:pic>
        <p:pic>
          <p:nvPicPr>
            <p:cNvPr id="12" name="Picture 11">
              <a:extLst>
                <a:ext uri="{FF2B5EF4-FFF2-40B4-BE49-F238E27FC236}">
                  <a16:creationId xmlns:a16="http://schemas.microsoft.com/office/drawing/2014/main" id="{7ADF6FA3-3597-408D-889B-7F55573E04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252478"/>
              <a:ext cx="1653419" cy="1219317"/>
            </a:xfrm>
            <a:prstGeom prst="rect">
              <a:avLst/>
            </a:prstGeom>
          </p:spPr>
        </p:pic>
      </p:grpSp>
    </p:spTree>
    <p:extLst>
      <p:ext uri="{BB962C8B-B14F-4D97-AF65-F5344CB8AC3E}">
        <p14:creationId xmlns:p14="http://schemas.microsoft.com/office/powerpoint/2010/main" val="4071914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C8BB-BB0F-4F71-9DD3-4C1D80D07A57}"/>
              </a:ext>
            </a:extLst>
          </p:cNvPr>
          <p:cNvSpPr>
            <a:spLocks noGrp="1"/>
          </p:cNvSpPr>
          <p:nvPr>
            <p:ph type="title"/>
          </p:nvPr>
        </p:nvSpPr>
        <p:spPr/>
        <p:txBody>
          <a:bodyPr/>
          <a:lstStyle/>
          <a:p>
            <a:r>
              <a:rPr lang="en-US" dirty="0"/>
              <a:t>Key Takeaways</a:t>
            </a:r>
          </a:p>
        </p:txBody>
      </p:sp>
      <p:sp>
        <p:nvSpPr>
          <p:cNvPr id="4" name="Content Placeholder 3">
            <a:extLst>
              <a:ext uri="{FF2B5EF4-FFF2-40B4-BE49-F238E27FC236}">
                <a16:creationId xmlns:a16="http://schemas.microsoft.com/office/drawing/2014/main" id="{198796BF-917F-415D-AF57-84E1C6153BDB}"/>
              </a:ext>
            </a:extLst>
          </p:cNvPr>
          <p:cNvSpPr>
            <a:spLocks noGrp="1"/>
          </p:cNvSpPr>
          <p:nvPr>
            <p:ph idx="1"/>
          </p:nvPr>
        </p:nvSpPr>
        <p:spPr/>
        <p:txBody>
          <a:bodyPr/>
          <a:lstStyle/>
          <a:p>
            <a:r>
              <a:rPr lang="en-US" dirty="0"/>
              <a:t>Semi-supervised approaches for sparse format selection can be competitive with supervised approaches</a:t>
            </a:r>
          </a:p>
          <a:p>
            <a:pPr lvl="1"/>
            <a:r>
              <a:rPr lang="en-US" dirty="0"/>
              <a:t>Explore additional techniques to improve the performance of semi-supervised methods</a:t>
            </a:r>
          </a:p>
          <a:p>
            <a:pPr lvl="1"/>
            <a:r>
              <a:rPr lang="en-US" dirty="0"/>
              <a:t>Provides several desirable benefits including easy model portability, easy to include new data, and extend to a runtime with online learning </a:t>
            </a:r>
          </a:p>
        </p:txBody>
      </p:sp>
      <p:sp>
        <p:nvSpPr>
          <p:cNvPr id="3" name="Date Placeholder 2">
            <a:extLst>
              <a:ext uri="{FF2B5EF4-FFF2-40B4-BE49-F238E27FC236}">
                <a16:creationId xmlns:a16="http://schemas.microsoft.com/office/drawing/2014/main" id="{1E0B5FCD-82D0-420D-A018-CFBDB502BCE6}"/>
              </a:ext>
            </a:extLst>
          </p:cNvPr>
          <p:cNvSpPr>
            <a:spLocks noGrp="1"/>
          </p:cNvSpPr>
          <p:nvPr>
            <p:ph type="dt" sz="half" idx="10"/>
          </p:nvPr>
        </p:nvSpPr>
        <p:spPr/>
        <p:txBody>
          <a:bodyPr/>
          <a:lstStyle/>
          <a:p>
            <a:r>
              <a:rPr lang="en-US"/>
              <a:t>ICPP Workshop 2021</a:t>
            </a:r>
          </a:p>
        </p:txBody>
      </p:sp>
    </p:spTree>
    <p:extLst>
      <p:ext uri="{BB962C8B-B14F-4D97-AF65-F5344CB8AC3E}">
        <p14:creationId xmlns:p14="http://schemas.microsoft.com/office/powerpoint/2010/main" val="1116510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F65A-991D-495B-8BEA-9A8CB8F61CC3}"/>
              </a:ext>
            </a:extLst>
          </p:cNvPr>
          <p:cNvSpPr>
            <a:spLocks noGrp="1"/>
          </p:cNvSpPr>
          <p:nvPr>
            <p:ph type="ctrTitle"/>
          </p:nvPr>
        </p:nvSpPr>
        <p:spPr>
          <a:xfrm>
            <a:off x="975360" y="1122363"/>
            <a:ext cx="9692640" cy="2387600"/>
          </a:xfrm>
        </p:spPr>
        <p:txBody>
          <a:bodyPr>
            <a:noAutofit/>
          </a:bodyPr>
          <a:lstStyle/>
          <a:p>
            <a:r>
              <a:rPr lang="en-US" sz="5400" dirty="0"/>
              <a:t>Explaining the Performance of Supervised and Semi-Supervised Methods for Automated Sparse Matrix Format Selection</a:t>
            </a:r>
          </a:p>
        </p:txBody>
      </p:sp>
      <p:sp>
        <p:nvSpPr>
          <p:cNvPr id="3" name="Subtitle 2">
            <a:extLst>
              <a:ext uri="{FF2B5EF4-FFF2-40B4-BE49-F238E27FC236}">
                <a16:creationId xmlns:a16="http://schemas.microsoft.com/office/drawing/2014/main" id="{0122B5CA-BCDF-491E-9F55-5F67374FDAB9}"/>
              </a:ext>
            </a:extLst>
          </p:cNvPr>
          <p:cNvSpPr>
            <a:spLocks noGrp="1"/>
          </p:cNvSpPr>
          <p:nvPr>
            <p:ph type="subTitle" idx="1"/>
          </p:nvPr>
        </p:nvSpPr>
        <p:spPr>
          <a:xfrm>
            <a:off x="1524000" y="3602037"/>
            <a:ext cx="9144000" cy="2133599"/>
          </a:xfrm>
        </p:spPr>
        <p:txBody>
          <a:bodyPr>
            <a:normAutofit/>
          </a:bodyPr>
          <a:lstStyle/>
          <a:p>
            <a:endParaRPr lang="en-US" dirty="0"/>
          </a:p>
          <a:p>
            <a:endParaRPr lang="en-US" dirty="0"/>
          </a:p>
          <a:p>
            <a:r>
              <a:rPr lang="en-US" dirty="0"/>
              <a:t>Sunidhi </a:t>
            </a:r>
            <a:r>
              <a:rPr lang="en-US" dirty="0" err="1"/>
              <a:t>Dhandhania</a:t>
            </a:r>
            <a:r>
              <a:rPr lang="en-US" dirty="0"/>
              <a:t>, </a:t>
            </a:r>
            <a:r>
              <a:rPr lang="en-US" dirty="0" err="1"/>
              <a:t>Akshay</a:t>
            </a:r>
            <a:r>
              <a:rPr lang="en-US" dirty="0"/>
              <a:t> </a:t>
            </a:r>
            <a:r>
              <a:rPr lang="en-US" dirty="0" err="1"/>
              <a:t>Deodhar</a:t>
            </a:r>
            <a:r>
              <a:rPr lang="en-US" dirty="0"/>
              <a:t>, Konstantin </a:t>
            </a:r>
            <a:r>
              <a:rPr lang="en-US" dirty="0" err="1"/>
              <a:t>Pogorelov</a:t>
            </a:r>
            <a:r>
              <a:rPr lang="en-US" dirty="0"/>
              <a:t>, </a:t>
            </a:r>
            <a:r>
              <a:rPr lang="en-US" b="1" dirty="0"/>
              <a:t>Swarnendu Biswas</a:t>
            </a:r>
            <a:r>
              <a:rPr lang="en-US" dirty="0"/>
              <a:t>, and Johannes </a:t>
            </a:r>
            <a:r>
              <a:rPr lang="en-US" dirty="0" err="1"/>
              <a:t>Langguth</a:t>
            </a:r>
            <a:endParaRPr lang="en-US" dirty="0"/>
          </a:p>
          <a:p>
            <a:r>
              <a:rPr lang="en-US" dirty="0"/>
              <a:t>DUAC, ICPP Workshops 2021</a:t>
            </a:r>
          </a:p>
        </p:txBody>
      </p:sp>
    </p:spTree>
    <p:extLst>
      <p:ext uri="{BB962C8B-B14F-4D97-AF65-F5344CB8AC3E}">
        <p14:creationId xmlns:p14="http://schemas.microsoft.com/office/powerpoint/2010/main" val="124315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6036-B363-47CC-8C69-94EF2CD073C4}"/>
              </a:ext>
            </a:extLst>
          </p:cNvPr>
          <p:cNvSpPr>
            <a:spLocks noGrp="1"/>
          </p:cNvSpPr>
          <p:nvPr>
            <p:ph type="title"/>
          </p:nvPr>
        </p:nvSpPr>
        <p:spPr/>
        <p:txBody>
          <a:bodyPr/>
          <a:lstStyle/>
          <a:p>
            <a:r>
              <a:rPr lang="en-US" dirty="0"/>
              <a:t>Performance of </a:t>
            </a:r>
            <a:r>
              <a:rPr lang="en-US" dirty="0" err="1"/>
              <a:t>SpMV</a:t>
            </a:r>
            <a:endParaRPr lang="en-US" dirty="0"/>
          </a:p>
        </p:txBody>
      </p:sp>
      <p:sp>
        <p:nvSpPr>
          <p:cNvPr id="3" name="Content Placeholder 2">
            <a:extLst>
              <a:ext uri="{FF2B5EF4-FFF2-40B4-BE49-F238E27FC236}">
                <a16:creationId xmlns:a16="http://schemas.microsoft.com/office/drawing/2014/main" id="{4AE6359C-D392-4CAF-9989-46F27D9744C1}"/>
              </a:ext>
            </a:extLst>
          </p:cNvPr>
          <p:cNvSpPr>
            <a:spLocks noGrp="1"/>
          </p:cNvSpPr>
          <p:nvPr>
            <p:ph idx="1"/>
          </p:nvPr>
        </p:nvSpPr>
        <p:spPr/>
        <p:txBody>
          <a:bodyPr>
            <a:normAutofit/>
          </a:bodyPr>
          <a:lstStyle/>
          <a:p>
            <a:r>
              <a:rPr lang="en-US" dirty="0"/>
              <a:t>Memory accesses are unstructured and have irregular access patterns unlike dense matrix operations</a:t>
            </a:r>
          </a:p>
          <a:p>
            <a:r>
              <a:rPr lang="en-US" dirty="0"/>
              <a:t>Limited data reuse, FLOPS/byte is very low       memory-bound</a:t>
            </a:r>
          </a:p>
          <a:p>
            <a:endParaRPr lang="en-US" dirty="0"/>
          </a:p>
        </p:txBody>
      </p:sp>
      <p:graphicFrame>
        <p:nvGraphicFramePr>
          <p:cNvPr id="4" name="Diagram 3">
            <a:extLst>
              <a:ext uri="{FF2B5EF4-FFF2-40B4-BE49-F238E27FC236}">
                <a16:creationId xmlns:a16="http://schemas.microsoft.com/office/drawing/2014/main" id="{429813CC-B372-42AC-9EB1-D5F6C213F445}"/>
              </a:ext>
            </a:extLst>
          </p:cNvPr>
          <p:cNvGraphicFramePr/>
          <p:nvPr>
            <p:extLst>
              <p:ext uri="{D42A27DB-BD31-4B8C-83A1-F6EECF244321}">
                <p14:modId xmlns:p14="http://schemas.microsoft.com/office/powerpoint/2010/main" val="1669960197"/>
              </p:ext>
            </p:extLst>
          </p:nvPr>
        </p:nvGraphicFramePr>
        <p:xfrm>
          <a:off x="838200" y="3709851"/>
          <a:ext cx="10515600" cy="2428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a:extLst>
              <a:ext uri="{FF2B5EF4-FFF2-40B4-BE49-F238E27FC236}">
                <a16:creationId xmlns:a16="http://schemas.microsoft.com/office/drawing/2014/main" id="{56EE96ED-F35C-416B-821F-440EA4147EFB}"/>
              </a:ext>
            </a:extLst>
          </p:cNvPr>
          <p:cNvSpPr>
            <a:spLocks noGrp="1"/>
          </p:cNvSpPr>
          <p:nvPr>
            <p:ph type="dt" sz="half" idx="10"/>
          </p:nvPr>
        </p:nvSpPr>
        <p:spPr/>
        <p:txBody>
          <a:bodyPr/>
          <a:lstStyle/>
          <a:p>
            <a:r>
              <a:rPr lang="en-US"/>
              <a:t>ICPP Workshop 2021</a:t>
            </a:r>
          </a:p>
        </p:txBody>
      </p:sp>
      <p:pic>
        <p:nvPicPr>
          <p:cNvPr id="7" name="Graphic 6" descr="Arrow Slight curve">
            <a:extLst>
              <a:ext uri="{FF2B5EF4-FFF2-40B4-BE49-F238E27FC236}">
                <a16:creationId xmlns:a16="http://schemas.microsoft.com/office/drawing/2014/main" id="{AFED82E7-93B9-4371-AABD-AB2B11AB35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28264" y="2760660"/>
            <a:ext cx="457200" cy="457200"/>
          </a:xfrm>
          <a:prstGeom prst="rect">
            <a:avLst/>
          </a:prstGeom>
        </p:spPr>
      </p:pic>
    </p:spTree>
    <p:extLst>
      <p:ext uri="{BB962C8B-B14F-4D97-AF65-F5344CB8AC3E}">
        <p14:creationId xmlns:p14="http://schemas.microsoft.com/office/powerpoint/2010/main" val="3590046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46E9-1B88-47A4-90A6-1340454C15DE}"/>
              </a:ext>
            </a:extLst>
          </p:cNvPr>
          <p:cNvSpPr>
            <a:spLocks noGrp="1"/>
          </p:cNvSpPr>
          <p:nvPr>
            <p:ph type="title"/>
          </p:nvPr>
        </p:nvSpPr>
        <p:spPr/>
        <p:txBody>
          <a:bodyPr/>
          <a:lstStyle/>
          <a:p>
            <a:r>
              <a:rPr lang="en-US" dirty="0"/>
              <a:t>Sparse Matrix Formats</a:t>
            </a:r>
          </a:p>
        </p:txBody>
      </p:sp>
      <p:sp>
        <p:nvSpPr>
          <p:cNvPr id="3" name="Content Placeholder 2">
            <a:extLst>
              <a:ext uri="{FF2B5EF4-FFF2-40B4-BE49-F238E27FC236}">
                <a16:creationId xmlns:a16="http://schemas.microsoft.com/office/drawing/2014/main" id="{1407CBEF-4F42-41FD-B00F-18EFE33254CD}"/>
              </a:ext>
            </a:extLst>
          </p:cNvPr>
          <p:cNvSpPr>
            <a:spLocks noGrp="1"/>
          </p:cNvSpPr>
          <p:nvPr>
            <p:ph idx="1"/>
          </p:nvPr>
        </p:nvSpPr>
        <p:spPr>
          <a:xfrm>
            <a:off x="838200" y="1825625"/>
            <a:ext cx="10515600" cy="4351338"/>
          </a:xfrm>
        </p:spPr>
        <p:txBody>
          <a:bodyPr/>
          <a:lstStyle/>
          <a:p>
            <a:r>
              <a:rPr lang="en-US" dirty="0"/>
              <a:t>Representing matrices in a sparse format result in significant memory savings</a:t>
            </a:r>
          </a:p>
          <a:p>
            <a:r>
              <a:rPr lang="en-US" dirty="0"/>
              <a:t>MKL from Intel and CUSP and </a:t>
            </a:r>
            <a:r>
              <a:rPr lang="en-US" dirty="0" err="1"/>
              <a:t>cuSparse</a:t>
            </a:r>
            <a:r>
              <a:rPr lang="en-US" dirty="0"/>
              <a:t> from NVIDIA support many popular formats</a:t>
            </a:r>
          </a:p>
        </p:txBody>
      </p:sp>
      <p:grpSp>
        <p:nvGrpSpPr>
          <p:cNvPr id="33" name="Group 32">
            <a:extLst>
              <a:ext uri="{FF2B5EF4-FFF2-40B4-BE49-F238E27FC236}">
                <a16:creationId xmlns:a16="http://schemas.microsoft.com/office/drawing/2014/main" id="{0AF9400A-0344-4255-A82B-6CE5CF628F2F}"/>
              </a:ext>
            </a:extLst>
          </p:cNvPr>
          <p:cNvGrpSpPr/>
          <p:nvPr/>
        </p:nvGrpSpPr>
        <p:grpSpPr>
          <a:xfrm>
            <a:off x="3272246" y="3162921"/>
            <a:ext cx="7702730" cy="2850981"/>
            <a:chOff x="2244635" y="3631962"/>
            <a:chExt cx="7702730" cy="2850981"/>
          </a:xfrm>
        </p:grpSpPr>
        <p:grpSp>
          <p:nvGrpSpPr>
            <p:cNvPr id="32" name="Group 31">
              <a:extLst>
                <a:ext uri="{FF2B5EF4-FFF2-40B4-BE49-F238E27FC236}">
                  <a16:creationId xmlns:a16="http://schemas.microsoft.com/office/drawing/2014/main" id="{CAE6E429-494C-4D08-8BD1-A758ACC45254}"/>
                </a:ext>
              </a:extLst>
            </p:cNvPr>
            <p:cNvGrpSpPr/>
            <p:nvPr/>
          </p:nvGrpSpPr>
          <p:grpSpPr>
            <a:xfrm>
              <a:off x="5548021" y="3631962"/>
              <a:ext cx="1438214" cy="536044"/>
              <a:chOff x="5548021" y="3631962"/>
              <a:chExt cx="1438214" cy="536044"/>
            </a:xfrm>
          </p:grpSpPr>
          <p:sp>
            <p:nvSpPr>
              <p:cNvPr id="25" name="TextBox 24">
                <a:extLst>
                  <a:ext uri="{FF2B5EF4-FFF2-40B4-BE49-F238E27FC236}">
                    <a16:creationId xmlns:a16="http://schemas.microsoft.com/office/drawing/2014/main" id="{CA9704FC-6210-433E-B1A6-49AB8F6DD983}"/>
                  </a:ext>
                </a:extLst>
              </p:cNvPr>
              <p:cNvSpPr txBox="1"/>
              <p:nvPr/>
            </p:nvSpPr>
            <p:spPr>
              <a:xfrm>
                <a:off x="5548021" y="3631962"/>
                <a:ext cx="644434" cy="369332"/>
              </a:xfrm>
              <a:prstGeom prst="rect">
                <a:avLst/>
              </a:prstGeom>
              <a:noFill/>
            </p:spPr>
            <p:txBody>
              <a:bodyPr wrap="square" rtlCol="0">
                <a:spAutoFit/>
              </a:bodyPr>
              <a:lstStyle/>
              <a:p>
                <a:r>
                  <a:rPr lang="en-US" dirty="0"/>
                  <a:t>CSR</a:t>
                </a:r>
              </a:p>
            </p:txBody>
          </p:sp>
          <p:sp>
            <p:nvSpPr>
              <p:cNvPr id="26" name="TextBox 25">
                <a:extLst>
                  <a:ext uri="{FF2B5EF4-FFF2-40B4-BE49-F238E27FC236}">
                    <a16:creationId xmlns:a16="http://schemas.microsoft.com/office/drawing/2014/main" id="{37336C2F-E78A-46B5-BEA7-98A18531E3EB}"/>
                  </a:ext>
                </a:extLst>
              </p:cNvPr>
              <p:cNvSpPr txBox="1"/>
              <p:nvPr/>
            </p:nvSpPr>
            <p:spPr>
              <a:xfrm>
                <a:off x="6341801" y="3798674"/>
                <a:ext cx="644434" cy="369332"/>
              </a:xfrm>
              <a:prstGeom prst="rect">
                <a:avLst/>
              </a:prstGeom>
              <a:noFill/>
            </p:spPr>
            <p:txBody>
              <a:bodyPr wrap="square" rtlCol="0">
                <a:spAutoFit/>
              </a:bodyPr>
              <a:lstStyle/>
              <a:p>
                <a:r>
                  <a:rPr lang="en-US" dirty="0"/>
                  <a:t>HYB</a:t>
                </a:r>
              </a:p>
            </p:txBody>
          </p:sp>
        </p:grpSp>
        <p:grpSp>
          <p:nvGrpSpPr>
            <p:cNvPr id="31" name="Group 30">
              <a:extLst>
                <a:ext uri="{FF2B5EF4-FFF2-40B4-BE49-F238E27FC236}">
                  <a16:creationId xmlns:a16="http://schemas.microsoft.com/office/drawing/2014/main" id="{F1E26ED4-85BD-432A-BA12-AE4ECDCA8CA9}"/>
                </a:ext>
              </a:extLst>
            </p:cNvPr>
            <p:cNvGrpSpPr/>
            <p:nvPr/>
          </p:nvGrpSpPr>
          <p:grpSpPr>
            <a:xfrm>
              <a:off x="2244635" y="3750942"/>
              <a:ext cx="7702730" cy="2732001"/>
              <a:chOff x="2244635" y="3750942"/>
              <a:chExt cx="7702730" cy="2732001"/>
            </a:xfrm>
          </p:grpSpPr>
          <p:grpSp>
            <p:nvGrpSpPr>
              <p:cNvPr id="22" name="Group 21">
                <a:extLst>
                  <a:ext uri="{FF2B5EF4-FFF2-40B4-BE49-F238E27FC236}">
                    <a16:creationId xmlns:a16="http://schemas.microsoft.com/office/drawing/2014/main" id="{361AE718-5751-4B01-A2E5-654909954D26}"/>
                  </a:ext>
                </a:extLst>
              </p:cNvPr>
              <p:cNvGrpSpPr/>
              <p:nvPr/>
            </p:nvGrpSpPr>
            <p:grpSpPr>
              <a:xfrm>
                <a:off x="2244635" y="4140634"/>
                <a:ext cx="7702730" cy="2342309"/>
                <a:chOff x="2244635" y="3969591"/>
                <a:chExt cx="7702730" cy="2342309"/>
              </a:xfrm>
            </p:grpSpPr>
            <p:grpSp>
              <p:nvGrpSpPr>
                <p:cNvPr id="15" name="Group 14">
                  <a:extLst>
                    <a:ext uri="{FF2B5EF4-FFF2-40B4-BE49-F238E27FC236}">
                      <a16:creationId xmlns:a16="http://schemas.microsoft.com/office/drawing/2014/main" id="{CAB44A5C-164A-4711-AB9B-66CBCC89149C}"/>
                    </a:ext>
                  </a:extLst>
                </p:cNvPr>
                <p:cNvGrpSpPr/>
                <p:nvPr/>
              </p:nvGrpSpPr>
              <p:grpSpPr>
                <a:xfrm>
                  <a:off x="2244635" y="3969591"/>
                  <a:ext cx="7702730" cy="496390"/>
                  <a:chOff x="2346961" y="4001294"/>
                  <a:chExt cx="7702730" cy="496390"/>
                </a:xfrm>
              </p:grpSpPr>
              <p:sp>
                <p:nvSpPr>
                  <p:cNvPr id="16" name="Arrow: Left-Right 15">
                    <a:extLst>
                      <a:ext uri="{FF2B5EF4-FFF2-40B4-BE49-F238E27FC236}">
                        <a16:creationId xmlns:a16="http://schemas.microsoft.com/office/drawing/2014/main" id="{A0AEE132-FFCB-4DF5-ABFD-3BA32BC5284F}"/>
                      </a:ext>
                    </a:extLst>
                  </p:cNvPr>
                  <p:cNvSpPr/>
                  <p:nvPr/>
                </p:nvSpPr>
                <p:spPr>
                  <a:xfrm>
                    <a:off x="2346961" y="4001294"/>
                    <a:ext cx="7702730" cy="49639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729BDA6-6319-48A5-9C78-BDA2ECAAE35C}"/>
                      </a:ext>
                    </a:extLst>
                  </p:cNvPr>
                  <p:cNvSpPr txBox="1"/>
                  <p:nvPr/>
                </p:nvSpPr>
                <p:spPr>
                  <a:xfrm>
                    <a:off x="2656114" y="4064823"/>
                    <a:ext cx="1306285" cy="369332"/>
                  </a:xfrm>
                  <a:prstGeom prst="rect">
                    <a:avLst/>
                  </a:prstGeom>
                  <a:noFill/>
                </p:spPr>
                <p:txBody>
                  <a:bodyPr wrap="square" rtlCol="0">
                    <a:spAutoFit/>
                  </a:bodyPr>
                  <a:lstStyle/>
                  <a:p>
                    <a:r>
                      <a:rPr lang="en-US" dirty="0">
                        <a:solidFill>
                          <a:schemeClr val="bg1"/>
                        </a:solidFill>
                      </a:rPr>
                      <a:t>Structured</a:t>
                    </a:r>
                  </a:p>
                </p:txBody>
              </p:sp>
              <p:sp>
                <p:nvSpPr>
                  <p:cNvPr id="18" name="TextBox 17">
                    <a:extLst>
                      <a:ext uri="{FF2B5EF4-FFF2-40B4-BE49-F238E27FC236}">
                        <a16:creationId xmlns:a16="http://schemas.microsoft.com/office/drawing/2014/main" id="{B47DD3B2-0AFD-4B71-84FE-0EC2005CB64F}"/>
                      </a:ext>
                    </a:extLst>
                  </p:cNvPr>
                  <p:cNvSpPr txBox="1"/>
                  <p:nvPr/>
                </p:nvSpPr>
                <p:spPr>
                  <a:xfrm>
                    <a:off x="8329749" y="4064823"/>
                    <a:ext cx="1624149" cy="369332"/>
                  </a:xfrm>
                  <a:prstGeom prst="rect">
                    <a:avLst/>
                  </a:prstGeom>
                  <a:noFill/>
                </p:spPr>
                <p:txBody>
                  <a:bodyPr wrap="square" rtlCol="0">
                    <a:spAutoFit/>
                  </a:bodyPr>
                  <a:lstStyle/>
                  <a:p>
                    <a:r>
                      <a:rPr lang="en-US" dirty="0">
                        <a:solidFill>
                          <a:schemeClr val="bg1"/>
                        </a:solidFill>
                      </a:rPr>
                      <a:t>Unstructured</a:t>
                    </a:r>
                  </a:p>
                </p:txBody>
              </p:sp>
            </p:grpSp>
            <p:grpSp>
              <p:nvGrpSpPr>
                <p:cNvPr id="19" name="Group 18">
                  <a:extLst>
                    <a:ext uri="{FF2B5EF4-FFF2-40B4-BE49-F238E27FC236}">
                      <a16:creationId xmlns:a16="http://schemas.microsoft.com/office/drawing/2014/main" id="{B9AAC4F3-A0EC-4822-998F-80014BBDC15F}"/>
                    </a:ext>
                  </a:extLst>
                </p:cNvPr>
                <p:cNvGrpSpPr/>
                <p:nvPr/>
              </p:nvGrpSpPr>
              <p:grpSpPr>
                <a:xfrm>
                  <a:off x="2490658" y="4531872"/>
                  <a:ext cx="7158014" cy="1780028"/>
                  <a:chOff x="2490658" y="4472142"/>
                  <a:chExt cx="7158014" cy="1780028"/>
                </a:xfrm>
              </p:grpSpPr>
              <p:pic>
                <p:nvPicPr>
                  <p:cNvPr id="20" name="Picture 19">
                    <a:extLst>
                      <a:ext uri="{FF2B5EF4-FFF2-40B4-BE49-F238E27FC236}">
                        <a16:creationId xmlns:a16="http://schemas.microsoft.com/office/drawing/2014/main" id="{2DD15415-A132-47AE-9938-BF1C60433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658" y="4472142"/>
                    <a:ext cx="1780028" cy="1780028"/>
                  </a:xfrm>
                  <a:prstGeom prst="rect">
                    <a:avLst/>
                  </a:prstGeom>
                </p:spPr>
              </p:pic>
              <p:pic>
                <p:nvPicPr>
                  <p:cNvPr id="21" name="Picture 20">
                    <a:extLst>
                      <a:ext uri="{FF2B5EF4-FFF2-40B4-BE49-F238E27FC236}">
                        <a16:creationId xmlns:a16="http://schemas.microsoft.com/office/drawing/2014/main" id="{433D80F7-73E9-4FA4-9869-B83A0A177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44" y="4472142"/>
                    <a:ext cx="1780028" cy="1780028"/>
                  </a:xfrm>
                  <a:prstGeom prst="rect">
                    <a:avLst/>
                  </a:prstGeom>
                </p:spPr>
              </p:pic>
            </p:grpSp>
          </p:grpSp>
          <p:grpSp>
            <p:nvGrpSpPr>
              <p:cNvPr id="30" name="Group 29">
                <a:extLst>
                  <a:ext uri="{FF2B5EF4-FFF2-40B4-BE49-F238E27FC236}">
                    <a16:creationId xmlns:a16="http://schemas.microsoft.com/office/drawing/2014/main" id="{A417F228-3F7B-43D7-B763-DE6FCE2AFC08}"/>
                  </a:ext>
                </a:extLst>
              </p:cNvPr>
              <p:cNvGrpSpPr/>
              <p:nvPr/>
            </p:nvGrpSpPr>
            <p:grpSpPr>
              <a:xfrm>
                <a:off x="2692693" y="3750942"/>
                <a:ext cx="6851471" cy="370409"/>
                <a:chOff x="2692693" y="3750942"/>
                <a:chExt cx="6851471" cy="370409"/>
              </a:xfrm>
            </p:grpSpPr>
            <p:sp>
              <p:nvSpPr>
                <p:cNvPr id="23" name="TextBox 22">
                  <a:extLst>
                    <a:ext uri="{FF2B5EF4-FFF2-40B4-BE49-F238E27FC236}">
                      <a16:creationId xmlns:a16="http://schemas.microsoft.com/office/drawing/2014/main" id="{B81EE175-7B3D-47FF-AE6B-C954C5072872}"/>
                    </a:ext>
                  </a:extLst>
                </p:cNvPr>
                <p:cNvSpPr txBox="1"/>
                <p:nvPr/>
              </p:nvSpPr>
              <p:spPr>
                <a:xfrm>
                  <a:off x="2692693" y="3750942"/>
                  <a:ext cx="644434" cy="370409"/>
                </a:xfrm>
                <a:prstGeom prst="rect">
                  <a:avLst/>
                </a:prstGeom>
                <a:noFill/>
              </p:spPr>
              <p:txBody>
                <a:bodyPr wrap="square" rtlCol="0">
                  <a:spAutoFit/>
                </a:bodyPr>
                <a:lstStyle/>
                <a:p>
                  <a:r>
                    <a:rPr lang="en-US" dirty="0"/>
                    <a:t>DIA</a:t>
                  </a:r>
                </a:p>
              </p:txBody>
            </p:sp>
            <p:sp>
              <p:nvSpPr>
                <p:cNvPr id="24" name="TextBox 23">
                  <a:extLst>
                    <a:ext uri="{FF2B5EF4-FFF2-40B4-BE49-F238E27FC236}">
                      <a16:creationId xmlns:a16="http://schemas.microsoft.com/office/drawing/2014/main" id="{C378F5FC-9D95-446E-BAAC-30FF74830D74}"/>
                    </a:ext>
                  </a:extLst>
                </p:cNvPr>
                <p:cNvSpPr txBox="1"/>
                <p:nvPr/>
              </p:nvSpPr>
              <p:spPr>
                <a:xfrm>
                  <a:off x="4006822" y="3751480"/>
                  <a:ext cx="644434" cy="369332"/>
                </a:xfrm>
                <a:prstGeom prst="rect">
                  <a:avLst/>
                </a:prstGeom>
                <a:noFill/>
              </p:spPr>
              <p:txBody>
                <a:bodyPr wrap="square" rtlCol="0">
                  <a:spAutoFit/>
                </a:bodyPr>
                <a:lstStyle/>
                <a:p>
                  <a:r>
                    <a:rPr lang="en-US" dirty="0"/>
                    <a:t>ELL</a:t>
                  </a:r>
                </a:p>
              </p:txBody>
            </p:sp>
            <p:sp>
              <p:nvSpPr>
                <p:cNvPr id="27" name="TextBox 26">
                  <a:extLst>
                    <a:ext uri="{FF2B5EF4-FFF2-40B4-BE49-F238E27FC236}">
                      <a16:creationId xmlns:a16="http://schemas.microsoft.com/office/drawing/2014/main" id="{20E80731-A936-4CFA-A5CC-93707762C9ED}"/>
                    </a:ext>
                  </a:extLst>
                </p:cNvPr>
                <p:cNvSpPr txBox="1"/>
                <p:nvPr/>
              </p:nvSpPr>
              <p:spPr>
                <a:xfrm>
                  <a:off x="8899730" y="3751480"/>
                  <a:ext cx="644434" cy="369332"/>
                </a:xfrm>
                <a:prstGeom prst="rect">
                  <a:avLst/>
                </a:prstGeom>
                <a:noFill/>
              </p:spPr>
              <p:txBody>
                <a:bodyPr wrap="square" rtlCol="0">
                  <a:spAutoFit/>
                </a:bodyPr>
                <a:lstStyle/>
                <a:p>
                  <a:r>
                    <a:rPr lang="en-US" dirty="0"/>
                    <a:t>COO</a:t>
                  </a:r>
                </a:p>
              </p:txBody>
            </p:sp>
          </p:grpSp>
        </p:grpSp>
      </p:grpSp>
      <p:grpSp>
        <p:nvGrpSpPr>
          <p:cNvPr id="34" name="Group 33">
            <a:extLst>
              <a:ext uri="{FF2B5EF4-FFF2-40B4-BE49-F238E27FC236}">
                <a16:creationId xmlns:a16="http://schemas.microsoft.com/office/drawing/2014/main" id="{03FF207F-BDB2-4194-B163-5DF560B38188}"/>
              </a:ext>
            </a:extLst>
          </p:cNvPr>
          <p:cNvGrpSpPr/>
          <p:nvPr/>
        </p:nvGrpSpPr>
        <p:grpSpPr>
          <a:xfrm>
            <a:off x="746976" y="6053151"/>
            <a:ext cx="10097808" cy="340793"/>
            <a:chOff x="746976" y="5966061"/>
            <a:chExt cx="10097808" cy="340793"/>
          </a:xfrm>
        </p:grpSpPr>
        <p:sp>
          <p:nvSpPr>
            <p:cNvPr id="35" name="TextBox 34">
              <a:extLst>
                <a:ext uri="{FF2B5EF4-FFF2-40B4-BE49-F238E27FC236}">
                  <a16:creationId xmlns:a16="http://schemas.microsoft.com/office/drawing/2014/main" id="{371DB563-A88E-499A-A7A9-7861DEB7ECE0}"/>
                </a:ext>
              </a:extLst>
            </p:cNvPr>
            <p:cNvSpPr txBox="1"/>
            <p:nvPr/>
          </p:nvSpPr>
          <p:spPr>
            <a:xfrm>
              <a:off x="746976" y="5968300"/>
              <a:ext cx="10079520" cy="338554"/>
            </a:xfrm>
            <a:prstGeom prst="rect">
              <a:avLst/>
            </a:prstGeom>
            <a:noFill/>
          </p:spPr>
          <p:txBody>
            <a:bodyPr wrap="square" rtlCol="0">
              <a:spAutoFit/>
            </a:bodyPr>
            <a:lstStyle/>
            <a:p>
              <a:r>
                <a:rPr lang="en-US" sz="1600" dirty="0"/>
                <a:t>N. Bell and M. Garland. Sparse Matrix-Vector Multiplication on Throughput-Oriented Processors. NVIDIA Research.</a:t>
              </a:r>
            </a:p>
          </p:txBody>
        </p:sp>
        <p:cxnSp>
          <p:nvCxnSpPr>
            <p:cNvPr id="36" name="Straight Connector 35">
              <a:extLst>
                <a:ext uri="{FF2B5EF4-FFF2-40B4-BE49-F238E27FC236}">
                  <a16:creationId xmlns:a16="http://schemas.microsoft.com/office/drawing/2014/main" id="{0337A659-DE53-4D1C-A762-EF4239FD0197}"/>
                </a:ext>
              </a:extLst>
            </p:cNvPr>
            <p:cNvCxnSpPr/>
            <p:nvPr/>
          </p:nvCxnSpPr>
          <p:spPr>
            <a:xfrm>
              <a:off x="765263" y="5966061"/>
              <a:ext cx="10079521" cy="513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41E9D46C-C813-41E7-A527-35042F4B5F43}"/>
              </a:ext>
            </a:extLst>
          </p:cNvPr>
          <p:cNvSpPr>
            <a:spLocks noGrp="1"/>
          </p:cNvSpPr>
          <p:nvPr>
            <p:ph type="dt" sz="half" idx="10"/>
          </p:nvPr>
        </p:nvSpPr>
        <p:spPr/>
        <p:txBody>
          <a:bodyPr/>
          <a:lstStyle/>
          <a:p>
            <a:r>
              <a:rPr lang="en-US"/>
              <a:t>ICPP Workshop 2021</a:t>
            </a:r>
          </a:p>
        </p:txBody>
      </p:sp>
    </p:spTree>
    <p:extLst>
      <p:ext uri="{BB962C8B-B14F-4D97-AF65-F5344CB8AC3E}">
        <p14:creationId xmlns:p14="http://schemas.microsoft.com/office/powerpoint/2010/main" val="232181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62BC-FD42-4EDE-974D-1BE4D50F4B3A}"/>
              </a:ext>
            </a:extLst>
          </p:cNvPr>
          <p:cNvSpPr>
            <a:spLocks noGrp="1"/>
          </p:cNvSpPr>
          <p:nvPr>
            <p:ph type="title"/>
          </p:nvPr>
        </p:nvSpPr>
        <p:spPr/>
        <p:txBody>
          <a:bodyPr/>
          <a:lstStyle/>
          <a:p>
            <a:r>
              <a:rPr lang="en-US" dirty="0"/>
              <a:t>Sensitivity to Sparse Formats</a:t>
            </a:r>
          </a:p>
        </p:txBody>
      </p:sp>
      <p:graphicFrame>
        <p:nvGraphicFramePr>
          <p:cNvPr id="4" name="Content Placeholder 3">
            <a:extLst>
              <a:ext uri="{FF2B5EF4-FFF2-40B4-BE49-F238E27FC236}">
                <a16:creationId xmlns:a16="http://schemas.microsoft.com/office/drawing/2014/main" id="{B71B3BD4-4EE1-476F-BE07-EB88466E45B0}"/>
              </a:ext>
            </a:extLst>
          </p:cNvPr>
          <p:cNvGraphicFramePr>
            <a:graphicFrameLocks noGrp="1"/>
          </p:cNvGraphicFramePr>
          <p:nvPr>
            <p:ph idx="1"/>
            <p:extLst>
              <p:ext uri="{D42A27DB-BD31-4B8C-83A1-F6EECF244321}">
                <p14:modId xmlns:p14="http://schemas.microsoft.com/office/powerpoint/2010/main" val="56707189"/>
              </p:ext>
            </p:extLst>
          </p:nvPr>
        </p:nvGraphicFramePr>
        <p:xfrm>
          <a:off x="838200" y="1825625"/>
          <a:ext cx="10515607" cy="1532981"/>
        </p:xfrm>
        <a:graphic>
          <a:graphicData uri="http://schemas.openxmlformats.org/drawingml/2006/table">
            <a:tbl>
              <a:tblPr firstRow="1" bandRow="1">
                <a:tableStyleId>{9D7B26C5-4107-4FEC-AEDC-1716B250A1EF}</a:tableStyleId>
              </a:tblPr>
              <a:tblGrid>
                <a:gridCol w="2314303">
                  <a:extLst>
                    <a:ext uri="{9D8B030D-6E8A-4147-A177-3AD203B41FA5}">
                      <a16:colId xmlns:a16="http://schemas.microsoft.com/office/drawing/2014/main" val="2942762209"/>
                    </a:ext>
                  </a:extLst>
                </a:gridCol>
                <a:gridCol w="1366884">
                  <a:extLst>
                    <a:ext uri="{9D8B030D-6E8A-4147-A177-3AD203B41FA5}">
                      <a16:colId xmlns:a16="http://schemas.microsoft.com/office/drawing/2014/main" val="3896006843"/>
                    </a:ext>
                  </a:extLst>
                </a:gridCol>
                <a:gridCol w="1366884">
                  <a:extLst>
                    <a:ext uri="{9D8B030D-6E8A-4147-A177-3AD203B41FA5}">
                      <a16:colId xmlns:a16="http://schemas.microsoft.com/office/drawing/2014/main" val="1520971742"/>
                    </a:ext>
                  </a:extLst>
                </a:gridCol>
                <a:gridCol w="1366884">
                  <a:extLst>
                    <a:ext uri="{9D8B030D-6E8A-4147-A177-3AD203B41FA5}">
                      <a16:colId xmlns:a16="http://schemas.microsoft.com/office/drawing/2014/main" val="2286339880"/>
                    </a:ext>
                  </a:extLst>
                </a:gridCol>
                <a:gridCol w="1366884">
                  <a:extLst>
                    <a:ext uri="{9D8B030D-6E8A-4147-A177-3AD203B41FA5}">
                      <a16:colId xmlns:a16="http://schemas.microsoft.com/office/drawing/2014/main" val="1499735353"/>
                    </a:ext>
                  </a:extLst>
                </a:gridCol>
                <a:gridCol w="1366884">
                  <a:extLst>
                    <a:ext uri="{9D8B030D-6E8A-4147-A177-3AD203B41FA5}">
                      <a16:colId xmlns:a16="http://schemas.microsoft.com/office/drawing/2014/main" val="2121845662"/>
                    </a:ext>
                  </a:extLst>
                </a:gridCol>
                <a:gridCol w="1366884">
                  <a:extLst>
                    <a:ext uri="{9D8B030D-6E8A-4147-A177-3AD203B41FA5}">
                      <a16:colId xmlns:a16="http://schemas.microsoft.com/office/drawing/2014/main" val="2471535041"/>
                    </a:ext>
                  </a:extLst>
                </a:gridCol>
              </a:tblGrid>
              <a:tr h="370840">
                <a:tc>
                  <a:txBody>
                    <a:bodyPr/>
                    <a:lstStyle/>
                    <a:p>
                      <a:pPr algn="ctr"/>
                      <a:endParaRPr lang="en-US" dirty="0"/>
                    </a:p>
                  </a:txBody>
                  <a:tcPr/>
                </a:tc>
                <a:tc gridSpan="3">
                  <a:txBody>
                    <a:bodyPr/>
                    <a:lstStyle/>
                    <a:p>
                      <a:pPr algn="ctr"/>
                      <a:r>
                        <a:rPr lang="en-US" dirty="0"/>
                        <a:t>Slowdown (relative)</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a:t>Optimal Format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44559461"/>
                  </a:ext>
                </a:extLst>
              </a:tr>
              <a:tr h="370840">
                <a:tc>
                  <a:txBody>
                    <a:bodyPr/>
                    <a:lstStyle/>
                    <a:p>
                      <a:pPr algn="ctr"/>
                      <a:endParaRPr lang="en-US" b="1" dirty="0"/>
                    </a:p>
                  </a:txBody>
                  <a:tcPr/>
                </a:tc>
                <a:tc>
                  <a:txBody>
                    <a:bodyPr/>
                    <a:lstStyle/>
                    <a:p>
                      <a:pPr algn="ctr"/>
                      <a:r>
                        <a:rPr lang="en-US" b="1" dirty="0"/>
                        <a:t>Pascal</a:t>
                      </a:r>
                    </a:p>
                  </a:txBody>
                  <a:tcPr/>
                </a:tc>
                <a:tc>
                  <a:txBody>
                    <a:bodyPr/>
                    <a:lstStyle/>
                    <a:p>
                      <a:pPr algn="ctr"/>
                      <a:r>
                        <a:rPr lang="en-US" b="1" dirty="0"/>
                        <a:t>Turing</a:t>
                      </a:r>
                    </a:p>
                  </a:txBody>
                  <a:tcPr/>
                </a:tc>
                <a:tc>
                  <a:txBody>
                    <a:bodyPr/>
                    <a:lstStyle/>
                    <a:p>
                      <a:pPr algn="ctr"/>
                      <a:r>
                        <a:rPr lang="en-US" b="1" dirty="0"/>
                        <a:t>Volta</a:t>
                      </a:r>
                    </a:p>
                  </a:txBody>
                  <a:tcPr/>
                </a:tc>
                <a:tc>
                  <a:txBody>
                    <a:bodyPr/>
                    <a:lstStyle/>
                    <a:p>
                      <a:pPr algn="ctr"/>
                      <a:r>
                        <a:rPr lang="en-US" b="1" dirty="0"/>
                        <a:t>Pascal</a:t>
                      </a:r>
                    </a:p>
                  </a:txBody>
                  <a:tcPr/>
                </a:tc>
                <a:tc>
                  <a:txBody>
                    <a:bodyPr/>
                    <a:lstStyle/>
                    <a:p>
                      <a:pPr algn="ctr"/>
                      <a:r>
                        <a:rPr lang="en-US" b="1" dirty="0"/>
                        <a:t>Turing</a:t>
                      </a:r>
                    </a:p>
                  </a:txBody>
                  <a:tcPr/>
                </a:tc>
                <a:tc>
                  <a:txBody>
                    <a:bodyPr/>
                    <a:lstStyle/>
                    <a:p>
                      <a:pPr algn="ctr"/>
                      <a:r>
                        <a:rPr lang="en-US" b="1" dirty="0"/>
                        <a:t>Volta</a:t>
                      </a:r>
                    </a:p>
                  </a:txBody>
                  <a:tcPr/>
                </a:tc>
                <a:extLst>
                  <a:ext uri="{0D108BD9-81ED-4DB2-BD59-A6C34878D82A}">
                    <a16:rowId xmlns:a16="http://schemas.microsoft.com/office/drawing/2014/main" val="3123357702"/>
                  </a:ext>
                </a:extLst>
              </a:tr>
              <a:tr h="420461">
                <a:tc>
                  <a:txBody>
                    <a:bodyPr/>
                    <a:lstStyle/>
                    <a:p>
                      <a:r>
                        <a:rPr lang="en-US" dirty="0"/>
                        <a:t>mawi_201512012345</a:t>
                      </a:r>
                    </a:p>
                  </a:txBody>
                  <a:tcPr/>
                </a:tc>
                <a:tc>
                  <a:txBody>
                    <a:bodyPr/>
                    <a:lstStyle/>
                    <a:p>
                      <a:pPr algn="r"/>
                      <a:r>
                        <a:rPr lang="en-US" dirty="0"/>
                        <a:t>164.8</a:t>
                      </a:r>
                    </a:p>
                  </a:txBody>
                  <a:tcPr/>
                </a:tc>
                <a:tc>
                  <a:txBody>
                    <a:bodyPr/>
                    <a:lstStyle/>
                    <a:p>
                      <a:pPr algn="r"/>
                      <a:r>
                        <a:rPr lang="en-US" dirty="0"/>
                        <a:t>194.8</a:t>
                      </a:r>
                    </a:p>
                  </a:txBody>
                  <a:tcPr/>
                </a:tc>
                <a:tc>
                  <a:txBody>
                    <a:bodyPr/>
                    <a:lstStyle/>
                    <a:p>
                      <a:pPr algn="r"/>
                      <a:r>
                        <a:rPr lang="en-US" dirty="0"/>
                        <a:t>121.3</a:t>
                      </a:r>
                    </a:p>
                  </a:txBody>
                  <a:tcPr/>
                </a:tc>
                <a:tc>
                  <a:txBody>
                    <a:bodyPr/>
                    <a:lstStyle/>
                    <a:p>
                      <a:r>
                        <a:rPr lang="en-US" dirty="0"/>
                        <a:t>HYB</a:t>
                      </a:r>
                    </a:p>
                  </a:txBody>
                  <a:tcPr/>
                </a:tc>
                <a:tc>
                  <a:txBody>
                    <a:bodyPr/>
                    <a:lstStyle/>
                    <a:p>
                      <a:r>
                        <a:rPr lang="en-US" dirty="0"/>
                        <a:t>HYB</a:t>
                      </a:r>
                    </a:p>
                  </a:txBody>
                  <a:tcPr/>
                </a:tc>
                <a:tc>
                  <a:txBody>
                    <a:bodyPr/>
                    <a:lstStyle/>
                    <a:p>
                      <a:r>
                        <a:rPr lang="en-US" dirty="0"/>
                        <a:t>HYB</a:t>
                      </a:r>
                    </a:p>
                  </a:txBody>
                  <a:tcPr/>
                </a:tc>
                <a:extLst>
                  <a:ext uri="{0D108BD9-81ED-4DB2-BD59-A6C34878D82A}">
                    <a16:rowId xmlns:a16="http://schemas.microsoft.com/office/drawing/2014/main" val="2406283557"/>
                  </a:ext>
                </a:extLst>
              </a:tr>
              <a:tr h="370840">
                <a:tc>
                  <a:txBody>
                    <a:bodyPr/>
                    <a:lstStyle/>
                    <a:p>
                      <a:r>
                        <a:rPr lang="en-US" dirty="0"/>
                        <a:t>lp_osa_60</a:t>
                      </a:r>
                    </a:p>
                  </a:txBody>
                  <a:tcPr/>
                </a:tc>
                <a:tc>
                  <a:txBody>
                    <a:bodyPr/>
                    <a:lstStyle/>
                    <a:p>
                      <a:pPr algn="r"/>
                      <a:r>
                        <a:rPr lang="en-US" dirty="0"/>
                        <a:t>5.2</a:t>
                      </a:r>
                    </a:p>
                  </a:txBody>
                  <a:tcPr/>
                </a:tc>
                <a:tc>
                  <a:txBody>
                    <a:bodyPr/>
                    <a:lstStyle/>
                    <a:p>
                      <a:pPr algn="r"/>
                      <a:r>
                        <a:rPr lang="en-US" dirty="0"/>
                        <a:t>8.8</a:t>
                      </a:r>
                    </a:p>
                  </a:txBody>
                  <a:tcPr/>
                </a:tc>
                <a:tc>
                  <a:txBody>
                    <a:bodyPr/>
                    <a:lstStyle/>
                    <a:p>
                      <a:pPr algn="r"/>
                      <a:r>
                        <a:rPr lang="en-US" dirty="0"/>
                        <a:t>7.5</a:t>
                      </a:r>
                    </a:p>
                  </a:txBody>
                  <a:tcPr/>
                </a:tc>
                <a:tc>
                  <a:txBody>
                    <a:bodyPr/>
                    <a:lstStyle/>
                    <a:p>
                      <a:r>
                        <a:rPr lang="en-US" dirty="0"/>
                        <a:t>HYB</a:t>
                      </a:r>
                    </a:p>
                  </a:txBody>
                  <a:tcPr/>
                </a:tc>
                <a:tc>
                  <a:txBody>
                    <a:bodyPr/>
                    <a:lstStyle/>
                    <a:p>
                      <a:r>
                        <a:rPr lang="en-US" dirty="0"/>
                        <a:t>COO</a:t>
                      </a:r>
                    </a:p>
                  </a:txBody>
                  <a:tcPr/>
                </a:tc>
                <a:tc>
                  <a:txBody>
                    <a:bodyPr/>
                    <a:lstStyle/>
                    <a:p>
                      <a:r>
                        <a:rPr lang="en-US" dirty="0"/>
                        <a:t>COO</a:t>
                      </a:r>
                    </a:p>
                  </a:txBody>
                  <a:tcPr/>
                </a:tc>
                <a:extLst>
                  <a:ext uri="{0D108BD9-81ED-4DB2-BD59-A6C34878D82A}">
                    <a16:rowId xmlns:a16="http://schemas.microsoft.com/office/drawing/2014/main" val="2715442571"/>
                  </a:ext>
                </a:extLst>
              </a:tr>
            </a:tbl>
          </a:graphicData>
        </a:graphic>
      </p:graphicFrame>
      <p:sp>
        <p:nvSpPr>
          <p:cNvPr id="5" name="TextBox 4">
            <a:extLst>
              <a:ext uri="{FF2B5EF4-FFF2-40B4-BE49-F238E27FC236}">
                <a16:creationId xmlns:a16="http://schemas.microsoft.com/office/drawing/2014/main" id="{209C8BCE-B825-4D15-B14D-C8E7CEAB7696}"/>
              </a:ext>
            </a:extLst>
          </p:cNvPr>
          <p:cNvSpPr txBox="1"/>
          <p:nvPr/>
        </p:nvSpPr>
        <p:spPr>
          <a:xfrm>
            <a:off x="838200" y="3724848"/>
            <a:ext cx="4641668" cy="646331"/>
          </a:xfrm>
          <a:prstGeom prst="rect">
            <a:avLst/>
          </a:prstGeom>
          <a:noFill/>
        </p:spPr>
        <p:txBody>
          <a:bodyPr wrap="square" rtlCol="0">
            <a:spAutoFit/>
          </a:bodyPr>
          <a:lstStyle/>
          <a:p>
            <a:pPr marL="285750" indent="-285750">
              <a:buFont typeface="Arial" panose="020B0604020202020204" pitchFamily="34" charset="0"/>
              <a:buChar char="•"/>
            </a:pPr>
            <a:r>
              <a:rPr lang="en-US" dirty="0"/>
              <a:t>CSR format is used as the default</a:t>
            </a:r>
          </a:p>
          <a:p>
            <a:pPr marL="285750" indent="-285750">
              <a:buFont typeface="Arial" panose="020B0604020202020204" pitchFamily="34" charset="0"/>
              <a:buChar char="•"/>
            </a:pPr>
            <a:r>
              <a:rPr lang="en-US" dirty="0"/>
              <a:t>CUSP library was used for benchmarking</a:t>
            </a:r>
          </a:p>
        </p:txBody>
      </p:sp>
      <p:pic>
        <p:nvPicPr>
          <p:cNvPr id="7" name="Picture 6">
            <a:extLst>
              <a:ext uri="{FF2B5EF4-FFF2-40B4-BE49-F238E27FC236}">
                <a16:creationId xmlns:a16="http://schemas.microsoft.com/office/drawing/2014/main" id="{E4FD89C6-76F6-46F0-A65A-BA5A278E2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196" y="3884023"/>
            <a:ext cx="1836579" cy="1821338"/>
          </a:xfrm>
          <a:prstGeom prst="rect">
            <a:avLst/>
          </a:prstGeom>
        </p:spPr>
      </p:pic>
      <p:graphicFrame>
        <p:nvGraphicFramePr>
          <p:cNvPr id="8" name="Table 7">
            <a:extLst>
              <a:ext uri="{FF2B5EF4-FFF2-40B4-BE49-F238E27FC236}">
                <a16:creationId xmlns:a16="http://schemas.microsoft.com/office/drawing/2014/main" id="{7CB156E2-3B42-4545-9FD7-7AF4741FF759}"/>
              </a:ext>
            </a:extLst>
          </p:cNvPr>
          <p:cNvGraphicFramePr>
            <a:graphicFrameLocks noGrp="1"/>
          </p:cNvGraphicFramePr>
          <p:nvPr>
            <p:extLst>
              <p:ext uri="{D42A27DB-BD31-4B8C-83A1-F6EECF244321}">
                <p14:modId xmlns:p14="http://schemas.microsoft.com/office/powerpoint/2010/main" val="2445742839"/>
              </p:ext>
            </p:extLst>
          </p:nvPr>
        </p:nvGraphicFramePr>
        <p:xfrm>
          <a:off x="8299993" y="3724848"/>
          <a:ext cx="3053807" cy="2566128"/>
        </p:xfrm>
        <a:graphic>
          <a:graphicData uri="http://schemas.openxmlformats.org/drawingml/2006/table">
            <a:tbl>
              <a:tblPr firstRow="1" bandRow="1">
                <a:tableStyleId>{9D7B26C5-4107-4FEC-AEDC-1716B250A1EF}</a:tableStyleId>
              </a:tblPr>
              <a:tblGrid>
                <a:gridCol w="2010956">
                  <a:extLst>
                    <a:ext uri="{9D8B030D-6E8A-4147-A177-3AD203B41FA5}">
                      <a16:colId xmlns:a16="http://schemas.microsoft.com/office/drawing/2014/main" val="3767561524"/>
                    </a:ext>
                  </a:extLst>
                </a:gridCol>
                <a:gridCol w="1042851">
                  <a:extLst>
                    <a:ext uri="{9D8B030D-6E8A-4147-A177-3AD203B41FA5}">
                      <a16:colId xmlns:a16="http://schemas.microsoft.com/office/drawing/2014/main" val="695032888"/>
                    </a:ext>
                  </a:extLst>
                </a:gridCol>
              </a:tblGrid>
              <a:tr h="341328">
                <a:tc gridSpan="2">
                  <a:txBody>
                    <a:bodyPr/>
                    <a:lstStyle/>
                    <a:p>
                      <a:pPr algn="ctr"/>
                      <a:r>
                        <a:rPr lang="en-US" sz="1400" dirty="0"/>
                        <a:t>mawi_201512012345</a:t>
                      </a:r>
                    </a:p>
                  </a:txBody>
                  <a:tcPr anchor="ctr"/>
                </a:tc>
                <a:tc hMerge="1">
                  <a:txBody>
                    <a:bodyPr/>
                    <a:lstStyle/>
                    <a:p>
                      <a:endParaRPr lang="en-US" dirty="0"/>
                    </a:p>
                  </a:txBody>
                  <a:tcPr/>
                </a:tc>
                <a:extLst>
                  <a:ext uri="{0D108BD9-81ED-4DB2-BD59-A6C34878D82A}">
                    <a16:rowId xmlns:a16="http://schemas.microsoft.com/office/drawing/2014/main" val="1318099375"/>
                  </a:ext>
                </a:extLst>
              </a:tr>
              <a:tr h="341328">
                <a:tc>
                  <a:txBody>
                    <a:bodyPr/>
                    <a:lstStyle/>
                    <a:p>
                      <a:r>
                        <a:rPr lang="en-US" sz="1400" dirty="0"/>
                        <a:t>Rows</a:t>
                      </a:r>
                    </a:p>
                  </a:txBody>
                  <a:tcPr/>
                </a:tc>
                <a:tc>
                  <a:txBody>
                    <a:bodyPr/>
                    <a:lstStyle/>
                    <a:p>
                      <a:r>
                        <a:rPr lang="en-US" sz="1400" dirty="0"/>
                        <a:t>18571154</a:t>
                      </a:r>
                    </a:p>
                  </a:txBody>
                  <a:tcPr/>
                </a:tc>
                <a:extLst>
                  <a:ext uri="{0D108BD9-81ED-4DB2-BD59-A6C34878D82A}">
                    <a16:rowId xmlns:a16="http://schemas.microsoft.com/office/drawing/2014/main" val="2221466495"/>
                  </a:ext>
                </a:extLst>
              </a:tr>
              <a:tr h="341328">
                <a:tc>
                  <a:txBody>
                    <a:bodyPr/>
                    <a:lstStyle/>
                    <a:p>
                      <a:r>
                        <a:rPr lang="en-US" sz="1400" dirty="0"/>
                        <a:t>Column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18571154</a:t>
                      </a:r>
                    </a:p>
                  </a:txBody>
                  <a:tcPr/>
                </a:tc>
                <a:extLst>
                  <a:ext uri="{0D108BD9-81ED-4DB2-BD59-A6C34878D82A}">
                    <a16:rowId xmlns:a16="http://schemas.microsoft.com/office/drawing/2014/main" val="2590377224"/>
                  </a:ext>
                </a:extLst>
              </a:tr>
              <a:tr h="341328">
                <a:tc>
                  <a:txBody>
                    <a:bodyPr/>
                    <a:lstStyle/>
                    <a:p>
                      <a:r>
                        <a:rPr lang="en-US" sz="1400" dirty="0" err="1"/>
                        <a:t>Nonzeros</a:t>
                      </a:r>
                      <a:endParaRPr lang="en-US" sz="1400" dirty="0"/>
                    </a:p>
                  </a:txBody>
                  <a:tcPr/>
                </a:tc>
                <a:tc>
                  <a:txBody>
                    <a:bodyPr/>
                    <a:lstStyle/>
                    <a:p>
                      <a:r>
                        <a:rPr lang="en-US" sz="1400" dirty="0"/>
                        <a:t>38040320</a:t>
                      </a:r>
                    </a:p>
                  </a:txBody>
                  <a:tcPr/>
                </a:tc>
                <a:extLst>
                  <a:ext uri="{0D108BD9-81ED-4DB2-BD59-A6C34878D82A}">
                    <a16:rowId xmlns:a16="http://schemas.microsoft.com/office/drawing/2014/main" val="2432977311"/>
                  </a:ext>
                </a:extLst>
              </a:tr>
              <a:tr h="341328">
                <a:tc>
                  <a:txBody>
                    <a:bodyPr/>
                    <a:lstStyle/>
                    <a:p>
                      <a:r>
                        <a:rPr lang="en-US" sz="1400" dirty="0"/>
                        <a:t>Mean </a:t>
                      </a:r>
                      <a:r>
                        <a:rPr lang="en-US" sz="1400" dirty="0" err="1"/>
                        <a:t>nonzeros</a:t>
                      </a:r>
                      <a:r>
                        <a:rPr lang="en-US" sz="1400" dirty="0"/>
                        <a:t> per row</a:t>
                      </a:r>
                    </a:p>
                  </a:txBody>
                  <a:tcPr/>
                </a:tc>
                <a:tc>
                  <a:txBody>
                    <a:bodyPr/>
                    <a:lstStyle/>
                    <a:p>
                      <a:r>
                        <a:rPr lang="en-US" sz="1400" dirty="0"/>
                        <a:t>2.04</a:t>
                      </a:r>
                    </a:p>
                  </a:txBody>
                  <a:tcPr/>
                </a:tc>
                <a:extLst>
                  <a:ext uri="{0D108BD9-81ED-4DB2-BD59-A6C34878D82A}">
                    <a16:rowId xmlns:a16="http://schemas.microsoft.com/office/drawing/2014/main" val="2558583975"/>
                  </a:ext>
                </a:extLst>
              </a:tr>
              <a:tr h="341328">
                <a:tc>
                  <a:txBody>
                    <a:bodyPr/>
                    <a:lstStyle/>
                    <a:p>
                      <a:r>
                        <a:rPr lang="en-US" sz="1400" dirty="0"/>
                        <a:t>Max </a:t>
                      </a:r>
                      <a:r>
                        <a:rPr lang="en-US" sz="1400" dirty="0" err="1"/>
                        <a:t>nonzeros</a:t>
                      </a:r>
                      <a:r>
                        <a:rPr lang="en-US" sz="1400" dirty="0"/>
                        <a:t> in a row</a:t>
                      </a:r>
                    </a:p>
                  </a:txBody>
                  <a:tcPr/>
                </a:tc>
                <a:tc>
                  <a:txBody>
                    <a:bodyPr/>
                    <a:lstStyle/>
                    <a:p>
                      <a:r>
                        <a:rPr lang="en-US" sz="1400" dirty="0"/>
                        <a:t>16399896</a:t>
                      </a:r>
                    </a:p>
                  </a:txBody>
                  <a:tcPr/>
                </a:tc>
                <a:extLst>
                  <a:ext uri="{0D108BD9-81ED-4DB2-BD59-A6C34878D82A}">
                    <a16:rowId xmlns:a16="http://schemas.microsoft.com/office/drawing/2014/main" val="493497155"/>
                  </a:ext>
                </a:extLst>
              </a:tr>
              <a:tr h="341328">
                <a:tc>
                  <a:txBody>
                    <a:bodyPr/>
                    <a:lstStyle/>
                    <a:p>
                      <a:r>
                        <a:rPr lang="en-US" sz="1400" dirty="0"/>
                        <a:t>Average std dev of </a:t>
                      </a:r>
                      <a:r>
                        <a:rPr lang="en-US" sz="1400" dirty="0" err="1"/>
                        <a:t>nonzeros</a:t>
                      </a:r>
                      <a:r>
                        <a:rPr lang="en-US" sz="1400" dirty="0"/>
                        <a:t> across rows</a:t>
                      </a:r>
                    </a:p>
                  </a:txBody>
                  <a:tcPr/>
                </a:tc>
                <a:tc>
                  <a:txBody>
                    <a:bodyPr/>
                    <a:lstStyle/>
                    <a:p>
                      <a:r>
                        <a:rPr lang="en-US" sz="1400" dirty="0"/>
                        <a:t>3805.8</a:t>
                      </a:r>
                    </a:p>
                  </a:txBody>
                  <a:tcPr/>
                </a:tc>
                <a:extLst>
                  <a:ext uri="{0D108BD9-81ED-4DB2-BD59-A6C34878D82A}">
                    <a16:rowId xmlns:a16="http://schemas.microsoft.com/office/drawing/2014/main" val="582126574"/>
                  </a:ext>
                </a:extLst>
              </a:tr>
            </a:tbl>
          </a:graphicData>
        </a:graphic>
      </p:graphicFrame>
      <p:sp>
        <p:nvSpPr>
          <p:cNvPr id="3" name="Date Placeholder 2">
            <a:extLst>
              <a:ext uri="{FF2B5EF4-FFF2-40B4-BE49-F238E27FC236}">
                <a16:creationId xmlns:a16="http://schemas.microsoft.com/office/drawing/2014/main" id="{6616BC8F-D4FD-4DDD-A45F-AC67ABA0E715}"/>
              </a:ext>
            </a:extLst>
          </p:cNvPr>
          <p:cNvSpPr>
            <a:spLocks noGrp="1"/>
          </p:cNvSpPr>
          <p:nvPr>
            <p:ph type="dt" sz="half" idx="10"/>
          </p:nvPr>
        </p:nvSpPr>
        <p:spPr/>
        <p:txBody>
          <a:bodyPr/>
          <a:lstStyle/>
          <a:p>
            <a:r>
              <a:rPr lang="en-US"/>
              <a:t>ICPP Workshop 2021</a:t>
            </a:r>
          </a:p>
        </p:txBody>
      </p:sp>
    </p:spTree>
    <p:extLst>
      <p:ext uri="{BB962C8B-B14F-4D97-AF65-F5344CB8AC3E}">
        <p14:creationId xmlns:p14="http://schemas.microsoft.com/office/powerpoint/2010/main" val="264672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62BC-FD42-4EDE-974D-1BE4D50F4B3A}"/>
              </a:ext>
            </a:extLst>
          </p:cNvPr>
          <p:cNvSpPr>
            <a:spLocks noGrp="1"/>
          </p:cNvSpPr>
          <p:nvPr>
            <p:ph type="title"/>
          </p:nvPr>
        </p:nvSpPr>
        <p:spPr/>
        <p:txBody>
          <a:bodyPr/>
          <a:lstStyle/>
          <a:p>
            <a:r>
              <a:rPr lang="en-US" dirty="0"/>
              <a:t>Sensitivity to Sparse Formats</a:t>
            </a:r>
          </a:p>
        </p:txBody>
      </p:sp>
      <p:graphicFrame>
        <p:nvGraphicFramePr>
          <p:cNvPr id="4" name="Content Placeholder 3">
            <a:extLst>
              <a:ext uri="{FF2B5EF4-FFF2-40B4-BE49-F238E27FC236}">
                <a16:creationId xmlns:a16="http://schemas.microsoft.com/office/drawing/2014/main" id="{B71B3BD4-4EE1-476F-BE07-EB88466E45B0}"/>
              </a:ext>
            </a:extLst>
          </p:cNvPr>
          <p:cNvGraphicFramePr>
            <a:graphicFrameLocks noGrp="1"/>
          </p:cNvGraphicFramePr>
          <p:nvPr>
            <p:ph idx="1"/>
          </p:nvPr>
        </p:nvGraphicFramePr>
        <p:xfrm>
          <a:off x="838200" y="1825625"/>
          <a:ext cx="10515607" cy="1532981"/>
        </p:xfrm>
        <a:graphic>
          <a:graphicData uri="http://schemas.openxmlformats.org/drawingml/2006/table">
            <a:tbl>
              <a:tblPr firstRow="1" bandRow="1">
                <a:tableStyleId>{9D7B26C5-4107-4FEC-AEDC-1716B250A1EF}</a:tableStyleId>
              </a:tblPr>
              <a:tblGrid>
                <a:gridCol w="2314303">
                  <a:extLst>
                    <a:ext uri="{9D8B030D-6E8A-4147-A177-3AD203B41FA5}">
                      <a16:colId xmlns:a16="http://schemas.microsoft.com/office/drawing/2014/main" val="2942762209"/>
                    </a:ext>
                  </a:extLst>
                </a:gridCol>
                <a:gridCol w="1366884">
                  <a:extLst>
                    <a:ext uri="{9D8B030D-6E8A-4147-A177-3AD203B41FA5}">
                      <a16:colId xmlns:a16="http://schemas.microsoft.com/office/drawing/2014/main" val="3896006843"/>
                    </a:ext>
                  </a:extLst>
                </a:gridCol>
                <a:gridCol w="1366884">
                  <a:extLst>
                    <a:ext uri="{9D8B030D-6E8A-4147-A177-3AD203B41FA5}">
                      <a16:colId xmlns:a16="http://schemas.microsoft.com/office/drawing/2014/main" val="1520971742"/>
                    </a:ext>
                  </a:extLst>
                </a:gridCol>
                <a:gridCol w="1366884">
                  <a:extLst>
                    <a:ext uri="{9D8B030D-6E8A-4147-A177-3AD203B41FA5}">
                      <a16:colId xmlns:a16="http://schemas.microsoft.com/office/drawing/2014/main" val="2286339880"/>
                    </a:ext>
                  </a:extLst>
                </a:gridCol>
                <a:gridCol w="1366884">
                  <a:extLst>
                    <a:ext uri="{9D8B030D-6E8A-4147-A177-3AD203B41FA5}">
                      <a16:colId xmlns:a16="http://schemas.microsoft.com/office/drawing/2014/main" val="1499735353"/>
                    </a:ext>
                  </a:extLst>
                </a:gridCol>
                <a:gridCol w="1366884">
                  <a:extLst>
                    <a:ext uri="{9D8B030D-6E8A-4147-A177-3AD203B41FA5}">
                      <a16:colId xmlns:a16="http://schemas.microsoft.com/office/drawing/2014/main" val="2121845662"/>
                    </a:ext>
                  </a:extLst>
                </a:gridCol>
                <a:gridCol w="1366884">
                  <a:extLst>
                    <a:ext uri="{9D8B030D-6E8A-4147-A177-3AD203B41FA5}">
                      <a16:colId xmlns:a16="http://schemas.microsoft.com/office/drawing/2014/main" val="2471535041"/>
                    </a:ext>
                  </a:extLst>
                </a:gridCol>
              </a:tblGrid>
              <a:tr h="370840">
                <a:tc>
                  <a:txBody>
                    <a:bodyPr/>
                    <a:lstStyle/>
                    <a:p>
                      <a:pPr algn="ctr"/>
                      <a:endParaRPr lang="en-US" dirty="0"/>
                    </a:p>
                  </a:txBody>
                  <a:tcPr/>
                </a:tc>
                <a:tc gridSpan="3">
                  <a:txBody>
                    <a:bodyPr/>
                    <a:lstStyle/>
                    <a:p>
                      <a:pPr algn="ctr"/>
                      <a:r>
                        <a:rPr lang="en-US" dirty="0"/>
                        <a:t>Slowdown (relative)</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a:t>Optimal Format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44559461"/>
                  </a:ext>
                </a:extLst>
              </a:tr>
              <a:tr h="370840">
                <a:tc>
                  <a:txBody>
                    <a:bodyPr/>
                    <a:lstStyle/>
                    <a:p>
                      <a:pPr algn="ctr"/>
                      <a:endParaRPr lang="en-US" dirty="0"/>
                    </a:p>
                  </a:txBody>
                  <a:tcPr/>
                </a:tc>
                <a:tc>
                  <a:txBody>
                    <a:bodyPr/>
                    <a:lstStyle/>
                    <a:p>
                      <a:pPr algn="ctr"/>
                      <a:r>
                        <a:rPr lang="en-US" dirty="0"/>
                        <a:t>Pascal</a:t>
                      </a:r>
                    </a:p>
                  </a:txBody>
                  <a:tcPr/>
                </a:tc>
                <a:tc>
                  <a:txBody>
                    <a:bodyPr/>
                    <a:lstStyle/>
                    <a:p>
                      <a:pPr algn="ctr"/>
                      <a:r>
                        <a:rPr lang="en-US" dirty="0"/>
                        <a:t>Turing</a:t>
                      </a:r>
                    </a:p>
                  </a:txBody>
                  <a:tcPr/>
                </a:tc>
                <a:tc>
                  <a:txBody>
                    <a:bodyPr/>
                    <a:lstStyle/>
                    <a:p>
                      <a:pPr algn="ctr"/>
                      <a:r>
                        <a:rPr lang="en-US" dirty="0"/>
                        <a:t>Volta</a:t>
                      </a:r>
                    </a:p>
                  </a:txBody>
                  <a:tcPr/>
                </a:tc>
                <a:tc>
                  <a:txBody>
                    <a:bodyPr/>
                    <a:lstStyle/>
                    <a:p>
                      <a:pPr algn="ctr"/>
                      <a:r>
                        <a:rPr lang="en-US" dirty="0"/>
                        <a:t>Pascal</a:t>
                      </a:r>
                    </a:p>
                  </a:txBody>
                  <a:tcPr/>
                </a:tc>
                <a:tc>
                  <a:txBody>
                    <a:bodyPr/>
                    <a:lstStyle/>
                    <a:p>
                      <a:pPr algn="ctr"/>
                      <a:r>
                        <a:rPr lang="en-US" dirty="0"/>
                        <a:t>Turing</a:t>
                      </a:r>
                    </a:p>
                  </a:txBody>
                  <a:tcPr/>
                </a:tc>
                <a:tc>
                  <a:txBody>
                    <a:bodyPr/>
                    <a:lstStyle/>
                    <a:p>
                      <a:pPr algn="ctr"/>
                      <a:r>
                        <a:rPr lang="en-US" dirty="0"/>
                        <a:t>Volta</a:t>
                      </a:r>
                    </a:p>
                  </a:txBody>
                  <a:tcPr/>
                </a:tc>
                <a:extLst>
                  <a:ext uri="{0D108BD9-81ED-4DB2-BD59-A6C34878D82A}">
                    <a16:rowId xmlns:a16="http://schemas.microsoft.com/office/drawing/2014/main" val="3123357702"/>
                  </a:ext>
                </a:extLst>
              </a:tr>
              <a:tr h="420461">
                <a:tc>
                  <a:txBody>
                    <a:bodyPr/>
                    <a:lstStyle/>
                    <a:p>
                      <a:r>
                        <a:rPr lang="en-US" dirty="0"/>
                        <a:t>mawi_201512012345</a:t>
                      </a:r>
                    </a:p>
                  </a:txBody>
                  <a:tcPr/>
                </a:tc>
                <a:tc>
                  <a:txBody>
                    <a:bodyPr/>
                    <a:lstStyle/>
                    <a:p>
                      <a:pPr algn="r"/>
                      <a:r>
                        <a:rPr lang="en-US" dirty="0"/>
                        <a:t>164.8</a:t>
                      </a:r>
                    </a:p>
                  </a:txBody>
                  <a:tcPr/>
                </a:tc>
                <a:tc>
                  <a:txBody>
                    <a:bodyPr/>
                    <a:lstStyle/>
                    <a:p>
                      <a:pPr algn="r"/>
                      <a:r>
                        <a:rPr lang="en-US" dirty="0"/>
                        <a:t>194.8</a:t>
                      </a:r>
                    </a:p>
                  </a:txBody>
                  <a:tcPr/>
                </a:tc>
                <a:tc>
                  <a:txBody>
                    <a:bodyPr/>
                    <a:lstStyle/>
                    <a:p>
                      <a:pPr algn="r"/>
                      <a:r>
                        <a:rPr lang="en-US" dirty="0"/>
                        <a:t>121.3</a:t>
                      </a:r>
                    </a:p>
                  </a:txBody>
                  <a:tcPr/>
                </a:tc>
                <a:tc>
                  <a:txBody>
                    <a:bodyPr/>
                    <a:lstStyle/>
                    <a:p>
                      <a:r>
                        <a:rPr lang="en-US" dirty="0"/>
                        <a:t>HYB</a:t>
                      </a:r>
                    </a:p>
                  </a:txBody>
                  <a:tcPr/>
                </a:tc>
                <a:tc>
                  <a:txBody>
                    <a:bodyPr/>
                    <a:lstStyle/>
                    <a:p>
                      <a:r>
                        <a:rPr lang="en-US" dirty="0"/>
                        <a:t>HYB</a:t>
                      </a:r>
                    </a:p>
                  </a:txBody>
                  <a:tcPr/>
                </a:tc>
                <a:tc>
                  <a:txBody>
                    <a:bodyPr/>
                    <a:lstStyle/>
                    <a:p>
                      <a:r>
                        <a:rPr lang="en-US" dirty="0"/>
                        <a:t>HYB</a:t>
                      </a:r>
                    </a:p>
                  </a:txBody>
                  <a:tcPr/>
                </a:tc>
                <a:extLst>
                  <a:ext uri="{0D108BD9-81ED-4DB2-BD59-A6C34878D82A}">
                    <a16:rowId xmlns:a16="http://schemas.microsoft.com/office/drawing/2014/main" val="2406283557"/>
                  </a:ext>
                </a:extLst>
              </a:tr>
              <a:tr h="370840">
                <a:tc>
                  <a:txBody>
                    <a:bodyPr/>
                    <a:lstStyle/>
                    <a:p>
                      <a:r>
                        <a:rPr lang="en-US" dirty="0"/>
                        <a:t>lp_osa_60</a:t>
                      </a:r>
                    </a:p>
                  </a:txBody>
                  <a:tcPr/>
                </a:tc>
                <a:tc>
                  <a:txBody>
                    <a:bodyPr/>
                    <a:lstStyle/>
                    <a:p>
                      <a:pPr algn="r"/>
                      <a:r>
                        <a:rPr lang="en-US" dirty="0"/>
                        <a:t>5.2</a:t>
                      </a:r>
                    </a:p>
                  </a:txBody>
                  <a:tcPr/>
                </a:tc>
                <a:tc>
                  <a:txBody>
                    <a:bodyPr/>
                    <a:lstStyle/>
                    <a:p>
                      <a:pPr algn="r"/>
                      <a:r>
                        <a:rPr lang="en-US" dirty="0"/>
                        <a:t>8.8</a:t>
                      </a:r>
                    </a:p>
                  </a:txBody>
                  <a:tcPr/>
                </a:tc>
                <a:tc>
                  <a:txBody>
                    <a:bodyPr/>
                    <a:lstStyle/>
                    <a:p>
                      <a:pPr algn="r"/>
                      <a:r>
                        <a:rPr lang="en-US" dirty="0"/>
                        <a:t>7.5</a:t>
                      </a:r>
                    </a:p>
                  </a:txBody>
                  <a:tcPr/>
                </a:tc>
                <a:tc>
                  <a:txBody>
                    <a:bodyPr/>
                    <a:lstStyle/>
                    <a:p>
                      <a:r>
                        <a:rPr lang="en-US" dirty="0"/>
                        <a:t>HYB</a:t>
                      </a:r>
                    </a:p>
                  </a:txBody>
                  <a:tcPr/>
                </a:tc>
                <a:tc>
                  <a:txBody>
                    <a:bodyPr/>
                    <a:lstStyle/>
                    <a:p>
                      <a:r>
                        <a:rPr lang="en-US" dirty="0"/>
                        <a:t>COO</a:t>
                      </a:r>
                    </a:p>
                  </a:txBody>
                  <a:tcPr/>
                </a:tc>
                <a:tc>
                  <a:txBody>
                    <a:bodyPr/>
                    <a:lstStyle/>
                    <a:p>
                      <a:r>
                        <a:rPr lang="en-US" dirty="0"/>
                        <a:t>COO</a:t>
                      </a:r>
                    </a:p>
                  </a:txBody>
                  <a:tcPr/>
                </a:tc>
                <a:extLst>
                  <a:ext uri="{0D108BD9-81ED-4DB2-BD59-A6C34878D82A}">
                    <a16:rowId xmlns:a16="http://schemas.microsoft.com/office/drawing/2014/main" val="2715442571"/>
                  </a:ext>
                </a:extLst>
              </a:tr>
            </a:tbl>
          </a:graphicData>
        </a:graphic>
      </p:graphicFrame>
      <p:sp>
        <p:nvSpPr>
          <p:cNvPr id="5" name="TextBox 4">
            <a:extLst>
              <a:ext uri="{FF2B5EF4-FFF2-40B4-BE49-F238E27FC236}">
                <a16:creationId xmlns:a16="http://schemas.microsoft.com/office/drawing/2014/main" id="{209C8BCE-B825-4D15-B14D-C8E7CEAB7696}"/>
              </a:ext>
            </a:extLst>
          </p:cNvPr>
          <p:cNvSpPr txBox="1"/>
          <p:nvPr/>
        </p:nvSpPr>
        <p:spPr>
          <a:xfrm>
            <a:off x="838200" y="3724848"/>
            <a:ext cx="4641668" cy="646331"/>
          </a:xfrm>
          <a:prstGeom prst="rect">
            <a:avLst/>
          </a:prstGeom>
          <a:noFill/>
        </p:spPr>
        <p:txBody>
          <a:bodyPr wrap="square" rtlCol="0">
            <a:spAutoFit/>
          </a:bodyPr>
          <a:lstStyle/>
          <a:p>
            <a:pPr marL="285750" indent="-285750">
              <a:buFont typeface="Arial" panose="020B0604020202020204" pitchFamily="34" charset="0"/>
              <a:buChar char="•"/>
            </a:pPr>
            <a:r>
              <a:rPr lang="en-US" dirty="0"/>
              <a:t>CSR format is used as the default</a:t>
            </a:r>
          </a:p>
          <a:p>
            <a:pPr marL="285750" indent="-285750">
              <a:buFont typeface="Arial" panose="020B0604020202020204" pitchFamily="34" charset="0"/>
              <a:buChar char="•"/>
            </a:pPr>
            <a:r>
              <a:rPr lang="en-US" dirty="0"/>
              <a:t>CUSP library was used for benchmarking</a:t>
            </a:r>
          </a:p>
        </p:txBody>
      </p:sp>
      <p:pic>
        <p:nvPicPr>
          <p:cNvPr id="7" name="Picture 6">
            <a:extLst>
              <a:ext uri="{FF2B5EF4-FFF2-40B4-BE49-F238E27FC236}">
                <a16:creationId xmlns:a16="http://schemas.microsoft.com/office/drawing/2014/main" id="{E4FD89C6-76F6-46F0-A65A-BA5A278E2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196" y="3884023"/>
            <a:ext cx="1836579" cy="1821338"/>
          </a:xfrm>
          <a:prstGeom prst="rect">
            <a:avLst/>
          </a:prstGeom>
        </p:spPr>
      </p:pic>
      <p:graphicFrame>
        <p:nvGraphicFramePr>
          <p:cNvPr id="8" name="Table 7">
            <a:extLst>
              <a:ext uri="{FF2B5EF4-FFF2-40B4-BE49-F238E27FC236}">
                <a16:creationId xmlns:a16="http://schemas.microsoft.com/office/drawing/2014/main" id="{7CB156E2-3B42-4545-9FD7-7AF4741FF759}"/>
              </a:ext>
            </a:extLst>
          </p:cNvPr>
          <p:cNvGraphicFramePr>
            <a:graphicFrameLocks noGrp="1"/>
          </p:cNvGraphicFramePr>
          <p:nvPr/>
        </p:nvGraphicFramePr>
        <p:xfrm>
          <a:off x="8299993" y="3724848"/>
          <a:ext cx="3053807" cy="2566128"/>
        </p:xfrm>
        <a:graphic>
          <a:graphicData uri="http://schemas.openxmlformats.org/drawingml/2006/table">
            <a:tbl>
              <a:tblPr firstRow="1" bandRow="1">
                <a:tableStyleId>{9D7B26C5-4107-4FEC-AEDC-1716B250A1EF}</a:tableStyleId>
              </a:tblPr>
              <a:tblGrid>
                <a:gridCol w="2010956">
                  <a:extLst>
                    <a:ext uri="{9D8B030D-6E8A-4147-A177-3AD203B41FA5}">
                      <a16:colId xmlns:a16="http://schemas.microsoft.com/office/drawing/2014/main" val="3767561524"/>
                    </a:ext>
                  </a:extLst>
                </a:gridCol>
                <a:gridCol w="1042851">
                  <a:extLst>
                    <a:ext uri="{9D8B030D-6E8A-4147-A177-3AD203B41FA5}">
                      <a16:colId xmlns:a16="http://schemas.microsoft.com/office/drawing/2014/main" val="695032888"/>
                    </a:ext>
                  </a:extLst>
                </a:gridCol>
              </a:tblGrid>
              <a:tr h="341328">
                <a:tc gridSpan="2">
                  <a:txBody>
                    <a:bodyPr/>
                    <a:lstStyle/>
                    <a:p>
                      <a:pPr algn="ctr"/>
                      <a:r>
                        <a:rPr lang="en-US" sz="1400" dirty="0"/>
                        <a:t>mawi_201512012345</a:t>
                      </a:r>
                    </a:p>
                  </a:txBody>
                  <a:tcPr anchor="ctr"/>
                </a:tc>
                <a:tc hMerge="1">
                  <a:txBody>
                    <a:bodyPr/>
                    <a:lstStyle/>
                    <a:p>
                      <a:endParaRPr lang="en-US" dirty="0"/>
                    </a:p>
                  </a:txBody>
                  <a:tcPr/>
                </a:tc>
                <a:extLst>
                  <a:ext uri="{0D108BD9-81ED-4DB2-BD59-A6C34878D82A}">
                    <a16:rowId xmlns:a16="http://schemas.microsoft.com/office/drawing/2014/main" val="1318099375"/>
                  </a:ext>
                </a:extLst>
              </a:tr>
              <a:tr h="341328">
                <a:tc>
                  <a:txBody>
                    <a:bodyPr/>
                    <a:lstStyle/>
                    <a:p>
                      <a:r>
                        <a:rPr lang="en-US" sz="1400" dirty="0"/>
                        <a:t>Rows</a:t>
                      </a:r>
                    </a:p>
                  </a:txBody>
                  <a:tcPr/>
                </a:tc>
                <a:tc>
                  <a:txBody>
                    <a:bodyPr/>
                    <a:lstStyle/>
                    <a:p>
                      <a:r>
                        <a:rPr lang="en-US" sz="1400" dirty="0"/>
                        <a:t>18571154</a:t>
                      </a:r>
                    </a:p>
                  </a:txBody>
                  <a:tcPr/>
                </a:tc>
                <a:extLst>
                  <a:ext uri="{0D108BD9-81ED-4DB2-BD59-A6C34878D82A}">
                    <a16:rowId xmlns:a16="http://schemas.microsoft.com/office/drawing/2014/main" val="2221466495"/>
                  </a:ext>
                </a:extLst>
              </a:tr>
              <a:tr h="341328">
                <a:tc>
                  <a:txBody>
                    <a:bodyPr/>
                    <a:lstStyle/>
                    <a:p>
                      <a:r>
                        <a:rPr lang="en-US" sz="1400" dirty="0"/>
                        <a:t>Column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18571154</a:t>
                      </a:r>
                    </a:p>
                  </a:txBody>
                  <a:tcPr/>
                </a:tc>
                <a:extLst>
                  <a:ext uri="{0D108BD9-81ED-4DB2-BD59-A6C34878D82A}">
                    <a16:rowId xmlns:a16="http://schemas.microsoft.com/office/drawing/2014/main" val="2590377224"/>
                  </a:ext>
                </a:extLst>
              </a:tr>
              <a:tr h="341328">
                <a:tc>
                  <a:txBody>
                    <a:bodyPr/>
                    <a:lstStyle/>
                    <a:p>
                      <a:r>
                        <a:rPr lang="en-US" sz="1400" dirty="0" err="1"/>
                        <a:t>Nonzeros</a:t>
                      </a:r>
                      <a:endParaRPr lang="en-US" sz="1400" dirty="0"/>
                    </a:p>
                  </a:txBody>
                  <a:tcPr/>
                </a:tc>
                <a:tc>
                  <a:txBody>
                    <a:bodyPr/>
                    <a:lstStyle/>
                    <a:p>
                      <a:r>
                        <a:rPr lang="en-US" sz="1400" dirty="0"/>
                        <a:t>38040320</a:t>
                      </a:r>
                    </a:p>
                  </a:txBody>
                  <a:tcPr/>
                </a:tc>
                <a:extLst>
                  <a:ext uri="{0D108BD9-81ED-4DB2-BD59-A6C34878D82A}">
                    <a16:rowId xmlns:a16="http://schemas.microsoft.com/office/drawing/2014/main" val="2432977311"/>
                  </a:ext>
                </a:extLst>
              </a:tr>
              <a:tr h="341328">
                <a:tc>
                  <a:txBody>
                    <a:bodyPr/>
                    <a:lstStyle/>
                    <a:p>
                      <a:r>
                        <a:rPr lang="en-US" sz="1400" dirty="0"/>
                        <a:t>Mean </a:t>
                      </a:r>
                      <a:r>
                        <a:rPr lang="en-US" sz="1400" dirty="0" err="1"/>
                        <a:t>nonzeros</a:t>
                      </a:r>
                      <a:r>
                        <a:rPr lang="en-US" sz="1400" dirty="0"/>
                        <a:t> per row</a:t>
                      </a:r>
                    </a:p>
                  </a:txBody>
                  <a:tcPr/>
                </a:tc>
                <a:tc>
                  <a:txBody>
                    <a:bodyPr/>
                    <a:lstStyle/>
                    <a:p>
                      <a:r>
                        <a:rPr lang="en-US" sz="1400" dirty="0"/>
                        <a:t>2.04</a:t>
                      </a:r>
                    </a:p>
                  </a:txBody>
                  <a:tcPr/>
                </a:tc>
                <a:extLst>
                  <a:ext uri="{0D108BD9-81ED-4DB2-BD59-A6C34878D82A}">
                    <a16:rowId xmlns:a16="http://schemas.microsoft.com/office/drawing/2014/main" val="2558583975"/>
                  </a:ext>
                </a:extLst>
              </a:tr>
              <a:tr h="341328">
                <a:tc>
                  <a:txBody>
                    <a:bodyPr/>
                    <a:lstStyle/>
                    <a:p>
                      <a:r>
                        <a:rPr lang="en-US" sz="1400" dirty="0"/>
                        <a:t>Max </a:t>
                      </a:r>
                      <a:r>
                        <a:rPr lang="en-US" sz="1400" dirty="0" err="1"/>
                        <a:t>nonzeros</a:t>
                      </a:r>
                      <a:r>
                        <a:rPr lang="en-US" sz="1400" dirty="0"/>
                        <a:t> in a row</a:t>
                      </a:r>
                    </a:p>
                  </a:txBody>
                  <a:tcPr/>
                </a:tc>
                <a:tc>
                  <a:txBody>
                    <a:bodyPr/>
                    <a:lstStyle/>
                    <a:p>
                      <a:r>
                        <a:rPr lang="en-US" sz="1400" dirty="0"/>
                        <a:t>16399896</a:t>
                      </a:r>
                    </a:p>
                  </a:txBody>
                  <a:tcPr/>
                </a:tc>
                <a:extLst>
                  <a:ext uri="{0D108BD9-81ED-4DB2-BD59-A6C34878D82A}">
                    <a16:rowId xmlns:a16="http://schemas.microsoft.com/office/drawing/2014/main" val="493497155"/>
                  </a:ext>
                </a:extLst>
              </a:tr>
              <a:tr h="341328">
                <a:tc>
                  <a:txBody>
                    <a:bodyPr/>
                    <a:lstStyle/>
                    <a:p>
                      <a:r>
                        <a:rPr lang="en-US" sz="1400" dirty="0"/>
                        <a:t>Average std dev of </a:t>
                      </a:r>
                      <a:r>
                        <a:rPr lang="en-US" sz="1400" dirty="0" err="1"/>
                        <a:t>nonzeros</a:t>
                      </a:r>
                      <a:r>
                        <a:rPr lang="en-US" sz="1400" dirty="0"/>
                        <a:t> across rows</a:t>
                      </a:r>
                    </a:p>
                  </a:txBody>
                  <a:tcPr/>
                </a:tc>
                <a:tc>
                  <a:txBody>
                    <a:bodyPr/>
                    <a:lstStyle/>
                    <a:p>
                      <a:r>
                        <a:rPr lang="en-US" sz="1400" dirty="0"/>
                        <a:t>3805.8</a:t>
                      </a:r>
                    </a:p>
                  </a:txBody>
                  <a:tcPr/>
                </a:tc>
                <a:extLst>
                  <a:ext uri="{0D108BD9-81ED-4DB2-BD59-A6C34878D82A}">
                    <a16:rowId xmlns:a16="http://schemas.microsoft.com/office/drawing/2014/main" val="582126574"/>
                  </a:ext>
                </a:extLst>
              </a:tr>
            </a:tbl>
          </a:graphicData>
        </a:graphic>
      </p:graphicFrame>
      <p:graphicFrame>
        <p:nvGraphicFramePr>
          <p:cNvPr id="6" name="Diagram 5">
            <a:extLst>
              <a:ext uri="{FF2B5EF4-FFF2-40B4-BE49-F238E27FC236}">
                <a16:creationId xmlns:a16="http://schemas.microsoft.com/office/drawing/2014/main" id="{3AD5308E-8E4B-4743-9A66-0B0F41760A0B}"/>
              </a:ext>
            </a:extLst>
          </p:cNvPr>
          <p:cNvGraphicFramePr/>
          <p:nvPr>
            <p:extLst>
              <p:ext uri="{D42A27DB-BD31-4B8C-83A1-F6EECF244321}">
                <p14:modId xmlns:p14="http://schemas.microsoft.com/office/powerpoint/2010/main" val="4126015975"/>
              </p:ext>
            </p:extLst>
          </p:nvPr>
        </p:nvGraphicFramePr>
        <p:xfrm>
          <a:off x="406035" y="2056930"/>
          <a:ext cx="11379929" cy="362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DA0E8EAB-AC98-4411-B391-DF81644D7027}"/>
              </a:ext>
            </a:extLst>
          </p:cNvPr>
          <p:cNvSpPr>
            <a:spLocks noGrp="1"/>
          </p:cNvSpPr>
          <p:nvPr>
            <p:ph type="dt" sz="half" idx="10"/>
          </p:nvPr>
        </p:nvSpPr>
        <p:spPr/>
        <p:txBody>
          <a:bodyPr/>
          <a:lstStyle/>
          <a:p>
            <a:r>
              <a:rPr lang="en-US"/>
              <a:t>ICPP Workshop 2021</a:t>
            </a:r>
          </a:p>
        </p:txBody>
      </p:sp>
    </p:spTree>
    <p:extLst>
      <p:ext uri="{BB962C8B-B14F-4D97-AF65-F5344CB8AC3E}">
        <p14:creationId xmlns:p14="http://schemas.microsoft.com/office/powerpoint/2010/main" val="34104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8CC6-EA21-4CB3-87E3-9A480EEAF930}"/>
              </a:ext>
            </a:extLst>
          </p:cNvPr>
          <p:cNvSpPr>
            <a:spLocks noGrp="1"/>
          </p:cNvSpPr>
          <p:nvPr>
            <p:ph type="title"/>
          </p:nvPr>
        </p:nvSpPr>
        <p:spPr/>
        <p:txBody>
          <a:bodyPr/>
          <a:lstStyle/>
          <a:p>
            <a:r>
              <a:rPr lang="en-US" dirty="0"/>
              <a:t>Supervised ML Techniques</a:t>
            </a:r>
          </a:p>
        </p:txBody>
      </p:sp>
      <p:sp>
        <p:nvSpPr>
          <p:cNvPr id="18" name="Arrow: Right 17">
            <a:extLst>
              <a:ext uri="{FF2B5EF4-FFF2-40B4-BE49-F238E27FC236}">
                <a16:creationId xmlns:a16="http://schemas.microsoft.com/office/drawing/2014/main" id="{1DDD564D-D9CF-4C92-8A40-4C56F534C16E}"/>
              </a:ext>
            </a:extLst>
          </p:cNvPr>
          <p:cNvSpPr/>
          <p:nvPr/>
        </p:nvSpPr>
        <p:spPr>
          <a:xfrm>
            <a:off x="6190345" y="2595705"/>
            <a:ext cx="1654627" cy="32221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29" name="Diagram 28">
            <a:extLst>
              <a:ext uri="{FF2B5EF4-FFF2-40B4-BE49-F238E27FC236}">
                <a16:creationId xmlns:a16="http://schemas.microsoft.com/office/drawing/2014/main" id="{A24DE15B-AA51-4F96-98FA-07643C2327ED}"/>
              </a:ext>
            </a:extLst>
          </p:cNvPr>
          <p:cNvGraphicFramePr/>
          <p:nvPr>
            <p:extLst>
              <p:ext uri="{D42A27DB-BD31-4B8C-83A1-F6EECF244321}">
                <p14:modId xmlns:p14="http://schemas.microsoft.com/office/powerpoint/2010/main" val="4123262185"/>
              </p:ext>
            </p:extLst>
          </p:nvPr>
        </p:nvGraphicFramePr>
        <p:xfrm>
          <a:off x="6982824" y="127941"/>
          <a:ext cx="1856471" cy="2071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Picture 26">
            <a:extLst>
              <a:ext uri="{FF2B5EF4-FFF2-40B4-BE49-F238E27FC236}">
                <a16:creationId xmlns:a16="http://schemas.microsoft.com/office/drawing/2014/main" id="{172D60F0-2BBA-40AA-AE5E-D2524F8F2198}"/>
              </a:ext>
            </a:extLst>
          </p:cNvPr>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tretch>
            <a:fillRect/>
          </a:stretch>
        </p:blipFill>
        <p:spPr>
          <a:xfrm>
            <a:off x="7017659" y="1423110"/>
            <a:ext cx="698147" cy="698147"/>
          </a:xfrm>
          <a:prstGeom prst="rect">
            <a:avLst/>
          </a:prstGeom>
        </p:spPr>
      </p:pic>
      <p:sp>
        <p:nvSpPr>
          <p:cNvPr id="22" name="Arrow: Right 21">
            <a:extLst>
              <a:ext uri="{FF2B5EF4-FFF2-40B4-BE49-F238E27FC236}">
                <a16:creationId xmlns:a16="http://schemas.microsoft.com/office/drawing/2014/main" id="{97306A6F-E71F-4691-B1BE-B0468D960594}"/>
              </a:ext>
            </a:extLst>
          </p:cNvPr>
          <p:cNvSpPr/>
          <p:nvPr/>
        </p:nvSpPr>
        <p:spPr>
          <a:xfrm rot="5400000">
            <a:off x="8776805" y="6194929"/>
            <a:ext cx="646039" cy="30915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Speech Bubble: Oval 24">
            <a:extLst>
              <a:ext uri="{FF2B5EF4-FFF2-40B4-BE49-F238E27FC236}">
                <a16:creationId xmlns:a16="http://schemas.microsoft.com/office/drawing/2014/main" id="{1FD7FD27-4F20-4EDF-8FD5-90D65F50F0DE}"/>
              </a:ext>
            </a:extLst>
          </p:cNvPr>
          <p:cNvSpPr/>
          <p:nvPr/>
        </p:nvSpPr>
        <p:spPr>
          <a:xfrm>
            <a:off x="6748510" y="6060749"/>
            <a:ext cx="1985554" cy="709749"/>
          </a:xfrm>
          <a:prstGeom prst="wedgeEllipseCallout">
            <a:avLst>
              <a:gd name="adj1" fmla="val 60307"/>
              <a:gd name="adj2" fmla="val 3673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rPr>
              <a:t>optimal sparse format</a:t>
            </a:r>
          </a:p>
        </p:txBody>
      </p:sp>
      <p:sp>
        <p:nvSpPr>
          <p:cNvPr id="16" name="Oval 15">
            <a:extLst>
              <a:ext uri="{FF2B5EF4-FFF2-40B4-BE49-F238E27FC236}">
                <a16:creationId xmlns:a16="http://schemas.microsoft.com/office/drawing/2014/main" id="{61878ABE-BD49-4894-AD7B-8669CECE2771}"/>
              </a:ext>
            </a:extLst>
          </p:cNvPr>
          <p:cNvSpPr/>
          <p:nvPr/>
        </p:nvSpPr>
        <p:spPr>
          <a:xfrm>
            <a:off x="8063504" y="4743714"/>
            <a:ext cx="2072640" cy="11146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Sparse format prediction</a:t>
            </a:r>
          </a:p>
        </p:txBody>
      </p:sp>
      <p:sp>
        <p:nvSpPr>
          <p:cNvPr id="23" name="Flowchart: Multidocument 22">
            <a:extLst>
              <a:ext uri="{FF2B5EF4-FFF2-40B4-BE49-F238E27FC236}">
                <a16:creationId xmlns:a16="http://schemas.microsoft.com/office/drawing/2014/main" id="{F2D4081F-E1EB-4D6F-9544-1DBE4313714D}"/>
              </a:ext>
            </a:extLst>
          </p:cNvPr>
          <p:cNvSpPr/>
          <p:nvPr/>
        </p:nvSpPr>
        <p:spPr>
          <a:xfrm>
            <a:off x="8272510" y="2220760"/>
            <a:ext cx="1654628" cy="1072106"/>
          </a:xfrm>
          <a:prstGeom prst="flowChartMultidocumen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Trained ML Models</a:t>
            </a:r>
          </a:p>
        </p:txBody>
      </p:sp>
      <p:sp>
        <p:nvSpPr>
          <p:cNvPr id="52" name="Arrow: Right 51">
            <a:extLst>
              <a:ext uri="{FF2B5EF4-FFF2-40B4-BE49-F238E27FC236}">
                <a16:creationId xmlns:a16="http://schemas.microsoft.com/office/drawing/2014/main" id="{7FF0A90F-F801-45FB-9C05-B175CE9FCAD8}"/>
              </a:ext>
            </a:extLst>
          </p:cNvPr>
          <p:cNvSpPr/>
          <p:nvPr/>
        </p:nvSpPr>
        <p:spPr>
          <a:xfrm rot="5400000">
            <a:off x="8542476" y="3857183"/>
            <a:ext cx="1114696" cy="32221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Arrow: Right 53">
            <a:extLst>
              <a:ext uri="{FF2B5EF4-FFF2-40B4-BE49-F238E27FC236}">
                <a16:creationId xmlns:a16="http://schemas.microsoft.com/office/drawing/2014/main" id="{E344BBED-CB76-401B-AA4E-A012B8100ED4}"/>
              </a:ext>
            </a:extLst>
          </p:cNvPr>
          <p:cNvSpPr/>
          <p:nvPr/>
        </p:nvSpPr>
        <p:spPr>
          <a:xfrm rot="19076407">
            <a:off x="5468925" y="4141123"/>
            <a:ext cx="3119492" cy="32221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a:extLst>
              <a:ext uri="{FF2B5EF4-FFF2-40B4-BE49-F238E27FC236}">
                <a16:creationId xmlns:a16="http://schemas.microsoft.com/office/drawing/2014/main" id="{0DBBFA49-FACB-4DC5-A90F-BA86850DB815}"/>
              </a:ext>
            </a:extLst>
          </p:cNvPr>
          <p:cNvSpPr txBox="1"/>
          <p:nvPr/>
        </p:nvSpPr>
        <p:spPr>
          <a:xfrm>
            <a:off x="6190346" y="2086636"/>
            <a:ext cx="2116183" cy="584775"/>
          </a:xfrm>
          <a:prstGeom prst="rect">
            <a:avLst/>
          </a:prstGeom>
          <a:noFill/>
        </p:spPr>
        <p:txBody>
          <a:bodyPr wrap="square" rtlCol="0">
            <a:spAutoFit/>
          </a:bodyPr>
          <a:lstStyle/>
          <a:p>
            <a:r>
              <a:rPr lang="en-US" sz="1600" dirty="0"/>
              <a:t>Train supervised </a:t>
            </a:r>
          </a:p>
          <a:p>
            <a:r>
              <a:rPr lang="en-US" sz="1600" dirty="0"/>
              <a:t>ML models</a:t>
            </a:r>
          </a:p>
        </p:txBody>
      </p:sp>
      <p:sp>
        <p:nvSpPr>
          <p:cNvPr id="57" name="Flowchart: Alternate Process 56">
            <a:extLst>
              <a:ext uri="{FF2B5EF4-FFF2-40B4-BE49-F238E27FC236}">
                <a16:creationId xmlns:a16="http://schemas.microsoft.com/office/drawing/2014/main" id="{6DA12575-696D-4B7D-B1E5-AB164B20A25D}"/>
              </a:ext>
            </a:extLst>
          </p:cNvPr>
          <p:cNvSpPr/>
          <p:nvPr/>
        </p:nvSpPr>
        <p:spPr>
          <a:xfrm>
            <a:off x="4473353" y="2325739"/>
            <a:ext cx="1410788" cy="862148"/>
          </a:xfrm>
          <a:prstGeom prst="flowChartAlternateProces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Training data set</a:t>
            </a:r>
          </a:p>
        </p:txBody>
      </p:sp>
      <p:sp>
        <p:nvSpPr>
          <p:cNvPr id="59" name="Rectangle: Rounded Corners 58">
            <a:extLst>
              <a:ext uri="{FF2B5EF4-FFF2-40B4-BE49-F238E27FC236}">
                <a16:creationId xmlns:a16="http://schemas.microsoft.com/office/drawing/2014/main" id="{B6CD0601-92CC-43A8-95A5-4FA49D2B3FB4}"/>
              </a:ext>
            </a:extLst>
          </p:cNvPr>
          <p:cNvSpPr/>
          <p:nvPr/>
        </p:nvSpPr>
        <p:spPr>
          <a:xfrm>
            <a:off x="1142325" y="2667806"/>
            <a:ext cx="1689462" cy="75764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Sparse matrix data set</a:t>
            </a:r>
          </a:p>
        </p:txBody>
      </p:sp>
      <p:sp>
        <p:nvSpPr>
          <p:cNvPr id="60" name="Frame 59">
            <a:extLst>
              <a:ext uri="{FF2B5EF4-FFF2-40B4-BE49-F238E27FC236}">
                <a16:creationId xmlns:a16="http://schemas.microsoft.com/office/drawing/2014/main" id="{3DD9387D-7614-44D0-95BA-700E4C39AF80}"/>
              </a:ext>
            </a:extLst>
          </p:cNvPr>
          <p:cNvSpPr/>
          <p:nvPr/>
        </p:nvSpPr>
        <p:spPr>
          <a:xfrm>
            <a:off x="950736" y="5165946"/>
            <a:ext cx="2072640" cy="1114696"/>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Target Architecture (e.g., Intel Xeon, NVIDIA Quadro)</a:t>
            </a:r>
          </a:p>
        </p:txBody>
      </p:sp>
      <p:sp>
        <p:nvSpPr>
          <p:cNvPr id="61" name="Cylinder 60">
            <a:extLst>
              <a:ext uri="{FF2B5EF4-FFF2-40B4-BE49-F238E27FC236}">
                <a16:creationId xmlns:a16="http://schemas.microsoft.com/office/drawing/2014/main" id="{543DD566-E671-4B9B-9884-D95771A404C5}"/>
              </a:ext>
            </a:extLst>
          </p:cNvPr>
          <p:cNvSpPr/>
          <p:nvPr/>
        </p:nvSpPr>
        <p:spPr>
          <a:xfrm>
            <a:off x="3421386" y="3736174"/>
            <a:ext cx="1088571" cy="1114697"/>
          </a:xfrm>
          <a:prstGeom prst="ca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Profile data</a:t>
            </a:r>
          </a:p>
        </p:txBody>
      </p:sp>
      <p:sp>
        <p:nvSpPr>
          <p:cNvPr id="62" name="Arrow: Left-Right-Up 61">
            <a:extLst>
              <a:ext uri="{FF2B5EF4-FFF2-40B4-BE49-F238E27FC236}">
                <a16:creationId xmlns:a16="http://schemas.microsoft.com/office/drawing/2014/main" id="{43F13E9A-4FDD-4F42-9088-7D9D2576DA56}"/>
              </a:ext>
            </a:extLst>
          </p:cNvPr>
          <p:cNvSpPr/>
          <p:nvPr/>
        </p:nvSpPr>
        <p:spPr>
          <a:xfrm rot="16200000">
            <a:off x="4124911" y="3950084"/>
            <a:ext cx="1688849" cy="693149"/>
          </a:xfrm>
          <a:prstGeom prst="leftRigh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Alternate Process 62">
            <a:extLst>
              <a:ext uri="{FF2B5EF4-FFF2-40B4-BE49-F238E27FC236}">
                <a16:creationId xmlns:a16="http://schemas.microsoft.com/office/drawing/2014/main" id="{21E2790C-24B9-4293-959C-84455B7D6287}"/>
              </a:ext>
            </a:extLst>
          </p:cNvPr>
          <p:cNvSpPr/>
          <p:nvPr/>
        </p:nvSpPr>
        <p:spPr>
          <a:xfrm>
            <a:off x="4473353" y="5383503"/>
            <a:ext cx="1410788" cy="862148"/>
          </a:xfrm>
          <a:prstGeom prst="flowChartAlternate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Test data set</a:t>
            </a:r>
          </a:p>
        </p:txBody>
      </p:sp>
      <p:sp>
        <p:nvSpPr>
          <p:cNvPr id="64" name="Arrow: Left-Right-Up 63">
            <a:extLst>
              <a:ext uri="{FF2B5EF4-FFF2-40B4-BE49-F238E27FC236}">
                <a16:creationId xmlns:a16="http://schemas.microsoft.com/office/drawing/2014/main" id="{FEEB96B8-145E-4A84-9961-D63286A4C996}"/>
              </a:ext>
            </a:extLst>
          </p:cNvPr>
          <p:cNvSpPr/>
          <p:nvPr/>
        </p:nvSpPr>
        <p:spPr>
          <a:xfrm rot="5400000">
            <a:off x="2466027" y="4008317"/>
            <a:ext cx="1114696" cy="570413"/>
          </a:xfrm>
          <a:prstGeom prst="leftRigh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peech Bubble: Oval 64">
            <a:extLst>
              <a:ext uri="{FF2B5EF4-FFF2-40B4-BE49-F238E27FC236}">
                <a16:creationId xmlns:a16="http://schemas.microsoft.com/office/drawing/2014/main" id="{61CA6372-4D9D-45D1-9BBD-EC0769521013}"/>
              </a:ext>
            </a:extLst>
          </p:cNvPr>
          <p:cNvSpPr/>
          <p:nvPr/>
        </p:nvSpPr>
        <p:spPr>
          <a:xfrm>
            <a:off x="602393" y="4014744"/>
            <a:ext cx="1881725" cy="757645"/>
          </a:xfrm>
          <a:prstGeom prst="wedgeEllipseCallout">
            <a:avLst>
              <a:gd name="adj1" fmla="val 63270"/>
              <a:gd name="adj2" fmla="val 2640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Benchmark </a:t>
            </a:r>
            <a:r>
              <a:rPr lang="en-US" sz="1600" dirty="0" err="1">
                <a:solidFill>
                  <a:schemeClr val="tx1"/>
                </a:solidFill>
              </a:rPr>
              <a:t>SpMV</a:t>
            </a:r>
            <a:r>
              <a:rPr lang="en-US" sz="1600" dirty="0">
                <a:solidFill>
                  <a:schemeClr val="tx1"/>
                </a:solidFill>
              </a:rPr>
              <a:t> kernels</a:t>
            </a:r>
          </a:p>
        </p:txBody>
      </p:sp>
      <p:sp>
        <p:nvSpPr>
          <p:cNvPr id="3" name="Date Placeholder 2">
            <a:extLst>
              <a:ext uri="{FF2B5EF4-FFF2-40B4-BE49-F238E27FC236}">
                <a16:creationId xmlns:a16="http://schemas.microsoft.com/office/drawing/2014/main" id="{12F1F945-CF01-494E-982F-07C841B09EC9}"/>
              </a:ext>
            </a:extLst>
          </p:cNvPr>
          <p:cNvSpPr>
            <a:spLocks noGrp="1"/>
          </p:cNvSpPr>
          <p:nvPr>
            <p:ph type="dt" sz="half" idx="10"/>
          </p:nvPr>
        </p:nvSpPr>
        <p:spPr/>
        <p:txBody>
          <a:bodyPr/>
          <a:lstStyle/>
          <a:p>
            <a:r>
              <a:rPr lang="en-US"/>
              <a:t>ICPP Workshop 2021</a:t>
            </a:r>
          </a:p>
        </p:txBody>
      </p:sp>
    </p:spTree>
    <p:extLst>
      <p:ext uri="{BB962C8B-B14F-4D97-AF65-F5344CB8AC3E}">
        <p14:creationId xmlns:p14="http://schemas.microsoft.com/office/powerpoint/2010/main" val="48130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967D-20AF-46A3-827D-939088E288C1}"/>
              </a:ext>
            </a:extLst>
          </p:cNvPr>
          <p:cNvSpPr>
            <a:spLocks noGrp="1"/>
          </p:cNvSpPr>
          <p:nvPr>
            <p:ph type="title"/>
          </p:nvPr>
        </p:nvSpPr>
        <p:spPr/>
        <p:txBody>
          <a:bodyPr/>
          <a:lstStyle/>
          <a:p>
            <a:r>
              <a:rPr lang="en-US" dirty="0"/>
              <a:t>Challenges with Supervised Methods</a:t>
            </a:r>
          </a:p>
        </p:txBody>
      </p:sp>
      <p:graphicFrame>
        <p:nvGraphicFramePr>
          <p:cNvPr id="4" name="Content Placeholder 3">
            <a:extLst>
              <a:ext uri="{FF2B5EF4-FFF2-40B4-BE49-F238E27FC236}">
                <a16:creationId xmlns:a16="http://schemas.microsoft.com/office/drawing/2014/main" id="{1DF520E3-DE2B-4999-87AE-699FD18506B6}"/>
              </a:ext>
            </a:extLst>
          </p:cNvPr>
          <p:cNvGraphicFramePr>
            <a:graphicFrameLocks noGrp="1"/>
          </p:cNvGraphicFramePr>
          <p:nvPr>
            <p:ph idx="1"/>
            <p:extLst>
              <p:ext uri="{D42A27DB-BD31-4B8C-83A1-F6EECF244321}">
                <p14:modId xmlns:p14="http://schemas.microsoft.com/office/powerpoint/2010/main" val="579319710"/>
              </p:ext>
            </p:extLst>
          </p:nvPr>
        </p:nvGraphicFramePr>
        <p:xfrm>
          <a:off x="838200" y="1825624"/>
          <a:ext cx="10515600" cy="3266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Group 19">
            <a:extLst>
              <a:ext uri="{FF2B5EF4-FFF2-40B4-BE49-F238E27FC236}">
                <a16:creationId xmlns:a16="http://schemas.microsoft.com/office/drawing/2014/main" id="{478304DF-3073-4814-B83E-3A4CE5DCE344}"/>
              </a:ext>
            </a:extLst>
          </p:cNvPr>
          <p:cNvGrpSpPr/>
          <p:nvPr/>
        </p:nvGrpSpPr>
        <p:grpSpPr>
          <a:xfrm>
            <a:off x="759819" y="4836408"/>
            <a:ext cx="10791314" cy="1775339"/>
            <a:chOff x="838200" y="4717536"/>
            <a:chExt cx="10791314" cy="1775339"/>
          </a:xfrm>
        </p:grpSpPr>
        <p:grpSp>
          <p:nvGrpSpPr>
            <p:cNvPr id="15" name="Group 14">
              <a:extLst>
                <a:ext uri="{FF2B5EF4-FFF2-40B4-BE49-F238E27FC236}">
                  <a16:creationId xmlns:a16="http://schemas.microsoft.com/office/drawing/2014/main" id="{0E719D4F-BE02-4CC2-A3AC-42E8D51E9A4B}"/>
                </a:ext>
              </a:extLst>
            </p:cNvPr>
            <p:cNvGrpSpPr/>
            <p:nvPr/>
          </p:nvGrpSpPr>
          <p:grpSpPr>
            <a:xfrm>
              <a:off x="3376484" y="4717536"/>
              <a:ext cx="8253030" cy="1775339"/>
              <a:chOff x="1930858" y="4717536"/>
              <a:chExt cx="8253030" cy="1775339"/>
            </a:xfrm>
          </p:grpSpPr>
          <p:graphicFrame>
            <p:nvGraphicFramePr>
              <p:cNvPr id="7" name="Diagram 6">
                <a:extLst>
                  <a:ext uri="{FF2B5EF4-FFF2-40B4-BE49-F238E27FC236}">
                    <a16:creationId xmlns:a16="http://schemas.microsoft.com/office/drawing/2014/main" id="{12D28046-FCDF-44B8-A802-9664BB290E5D}"/>
                  </a:ext>
                </a:extLst>
              </p:cNvPr>
              <p:cNvGraphicFramePr/>
              <p:nvPr>
                <p:extLst>
                  <p:ext uri="{D42A27DB-BD31-4B8C-83A1-F6EECF244321}">
                    <p14:modId xmlns:p14="http://schemas.microsoft.com/office/powerpoint/2010/main" val="2377849563"/>
                  </p:ext>
                </p:extLst>
              </p:nvPr>
            </p:nvGraphicFramePr>
            <p:xfrm>
              <a:off x="2763520" y="4717536"/>
              <a:ext cx="6664959" cy="17753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4" name="Group 13">
                <a:extLst>
                  <a:ext uri="{FF2B5EF4-FFF2-40B4-BE49-F238E27FC236}">
                    <a16:creationId xmlns:a16="http://schemas.microsoft.com/office/drawing/2014/main" id="{2C2C7992-5ADD-4A4F-86BF-0B73A37CF429}"/>
                  </a:ext>
                </a:extLst>
              </p:cNvPr>
              <p:cNvGrpSpPr/>
              <p:nvPr/>
            </p:nvGrpSpPr>
            <p:grpSpPr>
              <a:xfrm>
                <a:off x="1930858" y="5036289"/>
                <a:ext cx="8253030" cy="1238143"/>
                <a:chOff x="1930858" y="5036289"/>
                <a:chExt cx="8253030" cy="1238143"/>
              </a:xfrm>
            </p:grpSpPr>
            <p:pic>
              <p:nvPicPr>
                <p:cNvPr id="9" name="Picture 8">
                  <a:extLst>
                    <a:ext uri="{FF2B5EF4-FFF2-40B4-BE49-F238E27FC236}">
                      <a16:creationId xmlns:a16="http://schemas.microsoft.com/office/drawing/2014/main" id="{3D10D05F-FC2A-494D-833F-B8832363EA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30858" y="5086447"/>
                  <a:ext cx="1542920" cy="1137829"/>
                </a:xfrm>
                <a:prstGeom prst="rect">
                  <a:avLst/>
                </a:prstGeom>
              </p:spPr>
            </p:pic>
            <p:pic>
              <p:nvPicPr>
                <p:cNvPr id="11" name="Picture 10">
                  <a:extLst>
                    <a:ext uri="{FF2B5EF4-FFF2-40B4-BE49-F238E27FC236}">
                      <a16:creationId xmlns:a16="http://schemas.microsoft.com/office/drawing/2014/main" id="{6E55C8D8-3320-41BB-8D62-1DD011741F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8233" y="5036289"/>
                  <a:ext cx="1545655" cy="1238143"/>
                </a:xfrm>
                <a:prstGeom prst="rect">
                  <a:avLst/>
                </a:prstGeom>
              </p:spPr>
            </p:pic>
          </p:grpSp>
        </p:grpSp>
        <p:pic>
          <p:nvPicPr>
            <p:cNvPr id="17" name="Picture 16">
              <a:extLst>
                <a:ext uri="{FF2B5EF4-FFF2-40B4-BE49-F238E27FC236}">
                  <a16:creationId xmlns:a16="http://schemas.microsoft.com/office/drawing/2014/main" id="{1B49F261-8B32-4355-9F9D-4675A4FA121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8200" y="5034739"/>
              <a:ext cx="1542920" cy="1140933"/>
            </a:xfrm>
            <a:prstGeom prst="rect">
              <a:avLst/>
            </a:prstGeom>
          </p:spPr>
        </p:pic>
        <p:pic>
          <p:nvPicPr>
            <p:cNvPr id="19" name="Graphic 18" descr="Add">
              <a:extLst>
                <a:ext uri="{FF2B5EF4-FFF2-40B4-BE49-F238E27FC236}">
                  <a16:creationId xmlns:a16="http://schemas.microsoft.com/office/drawing/2014/main" id="{CC64A373-78D6-4C06-99D4-3A0D798BC5F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15001" y="5247106"/>
              <a:ext cx="716199" cy="716199"/>
            </a:xfrm>
            <a:prstGeom prst="rect">
              <a:avLst/>
            </a:prstGeom>
          </p:spPr>
        </p:pic>
      </p:grpSp>
      <p:sp>
        <p:nvSpPr>
          <p:cNvPr id="3" name="Date Placeholder 2">
            <a:extLst>
              <a:ext uri="{FF2B5EF4-FFF2-40B4-BE49-F238E27FC236}">
                <a16:creationId xmlns:a16="http://schemas.microsoft.com/office/drawing/2014/main" id="{402C3273-8C6C-4075-AE07-A24F8D16F7A9}"/>
              </a:ext>
            </a:extLst>
          </p:cNvPr>
          <p:cNvSpPr>
            <a:spLocks noGrp="1"/>
          </p:cNvSpPr>
          <p:nvPr>
            <p:ph type="dt" sz="half" idx="10"/>
          </p:nvPr>
        </p:nvSpPr>
        <p:spPr/>
        <p:txBody>
          <a:bodyPr/>
          <a:lstStyle/>
          <a:p>
            <a:r>
              <a:rPr lang="en-US"/>
              <a:t>ICPP Workshop 2021</a:t>
            </a:r>
          </a:p>
        </p:txBody>
      </p:sp>
      <p:pic>
        <p:nvPicPr>
          <p:cNvPr id="13" name="Picture 12">
            <a:extLst>
              <a:ext uri="{FF2B5EF4-FFF2-40B4-BE49-F238E27FC236}">
                <a16:creationId xmlns:a16="http://schemas.microsoft.com/office/drawing/2014/main" id="{2A44F22B-A65A-4719-809E-F87F63A9200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795724" y="0"/>
            <a:ext cx="1396276" cy="1396276"/>
          </a:xfrm>
          <a:prstGeom prst="rect">
            <a:avLst/>
          </a:prstGeom>
        </p:spPr>
      </p:pic>
    </p:spTree>
    <p:extLst>
      <p:ext uri="{BB962C8B-B14F-4D97-AF65-F5344CB8AC3E}">
        <p14:creationId xmlns:p14="http://schemas.microsoft.com/office/powerpoint/2010/main" val="161157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967D-20AF-46A3-827D-939088E288C1}"/>
              </a:ext>
            </a:extLst>
          </p:cNvPr>
          <p:cNvSpPr>
            <a:spLocks noGrp="1"/>
          </p:cNvSpPr>
          <p:nvPr>
            <p:ph type="title"/>
          </p:nvPr>
        </p:nvSpPr>
        <p:spPr/>
        <p:txBody>
          <a:bodyPr/>
          <a:lstStyle/>
          <a:p>
            <a:r>
              <a:rPr lang="en-US" dirty="0"/>
              <a:t>Challenges with Supervised Methods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1DF520E3-DE2B-4999-87AE-699FD18506B6}"/>
                  </a:ext>
                </a:extLst>
              </p:cNvPr>
              <p:cNvGraphicFramePr>
                <a:graphicFrameLocks noGrp="1"/>
              </p:cNvGraphicFramePr>
              <p:nvPr>
                <p:ph idx="1"/>
                <p:extLst>
                  <p:ext uri="{D42A27DB-BD31-4B8C-83A1-F6EECF244321}">
                    <p14:modId xmlns:p14="http://schemas.microsoft.com/office/powerpoint/2010/main" val="4019498840"/>
                  </p:ext>
                </p:extLst>
              </p:nvPr>
            </p:nvGraphicFramePr>
            <p:xfrm>
              <a:off x="838200" y="1628502"/>
              <a:ext cx="10515600" cy="4955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Content Placeholder 3">
                <a:extLst>
                  <a:ext uri="{FF2B5EF4-FFF2-40B4-BE49-F238E27FC236}">
                    <a16:creationId xmlns:a16="http://schemas.microsoft.com/office/drawing/2014/main" id="{1DF520E3-DE2B-4999-87AE-699FD18506B6}"/>
                  </a:ext>
                </a:extLst>
              </p:cNvPr>
              <p:cNvGraphicFramePr>
                <a:graphicFrameLocks noGrp="1"/>
              </p:cNvGraphicFramePr>
              <p:nvPr>
                <p:ph idx="1"/>
                <p:extLst>
                  <p:ext uri="{D42A27DB-BD31-4B8C-83A1-F6EECF244321}">
                    <p14:modId xmlns:p14="http://schemas.microsoft.com/office/powerpoint/2010/main" val="4019498840"/>
                  </p:ext>
                </p:extLst>
              </p:nvPr>
            </p:nvGraphicFramePr>
            <p:xfrm>
              <a:off x="838200" y="1628502"/>
              <a:ext cx="10515600" cy="4955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3" name="Date Placeholder 2">
            <a:extLst>
              <a:ext uri="{FF2B5EF4-FFF2-40B4-BE49-F238E27FC236}">
                <a16:creationId xmlns:a16="http://schemas.microsoft.com/office/drawing/2014/main" id="{7D6C2B74-EF1B-470B-ADAB-95E98A12071C}"/>
              </a:ext>
            </a:extLst>
          </p:cNvPr>
          <p:cNvSpPr>
            <a:spLocks noGrp="1"/>
          </p:cNvSpPr>
          <p:nvPr>
            <p:ph type="dt" sz="half" idx="10"/>
          </p:nvPr>
        </p:nvSpPr>
        <p:spPr/>
        <p:txBody>
          <a:bodyPr/>
          <a:lstStyle/>
          <a:p>
            <a:r>
              <a:rPr lang="en-US"/>
              <a:t>ICPP Workshop 2021</a:t>
            </a:r>
          </a:p>
        </p:txBody>
      </p:sp>
    </p:spTree>
    <p:extLst>
      <p:ext uri="{BB962C8B-B14F-4D97-AF65-F5344CB8AC3E}">
        <p14:creationId xmlns:p14="http://schemas.microsoft.com/office/powerpoint/2010/main" val="4039619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2749</Words>
  <Application>Microsoft Office PowerPoint</Application>
  <PresentationFormat>Widescreen</PresentationFormat>
  <Paragraphs>871</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Explaining the Performance of Supervised and Semi-Supervised Methods for Automated Sparse Matrix Format Selection</vt:lpstr>
      <vt:lpstr>Sparse Matrix Vector Multiplication (SpMV)</vt:lpstr>
      <vt:lpstr>Performance of SpMV</vt:lpstr>
      <vt:lpstr>Sparse Matrix Formats</vt:lpstr>
      <vt:lpstr>Sensitivity to Sparse Formats</vt:lpstr>
      <vt:lpstr>Sensitivity to Sparse Formats</vt:lpstr>
      <vt:lpstr>Supervised ML Techniques</vt:lpstr>
      <vt:lpstr>Challenges with Supervised Methods</vt:lpstr>
      <vt:lpstr>Challenges with Supervised Methods</vt:lpstr>
      <vt:lpstr>Desired Requirements for Automated  Sparse Format Selection</vt:lpstr>
      <vt:lpstr>DL Techniques for Automated Format Selection</vt:lpstr>
      <vt:lpstr>Do the DL Techniques Address the Challenges?</vt:lpstr>
      <vt:lpstr>Our Proposal</vt:lpstr>
      <vt:lpstr>Semi-Supervised Format Selection via Clustering</vt:lpstr>
      <vt:lpstr>Devising an Accurate Clustering and Labeling Scheme</vt:lpstr>
      <vt:lpstr>Dissecting Clustering-based Format Selection</vt:lpstr>
      <vt:lpstr>Implementation and Platforms</vt:lpstr>
      <vt:lpstr>Performance of Semi-Supervised Approaches in Local Setting</vt:lpstr>
      <vt:lpstr>Performance of Supervised Approaches in Local Setting</vt:lpstr>
      <vt:lpstr>Performance of Semi-Supervised Approaches in Transfer Setting</vt:lpstr>
      <vt:lpstr>Performance of Supervised Approaches in Transfer Setting</vt:lpstr>
      <vt:lpstr>Key Takeaways</vt:lpstr>
      <vt:lpstr>Explaining the Performance of Supervised and Semi-Supervised Methods for Automated Sparse Matrix Format Selection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Explaining </dc:title>
  <dc:creator>Swarnendu Biswas</dc:creator>
  <cp:lastModifiedBy>Swarnendu Biswas</cp:lastModifiedBy>
  <cp:revision>328</cp:revision>
  <dcterms:created xsi:type="dcterms:W3CDTF">2021-07-25T06:44:33Z</dcterms:created>
  <dcterms:modified xsi:type="dcterms:W3CDTF">2021-10-02T16:19:14Z</dcterms:modified>
</cp:coreProperties>
</file>