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6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5638705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89301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7211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 common approach to detect atomicity violations is to check for conflict serializability. Where transactions are atomic regions.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05497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69923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58370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03001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Shape 2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30266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26720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87105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480"/>
              </a:spcBef>
              <a:buNone/>
            </a:pPr>
            <a:endParaRPr sz="1800" b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3702031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Shape 3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480"/>
              </a:spcBef>
              <a:buNone/>
            </a:pPr>
            <a:r>
              <a:rPr lang="en" sz="1800">
                <a:latin typeface="Georgia"/>
                <a:ea typeface="Georgia"/>
                <a:cs typeface="Georgia"/>
                <a:sym typeface="Georgia"/>
              </a:rPr>
              <a:t>Slows programs is misleading since points to unlock</a:t>
            </a:r>
          </a:p>
        </p:txBody>
      </p:sp>
    </p:spTree>
    <p:extLst>
      <p:ext uri="{BB962C8B-B14F-4D97-AF65-F5344CB8AC3E}">
        <p14:creationId xmlns:p14="http://schemas.microsoft.com/office/powerpoint/2010/main" val="4131316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Say it is northeastern blackout 2003</a:t>
            </a:r>
          </a:p>
        </p:txBody>
      </p:sp>
    </p:spTree>
    <p:extLst>
      <p:ext uri="{BB962C8B-B14F-4D97-AF65-F5344CB8AC3E}">
        <p14:creationId xmlns:p14="http://schemas.microsoft.com/office/powerpoint/2010/main" val="31200136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Shape 3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" name="Shape 3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480"/>
              </a:spcBef>
              <a:buNone/>
            </a:pPr>
            <a:endParaRPr sz="1800"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8512823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Shape 3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924271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hape 3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0" name="Shape 4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7291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6" name="Shape 4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Give high level description: By over approximation, we mean object level tracking. O.f and o.g constitute a dependence.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We hypothesize that over-approximating dependences can be cheaper.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Use of two analysis - over approximation and recover - plays or structures nicely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4205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Shape 4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Shape 4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6751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8" name="Shape 4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This calls for a judicious separation of work, or staging the analysis.</a:t>
            </a:r>
          </a:p>
        </p:txBody>
      </p:sp>
    </p:spTree>
    <p:extLst>
      <p:ext uri="{BB962C8B-B14F-4D97-AF65-F5344CB8AC3E}">
        <p14:creationId xmlns:p14="http://schemas.microsoft.com/office/powerpoint/2010/main" val="15392921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hape 4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3" name="Shape 4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09525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hape 4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7" name="Shape 4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060667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7" name="Shape 4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ICD stage generates a set of transactions that are part of a potentially imprecise cycle. In addition, it stores additional information such as read/write logs for recovering precision.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An imprecise cycle is always a superset of true atomicity violations.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The PCD cannot run by itself, since its input is a set of transactions.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ICD input program and output is potentially imprecise cycles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PCD cycles is always a subset of ICD. add venn diagrams or cycles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50513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Shape 4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0" name="Shape 4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An imprecise cycle is always a superset of true atomicity violations.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2355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Say it is northeastern blackout 2003</a:t>
            </a:r>
          </a:p>
        </p:txBody>
      </p:sp>
    </p:spTree>
    <p:extLst>
      <p:ext uri="{BB962C8B-B14F-4D97-AF65-F5344CB8AC3E}">
        <p14:creationId xmlns:p14="http://schemas.microsoft.com/office/powerpoint/2010/main" val="51962245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Shape 5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8" name="Shape 5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ICD is sound, finds all transactions involved in precise + potentially imprecise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Transactions are always a superset, and sound. Edges in the ICD could be completely wrong.</a:t>
            </a:r>
          </a:p>
        </p:txBody>
      </p:sp>
    </p:spTree>
    <p:extLst>
      <p:ext uri="{BB962C8B-B14F-4D97-AF65-F5344CB8AC3E}">
        <p14:creationId xmlns:p14="http://schemas.microsoft.com/office/powerpoint/2010/main" val="11814986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Shape 5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2" name="Shape 5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PCD cycles is always a subset of ICD. add venn diagrams or cycles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ICD is sound, finds all transactions involved in precise + potentially imprecise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Transactions are always a superset, and sound. Edges in the ICD could be completely wrong.</a:t>
            </a:r>
          </a:p>
        </p:txBody>
      </p:sp>
    </p:spTree>
    <p:extLst>
      <p:ext uri="{BB962C8B-B14F-4D97-AF65-F5344CB8AC3E}">
        <p14:creationId xmlns:p14="http://schemas.microsoft.com/office/powerpoint/2010/main" val="246620390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Shape 5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Shape 5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multi-run mode is an attempt to divide the work across multiple program runs to reduce the overheads even further.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Why are there two runs? Testing during production runs, applications are run over and over again, so we can distribute the runs into these two modes. </a:t>
            </a:r>
            <a:r>
              <a:rPr lang="en" b="1">
                <a:solidFill>
                  <a:schemeClr val="dk1"/>
                </a:solidFill>
              </a:rPr>
              <a:t>Emphasize</a:t>
            </a:r>
          </a:p>
        </p:txBody>
      </p:sp>
    </p:spTree>
    <p:extLst>
      <p:ext uri="{BB962C8B-B14F-4D97-AF65-F5344CB8AC3E}">
        <p14:creationId xmlns:p14="http://schemas.microsoft.com/office/powerpoint/2010/main" val="195638611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8" name="Shape 5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Talk about read/write logs more, and logging that is required in some cases.</a:t>
            </a:r>
          </a:p>
        </p:txBody>
      </p:sp>
    </p:spTree>
    <p:extLst>
      <p:ext uri="{BB962C8B-B14F-4D97-AF65-F5344CB8AC3E}">
        <p14:creationId xmlns:p14="http://schemas.microsoft.com/office/powerpoint/2010/main" val="424023173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Shape 5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4" name="Shape 5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Say that the first does not require any logging, but is this a good place? Moreover there are more nuances over here.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Say that the first run passes static site information.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Also say that the multi run mode can be unsound - because of two reasons. Violations appearing in the second run for the first time may not be detected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17279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Shape 5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0" name="Shape 5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Talk about the design decisions briefly.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Static to dynamic mapping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Maybe use a diagram</a:t>
            </a:r>
          </a:p>
        </p:txBody>
      </p:sp>
    </p:spTree>
    <p:extLst>
      <p:ext uri="{BB962C8B-B14F-4D97-AF65-F5344CB8AC3E}">
        <p14:creationId xmlns:p14="http://schemas.microsoft.com/office/powerpoint/2010/main" val="48013462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Shape 5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6" name="Shape 5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multi-run mode is an attempt to divide the work across multiple program runs to reduce the overheads even further.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Say that you won’t explain Octet states in detail, and they are not critical for understanding.</a:t>
            </a:r>
          </a:p>
        </p:txBody>
      </p:sp>
    </p:spTree>
    <p:extLst>
      <p:ext uri="{BB962C8B-B14F-4D97-AF65-F5344CB8AC3E}">
        <p14:creationId xmlns:p14="http://schemas.microsoft.com/office/powerpoint/2010/main" val="151949814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Shape 6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3" name="Shape 6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Cycle is formed. Note that the transaction in Thread 2 is not involved in a precise analysis.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Describe the Octet states briefly, and it is like cache coherence states.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ICD edges could be wrong completely.  Spend more time on this.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MB: Mention that the stuff in () are Octet states, that they are like cache coherence states, and that you won’t go into the detail.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Say that you won’t explain Octet states in detail, and they are not critical for understanding.</a:t>
            </a:r>
          </a:p>
        </p:txBody>
      </p:sp>
    </p:spTree>
    <p:extLst>
      <p:ext uri="{BB962C8B-B14F-4D97-AF65-F5344CB8AC3E}">
        <p14:creationId xmlns:p14="http://schemas.microsoft.com/office/powerpoint/2010/main" val="5221569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Shape 6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9" name="Shape 6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Cycle is formed. Note that the transaction in Thread 2 is not involved in a precise analysis.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Describe the Octet states briefly, and it is like cache coherence states.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ICD edges could be wrong completely.  Spend more time on this.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MB: Mention that the stuff in () are Octet states, that they are like cache coherence states, and that you won’t go into the detail.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Say that you won’t explain Octet states in detail, and they are not critical for understanding.</a:t>
            </a:r>
          </a:p>
        </p:txBody>
      </p:sp>
    </p:spTree>
    <p:extLst>
      <p:ext uri="{BB962C8B-B14F-4D97-AF65-F5344CB8AC3E}">
        <p14:creationId xmlns:p14="http://schemas.microsoft.com/office/powerpoint/2010/main" val="118824692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Shape 6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7" name="Shape 6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Cycle is formed. Note that the transaction in Thread 2 is not involved in a precise analysis.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Describe the Octet states briefly, and it is like cache coherence states.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ICD edges could be wrong completely.  Spend more time on this.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MB: Mention that the stuff in () are Octet states, that they are like cache coherence states, and that you won’t go into the detail.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Say that you won’t explain Octet states in detail, and they are not critical for understanding.</a:t>
            </a:r>
          </a:p>
        </p:txBody>
      </p:sp>
    </p:spTree>
    <p:extLst>
      <p:ext uri="{BB962C8B-B14F-4D97-AF65-F5344CB8AC3E}">
        <p14:creationId xmlns:p14="http://schemas.microsoft.com/office/powerpoint/2010/main" val="941513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602165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Shape 6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7" name="Shape 6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Cycle is formed. Note that the transaction in Thread 2 is not involved in a precise analysis.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Describe the Octet states briefly, and it is like cache coherence states.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ICD edges could be wrong completely.  Spend more time on this.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MB: Mention that the stuff in () are Octet states, that they are like cache coherence states, and that you won’t go into the detail.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Say that you won’t explain Octet states in detail, and they are not critical for understanding.</a:t>
            </a:r>
          </a:p>
        </p:txBody>
      </p:sp>
    </p:spTree>
    <p:extLst>
      <p:ext uri="{BB962C8B-B14F-4D97-AF65-F5344CB8AC3E}">
        <p14:creationId xmlns:p14="http://schemas.microsoft.com/office/powerpoint/2010/main" val="372170187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Shape 7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9" name="Shape 7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Cycle is formed. Note that the transaction in Thread 2 is not involved in a precise analysis.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Describe the Octet states briefly, and it is like cache coherence states.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ICD edges could be wrong completely.  Spend more time on this.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MB: Mention that the stuff in () are Octet states, that they are like cache coherence states, and that you won’t go into the detail.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Say that you won’t explain Octet states in detail, and they are not critical for understanding.</a:t>
            </a:r>
          </a:p>
        </p:txBody>
      </p:sp>
    </p:spTree>
    <p:extLst>
      <p:ext uri="{BB962C8B-B14F-4D97-AF65-F5344CB8AC3E}">
        <p14:creationId xmlns:p14="http://schemas.microsoft.com/office/powerpoint/2010/main" val="77143631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Shape 7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3" name="Shape 7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Cycle is formed. Note that the transaction in Thread 2 is not involved in a precise analysis.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Describe the Octet states briefly, and it is like cache coherence states.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ICD edges could be wrong completely.  Spend more time on this.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MB: Mention that the stuff in () are Octet states, that they are like cache coherence states, and that you won’t go into the detail.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Say that you won’t explain Octet states in detail, and they are not critical for understanding.</a:t>
            </a:r>
          </a:p>
        </p:txBody>
      </p:sp>
    </p:spTree>
    <p:extLst>
      <p:ext uri="{BB962C8B-B14F-4D97-AF65-F5344CB8AC3E}">
        <p14:creationId xmlns:p14="http://schemas.microsoft.com/office/powerpoint/2010/main" val="228363639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Shape 7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Shape 7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Cycle is formed. Note that the transaction in Thread 2 is not involved in a precise analysis.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Describe the Octet states briefly, and it is like cache coherence states.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ICD edges could be wrong completely.  Spend more time on this.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MB: Mention that the stuff in () are Octet states, that they are like cache coherence states, and that you won’t go into the detail.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Say that you won’t explain Octet states in detail, and they are not critical for understanding.</a:t>
            </a:r>
          </a:p>
        </p:txBody>
      </p:sp>
    </p:spTree>
    <p:extLst>
      <p:ext uri="{BB962C8B-B14F-4D97-AF65-F5344CB8AC3E}">
        <p14:creationId xmlns:p14="http://schemas.microsoft.com/office/powerpoint/2010/main" val="12403545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Shape 8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1" name="Shape 8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Cycle is formed. Note that the transaction in Thread 2 is not involved in a precise analysis.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Describe the Octet states briefly, and it is like cache coherence states.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ICD edges could be wrong completely.  Spend more time on this.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MB: Mention that the stuff in () are Octet states, that they are like cache coherence states, and that you won’t go into the detail.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Say that you won’t explain Octet states in detail, and they are not critical for understanding.</a:t>
            </a:r>
          </a:p>
        </p:txBody>
      </p:sp>
    </p:spTree>
    <p:extLst>
      <p:ext uri="{BB962C8B-B14F-4D97-AF65-F5344CB8AC3E}">
        <p14:creationId xmlns:p14="http://schemas.microsoft.com/office/powerpoint/2010/main" val="236756516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" name="Shape 8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8" name="Shape 8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Cycle is formed. Note that the transaction in Thread 2 is not involved in a precise analysis.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Describe the Octet states briefly, and it is like cache coherence states.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 b="1"/>
              <a:t>Animate this, and show it for PCD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ICD edges could be wrong completely.  Spend more time on this.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Move it earlier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MB: Mention that the stuff in () are Octet states, that they are like cache coherence states, and that you won’t go into the detail.</a:t>
            </a:r>
          </a:p>
        </p:txBody>
      </p:sp>
    </p:spTree>
    <p:extLst>
      <p:ext uri="{BB962C8B-B14F-4D97-AF65-F5344CB8AC3E}">
        <p14:creationId xmlns:p14="http://schemas.microsoft.com/office/powerpoint/2010/main" val="369109098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Shape 8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1" name="Shape 8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Cycle is formed. Note that the transaction in Thread 2 is not involved in a precise analysis.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Describe the Octet states briefly, and it is like cache coherence states.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 b="1"/>
              <a:t>Animate this, and show it for PCD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ICD edges could be wrong completely.  Spend more time on this.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Move it earlier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MB: Mention that the stuff in () are Octet states, that they are like cache coherence states, and that you won’t go into the detail.</a:t>
            </a:r>
          </a:p>
        </p:txBody>
      </p:sp>
    </p:spTree>
    <p:extLst>
      <p:ext uri="{BB962C8B-B14F-4D97-AF65-F5344CB8AC3E}">
        <p14:creationId xmlns:p14="http://schemas.microsoft.com/office/powerpoint/2010/main" val="212211980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Shape 8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7" name="Shape 8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Cycle is formed. Note that the transaction in Thread 2 is not involved in a precise analysis.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Describe the Octet states briefly, and it is like cache coherence states.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 b="1"/>
              <a:t>Animate this, and show it for PCD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ICD edges could be wrong completely.  Spend more time on this.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Move it earlier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MB: Mention that the stuff in () are Octet states, that they are like cache coherence states, and that you won’t go into the detail.</a:t>
            </a:r>
          </a:p>
        </p:txBody>
      </p:sp>
    </p:spTree>
    <p:extLst>
      <p:ext uri="{BB962C8B-B14F-4D97-AF65-F5344CB8AC3E}">
        <p14:creationId xmlns:p14="http://schemas.microsoft.com/office/powerpoint/2010/main" val="208136581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Shape 8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3" name="Shape 8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6276888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Shape 8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0" name="Shape 9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Three modes of DoubleChecker in fact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What about applying a data race detector? FastTrack helps Velodrome by 5X.</a:t>
            </a:r>
          </a:p>
        </p:txBody>
      </p:sp>
    </p:spTree>
    <p:extLst>
      <p:ext uri="{BB962C8B-B14F-4D97-AF65-F5344CB8AC3E}">
        <p14:creationId xmlns:p14="http://schemas.microsoft.com/office/powerpoint/2010/main" val="2399299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  <a:p>
            <a:pPr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33158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Shape 9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9" name="Shape 9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4 core is important, possibly include it in the performance graph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People might ask why did we not use more cores?</a:t>
            </a:r>
          </a:p>
        </p:txBody>
      </p:sp>
    </p:spTree>
    <p:extLst>
      <p:ext uri="{BB962C8B-B14F-4D97-AF65-F5344CB8AC3E}">
        <p14:creationId xmlns:p14="http://schemas.microsoft.com/office/powerpoint/2010/main" val="421524103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" name="Shape 9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3" name="Shape 9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Assumptions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Benchmarks are well tested, they won’t have many bugs in the real world.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We assume that the programmers tell us which methods are atomic.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Tell that the programmer has annotated with atomicity specifications, and we reuse prior works approach to automatically infer atomicity specifications</a:t>
            </a:r>
          </a:p>
        </p:txBody>
      </p:sp>
    </p:spTree>
    <p:extLst>
      <p:ext uri="{BB962C8B-B14F-4D97-AF65-F5344CB8AC3E}">
        <p14:creationId xmlns:p14="http://schemas.microsoft.com/office/powerpoint/2010/main" val="26015008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8" name="Shape 9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9" name="Shape 9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What is the problem we are solving? What is the need for this?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/>
              <a:t>The percentage for the multi-run mode is actually an upper bound on the soundness since the inputs remain the same across runs.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3852909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Shape 9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5" name="Shape 9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Base is unmodified Jikes RVM. The four configurations are … GC Overheads, and need for logging</a:t>
            </a:r>
          </a:p>
        </p:txBody>
      </p:sp>
    </p:spTree>
    <p:extLst>
      <p:ext uri="{BB962C8B-B14F-4D97-AF65-F5344CB8AC3E}">
        <p14:creationId xmlns:p14="http://schemas.microsoft.com/office/powerpoint/2010/main" val="245327397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" name="Shape 9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2" name="Shape 9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GC Overheads, and need for logging</a:t>
            </a:r>
          </a:p>
        </p:txBody>
      </p:sp>
    </p:spTree>
    <p:extLst>
      <p:ext uri="{BB962C8B-B14F-4D97-AF65-F5344CB8AC3E}">
        <p14:creationId xmlns:p14="http://schemas.microsoft.com/office/powerpoint/2010/main" val="119674436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" name="Shape 9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8" name="Shape 9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454188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" name="Shape 9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4" name="Shape 9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4002602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" name="Shape 9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0" name="Shape 9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We have a detailed discussion of related work in our paper.</a:t>
            </a:r>
          </a:p>
        </p:txBody>
      </p:sp>
    </p:spTree>
    <p:extLst>
      <p:ext uri="{BB962C8B-B14F-4D97-AF65-F5344CB8AC3E}">
        <p14:creationId xmlns:p14="http://schemas.microsoft.com/office/powerpoint/2010/main" val="368582203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" name="Shape 9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6" name="Shape 9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400"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529486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1190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576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This example shows a contrived atomicity violation. Thread 1 is preparing a list of objects, and after that would iterate over the contents of the list and process the objects. Ideally, the prepareList() and processList() both should be executed together atomically.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Ideally, the prepareList() and processList() both should be executed together atomically.</a:t>
            </a:r>
          </a:p>
        </p:txBody>
      </p:sp>
    </p:spTree>
    <p:extLst>
      <p:ext uri="{BB962C8B-B14F-4D97-AF65-F5344CB8AC3E}">
        <p14:creationId xmlns:p14="http://schemas.microsoft.com/office/powerpoint/2010/main" val="29670656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957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hape 25"/>
          <p:cNvGrpSpPr/>
          <p:nvPr/>
        </p:nvGrpSpPr>
        <p:grpSpPr>
          <a:xfrm rot="10800000" flipH="1">
            <a:off x="0" y="-534"/>
            <a:ext cx="9162288" cy="3086303"/>
            <a:chOff x="-7937" y="4255637"/>
            <a:chExt cx="9144000" cy="2606675"/>
          </a:xfrm>
        </p:grpSpPr>
        <p:sp>
          <p:nvSpPr>
            <p:cNvPr id="26" name="Shape 26"/>
            <p:cNvSpPr/>
            <p:nvPr/>
          </p:nvSpPr>
          <p:spPr>
            <a:xfrm>
              <a:off x="1958975" y="4315962"/>
              <a:ext cx="79375" cy="12700"/>
            </a:xfrm>
            <a:custGeom>
              <a:avLst/>
              <a:gdLst/>
              <a:ahLst/>
              <a:cxnLst/>
              <a:rect l="0" t="0" r="0" b="0"/>
              <a:pathLst>
                <a:path w="50" h="8" extrusionOk="0">
                  <a:moveTo>
                    <a:pt x="50" y="8"/>
                  </a:moveTo>
                  <a:lnTo>
                    <a:pt x="50" y="8"/>
                  </a:lnTo>
                  <a:lnTo>
                    <a:pt x="46" y="8"/>
                  </a:lnTo>
                  <a:lnTo>
                    <a:pt x="46" y="6"/>
                  </a:lnTo>
                  <a:lnTo>
                    <a:pt x="50" y="2"/>
                  </a:lnTo>
                  <a:lnTo>
                    <a:pt x="48" y="2"/>
                  </a:lnTo>
                  <a:lnTo>
                    <a:pt x="4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4"/>
                  </a:lnTo>
                  <a:lnTo>
                    <a:pt x="16" y="6"/>
                  </a:lnTo>
                  <a:lnTo>
                    <a:pt x="50" y="8"/>
                  </a:lnTo>
                  <a:lnTo>
                    <a:pt x="50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x="8777288" y="4306437"/>
              <a:ext cx="34799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8812213" y="4306437"/>
              <a:ext cx="323850" cy="25400"/>
            </a:xfrm>
            <a:custGeom>
              <a:avLst/>
              <a:gdLst/>
              <a:ahLst/>
              <a:cxnLst/>
              <a:rect l="0" t="0" r="0" b="0"/>
              <a:pathLst>
                <a:path w="204" h="16" extrusionOk="0">
                  <a:moveTo>
                    <a:pt x="198" y="4"/>
                  </a:moveTo>
                  <a:lnTo>
                    <a:pt x="198" y="4"/>
                  </a:lnTo>
                  <a:lnTo>
                    <a:pt x="200" y="6"/>
                  </a:lnTo>
                  <a:lnTo>
                    <a:pt x="198" y="6"/>
                  </a:lnTo>
                  <a:lnTo>
                    <a:pt x="188" y="6"/>
                  </a:lnTo>
                  <a:lnTo>
                    <a:pt x="154" y="6"/>
                  </a:lnTo>
                  <a:lnTo>
                    <a:pt x="126" y="6"/>
                  </a:lnTo>
                  <a:lnTo>
                    <a:pt x="124" y="6"/>
                  </a:lnTo>
                  <a:lnTo>
                    <a:pt x="124" y="8"/>
                  </a:lnTo>
                  <a:lnTo>
                    <a:pt x="134" y="10"/>
                  </a:lnTo>
                  <a:lnTo>
                    <a:pt x="134" y="10"/>
                  </a:lnTo>
                  <a:lnTo>
                    <a:pt x="106" y="6"/>
                  </a:lnTo>
                  <a:lnTo>
                    <a:pt x="7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4"/>
                  </a:lnTo>
                  <a:lnTo>
                    <a:pt x="42" y="8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90" y="6"/>
                  </a:lnTo>
                  <a:lnTo>
                    <a:pt x="98" y="8"/>
                  </a:lnTo>
                  <a:lnTo>
                    <a:pt x="98" y="10"/>
                  </a:lnTo>
                  <a:lnTo>
                    <a:pt x="94" y="12"/>
                  </a:lnTo>
                  <a:lnTo>
                    <a:pt x="86" y="14"/>
                  </a:lnTo>
                  <a:lnTo>
                    <a:pt x="58" y="16"/>
                  </a:lnTo>
                  <a:lnTo>
                    <a:pt x="58" y="16"/>
                  </a:lnTo>
                  <a:lnTo>
                    <a:pt x="90" y="16"/>
                  </a:lnTo>
                  <a:lnTo>
                    <a:pt x="112" y="14"/>
                  </a:lnTo>
                  <a:lnTo>
                    <a:pt x="134" y="12"/>
                  </a:lnTo>
                  <a:lnTo>
                    <a:pt x="166" y="14"/>
                  </a:lnTo>
                  <a:lnTo>
                    <a:pt x="164" y="8"/>
                  </a:lnTo>
                  <a:lnTo>
                    <a:pt x="196" y="12"/>
                  </a:lnTo>
                  <a:lnTo>
                    <a:pt x="196" y="12"/>
                  </a:lnTo>
                  <a:lnTo>
                    <a:pt x="194" y="10"/>
                  </a:lnTo>
                  <a:lnTo>
                    <a:pt x="194" y="10"/>
                  </a:lnTo>
                  <a:lnTo>
                    <a:pt x="200" y="8"/>
                  </a:lnTo>
                  <a:lnTo>
                    <a:pt x="204" y="6"/>
                  </a:lnTo>
                  <a:lnTo>
                    <a:pt x="202" y="6"/>
                  </a:lnTo>
                  <a:lnTo>
                    <a:pt x="198" y="4"/>
                  </a:lnTo>
                  <a:lnTo>
                    <a:pt x="198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4943476" y="4322312"/>
              <a:ext cx="92075" cy="15875"/>
            </a:xfrm>
            <a:custGeom>
              <a:avLst/>
              <a:gdLst/>
              <a:ahLst/>
              <a:cxnLst/>
              <a:rect l="0" t="0" r="0" b="0"/>
              <a:pathLst>
                <a:path w="58" h="10" extrusionOk="0">
                  <a:moveTo>
                    <a:pt x="0" y="0"/>
                  </a:moveTo>
                  <a:lnTo>
                    <a:pt x="0" y="0"/>
                  </a:lnTo>
                  <a:lnTo>
                    <a:pt x="20" y="4"/>
                  </a:lnTo>
                  <a:lnTo>
                    <a:pt x="26" y="6"/>
                  </a:lnTo>
                  <a:lnTo>
                    <a:pt x="34" y="8"/>
                  </a:lnTo>
                  <a:lnTo>
                    <a:pt x="58" y="10"/>
                  </a:lnTo>
                  <a:lnTo>
                    <a:pt x="58" y="10"/>
                  </a:lnTo>
                  <a:lnTo>
                    <a:pt x="38" y="6"/>
                  </a:lnTo>
                  <a:lnTo>
                    <a:pt x="24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" name="Shape 30"/>
            <p:cNvSpPr/>
            <p:nvPr/>
          </p:nvSpPr>
          <p:spPr>
            <a:xfrm>
              <a:off x="4718051" y="4319137"/>
              <a:ext cx="104775" cy="9525"/>
            </a:xfrm>
            <a:custGeom>
              <a:avLst/>
              <a:gdLst/>
              <a:ahLst/>
              <a:cxnLst/>
              <a:rect l="0" t="0" r="0" b="0"/>
              <a:pathLst>
                <a:path w="66" h="6" extrusionOk="0">
                  <a:moveTo>
                    <a:pt x="4" y="0"/>
                  </a:moveTo>
                  <a:lnTo>
                    <a:pt x="0" y="0"/>
                  </a:lnTo>
                  <a:lnTo>
                    <a:pt x="66" y="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>
              <a:off x="3927476" y="4331837"/>
              <a:ext cx="12700" cy="3175"/>
            </a:xfrm>
            <a:custGeom>
              <a:avLst/>
              <a:gdLst/>
              <a:ahLst/>
              <a:cxnLst/>
              <a:rect l="0" t="0" r="0" b="0"/>
              <a:pathLst>
                <a:path w="8" h="2" extrusionOk="0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6" y="2"/>
                  </a:lnTo>
                  <a:lnTo>
                    <a:pt x="6" y="2"/>
                  </a:lnTo>
                  <a:lnTo>
                    <a:pt x="8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3792537" y="4315962"/>
              <a:ext cx="65088" cy="12700"/>
            </a:xfrm>
            <a:custGeom>
              <a:avLst/>
              <a:gdLst/>
              <a:ahLst/>
              <a:cxnLst/>
              <a:rect l="0" t="0" r="0" b="0"/>
              <a:pathLst>
                <a:path w="41" h="8" extrusionOk="0">
                  <a:moveTo>
                    <a:pt x="41" y="8"/>
                  </a:moveTo>
                  <a:lnTo>
                    <a:pt x="41" y="8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23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6" y="4"/>
                  </a:lnTo>
                  <a:lnTo>
                    <a:pt x="41" y="8"/>
                  </a:lnTo>
                  <a:lnTo>
                    <a:pt x="41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2363788" y="4328662"/>
              <a:ext cx="225425" cy="15875"/>
            </a:xfrm>
            <a:custGeom>
              <a:avLst/>
              <a:gdLst/>
              <a:ahLst/>
              <a:cxnLst/>
              <a:rect l="0" t="0" r="0" b="0"/>
              <a:pathLst>
                <a:path w="142" h="10" extrusionOk="0">
                  <a:moveTo>
                    <a:pt x="54" y="0"/>
                  </a:move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4" y="6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46" y="10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92" y="8"/>
                  </a:lnTo>
                  <a:lnTo>
                    <a:pt x="142" y="10"/>
                  </a:lnTo>
                  <a:lnTo>
                    <a:pt x="142" y="10"/>
                  </a:lnTo>
                  <a:lnTo>
                    <a:pt x="88" y="4"/>
                  </a:lnTo>
                  <a:lnTo>
                    <a:pt x="92" y="2"/>
                  </a:lnTo>
                  <a:lnTo>
                    <a:pt x="92" y="2"/>
                  </a:lnTo>
                  <a:lnTo>
                    <a:pt x="82" y="0"/>
                  </a:lnTo>
                  <a:lnTo>
                    <a:pt x="54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2509838" y="4331837"/>
              <a:ext cx="44450" cy="3175"/>
            </a:xfrm>
            <a:custGeom>
              <a:avLst/>
              <a:gdLst/>
              <a:ahLst/>
              <a:cxnLst/>
              <a:rect l="0" t="0" r="0" b="0"/>
              <a:pathLst>
                <a:path w="28" h="2" extrusionOk="0">
                  <a:moveTo>
                    <a:pt x="0" y="0"/>
                  </a:moveTo>
                  <a:lnTo>
                    <a:pt x="0" y="0"/>
                  </a:lnTo>
                  <a:lnTo>
                    <a:pt x="28" y="2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>
              <a:off x="3224213" y="4328662"/>
              <a:ext cx="15875" cy="3175"/>
            </a:xfrm>
            <a:custGeom>
              <a:avLst/>
              <a:gdLst/>
              <a:ahLst/>
              <a:cxnLst/>
              <a:rect l="0" t="0" r="0" b="0"/>
              <a:pathLst>
                <a:path w="10" h="2" extrusionOk="0">
                  <a:moveTo>
                    <a:pt x="10" y="2"/>
                  </a:moveTo>
                  <a:lnTo>
                    <a:pt x="1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2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>
              <a:off x="2155825" y="4328662"/>
              <a:ext cx="246062" cy="15875"/>
            </a:xfrm>
            <a:custGeom>
              <a:avLst/>
              <a:gdLst/>
              <a:ahLst/>
              <a:cxnLst/>
              <a:rect l="0" t="0" r="0" b="0"/>
              <a:pathLst>
                <a:path w="155" h="10" extrusionOk="0">
                  <a:moveTo>
                    <a:pt x="58" y="0"/>
                  </a:moveTo>
                  <a:lnTo>
                    <a:pt x="58" y="0"/>
                  </a:lnTo>
                  <a:lnTo>
                    <a:pt x="58" y="2"/>
                  </a:lnTo>
                  <a:lnTo>
                    <a:pt x="54" y="2"/>
                  </a:lnTo>
                  <a:lnTo>
                    <a:pt x="4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30" y="8"/>
                  </a:lnTo>
                  <a:lnTo>
                    <a:pt x="62" y="10"/>
                  </a:lnTo>
                  <a:lnTo>
                    <a:pt x="101" y="10"/>
                  </a:lnTo>
                  <a:lnTo>
                    <a:pt x="155" y="10"/>
                  </a:lnTo>
                  <a:lnTo>
                    <a:pt x="155" y="10"/>
                  </a:lnTo>
                  <a:lnTo>
                    <a:pt x="103" y="4"/>
                  </a:lnTo>
                  <a:lnTo>
                    <a:pt x="58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2538413" y="4312787"/>
              <a:ext cx="85725" cy="6350"/>
            </a:xfrm>
            <a:custGeom>
              <a:avLst/>
              <a:gdLst/>
              <a:ahLst/>
              <a:cxnLst/>
              <a:rect l="0" t="0" r="0" b="0"/>
              <a:pathLst>
                <a:path w="54" h="4" extrusionOk="0">
                  <a:moveTo>
                    <a:pt x="54" y="2"/>
                  </a:moveTo>
                  <a:lnTo>
                    <a:pt x="54" y="2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6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12" y="4"/>
                  </a:lnTo>
                  <a:lnTo>
                    <a:pt x="26" y="4"/>
                  </a:lnTo>
                  <a:lnTo>
                    <a:pt x="54" y="2"/>
                  </a:lnTo>
                  <a:lnTo>
                    <a:pt x="54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x="1860550" y="4341362"/>
              <a:ext cx="47700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" name="Shape 39"/>
            <p:cNvSpPr/>
            <p:nvPr/>
          </p:nvSpPr>
          <p:spPr>
            <a:xfrm>
              <a:off x="8697913" y="4306437"/>
              <a:ext cx="38099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7788275" y="4290562"/>
              <a:ext cx="19050" cy="3175"/>
            </a:xfrm>
            <a:custGeom>
              <a:avLst/>
              <a:gdLst/>
              <a:ahLst/>
              <a:cxnLst/>
              <a:rect l="0" t="0" r="0" b="0"/>
              <a:pathLst>
                <a:path w="12" h="2" extrusionOk="0">
                  <a:moveTo>
                    <a:pt x="0" y="0"/>
                  </a:moveTo>
                  <a:lnTo>
                    <a:pt x="0" y="0"/>
                  </a:lnTo>
                  <a:lnTo>
                    <a:pt x="1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7581900" y="4287387"/>
              <a:ext cx="3175" cy="6350"/>
            </a:xfrm>
            <a:custGeom>
              <a:avLst/>
              <a:gdLst/>
              <a:ahLst/>
              <a:cxnLst/>
              <a:rect l="0" t="0" r="0" b="0"/>
              <a:pathLst>
                <a:path w="2" h="4" extrusionOk="0">
                  <a:moveTo>
                    <a:pt x="0" y="4"/>
                  </a:moveTo>
                  <a:lnTo>
                    <a:pt x="2" y="4"/>
                  </a:lnTo>
                  <a:lnTo>
                    <a:pt x="2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4556126" y="4335012"/>
              <a:ext cx="6350" cy="3175"/>
            </a:xfrm>
            <a:custGeom>
              <a:avLst/>
              <a:gdLst/>
              <a:ahLst/>
              <a:cxnLst/>
              <a:rect l="0" t="0" r="0" b="0"/>
              <a:pathLst>
                <a:path w="4" h="2" extrusionOk="0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" name="Shape 43"/>
            <p:cNvSpPr/>
            <p:nvPr/>
          </p:nvSpPr>
          <p:spPr>
            <a:xfrm>
              <a:off x="4530726" y="4338187"/>
              <a:ext cx="3175" cy="3175"/>
            </a:xfrm>
            <a:custGeom>
              <a:avLst/>
              <a:gdLst/>
              <a:ahLst/>
              <a:cxnLst/>
              <a:rect l="0" t="0" r="0" b="0"/>
              <a:pathLst>
                <a:path w="2" h="2" extrusionOk="0">
                  <a:moveTo>
                    <a:pt x="0" y="2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>
              <a:off x="4521201" y="4341362"/>
              <a:ext cx="9525" cy="3175"/>
            </a:xfrm>
            <a:custGeom>
              <a:avLst/>
              <a:gdLst/>
              <a:ahLst/>
              <a:cxnLst/>
              <a:rect l="0" t="0" r="0" b="0"/>
              <a:pathLst>
                <a:path w="6" h="2" extrusionOk="0">
                  <a:moveTo>
                    <a:pt x="0" y="0"/>
                  </a:moveTo>
                  <a:lnTo>
                    <a:pt x="6" y="2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4546601" y="4338187"/>
              <a:ext cx="9525" cy="3175"/>
            </a:xfrm>
            <a:custGeom>
              <a:avLst/>
              <a:gdLst/>
              <a:ahLst/>
              <a:cxnLst/>
              <a:rect l="0" t="0" r="0" b="0"/>
              <a:pathLst>
                <a:path w="6" h="2" extrusionOk="0">
                  <a:moveTo>
                    <a:pt x="0" y="2"/>
                  </a:moveTo>
                  <a:lnTo>
                    <a:pt x="4" y="2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-7937" y="4255637"/>
              <a:ext cx="9134475" cy="2606675"/>
            </a:xfrm>
            <a:custGeom>
              <a:avLst/>
              <a:gdLst/>
              <a:ahLst/>
              <a:cxnLst/>
              <a:rect l="0" t="0" r="0" b="0"/>
              <a:pathLst>
                <a:path w="5754" h="1642" extrusionOk="0">
                  <a:moveTo>
                    <a:pt x="5562" y="40"/>
                  </a:moveTo>
                  <a:lnTo>
                    <a:pt x="5562" y="40"/>
                  </a:lnTo>
                  <a:lnTo>
                    <a:pt x="5532" y="40"/>
                  </a:lnTo>
                  <a:lnTo>
                    <a:pt x="5520" y="36"/>
                  </a:lnTo>
                  <a:lnTo>
                    <a:pt x="5510" y="34"/>
                  </a:lnTo>
                  <a:lnTo>
                    <a:pt x="5484" y="32"/>
                  </a:lnTo>
                  <a:lnTo>
                    <a:pt x="5438" y="30"/>
                  </a:lnTo>
                  <a:lnTo>
                    <a:pt x="5498" y="42"/>
                  </a:lnTo>
                  <a:lnTo>
                    <a:pt x="5498" y="42"/>
                  </a:lnTo>
                  <a:lnTo>
                    <a:pt x="5442" y="40"/>
                  </a:lnTo>
                  <a:lnTo>
                    <a:pt x="5442" y="40"/>
                  </a:lnTo>
                  <a:lnTo>
                    <a:pt x="5448" y="38"/>
                  </a:lnTo>
                  <a:lnTo>
                    <a:pt x="5446" y="38"/>
                  </a:lnTo>
                  <a:lnTo>
                    <a:pt x="5444" y="36"/>
                  </a:lnTo>
                  <a:lnTo>
                    <a:pt x="5444" y="36"/>
                  </a:lnTo>
                  <a:lnTo>
                    <a:pt x="5444" y="38"/>
                  </a:lnTo>
                  <a:lnTo>
                    <a:pt x="5444" y="38"/>
                  </a:lnTo>
                  <a:lnTo>
                    <a:pt x="5438" y="38"/>
                  </a:lnTo>
                  <a:lnTo>
                    <a:pt x="5414" y="38"/>
                  </a:lnTo>
                  <a:lnTo>
                    <a:pt x="5414" y="38"/>
                  </a:lnTo>
                  <a:lnTo>
                    <a:pt x="5366" y="34"/>
                  </a:lnTo>
                  <a:lnTo>
                    <a:pt x="5338" y="34"/>
                  </a:lnTo>
                  <a:lnTo>
                    <a:pt x="5304" y="34"/>
                  </a:lnTo>
                  <a:lnTo>
                    <a:pt x="5302" y="34"/>
                  </a:lnTo>
                  <a:lnTo>
                    <a:pt x="5263" y="34"/>
                  </a:lnTo>
                  <a:lnTo>
                    <a:pt x="5263" y="34"/>
                  </a:lnTo>
                  <a:lnTo>
                    <a:pt x="5282" y="36"/>
                  </a:lnTo>
                  <a:lnTo>
                    <a:pt x="5300" y="40"/>
                  </a:lnTo>
                  <a:lnTo>
                    <a:pt x="5302" y="40"/>
                  </a:lnTo>
                  <a:lnTo>
                    <a:pt x="5302" y="40"/>
                  </a:lnTo>
                  <a:lnTo>
                    <a:pt x="5308" y="42"/>
                  </a:lnTo>
                  <a:lnTo>
                    <a:pt x="5308" y="44"/>
                  </a:lnTo>
                  <a:lnTo>
                    <a:pt x="5308" y="44"/>
                  </a:lnTo>
                  <a:lnTo>
                    <a:pt x="5302" y="46"/>
                  </a:lnTo>
                  <a:lnTo>
                    <a:pt x="5280" y="50"/>
                  </a:lnTo>
                  <a:lnTo>
                    <a:pt x="5280" y="50"/>
                  </a:lnTo>
                  <a:lnTo>
                    <a:pt x="5253" y="50"/>
                  </a:lnTo>
                  <a:lnTo>
                    <a:pt x="5237" y="48"/>
                  </a:lnTo>
                  <a:lnTo>
                    <a:pt x="5237" y="48"/>
                  </a:lnTo>
                  <a:lnTo>
                    <a:pt x="5255" y="44"/>
                  </a:lnTo>
                  <a:lnTo>
                    <a:pt x="5269" y="40"/>
                  </a:lnTo>
                  <a:lnTo>
                    <a:pt x="5255" y="40"/>
                  </a:lnTo>
                  <a:lnTo>
                    <a:pt x="5255" y="40"/>
                  </a:lnTo>
                  <a:lnTo>
                    <a:pt x="5245" y="36"/>
                  </a:lnTo>
                  <a:lnTo>
                    <a:pt x="5235" y="34"/>
                  </a:lnTo>
                  <a:lnTo>
                    <a:pt x="5189" y="24"/>
                  </a:lnTo>
                  <a:lnTo>
                    <a:pt x="5189" y="24"/>
                  </a:lnTo>
                  <a:lnTo>
                    <a:pt x="5183" y="26"/>
                  </a:lnTo>
                  <a:lnTo>
                    <a:pt x="5187" y="28"/>
                  </a:lnTo>
                  <a:lnTo>
                    <a:pt x="5213" y="32"/>
                  </a:lnTo>
                  <a:lnTo>
                    <a:pt x="5213" y="32"/>
                  </a:lnTo>
                  <a:lnTo>
                    <a:pt x="5197" y="32"/>
                  </a:lnTo>
                  <a:lnTo>
                    <a:pt x="5217" y="32"/>
                  </a:lnTo>
                  <a:lnTo>
                    <a:pt x="5217" y="32"/>
                  </a:lnTo>
                  <a:lnTo>
                    <a:pt x="5235" y="36"/>
                  </a:lnTo>
                  <a:lnTo>
                    <a:pt x="5241" y="38"/>
                  </a:lnTo>
                  <a:lnTo>
                    <a:pt x="5245" y="40"/>
                  </a:lnTo>
                  <a:lnTo>
                    <a:pt x="5245" y="40"/>
                  </a:lnTo>
                  <a:lnTo>
                    <a:pt x="5233" y="38"/>
                  </a:lnTo>
                  <a:lnTo>
                    <a:pt x="5225" y="36"/>
                  </a:lnTo>
                  <a:lnTo>
                    <a:pt x="5217" y="34"/>
                  </a:lnTo>
                  <a:lnTo>
                    <a:pt x="5197" y="32"/>
                  </a:lnTo>
                  <a:lnTo>
                    <a:pt x="5153" y="30"/>
                  </a:lnTo>
                  <a:lnTo>
                    <a:pt x="5165" y="32"/>
                  </a:lnTo>
                  <a:lnTo>
                    <a:pt x="5159" y="32"/>
                  </a:lnTo>
                  <a:lnTo>
                    <a:pt x="5183" y="38"/>
                  </a:lnTo>
                  <a:lnTo>
                    <a:pt x="5183" y="38"/>
                  </a:lnTo>
                  <a:lnTo>
                    <a:pt x="5149" y="36"/>
                  </a:lnTo>
                  <a:lnTo>
                    <a:pt x="5131" y="34"/>
                  </a:lnTo>
                  <a:lnTo>
                    <a:pt x="5127" y="32"/>
                  </a:lnTo>
                  <a:lnTo>
                    <a:pt x="5127" y="30"/>
                  </a:lnTo>
                  <a:lnTo>
                    <a:pt x="5135" y="28"/>
                  </a:lnTo>
                  <a:lnTo>
                    <a:pt x="5135" y="28"/>
                  </a:lnTo>
                  <a:lnTo>
                    <a:pt x="5087" y="26"/>
                  </a:lnTo>
                  <a:lnTo>
                    <a:pt x="5065" y="24"/>
                  </a:lnTo>
                  <a:lnTo>
                    <a:pt x="5047" y="22"/>
                  </a:lnTo>
                  <a:lnTo>
                    <a:pt x="5011" y="24"/>
                  </a:lnTo>
                  <a:lnTo>
                    <a:pt x="5011" y="24"/>
                  </a:lnTo>
                  <a:lnTo>
                    <a:pt x="5043" y="30"/>
                  </a:lnTo>
                  <a:lnTo>
                    <a:pt x="5057" y="32"/>
                  </a:lnTo>
                  <a:lnTo>
                    <a:pt x="5075" y="32"/>
                  </a:lnTo>
                  <a:lnTo>
                    <a:pt x="5043" y="32"/>
                  </a:lnTo>
                  <a:lnTo>
                    <a:pt x="5051" y="34"/>
                  </a:lnTo>
                  <a:lnTo>
                    <a:pt x="5051" y="34"/>
                  </a:lnTo>
                  <a:lnTo>
                    <a:pt x="5031" y="34"/>
                  </a:lnTo>
                  <a:lnTo>
                    <a:pt x="5031" y="34"/>
                  </a:lnTo>
                  <a:lnTo>
                    <a:pt x="5027" y="36"/>
                  </a:lnTo>
                  <a:lnTo>
                    <a:pt x="5027" y="36"/>
                  </a:lnTo>
                  <a:lnTo>
                    <a:pt x="5019" y="34"/>
                  </a:lnTo>
                  <a:lnTo>
                    <a:pt x="5017" y="32"/>
                  </a:lnTo>
                  <a:lnTo>
                    <a:pt x="5015" y="32"/>
                  </a:lnTo>
                  <a:lnTo>
                    <a:pt x="5015" y="30"/>
                  </a:lnTo>
                  <a:lnTo>
                    <a:pt x="5011" y="28"/>
                  </a:lnTo>
                  <a:lnTo>
                    <a:pt x="5001" y="26"/>
                  </a:lnTo>
                  <a:lnTo>
                    <a:pt x="4953" y="26"/>
                  </a:lnTo>
                  <a:lnTo>
                    <a:pt x="4953" y="26"/>
                  </a:lnTo>
                  <a:lnTo>
                    <a:pt x="4967" y="26"/>
                  </a:lnTo>
                  <a:lnTo>
                    <a:pt x="4969" y="28"/>
                  </a:lnTo>
                  <a:lnTo>
                    <a:pt x="4969" y="28"/>
                  </a:lnTo>
                  <a:lnTo>
                    <a:pt x="4955" y="32"/>
                  </a:lnTo>
                  <a:lnTo>
                    <a:pt x="4945" y="30"/>
                  </a:lnTo>
                  <a:lnTo>
                    <a:pt x="4945" y="30"/>
                  </a:lnTo>
                  <a:lnTo>
                    <a:pt x="4923" y="26"/>
                  </a:lnTo>
                  <a:lnTo>
                    <a:pt x="4923" y="26"/>
                  </a:lnTo>
                  <a:lnTo>
                    <a:pt x="4919" y="28"/>
                  </a:lnTo>
                  <a:lnTo>
                    <a:pt x="4919" y="28"/>
                  </a:lnTo>
                  <a:lnTo>
                    <a:pt x="4879" y="24"/>
                  </a:lnTo>
                  <a:lnTo>
                    <a:pt x="4869" y="22"/>
                  </a:lnTo>
                  <a:lnTo>
                    <a:pt x="4867" y="20"/>
                  </a:lnTo>
                  <a:lnTo>
                    <a:pt x="4867" y="18"/>
                  </a:lnTo>
                  <a:lnTo>
                    <a:pt x="4867" y="18"/>
                  </a:lnTo>
                  <a:lnTo>
                    <a:pt x="4895" y="18"/>
                  </a:lnTo>
                  <a:lnTo>
                    <a:pt x="4911" y="22"/>
                  </a:lnTo>
                  <a:lnTo>
                    <a:pt x="4911" y="22"/>
                  </a:lnTo>
                  <a:lnTo>
                    <a:pt x="4907" y="20"/>
                  </a:lnTo>
                  <a:lnTo>
                    <a:pt x="4907" y="18"/>
                  </a:lnTo>
                  <a:lnTo>
                    <a:pt x="4907" y="18"/>
                  </a:lnTo>
                  <a:lnTo>
                    <a:pt x="4865" y="18"/>
                  </a:lnTo>
                  <a:lnTo>
                    <a:pt x="4843" y="20"/>
                  </a:lnTo>
                  <a:lnTo>
                    <a:pt x="4827" y="24"/>
                  </a:lnTo>
                  <a:lnTo>
                    <a:pt x="4801" y="24"/>
                  </a:lnTo>
                  <a:lnTo>
                    <a:pt x="4801" y="24"/>
                  </a:lnTo>
                  <a:lnTo>
                    <a:pt x="4789" y="24"/>
                  </a:lnTo>
                  <a:lnTo>
                    <a:pt x="4783" y="24"/>
                  </a:lnTo>
                  <a:lnTo>
                    <a:pt x="4783" y="24"/>
                  </a:lnTo>
                  <a:lnTo>
                    <a:pt x="4783" y="24"/>
                  </a:lnTo>
                  <a:lnTo>
                    <a:pt x="4761" y="26"/>
                  </a:lnTo>
                  <a:lnTo>
                    <a:pt x="4761" y="26"/>
                  </a:lnTo>
                  <a:lnTo>
                    <a:pt x="4771" y="26"/>
                  </a:lnTo>
                  <a:lnTo>
                    <a:pt x="4771" y="26"/>
                  </a:lnTo>
                  <a:lnTo>
                    <a:pt x="4719" y="24"/>
                  </a:lnTo>
                  <a:lnTo>
                    <a:pt x="4671" y="24"/>
                  </a:lnTo>
                  <a:lnTo>
                    <a:pt x="4669" y="22"/>
                  </a:lnTo>
                  <a:lnTo>
                    <a:pt x="4669" y="22"/>
                  </a:lnTo>
                  <a:lnTo>
                    <a:pt x="4665" y="22"/>
                  </a:lnTo>
                  <a:lnTo>
                    <a:pt x="4665" y="20"/>
                  </a:lnTo>
                  <a:lnTo>
                    <a:pt x="4665" y="20"/>
                  </a:lnTo>
                  <a:lnTo>
                    <a:pt x="4629" y="20"/>
                  </a:lnTo>
                  <a:lnTo>
                    <a:pt x="4609" y="22"/>
                  </a:lnTo>
                  <a:lnTo>
                    <a:pt x="4609" y="22"/>
                  </a:lnTo>
                  <a:lnTo>
                    <a:pt x="4567" y="18"/>
                  </a:lnTo>
                  <a:lnTo>
                    <a:pt x="4553" y="26"/>
                  </a:lnTo>
                  <a:lnTo>
                    <a:pt x="4551" y="24"/>
                  </a:lnTo>
                  <a:lnTo>
                    <a:pt x="4551" y="26"/>
                  </a:lnTo>
                  <a:lnTo>
                    <a:pt x="4549" y="26"/>
                  </a:lnTo>
                  <a:lnTo>
                    <a:pt x="4549" y="26"/>
                  </a:lnTo>
                  <a:lnTo>
                    <a:pt x="4535" y="22"/>
                  </a:lnTo>
                  <a:lnTo>
                    <a:pt x="4515" y="20"/>
                  </a:lnTo>
                  <a:lnTo>
                    <a:pt x="4459" y="14"/>
                  </a:lnTo>
                  <a:lnTo>
                    <a:pt x="4379" y="16"/>
                  </a:lnTo>
                  <a:lnTo>
                    <a:pt x="4379" y="16"/>
                  </a:lnTo>
                  <a:lnTo>
                    <a:pt x="4373" y="16"/>
                  </a:lnTo>
                  <a:lnTo>
                    <a:pt x="4379" y="16"/>
                  </a:lnTo>
                  <a:lnTo>
                    <a:pt x="4379" y="16"/>
                  </a:lnTo>
                  <a:lnTo>
                    <a:pt x="4357" y="16"/>
                  </a:lnTo>
                  <a:lnTo>
                    <a:pt x="4357" y="14"/>
                  </a:lnTo>
                  <a:lnTo>
                    <a:pt x="4357" y="14"/>
                  </a:lnTo>
                  <a:lnTo>
                    <a:pt x="4367" y="12"/>
                  </a:lnTo>
                  <a:lnTo>
                    <a:pt x="4367" y="12"/>
                  </a:lnTo>
                  <a:lnTo>
                    <a:pt x="4345" y="14"/>
                  </a:lnTo>
                  <a:lnTo>
                    <a:pt x="4331" y="18"/>
                  </a:lnTo>
                  <a:lnTo>
                    <a:pt x="4331" y="18"/>
                  </a:lnTo>
                  <a:lnTo>
                    <a:pt x="4284" y="20"/>
                  </a:lnTo>
                  <a:lnTo>
                    <a:pt x="4256" y="18"/>
                  </a:lnTo>
                  <a:lnTo>
                    <a:pt x="4220" y="18"/>
                  </a:lnTo>
                  <a:lnTo>
                    <a:pt x="4220" y="18"/>
                  </a:lnTo>
                  <a:lnTo>
                    <a:pt x="4194" y="14"/>
                  </a:lnTo>
                  <a:lnTo>
                    <a:pt x="4178" y="8"/>
                  </a:lnTo>
                  <a:lnTo>
                    <a:pt x="4160" y="4"/>
                  </a:lnTo>
                  <a:lnTo>
                    <a:pt x="4132" y="2"/>
                  </a:lnTo>
                  <a:lnTo>
                    <a:pt x="4132" y="2"/>
                  </a:lnTo>
                  <a:lnTo>
                    <a:pt x="4032" y="0"/>
                  </a:lnTo>
                  <a:lnTo>
                    <a:pt x="4032" y="0"/>
                  </a:lnTo>
                  <a:lnTo>
                    <a:pt x="3992" y="0"/>
                  </a:lnTo>
                  <a:lnTo>
                    <a:pt x="3952" y="0"/>
                  </a:lnTo>
                  <a:lnTo>
                    <a:pt x="3952" y="0"/>
                  </a:lnTo>
                  <a:lnTo>
                    <a:pt x="3944" y="2"/>
                  </a:lnTo>
                  <a:lnTo>
                    <a:pt x="3940" y="2"/>
                  </a:lnTo>
                  <a:lnTo>
                    <a:pt x="3928" y="4"/>
                  </a:lnTo>
                  <a:lnTo>
                    <a:pt x="3906" y="6"/>
                  </a:lnTo>
                  <a:lnTo>
                    <a:pt x="3906" y="6"/>
                  </a:lnTo>
                  <a:lnTo>
                    <a:pt x="3850" y="10"/>
                  </a:lnTo>
                  <a:lnTo>
                    <a:pt x="3804" y="14"/>
                  </a:lnTo>
                  <a:lnTo>
                    <a:pt x="3722" y="26"/>
                  </a:lnTo>
                  <a:lnTo>
                    <a:pt x="3640" y="38"/>
                  </a:lnTo>
                  <a:lnTo>
                    <a:pt x="3592" y="44"/>
                  </a:lnTo>
                  <a:lnTo>
                    <a:pt x="3538" y="50"/>
                  </a:lnTo>
                  <a:lnTo>
                    <a:pt x="3538" y="50"/>
                  </a:lnTo>
                  <a:lnTo>
                    <a:pt x="3520" y="52"/>
                  </a:lnTo>
                  <a:lnTo>
                    <a:pt x="3498" y="52"/>
                  </a:lnTo>
                  <a:lnTo>
                    <a:pt x="3498" y="52"/>
                  </a:lnTo>
                  <a:lnTo>
                    <a:pt x="3472" y="54"/>
                  </a:lnTo>
                  <a:lnTo>
                    <a:pt x="3474" y="54"/>
                  </a:lnTo>
                  <a:lnTo>
                    <a:pt x="3474" y="54"/>
                  </a:lnTo>
                  <a:lnTo>
                    <a:pt x="3492" y="56"/>
                  </a:lnTo>
                  <a:lnTo>
                    <a:pt x="3492" y="56"/>
                  </a:lnTo>
                  <a:lnTo>
                    <a:pt x="3490" y="58"/>
                  </a:lnTo>
                  <a:lnTo>
                    <a:pt x="3388" y="58"/>
                  </a:lnTo>
                  <a:lnTo>
                    <a:pt x="3388" y="58"/>
                  </a:lnTo>
                  <a:lnTo>
                    <a:pt x="3386" y="56"/>
                  </a:lnTo>
                  <a:lnTo>
                    <a:pt x="3376" y="54"/>
                  </a:lnTo>
                  <a:lnTo>
                    <a:pt x="3376" y="54"/>
                  </a:lnTo>
                  <a:lnTo>
                    <a:pt x="3355" y="58"/>
                  </a:lnTo>
                  <a:lnTo>
                    <a:pt x="3347" y="58"/>
                  </a:lnTo>
                  <a:lnTo>
                    <a:pt x="3347" y="58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09" y="56"/>
                  </a:lnTo>
                  <a:lnTo>
                    <a:pt x="3313" y="58"/>
                  </a:lnTo>
                  <a:lnTo>
                    <a:pt x="3149" y="58"/>
                  </a:lnTo>
                  <a:lnTo>
                    <a:pt x="3149" y="58"/>
                  </a:lnTo>
                  <a:lnTo>
                    <a:pt x="3153" y="58"/>
                  </a:lnTo>
                  <a:lnTo>
                    <a:pt x="3153" y="56"/>
                  </a:lnTo>
                  <a:lnTo>
                    <a:pt x="3139" y="52"/>
                  </a:lnTo>
                  <a:lnTo>
                    <a:pt x="3081" y="54"/>
                  </a:lnTo>
                  <a:lnTo>
                    <a:pt x="3107" y="58"/>
                  </a:lnTo>
                  <a:lnTo>
                    <a:pt x="3061" y="58"/>
                  </a:lnTo>
                  <a:lnTo>
                    <a:pt x="3061" y="58"/>
                  </a:lnTo>
                  <a:lnTo>
                    <a:pt x="3045" y="56"/>
                  </a:lnTo>
                  <a:lnTo>
                    <a:pt x="3045" y="56"/>
                  </a:lnTo>
                  <a:lnTo>
                    <a:pt x="3051" y="56"/>
                  </a:lnTo>
                  <a:lnTo>
                    <a:pt x="3089" y="58"/>
                  </a:lnTo>
                  <a:lnTo>
                    <a:pt x="3057" y="54"/>
                  </a:lnTo>
                  <a:lnTo>
                    <a:pt x="3057" y="54"/>
                  </a:lnTo>
                  <a:lnTo>
                    <a:pt x="3057" y="52"/>
                  </a:lnTo>
                  <a:lnTo>
                    <a:pt x="3055" y="52"/>
                  </a:lnTo>
                  <a:lnTo>
                    <a:pt x="3059" y="52"/>
                  </a:lnTo>
                  <a:lnTo>
                    <a:pt x="3053" y="50"/>
                  </a:lnTo>
                  <a:lnTo>
                    <a:pt x="3053" y="50"/>
                  </a:lnTo>
                  <a:lnTo>
                    <a:pt x="3043" y="48"/>
                  </a:lnTo>
                  <a:lnTo>
                    <a:pt x="3037" y="50"/>
                  </a:lnTo>
                  <a:lnTo>
                    <a:pt x="2989" y="44"/>
                  </a:lnTo>
                  <a:lnTo>
                    <a:pt x="2975" y="50"/>
                  </a:lnTo>
                  <a:lnTo>
                    <a:pt x="2957" y="48"/>
                  </a:lnTo>
                  <a:lnTo>
                    <a:pt x="2955" y="48"/>
                  </a:lnTo>
                  <a:lnTo>
                    <a:pt x="2969" y="48"/>
                  </a:lnTo>
                  <a:lnTo>
                    <a:pt x="2905" y="42"/>
                  </a:lnTo>
                  <a:lnTo>
                    <a:pt x="2903" y="42"/>
                  </a:lnTo>
                  <a:lnTo>
                    <a:pt x="2903" y="42"/>
                  </a:lnTo>
                  <a:lnTo>
                    <a:pt x="2891" y="38"/>
                  </a:lnTo>
                  <a:lnTo>
                    <a:pt x="2891" y="38"/>
                  </a:lnTo>
                  <a:lnTo>
                    <a:pt x="2889" y="38"/>
                  </a:lnTo>
                  <a:lnTo>
                    <a:pt x="2889" y="38"/>
                  </a:lnTo>
                  <a:lnTo>
                    <a:pt x="2883" y="40"/>
                  </a:lnTo>
                  <a:lnTo>
                    <a:pt x="2883" y="42"/>
                  </a:lnTo>
                  <a:lnTo>
                    <a:pt x="2885" y="42"/>
                  </a:lnTo>
                  <a:lnTo>
                    <a:pt x="2877" y="50"/>
                  </a:lnTo>
                  <a:lnTo>
                    <a:pt x="2885" y="50"/>
                  </a:lnTo>
                  <a:lnTo>
                    <a:pt x="2885" y="50"/>
                  </a:lnTo>
                  <a:lnTo>
                    <a:pt x="2885" y="58"/>
                  </a:lnTo>
                  <a:lnTo>
                    <a:pt x="2885" y="58"/>
                  </a:lnTo>
                  <a:lnTo>
                    <a:pt x="2883" y="58"/>
                  </a:lnTo>
                  <a:lnTo>
                    <a:pt x="2883" y="54"/>
                  </a:lnTo>
                  <a:lnTo>
                    <a:pt x="2873" y="54"/>
                  </a:lnTo>
                  <a:lnTo>
                    <a:pt x="2869" y="58"/>
                  </a:lnTo>
                  <a:lnTo>
                    <a:pt x="2873" y="58"/>
                  </a:lnTo>
                  <a:lnTo>
                    <a:pt x="2867" y="58"/>
                  </a:lnTo>
                  <a:lnTo>
                    <a:pt x="2869" y="58"/>
                  </a:lnTo>
                  <a:lnTo>
                    <a:pt x="2859" y="56"/>
                  </a:lnTo>
                  <a:lnTo>
                    <a:pt x="2859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1" y="58"/>
                  </a:lnTo>
                  <a:lnTo>
                    <a:pt x="2837" y="58"/>
                  </a:lnTo>
                  <a:lnTo>
                    <a:pt x="2837" y="58"/>
                  </a:lnTo>
                  <a:lnTo>
                    <a:pt x="2849" y="52"/>
                  </a:lnTo>
                  <a:lnTo>
                    <a:pt x="2861" y="48"/>
                  </a:lnTo>
                  <a:lnTo>
                    <a:pt x="2863" y="44"/>
                  </a:lnTo>
                  <a:lnTo>
                    <a:pt x="2863" y="44"/>
                  </a:lnTo>
                  <a:lnTo>
                    <a:pt x="2855" y="46"/>
                  </a:lnTo>
                  <a:lnTo>
                    <a:pt x="2847" y="48"/>
                  </a:lnTo>
                  <a:lnTo>
                    <a:pt x="2835" y="58"/>
                  </a:lnTo>
                  <a:lnTo>
                    <a:pt x="2829" y="58"/>
                  </a:lnTo>
                  <a:lnTo>
                    <a:pt x="2829" y="58"/>
                  </a:lnTo>
                  <a:lnTo>
                    <a:pt x="2829" y="58"/>
                  </a:lnTo>
                  <a:lnTo>
                    <a:pt x="2825" y="58"/>
                  </a:lnTo>
                  <a:lnTo>
                    <a:pt x="2825" y="58"/>
                  </a:lnTo>
                  <a:lnTo>
                    <a:pt x="2823" y="58"/>
                  </a:lnTo>
                  <a:lnTo>
                    <a:pt x="2823" y="58"/>
                  </a:lnTo>
                  <a:lnTo>
                    <a:pt x="2767" y="48"/>
                  </a:lnTo>
                  <a:lnTo>
                    <a:pt x="2767" y="48"/>
                  </a:lnTo>
                  <a:lnTo>
                    <a:pt x="2761" y="50"/>
                  </a:lnTo>
                  <a:lnTo>
                    <a:pt x="2751" y="50"/>
                  </a:lnTo>
                  <a:lnTo>
                    <a:pt x="2723" y="50"/>
                  </a:lnTo>
                  <a:lnTo>
                    <a:pt x="2703" y="46"/>
                  </a:lnTo>
                  <a:lnTo>
                    <a:pt x="2703" y="46"/>
                  </a:lnTo>
                  <a:lnTo>
                    <a:pt x="2699" y="48"/>
                  </a:lnTo>
                  <a:lnTo>
                    <a:pt x="2693" y="50"/>
                  </a:lnTo>
                  <a:lnTo>
                    <a:pt x="2675" y="50"/>
                  </a:lnTo>
                  <a:lnTo>
                    <a:pt x="2653" y="50"/>
                  </a:lnTo>
                  <a:lnTo>
                    <a:pt x="2633" y="50"/>
                  </a:lnTo>
                  <a:lnTo>
                    <a:pt x="2633" y="50"/>
                  </a:lnTo>
                  <a:lnTo>
                    <a:pt x="2689" y="58"/>
                  </a:lnTo>
                  <a:lnTo>
                    <a:pt x="2535" y="58"/>
                  </a:lnTo>
                  <a:lnTo>
                    <a:pt x="2535" y="58"/>
                  </a:lnTo>
                  <a:lnTo>
                    <a:pt x="2505" y="54"/>
                  </a:lnTo>
                  <a:lnTo>
                    <a:pt x="2485" y="50"/>
                  </a:lnTo>
                  <a:lnTo>
                    <a:pt x="2485" y="50"/>
                  </a:lnTo>
                  <a:lnTo>
                    <a:pt x="2469" y="52"/>
                  </a:lnTo>
                  <a:lnTo>
                    <a:pt x="2447" y="52"/>
                  </a:lnTo>
                  <a:lnTo>
                    <a:pt x="2447" y="52"/>
                  </a:lnTo>
                  <a:lnTo>
                    <a:pt x="2443" y="50"/>
                  </a:lnTo>
                  <a:lnTo>
                    <a:pt x="2443" y="50"/>
                  </a:lnTo>
                  <a:lnTo>
                    <a:pt x="2439" y="50"/>
                  </a:lnTo>
                  <a:lnTo>
                    <a:pt x="2439" y="50"/>
                  </a:lnTo>
                  <a:lnTo>
                    <a:pt x="2429" y="48"/>
                  </a:lnTo>
                  <a:lnTo>
                    <a:pt x="2423" y="46"/>
                  </a:lnTo>
                  <a:lnTo>
                    <a:pt x="2423" y="46"/>
                  </a:lnTo>
                  <a:lnTo>
                    <a:pt x="2398" y="46"/>
                  </a:lnTo>
                  <a:lnTo>
                    <a:pt x="2390" y="46"/>
                  </a:lnTo>
                  <a:lnTo>
                    <a:pt x="2390" y="46"/>
                  </a:lnTo>
                  <a:lnTo>
                    <a:pt x="2388" y="46"/>
                  </a:lnTo>
                  <a:lnTo>
                    <a:pt x="2388" y="46"/>
                  </a:lnTo>
                  <a:lnTo>
                    <a:pt x="2356" y="46"/>
                  </a:lnTo>
                  <a:lnTo>
                    <a:pt x="2356" y="46"/>
                  </a:lnTo>
                  <a:lnTo>
                    <a:pt x="2356" y="48"/>
                  </a:lnTo>
                  <a:lnTo>
                    <a:pt x="2360" y="48"/>
                  </a:lnTo>
                  <a:lnTo>
                    <a:pt x="2370" y="52"/>
                  </a:lnTo>
                  <a:lnTo>
                    <a:pt x="2370" y="52"/>
                  </a:lnTo>
                  <a:lnTo>
                    <a:pt x="2370" y="54"/>
                  </a:lnTo>
                  <a:lnTo>
                    <a:pt x="2360" y="54"/>
                  </a:lnTo>
                  <a:lnTo>
                    <a:pt x="2360" y="54"/>
                  </a:lnTo>
                  <a:lnTo>
                    <a:pt x="2386" y="56"/>
                  </a:lnTo>
                  <a:lnTo>
                    <a:pt x="2407" y="58"/>
                  </a:lnTo>
                  <a:lnTo>
                    <a:pt x="2210" y="58"/>
                  </a:lnTo>
                  <a:lnTo>
                    <a:pt x="2220" y="58"/>
                  </a:lnTo>
                  <a:lnTo>
                    <a:pt x="2220" y="58"/>
                  </a:lnTo>
                  <a:lnTo>
                    <a:pt x="2204" y="58"/>
                  </a:lnTo>
                  <a:lnTo>
                    <a:pt x="2204" y="58"/>
                  </a:lnTo>
                  <a:lnTo>
                    <a:pt x="2188" y="54"/>
                  </a:lnTo>
                  <a:lnTo>
                    <a:pt x="2184" y="54"/>
                  </a:lnTo>
                  <a:lnTo>
                    <a:pt x="2184" y="52"/>
                  </a:lnTo>
                  <a:lnTo>
                    <a:pt x="2178" y="56"/>
                  </a:lnTo>
                  <a:lnTo>
                    <a:pt x="2178" y="56"/>
                  </a:lnTo>
                  <a:lnTo>
                    <a:pt x="2168" y="54"/>
                  </a:lnTo>
                  <a:lnTo>
                    <a:pt x="2152" y="52"/>
                  </a:lnTo>
                  <a:lnTo>
                    <a:pt x="2116" y="48"/>
                  </a:lnTo>
                  <a:lnTo>
                    <a:pt x="2116" y="48"/>
                  </a:lnTo>
                  <a:lnTo>
                    <a:pt x="2114" y="48"/>
                  </a:lnTo>
                  <a:lnTo>
                    <a:pt x="2116" y="46"/>
                  </a:lnTo>
                  <a:lnTo>
                    <a:pt x="2112" y="48"/>
                  </a:lnTo>
                  <a:lnTo>
                    <a:pt x="2112" y="48"/>
                  </a:lnTo>
                  <a:lnTo>
                    <a:pt x="2080" y="44"/>
                  </a:lnTo>
                  <a:lnTo>
                    <a:pt x="2074" y="42"/>
                  </a:lnTo>
                  <a:lnTo>
                    <a:pt x="2072" y="42"/>
                  </a:lnTo>
                  <a:lnTo>
                    <a:pt x="2074" y="40"/>
                  </a:lnTo>
                  <a:lnTo>
                    <a:pt x="2074" y="40"/>
                  </a:lnTo>
                  <a:lnTo>
                    <a:pt x="2066" y="42"/>
                  </a:lnTo>
                  <a:lnTo>
                    <a:pt x="2064" y="42"/>
                  </a:lnTo>
                  <a:lnTo>
                    <a:pt x="2072" y="44"/>
                  </a:lnTo>
                  <a:lnTo>
                    <a:pt x="2072" y="44"/>
                  </a:lnTo>
                  <a:lnTo>
                    <a:pt x="2014" y="40"/>
                  </a:lnTo>
                  <a:lnTo>
                    <a:pt x="1996" y="36"/>
                  </a:lnTo>
                  <a:lnTo>
                    <a:pt x="1994" y="36"/>
                  </a:lnTo>
                  <a:lnTo>
                    <a:pt x="1996" y="34"/>
                  </a:lnTo>
                  <a:lnTo>
                    <a:pt x="1996" y="34"/>
                  </a:lnTo>
                  <a:lnTo>
                    <a:pt x="1986" y="34"/>
                  </a:lnTo>
                  <a:lnTo>
                    <a:pt x="1984" y="36"/>
                  </a:lnTo>
                  <a:lnTo>
                    <a:pt x="1986" y="36"/>
                  </a:lnTo>
                  <a:lnTo>
                    <a:pt x="2002" y="40"/>
                  </a:lnTo>
                  <a:lnTo>
                    <a:pt x="2066" y="46"/>
                  </a:lnTo>
                  <a:lnTo>
                    <a:pt x="2066" y="46"/>
                  </a:lnTo>
                  <a:lnTo>
                    <a:pt x="2058" y="46"/>
                  </a:lnTo>
                  <a:lnTo>
                    <a:pt x="2046" y="48"/>
                  </a:lnTo>
                  <a:lnTo>
                    <a:pt x="2046" y="48"/>
                  </a:lnTo>
                  <a:lnTo>
                    <a:pt x="2082" y="50"/>
                  </a:lnTo>
                  <a:lnTo>
                    <a:pt x="2096" y="52"/>
                  </a:lnTo>
                  <a:lnTo>
                    <a:pt x="2108" y="50"/>
                  </a:lnTo>
                  <a:lnTo>
                    <a:pt x="2108" y="50"/>
                  </a:lnTo>
                  <a:lnTo>
                    <a:pt x="2130" y="52"/>
                  </a:lnTo>
                  <a:lnTo>
                    <a:pt x="2130" y="52"/>
                  </a:lnTo>
                  <a:lnTo>
                    <a:pt x="2122" y="52"/>
                  </a:lnTo>
                  <a:lnTo>
                    <a:pt x="2122" y="52"/>
                  </a:lnTo>
                  <a:lnTo>
                    <a:pt x="2152" y="56"/>
                  </a:lnTo>
                  <a:lnTo>
                    <a:pt x="2152" y="56"/>
                  </a:lnTo>
                  <a:lnTo>
                    <a:pt x="2168" y="58"/>
                  </a:lnTo>
                  <a:lnTo>
                    <a:pt x="2124" y="58"/>
                  </a:lnTo>
                  <a:lnTo>
                    <a:pt x="2124" y="58"/>
                  </a:lnTo>
                  <a:lnTo>
                    <a:pt x="2122" y="58"/>
                  </a:lnTo>
                  <a:lnTo>
                    <a:pt x="2122" y="58"/>
                  </a:lnTo>
                  <a:lnTo>
                    <a:pt x="2122" y="58"/>
                  </a:lnTo>
                  <a:lnTo>
                    <a:pt x="2090" y="54"/>
                  </a:lnTo>
                  <a:lnTo>
                    <a:pt x="2066" y="54"/>
                  </a:lnTo>
                  <a:lnTo>
                    <a:pt x="2042" y="56"/>
                  </a:lnTo>
                  <a:lnTo>
                    <a:pt x="2008" y="56"/>
                  </a:lnTo>
                  <a:lnTo>
                    <a:pt x="2008" y="56"/>
                  </a:lnTo>
                  <a:lnTo>
                    <a:pt x="2012" y="52"/>
                  </a:lnTo>
                  <a:lnTo>
                    <a:pt x="2014" y="52"/>
                  </a:lnTo>
                  <a:lnTo>
                    <a:pt x="2012" y="52"/>
                  </a:lnTo>
                  <a:lnTo>
                    <a:pt x="2012" y="52"/>
                  </a:lnTo>
                  <a:lnTo>
                    <a:pt x="2012" y="50"/>
                  </a:lnTo>
                  <a:lnTo>
                    <a:pt x="2012" y="50"/>
                  </a:lnTo>
                  <a:lnTo>
                    <a:pt x="2048" y="52"/>
                  </a:lnTo>
                  <a:lnTo>
                    <a:pt x="2048" y="52"/>
                  </a:lnTo>
                  <a:lnTo>
                    <a:pt x="2020" y="50"/>
                  </a:lnTo>
                  <a:lnTo>
                    <a:pt x="2000" y="48"/>
                  </a:lnTo>
                  <a:lnTo>
                    <a:pt x="2000" y="48"/>
                  </a:lnTo>
                  <a:lnTo>
                    <a:pt x="1980" y="46"/>
                  </a:lnTo>
                  <a:lnTo>
                    <a:pt x="1974" y="44"/>
                  </a:lnTo>
                  <a:lnTo>
                    <a:pt x="1974" y="44"/>
                  </a:lnTo>
                  <a:lnTo>
                    <a:pt x="1976" y="42"/>
                  </a:lnTo>
                  <a:lnTo>
                    <a:pt x="1976" y="42"/>
                  </a:lnTo>
                  <a:lnTo>
                    <a:pt x="1954" y="44"/>
                  </a:lnTo>
                  <a:lnTo>
                    <a:pt x="1950" y="44"/>
                  </a:lnTo>
                  <a:lnTo>
                    <a:pt x="1954" y="44"/>
                  </a:lnTo>
                  <a:lnTo>
                    <a:pt x="1982" y="50"/>
                  </a:lnTo>
                  <a:lnTo>
                    <a:pt x="1982" y="50"/>
                  </a:lnTo>
                  <a:lnTo>
                    <a:pt x="1958" y="52"/>
                  </a:lnTo>
                  <a:lnTo>
                    <a:pt x="1924" y="50"/>
                  </a:lnTo>
                  <a:lnTo>
                    <a:pt x="1924" y="50"/>
                  </a:lnTo>
                  <a:lnTo>
                    <a:pt x="1906" y="48"/>
                  </a:lnTo>
                  <a:lnTo>
                    <a:pt x="1906" y="48"/>
                  </a:lnTo>
                  <a:lnTo>
                    <a:pt x="1924" y="46"/>
                  </a:lnTo>
                  <a:lnTo>
                    <a:pt x="1924" y="46"/>
                  </a:lnTo>
                  <a:lnTo>
                    <a:pt x="1942" y="48"/>
                  </a:lnTo>
                  <a:lnTo>
                    <a:pt x="1942" y="48"/>
                  </a:lnTo>
                  <a:lnTo>
                    <a:pt x="1942" y="46"/>
                  </a:lnTo>
                  <a:lnTo>
                    <a:pt x="1938" y="44"/>
                  </a:lnTo>
                  <a:lnTo>
                    <a:pt x="1926" y="42"/>
                  </a:lnTo>
                  <a:lnTo>
                    <a:pt x="1892" y="40"/>
                  </a:lnTo>
                  <a:lnTo>
                    <a:pt x="1892" y="40"/>
                  </a:lnTo>
                  <a:lnTo>
                    <a:pt x="1886" y="38"/>
                  </a:lnTo>
                  <a:lnTo>
                    <a:pt x="1886" y="36"/>
                  </a:lnTo>
                  <a:lnTo>
                    <a:pt x="1888" y="36"/>
                  </a:lnTo>
                  <a:lnTo>
                    <a:pt x="1888" y="36"/>
                  </a:lnTo>
                  <a:lnTo>
                    <a:pt x="1864" y="36"/>
                  </a:lnTo>
                  <a:lnTo>
                    <a:pt x="1860" y="38"/>
                  </a:lnTo>
                  <a:lnTo>
                    <a:pt x="1862" y="38"/>
                  </a:lnTo>
                  <a:lnTo>
                    <a:pt x="1862" y="38"/>
                  </a:lnTo>
                  <a:lnTo>
                    <a:pt x="1842" y="38"/>
                  </a:lnTo>
                  <a:lnTo>
                    <a:pt x="1842" y="38"/>
                  </a:lnTo>
                  <a:lnTo>
                    <a:pt x="1830" y="36"/>
                  </a:lnTo>
                  <a:lnTo>
                    <a:pt x="1830" y="36"/>
                  </a:lnTo>
                  <a:lnTo>
                    <a:pt x="1822" y="34"/>
                  </a:lnTo>
                  <a:lnTo>
                    <a:pt x="1828" y="34"/>
                  </a:lnTo>
                  <a:lnTo>
                    <a:pt x="1800" y="30"/>
                  </a:lnTo>
                  <a:lnTo>
                    <a:pt x="1800" y="30"/>
                  </a:lnTo>
                  <a:lnTo>
                    <a:pt x="1794" y="32"/>
                  </a:lnTo>
                  <a:lnTo>
                    <a:pt x="1796" y="34"/>
                  </a:lnTo>
                  <a:lnTo>
                    <a:pt x="1814" y="36"/>
                  </a:lnTo>
                  <a:lnTo>
                    <a:pt x="1814" y="36"/>
                  </a:lnTo>
                  <a:lnTo>
                    <a:pt x="1758" y="36"/>
                  </a:lnTo>
                  <a:lnTo>
                    <a:pt x="1758" y="36"/>
                  </a:lnTo>
                  <a:lnTo>
                    <a:pt x="1744" y="36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28" y="36"/>
                  </a:lnTo>
                  <a:lnTo>
                    <a:pt x="1718" y="34"/>
                  </a:lnTo>
                  <a:lnTo>
                    <a:pt x="1726" y="32"/>
                  </a:lnTo>
                  <a:lnTo>
                    <a:pt x="1696" y="28"/>
                  </a:lnTo>
                  <a:lnTo>
                    <a:pt x="1696" y="28"/>
                  </a:lnTo>
                  <a:lnTo>
                    <a:pt x="1690" y="30"/>
                  </a:lnTo>
                  <a:lnTo>
                    <a:pt x="1690" y="32"/>
                  </a:lnTo>
                  <a:lnTo>
                    <a:pt x="1700" y="34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36" y="38"/>
                  </a:lnTo>
                  <a:lnTo>
                    <a:pt x="1716" y="40"/>
                  </a:lnTo>
                  <a:lnTo>
                    <a:pt x="1716" y="40"/>
                  </a:lnTo>
                  <a:lnTo>
                    <a:pt x="1726" y="40"/>
                  </a:lnTo>
                  <a:lnTo>
                    <a:pt x="1738" y="40"/>
                  </a:lnTo>
                  <a:lnTo>
                    <a:pt x="1764" y="38"/>
                  </a:lnTo>
                  <a:lnTo>
                    <a:pt x="1764" y="38"/>
                  </a:lnTo>
                  <a:lnTo>
                    <a:pt x="1800" y="40"/>
                  </a:lnTo>
                  <a:lnTo>
                    <a:pt x="1800" y="40"/>
                  </a:lnTo>
                  <a:lnTo>
                    <a:pt x="1746" y="44"/>
                  </a:lnTo>
                  <a:lnTo>
                    <a:pt x="1708" y="38"/>
                  </a:lnTo>
                  <a:lnTo>
                    <a:pt x="1708" y="38"/>
                  </a:lnTo>
                  <a:lnTo>
                    <a:pt x="1656" y="42"/>
                  </a:lnTo>
                  <a:lnTo>
                    <a:pt x="1632" y="44"/>
                  </a:lnTo>
                  <a:lnTo>
                    <a:pt x="1628" y="46"/>
                  </a:lnTo>
                  <a:lnTo>
                    <a:pt x="1626" y="46"/>
                  </a:lnTo>
                  <a:lnTo>
                    <a:pt x="1628" y="48"/>
                  </a:lnTo>
                  <a:lnTo>
                    <a:pt x="1628" y="48"/>
                  </a:lnTo>
                  <a:lnTo>
                    <a:pt x="1626" y="48"/>
                  </a:lnTo>
                  <a:lnTo>
                    <a:pt x="1626" y="48"/>
                  </a:lnTo>
                  <a:lnTo>
                    <a:pt x="1636" y="50"/>
                  </a:lnTo>
                  <a:lnTo>
                    <a:pt x="1636" y="50"/>
                  </a:lnTo>
                  <a:lnTo>
                    <a:pt x="1636" y="50"/>
                  </a:lnTo>
                  <a:lnTo>
                    <a:pt x="1614" y="50"/>
                  </a:lnTo>
                  <a:lnTo>
                    <a:pt x="1614" y="50"/>
                  </a:lnTo>
                  <a:lnTo>
                    <a:pt x="1664" y="52"/>
                  </a:lnTo>
                  <a:lnTo>
                    <a:pt x="1664" y="52"/>
                  </a:lnTo>
                  <a:lnTo>
                    <a:pt x="1664" y="52"/>
                  </a:lnTo>
                  <a:lnTo>
                    <a:pt x="1658" y="54"/>
                  </a:lnTo>
                  <a:lnTo>
                    <a:pt x="1674" y="52"/>
                  </a:lnTo>
                  <a:lnTo>
                    <a:pt x="1694" y="52"/>
                  </a:lnTo>
                  <a:lnTo>
                    <a:pt x="1694" y="52"/>
                  </a:lnTo>
                  <a:lnTo>
                    <a:pt x="1694" y="54"/>
                  </a:lnTo>
                  <a:lnTo>
                    <a:pt x="1690" y="56"/>
                  </a:lnTo>
                  <a:lnTo>
                    <a:pt x="1674" y="58"/>
                  </a:lnTo>
                  <a:lnTo>
                    <a:pt x="1650" y="58"/>
                  </a:lnTo>
                  <a:lnTo>
                    <a:pt x="1630" y="56"/>
                  </a:lnTo>
                  <a:lnTo>
                    <a:pt x="1630" y="56"/>
                  </a:lnTo>
                  <a:lnTo>
                    <a:pt x="1618" y="58"/>
                  </a:lnTo>
                  <a:lnTo>
                    <a:pt x="1618" y="58"/>
                  </a:lnTo>
                  <a:lnTo>
                    <a:pt x="1618" y="58"/>
                  </a:lnTo>
                  <a:lnTo>
                    <a:pt x="1490" y="58"/>
                  </a:lnTo>
                  <a:lnTo>
                    <a:pt x="1490" y="58"/>
                  </a:lnTo>
                  <a:lnTo>
                    <a:pt x="1498" y="58"/>
                  </a:lnTo>
                  <a:lnTo>
                    <a:pt x="1498" y="56"/>
                  </a:lnTo>
                  <a:lnTo>
                    <a:pt x="1496" y="56"/>
                  </a:lnTo>
                  <a:lnTo>
                    <a:pt x="1496" y="56"/>
                  </a:lnTo>
                  <a:lnTo>
                    <a:pt x="1482" y="58"/>
                  </a:lnTo>
                  <a:lnTo>
                    <a:pt x="1462" y="58"/>
                  </a:lnTo>
                  <a:lnTo>
                    <a:pt x="1448" y="58"/>
                  </a:lnTo>
                  <a:lnTo>
                    <a:pt x="1442" y="58"/>
                  </a:lnTo>
                  <a:lnTo>
                    <a:pt x="1442" y="58"/>
                  </a:lnTo>
                  <a:lnTo>
                    <a:pt x="1367" y="58"/>
                  </a:lnTo>
                  <a:lnTo>
                    <a:pt x="1367" y="58"/>
                  </a:lnTo>
                  <a:lnTo>
                    <a:pt x="1365" y="58"/>
                  </a:lnTo>
                  <a:lnTo>
                    <a:pt x="1365" y="58"/>
                  </a:lnTo>
                  <a:lnTo>
                    <a:pt x="1353" y="58"/>
                  </a:lnTo>
                  <a:lnTo>
                    <a:pt x="1281" y="58"/>
                  </a:lnTo>
                  <a:lnTo>
                    <a:pt x="1263" y="58"/>
                  </a:lnTo>
                  <a:lnTo>
                    <a:pt x="1263" y="58"/>
                  </a:lnTo>
                  <a:lnTo>
                    <a:pt x="1265" y="58"/>
                  </a:lnTo>
                  <a:lnTo>
                    <a:pt x="1211" y="58"/>
                  </a:lnTo>
                  <a:lnTo>
                    <a:pt x="1211" y="58"/>
                  </a:lnTo>
                  <a:lnTo>
                    <a:pt x="1207" y="58"/>
                  </a:lnTo>
                  <a:lnTo>
                    <a:pt x="1185" y="56"/>
                  </a:lnTo>
                  <a:lnTo>
                    <a:pt x="1185" y="56"/>
                  </a:lnTo>
                  <a:lnTo>
                    <a:pt x="1155" y="52"/>
                  </a:lnTo>
                  <a:lnTo>
                    <a:pt x="1127" y="48"/>
                  </a:lnTo>
                  <a:lnTo>
                    <a:pt x="1127" y="48"/>
                  </a:lnTo>
                  <a:lnTo>
                    <a:pt x="1131" y="48"/>
                  </a:lnTo>
                  <a:lnTo>
                    <a:pt x="1111" y="44"/>
                  </a:lnTo>
                  <a:lnTo>
                    <a:pt x="1111" y="44"/>
                  </a:lnTo>
                  <a:lnTo>
                    <a:pt x="1113" y="46"/>
                  </a:lnTo>
                  <a:lnTo>
                    <a:pt x="1113" y="46"/>
                  </a:lnTo>
                  <a:lnTo>
                    <a:pt x="1065" y="40"/>
                  </a:lnTo>
                  <a:lnTo>
                    <a:pt x="1021" y="36"/>
                  </a:lnTo>
                  <a:lnTo>
                    <a:pt x="973" y="32"/>
                  </a:lnTo>
                  <a:lnTo>
                    <a:pt x="947" y="30"/>
                  </a:lnTo>
                  <a:lnTo>
                    <a:pt x="921" y="32"/>
                  </a:lnTo>
                  <a:lnTo>
                    <a:pt x="921" y="32"/>
                  </a:lnTo>
                  <a:lnTo>
                    <a:pt x="827" y="34"/>
                  </a:lnTo>
                  <a:lnTo>
                    <a:pt x="827" y="34"/>
                  </a:lnTo>
                  <a:lnTo>
                    <a:pt x="785" y="32"/>
                  </a:lnTo>
                  <a:lnTo>
                    <a:pt x="737" y="32"/>
                  </a:lnTo>
                  <a:lnTo>
                    <a:pt x="737" y="32"/>
                  </a:lnTo>
                  <a:lnTo>
                    <a:pt x="661" y="32"/>
                  </a:lnTo>
                  <a:lnTo>
                    <a:pt x="581" y="28"/>
                  </a:lnTo>
                  <a:lnTo>
                    <a:pt x="505" y="26"/>
                  </a:lnTo>
                  <a:lnTo>
                    <a:pt x="442" y="24"/>
                  </a:lnTo>
                  <a:lnTo>
                    <a:pt x="446" y="24"/>
                  </a:lnTo>
                  <a:lnTo>
                    <a:pt x="446" y="24"/>
                  </a:lnTo>
                  <a:lnTo>
                    <a:pt x="380" y="26"/>
                  </a:lnTo>
                  <a:lnTo>
                    <a:pt x="378" y="26"/>
                  </a:lnTo>
                  <a:lnTo>
                    <a:pt x="378" y="26"/>
                  </a:lnTo>
                  <a:lnTo>
                    <a:pt x="306" y="24"/>
                  </a:lnTo>
                  <a:lnTo>
                    <a:pt x="244" y="24"/>
                  </a:lnTo>
                  <a:lnTo>
                    <a:pt x="244" y="24"/>
                  </a:lnTo>
                  <a:lnTo>
                    <a:pt x="240" y="28"/>
                  </a:lnTo>
                  <a:lnTo>
                    <a:pt x="240" y="28"/>
                  </a:lnTo>
                  <a:lnTo>
                    <a:pt x="200" y="30"/>
                  </a:lnTo>
                  <a:lnTo>
                    <a:pt x="158" y="32"/>
                  </a:lnTo>
                  <a:lnTo>
                    <a:pt x="146" y="26"/>
                  </a:lnTo>
                  <a:lnTo>
                    <a:pt x="146" y="26"/>
                  </a:lnTo>
                  <a:lnTo>
                    <a:pt x="68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1642"/>
                  </a:lnTo>
                  <a:lnTo>
                    <a:pt x="5754" y="1642"/>
                  </a:lnTo>
                  <a:lnTo>
                    <a:pt x="5754" y="58"/>
                  </a:lnTo>
                  <a:lnTo>
                    <a:pt x="5450" y="58"/>
                  </a:lnTo>
                  <a:lnTo>
                    <a:pt x="5450" y="58"/>
                  </a:lnTo>
                  <a:lnTo>
                    <a:pt x="5512" y="50"/>
                  </a:lnTo>
                  <a:lnTo>
                    <a:pt x="5540" y="46"/>
                  </a:lnTo>
                  <a:lnTo>
                    <a:pt x="5562" y="40"/>
                  </a:lnTo>
                  <a:lnTo>
                    <a:pt x="5562" y="40"/>
                  </a:lnTo>
                  <a:close/>
                  <a:moveTo>
                    <a:pt x="4182" y="18"/>
                  </a:moveTo>
                  <a:lnTo>
                    <a:pt x="4182" y="18"/>
                  </a:lnTo>
                  <a:lnTo>
                    <a:pt x="4178" y="18"/>
                  </a:lnTo>
                  <a:lnTo>
                    <a:pt x="4182" y="18"/>
                  </a:lnTo>
                  <a:close/>
                  <a:moveTo>
                    <a:pt x="2891" y="50"/>
                  </a:moveTo>
                  <a:lnTo>
                    <a:pt x="2905" y="50"/>
                  </a:lnTo>
                  <a:lnTo>
                    <a:pt x="2917" y="52"/>
                  </a:lnTo>
                  <a:lnTo>
                    <a:pt x="2917" y="52"/>
                  </a:lnTo>
                  <a:lnTo>
                    <a:pt x="2917" y="54"/>
                  </a:lnTo>
                  <a:lnTo>
                    <a:pt x="2919" y="56"/>
                  </a:lnTo>
                  <a:lnTo>
                    <a:pt x="2933" y="58"/>
                  </a:lnTo>
                  <a:lnTo>
                    <a:pt x="2897" y="58"/>
                  </a:lnTo>
                  <a:lnTo>
                    <a:pt x="2897" y="58"/>
                  </a:lnTo>
                  <a:lnTo>
                    <a:pt x="2889" y="58"/>
                  </a:lnTo>
                  <a:lnTo>
                    <a:pt x="2889" y="58"/>
                  </a:lnTo>
                  <a:lnTo>
                    <a:pt x="2891" y="50"/>
                  </a:lnTo>
                  <a:lnTo>
                    <a:pt x="2891" y="50"/>
                  </a:lnTo>
                  <a:close/>
                  <a:moveTo>
                    <a:pt x="2453" y="54"/>
                  </a:moveTo>
                  <a:lnTo>
                    <a:pt x="2453" y="54"/>
                  </a:lnTo>
                  <a:lnTo>
                    <a:pt x="2453" y="54"/>
                  </a:lnTo>
                  <a:lnTo>
                    <a:pt x="2453" y="54"/>
                  </a:lnTo>
                  <a:lnTo>
                    <a:pt x="2457" y="56"/>
                  </a:lnTo>
                  <a:lnTo>
                    <a:pt x="2477" y="58"/>
                  </a:lnTo>
                  <a:lnTo>
                    <a:pt x="2441" y="58"/>
                  </a:lnTo>
                  <a:lnTo>
                    <a:pt x="2425" y="52"/>
                  </a:lnTo>
                  <a:lnTo>
                    <a:pt x="2453" y="54"/>
                  </a:lnTo>
                  <a:close/>
                  <a:moveTo>
                    <a:pt x="2398" y="56"/>
                  </a:moveTo>
                  <a:lnTo>
                    <a:pt x="2398" y="56"/>
                  </a:lnTo>
                  <a:lnTo>
                    <a:pt x="2437" y="58"/>
                  </a:lnTo>
                  <a:lnTo>
                    <a:pt x="2407" y="58"/>
                  </a:lnTo>
                  <a:lnTo>
                    <a:pt x="2398" y="56"/>
                  </a:lnTo>
                  <a:close/>
                  <a:moveTo>
                    <a:pt x="2108" y="58"/>
                  </a:moveTo>
                  <a:lnTo>
                    <a:pt x="2108" y="58"/>
                  </a:lnTo>
                  <a:lnTo>
                    <a:pt x="2112" y="58"/>
                  </a:lnTo>
                  <a:lnTo>
                    <a:pt x="2090" y="58"/>
                  </a:lnTo>
                  <a:lnTo>
                    <a:pt x="2090" y="58"/>
                  </a:lnTo>
                  <a:lnTo>
                    <a:pt x="2092" y="58"/>
                  </a:lnTo>
                  <a:lnTo>
                    <a:pt x="2088" y="56"/>
                  </a:lnTo>
                  <a:lnTo>
                    <a:pt x="2088" y="56"/>
                  </a:lnTo>
                  <a:lnTo>
                    <a:pt x="2108" y="58"/>
                  </a:lnTo>
                  <a:lnTo>
                    <a:pt x="2108" y="58"/>
                  </a:lnTo>
                  <a:close/>
                  <a:moveTo>
                    <a:pt x="1922" y="52"/>
                  </a:moveTo>
                  <a:lnTo>
                    <a:pt x="1922" y="52"/>
                  </a:lnTo>
                  <a:lnTo>
                    <a:pt x="1920" y="52"/>
                  </a:lnTo>
                  <a:lnTo>
                    <a:pt x="1922" y="52"/>
                  </a:lnTo>
                  <a:close/>
                  <a:moveTo>
                    <a:pt x="1794" y="56"/>
                  </a:moveTo>
                  <a:lnTo>
                    <a:pt x="1794" y="56"/>
                  </a:lnTo>
                  <a:lnTo>
                    <a:pt x="1806" y="54"/>
                  </a:lnTo>
                  <a:lnTo>
                    <a:pt x="1806" y="54"/>
                  </a:lnTo>
                  <a:lnTo>
                    <a:pt x="1816" y="54"/>
                  </a:lnTo>
                  <a:lnTo>
                    <a:pt x="1816" y="54"/>
                  </a:lnTo>
                  <a:lnTo>
                    <a:pt x="1830" y="54"/>
                  </a:lnTo>
                  <a:lnTo>
                    <a:pt x="1844" y="54"/>
                  </a:lnTo>
                  <a:lnTo>
                    <a:pt x="1844" y="54"/>
                  </a:lnTo>
                  <a:lnTo>
                    <a:pt x="1858" y="54"/>
                  </a:lnTo>
                  <a:lnTo>
                    <a:pt x="1868" y="56"/>
                  </a:lnTo>
                  <a:lnTo>
                    <a:pt x="1868" y="56"/>
                  </a:lnTo>
                  <a:lnTo>
                    <a:pt x="1858" y="56"/>
                  </a:lnTo>
                  <a:lnTo>
                    <a:pt x="1872" y="58"/>
                  </a:lnTo>
                  <a:lnTo>
                    <a:pt x="1872" y="58"/>
                  </a:lnTo>
                  <a:lnTo>
                    <a:pt x="1870" y="58"/>
                  </a:lnTo>
                  <a:lnTo>
                    <a:pt x="1794" y="58"/>
                  </a:lnTo>
                  <a:lnTo>
                    <a:pt x="1794" y="58"/>
                  </a:lnTo>
                  <a:lnTo>
                    <a:pt x="1794" y="56"/>
                  </a:lnTo>
                  <a:lnTo>
                    <a:pt x="1794" y="56"/>
                  </a:lnTo>
                  <a:close/>
                  <a:moveTo>
                    <a:pt x="1760" y="52"/>
                  </a:moveTo>
                  <a:lnTo>
                    <a:pt x="1760" y="52"/>
                  </a:lnTo>
                  <a:lnTo>
                    <a:pt x="1770" y="54"/>
                  </a:lnTo>
                  <a:lnTo>
                    <a:pt x="1772" y="54"/>
                  </a:lnTo>
                  <a:lnTo>
                    <a:pt x="1760" y="56"/>
                  </a:lnTo>
                  <a:lnTo>
                    <a:pt x="1760" y="56"/>
                  </a:lnTo>
                  <a:lnTo>
                    <a:pt x="1740" y="54"/>
                  </a:lnTo>
                  <a:lnTo>
                    <a:pt x="1740" y="54"/>
                  </a:lnTo>
                  <a:lnTo>
                    <a:pt x="1728" y="56"/>
                  </a:lnTo>
                  <a:lnTo>
                    <a:pt x="1736" y="58"/>
                  </a:lnTo>
                  <a:lnTo>
                    <a:pt x="1726" y="58"/>
                  </a:lnTo>
                  <a:lnTo>
                    <a:pt x="1690" y="58"/>
                  </a:lnTo>
                  <a:lnTo>
                    <a:pt x="1690" y="58"/>
                  </a:lnTo>
                  <a:lnTo>
                    <a:pt x="1694" y="56"/>
                  </a:lnTo>
                  <a:lnTo>
                    <a:pt x="1704" y="56"/>
                  </a:lnTo>
                  <a:lnTo>
                    <a:pt x="1760" y="52"/>
                  </a:lnTo>
                  <a:lnTo>
                    <a:pt x="1760" y="52"/>
                  </a:lnTo>
                  <a:close/>
                  <a:moveTo>
                    <a:pt x="1760" y="58"/>
                  </a:moveTo>
                  <a:lnTo>
                    <a:pt x="1726" y="58"/>
                  </a:lnTo>
                  <a:lnTo>
                    <a:pt x="1742" y="58"/>
                  </a:lnTo>
                  <a:lnTo>
                    <a:pt x="1742" y="58"/>
                  </a:lnTo>
                  <a:lnTo>
                    <a:pt x="1760" y="58"/>
                  </a:lnTo>
                  <a:lnTo>
                    <a:pt x="1760" y="5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" name="Shape 47"/>
            <p:cNvSpPr/>
            <p:nvPr/>
          </p:nvSpPr>
          <p:spPr>
            <a:xfrm>
              <a:off x="4533901" y="4328662"/>
              <a:ext cx="25400" cy="9525"/>
            </a:xfrm>
            <a:custGeom>
              <a:avLst/>
              <a:gdLst/>
              <a:ahLst/>
              <a:cxnLst/>
              <a:rect l="0" t="0" r="0" b="0"/>
              <a:pathLst>
                <a:path w="16" h="6" extrusionOk="0">
                  <a:moveTo>
                    <a:pt x="16" y="4"/>
                  </a:moveTo>
                  <a:lnTo>
                    <a:pt x="16" y="4"/>
                  </a:lnTo>
                  <a:lnTo>
                    <a:pt x="14" y="4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16" y="4"/>
                  </a:lnTo>
                  <a:lnTo>
                    <a:pt x="16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" name="Shape 48"/>
            <p:cNvSpPr/>
            <p:nvPr/>
          </p:nvSpPr>
          <p:spPr>
            <a:xfrm>
              <a:off x="8315325" y="4306437"/>
              <a:ext cx="31750" cy="3175"/>
            </a:xfrm>
            <a:custGeom>
              <a:avLst/>
              <a:gdLst/>
              <a:ahLst/>
              <a:cxnLst/>
              <a:rect l="0" t="0" r="0" b="0"/>
              <a:pathLst>
                <a:path w="20" h="2" extrusionOk="0">
                  <a:moveTo>
                    <a:pt x="0" y="0"/>
                  </a:moveTo>
                  <a:lnTo>
                    <a:pt x="20" y="2"/>
                  </a:lnTo>
                  <a:lnTo>
                    <a:pt x="2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" name="Shape 49"/>
            <p:cNvSpPr/>
            <p:nvPr/>
          </p:nvSpPr>
          <p:spPr>
            <a:xfrm>
              <a:off x="4794251" y="4319137"/>
              <a:ext cx="85725" cy="12700"/>
            </a:xfrm>
            <a:custGeom>
              <a:avLst/>
              <a:gdLst/>
              <a:ahLst/>
              <a:cxnLst/>
              <a:rect l="0" t="0" r="0" b="0"/>
              <a:pathLst>
                <a:path w="54" h="8" extrusionOk="0">
                  <a:moveTo>
                    <a:pt x="0" y="0"/>
                  </a:moveTo>
                  <a:lnTo>
                    <a:pt x="0" y="0"/>
                  </a:lnTo>
                  <a:lnTo>
                    <a:pt x="18" y="4"/>
                  </a:lnTo>
                  <a:lnTo>
                    <a:pt x="24" y="6"/>
                  </a:lnTo>
                  <a:lnTo>
                    <a:pt x="32" y="8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36" y="4"/>
                  </a:lnTo>
                  <a:lnTo>
                    <a:pt x="2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4587876" y="4315962"/>
              <a:ext cx="95250" cy="6350"/>
            </a:xfrm>
            <a:custGeom>
              <a:avLst/>
              <a:gdLst/>
              <a:ahLst/>
              <a:cxnLst/>
              <a:rect l="0" t="0" r="0" b="0"/>
              <a:pathLst>
                <a:path w="60" h="4" extrusionOk="0">
                  <a:moveTo>
                    <a:pt x="4" y="0"/>
                  </a:moveTo>
                  <a:lnTo>
                    <a:pt x="0" y="0"/>
                  </a:lnTo>
                  <a:lnTo>
                    <a:pt x="6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x="3863976" y="4328662"/>
              <a:ext cx="12700" cy="6350"/>
            </a:xfrm>
            <a:custGeom>
              <a:avLst/>
              <a:gdLst/>
              <a:ahLst/>
              <a:cxnLst/>
              <a:rect l="0" t="0" r="0" b="0"/>
              <a:pathLst>
                <a:path w="8" h="4" extrusionOk="0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8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2" name="Shape 52"/>
            <p:cNvSpPr/>
            <p:nvPr/>
          </p:nvSpPr>
          <p:spPr>
            <a:xfrm>
              <a:off x="3738562" y="4315962"/>
              <a:ext cx="60325" cy="12700"/>
            </a:xfrm>
            <a:custGeom>
              <a:avLst/>
              <a:gdLst/>
              <a:ahLst/>
              <a:cxnLst/>
              <a:rect l="0" t="0" r="0" b="0"/>
              <a:pathLst>
                <a:path w="38" h="8" extrusionOk="0">
                  <a:moveTo>
                    <a:pt x="38" y="8"/>
                  </a:moveTo>
                  <a:lnTo>
                    <a:pt x="38" y="8"/>
                  </a:lnTo>
                  <a:lnTo>
                    <a:pt x="18" y="4"/>
                  </a:lnTo>
                  <a:lnTo>
                    <a:pt x="20" y="4"/>
                  </a:lnTo>
                  <a:lnTo>
                    <a:pt x="24" y="2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6" y="4"/>
                  </a:lnTo>
                  <a:lnTo>
                    <a:pt x="38" y="8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>
              <a:off x="2894013" y="4344537"/>
              <a:ext cx="47625" cy="3175"/>
            </a:xfrm>
            <a:custGeom>
              <a:avLst/>
              <a:gdLst/>
              <a:ahLst/>
              <a:cxnLst/>
              <a:rect l="0" t="0" r="0" b="0"/>
              <a:pathLst>
                <a:path w="30" h="2" extrusionOk="0">
                  <a:moveTo>
                    <a:pt x="0" y="2"/>
                  </a:moveTo>
                  <a:lnTo>
                    <a:pt x="0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1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x="7213600" y="4290562"/>
              <a:ext cx="6350" cy="3175"/>
            </a:xfrm>
            <a:custGeom>
              <a:avLst/>
              <a:gdLst/>
              <a:ahLst/>
              <a:cxnLst/>
              <a:rect l="0" t="0" r="0" b="0"/>
              <a:pathLst>
                <a:path w="4" h="2" extrusionOk="0">
                  <a:moveTo>
                    <a:pt x="0" y="2"/>
                  </a:moveTo>
                  <a:lnTo>
                    <a:pt x="2" y="2"/>
                  </a:lnTo>
                  <a:lnTo>
                    <a:pt x="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>
              <a:off x="1787525" y="4331837"/>
              <a:ext cx="28575" cy="3175"/>
            </a:xfrm>
            <a:custGeom>
              <a:avLst/>
              <a:gdLst/>
              <a:ahLst/>
              <a:cxnLst/>
              <a:rect l="0" t="0" r="0" b="0"/>
              <a:pathLst>
                <a:path w="18" h="2" extrusionOk="0">
                  <a:moveTo>
                    <a:pt x="0" y="0"/>
                  </a:moveTo>
                  <a:lnTo>
                    <a:pt x="18" y="2"/>
                  </a:lnTo>
                  <a:lnTo>
                    <a:pt x="18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>
              <a:off x="1816100" y="4335012"/>
              <a:ext cx="44450" cy="6350"/>
            </a:xfrm>
            <a:custGeom>
              <a:avLst/>
              <a:gdLst/>
              <a:ahLst/>
              <a:cxnLst/>
              <a:rect l="0" t="0" r="0" b="0"/>
              <a:pathLst>
                <a:path w="28" h="4" extrusionOk="0">
                  <a:moveTo>
                    <a:pt x="0" y="0"/>
                  </a:moveTo>
                  <a:lnTo>
                    <a:pt x="0" y="0"/>
                  </a:lnTo>
                  <a:lnTo>
                    <a:pt x="2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685800" y="1739635"/>
            <a:ext cx="7772400" cy="12380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ubTitle" idx="1"/>
          </p:nvPr>
        </p:nvSpPr>
        <p:spPr>
          <a:xfrm>
            <a:off x="685800" y="3086100"/>
            <a:ext cx="7772400" cy="661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SzPct val="100000"/>
              <a:buNone/>
              <a:defRPr sz="2400" i="1"/>
            </a:lvl1pPr>
            <a:lvl2pPr algn="ctr">
              <a:spcBef>
                <a:spcPts val="0"/>
              </a:spcBef>
              <a:buNone/>
              <a:defRPr i="1"/>
            </a:lvl2pPr>
            <a:lvl3pPr algn="ctr">
              <a:spcBef>
                <a:spcPts val="0"/>
              </a:spcBef>
              <a:buNone/>
              <a:defRPr i="1"/>
            </a:lvl3pPr>
            <a:lvl4pPr algn="ctr">
              <a:spcBef>
                <a:spcPts val="0"/>
              </a:spcBef>
              <a:buSzPct val="100000"/>
              <a:buNone/>
              <a:defRPr sz="2400" i="1"/>
            </a:lvl4pPr>
            <a:lvl5pPr algn="ctr">
              <a:spcBef>
                <a:spcPts val="0"/>
              </a:spcBef>
              <a:buSzPct val="100000"/>
              <a:buNone/>
              <a:defRPr sz="2400" i="1"/>
            </a:lvl5pPr>
            <a:lvl6pPr algn="ctr">
              <a:spcBef>
                <a:spcPts val="0"/>
              </a:spcBef>
              <a:buSzPct val="100000"/>
              <a:buNone/>
              <a:defRPr sz="2400" i="1"/>
            </a:lvl6pPr>
            <a:lvl7pPr algn="ctr">
              <a:spcBef>
                <a:spcPts val="0"/>
              </a:spcBef>
              <a:buSzPct val="100000"/>
              <a:buNone/>
              <a:defRPr sz="2400" i="1"/>
            </a:lvl7pPr>
            <a:lvl8pPr algn="ctr">
              <a:spcBef>
                <a:spcPts val="0"/>
              </a:spcBef>
              <a:buSzPct val="100000"/>
              <a:buNone/>
              <a:defRPr sz="2400" i="1"/>
            </a:lvl8pPr>
            <a:lvl9pPr algn="ctr">
              <a:spcBef>
                <a:spcPts val="0"/>
              </a:spcBef>
              <a:buSzPct val="100000"/>
              <a:buNone/>
              <a:defRPr sz="2400" i="1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4041600" cy="3627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4645148" y="1297780"/>
            <a:ext cx="4041600" cy="3627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Shape 69"/>
          <p:cNvGrpSpPr/>
          <p:nvPr/>
        </p:nvGrpSpPr>
        <p:grpSpPr>
          <a:xfrm>
            <a:off x="0" y="4082016"/>
            <a:ext cx="9162288" cy="1073168"/>
            <a:chOff x="-7937" y="4255637"/>
            <a:chExt cx="9144000" cy="2606675"/>
          </a:xfrm>
        </p:grpSpPr>
        <p:sp>
          <p:nvSpPr>
            <p:cNvPr id="70" name="Shape 70"/>
            <p:cNvSpPr/>
            <p:nvPr/>
          </p:nvSpPr>
          <p:spPr>
            <a:xfrm>
              <a:off x="1958975" y="4315962"/>
              <a:ext cx="79375" cy="12700"/>
            </a:xfrm>
            <a:custGeom>
              <a:avLst/>
              <a:gdLst/>
              <a:ahLst/>
              <a:cxnLst/>
              <a:rect l="0" t="0" r="0" b="0"/>
              <a:pathLst>
                <a:path w="50" h="8" extrusionOk="0">
                  <a:moveTo>
                    <a:pt x="50" y="8"/>
                  </a:moveTo>
                  <a:lnTo>
                    <a:pt x="50" y="8"/>
                  </a:lnTo>
                  <a:lnTo>
                    <a:pt x="46" y="8"/>
                  </a:lnTo>
                  <a:lnTo>
                    <a:pt x="46" y="6"/>
                  </a:lnTo>
                  <a:lnTo>
                    <a:pt x="50" y="2"/>
                  </a:lnTo>
                  <a:lnTo>
                    <a:pt x="48" y="2"/>
                  </a:lnTo>
                  <a:lnTo>
                    <a:pt x="4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4"/>
                  </a:lnTo>
                  <a:lnTo>
                    <a:pt x="16" y="6"/>
                  </a:lnTo>
                  <a:lnTo>
                    <a:pt x="50" y="8"/>
                  </a:lnTo>
                  <a:lnTo>
                    <a:pt x="50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" name="Shape 71"/>
            <p:cNvSpPr/>
            <p:nvPr/>
          </p:nvSpPr>
          <p:spPr>
            <a:xfrm>
              <a:off x="8777288" y="4306437"/>
              <a:ext cx="34799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>
              <a:off x="8812213" y="4306437"/>
              <a:ext cx="323850" cy="25400"/>
            </a:xfrm>
            <a:custGeom>
              <a:avLst/>
              <a:gdLst/>
              <a:ahLst/>
              <a:cxnLst/>
              <a:rect l="0" t="0" r="0" b="0"/>
              <a:pathLst>
                <a:path w="204" h="16" extrusionOk="0">
                  <a:moveTo>
                    <a:pt x="198" y="4"/>
                  </a:moveTo>
                  <a:lnTo>
                    <a:pt x="198" y="4"/>
                  </a:lnTo>
                  <a:lnTo>
                    <a:pt x="200" y="6"/>
                  </a:lnTo>
                  <a:lnTo>
                    <a:pt x="198" y="6"/>
                  </a:lnTo>
                  <a:lnTo>
                    <a:pt x="188" y="6"/>
                  </a:lnTo>
                  <a:lnTo>
                    <a:pt x="154" y="6"/>
                  </a:lnTo>
                  <a:lnTo>
                    <a:pt x="126" y="6"/>
                  </a:lnTo>
                  <a:lnTo>
                    <a:pt x="124" y="6"/>
                  </a:lnTo>
                  <a:lnTo>
                    <a:pt x="124" y="8"/>
                  </a:lnTo>
                  <a:lnTo>
                    <a:pt x="134" y="10"/>
                  </a:lnTo>
                  <a:lnTo>
                    <a:pt x="134" y="10"/>
                  </a:lnTo>
                  <a:lnTo>
                    <a:pt x="106" y="6"/>
                  </a:lnTo>
                  <a:lnTo>
                    <a:pt x="7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4"/>
                  </a:lnTo>
                  <a:lnTo>
                    <a:pt x="42" y="8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90" y="6"/>
                  </a:lnTo>
                  <a:lnTo>
                    <a:pt x="98" y="8"/>
                  </a:lnTo>
                  <a:lnTo>
                    <a:pt x="98" y="10"/>
                  </a:lnTo>
                  <a:lnTo>
                    <a:pt x="94" y="12"/>
                  </a:lnTo>
                  <a:lnTo>
                    <a:pt x="86" y="14"/>
                  </a:lnTo>
                  <a:lnTo>
                    <a:pt x="58" y="16"/>
                  </a:lnTo>
                  <a:lnTo>
                    <a:pt x="58" y="16"/>
                  </a:lnTo>
                  <a:lnTo>
                    <a:pt x="90" y="16"/>
                  </a:lnTo>
                  <a:lnTo>
                    <a:pt x="112" y="14"/>
                  </a:lnTo>
                  <a:lnTo>
                    <a:pt x="134" y="12"/>
                  </a:lnTo>
                  <a:lnTo>
                    <a:pt x="166" y="14"/>
                  </a:lnTo>
                  <a:lnTo>
                    <a:pt x="164" y="8"/>
                  </a:lnTo>
                  <a:lnTo>
                    <a:pt x="196" y="12"/>
                  </a:lnTo>
                  <a:lnTo>
                    <a:pt x="196" y="12"/>
                  </a:lnTo>
                  <a:lnTo>
                    <a:pt x="194" y="10"/>
                  </a:lnTo>
                  <a:lnTo>
                    <a:pt x="194" y="10"/>
                  </a:lnTo>
                  <a:lnTo>
                    <a:pt x="200" y="8"/>
                  </a:lnTo>
                  <a:lnTo>
                    <a:pt x="204" y="6"/>
                  </a:lnTo>
                  <a:lnTo>
                    <a:pt x="202" y="6"/>
                  </a:lnTo>
                  <a:lnTo>
                    <a:pt x="198" y="4"/>
                  </a:lnTo>
                  <a:lnTo>
                    <a:pt x="198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>
              <a:off x="4943476" y="4322312"/>
              <a:ext cx="92075" cy="15875"/>
            </a:xfrm>
            <a:custGeom>
              <a:avLst/>
              <a:gdLst/>
              <a:ahLst/>
              <a:cxnLst/>
              <a:rect l="0" t="0" r="0" b="0"/>
              <a:pathLst>
                <a:path w="58" h="10" extrusionOk="0">
                  <a:moveTo>
                    <a:pt x="0" y="0"/>
                  </a:moveTo>
                  <a:lnTo>
                    <a:pt x="0" y="0"/>
                  </a:lnTo>
                  <a:lnTo>
                    <a:pt x="20" y="4"/>
                  </a:lnTo>
                  <a:lnTo>
                    <a:pt x="26" y="6"/>
                  </a:lnTo>
                  <a:lnTo>
                    <a:pt x="34" y="8"/>
                  </a:lnTo>
                  <a:lnTo>
                    <a:pt x="58" y="10"/>
                  </a:lnTo>
                  <a:lnTo>
                    <a:pt x="58" y="10"/>
                  </a:lnTo>
                  <a:lnTo>
                    <a:pt x="38" y="6"/>
                  </a:lnTo>
                  <a:lnTo>
                    <a:pt x="24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x="4718051" y="4319137"/>
              <a:ext cx="104775" cy="9525"/>
            </a:xfrm>
            <a:custGeom>
              <a:avLst/>
              <a:gdLst/>
              <a:ahLst/>
              <a:cxnLst/>
              <a:rect l="0" t="0" r="0" b="0"/>
              <a:pathLst>
                <a:path w="66" h="6" extrusionOk="0">
                  <a:moveTo>
                    <a:pt x="4" y="0"/>
                  </a:moveTo>
                  <a:lnTo>
                    <a:pt x="0" y="0"/>
                  </a:lnTo>
                  <a:lnTo>
                    <a:pt x="66" y="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>
              <a:off x="3927476" y="4331837"/>
              <a:ext cx="12700" cy="3175"/>
            </a:xfrm>
            <a:custGeom>
              <a:avLst/>
              <a:gdLst/>
              <a:ahLst/>
              <a:cxnLst/>
              <a:rect l="0" t="0" r="0" b="0"/>
              <a:pathLst>
                <a:path w="8" h="2" extrusionOk="0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6" y="2"/>
                  </a:lnTo>
                  <a:lnTo>
                    <a:pt x="6" y="2"/>
                  </a:lnTo>
                  <a:lnTo>
                    <a:pt x="8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>
              <a:off x="3792537" y="4315962"/>
              <a:ext cx="65088" cy="12700"/>
            </a:xfrm>
            <a:custGeom>
              <a:avLst/>
              <a:gdLst/>
              <a:ahLst/>
              <a:cxnLst/>
              <a:rect l="0" t="0" r="0" b="0"/>
              <a:pathLst>
                <a:path w="41" h="8" extrusionOk="0">
                  <a:moveTo>
                    <a:pt x="41" y="8"/>
                  </a:moveTo>
                  <a:lnTo>
                    <a:pt x="41" y="8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23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6" y="4"/>
                  </a:lnTo>
                  <a:lnTo>
                    <a:pt x="41" y="8"/>
                  </a:lnTo>
                  <a:lnTo>
                    <a:pt x="41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x="2363788" y="4328662"/>
              <a:ext cx="225425" cy="15875"/>
            </a:xfrm>
            <a:custGeom>
              <a:avLst/>
              <a:gdLst/>
              <a:ahLst/>
              <a:cxnLst/>
              <a:rect l="0" t="0" r="0" b="0"/>
              <a:pathLst>
                <a:path w="142" h="10" extrusionOk="0">
                  <a:moveTo>
                    <a:pt x="54" y="0"/>
                  </a:move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4" y="6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46" y="10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92" y="8"/>
                  </a:lnTo>
                  <a:lnTo>
                    <a:pt x="142" y="10"/>
                  </a:lnTo>
                  <a:lnTo>
                    <a:pt x="142" y="10"/>
                  </a:lnTo>
                  <a:lnTo>
                    <a:pt x="88" y="4"/>
                  </a:lnTo>
                  <a:lnTo>
                    <a:pt x="92" y="2"/>
                  </a:lnTo>
                  <a:lnTo>
                    <a:pt x="92" y="2"/>
                  </a:lnTo>
                  <a:lnTo>
                    <a:pt x="82" y="0"/>
                  </a:lnTo>
                  <a:lnTo>
                    <a:pt x="54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>
              <a:off x="2509838" y="4331837"/>
              <a:ext cx="44450" cy="3175"/>
            </a:xfrm>
            <a:custGeom>
              <a:avLst/>
              <a:gdLst/>
              <a:ahLst/>
              <a:cxnLst/>
              <a:rect l="0" t="0" r="0" b="0"/>
              <a:pathLst>
                <a:path w="28" h="2" extrusionOk="0">
                  <a:moveTo>
                    <a:pt x="0" y="0"/>
                  </a:moveTo>
                  <a:lnTo>
                    <a:pt x="0" y="0"/>
                  </a:lnTo>
                  <a:lnTo>
                    <a:pt x="28" y="2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>
              <a:off x="3224213" y="4328662"/>
              <a:ext cx="15875" cy="3175"/>
            </a:xfrm>
            <a:custGeom>
              <a:avLst/>
              <a:gdLst/>
              <a:ahLst/>
              <a:cxnLst/>
              <a:rect l="0" t="0" r="0" b="0"/>
              <a:pathLst>
                <a:path w="10" h="2" extrusionOk="0">
                  <a:moveTo>
                    <a:pt x="10" y="2"/>
                  </a:moveTo>
                  <a:lnTo>
                    <a:pt x="1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2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>
              <a:off x="2155825" y="4328662"/>
              <a:ext cx="246062" cy="15875"/>
            </a:xfrm>
            <a:custGeom>
              <a:avLst/>
              <a:gdLst/>
              <a:ahLst/>
              <a:cxnLst/>
              <a:rect l="0" t="0" r="0" b="0"/>
              <a:pathLst>
                <a:path w="155" h="10" extrusionOk="0">
                  <a:moveTo>
                    <a:pt x="58" y="0"/>
                  </a:moveTo>
                  <a:lnTo>
                    <a:pt x="58" y="0"/>
                  </a:lnTo>
                  <a:lnTo>
                    <a:pt x="58" y="2"/>
                  </a:lnTo>
                  <a:lnTo>
                    <a:pt x="54" y="2"/>
                  </a:lnTo>
                  <a:lnTo>
                    <a:pt x="4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30" y="8"/>
                  </a:lnTo>
                  <a:lnTo>
                    <a:pt x="62" y="10"/>
                  </a:lnTo>
                  <a:lnTo>
                    <a:pt x="101" y="10"/>
                  </a:lnTo>
                  <a:lnTo>
                    <a:pt x="155" y="10"/>
                  </a:lnTo>
                  <a:lnTo>
                    <a:pt x="155" y="10"/>
                  </a:lnTo>
                  <a:lnTo>
                    <a:pt x="103" y="4"/>
                  </a:lnTo>
                  <a:lnTo>
                    <a:pt x="58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>
              <a:off x="2538413" y="4312787"/>
              <a:ext cx="85725" cy="6350"/>
            </a:xfrm>
            <a:custGeom>
              <a:avLst/>
              <a:gdLst/>
              <a:ahLst/>
              <a:cxnLst/>
              <a:rect l="0" t="0" r="0" b="0"/>
              <a:pathLst>
                <a:path w="54" h="4" extrusionOk="0">
                  <a:moveTo>
                    <a:pt x="54" y="2"/>
                  </a:moveTo>
                  <a:lnTo>
                    <a:pt x="54" y="2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6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12" y="4"/>
                  </a:lnTo>
                  <a:lnTo>
                    <a:pt x="26" y="4"/>
                  </a:lnTo>
                  <a:lnTo>
                    <a:pt x="54" y="2"/>
                  </a:lnTo>
                  <a:lnTo>
                    <a:pt x="54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>
              <a:off x="1860550" y="4341362"/>
              <a:ext cx="47700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8697913" y="4306437"/>
              <a:ext cx="38099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4" name="Shape 84"/>
            <p:cNvSpPr/>
            <p:nvPr/>
          </p:nvSpPr>
          <p:spPr>
            <a:xfrm>
              <a:off x="7788275" y="4290562"/>
              <a:ext cx="19050" cy="3175"/>
            </a:xfrm>
            <a:custGeom>
              <a:avLst/>
              <a:gdLst/>
              <a:ahLst/>
              <a:cxnLst/>
              <a:rect l="0" t="0" r="0" b="0"/>
              <a:pathLst>
                <a:path w="12" h="2" extrusionOk="0">
                  <a:moveTo>
                    <a:pt x="0" y="0"/>
                  </a:moveTo>
                  <a:lnTo>
                    <a:pt x="0" y="0"/>
                  </a:lnTo>
                  <a:lnTo>
                    <a:pt x="1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>
              <a:off x="7581900" y="4287387"/>
              <a:ext cx="3175" cy="6350"/>
            </a:xfrm>
            <a:custGeom>
              <a:avLst/>
              <a:gdLst/>
              <a:ahLst/>
              <a:cxnLst/>
              <a:rect l="0" t="0" r="0" b="0"/>
              <a:pathLst>
                <a:path w="2" h="4" extrusionOk="0">
                  <a:moveTo>
                    <a:pt x="0" y="4"/>
                  </a:moveTo>
                  <a:lnTo>
                    <a:pt x="2" y="4"/>
                  </a:lnTo>
                  <a:lnTo>
                    <a:pt x="2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4556126" y="4335012"/>
              <a:ext cx="6350" cy="3175"/>
            </a:xfrm>
            <a:custGeom>
              <a:avLst/>
              <a:gdLst/>
              <a:ahLst/>
              <a:cxnLst/>
              <a:rect l="0" t="0" r="0" b="0"/>
              <a:pathLst>
                <a:path w="4" h="2" extrusionOk="0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4530726" y="4338187"/>
              <a:ext cx="3175" cy="3175"/>
            </a:xfrm>
            <a:custGeom>
              <a:avLst/>
              <a:gdLst/>
              <a:ahLst/>
              <a:cxnLst/>
              <a:rect l="0" t="0" r="0" b="0"/>
              <a:pathLst>
                <a:path w="2" h="2" extrusionOk="0">
                  <a:moveTo>
                    <a:pt x="0" y="2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4521201" y="4341362"/>
              <a:ext cx="9525" cy="3175"/>
            </a:xfrm>
            <a:custGeom>
              <a:avLst/>
              <a:gdLst/>
              <a:ahLst/>
              <a:cxnLst/>
              <a:rect l="0" t="0" r="0" b="0"/>
              <a:pathLst>
                <a:path w="6" h="2" extrusionOk="0">
                  <a:moveTo>
                    <a:pt x="0" y="0"/>
                  </a:moveTo>
                  <a:lnTo>
                    <a:pt x="6" y="2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9" name="Shape 89"/>
            <p:cNvSpPr/>
            <p:nvPr/>
          </p:nvSpPr>
          <p:spPr>
            <a:xfrm>
              <a:off x="4546601" y="4338187"/>
              <a:ext cx="9525" cy="3175"/>
            </a:xfrm>
            <a:custGeom>
              <a:avLst/>
              <a:gdLst/>
              <a:ahLst/>
              <a:cxnLst/>
              <a:rect l="0" t="0" r="0" b="0"/>
              <a:pathLst>
                <a:path w="6" h="2" extrusionOk="0">
                  <a:moveTo>
                    <a:pt x="0" y="2"/>
                  </a:moveTo>
                  <a:lnTo>
                    <a:pt x="4" y="2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-7937" y="4255637"/>
              <a:ext cx="9134475" cy="2606675"/>
            </a:xfrm>
            <a:custGeom>
              <a:avLst/>
              <a:gdLst/>
              <a:ahLst/>
              <a:cxnLst/>
              <a:rect l="0" t="0" r="0" b="0"/>
              <a:pathLst>
                <a:path w="5754" h="1642" extrusionOk="0">
                  <a:moveTo>
                    <a:pt x="5562" y="40"/>
                  </a:moveTo>
                  <a:lnTo>
                    <a:pt x="5562" y="40"/>
                  </a:lnTo>
                  <a:lnTo>
                    <a:pt x="5532" y="40"/>
                  </a:lnTo>
                  <a:lnTo>
                    <a:pt x="5520" y="36"/>
                  </a:lnTo>
                  <a:lnTo>
                    <a:pt x="5510" y="34"/>
                  </a:lnTo>
                  <a:lnTo>
                    <a:pt x="5484" y="32"/>
                  </a:lnTo>
                  <a:lnTo>
                    <a:pt x="5438" y="30"/>
                  </a:lnTo>
                  <a:lnTo>
                    <a:pt x="5498" y="42"/>
                  </a:lnTo>
                  <a:lnTo>
                    <a:pt x="5498" y="42"/>
                  </a:lnTo>
                  <a:lnTo>
                    <a:pt x="5442" y="40"/>
                  </a:lnTo>
                  <a:lnTo>
                    <a:pt x="5442" y="40"/>
                  </a:lnTo>
                  <a:lnTo>
                    <a:pt x="5448" y="38"/>
                  </a:lnTo>
                  <a:lnTo>
                    <a:pt x="5446" y="38"/>
                  </a:lnTo>
                  <a:lnTo>
                    <a:pt x="5444" y="36"/>
                  </a:lnTo>
                  <a:lnTo>
                    <a:pt x="5444" y="36"/>
                  </a:lnTo>
                  <a:lnTo>
                    <a:pt x="5444" y="38"/>
                  </a:lnTo>
                  <a:lnTo>
                    <a:pt x="5444" y="38"/>
                  </a:lnTo>
                  <a:lnTo>
                    <a:pt x="5438" y="38"/>
                  </a:lnTo>
                  <a:lnTo>
                    <a:pt x="5414" y="38"/>
                  </a:lnTo>
                  <a:lnTo>
                    <a:pt x="5414" y="38"/>
                  </a:lnTo>
                  <a:lnTo>
                    <a:pt x="5366" y="34"/>
                  </a:lnTo>
                  <a:lnTo>
                    <a:pt x="5338" y="34"/>
                  </a:lnTo>
                  <a:lnTo>
                    <a:pt x="5304" y="34"/>
                  </a:lnTo>
                  <a:lnTo>
                    <a:pt x="5302" y="34"/>
                  </a:lnTo>
                  <a:lnTo>
                    <a:pt x="5263" y="34"/>
                  </a:lnTo>
                  <a:lnTo>
                    <a:pt x="5263" y="34"/>
                  </a:lnTo>
                  <a:lnTo>
                    <a:pt x="5282" y="36"/>
                  </a:lnTo>
                  <a:lnTo>
                    <a:pt x="5300" y="40"/>
                  </a:lnTo>
                  <a:lnTo>
                    <a:pt x="5302" y="40"/>
                  </a:lnTo>
                  <a:lnTo>
                    <a:pt x="5302" y="40"/>
                  </a:lnTo>
                  <a:lnTo>
                    <a:pt x="5308" y="42"/>
                  </a:lnTo>
                  <a:lnTo>
                    <a:pt x="5308" y="44"/>
                  </a:lnTo>
                  <a:lnTo>
                    <a:pt x="5308" y="44"/>
                  </a:lnTo>
                  <a:lnTo>
                    <a:pt x="5302" y="46"/>
                  </a:lnTo>
                  <a:lnTo>
                    <a:pt x="5280" y="50"/>
                  </a:lnTo>
                  <a:lnTo>
                    <a:pt x="5280" y="50"/>
                  </a:lnTo>
                  <a:lnTo>
                    <a:pt x="5253" y="50"/>
                  </a:lnTo>
                  <a:lnTo>
                    <a:pt x="5237" y="48"/>
                  </a:lnTo>
                  <a:lnTo>
                    <a:pt x="5237" y="48"/>
                  </a:lnTo>
                  <a:lnTo>
                    <a:pt x="5255" y="44"/>
                  </a:lnTo>
                  <a:lnTo>
                    <a:pt x="5269" y="40"/>
                  </a:lnTo>
                  <a:lnTo>
                    <a:pt x="5255" y="40"/>
                  </a:lnTo>
                  <a:lnTo>
                    <a:pt x="5255" y="40"/>
                  </a:lnTo>
                  <a:lnTo>
                    <a:pt x="5245" y="36"/>
                  </a:lnTo>
                  <a:lnTo>
                    <a:pt x="5235" y="34"/>
                  </a:lnTo>
                  <a:lnTo>
                    <a:pt x="5189" y="24"/>
                  </a:lnTo>
                  <a:lnTo>
                    <a:pt x="5189" y="24"/>
                  </a:lnTo>
                  <a:lnTo>
                    <a:pt x="5183" y="26"/>
                  </a:lnTo>
                  <a:lnTo>
                    <a:pt x="5187" y="28"/>
                  </a:lnTo>
                  <a:lnTo>
                    <a:pt x="5213" y="32"/>
                  </a:lnTo>
                  <a:lnTo>
                    <a:pt x="5213" y="32"/>
                  </a:lnTo>
                  <a:lnTo>
                    <a:pt x="5197" y="32"/>
                  </a:lnTo>
                  <a:lnTo>
                    <a:pt x="5217" y="32"/>
                  </a:lnTo>
                  <a:lnTo>
                    <a:pt x="5217" y="32"/>
                  </a:lnTo>
                  <a:lnTo>
                    <a:pt x="5235" y="36"/>
                  </a:lnTo>
                  <a:lnTo>
                    <a:pt x="5241" y="38"/>
                  </a:lnTo>
                  <a:lnTo>
                    <a:pt x="5245" y="40"/>
                  </a:lnTo>
                  <a:lnTo>
                    <a:pt x="5245" y="40"/>
                  </a:lnTo>
                  <a:lnTo>
                    <a:pt x="5233" y="38"/>
                  </a:lnTo>
                  <a:lnTo>
                    <a:pt x="5225" y="36"/>
                  </a:lnTo>
                  <a:lnTo>
                    <a:pt x="5217" y="34"/>
                  </a:lnTo>
                  <a:lnTo>
                    <a:pt x="5197" y="32"/>
                  </a:lnTo>
                  <a:lnTo>
                    <a:pt x="5153" y="30"/>
                  </a:lnTo>
                  <a:lnTo>
                    <a:pt x="5165" y="32"/>
                  </a:lnTo>
                  <a:lnTo>
                    <a:pt x="5159" y="32"/>
                  </a:lnTo>
                  <a:lnTo>
                    <a:pt x="5183" y="38"/>
                  </a:lnTo>
                  <a:lnTo>
                    <a:pt x="5183" y="38"/>
                  </a:lnTo>
                  <a:lnTo>
                    <a:pt x="5149" y="36"/>
                  </a:lnTo>
                  <a:lnTo>
                    <a:pt x="5131" y="34"/>
                  </a:lnTo>
                  <a:lnTo>
                    <a:pt x="5127" y="32"/>
                  </a:lnTo>
                  <a:lnTo>
                    <a:pt x="5127" y="30"/>
                  </a:lnTo>
                  <a:lnTo>
                    <a:pt x="5135" y="28"/>
                  </a:lnTo>
                  <a:lnTo>
                    <a:pt x="5135" y="28"/>
                  </a:lnTo>
                  <a:lnTo>
                    <a:pt x="5087" y="26"/>
                  </a:lnTo>
                  <a:lnTo>
                    <a:pt x="5065" y="24"/>
                  </a:lnTo>
                  <a:lnTo>
                    <a:pt x="5047" y="22"/>
                  </a:lnTo>
                  <a:lnTo>
                    <a:pt x="5011" y="24"/>
                  </a:lnTo>
                  <a:lnTo>
                    <a:pt x="5011" y="24"/>
                  </a:lnTo>
                  <a:lnTo>
                    <a:pt x="5043" y="30"/>
                  </a:lnTo>
                  <a:lnTo>
                    <a:pt x="5057" y="32"/>
                  </a:lnTo>
                  <a:lnTo>
                    <a:pt x="5075" y="32"/>
                  </a:lnTo>
                  <a:lnTo>
                    <a:pt x="5043" y="32"/>
                  </a:lnTo>
                  <a:lnTo>
                    <a:pt x="5051" y="34"/>
                  </a:lnTo>
                  <a:lnTo>
                    <a:pt x="5051" y="34"/>
                  </a:lnTo>
                  <a:lnTo>
                    <a:pt x="5031" y="34"/>
                  </a:lnTo>
                  <a:lnTo>
                    <a:pt x="5031" y="34"/>
                  </a:lnTo>
                  <a:lnTo>
                    <a:pt x="5027" y="36"/>
                  </a:lnTo>
                  <a:lnTo>
                    <a:pt x="5027" y="36"/>
                  </a:lnTo>
                  <a:lnTo>
                    <a:pt x="5019" y="34"/>
                  </a:lnTo>
                  <a:lnTo>
                    <a:pt x="5017" y="32"/>
                  </a:lnTo>
                  <a:lnTo>
                    <a:pt x="5015" y="32"/>
                  </a:lnTo>
                  <a:lnTo>
                    <a:pt x="5015" y="30"/>
                  </a:lnTo>
                  <a:lnTo>
                    <a:pt x="5011" y="28"/>
                  </a:lnTo>
                  <a:lnTo>
                    <a:pt x="5001" y="26"/>
                  </a:lnTo>
                  <a:lnTo>
                    <a:pt x="4953" y="26"/>
                  </a:lnTo>
                  <a:lnTo>
                    <a:pt x="4953" y="26"/>
                  </a:lnTo>
                  <a:lnTo>
                    <a:pt x="4967" y="26"/>
                  </a:lnTo>
                  <a:lnTo>
                    <a:pt x="4969" y="28"/>
                  </a:lnTo>
                  <a:lnTo>
                    <a:pt x="4969" y="28"/>
                  </a:lnTo>
                  <a:lnTo>
                    <a:pt x="4955" y="32"/>
                  </a:lnTo>
                  <a:lnTo>
                    <a:pt x="4945" y="30"/>
                  </a:lnTo>
                  <a:lnTo>
                    <a:pt x="4945" y="30"/>
                  </a:lnTo>
                  <a:lnTo>
                    <a:pt x="4923" y="26"/>
                  </a:lnTo>
                  <a:lnTo>
                    <a:pt x="4923" y="26"/>
                  </a:lnTo>
                  <a:lnTo>
                    <a:pt x="4919" y="28"/>
                  </a:lnTo>
                  <a:lnTo>
                    <a:pt x="4919" y="28"/>
                  </a:lnTo>
                  <a:lnTo>
                    <a:pt x="4879" y="24"/>
                  </a:lnTo>
                  <a:lnTo>
                    <a:pt x="4869" y="22"/>
                  </a:lnTo>
                  <a:lnTo>
                    <a:pt x="4867" y="20"/>
                  </a:lnTo>
                  <a:lnTo>
                    <a:pt x="4867" y="18"/>
                  </a:lnTo>
                  <a:lnTo>
                    <a:pt x="4867" y="18"/>
                  </a:lnTo>
                  <a:lnTo>
                    <a:pt x="4895" y="18"/>
                  </a:lnTo>
                  <a:lnTo>
                    <a:pt x="4911" y="22"/>
                  </a:lnTo>
                  <a:lnTo>
                    <a:pt x="4911" y="22"/>
                  </a:lnTo>
                  <a:lnTo>
                    <a:pt x="4907" y="20"/>
                  </a:lnTo>
                  <a:lnTo>
                    <a:pt x="4907" y="18"/>
                  </a:lnTo>
                  <a:lnTo>
                    <a:pt x="4907" y="18"/>
                  </a:lnTo>
                  <a:lnTo>
                    <a:pt x="4865" y="18"/>
                  </a:lnTo>
                  <a:lnTo>
                    <a:pt x="4843" y="20"/>
                  </a:lnTo>
                  <a:lnTo>
                    <a:pt x="4827" y="24"/>
                  </a:lnTo>
                  <a:lnTo>
                    <a:pt x="4801" y="24"/>
                  </a:lnTo>
                  <a:lnTo>
                    <a:pt x="4801" y="24"/>
                  </a:lnTo>
                  <a:lnTo>
                    <a:pt x="4789" y="24"/>
                  </a:lnTo>
                  <a:lnTo>
                    <a:pt x="4783" y="24"/>
                  </a:lnTo>
                  <a:lnTo>
                    <a:pt x="4783" y="24"/>
                  </a:lnTo>
                  <a:lnTo>
                    <a:pt x="4783" y="24"/>
                  </a:lnTo>
                  <a:lnTo>
                    <a:pt x="4761" y="26"/>
                  </a:lnTo>
                  <a:lnTo>
                    <a:pt x="4761" y="26"/>
                  </a:lnTo>
                  <a:lnTo>
                    <a:pt x="4771" y="26"/>
                  </a:lnTo>
                  <a:lnTo>
                    <a:pt x="4771" y="26"/>
                  </a:lnTo>
                  <a:lnTo>
                    <a:pt x="4719" y="24"/>
                  </a:lnTo>
                  <a:lnTo>
                    <a:pt x="4671" y="24"/>
                  </a:lnTo>
                  <a:lnTo>
                    <a:pt x="4669" y="22"/>
                  </a:lnTo>
                  <a:lnTo>
                    <a:pt x="4669" y="22"/>
                  </a:lnTo>
                  <a:lnTo>
                    <a:pt x="4665" y="22"/>
                  </a:lnTo>
                  <a:lnTo>
                    <a:pt x="4665" y="20"/>
                  </a:lnTo>
                  <a:lnTo>
                    <a:pt x="4665" y="20"/>
                  </a:lnTo>
                  <a:lnTo>
                    <a:pt x="4629" y="20"/>
                  </a:lnTo>
                  <a:lnTo>
                    <a:pt x="4609" y="22"/>
                  </a:lnTo>
                  <a:lnTo>
                    <a:pt x="4609" y="22"/>
                  </a:lnTo>
                  <a:lnTo>
                    <a:pt x="4567" y="18"/>
                  </a:lnTo>
                  <a:lnTo>
                    <a:pt x="4553" y="26"/>
                  </a:lnTo>
                  <a:lnTo>
                    <a:pt x="4551" y="24"/>
                  </a:lnTo>
                  <a:lnTo>
                    <a:pt x="4551" y="26"/>
                  </a:lnTo>
                  <a:lnTo>
                    <a:pt x="4549" y="26"/>
                  </a:lnTo>
                  <a:lnTo>
                    <a:pt x="4549" y="26"/>
                  </a:lnTo>
                  <a:lnTo>
                    <a:pt x="4535" y="22"/>
                  </a:lnTo>
                  <a:lnTo>
                    <a:pt x="4515" y="20"/>
                  </a:lnTo>
                  <a:lnTo>
                    <a:pt x="4459" y="14"/>
                  </a:lnTo>
                  <a:lnTo>
                    <a:pt x="4379" y="16"/>
                  </a:lnTo>
                  <a:lnTo>
                    <a:pt x="4379" y="16"/>
                  </a:lnTo>
                  <a:lnTo>
                    <a:pt x="4373" y="16"/>
                  </a:lnTo>
                  <a:lnTo>
                    <a:pt x="4379" y="16"/>
                  </a:lnTo>
                  <a:lnTo>
                    <a:pt x="4379" y="16"/>
                  </a:lnTo>
                  <a:lnTo>
                    <a:pt x="4357" y="16"/>
                  </a:lnTo>
                  <a:lnTo>
                    <a:pt x="4357" y="14"/>
                  </a:lnTo>
                  <a:lnTo>
                    <a:pt x="4357" y="14"/>
                  </a:lnTo>
                  <a:lnTo>
                    <a:pt x="4367" y="12"/>
                  </a:lnTo>
                  <a:lnTo>
                    <a:pt x="4367" y="12"/>
                  </a:lnTo>
                  <a:lnTo>
                    <a:pt x="4345" y="14"/>
                  </a:lnTo>
                  <a:lnTo>
                    <a:pt x="4331" y="18"/>
                  </a:lnTo>
                  <a:lnTo>
                    <a:pt x="4331" y="18"/>
                  </a:lnTo>
                  <a:lnTo>
                    <a:pt x="4284" y="20"/>
                  </a:lnTo>
                  <a:lnTo>
                    <a:pt x="4256" y="18"/>
                  </a:lnTo>
                  <a:lnTo>
                    <a:pt x="4220" y="18"/>
                  </a:lnTo>
                  <a:lnTo>
                    <a:pt x="4220" y="18"/>
                  </a:lnTo>
                  <a:lnTo>
                    <a:pt x="4194" y="14"/>
                  </a:lnTo>
                  <a:lnTo>
                    <a:pt x="4178" y="8"/>
                  </a:lnTo>
                  <a:lnTo>
                    <a:pt x="4160" y="4"/>
                  </a:lnTo>
                  <a:lnTo>
                    <a:pt x="4132" y="2"/>
                  </a:lnTo>
                  <a:lnTo>
                    <a:pt x="4132" y="2"/>
                  </a:lnTo>
                  <a:lnTo>
                    <a:pt x="4032" y="0"/>
                  </a:lnTo>
                  <a:lnTo>
                    <a:pt x="4032" y="0"/>
                  </a:lnTo>
                  <a:lnTo>
                    <a:pt x="3992" y="0"/>
                  </a:lnTo>
                  <a:lnTo>
                    <a:pt x="3952" y="0"/>
                  </a:lnTo>
                  <a:lnTo>
                    <a:pt x="3952" y="0"/>
                  </a:lnTo>
                  <a:lnTo>
                    <a:pt x="3944" y="2"/>
                  </a:lnTo>
                  <a:lnTo>
                    <a:pt x="3940" y="2"/>
                  </a:lnTo>
                  <a:lnTo>
                    <a:pt x="3928" y="4"/>
                  </a:lnTo>
                  <a:lnTo>
                    <a:pt x="3906" y="6"/>
                  </a:lnTo>
                  <a:lnTo>
                    <a:pt x="3906" y="6"/>
                  </a:lnTo>
                  <a:lnTo>
                    <a:pt x="3850" y="10"/>
                  </a:lnTo>
                  <a:lnTo>
                    <a:pt x="3804" y="14"/>
                  </a:lnTo>
                  <a:lnTo>
                    <a:pt x="3722" y="26"/>
                  </a:lnTo>
                  <a:lnTo>
                    <a:pt x="3640" y="38"/>
                  </a:lnTo>
                  <a:lnTo>
                    <a:pt x="3592" y="44"/>
                  </a:lnTo>
                  <a:lnTo>
                    <a:pt x="3538" y="50"/>
                  </a:lnTo>
                  <a:lnTo>
                    <a:pt x="3538" y="50"/>
                  </a:lnTo>
                  <a:lnTo>
                    <a:pt x="3520" y="52"/>
                  </a:lnTo>
                  <a:lnTo>
                    <a:pt x="3498" y="52"/>
                  </a:lnTo>
                  <a:lnTo>
                    <a:pt x="3498" y="52"/>
                  </a:lnTo>
                  <a:lnTo>
                    <a:pt x="3472" y="54"/>
                  </a:lnTo>
                  <a:lnTo>
                    <a:pt x="3474" y="54"/>
                  </a:lnTo>
                  <a:lnTo>
                    <a:pt x="3474" y="54"/>
                  </a:lnTo>
                  <a:lnTo>
                    <a:pt x="3492" y="56"/>
                  </a:lnTo>
                  <a:lnTo>
                    <a:pt x="3492" y="56"/>
                  </a:lnTo>
                  <a:lnTo>
                    <a:pt x="3490" y="58"/>
                  </a:lnTo>
                  <a:lnTo>
                    <a:pt x="3388" y="58"/>
                  </a:lnTo>
                  <a:lnTo>
                    <a:pt x="3388" y="58"/>
                  </a:lnTo>
                  <a:lnTo>
                    <a:pt x="3386" y="56"/>
                  </a:lnTo>
                  <a:lnTo>
                    <a:pt x="3376" y="54"/>
                  </a:lnTo>
                  <a:lnTo>
                    <a:pt x="3376" y="54"/>
                  </a:lnTo>
                  <a:lnTo>
                    <a:pt x="3355" y="58"/>
                  </a:lnTo>
                  <a:lnTo>
                    <a:pt x="3347" y="58"/>
                  </a:lnTo>
                  <a:lnTo>
                    <a:pt x="3347" y="58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09" y="56"/>
                  </a:lnTo>
                  <a:lnTo>
                    <a:pt x="3313" y="58"/>
                  </a:lnTo>
                  <a:lnTo>
                    <a:pt x="3149" y="58"/>
                  </a:lnTo>
                  <a:lnTo>
                    <a:pt x="3149" y="58"/>
                  </a:lnTo>
                  <a:lnTo>
                    <a:pt x="3153" y="58"/>
                  </a:lnTo>
                  <a:lnTo>
                    <a:pt x="3153" y="56"/>
                  </a:lnTo>
                  <a:lnTo>
                    <a:pt x="3139" y="52"/>
                  </a:lnTo>
                  <a:lnTo>
                    <a:pt x="3081" y="54"/>
                  </a:lnTo>
                  <a:lnTo>
                    <a:pt x="3107" y="58"/>
                  </a:lnTo>
                  <a:lnTo>
                    <a:pt x="3061" y="58"/>
                  </a:lnTo>
                  <a:lnTo>
                    <a:pt x="3061" y="58"/>
                  </a:lnTo>
                  <a:lnTo>
                    <a:pt x="3045" y="56"/>
                  </a:lnTo>
                  <a:lnTo>
                    <a:pt x="3045" y="56"/>
                  </a:lnTo>
                  <a:lnTo>
                    <a:pt x="3051" y="56"/>
                  </a:lnTo>
                  <a:lnTo>
                    <a:pt x="3089" y="58"/>
                  </a:lnTo>
                  <a:lnTo>
                    <a:pt x="3057" y="54"/>
                  </a:lnTo>
                  <a:lnTo>
                    <a:pt x="3057" y="54"/>
                  </a:lnTo>
                  <a:lnTo>
                    <a:pt x="3057" y="52"/>
                  </a:lnTo>
                  <a:lnTo>
                    <a:pt x="3055" y="52"/>
                  </a:lnTo>
                  <a:lnTo>
                    <a:pt x="3059" y="52"/>
                  </a:lnTo>
                  <a:lnTo>
                    <a:pt x="3053" y="50"/>
                  </a:lnTo>
                  <a:lnTo>
                    <a:pt x="3053" y="50"/>
                  </a:lnTo>
                  <a:lnTo>
                    <a:pt x="3043" y="48"/>
                  </a:lnTo>
                  <a:lnTo>
                    <a:pt x="3037" y="50"/>
                  </a:lnTo>
                  <a:lnTo>
                    <a:pt x="2989" y="44"/>
                  </a:lnTo>
                  <a:lnTo>
                    <a:pt x="2975" y="50"/>
                  </a:lnTo>
                  <a:lnTo>
                    <a:pt x="2957" y="48"/>
                  </a:lnTo>
                  <a:lnTo>
                    <a:pt x="2955" y="48"/>
                  </a:lnTo>
                  <a:lnTo>
                    <a:pt x="2969" y="48"/>
                  </a:lnTo>
                  <a:lnTo>
                    <a:pt x="2905" y="42"/>
                  </a:lnTo>
                  <a:lnTo>
                    <a:pt x="2903" y="42"/>
                  </a:lnTo>
                  <a:lnTo>
                    <a:pt x="2903" y="42"/>
                  </a:lnTo>
                  <a:lnTo>
                    <a:pt x="2891" y="38"/>
                  </a:lnTo>
                  <a:lnTo>
                    <a:pt x="2891" y="38"/>
                  </a:lnTo>
                  <a:lnTo>
                    <a:pt x="2889" y="38"/>
                  </a:lnTo>
                  <a:lnTo>
                    <a:pt x="2889" y="38"/>
                  </a:lnTo>
                  <a:lnTo>
                    <a:pt x="2883" y="40"/>
                  </a:lnTo>
                  <a:lnTo>
                    <a:pt x="2883" y="42"/>
                  </a:lnTo>
                  <a:lnTo>
                    <a:pt x="2885" y="42"/>
                  </a:lnTo>
                  <a:lnTo>
                    <a:pt x="2877" y="50"/>
                  </a:lnTo>
                  <a:lnTo>
                    <a:pt x="2885" y="50"/>
                  </a:lnTo>
                  <a:lnTo>
                    <a:pt x="2885" y="50"/>
                  </a:lnTo>
                  <a:lnTo>
                    <a:pt x="2885" y="58"/>
                  </a:lnTo>
                  <a:lnTo>
                    <a:pt x="2885" y="58"/>
                  </a:lnTo>
                  <a:lnTo>
                    <a:pt x="2883" y="58"/>
                  </a:lnTo>
                  <a:lnTo>
                    <a:pt x="2883" y="54"/>
                  </a:lnTo>
                  <a:lnTo>
                    <a:pt x="2873" y="54"/>
                  </a:lnTo>
                  <a:lnTo>
                    <a:pt x="2869" y="58"/>
                  </a:lnTo>
                  <a:lnTo>
                    <a:pt x="2873" y="58"/>
                  </a:lnTo>
                  <a:lnTo>
                    <a:pt x="2867" y="58"/>
                  </a:lnTo>
                  <a:lnTo>
                    <a:pt x="2869" y="58"/>
                  </a:lnTo>
                  <a:lnTo>
                    <a:pt x="2859" y="56"/>
                  </a:lnTo>
                  <a:lnTo>
                    <a:pt x="2859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1" y="58"/>
                  </a:lnTo>
                  <a:lnTo>
                    <a:pt x="2837" y="58"/>
                  </a:lnTo>
                  <a:lnTo>
                    <a:pt x="2837" y="58"/>
                  </a:lnTo>
                  <a:lnTo>
                    <a:pt x="2849" y="52"/>
                  </a:lnTo>
                  <a:lnTo>
                    <a:pt x="2861" y="48"/>
                  </a:lnTo>
                  <a:lnTo>
                    <a:pt x="2863" y="44"/>
                  </a:lnTo>
                  <a:lnTo>
                    <a:pt x="2863" y="44"/>
                  </a:lnTo>
                  <a:lnTo>
                    <a:pt x="2855" y="46"/>
                  </a:lnTo>
                  <a:lnTo>
                    <a:pt x="2847" y="48"/>
                  </a:lnTo>
                  <a:lnTo>
                    <a:pt x="2835" y="58"/>
                  </a:lnTo>
                  <a:lnTo>
                    <a:pt x="2829" y="58"/>
                  </a:lnTo>
                  <a:lnTo>
                    <a:pt x="2829" y="58"/>
                  </a:lnTo>
                  <a:lnTo>
                    <a:pt x="2829" y="58"/>
                  </a:lnTo>
                  <a:lnTo>
                    <a:pt x="2825" y="58"/>
                  </a:lnTo>
                  <a:lnTo>
                    <a:pt x="2825" y="58"/>
                  </a:lnTo>
                  <a:lnTo>
                    <a:pt x="2823" y="58"/>
                  </a:lnTo>
                  <a:lnTo>
                    <a:pt x="2823" y="58"/>
                  </a:lnTo>
                  <a:lnTo>
                    <a:pt x="2767" y="48"/>
                  </a:lnTo>
                  <a:lnTo>
                    <a:pt x="2767" y="48"/>
                  </a:lnTo>
                  <a:lnTo>
                    <a:pt x="2761" y="50"/>
                  </a:lnTo>
                  <a:lnTo>
                    <a:pt x="2751" y="50"/>
                  </a:lnTo>
                  <a:lnTo>
                    <a:pt x="2723" y="50"/>
                  </a:lnTo>
                  <a:lnTo>
                    <a:pt x="2703" y="46"/>
                  </a:lnTo>
                  <a:lnTo>
                    <a:pt x="2703" y="46"/>
                  </a:lnTo>
                  <a:lnTo>
                    <a:pt x="2699" y="48"/>
                  </a:lnTo>
                  <a:lnTo>
                    <a:pt x="2693" y="50"/>
                  </a:lnTo>
                  <a:lnTo>
                    <a:pt x="2675" y="50"/>
                  </a:lnTo>
                  <a:lnTo>
                    <a:pt x="2653" y="50"/>
                  </a:lnTo>
                  <a:lnTo>
                    <a:pt x="2633" y="50"/>
                  </a:lnTo>
                  <a:lnTo>
                    <a:pt x="2633" y="50"/>
                  </a:lnTo>
                  <a:lnTo>
                    <a:pt x="2689" y="58"/>
                  </a:lnTo>
                  <a:lnTo>
                    <a:pt x="2535" y="58"/>
                  </a:lnTo>
                  <a:lnTo>
                    <a:pt x="2535" y="58"/>
                  </a:lnTo>
                  <a:lnTo>
                    <a:pt x="2505" y="54"/>
                  </a:lnTo>
                  <a:lnTo>
                    <a:pt x="2485" y="50"/>
                  </a:lnTo>
                  <a:lnTo>
                    <a:pt x="2485" y="50"/>
                  </a:lnTo>
                  <a:lnTo>
                    <a:pt x="2469" y="52"/>
                  </a:lnTo>
                  <a:lnTo>
                    <a:pt x="2447" y="52"/>
                  </a:lnTo>
                  <a:lnTo>
                    <a:pt x="2447" y="52"/>
                  </a:lnTo>
                  <a:lnTo>
                    <a:pt x="2443" y="50"/>
                  </a:lnTo>
                  <a:lnTo>
                    <a:pt x="2443" y="50"/>
                  </a:lnTo>
                  <a:lnTo>
                    <a:pt x="2439" y="50"/>
                  </a:lnTo>
                  <a:lnTo>
                    <a:pt x="2439" y="50"/>
                  </a:lnTo>
                  <a:lnTo>
                    <a:pt x="2429" y="48"/>
                  </a:lnTo>
                  <a:lnTo>
                    <a:pt x="2423" y="46"/>
                  </a:lnTo>
                  <a:lnTo>
                    <a:pt x="2423" y="46"/>
                  </a:lnTo>
                  <a:lnTo>
                    <a:pt x="2398" y="46"/>
                  </a:lnTo>
                  <a:lnTo>
                    <a:pt x="2390" y="46"/>
                  </a:lnTo>
                  <a:lnTo>
                    <a:pt x="2390" y="46"/>
                  </a:lnTo>
                  <a:lnTo>
                    <a:pt x="2388" y="46"/>
                  </a:lnTo>
                  <a:lnTo>
                    <a:pt x="2388" y="46"/>
                  </a:lnTo>
                  <a:lnTo>
                    <a:pt x="2356" y="46"/>
                  </a:lnTo>
                  <a:lnTo>
                    <a:pt x="2356" y="46"/>
                  </a:lnTo>
                  <a:lnTo>
                    <a:pt x="2356" y="48"/>
                  </a:lnTo>
                  <a:lnTo>
                    <a:pt x="2360" y="48"/>
                  </a:lnTo>
                  <a:lnTo>
                    <a:pt x="2370" y="52"/>
                  </a:lnTo>
                  <a:lnTo>
                    <a:pt x="2370" y="52"/>
                  </a:lnTo>
                  <a:lnTo>
                    <a:pt x="2370" y="54"/>
                  </a:lnTo>
                  <a:lnTo>
                    <a:pt x="2360" y="54"/>
                  </a:lnTo>
                  <a:lnTo>
                    <a:pt x="2360" y="54"/>
                  </a:lnTo>
                  <a:lnTo>
                    <a:pt x="2386" y="56"/>
                  </a:lnTo>
                  <a:lnTo>
                    <a:pt x="2407" y="58"/>
                  </a:lnTo>
                  <a:lnTo>
                    <a:pt x="2210" y="58"/>
                  </a:lnTo>
                  <a:lnTo>
                    <a:pt x="2220" y="58"/>
                  </a:lnTo>
                  <a:lnTo>
                    <a:pt x="2220" y="58"/>
                  </a:lnTo>
                  <a:lnTo>
                    <a:pt x="2204" y="58"/>
                  </a:lnTo>
                  <a:lnTo>
                    <a:pt x="2204" y="58"/>
                  </a:lnTo>
                  <a:lnTo>
                    <a:pt x="2188" y="54"/>
                  </a:lnTo>
                  <a:lnTo>
                    <a:pt x="2184" y="54"/>
                  </a:lnTo>
                  <a:lnTo>
                    <a:pt x="2184" y="52"/>
                  </a:lnTo>
                  <a:lnTo>
                    <a:pt x="2178" y="56"/>
                  </a:lnTo>
                  <a:lnTo>
                    <a:pt x="2178" y="56"/>
                  </a:lnTo>
                  <a:lnTo>
                    <a:pt x="2168" y="54"/>
                  </a:lnTo>
                  <a:lnTo>
                    <a:pt x="2152" y="52"/>
                  </a:lnTo>
                  <a:lnTo>
                    <a:pt x="2116" y="48"/>
                  </a:lnTo>
                  <a:lnTo>
                    <a:pt x="2116" y="48"/>
                  </a:lnTo>
                  <a:lnTo>
                    <a:pt x="2114" y="48"/>
                  </a:lnTo>
                  <a:lnTo>
                    <a:pt x="2116" y="46"/>
                  </a:lnTo>
                  <a:lnTo>
                    <a:pt x="2112" y="48"/>
                  </a:lnTo>
                  <a:lnTo>
                    <a:pt x="2112" y="48"/>
                  </a:lnTo>
                  <a:lnTo>
                    <a:pt x="2080" y="44"/>
                  </a:lnTo>
                  <a:lnTo>
                    <a:pt x="2074" y="42"/>
                  </a:lnTo>
                  <a:lnTo>
                    <a:pt x="2072" y="42"/>
                  </a:lnTo>
                  <a:lnTo>
                    <a:pt x="2074" y="40"/>
                  </a:lnTo>
                  <a:lnTo>
                    <a:pt x="2074" y="40"/>
                  </a:lnTo>
                  <a:lnTo>
                    <a:pt x="2066" y="42"/>
                  </a:lnTo>
                  <a:lnTo>
                    <a:pt x="2064" y="42"/>
                  </a:lnTo>
                  <a:lnTo>
                    <a:pt x="2072" y="44"/>
                  </a:lnTo>
                  <a:lnTo>
                    <a:pt x="2072" y="44"/>
                  </a:lnTo>
                  <a:lnTo>
                    <a:pt x="2014" y="40"/>
                  </a:lnTo>
                  <a:lnTo>
                    <a:pt x="1996" y="36"/>
                  </a:lnTo>
                  <a:lnTo>
                    <a:pt x="1994" y="36"/>
                  </a:lnTo>
                  <a:lnTo>
                    <a:pt x="1996" y="34"/>
                  </a:lnTo>
                  <a:lnTo>
                    <a:pt x="1996" y="34"/>
                  </a:lnTo>
                  <a:lnTo>
                    <a:pt x="1986" y="34"/>
                  </a:lnTo>
                  <a:lnTo>
                    <a:pt x="1984" y="36"/>
                  </a:lnTo>
                  <a:lnTo>
                    <a:pt x="1986" y="36"/>
                  </a:lnTo>
                  <a:lnTo>
                    <a:pt x="2002" y="40"/>
                  </a:lnTo>
                  <a:lnTo>
                    <a:pt x="2066" y="46"/>
                  </a:lnTo>
                  <a:lnTo>
                    <a:pt x="2066" y="46"/>
                  </a:lnTo>
                  <a:lnTo>
                    <a:pt x="2058" y="46"/>
                  </a:lnTo>
                  <a:lnTo>
                    <a:pt x="2046" y="48"/>
                  </a:lnTo>
                  <a:lnTo>
                    <a:pt x="2046" y="48"/>
                  </a:lnTo>
                  <a:lnTo>
                    <a:pt x="2082" y="50"/>
                  </a:lnTo>
                  <a:lnTo>
                    <a:pt x="2096" y="52"/>
                  </a:lnTo>
                  <a:lnTo>
                    <a:pt x="2108" y="50"/>
                  </a:lnTo>
                  <a:lnTo>
                    <a:pt x="2108" y="50"/>
                  </a:lnTo>
                  <a:lnTo>
                    <a:pt x="2130" y="52"/>
                  </a:lnTo>
                  <a:lnTo>
                    <a:pt x="2130" y="52"/>
                  </a:lnTo>
                  <a:lnTo>
                    <a:pt x="2122" y="52"/>
                  </a:lnTo>
                  <a:lnTo>
                    <a:pt x="2122" y="52"/>
                  </a:lnTo>
                  <a:lnTo>
                    <a:pt x="2152" y="56"/>
                  </a:lnTo>
                  <a:lnTo>
                    <a:pt x="2152" y="56"/>
                  </a:lnTo>
                  <a:lnTo>
                    <a:pt x="2168" y="58"/>
                  </a:lnTo>
                  <a:lnTo>
                    <a:pt x="2124" y="58"/>
                  </a:lnTo>
                  <a:lnTo>
                    <a:pt x="2124" y="58"/>
                  </a:lnTo>
                  <a:lnTo>
                    <a:pt x="2122" y="58"/>
                  </a:lnTo>
                  <a:lnTo>
                    <a:pt x="2122" y="58"/>
                  </a:lnTo>
                  <a:lnTo>
                    <a:pt x="2122" y="58"/>
                  </a:lnTo>
                  <a:lnTo>
                    <a:pt x="2090" y="54"/>
                  </a:lnTo>
                  <a:lnTo>
                    <a:pt x="2066" y="54"/>
                  </a:lnTo>
                  <a:lnTo>
                    <a:pt x="2042" y="56"/>
                  </a:lnTo>
                  <a:lnTo>
                    <a:pt x="2008" y="56"/>
                  </a:lnTo>
                  <a:lnTo>
                    <a:pt x="2008" y="56"/>
                  </a:lnTo>
                  <a:lnTo>
                    <a:pt x="2012" y="52"/>
                  </a:lnTo>
                  <a:lnTo>
                    <a:pt x="2014" y="52"/>
                  </a:lnTo>
                  <a:lnTo>
                    <a:pt x="2012" y="52"/>
                  </a:lnTo>
                  <a:lnTo>
                    <a:pt x="2012" y="52"/>
                  </a:lnTo>
                  <a:lnTo>
                    <a:pt x="2012" y="50"/>
                  </a:lnTo>
                  <a:lnTo>
                    <a:pt x="2012" y="50"/>
                  </a:lnTo>
                  <a:lnTo>
                    <a:pt x="2048" y="52"/>
                  </a:lnTo>
                  <a:lnTo>
                    <a:pt x="2048" y="52"/>
                  </a:lnTo>
                  <a:lnTo>
                    <a:pt x="2020" y="50"/>
                  </a:lnTo>
                  <a:lnTo>
                    <a:pt x="2000" y="48"/>
                  </a:lnTo>
                  <a:lnTo>
                    <a:pt x="2000" y="48"/>
                  </a:lnTo>
                  <a:lnTo>
                    <a:pt x="1980" y="46"/>
                  </a:lnTo>
                  <a:lnTo>
                    <a:pt x="1974" y="44"/>
                  </a:lnTo>
                  <a:lnTo>
                    <a:pt x="1974" y="44"/>
                  </a:lnTo>
                  <a:lnTo>
                    <a:pt x="1976" y="42"/>
                  </a:lnTo>
                  <a:lnTo>
                    <a:pt x="1976" y="42"/>
                  </a:lnTo>
                  <a:lnTo>
                    <a:pt x="1954" y="44"/>
                  </a:lnTo>
                  <a:lnTo>
                    <a:pt x="1950" y="44"/>
                  </a:lnTo>
                  <a:lnTo>
                    <a:pt x="1954" y="44"/>
                  </a:lnTo>
                  <a:lnTo>
                    <a:pt x="1982" y="50"/>
                  </a:lnTo>
                  <a:lnTo>
                    <a:pt x="1982" y="50"/>
                  </a:lnTo>
                  <a:lnTo>
                    <a:pt x="1958" y="52"/>
                  </a:lnTo>
                  <a:lnTo>
                    <a:pt x="1924" y="50"/>
                  </a:lnTo>
                  <a:lnTo>
                    <a:pt x="1924" y="50"/>
                  </a:lnTo>
                  <a:lnTo>
                    <a:pt x="1906" y="48"/>
                  </a:lnTo>
                  <a:lnTo>
                    <a:pt x="1906" y="48"/>
                  </a:lnTo>
                  <a:lnTo>
                    <a:pt x="1924" y="46"/>
                  </a:lnTo>
                  <a:lnTo>
                    <a:pt x="1924" y="46"/>
                  </a:lnTo>
                  <a:lnTo>
                    <a:pt x="1942" y="48"/>
                  </a:lnTo>
                  <a:lnTo>
                    <a:pt x="1942" y="48"/>
                  </a:lnTo>
                  <a:lnTo>
                    <a:pt x="1942" y="46"/>
                  </a:lnTo>
                  <a:lnTo>
                    <a:pt x="1938" y="44"/>
                  </a:lnTo>
                  <a:lnTo>
                    <a:pt x="1926" y="42"/>
                  </a:lnTo>
                  <a:lnTo>
                    <a:pt x="1892" y="40"/>
                  </a:lnTo>
                  <a:lnTo>
                    <a:pt x="1892" y="40"/>
                  </a:lnTo>
                  <a:lnTo>
                    <a:pt x="1886" y="38"/>
                  </a:lnTo>
                  <a:lnTo>
                    <a:pt x="1886" y="36"/>
                  </a:lnTo>
                  <a:lnTo>
                    <a:pt x="1888" y="36"/>
                  </a:lnTo>
                  <a:lnTo>
                    <a:pt x="1888" y="36"/>
                  </a:lnTo>
                  <a:lnTo>
                    <a:pt x="1864" y="36"/>
                  </a:lnTo>
                  <a:lnTo>
                    <a:pt x="1860" y="38"/>
                  </a:lnTo>
                  <a:lnTo>
                    <a:pt x="1862" y="38"/>
                  </a:lnTo>
                  <a:lnTo>
                    <a:pt x="1862" y="38"/>
                  </a:lnTo>
                  <a:lnTo>
                    <a:pt x="1842" y="38"/>
                  </a:lnTo>
                  <a:lnTo>
                    <a:pt x="1842" y="38"/>
                  </a:lnTo>
                  <a:lnTo>
                    <a:pt x="1830" y="36"/>
                  </a:lnTo>
                  <a:lnTo>
                    <a:pt x="1830" y="36"/>
                  </a:lnTo>
                  <a:lnTo>
                    <a:pt x="1822" y="34"/>
                  </a:lnTo>
                  <a:lnTo>
                    <a:pt x="1828" y="34"/>
                  </a:lnTo>
                  <a:lnTo>
                    <a:pt x="1800" y="30"/>
                  </a:lnTo>
                  <a:lnTo>
                    <a:pt x="1800" y="30"/>
                  </a:lnTo>
                  <a:lnTo>
                    <a:pt x="1794" y="32"/>
                  </a:lnTo>
                  <a:lnTo>
                    <a:pt x="1796" y="34"/>
                  </a:lnTo>
                  <a:lnTo>
                    <a:pt x="1814" y="36"/>
                  </a:lnTo>
                  <a:lnTo>
                    <a:pt x="1814" y="36"/>
                  </a:lnTo>
                  <a:lnTo>
                    <a:pt x="1758" y="36"/>
                  </a:lnTo>
                  <a:lnTo>
                    <a:pt x="1758" y="36"/>
                  </a:lnTo>
                  <a:lnTo>
                    <a:pt x="1744" y="36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28" y="36"/>
                  </a:lnTo>
                  <a:lnTo>
                    <a:pt x="1718" y="34"/>
                  </a:lnTo>
                  <a:lnTo>
                    <a:pt x="1726" y="32"/>
                  </a:lnTo>
                  <a:lnTo>
                    <a:pt x="1696" y="28"/>
                  </a:lnTo>
                  <a:lnTo>
                    <a:pt x="1696" y="28"/>
                  </a:lnTo>
                  <a:lnTo>
                    <a:pt x="1690" y="30"/>
                  </a:lnTo>
                  <a:lnTo>
                    <a:pt x="1690" y="32"/>
                  </a:lnTo>
                  <a:lnTo>
                    <a:pt x="1700" y="34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36" y="38"/>
                  </a:lnTo>
                  <a:lnTo>
                    <a:pt x="1716" y="40"/>
                  </a:lnTo>
                  <a:lnTo>
                    <a:pt x="1716" y="40"/>
                  </a:lnTo>
                  <a:lnTo>
                    <a:pt x="1726" y="40"/>
                  </a:lnTo>
                  <a:lnTo>
                    <a:pt x="1738" y="40"/>
                  </a:lnTo>
                  <a:lnTo>
                    <a:pt x="1764" y="38"/>
                  </a:lnTo>
                  <a:lnTo>
                    <a:pt x="1764" y="38"/>
                  </a:lnTo>
                  <a:lnTo>
                    <a:pt x="1800" y="40"/>
                  </a:lnTo>
                  <a:lnTo>
                    <a:pt x="1800" y="40"/>
                  </a:lnTo>
                  <a:lnTo>
                    <a:pt x="1746" y="44"/>
                  </a:lnTo>
                  <a:lnTo>
                    <a:pt x="1708" y="38"/>
                  </a:lnTo>
                  <a:lnTo>
                    <a:pt x="1708" y="38"/>
                  </a:lnTo>
                  <a:lnTo>
                    <a:pt x="1656" y="42"/>
                  </a:lnTo>
                  <a:lnTo>
                    <a:pt x="1632" y="44"/>
                  </a:lnTo>
                  <a:lnTo>
                    <a:pt x="1628" y="46"/>
                  </a:lnTo>
                  <a:lnTo>
                    <a:pt x="1626" y="46"/>
                  </a:lnTo>
                  <a:lnTo>
                    <a:pt x="1628" y="48"/>
                  </a:lnTo>
                  <a:lnTo>
                    <a:pt x="1628" y="48"/>
                  </a:lnTo>
                  <a:lnTo>
                    <a:pt x="1626" y="48"/>
                  </a:lnTo>
                  <a:lnTo>
                    <a:pt x="1626" y="48"/>
                  </a:lnTo>
                  <a:lnTo>
                    <a:pt x="1636" y="50"/>
                  </a:lnTo>
                  <a:lnTo>
                    <a:pt x="1636" y="50"/>
                  </a:lnTo>
                  <a:lnTo>
                    <a:pt x="1636" y="50"/>
                  </a:lnTo>
                  <a:lnTo>
                    <a:pt x="1614" y="50"/>
                  </a:lnTo>
                  <a:lnTo>
                    <a:pt x="1614" y="50"/>
                  </a:lnTo>
                  <a:lnTo>
                    <a:pt x="1664" y="52"/>
                  </a:lnTo>
                  <a:lnTo>
                    <a:pt x="1664" y="52"/>
                  </a:lnTo>
                  <a:lnTo>
                    <a:pt x="1664" y="52"/>
                  </a:lnTo>
                  <a:lnTo>
                    <a:pt x="1658" y="54"/>
                  </a:lnTo>
                  <a:lnTo>
                    <a:pt x="1674" y="52"/>
                  </a:lnTo>
                  <a:lnTo>
                    <a:pt x="1694" y="52"/>
                  </a:lnTo>
                  <a:lnTo>
                    <a:pt x="1694" y="52"/>
                  </a:lnTo>
                  <a:lnTo>
                    <a:pt x="1694" y="54"/>
                  </a:lnTo>
                  <a:lnTo>
                    <a:pt x="1690" y="56"/>
                  </a:lnTo>
                  <a:lnTo>
                    <a:pt x="1674" y="58"/>
                  </a:lnTo>
                  <a:lnTo>
                    <a:pt x="1650" y="58"/>
                  </a:lnTo>
                  <a:lnTo>
                    <a:pt x="1630" y="56"/>
                  </a:lnTo>
                  <a:lnTo>
                    <a:pt x="1630" y="56"/>
                  </a:lnTo>
                  <a:lnTo>
                    <a:pt x="1618" y="58"/>
                  </a:lnTo>
                  <a:lnTo>
                    <a:pt x="1618" y="58"/>
                  </a:lnTo>
                  <a:lnTo>
                    <a:pt x="1618" y="58"/>
                  </a:lnTo>
                  <a:lnTo>
                    <a:pt x="1490" y="58"/>
                  </a:lnTo>
                  <a:lnTo>
                    <a:pt x="1490" y="58"/>
                  </a:lnTo>
                  <a:lnTo>
                    <a:pt x="1498" y="58"/>
                  </a:lnTo>
                  <a:lnTo>
                    <a:pt x="1498" y="56"/>
                  </a:lnTo>
                  <a:lnTo>
                    <a:pt x="1496" y="56"/>
                  </a:lnTo>
                  <a:lnTo>
                    <a:pt x="1496" y="56"/>
                  </a:lnTo>
                  <a:lnTo>
                    <a:pt x="1482" y="58"/>
                  </a:lnTo>
                  <a:lnTo>
                    <a:pt x="1462" y="58"/>
                  </a:lnTo>
                  <a:lnTo>
                    <a:pt x="1448" y="58"/>
                  </a:lnTo>
                  <a:lnTo>
                    <a:pt x="1442" y="58"/>
                  </a:lnTo>
                  <a:lnTo>
                    <a:pt x="1442" y="58"/>
                  </a:lnTo>
                  <a:lnTo>
                    <a:pt x="1367" y="58"/>
                  </a:lnTo>
                  <a:lnTo>
                    <a:pt x="1367" y="58"/>
                  </a:lnTo>
                  <a:lnTo>
                    <a:pt x="1365" y="58"/>
                  </a:lnTo>
                  <a:lnTo>
                    <a:pt x="1365" y="58"/>
                  </a:lnTo>
                  <a:lnTo>
                    <a:pt x="1353" y="58"/>
                  </a:lnTo>
                  <a:lnTo>
                    <a:pt x="1281" y="58"/>
                  </a:lnTo>
                  <a:lnTo>
                    <a:pt x="1263" y="58"/>
                  </a:lnTo>
                  <a:lnTo>
                    <a:pt x="1263" y="58"/>
                  </a:lnTo>
                  <a:lnTo>
                    <a:pt x="1265" y="58"/>
                  </a:lnTo>
                  <a:lnTo>
                    <a:pt x="1211" y="58"/>
                  </a:lnTo>
                  <a:lnTo>
                    <a:pt x="1211" y="58"/>
                  </a:lnTo>
                  <a:lnTo>
                    <a:pt x="1207" y="58"/>
                  </a:lnTo>
                  <a:lnTo>
                    <a:pt x="1185" y="56"/>
                  </a:lnTo>
                  <a:lnTo>
                    <a:pt x="1185" y="56"/>
                  </a:lnTo>
                  <a:lnTo>
                    <a:pt x="1155" y="52"/>
                  </a:lnTo>
                  <a:lnTo>
                    <a:pt x="1127" y="48"/>
                  </a:lnTo>
                  <a:lnTo>
                    <a:pt x="1127" y="48"/>
                  </a:lnTo>
                  <a:lnTo>
                    <a:pt x="1131" y="48"/>
                  </a:lnTo>
                  <a:lnTo>
                    <a:pt x="1111" y="44"/>
                  </a:lnTo>
                  <a:lnTo>
                    <a:pt x="1111" y="44"/>
                  </a:lnTo>
                  <a:lnTo>
                    <a:pt x="1113" y="46"/>
                  </a:lnTo>
                  <a:lnTo>
                    <a:pt x="1113" y="46"/>
                  </a:lnTo>
                  <a:lnTo>
                    <a:pt x="1065" y="40"/>
                  </a:lnTo>
                  <a:lnTo>
                    <a:pt x="1021" y="36"/>
                  </a:lnTo>
                  <a:lnTo>
                    <a:pt x="973" y="32"/>
                  </a:lnTo>
                  <a:lnTo>
                    <a:pt x="947" y="30"/>
                  </a:lnTo>
                  <a:lnTo>
                    <a:pt x="921" y="32"/>
                  </a:lnTo>
                  <a:lnTo>
                    <a:pt x="921" y="32"/>
                  </a:lnTo>
                  <a:lnTo>
                    <a:pt x="827" y="34"/>
                  </a:lnTo>
                  <a:lnTo>
                    <a:pt x="827" y="34"/>
                  </a:lnTo>
                  <a:lnTo>
                    <a:pt x="785" y="32"/>
                  </a:lnTo>
                  <a:lnTo>
                    <a:pt x="737" y="32"/>
                  </a:lnTo>
                  <a:lnTo>
                    <a:pt x="737" y="32"/>
                  </a:lnTo>
                  <a:lnTo>
                    <a:pt x="661" y="32"/>
                  </a:lnTo>
                  <a:lnTo>
                    <a:pt x="581" y="28"/>
                  </a:lnTo>
                  <a:lnTo>
                    <a:pt x="505" y="26"/>
                  </a:lnTo>
                  <a:lnTo>
                    <a:pt x="442" y="24"/>
                  </a:lnTo>
                  <a:lnTo>
                    <a:pt x="446" y="24"/>
                  </a:lnTo>
                  <a:lnTo>
                    <a:pt x="446" y="24"/>
                  </a:lnTo>
                  <a:lnTo>
                    <a:pt x="380" y="26"/>
                  </a:lnTo>
                  <a:lnTo>
                    <a:pt x="378" y="26"/>
                  </a:lnTo>
                  <a:lnTo>
                    <a:pt x="378" y="26"/>
                  </a:lnTo>
                  <a:lnTo>
                    <a:pt x="306" y="24"/>
                  </a:lnTo>
                  <a:lnTo>
                    <a:pt x="244" y="24"/>
                  </a:lnTo>
                  <a:lnTo>
                    <a:pt x="244" y="24"/>
                  </a:lnTo>
                  <a:lnTo>
                    <a:pt x="240" y="28"/>
                  </a:lnTo>
                  <a:lnTo>
                    <a:pt x="240" y="28"/>
                  </a:lnTo>
                  <a:lnTo>
                    <a:pt x="200" y="30"/>
                  </a:lnTo>
                  <a:lnTo>
                    <a:pt x="158" y="32"/>
                  </a:lnTo>
                  <a:lnTo>
                    <a:pt x="146" y="26"/>
                  </a:lnTo>
                  <a:lnTo>
                    <a:pt x="146" y="26"/>
                  </a:lnTo>
                  <a:lnTo>
                    <a:pt x="68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1642"/>
                  </a:lnTo>
                  <a:lnTo>
                    <a:pt x="5754" y="1642"/>
                  </a:lnTo>
                  <a:lnTo>
                    <a:pt x="5754" y="58"/>
                  </a:lnTo>
                  <a:lnTo>
                    <a:pt x="5450" y="58"/>
                  </a:lnTo>
                  <a:lnTo>
                    <a:pt x="5450" y="58"/>
                  </a:lnTo>
                  <a:lnTo>
                    <a:pt x="5512" y="50"/>
                  </a:lnTo>
                  <a:lnTo>
                    <a:pt x="5540" y="46"/>
                  </a:lnTo>
                  <a:lnTo>
                    <a:pt x="5562" y="40"/>
                  </a:lnTo>
                  <a:lnTo>
                    <a:pt x="5562" y="40"/>
                  </a:lnTo>
                  <a:close/>
                  <a:moveTo>
                    <a:pt x="4182" y="18"/>
                  </a:moveTo>
                  <a:lnTo>
                    <a:pt x="4182" y="18"/>
                  </a:lnTo>
                  <a:lnTo>
                    <a:pt x="4178" y="18"/>
                  </a:lnTo>
                  <a:lnTo>
                    <a:pt x="4182" y="18"/>
                  </a:lnTo>
                  <a:close/>
                  <a:moveTo>
                    <a:pt x="2891" y="50"/>
                  </a:moveTo>
                  <a:lnTo>
                    <a:pt x="2905" y="50"/>
                  </a:lnTo>
                  <a:lnTo>
                    <a:pt x="2917" y="52"/>
                  </a:lnTo>
                  <a:lnTo>
                    <a:pt x="2917" y="52"/>
                  </a:lnTo>
                  <a:lnTo>
                    <a:pt x="2917" y="54"/>
                  </a:lnTo>
                  <a:lnTo>
                    <a:pt x="2919" y="56"/>
                  </a:lnTo>
                  <a:lnTo>
                    <a:pt x="2933" y="58"/>
                  </a:lnTo>
                  <a:lnTo>
                    <a:pt x="2897" y="58"/>
                  </a:lnTo>
                  <a:lnTo>
                    <a:pt x="2897" y="58"/>
                  </a:lnTo>
                  <a:lnTo>
                    <a:pt x="2889" y="58"/>
                  </a:lnTo>
                  <a:lnTo>
                    <a:pt x="2889" y="58"/>
                  </a:lnTo>
                  <a:lnTo>
                    <a:pt x="2891" y="50"/>
                  </a:lnTo>
                  <a:lnTo>
                    <a:pt x="2891" y="50"/>
                  </a:lnTo>
                  <a:close/>
                  <a:moveTo>
                    <a:pt x="2453" y="54"/>
                  </a:moveTo>
                  <a:lnTo>
                    <a:pt x="2453" y="54"/>
                  </a:lnTo>
                  <a:lnTo>
                    <a:pt x="2453" y="54"/>
                  </a:lnTo>
                  <a:lnTo>
                    <a:pt x="2453" y="54"/>
                  </a:lnTo>
                  <a:lnTo>
                    <a:pt x="2457" y="56"/>
                  </a:lnTo>
                  <a:lnTo>
                    <a:pt x="2477" y="58"/>
                  </a:lnTo>
                  <a:lnTo>
                    <a:pt x="2441" y="58"/>
                  </a:lnTo>
                  <a:lnTo>
                    <a:pt x="2425" y="52"/>
                  </a:lnTo>
                  <a:lnTo>
                    <a:pt x="2453" y="54"/>
                  </a:lnTo>
                  <a:close/>
                  <a:moveTo>
                    <a:pt x="2398" y="56"/>
                  </a:moveTo>
                  <a:lnTo>
                    <a:pt x="2398" y="56"/>
                  </a:lnTo>
                  <a:lnTo>
                    <a:pt x="2437" y="58"/>
                  </a:lnTo>
                  <a:lnTo>
                    <a:pt x="2407" y="58"/>
                  </a:lnTo>
                  <a:lnTo>
                    <a:pt x="2398" y="56"/>
                  </a:lnTo>
                  <a:close/>
                  <a:moveTo>
                    <a:pt x="2108" y="58"/>
                  </a:moveTo>
                  <a:lnTo>
                    <a:pt x="2108" y="58"/>
                  </a:lnTo>
                  <a:lnTo>
                    <a:pt x="2112" y="58"/>
                  </a:lnTo>
                  <a:lnTo>
                    <a:pt x="2090" y="58"/>
                  </a:lnTo>
                  <a:lnTo>
                    <a:pt x="2090" y="58"/>
                  </a:lnTo>
                  <a:lnTo>
                    <a:pt x="2092" y="58"/>
                  </a:lnTo>
                  <a:lnTo>
                    <a:pt x="2088" y="56"/>
                  </a:lnTo>
                  <a:lnTo>
                    <a:pt x="2088" y="56"/>
                  </a:lnTo>
                  <a:lnTo>
                    <a:pt x="2108" y="58"/>
                  </a:lnTo>
                  <a:lnTo>
                    <a:pt x="2108" y="58"/>
                  </a:lnTo>
                  <a:close/>
                  <a:moveTo>
                    <a:pt x="1922" y="52"/>
                  </a:moveTo>
                  <a:lnTo>
                    <a:pt x="1922" y="52"/>
                  </a:lnTo>
                  <a:lnTo>
                    <a:pt x="1920" y="52"/>
                  </a:lnTo>
                  <a:lnTo>
                    <a:pt x="1922" y="52"/>
                  </a:lnTo>
                  <a:close/>
                  <a:moveTo>
                    <a:pt x="1794" y="56"/>
                  </a:moveTo>
                  <a:lnTo>
                    <a:pt x="1794" y="56"/>
                  </a:lnTo>
                  <a:lnTo>
                    <a:pt x="1806" y="54"/>
                  </a:lnTo>
                  <a:lnTo>
                    <a:pt x="1806" y="54"/>
                  </a:lnTo>
                  <a:lnTo>
                    <a:pt x="1816" y="54"/>
                  </a:lnTo>
                  <a:lnTo>
                    <a:pt x="1816" y="54"/>
                  </a:lnTo>
                  <a:lnTo>
                    <a:pt x="1830" y="54"/>
                  </a:lnTo>
                  <a:lnTo>
                    <a:pt x="1844" y="54"/>
                  </a:lnTo>
                  <a:lnTo>
                    <a:pt x="1844" y="54"/>
                  </a:lnTo>
                  <a:lnTo>
                    <a:pt x="1858" y="54"/>
                  </a:lnTo>
                  <a:lnTo>
                    <a:pt x="1868" y="56"/>
                  </a:lnTo>
                  <a:lnTo>
                    <a:pt x="1868" y="56"/>
                  </a:lnTo>
                  <a:lnTo>
                    <a:pt x="1858" y="56"/>
                  </a:lnTo>
                  <a:lnTo>
                    <a:pt x="1872" y="58"/>
                  </a:lnTo>
                  <a:lnTo>
                    <a:pt x="1872" y="58"/>
                  </a:lnTo>
                  <a:lnTo>
                    <a:pt x="1870" y="58"/>
                  </a:lnTo>
                  <a:lnTo>
                    <a:pt x="1794" y="58"/>
                  </a:lnTo>
                  <a:lnTo>
                    <a:pt x="1794" y="58"/>
                  </a:lnTo>
                  <a:lnTo>
                    <a:pt x="1794" y="56"/>
                  </a:lnTo>
                  <a:lnTo>
                    <a:pt x="1794" y="56"/>
                  </a:lnTo>
                  <a:close/>
                  <a:moveTo>
                    <a:pt x="1760" y="52"/>
                  </a:moveTo>
                  <a:lnTo>
                    <a:pt x="1760" y="52"/>
                  </a:lnTo>
                  <a:lnTo>
                    <a:pt x="1770" y="54"/>
                  </a:lnTo>
                  <a:lnTo>
                    <a:pt x="1772" y="54"/>
                  </a:lnTo>
                  <a:lnTo>
                    <a:pt x="1760" y="56"/>
                  </a:lnTo>
                  <a:lnTo>
                    <a:pt x="1760" y="56"/>
                  </a:lnTo>
                  <a:lnTo>
                    <a:pt x="1740" y="54"/>
                  </a:lnTo>
                  <a:lnTo>
                    <a:pt x="1740" y="54"/>
                  </a:lnTo>
                  <a:lnTo>
                    <a:pt x="1728" y="56"/>
                  </a:lnTo>
                  <a:lnTo>
                    <a:pt x="1736" y="58"/>
                  </a:lnTo>
                  <a:lnTo>
                    <a:pt x="1726" y="58"/>
                  </a:lnTo>
                  <a:lnTo>
                    <a:pt x="1690" y="58"/>
                  </a:lnTo>
                  <a:lnTo>
                    <a:pt x="1690" y="58"/>
                  </a:lnTo>
                  <a:lnTo>
                    <a:pt x="1694" y="56"/>
                  </a:lnTo>
                  <a:lnTo>
                    <a:pt x="1704" y="56"/>
                  </a:lnTo>
                  <a:lnTo>
                    <a:pt x="1760" y="52"/>
                  </a:lnTo>
                  <a:lnTo>
                    <a:pt x="1760" y="52"/>
                  </a:lnTo>
                  <a:close/>
                  <a:moveTo>
                    <a:pt x="1760" y="58"/>
                  </a:moveTo>
                  <a:lnTo>
                    <a:pt x="1726" y="58"/>
                  </a:lnTo>
                  <a:lnTo>
                    <a:pt x="1742" y="58"/>
                  </a:lnTo>
                  <a:lnTo>
                    <a:pt x="1742" y="58"/>
                  </a:lnTo>
                  <a:lnTo>
                    <a:pt x="1760" y="58"/>
                  </a:lnTo>
                  <a:lnTo>
                    <a:pt x="1760" y="5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4533901" y="4328662"/>
              <a:ext cx="25400" cy="9525"/>
            </a:xfrm>
            <a:custGeom>
              <a:avLst/>
              <a:gdLst/>
              <a:ahLst/>
              <a:cxnLst/>
              <a:rect l="0" t="0" r="0" b="0"/>
              <a:pathLst>
                <a:path w="16" h="6" extrusionOk="0">
                  <a:moveTo>
                    <a:pt x="16" y="4"/>
                  </a:moveTo>
                  <a:lnTo>
                    <a:pt x="16" y="4"/>
                  </a:lnTo>
                  <a:lnTo>
                    <a:pt x="14" y="4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16" y="4"/>
                  </a:lnTo>
                  <a:lnTo>
                    <a:pt x="16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x="8315325" y="4306437"/>
              <a:ext cx="31750" cy="3175"/>
            </a:xfrm>
            <a:custGeom>
              <a:avLst/>
              <a:gdLst/>
              <a:ahLst/>
              <a:cxnLst/>
              <a:rect l="0" t="0" r="0" b="0"/>
              <a:pathLst>
                <a:path w="20" h="2" extrusionOk="0">
                  <a:moveTo>
                    <a:pt x="0" y="0"/>
                  </a:moveTo>
                  <a:lnTo>
                    <a:pt x="20" y="2"/>
                  </a:lnTo>
                  <a:lnTo>
                    <a:pt x="2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3" name="Shape 93"/>
            <p:cNvSpPr/>
            <p:nvPr/>
          </p:nvSpPr>
          <p:spPr>
            <a:xfrm>
              <a:off x="4794251" y="4319137"/>
              <a:ext cx="85725" cy="12700"/>
            </a:xfrm>
            <a:custGeom>
              <a:avLst/>
              <a:gdLst/>
              <a:ahLst/>
              <a:cxnLst/>
              <a:rect l="0" t="0" r="0" b="0"/>
              <a:pathLst>
                <a:path w="54" h="8" extrusionOk="0">
                  <a:moveTo>
                    <a:pt x="0" y="0"/>
                  </a:moveTo>
                  <a:lnTo>
                    <a:pt x="0" y="0"/>
                  </a:lnTo>
                  <a:lnTo>
                    <a:pt x="18" y="4"/>
                  </a:lnTo>
                  <a:lnTo>
                    <a:pt x="24" y="6"/>
                  </a:lnTo>
                  <a:lnTo>
                    <a:pt x="32" y="8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36" y="4"/>
                  </a:lnTo>
                  <a:lnTo>
                    <a:pt x="2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4" name="Shape 94"/>
            <p:cNvSpPr/>
            <p:nvPr/>
          </p:nvSpPr>
          <p:spPr>
            <a:xfrm>
              <a:off x="4587876" y="4315962"/>
              <a:ext cx="95250" cy="6350"/>
            </a:xfrm>
            <a:custGeom>
              <a:avLst/>
              <a:gdLst/>
              <a:ahLst/>
              <a:cxnLst/>
              <a:rect l="0" t="0" r="0" b="0"/>
              <a:pathLst>
                <a:path w="60" h="4" extrusionOk="0">
                  <a:moveTo>
                    <a:pt x="4" y="0"/>
                  </a:moveTo>
                  <a:lnTo>
                    <a:pt x="0" y="0"/>
                  </a:lnTo>
                  <a:lnTo>
                    <a:pt x="6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5" name="Shape 95"/>
            <p:cNvSpPr/>
            <p:nvPr/>
          </p:nvSpPr>
          <p:spPr>
            <a:xfrm>
              <a:off x="3863976" y="4328662"/>
              <a:ext cx="12700" cy="6350"/>
            </a:xfrm>
            <a:custGeom>
              <a:avLst/>
              <a:gdLst/>
              <a:ahLst/>
              <a:cxnLst/>
              <a:rect l="0" t="0" r="0" b="0"/>
              <a:pathLst>
                <a:path w="8" h="4" extrusionOk="0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8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6" name="Shape 96"/>
            <p:cNvSpPr/>
            <p:nvPr/>
          </p:nvSpPr>
          <p:spPr>
            <a:xfrm>
              <a:off x="3738562" y="4315962"/>
              <a:ext cx="60325" cy="12700"/>
            </a:xfrm>
            <a:custGeom>
              <a:avLst/>
              <a:gdLst/>
              <a:ahLst/>
              <a:cxnLst/>
              <a:rect l="0" t="0" r="0" b="0"/>
              <a:pathLst>
                <a:path w="38" h="8" extrusionOk="0">
                  <a:moveTo>
                    <a:pt x="38" y="8"/>
                  </a:moveTo>
                  <a:lnTo>
                    <a:pt x="38" y="8"/>
                  </a:lnTo>
                  <a:lnTo>
                    <a:pt x="18" y="4"/>
                  </a:lnTo>
                  <a:lnTo>
                    <a:pt x="20" y="4"/>
                  </a:lnTo>
                  <a:lnTo>
                    <a:pt x="24" y="2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6" y="4"/>
                  </a:lnTo>
                  <a:lnTo>
                    <a:pt x="38" y="8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7" name="Shape 97"/>
            <p:cNvSpPr/>
            <p:nvPr/>
          </p:nvSpPr>
          <p:spPr>
            <a:xfrm>
              <a:off x="2894013" y="4344537"/>
              <a:ext cx="47625" cy="3175"/>
            </a:xfrm>
            <a:custGeom>
              <a:avLst/>
              <a:gdLst/>
              <a:ahLst/>
              <a:cxnLst/>
              <a:rect l="0" t="0" r="0" b="0"/>
              <a:pathLst>
                <a:path w="30" h="2" extrusionOk="0">
                  <a:moveTo>
                    <a:pt x="0" y="2"/>
                  </a:moveTo>
                  <a:lnTo>
                    <a:pt x="0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1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8" name="Shape 98"/>
            <p:cNvSpPr/>
            <p:nvPr/>
          </p:nvSpPr>
          <p:spPr>
            <a:xfrm>
              <a:off x="7213600" y="4290562"/>
              <a:ext cx="6350" cy="3175"/>
            </a:xfrm>
            <a:custGeom>
              <a:avLst/>
              <a:gdLst/>
              <a:ahLst/>
              <a:cxnLst/>
              <a:rect l="0" t="0" r="0" b="0"/>
              <a:pathLst>
                <a:path w="4" h="2" extrusionOk="0">
                  <a:moveTo>
                    <a:pt x="0" y="2"/>
                  </a:moveTo>
                  <a:lnTo>
                    <a:pt x="2" y="2"/>
                  </a:lnTo>
                  <a:lnTo>
                    <a:pt x="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9" name="Shape 99"/>
            <p:cNvSpPr/>
            <p:nvPr/>
          </p:nvSpPr>
          <p:spPr>
            <a:xfrm>
              <a:off x="1787525" y="4331837"/>
              <a:ext cx="28575" cy="3175"/>
            </a:xfrm>
            <a:custGeom>
              <a:avLst/>
              <a:gdLst/>
              <a:ahLst/>
              <a:cxnLst/>
              <a:rect l="0" t="0" r="0" b="0"/>
              <a:pathLst>
                <a:path w="18" h="2" extrusionOk="0">
                  <a:moveTo>
                    <a:pt x="0" y="0"/>
                  </a:moveTo>
                  <a:lnTo>
                    <a:pt x="18" y="2"/>
                  </a:lnTo>
                  <a:lnTo>
                    <a:pt x="18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0" name="Shape 100"/>
            <p:cNvSpPr/>
            <p:nvPr/>
          </p:nvSpPr>
          <p:spPr>
            <a:xfrm>
              <a:off x="1816100" y="4335012"/>
              <a:ext cx="44450" cy="6350"/>
            </a:xfrm>
            <a:custGeom>
              <a:avLst/>
              <a:gdLst/>
              <a:ahLst/>
              <a:cxnLst/>
              <a:rect l="0" t="0" r="0" b="0"/>
              <a:pathLst>
                <a:path w="28" h="4" extrusionOk="0">
                  <a:moveTo>
                    <a:pt x="0" y="0"/>
                  </a:moveTo>
                  <a:lnTo>
                    <a:pt x="0" y="0"/>
                  </a:lnTo>
                  <a:lnTo>
                    <a:pt x="2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457200" y="4246565"/>
            <a:ext cx="8229600" cy="679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 i="1">
                <a:solidFill>
                  <a:schemeClr val="lt2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0" y="0"/>
            <a:ext cx="9159875" cy="5148512"/>
            <a:chOff x="0" y="0"/>
            <a:chExt cx="5770" cy="4324"/>
          </a:xfrm>
        </p:grpSpPr>
        <p:sp>
          <p:nvSpPr>
            <p:cNvPr id="6" name="Shape 6"/>
            <p:cNvSpPr/>
            <p:nvPr/>
          </p:nvSpPr>
          <p:spPr>
            <a:xfrm>
              <a:off x="69" y="91"/>
              <a:ext cx="5700" cy="41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" name="Shape 7"/>
            <p:cNvSpPr/>
            <p:nvPr/>
          </p:nvSpPr>
          <p:spPr>
            <a:xfrm>
              <a:off x="0" y="0"/>
              <a:ext cx="5760" cy="4324"/>
            </a:xfrm>
            <a:custGeom>
              <a:avLst/>
              <a:gdLst/>
              <a:ahLst/>
              <a:cxnLst/>
              <a:rect l="0" t="0" r="0" b="0"/>
              <a:pathLst>
                <a:path w="5620" h="4138" extrusionOk="0">
                  <a:moveTo>
                    <a:pt x="5602" y="1282"/>
                  </a:moveTo>
                  <a:lnTo>
                    <a:pt x="5602" y="1282"/>
                  </a:lnTo>
                  <a:lnTo>
                    <a:pt x="5604" y="268"/>
                  </a:lnTo>
                  <a:lnTo>
                    <a:pt x="5604" y="268"/>
                  </a:lnTo>
                  <a:lnTo>
                    <a:pt x="5608" y="220"/>
                  </a:lnTo>
                  <a:lnTo>
                    <a:pt x="5612" y="146"/>
                  </a:lnTo>
                  <a:lnTo>
                    <a:pt x="5614" y="110"/>
                  </a:lnTo>
                  <a:lnTo>
                    <a:pt x="5610" y="80"/>
                  </a:lnTo>
                  <a:lnTo>
                    <a:pt x="5608" y="66"/>
                  </a:lnTo>
                  <a:lnTo>
                    <a:pt x="5604" y="58"/>
                  </a:lnTo>
                  <a:lnTo>
                    <a:pt x="5598" y="52"/>
                  </a:lnTo>
                  <a:lnTo>
                    <a:pt x="5592" y="50"/>
                  </a:lnTo>
                  <a:lnTo>
                    <a:pt x="5592" y="50"/>
                  </a:lnTo>
                  <a:lnTo>
                    <a:pt x="5188" y="46"/>
                  </a:lnTo>
                  <a:lnTo>
                    <a:pt x="5188" y="46"/>
                  </a:lnTo>
                  <a:lnTo>
                    <a:pt x="5232" y="50"/>
                  </a:lnTo>
                  <a:lnTo>
                    <a:pt x="5232" y="50"/>
                  </a:lnTo>
                  <a:lnTo>
                    <a:pt x="5204" y="50"/>
                  </a:lnTo>
                  <a:lnTo>
                    <a:pt x="5188" y="48"/>
                  </a:lnTo>
                  <a:lnTo>
                    <a:pt x="5154" y="44"/>
                  </a:lnTo>
                  <a:lnTo>
                    <a:pt x="5154" y="44"/>
                  </a:lnTo>
                  <a:lnTo>
                    <a:pt x="5182" y="40"/>
                  </a:lnTo>
                  <a:lnTo>
                    <a:pt x="5210" y="34"/>
                  </a:lnTo>
                  <a:lnTo>
                    <a:pt x="5210" y="34"/>
                  </a:lnTo>
                  <a:lnTo>
                    <a:pt x="5146" y="24"/>
                  </a:lnTo>
                  <a:lnTo>
                    <a:pt x="5128" y="22"/>
                  </a:lnTo>
                  <a:lnTo>
                    <a:pt x="5154" y="26"/>
                  </a:lnTo>
                  <a:lnTo>
                    <a:pt x="5154" y="26"/>
                  </a:lnTo>
                  <a:lnTo>
                    <a:pt x="5140" y="26"/>
                  </a:lnTo>
                  <a:lnTo>
                    <a:pt x="5152" y="26"/>
                  </a:lnTo>
                  <a:lnTo>
                    <a:pt x="5174" y="30"/>
                  </a:lnTo>
                  <a:lnTo>
                    <a:pt x="5182" y="32"/>
                  </a:lnTo>
                  <a:lnTo>
                    <a:pt x="5186" y="34"/>
                  </a:lnTo>
                  <a:lnTo>
                    <a:pt x="5186" y="34"/>
                  </a:lnTo>
                  <a:lnTo>
                    <a:pt x="5140" y="30"/>
                  </a:lnTo>
                  <a:lnTo>
                    <a:pt x="5094" y="24"/>
                  </a:lnTo>
                  <a:lnTo>
                    <a:pt x="5094" y="24"/>
                  </a:lnTo>
                  <a:lnTo>
                    <a:pt x="5106" y="26"/>
                  </a:lnTo>
                  <a:lnTo>
                    <a:pt x="5100" y="26"/>
                  </a:lnTo>
                  <a:lnTo>
                    <a:pt x="5100" y="26"/>
                  </a:lnTo>
                  <a:lnTo>
                    <a:pt x="5124" y="32"/>
                  </a:lnTo>
                  <a:lnTo>
                    <a:pt x="5124" y="32"/>
                  </a:lnTo>
                  <a:lnTo>
                    <a:pt x="5002" y="28"/>
                  </a:lnTo>
                  <a:lnTo>
                    <a:pt x="4966" y="26"/>
                  </a:lnTo>
                  <a:lnTo>
                    <a:pt x="5016" y="26"/>
                  </a:lnTo>
                  <a:lnTo>
                    <a:pt x="5016" y="26"/>
                  </a:lnTo>
                  <a:lnTo>
                    <a:pt x="4988" y="26"/>
                  </a:lnTo>
                  <a:lnTo>
                    <a:pt x="4962" y="24"/>
                  </a:lnTo>
                  <a:lnTo>
                    <a:pt x="4934" y="22"/>
                  </a:lnTo>
                  <a:lnTo>
                    <a:pt x="4896" y="20"/>
                  </a:lnTo>
                  <a:lnTo>
                    <a:pt x="4896" y="20"/>
                  </a:lnTo>
                  <a:lnTo>
                    <a:pt x="4866" y="20"/>
                  </a:lnTo>
                  <a:lnTo>
                    <a:pt x="4824" y="18"/>
                  </a:lnTo>
                  <a:lnTo>
                    <a:pt x="4812" y="16"/>
                  </a:lnTo>
                  <a:lnTo>
                    <a:pt x="4810" y="14"/>
                  </a:lnTo>
                  <a:lnTo>
                    <a:pt x="4810" y="12"/>
                  </a:lnTo>
                  <a:lnTo>
                    <a:pt x="4810" y="12"/>
                  </a:lnTo>
                  <a:lnTo>
                    <a:pt x="4832" y="12"/>
                  </a:lnTo>
                  <a:lnTo>
                    <a:pt x="4852" y="16"/>
                  </a:lnTo>
                  <a:lnTo>
                    <a:pt x="4852" y="16"/>
                  </a:lnTo>
                  <a:lnTo>
                    <a:pt x="4826" y="10"/>
                  </a:lnTo>
                  <a:lnTo>
                    <a:pt x="4800" y="6"/>
                  </a:lnTo>
                  <a:lnTo>
                    <a:pt x="4772" y="2"/>
                  </a:lnTo>
                  <a:lnTo>
                    <a:pt x="4744" y="0"/>
                  </a:lnTo>
                  <a:lnTo>
                    <a:pt x="4684" y="2"/>
                  </a:lnTo>
                  <a:lnTo>
                    <a:pt x="4620" y="4"/>
                  </a:lnTo>
                  <a:lnTo>
                    <a:pt x="4496" y="16"/>
                  </a:lnTo>
                  <a:lnTo>
                    <a:pt x="4438" y="22"/>
                  </a:lnTo>
                  <a:lnTo>
                    <a:pt x="4382" y="24"/>
                  </a:lnTo>
                  <a:lnTo>
                    <a:pt x="4382" y="24"/>
                  </a:lnTo>
                  <a:lnTo>
                    <a:pt x="4278" y="26"/>
                  </a:lnTo>
                  <a:lnTo>
                    <a:pt x="4166" y="32"/>
                  </a:lnTo>
                  <a:lnTo>
                    <a:pt x="3932" y="46"/>
                  </a:lnTo>
                  <a:lnTo>
                    <a:pt x="3814" y="52"/>
                  </a:lnTo>
                  <a:lnTo>
                    <a:pt x="3758" y="52"/>
                  </a:lnTo>
                  <a:lnTo>
                    <a:pt x="3704" y="52"/>
                  </a:lnTo>
                  <a:lnTo>
                    <a:pt x="3650" y="50"/>
                  </a:lnTo>
                  <a:lnTo>
                    <a:pt x="3600" y="46"/>
                  </a:lnTo>
                  <a:lnTo>
                    <a:pt x="3554" y="40"/>
                  </a:lnTo>
                  <a:lnTo>
                    <a:pt x="3510" y="34"/>
                  </a:lnTo>
                  <a:lnTo>
                    <a:pt x="3510" y="34"/>
                  </a:lnTo>
                  <a:lnTo>
                    <a:pt x="3438" y="38"/>
                  </a:lnTo>
                  <a:lnTo>
                    <a:pt x="3362" y="44"/>
                  </a:lnTo>
                  <a:lnTo>
                    <a:pt x="3324" y="44"/>
                  </a:lnTo>
                  <a:lnTo>
                    <a:pt x="3288" y="42"/>
                  </a:lnTo>
                  <a:lnTo>
                    <a:pt x="3254" y="40"/>
                  </a:lnTo>
                  <a:lnTo>
                    <a:pt x="3222" y="34"/>
                  </a:lnTo>
                  <a:lnTo>
                    <a:pt x="3222" y="34"/>
                  </a:lnTo>
                  <a:lnTo>
                    <a:pt x="3154" y="36"/>
                  </a:lnTo>
                  <a:lnTo>
                    <a:pt x="3098" y="36"/>
                  </a:lnTo>
                  <a:lnTo>
                    <a:pt x="3052" y="36"/>
                  </a:lnTo>
                  <a:lnTo>
                    <a:pt x="3052" y="36"/>
                  </a:lnTo>
                  <a:lnTo>
                    <a:pt x="3074" y="40"/>
                  </a:lnTo>
                  <a:lnTo>
                    <a:pt x="3074" y="40"/>
                  </a:lnTo>
                  <a:lnTo>
                    <a:pt x="2964" y="38"/>
                  </a:lnTo>
                  <a:lnTo>
                    <a:pt x="2854" y="38"/>
                  </a:lnTo>
                  <a:lnTo>
                    <a:pt x="2854" y="38"/>
                  </a:lnTo>
                  <a:lnTo>
                    <a:pt x="2876" y="42"/>
                  </a:lnTo>
                  <a:lnTo>
                    <a:pt x="2890" y="44"/>
                  </a:lnTo>
                  <a:lnTo>
                    <a:pt x="2900" y="48"/>
                  </a:lnTo>
                  <a:lnTo>
                    <a:pt x="2900" y="48"/>
                  </a:lnTo>
                  <a:lnTo>
                    <a:pt x="2892" y="44"/>
                  </a:lnTo>
                  <a:lnTo>
                    <a:pt x="2878" y="42"/>
                  </a:lnTo>
                  <a:lnTo>
                    <a:pt x="2842" y="42"/>
                  </a:lnTo>
                  <a:lnTo>
                    <a:pt x="2810" y="42"/>
                  </a:lnTo>
                  <a:lnTo>
                    <a:pt x="2800" y="42"/>
                  </a:lnTo>
                  <a:lnTo>
                    <a:pt x="2800" y="42"/>
                  </a:lnTo>
                  <a:lnTo>
                    <a:pt x="2802" y="44"/>
                  </a:lnTo>
                  <a:lnTo>
                    <a:pt x="2800" y="46"/>
                  </a:lnTo>
                  <a:lnTo>
                    <a:pt x="2792" y="44"/>
                  </a:lnTo>
                  <a:lnTo>
                    <a:pt x="2792" y="44"/>
                  </a:lnTo>
                  <a:lnTo>
                    <a:pt x="2820" y="48"/>
                  </a:lnTo>
                  <a:lnTo>
                    <a:pt x="2820" y="48"/>
                  </a:lnTo>
                  <a:lnTo>
                    <a:pt x="2808" y="44"/>
                  </a:lnTo>
                  <a:lnTo>
                    <a:pt x="2796" y="40"/>
                  </a:lnTo>
                  <a:lnTo>
                    <a:pt x="2764" y="38"/>
                  </a:lnTo>
                  <a:lnTo>
                    <a:pt x="2726" y="38"/>
                  </a:lnTo>
                  <a:lnTo>
                    <a:pt x="2686" y="40"/>
                  </a:lnTo>
                  <a:lnTo>
                    <a:pt x="2608" y="46"/>
                  </a:lnTo>
                  <a:lnTo>
                    <a:pt x="2576" y="48"/>
                  </a:lnTo>
                  <a:lnTo>
                    <a:pt x="2552" y="50"/>
                  </a:lnTo>
                  <a:lnTo>
                    <a:pt x="2552" y="50"/>
                  </a:lnTo>
                  <a:lnTo>
                    <a:pt x="2498" y="48"/>
                  </a:lnTo>
                  <a:lnTo>
                    <a:pt x="2428" y="40"/>
                  </a:lnTo>
                  <a:lnTo>
                    <a:pt x="2346" y="32"/>
                  </a:lnTo>
                  <a:lnTo>
                    <a:pt x="2258" y="26"/>
                  </a:lnTo>
                  <a:lnTo>
                    <a:pt x="2172" y="22"/>
                  </a:lnTo>
                  <a:lnTo>
                    <a:pt x="2130" y="20"/>
                  </a:lnTo>
                  <a:lnTo>
                    <a:pt x="2092" y="22"/>
                  </a:lnTo>
                  <a:lnTo>
                    <a:pt x="2058" y="24"/>
                  </a:lnTo>
                  <a:lnTo>
                    <a:pt x="2028" y="30"/>
                  </a:lnTo>
                  <a:lnTo>
                    <a:pt x="2002" y="38"/>
                  </a:lnTo>
                  <a:lnTo>
                    <a:pt x="1992" y="42"/>
                  </a:lnTo>
                  <a:lnTo>
                    <a:pt x="1984" y="48"/>
                  </a:lnTo>
                  <a:lnTo>
                    <a:pt x="1984" y="48"/>
                  </a:lnTo>
                  <a:lnTo>
                    <a:pt x="1990" y="46"/>
                  </a:lnTo>
                  <a:lnTo>
                    <a:pt x="1986" y="46"/>
                  </a:lnTo>
                  <a:lnTo>
                    <a:pt x="1990" y="46"/>
                  </a:lnTo>
                  <a:lnTo>
                    <a:pt x="1990" y="46"/>
                  </a:lnTo>
                  <a:lnTo>
                    <a:pt x="1898" y="46"/>
                  </a:lnTo>
                  <a:lnTo>
                    <a:pt x="1800" y="46"/>
                  </a:lnTo>
                  <a:lnTo>
                    <a:pt x="1642" y="50"/>
                  </a:lnTo>
                  <a:lnTo>
                    <a:pt x="1642" y="50"/>
                  </a:lnTo>
                  <a:lnTo>
                    <a:pt x="1584" y="52"/>
                  </a:lnTo>
                  <a:lnTo>
                    <a:pt x="1516" y="56"/>
                  </a:lnTo>
                  <a:lnTo>
                    <a:pt x="1372" y="64"/>
                  </a:lnTo>
                  <a:lnTo>
                    <a:pt x="1300" y="66"/>
                  </a:lnTo>
                  <a:lnTo>
                    <a:pt x="1232" y="66"/>
                  </a:lnTo>
                  <a:lnTo>
                    <a:pt x="1202" y="62"/>
                  </a:lnTo>
                  <a:lnTo>
                    <a:pt x="1174" y="60"/>
                  </a:lnTo>
                  <a:lnTo>
                    <a:pt x="1148" y="54"/>
                  </a:lnTo>
                  <a:lnTo>
                    <a:pt x="1126" y="48"/>
                  </a:lnTo>
                  <a:lnTo>
                    <a:pt x="1126" y="48"/>
                  </a:lnTo>
                  <a:lnTo>
                    <a:pt x="1096" y="44"/>
                  </a:lnTo>
                  <a:lnTo>
                    <a:pt x="1068" y="42"/>
                  </a:lnTo>
                  <a:lnTo>
                    <a:pt x="1068" y="42"/>
                  </a:lnTo>
                  <a:lnTo>
                    <a:pt x="1080" y="40"/>
                  </a:lnTo>
                  <a:lnTo>
                    <a:pt x="1082" y="40"/>
                  </a:lnTo>
                  <a:lnTo>
                    <a:pt x="1080" y="38"/>
                  </a:lnTo>
                  <a:lnTo>
                    <a:pt x="1050" y="36"/>
                  </a:lnTo>
                  <a:lnTo>
                    <a:pt x="990" y="32"/>
                  </a:lnTo>
                  <a:lnTo>
                    <a:pt x="990" y="32"/>
                  </a:lnTo>
                  <a:lnTo>
                    <a:pt x="934" y="26"/>
                  </a:lnTo>
                  <a:lnTo>
                    <a:pt x="844" y="20"/>
                  </a:lnTo>
                  <a:lnTo>
                    <a:pt x="760" y="18"/>
                  </a:lnTo>
                  <a:lnTo>
                    <a:pt x="734" y="18"/>
                  </a:lnTo>
                  <a:lnTo>
                    <a:pt x="726" y="18"/>
                  </a:lnTo>
                  <a:lnTo>
                    <a:pt x="722" y="20"/>
                  </a:lnTo>
                  <a:lnTo>
                    <a:pt x="722" y="20"/>
                  </a:lnTo>
                  <a:lnTo>
                    <a:pt x="656" y="20"/>
                  </a:lnTo>
                  <a:lnTo>
                    <a:pt x="588" y="22"/>
                  </a:lnTo>
                  <a:lnTo>
                    <a:pt x="520" y="28"/>
                  </a:lnTo>
                  <a:lnTo>
                    <a:pt x="454" y="34"/>
                  </a:lnTo>
                  <a:lnTo>
                    <a:pt x="388" y="42"/>
                  </a:lnTo>
                  <a:lnTo>
                    <a:pt x="322" y="46"/>
                  </a:lnTo>
                  <a:lnTo>
                    <a:pt x="260" y="48"/>
                  </a:lnTo>
                  <a:lnTo>
                    <a:pt x="202" y="48"/>
                  </a:lnTo>
                  <a:lnTo>
                    <a:pt x="202" y="48"/>
                  </a:lnTo>
                  <a:lnTo>
                    <a:pt x="160" y="46"/>
                  </a:lnTo>
                  <a:lnTo>
                    <a:pt x="94" y="46"/>
                  </a:lnTo>
                  <a:lnTo>
                    <a:pt x="60" y="46"/>
                  </a:lnTo>
                  <a:lnTo>
                    <a:pt x="30" y="50"/>
                  </a:lnTo>
                  <a:lnTo>
                    <a:pt x="20" y="52"/>
                  </a:lnTo>
                  <a:lnTo>
                    <a:pt x="10" y="54"/>
                  </a:lnTo>
                  <a:lnTo>
                    <a:pt x="6" y="58"/>
                  </a:lnTo>
                  <a:lnTo>
                    <a:pt x="4" y="62"/>
                  </a:lnTo>
                  <a:lnTo>
                    <a:pt x="4" y="62"/>
                  </a:lnTo>
                  <a:lnTo>
                    <a:pt x="4" y="390"/>
                  </a:lnTo>
                  <a:lnTo>
                    <a:pt x="4" y="390"/>
                  </a:lnTo>
                  <a:lnTo>
                    <a:pt x="4" y="710"/>
                  </a:lnTo>
                  <a:lnTo>
                    <a:pt x="8" y="1030"/>
                  </a:lnTo>
                  <a:lnTo>
                    <a:pt x="8" y="1030"/>
                  </a:lnTo>
                  <a:lnTo>
                    <a:pt x="10" y="1296"/>
                  </a:lnTo>
                  <a:lnTo>
                    <a:pt x="10" y="1564"/>
                  </a:lnTo>
                  <a:lnTo>
                    <a:pt x="6" y="2098"/>
                  </a:lnTo>
                  <a:lnTo>
                    <a:pt x="6" y="2098"/>
                  </a:lnTo>
                  <a:lnTo>
                    <a:pt x="2" y="2726"/>
                  </a:lnTo>
                  <a:lnTo>
                    <a:pt x="0" y="3354"/>
                  </a:lnTo>
                  <a:lnTo>
                    <a:pt x="0" y="3354"/>
                  </a:lnTo>
                  <a:lnTo>
                    <a:pt x="0" y="4080"/>
                  </a:lnTo>
                  <a:lnTo>
                    <a:pt x="0" y="4080"/>
                  </a:lnTo>
                  <a:lnTo>
                    <a:pt x="2" y="4088"/>
                  </a:lnTo>
                  <a:lnTo>
                    <a:pt x="6" y="4094"/>
                  </a:lnTo>
                  <a:lnTo>
                    <a:pt x="10" y="4100"/>
                  </a:lnTo>
                  <a:lnTo>
                    <a:pt x="18" y="4104"/>
                  </a:lnTo>
                  <a:lnTo>
                    <a:pt x="36" y="4114"/>
                  </a:lnTo>
                  <a:lnTo>
                    <a:pt x="62" y="4120"/>
                  </a:lnTo>
                  <a:lnTo>
                    <a:pt x="92" y="4124"/>
                  </a:lnTo>
                  <a:lnTo>
                    <a:pt x="126" y="4128"/>
                  </a:lnTo>
                  <a:lnTo>
                    <a:pt x="162" y="4130"/>
                  </a:lnTo>
                  <a:lnTo>
                    <a:pt x="200" y="4132"/>
                  </a:lnTo>
                  <a:lnTo>
                    <a:pt x="278" y="4130"/>
                  </a:lnTo>
                  <a:lnTo>
                    <a:pt x="352" y="4126"/>
                  </a:lnTo>
                  <a:lnTo>
                    <a:pt x="414" y="4120"/>
                  </a:lnTo>
                  <a:lnTo>
                    <a:pt x="454" y="4114"/>
                  </a:lnTo>
                  <a:lnTo>
                    <a:pt x="454" y="4114"/>
                  </a:lnTo>
                  <a:lnTo>
                    <a:pt x="444" y="4118"/>
                  </a:lnTo>
                  <a:lnTo>
                    <a:pt x="442" y="4118"/>
                  </a:lnTo>
                  <a:lnTo>
                    <a:pt x="444" y="4120"/>
                  </a:lnTo>
                  <a:lnTo>
                    <a:pt x="456" y="4120"/>
                  </a:lnTo>
                  <a:lnTo>
                    <a:pt x="478" y="4118"/>
                  </a:lnTo>
                  <a:lnTo>
                    <a:pt x="478" y="4118"/>
                  </a:lnTo>
                  <a:lnTo>
                    <a:pt x="450" y="4124"/>
                  </a:lnTo>
                  <a:lnTo>
                    <a:pt x="422" y="4130"/>
                  </a:lnTo>
                  <a:lnTo>
                    <a:pt x="422" y="4130"/>
                  </a:lnTo>
                  <a:lnTo>
                    <a:pt x="2136" y="4120"/>
                  </a:lnTo>
                  <a:lnTo>
                    <a:pt x="2136" y="4120"/>
                  </a:lnTo>
                  <a:lnTo>
                    <a:pt x="2130" y="4120"/>
                  </a:lnTo>
                  <a:lnTo>
                    <a:pt x="2124" y="4120"/>
                  </a:lnTo>
                  <a:lnTo>
                    <a:pt x="2118" y="4118"/>
                  </a:lnTo>
                  <a:lnTo>
                    <a:pt x="2114" y="4114"/>
                  </a:lnTo>
                  <a:lnTo>
                    <a:pt x="2114" y="4114"/>
                  </a:lnTo>
                  <a:lnTo>
                    <a:pt x="2158" y="4114"/>
                  </a:lnTo>
                  <a:lnTo>
                    <a:pt x="2158" y="4114"/>
                  </a:lnTo>
                  <a:lnTo>
                    <a:pt x="2150" y="4116"/>
                  </a:lnTo>
                  <a:lnTo>
                    <a:pt x="2146" y="4118"/>
                  </a:lnTo>
                  <a:lnTo>
                    <a:pt x="2144" y="4120"/>
                  </a:lnTo>
                  <a:lnTo>
                    <a:pt x="2144" y="4120"/>
                  </a:lnTo>
                  <a:lnTo>
                    <a:pt x="2202" y="4120"/>
                  </a:lnTo>
                  <a:lnTo>
                    <a:pt x="2202" y="4120"/>
                  </a:lnTo>
                  <a:lnTo>
                    <a:pt x="2198" y="4120"/>
                  </a:lnTo>
                  <a:lnTo>
                    <a:pt x="2204" y="4118"/>
                  </a:lnTo>
                  <a:lnTo>
                    <a:pt x="2204" y="4118"/>
                  </a:lnTo>
                  <a:lnTo>
                    <a:pt x="2194" y="4122"/>
                  </a:lnTo>
                  <a:lnTo>
                    <a:pt x="2184" y="4124"/>
                  </a:lnTo>
                  <a:lnTo>
                    <a:pt x="2178" y="4120"/>
                  </a:lnTo>
                  <a:lnTo>
                    <a:pt x="2174" y="4114"/>
                  </a:lnTo>
                  <a:lnTo>
                    <a:pt x="2174" y="4114"/>
                  </a:lnTo>
                  <a:lnTo>
                    <a:pt x="2228" y="4114"/>
                  </a:lnTo>
                  <a:lnTo>
                    <a:pt x="2282" y="4114"/>
                  </a:lnTo>
                  <a:lnTo>
                    <a:pt x="2282" y="4114"/>
                  </a:lnTo>
                  <a:lnTo>
                    <a:pt x="2266" y="4116"/>
                  </a:lnTo>
                  <a:lnTo>
                    <a:pt x="2252" y="4116"/>
                  </a:lnTo>
                  <a:lnTo>
                    <a:pt x="2222" y="4116"/>
                  </a:lnTo>
                  <a:lnTo>
                    <a:pt x="2222" y="4116"/>
                  </a:lnTo>
                  <a:lnTo>
                    <a:pt x="2302" y="4120"/>
                  </a:lnTo>
                  <a:lnTo>
                    <a:pt x="2382" y="4122"/>
                  </a:lnTo>
                  <a:lnTo>
                    <a:pt x="2462" y="4122"/>
                  </a:lnTo>
                  <a:lnTo>
                    <a:pt x="2542" y="4122"/>
                  </a:lnTo>
                  <a:lnTo>
                    <a:pt x="2702" y="4116"/>
                  </a:lnTo>
                  <a:lnTo>
                    <a:pt x="2862" y="4114"/>
                  </a:lnTo>
                  <a:lnTo>
                    <a:pt x="2862" y="4114"/>
                  </a:lnTo>
                  <a:lnTo>
                    <a:pt x="3170" y="4114"/>
                  </a:lnTo>
                  <a:lnTo>
                    <a:pt x="3170" y="4114"/>
                  </a:lnTo>
                  <a:lnTo>
                    <a:pt x="3214" y="4116"/>
                  </a:lnTo>
                  <a:lnTo>
                    <a:pt x="3274" y="4122"/>
                  </a:lnTo>
                  <a:lnTo>
                    <a:pt x="3344" y="4128"/>
                  </a:lnTo>
                  <a:lnTo>
                    <a:pt x="3418" y="4134"/>
                  </a:lnTo>
                  <a:lnTo>
                    <a:pt x="3490" y="4138"/>
                  </a:lnTo>
                  <a:lnTo>
                    <a:pt x="3524" y="4138"/>
                  </a:lnTo>
                  <a:lnTo>
                    <a:pt x="3556" y="4138"/>
                  </a:lnTo>
                  <a:lnTo>
                    <a:pt x="3586" y="4136"/>
                  </a:lnTo>
                  <a:lnTo>
                    <a:pt x="3612" y="4132"/>
                  </a:lnTo>
                  <a:lnTo>
                    <a:pt x="3632" y="4126"/>
                  </a:lnTo>
                  <a:lnTo>
                    <a:pt x="3648" y="4116"/>
                  </a:lnTo>
                  <a:lnTo>
                    <a:pt x="3648" y="4116"/>
                  </a:lnTo>
                  <a:lnTo>
                    <a:pt x="3642" y="4118"/>
                  </a:lnTo>
                  <a:lnTo>
                    <a:pt x="3646" y="4118"/>
                  </a:lnTo>
                  <a:lnTo>
                    <a:pt x="3642" y="4118"/>
                  </a:lnTo>
                  <a:lnTo>
                    <a:pt x="3642" y="4118"/>
                  </a:lnTo>
                  <a:lnTo>
                    <a:pt x="3734" y="4118"/>
                  </a:lnTo>
                  <a:lnTo>
                    <a:pt x="3832" y="4118"/>
                  </a:lnTo>
                  <a:lnTo>
                    <a:pt x="3990" y="4114"/>
                  </a:lnTo>
                  <a:lnTo>
                    <a:pt x="3990" y="4114"/>
                  </a:lnTo>
                  <a:lnTo>
                    <a:pt x="4130" y="4112"/>
                  </a:lnTo>
                  <a:lnTo>
                    <a:pt x="4274" y="4108"/>
                  </a:lnTo>
                  <a:lnTo>
                    <a:pt x="4348" y="4108"/>
                  </a:lnTo>
                  <a:lnTo>
                    <a:pt x="4422" y="4108"/>
                  </a:lnTo>
                  <a:lnTo>
                    <a:pt x="4494" y="4110"/>
                  </a:lnTo>
                  <a:lnTo>
                    <a:pt x="4564" y="4116"/>
                  </a:lnTo>
                  <a:lnTo>
                    <a:pt x="4564" y="4116"/>
                  </a:lnTo>
                  <a:lnTo>
                    <a:pt x="4558" y="4116"/>
                  </a:lnTo>
                  <a:lnTo>
                    <a:pt x="4564" y="4116"/>
                  </a:lnTo>
                  <a:lnTo>
                    <a:pt x="4606" y="4118"/>
                  </a:lnTo>
                  <a:lnTo>
                    <a:pt x="4662" y="4118"/>
                  </a:lnTo>
                  <a:lnTo>
                    <a:pt x="4702" y="4116"/>
                  </a:lnTo>
                  <a:lnTo>
                    <a:pt x="4702" y="4116"/>
                  </a:lnTo>
                  <a:lnTo>
                    <a:pt x="4756" y="4114"/>
                  </a:lnTo>
                  <a:lnTo>
                    <a:pt x="4812" y="4116"/>
                  </a:lnTo>
                  <a:lnTo>
                    <a:pt x="4912" y="4122"/>
                  </a:lnTo>
                  <a:lnTo>
                    <a:pt x="4912" y="4122"/>
                  </a:lnTo>
                  <a:lnTo>
                    <a:pt x="4944" y="4116"/>
                  </a:lnTo>
                  <a:lnTo>
                    <a:pt x="4978" y="4112"/>
                  </a:lnTo>
                  <a:lnTo>
                    <a:pt x="5010" y="4110"/>
                  </a:lnTo>
                  <a:lnTo>
                    <a:pt x="5044" y="4110"/>
                  </a:lnTo>
                  <a:lnTo>
                    <a:pt x="5110" y="4114"/>
                  </a:lnTo>
                  <a:lnTo>
                    <a:pt x="5174" y="4118"/>
                  </a:lnTo>
                  <a:lnTo>
                    <a:pt x="5240" y="4124"/>
                  </a:lnTo>
                  <a:lnTo>
                    <a:pt x="5306" y="4128"/>
                  </a:lnTo>
                  <a:lnTo>
                    <a:pt x="5338" y="4128"/>
                  </a:lnTo>
                  <a:lnTo>
                    <a:pt x="5370" y="4126"/>
                  </a:lnTo>
                  <a:lnTo>
                    <a:pt x="5402" y="4122"/>
                  </a:lnTo>
                  <a:lnTo>
                    <a:pt x="5434" y="4116"/>
                  </a:lnTo>
                  <a:lnTo>
                    <a:pt x="5434" y="4116"/>
                  </a:lnTo>
                  <a:lnTo>
                    <a:pt x="5488" y="4114"/>
                  </a:lnTo>
                  <a:lnTo>
                    <a:pt x="5534" y="4112"/>
                  </a:lnTo>
                  <a:lnTo>
                    <a:pt x="5548" y="4112"/>
                  </a:lnTo>
                  <a:lnTo>
                    <a:pt x="5552" y="4114"/>
                  </a:lnTo>
                  <a:lnTo>
                    <a:pt x="5552" y="4114"/>
                  </a:lnTo>
                  <a:lnTo>
                    <a:pt x="5572" y="4106"/>
                  </a:lnTo>
                  <a:lnTo>
                    <a:pt x="5586" y="4100"/>
                  </a:lnTo>
                  <a:lnTo>
                    <a:pt x="5594" y="4098"/>
                  </a:lnTo>
                  <a:lnTo>
                    <a:pt x="5600" y="4096"/>
                  </a:lnTo>
                  <a:lnTo>
                    <a:pt x="5602" y="4088"/>
                  </a:lnTo>
                  <a:lnTo>
                    <a:pt x="5604" y="4078"/>
                  </a:lnTo>
                  <a:lnTo>
                    <a:pt x="5604" y="4028"/>
                  </a:lnTo>
                  <a:lnTo>
                    <a:pt x="5604" y="4028"/>
                  </a:lnTo>
                  <a:lnTo>
                    <a:pt x="5610" y="3756"/>
                  </a:lnTo>
                  <a:lnTo>
                    <a:pt x="5610" y="3756"/>
                  </a:lnTo>
                  <a:lnTo>
                    <a:pt x="5614" y="3536"/>
                  </a:lnTo>
                  <a:lnTo>
                    <a:pt x="5616" y="3316"/>
                  </a:lnTo>
                  <a:lnTo>
                    <a:pt x="5620" y="2876"/>
                  </a:lnTo>
                  <a:lnTo>
                    <a:pt x="5620" y="2876"/>
                  </a:lnTo>
                  <a:lnTo>
                    <a:pt x="5620" y="2676"/>
                  </a:lnTo>
                  <a:lnTo>
                    <a:pt x="5620" y="2478"/>
                  </a:lnTo>
                  <a:lnTo>
                    <a:pt x="5614" y="2080"/>
                  </a:lnTo>
                  <a:lnTo>
                    <a:pt x="5608" y="1680"/>
                  </a:lnTo>
                  <a:lnTo>
                    <a:pt x="5602" y="1282"/>
                  </a:lnTo>
                  <a:lnTo>
                    <a:pt x="5602" y="1282"/>
                  </a:lnTo>
                  <a:close/>
                  <a:moveTo>
                    <a:pt x="42" y="3306"/>
                  </a:moveTo>
                  <a:lnTo>
                    <a:pt x="42" y="3306"/>
                  </a:lnTo>
                  <a:lnTo>
                    <a:pt x="40" y="3306"/>
                  </a:lnTo>
                  <a:lnTo>
                    <a:pt x="40" y="3306"/>
                  </a:lnTo>
                  <a:lnTo>
                    <a:pt x="42" y="3306"/>
                  </a:lnTo>
                  <a:lnTo>
                    <a:pt x="42" y="3306"/>
                  </a:lnTo>
                  <a:close/>
                  <a:moveTo>
                    <a:pt x="8" y="4106"/>
                  </a:moveTo>
                  <a:lnTo>
                    <a:pt x="8" y="4106"/>
                  </a:lnTo>
                  <a:lnTo>
                    <a:pt x="8" y="4094"/>
                  </a:lnTo>
                  <a:lnTo>
                    <a:pt x="8" y="4106"/>
                  </a:lnTo>
                  <a:lnTo>
                    <a:pt x="8" y="4106"/>
                  </a:lnTo>
                  <a:close/>
                  <a:moveTo>
                    <a:pt x="14" y="1158"/>
                  </a:moveTo>
                  <a:lnTo>
                    <a:pt x="14" y="1158"/>
                  </a:lnTo>
                  <a:lnTo>
                    <a:pt x="16" y="1144"/>
                  </a:lnTo>
                  <a:lnTo>
                    <a:pt x="16" y="1144"/>
                  </a:lnTo>
                  <a:lnTo>
                    <a:pt x="18" y="1152"/>
                  </a:lnTo>
                  <a:lnTo>
                    <a:pt x="18" y="1154"/>
                  </a:lnTo>
                  <a:lnTo>
                    <a:pt x="14" y="1158"/>
                  </a:lnTo>
                  <a:lnTo>
                    <a:pt x="14" y="1158"/>
                  </a:lnTo>
                  <a:close/>
                  <a:moveTo>
                    <a:pt x="42" y="3402"/>
                  </a:moveTo>
                  <a:lnTo>
                    <a:pt x="42" y="3402"/>
                  </a:lnTo>
                  <a:lnTo>
                    <a:pt x="36" y="3404"/>
                  </a:lnTo>
                  <a:lnTo>
                    <a:pt x="32" y="3402"/>
                  </a:lnTo>
                  <a:lnTo>
                    <a:pt x="30" y="3402"/>
                  </a:lnTo>
                  <a:lnTo>
                    <a:pt x="28" y="3400"/>
                  </a:lnTo>
                  <a:lnTo>
                    <a:pt x="28" y="3392"/>
                  </a:lnTo>
                  <a:lnTo>
                    <a:pt x="30" y="3386"/>
                  </a:lnTo>
                  <a:lnTo>
                    <a:pt x="34" y="3382"/>
                  </a:lnTo>
                  <a:lnTo>
                    <a:pt x="36" y="3380"/>
                  </a:lnTo>
                  <a:lnTo>
                    <a:pt x="38" y="3380"/>
                  </a:lnTo>
                  <a:lnTo>
                    <a:pt x="40" y="3384"/>
                  </a:lnTo>
                  <a:lnTo>
                    <a:pt x="42" y="3388"/>
                  </a:lnTo>
                  <a:lnTo>
                    <a:pt x="42" y="3402"/>
                  </a:lnTo>
                  <a:lnTo>
                    <a:pt x="42" y="3402"/>
                  </a:lnTo>
                  <a:lnTo>
                    <a:pt x="38" y="3402"/>
                  </a:lnTo>
                  <a:lnTo>
                    <a:pt x="40" y="3402"/>
                  </a:lnTo>
                  <a:lnTo>
                    <a:pt x="40" y="3400"/>
                  </a:lnTo>
                  <a:lnTo>
                    <a:pt x="42" y="3402"/>
                  </a:lnTo>
                  <a:lnTo>
                    <a:pt x="42" y="3402"/>
                  </a:lnTo>
                  <a:close/>
                  <a:moveTo>
                    <a:pt x="48" y="3384"/>
                  </a:moveTo>
                  <a:lnTo>
                    <a:pt x="48" y="3384"/>
                  </a:lnTo>
                  <a:lnTo>
                    <a:pt x="44" y="3378"/>
                  </a:lnTo>
                  <a:lnTo>
                    <a:pt x="44" y="3376"/>
                  </a:lnTo>
                  <a:lnTo>
                    <a:pt x="50" y="3382"/>
                  </a:lnTo>
                  <a:lnTo>
                    <a:pt x="54" y="3388"/>
                  </a:lnTo>
                  <a:lnTo>
                    <a:pt x="52" y="3388"/>
                  </a:lnTo>
                  <a:lnTo>
                    <a:pt x="48" y="3384"/>
                  </a:lnTo>
                  <a:lnTo>
                    <a:pt x="48" y="3384"/>
                  </a:lnTo>
                  <a:lnTo>
                    <a:pt x="48" y="3384"/>
                  </a:lnTo>
                  <a:lnTo>
                    <a:pt x="48" y="3384"/>
                  </a:lnTo>
                  <a:lnTo>
                    <a:pt x="48" y="3386"/>
                  </a:lnTo>
                  <a:lnTo>
                    <a:pt x="48" y="3384"/>
                  </a:lnTo>
                  <a:lnTo>
                    <a:pt x="48" y="3384"/>
                  </a:lnTo>
                  <a:close/>
                  <a:moveTo>
                    <a:pt x="56" y="1198"/>
                  </a:moveTo>
                  <a:lnTo>
                    <a:pt x="56" y="1198"/>
                  </a:lnTo>
                  <a:lnTo>
                    <a:pt x="58" y="1194"/>
                  </a:lnTo>
                  <a:lnTo>
                    <a:pt x="56" y="1198"/>
                  </a:lnTo>
                  <a:lnTo>
                    <a:pt x="56" y="1198"/>
                  </a:lnTo>
                  <a:lnTo>
                    <a:pt x="56" y="1198"/>
                  </a:lnTo>
                  <a:lnTo>
                    <a:pt x="56" y="1198"/>
                  </a:lnTo>
                  <a:lnTo>
                    <a:pt x="56" y="1198"/>
                  </a:lnTo>
                  <a:close/>
                  <a:moveTo>
                    <a:pt x="222" y="62"/>
                  </a:moveTo>
                  <a:lnTo>
                    <a:pt x="218" y="62"/>
                  </a:lnTo>
                  <a:lnTo>
                    <a:pt x="218" y="62"/>
                  </a:lnTo>
                  <a:lnTo>
                    <a:pt x="220" y="62"/>
                  </a:lnTo>
                  <a:lnTo>
                    <a:pt x="222" y="62"/>
                  </a:lnTo>
                  <a:lnTo>
                    <a:pt x="222" y="62"/>
                  </a:lnTo>
                  <a:close/>
                  <a:moveTo>
                    <a:pt x="64" y="3768"/>
                  </a:moveTo>
                  <a:lnTo>
                    <a:pt x="64" y="3768"/>
                  </a:lnTo>
                  <a:lnTo>
                    <a:pt x="62" y="3764"/>
                  </a:lnTo>
                  <a:lnTo>
                    <a:pt x="64" y="3768"/>
                  </a:lnTo>
                  <a:lnTo>
                    <a:pt x="64" y="3768"/>
                  </a:lnTo>
                  <a:lnTo>
                    <a:pt x="64" y="3768"/>
                  </a:lnTo>
                  <a:lnTo>
                    <a:pt x="64" y="3768"/>
                  </a:lnTo>
                  <a:lnTo>
                    <a:pt x="64" y="3768"/>
                  </a:lnTo>
                  <a:close/>
                  <a:moveTo>
                    <a:pt x="96" y="3380"/>
                  </a:moveTo>
                  <a:lnTo>
                    <a:pt x="96" y="3380"/>
                  </a:lnTo>
                  <a:lnTo>
                    <a:pt x="96" y="3374"/>
                  </a:lnTo>
                  <a:lnTo>
                    <a:pt x="98" y="3378"/>
                  </a:lnTo>
                  <a:lnTo>
                    <a:pt x="98" y="3382"/>
                  </a:lnTo>
                  <a:lnTo>
                    <a:pt x="96" y="3380"/>
                  </a:lnTo>
                  <a:lnTo>
                    <a:pt x="96" y="3380"/>
                  </a:lnTo>
                  <a:lnTo>
                    <a:pt x="98" y="3380"/>
                  </a:lnTo>
                  <a:lnTo>
                    <a:pt x="96" y="3380"/>
                  </a:lnTo>
                  <a:lnTo>
                    <a:pt x="96" y="3380"/>
                  </a:lnTo>
                  <a:close/>
                  <a:moveTo>
                    <a:pt x="106" y="3258"/>
                  </a:moveTo>
                  <a:lnTo>
                    <a:pt x="106" y="3258"/>
                  </a:lnTo>
                  <a:lnTo>
                    <a:pt x="104" y="3260"/>
                  </a:lnTo>
                  <a:lnTo>
                    <a:pt x="106" y="3258"/>
                  </a:lnTo>
                  <a:lnTo>
                    <a:pt x="108" y="3258"/>
                  </a:lnTo>
                  <a:lnTo>
                    <a:pt x="106" y="3258"/>
                  </a:lnTo>
                  <a:lnTo>
                    <a:pt x="106" y="3258"/>
                  </a:lnTo>
                  <a:lnTo>
                    <a:pt x="104" y="3260"/>
                  </a:lnTo>
                  <a:lnTo>
                    <a:pt x="106" y="3258"/>
                  </a:lnTo>
                  <a:lnTo>
                    <a:pt x="108" y="3258"/>
                  </a:lnTo>
                  <a:lnTo>
                    <a:pt x="106" y="3258"/>
                  </a:lnTo>
                  <a:lnTo>
                    <a:pt x="106" y="3258"/>
                  </a:lnTo>
                  <a:close/>
                  <a:moveTo>
                    <a:pt x="130" y="104"/>
                  </a:moveTo>
                  <a:lnTo>
                    <a:pt x="130" y="104"/>
                  </a:lnTo>
                  <a:lnTo>
                    <a:pt x="108" y="112"/>
                  </a:lnTo>
                  <a:lnTo>
                    <a:pt x="120" y="108"/>
                  </a:lnTo>
                  <a:lnTo>
                    <a:pt x="138" y="102"/>
                  </a:lnTo>
                  <a:lnTo>
                    <a:pt x="138" y="102"/>
                  </a:lnTo>
                  <a:lnTo>
                    <a:pt x="130" y="104"/>
                  </a:lnTo>
                  <a:lnTo>
                    <a:pt x="130" y="104"/>
                  </a:lnTo>
                  <a:lnTo>
                    <a:pt x="128" y="104"/>
                  </a:lnTo>
                  <a:lnTo>
                    <a:pt x="130" y="104"/>
                  </a:lnTo>
                  <a:lnTo>
                    <a:pt x="130" y="104"/>
                  </a:lnTo>
                  <a:close/>
                  <a:moveTo>
                    <a:pt x="160" y="3242"/>
                  </a:moveTo>
                  <a:lnTo>
                    <a:pt x="160" y="3242"/>
                  </a:lnTo>
                  <a:lnTo>
                    <a:pt x="152" y="3238"/>
                  </a:lnTo>
                  <a:lnTo>
                    <a:pt x="150" y="3232"/>
                  </a:lnTo>
                  <a:lnTo>
                    <a:pt x="152" y="3230"/>
                  </a:lnTo>
                  <a:lnTo>
                    <a:pt x="158" y="3228"/>
                  </a:lnTo>
                  <a:lnTo>
                    <a:pt x="162" y="3228"/>
                  </a:lnTo>
                  <a:lnTo>
                    <a:pt x="166" y="3230"/>
                  </a:lnTo>
                  <a:lnTo>
                    <a:pt x="166" y="3234"/>
                  </a:lnTo>
                  <a:lnTo>
                    <a:pt x="160" y="3242"/>
                  </a:lnTo>
                  <a:lnTo>
                    <a:pt x="160" y="3242"/>
                  </a:lnTo>
                  <a:lnTo>
                    <a:pt x="160" y="3240"/>
                  </a:lnTo>
                  <a:lnTo>
                    <a:pt x="162" y="3240"/>
                  </a:lnTo>
                  <a:lnTo>
                    <a:pt x="162" y="3240"/>
                  </a:lnTo>
                  <a:lnTo>
                    <a:pt x="160" y="3242"/>
                  </a:lnTo>
                  <a:lnTo>
                    <a:pt x="160" y="3242"/>
                  </a:lnTo>
                  <a:close/>
                  <a:moveTo>
                    <a:pt x="164" y="3250"/>
                  </a:moveTo>
                  <a:lnTo>
                    <a:pt x="164" y="3250"/>
                  </a:lnTo>
                  <a:lnTo>
                    <a:pt x="164" y="3250"/>
                  </a:lnTo>
                  <a:lnTo>
                    <a:pt x="164" y="3250"/>
                  </a:lnTo>
                  <a:lnTo>
                    <a:pt x="164" y="3250"/>
                  </a:lnTo>
                  <a:lnTo>
                    <a:pt x="164" y="3250"/>
                  </a:lnTo>
                  <a:lnTo>
                    <a:pt x="164" y="3250"/>
                  </a:lnTo>
                  <a:lnTo>
                    <a:pt x="164" y="3250"/>
                  </a:lnTo>
                  <a:close/>
                  <a:moveTo>
                    <a:pt x="174" y="110"/>
                  </a:moveTo>
                  <a:lnTo>
                    <a:pt x="174" y="110"/>
                  </a:lnTo>
                  <a:lnTo>
                    <a:pt x="182" y="106"/>
                  </a:lnTo>
                  <a:lnTo>
                    <a:pt x="186" y="104"/>
                  </a:lnTo>
                  <a:lnTo>
                    <a:pt x="192" y="104"/>
                  </a:lnTo>
                  <a:lnTo>
                    <a:pt x="192" y="106"/>
                  </a:lnTo>
                  <a:lnTo>
                    <a:pt x="190" y="108"/>
                  </a:lnTo>
                  <a:lnTo>
                    <a:pt x="174" y="110"/>
                  </a:lnTo>
                  <a:lnTo>
                    <a:pt x="174" y="110"/>
                  </a:lnTo>
                  <a:lnTo>
                    <a:pt x="176" y="110"/>
                  </a:lnTo>
                  <a:lnTo>
                    <a:pt x="174" y="110"/>
                  </a:lnTo>
                  <a:lnTo>
                    <a:pt x="174" y="110"/>
                  </a:lnTo>
                  <a:close/>
                  <a:moveTo>
                    <a:pt x="190" y="4018"/>
                  </a:moveTo>
                  <a:lnTo>
                    <a:pt x="190" y="4022"/>
                  </a:lnTo>
                  <a:lnTo>
                    <a:pt x="190" y="4022"/>
                  </a:lnTo>
                  <a:lnTo>
                    <a:pt x="190" y="4020"/>
                  </a:lnTo>
                  <a:lnTo>
                    <a:pt x="190" y="4018"/>
                  </a:lnTo>
                  <a:lnTo>
                    <a:pt x="190" y="4018"/>
                  </a:lnTo>
                  <a:close/>
                  <a:moveTo>
                    <a:pt x="194" y="3304"/>
                  </a:moveTo>
                  <a:lnTo>
                    <a:pt x="194" y="3304"/>
                  </a:lnTo>
                  <a:lnTo>
                    <a:pt x="198" y="3296"/>
                  </a:lnTo>
                  <a:lnTo>
                    <a:pt x="200" y="3292"/>
                  </a:lnTo>
                  <a:lnTo>
                    <a:pt x="202" y="3296"/>
                  </a:lnTo>
                  <a:lnTo>
                    <a:pt x="204" y="3300"/>
                  </a:lnTo>
                  <a:lnTo>
                    <a:pt x="204" y="3306"/>
                  </a:lnTo>
                  <a:lnTo>
                    <a:pt x="202" y="3310"/>
                  </a:lnTo>
                  <a:lnTo>
                    <a:pt x="202" y="3310"/>
                  </a:lnTo>
                  <a:lnTo>
                    <a:pt x="200" y="3310"/>
                  </a:lnTo>
                  <a:lnTo>
                    <a:pt x="194" y="3304"/>
                  </a:lnTo>
                  <a:lnTo>
                    <a:pt x="194" y="3304"/>
                  </a:lnTo>
                  <a:lnTo>
                    <a:pt x="196" y="3304"/>
                  </a:lnTo>
                  <a:lnTo>
                    <a:pt x="196" y="3306"/>
                  </a:lnTo>
                  <a:lnTo>
                    <a:pt x="196" y="3306"/>
                  </a:lnTo>
                  <a:lnTo>
                    <a:pt x="194" y="3304"/>
                  </a:lnTo>
                  <a:lnTo>
                    <a:pt x="194" y="3304"/>
                  </a:lnTo>
                  <a:close/>
                  <a:moveTo>
                    <a:pt x="212" y="4018"/>
                  </a:moveTo>
                  <a:lnTo>
                    <a:pt x="212" y="4018"/>
                  </a:lnTo>
                  <a:lnTo>
                    <a:pt x="212" y="4012"/>
                  </a:lnTo>
                  <a:lnTo>
                    <a:pt x="210" y="4016"/>
                  </a:lnTo>
                  <a:lnTo>
                    <a:pt x="208" y="4032"/>
                  </a:lnTo>
                  <a:lnTo>
                    <a:pt x="208" y="4042"/>
                  </a:lnTo>
                  <a:lnTo>
                    <a:pt x="212" y="4018"/>
                  </a:lnTo>
                  <a:lnTo>
                    <a:pt x="212" y="4018"/>
                  </a:lnTo>
                  <a:lnTo>
                    <a:pt x="212" y="4020"/>
                  </a:lnTo>
                  <a:lnTo>
                    <a:pt x="212" y="4018"/>
                  </a:lnTo>
                  <a:lnTo>
                    <a:pt x="212" y="4018"/>
                  </a:lnTo>
                  <a:close/>
                  <a:moveTo>
                    <a:pt x="200" y="82"/>
                  </a:moveTo>
                  <a:lnTo>
                    <a:pt x="200" y="82"/>
                  </a:lnTo>
                  <a:lnTo>
                    <a:pt x="212" y="80"/>
                  </a:lnTo>
                  <a:lnTo>
                    <a:pt x="224" y="80"/>
                  </a:lnTo>
                  <a:lnTo>
                    <a:pt x="226" y="80"/>
                  </a:lnTo>
                  <a:lnTo>
                    <a:pt x="224" y="80"/>
                  </a:lnTo>
                  <a:lnTo>
                    <a:pt x="200" y="82"/>
                  </a:lnTo>
                  <a:lnTo>
                    <a:pt x="200" y="82"/>
                  </a:lnTo>
                  <a:lnTo>
                    <a:pt x="206" y="82"/>
                  </a:lnTo>
                  <a:lnTo>
                    <a:pt x="200" y="82"/>
                  </a:lnTo>
                  <a:lnTo>
                    <a:pt x="200" y="82"/>
                  </a:lnTo>
                  <a:close/>
                  <a:moveTo>
                    <a:pt x="242" y="3438"/>
                  </a:moveTo>
                  <a:lnTo>
                    <a:pt x="242" y="3438"/>
                  </a:lnTo>
                  <a:lnTo>
                    <a:pt x="236" y="3436"/>
                  </a:lnTo>
                  <a:lnTo>
                    <a:pt x="234" y="3434"/>
                  </a:lnTo>
                  <a:lnTo>
                    <a:pt x="234" y="3432"/>
                  </a:lnTo>
                  <a:lnTo>
                    <a:pt x="236" y="3432"/>
                  </a:lnTo>
                  <a:lnTo>
                    <a:pt x="238" y="3432"/>
                  </a:lnTo>
                  <a:lnTo>
                    <a:pt x="240" y="3432"/>
                  </a:lnTo>
                  <a:lnTo>
                    <a:pt x="242" y="3434"/>
                  </a:lnTo>
                  <a:lnTo>
                    <a:pt x="242" y="3438"/>
                  </a:lnTo>
                  <a:lnTo>
                    <a:pt x="242" y="3438"/>
                  </a:lnTo>
                  <a:lnTo>
                    <a:pt x="240" y="3438"/>
                  </a:lnTo>
                  <a:lnTo>
                    <a:pt x="240" y="3436"/>
                  </a:lnTo>
                  <a:lnTo>
                    <a:pt x="242" y="3436"/>
                  </a:lnTo>
                  <a:lnTo>
                    <a:pt x="242" y="3438"/>
                  </a:lnTo>
                  <a:lnTo>
                    <a:pt x="242" y="3438"/>
                  </a:lnTo>
                  <a:close/>
                  <a:moveTo>
                    <a:pt x="260" y="4066"/>
                  </a:moveTo>
                  <a:lnTo>
                    <a:pt x="260" y="4066"/>
                  </a:lnTo>
                  <a:lnTo>
                    <a:pt x="254" y="4060"/>
                  </a:lnTo>
                  <a:lnTo>
                    <a:pt x="250" y="4052"/>
                  </a:lnTo>
                  <a:lnTo>
                    <a:pt x="250" y="4048"/>
                  </a:lnTo>
                  <a:lnTo>
                    <a:pt x="250" y="4046"/>
                  </a:lnTo>
                  <a:lnTo>
                    <a:pt x="252" y="4044"/>
                  </a:lnTo>
                  <a:lnTo>
                    <a:pt x="254" y="4048"/>
                  </a:lnTo>
                  <a:lnTo>
                    <a:pt x="256" y="4054"/>
                  </a:lnTo>
                  <a:lnTo>
                    <a:pt x="260" y="4066"/>
                  </a:lnTo>
                  <a:lnTo>
                    <a:pt x="260" y="4066"/>
                  </a:lnTo>
                  <a:lnTo>
                    <a:pt x="258" y="4064"/>
                  </a:lnTo>
                  <a:lnTo>
                    <a:pt x="260" y="4066"/>
                  </a:lnTo>
                  <a:lnTo>
                    <a:pt x="260" y="4066"/>
                  </a:lnTo>
                  <a:close/>
                  <a:moveTo>
                    <a:pt x="298" y="3602"/>
                  </a:moveTo>
                  <a:lnTo>
                    <a:pt x="298" y="3602"/>
                  </a:lnTo>
                  <a:lnTo>
                    <a:pt x="298" y="3608"/>
                  </a:lnTo>
                  <a:lnTo>
                    <a:pt x="296" y="3614"/>
                  </a:lnTo>
                  <a:lnTo>
                    <a:pt x="292" y="3616"/>
                  </a:lnTo>
                  <a:lnTo>
                    <a:pt x="288" y="3618"/>
                  </a:lnTo>
                  <a:lnTo>
                    <a:pt x="280" y="3618"/>
                  </a:lnTo>
                  <a:lnTo>
                    <a:pt x="270" y="3616"/>
                  </a:lnTo>
                  <a:lnTo>
                    <a:pt x="270" y="3616"/>
                  </a:lnTo>
                  <a:lnTo>
                    <a:pt x="266" y="3602"/>
                  </a:lnTo>
                  <a:lnTo>
                    <a:pt x="266" y="3586"/>
                  </a:lnTo>
                  <a:lnTo>
                    <a:pt x="268" y="3572"/>
                  </a:lnTo>
                  <a:lnTo>
                    <a:pt x="274" y="3556"/>
                  </a:lnTo>
                  <a:lnTo>
                    <a:pt x="274" y="3556"/>
                  </a:lnTo>
                  <a:lnTo>
                    <a:pt x="280" y="3556"/>
                  </a:lnTo>
                  <a:lnTo>
                    <a:pt x="286" y="3560"/>
                  </a:lnTo>
                  <a:lnTo>
                    <a:pt x="290" y="3566"/>
                  </a:lnTo>
                  <a:lnTo>
                    <a:pt x="294" y="3574"/>
                  </a:lnTo>
                  <a:lnTo>
                    <a:pt x="298" y="3590"/>
                  </a:lnTo>
                  <a:lnTo>
                    <a:pt x="300" y="3598"/>
                  </a:lnTo>
                  <a:lnTo>
                    <a:pt x="298" y="3602"/>
                  </a:lnTo>
                  <a:lnTo>
                    <a:pt x="298" y="3602"/>
                  </a:lnTo>
                  <a:lnTo>
                    <a:pt x="300" y="3598"/>
                  </a:lnTo>
                  <a:lnTo>
                    <a:pt x="298" y="3602"/>
                  </a:lnTo>
                  <a:lnTo>
                    <a:pt x="298" y="3602"/>
                  </a:lnTo>
                  <a:close/>
                  <a:moveTo>
                    <a:pt x="304" y="390"/>
                  </a:moveTo>
                  <a:lnTo>
                    <a:pt x="304" y="390"/>
                  </a:lnTo>
                  <a:lnTo>
                    <a:pt x="308" y="386"/>
                  </a:lnTo>
                  <a:lnTo>
                    <a:pt x="308" y="386"/>
                  </a:lnTo>
                  <a:lnTo>
                    <a:pt x="306" y="388"/>
                  </a:lnTo>
                  <a:lnTo>
                    <a:pt x="304" y="390"/>
                  </a:lnTo>
                  <a:lnTo>
                    <a:pt x="304" y="390"/>
                  </a:lnTo>
                  <a:lnTo>
                    <a:pt x="306" y="390"/>
                  </a:lnTo>
                  <a:lnTo>
                    <a:pt x="304" y="390"/>
                  </a:lnTo>
                  <a:lnTo>
                    <a:pt x="304" y="390"/>
                  </a:lnTo>
                  <a:close/>
                  <a:moveTo>
                    <a:pt x="662" y="166"/>
                  </a:moveTo>
                  <a:lnTo>
                    <a:pt x="662" y="166"/>
                  </a:lnTo>
                  <a:lnTo>
                    <a:pt x="668" y="170"/>
                  </a:lnTo>
                  <a:lnTo>
                    <a:pt x="662" y="170"/>
                  </a:lnTo>
                  <a:lnTo>
                    <a:pt x="658" y="168"/>
                  </a:lnTo>
                  <a:lnTo>
                    <a:pt x="658" y="166"/>
                  </a:lnTo>
                  <a:lnTo>
                    <a:pt x="662" y="166"/>
                  </a:lnTo>
                  <a:lnTo>
                    <a:pt x="662" y="166"/>
                  </a:lnTo>
                  <a:lnTo>
                    <a:pt x="664" y="168"/>
                  </a:lnTo>
                  <a:lnTo>
                    <a:pt x="662" y="168"/>
                  </a:lnTo>
                  <a:lnTo>
                    <a:pt x="662" y="166"/>
                  </a:lnTo>
                  <a:lnTo>
                    <a:pt x="662" y="166"/>
                  </a:lnTo>
                  <a:lnTo>
                    <a:pt x="662" y="166"/>
                  </a:lnTo>
                  <a:close/>
                  <a:moveTo>
                    <a:pt x="584" y="254"/>
                  </a:moveTo>
                  <a:lnTo>
                    <a:pt x="584" y="254"/>
                  </a:lnTo>
                  <a:lnTo>
                    <a:pt x="584" y="256"/>
                  </a:lnTo>
                  <a:lnTo>
                    <a:pt x="584" y="254"/>
                  </a:lnTo>
                  <a:lnTo>
                    <a:pt x="584" y="254"/>
                  </a:lnTo>
                  <a:close/>
                  <a:moveTo>
                    <a:pt x="520" y="180"/>
                  </a:moveTo>
                  <a:lnTo>
                    <a:pt x="520" y="180"/>
                  </a:lnTo>
                  <a:lnTo>
                    <a:pt x="528" y="176"/>
                  </a:lnTo>
                  <a:lnTo>
                    <a:pt x="540" y="170"/>
                  </a:lnTo>
                  <a:lnTo>
                    <a:pt x="546" y="168"/>
                  </a:lnTo>
                  <a:lnTo>
                    <a:pt x="554" y="170"/>
                  </a:lnTo>
                  <a:lnTo>
                    <a:pt x="562" y="174"/>
                  </a:lnTo>
                  <a:lnTo>
                    <a:pt x="568" y="180"/>
                  </a:lnTo>
                  <a:lnTo>
                    <a:pt x="568" y="180"/>
                  </a:lnTo>
                  <a:lnTo>
                    <a:pt x="570" y="186"/>
                  </a:lnTo>
                  <a:lnTo>
                    <a:pt x="568" y="190"/>
                  </a:lnTo>
                  <a:lnTo>
                    <a:pt x="566" y="194"/>
                  </a:lnTo>
                  <a:lnTo>
                    <a:pt x="562" y="194"/>
                  </a:lnTo>
                  <a:lnTo>
                    <a:pt x="554" y="194"/>
                  </a:lnTo>
                  <a:lnTo>
                    <a:pt x="544" y="192"/>
                  </a:lnTo>
                  <a:lnTo>
                    <a:pt x="524" y="184"/>
                  </a:lnTo>
                  <a:lnTo>
                    <a:pt x="520" y="180"/>
                  </a:lnTo>
                  <a:lnTo>
                    <a:pt x="518" y="180"/>
                  </a:lnTo>
                  <a:lnTo>
                    <a:pt x="520" y="180"/>
                  </a:lnTo>
                  <a:lnTo>
                    <a:pt x="520" y="180"/>
                  </a:lnTo>
                  <a:lnTo>
                    <a:pt x="522" y="178"/>
                  </a:lnTo>
                  <a:lnTo>
                    <a:pt x="520" y="180"/>
                  </a:lnTo>
                  <a:lnTo>
                    <a:pt x="520" y="180"/>
                  </a:lnTo>
                  <a:close/>
                  <a:moveTo>
                    <a:pt x="540" y="250"/>
                  </a:moveTo>
                  <a:lnTo>
                    <a:pt x="540" y="250"/>
                  </a:lnTo>
                  <a:lnTo>
                    <a:pt x="538" y="254"/>
                  </a:lnTo>
                  <a:lnTo>
                    <a:pt x="540" y="254"/>
                  </a:lnTo>
                  <a:lnTo>
                    <a:pt x="550" y="252"/>
                  </a:lnTo>
                  <a:lnTo>
                    <a:pt x="556" y="250"/>
                  </a:lnTo>
                  <a:lnTo>
                    <a:pt x="540" y="250"/>
                  </a:lnTo>
                  <a:lnTo>
                    <a:pt x="540" y="250"/>
                  </a:lnTo>
                  <a:lnTo>
                    <a:pt x="542" y="250"/>
                  </a:lnTo>
                  <a:lnTo>
                    <a:pt x="540" y="250"/>
                  </a:lnTo>
                  <a:lnTo>
                    <a:pt x="540" y="250"/>
                  </a:lnTo>
                  <a:close/>
                  <a:moveTo>
                    <a:pt x="480" y="1638"/>
                  </a:moveTo>
                  <a:lnTo>
                    <a:pt x="480" y="1638"/>
                  </a:lnTo>
                  <a:lnTo>
                    <a:pt x="474" y="1640"/>
                  </a:lnTo>
                  <a:lnTo>
                    <a:pt x="480" y="1638"/>
                  </a:lnTo>
                  <a:lnTo>
                    <a:pt x="480" y="1638"/>
                  </a:lnTo>
                  <a:close/>
                  <a:moveTo>
                    <a:pt x="474" y="1686"/>
                  </a:moveTo>
                  <a:lnTo>
                    <a:pt x="474" y="1686"/>
                  </a:lnTo>
                  <a:lnTo>
                    <a:pt x="480" y="1684"/>
                  </a:lnTo>
                  <a:lnTo>
                    <a:pt x="488" y="1684"/>
                  </a:lnTo>
                  <a:lnTo>
                    <a:pt x="496" y="1686"/>
                  </a:lnTo>
                  <a:lnTo>
                    <a:pt x="504" y="1688"/>
                  </a:lnTo>
                  <a:lnTo>
                    <a:pt x="510" y="1694"/>
                  </a:lnTo>
                  <a:lnTo>
                    <a:pt x="516" y="1704"/>
                  </a:lnTo>
                  <a:lnTo>
                    <a:pt x="518" y="1718"/>
                  </a:lnTo>
                  <a:lnTo>
                    <a:pt x="518" y="1718"/>
                  </a:lnTo>
                  <a:lnTo>
                    <a:pt x="514" y="1722"/>
                  </a:lnTo>
                  <a:lnTo>
                    <a:pt x="512" y="1724"/>
                  </a:lnTo>
                  <a:lnTo>
                    <a:pt x="508" y="1726"/>
                  </a:lnTo>
                  <a:lnTo>
                    <a:pt x="504" y="1724"/>
                  </a:lnTo>
                  <a:lnTo>
                    <a:pt x="498" y="1720"/>
                  </a:lnTo>
                  <a:lnTo>
                    <a:pt x="492" y="1712"/>
                  </a:lnTo>
                  <a:lnTo>
                    <a:pt x="480" y="1694"/>
                  </a:lnTo>
                  <a:lnTo>
                    <a:pt x="474" y="1686"/>
                  </a:lnTo>
                  <a:lnTo>
                    <a:pt x="474" y="1686"/>
                  </a:lnTo>
                  <a:lnTo>
                    <a:pt x="474" y="1686"/>
                  </a:lnTo>
                  <a:lnTo>
                    <a:pt x="474" y="1686"/>
                  </a:lnTo>
                  <a:lnTo>
                    <a:pt x="474" y="1686"/>
                  </a:lnTo>
                  <a:close/>
                  <a:moveTo>
                    <a:pt x="466" y="1278"/>
                  </a:moveTo>
                  <a:lnTo>
                    <a:pt x="466" y="1278"/>
                  </a:lnTo>
                  <a:lnTo>
                    <a:pt x="462" y="1282"/>
                  </a:lnTo>
                  <a:lnTo>
                    <a:pt x="466" y="1278"/>
                  </a:lnTo>
                  <a:lnTo>
                    <a:pt x="466" y="1278"/>
                  </a:lnTo>
                  <a:close/>
                  <a:moveTo>
                    <a:pt x="446" y="200"/>
                  </a:moveTo>
                  <a:lnTo>
                    <a:pt x="446" y="200"/>
                  </a:lnTo>
                  <a:lnTo>
                    <a:pt x="454" y="202"/>
                  </a:lnTo>
                  <a:lnTo>
                    <a:pt x="456" y="206"/>
                  </a:lnTo>
                  <a:lnTo>
                    <a:pt x="454" y="208"/>
                  </a:lnTo>
                  <a:lnTo>
                    <a:pt x="450" y="210"/>
                  </a:lnTo>
                  <a:lnTo>
                    <a:pt x="438" y="212"/>
                  </a:lnTo>
                  <a:lnTo>
                    <a:pt x="428" y="212"/>
                  </a:lnTo>
                  <a:lnTo>
                    <a:pt x="428" y="212"/>
                  </a:lnTo>
                  <a:lnTo>
                    <a:pt x="430" y="210"/>
                  </a:lnTo>
                  <a:lnTo>
                    <a:pt x="428" y="210"/>
                  </a:lnTo>
                  <a:lnTo>
                    <a:pt x="424" y="206"/>
                  </a:lnTo>
                  <a:lnTo>
                    <a:pt x="410" y="198"/>
                  </a:lnTo>
                  <a:lnTo>
                    <a:pt x="408" y="196"/>
                  </a:lnTo>
                  <a:lnTo>
                    <a:pt x="410" y="194"/>
                  </a:lnTo>
                  <a:lnTo>
                    <a:pt x="446" y="200"/>
                  </a:lnTo>
                  <a:lnTo>
                    <a:pt x="446" y="200"/>
                  </a:lnTo>
                  <a:lnTo>
                    <a:pt x="444" y="200"/>
                  </a:lnTo>
                  <a:lnTo>
                    <a:pt x="446" y="200"/>
                  </a:lnTo>
                  <a:lnTo>
                    <a:pt x="446" y="200"/>
                  </a:lnTo>
                  <a:close/>
                  <a:moveTo>
                    <a:pt x="406" y="192"/>
                  </a:moveTo>
                  <a:lnTo>
                    <a:pt x="406" y="192"/>
                  </a:lnTo>
                  <a:lnTo>
                    <a:pt x="408" y="194"/>
                  </a:lnTo>
                  <a:lnTo>
                    <a:pt x="406" y="192"/>
                  </a:lnTo>
                  <a:lnTo>
                    <a:pt x="406" y="192"/>
                  </a:lnTo>
                  <a:close/>
                  <a:moveTo>
                    <a:pt x="382" y="392"/>
                  </a:moveTo>
                  <a:lnTo>
                    <a:pt x="382" y="392"/>
                  </a:lnTo>
                  <a:lnTo>
                    <a:pt x="386" y="400"/>
                  </a:lnTo>
                  <a:lnTo>
                    <a:pt x="386" y="402"/>
                  </a:lnTo>
                  <a:lnTo>
                    <a:pt x="384" y="402"/>
                  </a:lnTo>
                  <a:lnTo>
                    <a:pt x="380" y="402"/>
                  </a:lnTo>
                  <a:lnTo>
                    <a:pt x="376" y="398"/>
                  </a:lnTo>
                  <a:lnTo>
                    <a:pt x="370" y="394"/>
                  </a:lnTo>
                  <a:lnTo>
                    <a:pt x="370" y="392"/>
                  </a:lnTo>
                  <a:lnTo>
                    <a:pt x="370" y="390"/>
                  </a:lnTo>
                  <a:lnTo>
                    <a:pt x="372" y="390"/>
                  </a:lnTo>
                  <a:lnTo>
                    <a:pt x="382" y="392"/>
                  </a:lnTo>
                  <a:lnTo>
                    <a:pt x="382" y="392"/>
                  </a:lnTo>
                  <a:lnTo>
                    <a:pt x="382" y="394"/>
                  </a:lnTo>
                  <a:lnTo>
                    <a:pt x="382" y="394"/>
                  </a:lnTo>
                  <a:lnTo>
                    <a:pt x="380" y="392"/>
                  </a:lnTo>
                  <a:lnTo>
                    <a:pt x="382" y="392"/>
                  </a:lnTo>
                  <a:lnTo>
                    <a:pt x="382" y="392"/>
                  </a:lnTo>
                  <a:close/>
                  <a:moveTo>
                    <a:pt x="320" y="368"/>
                  </a:moveTo>
                  <a:lnTo>
                    <a:pt x="320" y="368"/>
                  </a:lnTo>
                  <a:lnTo>
                    <a:pt x="326" y="364"/>
                  </a:lnTo>
                  <a:lnTo>
                    <a:pt x="326" y="366"/>
                  </a:lnTo>
                  <a:lnTo>
                    <a:pt x="322" y="370"/>
                  </a:lnTo>
                  <a:lnTo>
                    <a:pt x="322" y="370"/>
                  </a:lnTo>
                  <a:lnTo>
                    <a:pt x="320" y="368"/>
                  </a:lnTo>
                  <a:lnTo>
                    <a:pt x="320" y="368"/>
                  </a:lnTo>
                  <a:lnTo>
                    <a:pt x="322" y="368"/>
                  </a:lnTo>
                  <a:lnTo>
                    <a:pt x="322" y="368"/>
                  </a:lnTo>
                  <a:lnTo>
                    <a:pt x="322" y="368"/>
                  </a:lnTo>
                  <a:lnTo>
                    <a:pt x="320" y="368"/>
                  </a:lnTo>
                  <a:lnTo>
                    <a:pt x="320" y="368"/>
                  </a:lnTo>
                  <a:close/>
                  <a:moveTo>
                    <a:pt x="326" y="3764"/>
                  </a:moveTo>
                  <a:lnTo>
                    <a:pt x="326" y="3764"/>
                  </a:lnTo>
                  <a:lnTo>
                    <a:pt x="328" y="3760"/>
                  </a:lnTo>
                  <a:lnTo>
                    <a:pt x="326" y="3764"/>
                  </a:lnTo>
                  <a:lnTo>
                    <a:pt x="326" y="3764"/>
                  </a:lnTo>
                  <a:close/>
                  <a:moveTo>
                    <a:pt x="342" y="3730"/>
                  </a:moveTo>
                  <a:lnTo>
                    <a:pt x="342" y="3730"/>
                  </a:lnTo>
                  <a:lnTo>
                    <a:pt x="346" y="3740"/>
                  </a:lnTo>
                  <a:lnTo>
                    <a:pt x="346" y="3740"/>
                  </a:lnTo>
                  <a:lnTo>
                    <a:pt x="346" y="3740"/>
                  </a:lnTo>
                  <a:lnTo>
                    <a:pt x="336" y="3726"/>
                  </a:lnTo>
                  <a:lnTo>
                    <a:pt x="330" y="3714"/>
                  </a:lnTo>
                  <a:lnTo>
                    <a:pt x="326" y="3704"/>
                  </a:lnTo>
                  <a:lnTo>
                    <a:pt x="326" y="3700"/>
                  </a:lnTo>
                  <a:lnTo>
                    <a:pt x="328" y="3698"/>
                  </a:lnTo>
                  <a:lnTo>
                    <a:pt x="330" y="3696"/>
                  </a:lnTo>
                  <a:lnTo>
                    <a:pt x="334" y="3696"/>
                  </a:lnTo>
                  <a:lnTo>
                    <a:pt x="334" y="3696"/>
                  </a:lnTo>
                  <a:lnTo>
                    <a:pt x="338" y="3698"/>
                  </a:lnTo>
                  <a:lnTo>
                    <a:pt x="342" y="3704"/>
                  </a:lnTo>
                  <a:lnTo>
                    <a:pt x="346" y="3716"/>
                  </a:lnTo>
                  <a:lnTo>
                    <a:pt x="348" y="3722"/>
                  </a:lnTo>
                  <a:lnTo>
                    <a:pt x="346" y="3728"/>
                  </a:lnTo>
                  <a:lnTo>
                    <a:pt x="346" y="3730"/>
                  </a:lnTo>
                  <a:lnTo>
                    <a:pt x="342" y="3730"/>
                  </a:lnTo>
                  <a:lnTo>
                    <a:pt x="342" y="3730"/>
                  </a:lnTo>
                  <a:lnTo>
                    <a:pt x="344" y="3734"/>
                  </a:lnTo>
                  <a:lnTo>
                    <a:pt x="342" y="3730"/>
                  </a:lnTo>
                  <a:lnTo>
                    <a:pt x="342" y="3730"/>
                  </a:lnTo>
                  <a:close/>
                  <a:moveTo>
                    <a:pt x="368" y="3590"/>
                  </a:moveTo>
                  <a:lnTo>
                    <a:pt x="368" y="3590"/>
                  </a:lnTo>
                  <a:lnTo>
                    <a:pt x="358" y="3554"/>
                  </a:lnTo>
                  <a:lnTo>
                    <a:pt x="358" y="3554"/>
                  </a:lnTo>
                  <a:lnTo>
                    <a:pt x="364" y="3554"/>
                  </a:lnTo>
                  <a:lnTo>
                    <a:pt x="368" y="3556"/>
                  </a:lnTo>
                  <a:lnTo>
                    <a:pt x="370" y="3562"/>
                  </a:lnTo>
                  <a:lnTo>
                    <a:pt x="372" y="3568"/>
                  </a:lnTo>
                  <a:lnTo>
                    <a:pt x="370" y="3582"/>
                  </a:lnTo>
                  <a:lnTo>
                    <a:pt x="368" y="3590"/>
                  </a:lnTo>
                  <a:lnTo>
                    <a:pt x="368" y="3590"/>
                  </a:lnTo>
                  <a:lnTo>
                    <a:pt x="364" y="3588"/>
                  </a:lnTo>
                  <a:lnTo>
                    <a:pt x="368" y="3590"/>
                  </a:lnTo>
                  <a:lnTo>
                    <a:pt x="368" y="3590"/>
                  </a:lnTo>
                  <a:close/>
                  <a:moveTo>
                    <a:pt x="364" y="3518"/>
                  </a:moveTo>
                  <a:lnTo>
                    <a:pt x="364" y="3518"/>
                  </a:lnTo>
                  <a:lnTo>
                    <a:pt x="368" y="3520"/>
                  </a:lnTo>
                  <a:lnTo>
                    <a:pt x="364" y="3518"/>
                  </a:lnTo>
                  <a:lnTo>
                    <a:pt x="364" y="3518"/>
                  </a:lnTo>
                  <a:close/>
                  <a:moveTo>
                    <a:pt x="378" y="3492"/>
                  </a:moveTo>
                  <a:lnTo>
                    <a:pt x="378" y="3492"/>
                  </a:lnTo>
                  <a:lnTo>
                    <a:pt x="376" y="3492"/>
                  </a:lnTo>
                  <a:lnTo>
                    <a:pt x="368" y="3486"/>
                  </a:lnTo>
                  <a:lnTo>
                    <a:pt x="366" y="3480"/>
                  </a:lnTo>
                  <a:lnTo>
                    <a:pt x="364" y="3474"/>
                  </a:lnTo>
                  <a:lnTo>
                    <a:pt x="364" y="3468"/>
                  </a:lnTo>
                  <a:lnTo>
                    <a:pt x="366" y="3460"/>
                  </a:lnTo>
                  <a:lnTo>
                    <a:pt x="366" y="3460"/>
                  </a:lnTo>
                  <a:lnTo>
                    <a:pt x="372" y="3460"/>
                  </a:lnTo>
                  <a:lnTo>
                    <a:pt x="376" y="3462"/>
                  </a:lnTo>
                  <a:lnTo>
                    <a:pt x="378" y="3468"/>
                  </a:lnTo>
                  <a:lnTo>
                    <a:pt x="378" y="3474"/>
                  </a:lnTo>
                  <a:lnTo>
                    <a:pt x="378" y="3486"/>
                  </a:lnTo>
                  <a:lnTo>
                    <a:pt x="378" y="3492"/>
                  </a:lnTo>
                  <a:lnTo>
                    <a:pt x="378" y="3492"/>
                  </a:lnTo>
                  <a:lnTo>
                    <a:pt x="380" y="3494"/>
                  </a:lnTo>
                  <a:lnTo>
                    <a:pt x="378" y="3492"/>
                  </a:lnTo>
                  <a:lnTo>
                    <a:pt x="378" y="3492"/>
                  </a:lnTo>
                  <a:close/>
                  <a:moveTo>
                    <a:pt x="388" y="3446"/>
                  </a:moveTo>
                  <a:lnTo>
                    <a:pt x="388" y="3446"/>
                  </a:lnTo>
                  <a:lnTo>
                    <a:pt x="382" y="3442"/>
                  </a:lnTo>
                  <a:lnTo>
                    <a:pt x="378" y="3438"/>
                  </a:lnTo>
                  <a:lnTo>
                    <a:pt x="376" y="3430"/>
                  </a:lnTo>
                  <a:lnTo>
                    <a:pt x="374" y="3420"/>
                  </a:lnTo>
                  <a:lnTo>
                    <a:pt x="374" y="3412"/>
                  </a:lnTo>
                  <a:lnTo>
                    <a:pt x="374" y="3406"/>
                  </a:lnTo>
                  <a:lnTo>
                    <a:pt x="376" y="3402"/>
                  </a:lnTo>
                  <a:lnTo>
                    <a:pt x="380" y="3404"/>
                  </a:lnTo>
                  <a:lnTo>
                    <a:pt x="380" y="3404"/>
                  </a:lnTo>
                  <a:lnTo>
                    <a:pt x="386" y="3414"/>
                  </a:lnTo>
                  <a:lnTo>
                    <a:pt x="390" y="3424"/>
                  </a:lnTo>
                  <a:lnTo>
                    <a:pt x="390" y="3434"/>
                  </a:lnTo>
                  <a:lnTo>
                    <a:pt x="388" y="3446"/>
                  </a:lnTo>
                  <a:lnTo>
                    <a:pt x="388" y="3446"/>
                  </a:lnTo>
                  <a:lnTo>
                    <a:pt x="386" y="3444"/>
                  </a:lnTo>
                  <a:lnTo>
                    <a:pt x="386" y="3444"/>
                  </a:lnTo>
                  <a:lnTo>
                    <a:pt x="388" y="3444"/>
                  </a:lnTo>
                  <a:lnTo>
                    <a:pt x="388" y="3446"/>
                  </a:lnTo>
                  <a:lnTo>
                    <a:pt x="388" y="3446"/>
                  </a:lnTo>
                  <a:close/>
                  <a:moveTo>
                    <a:pt x="358" y="2294"/>
                  </a:moveTo>
                  <a:lnTo>
                    <a:pt x="358" y="2294"/>
                  </a:lnTo>
                  <a:lnTo>
                    <a:pt x="358" y="2286"/>
                  </a:lnTo>
                  <a:lnTo>
                    <a:pt x="360" y="2282"/>
                  </a:lnTo>
                  <a:lnTo>
                    <a:pt x="362" y="2278"/>
                  </a:lnTo>
                  <a:lnTo>
                    <a:pt x="366" y="2276"/>
                  </a:lnTo>
                  <a:lnTo>
                    <a:pt x="370" y="2276"/>
                  </a:lnTo>
                  <a:lnTo>
                    <a:pt x="376" y="2276"/>
                  </a:lnTo>
                  <a:lnTo>
                    <a:pt x="386" y="2280"/>
                  </a:lnTo>
                  <a:lnTo>
                    <a:pt x="398" y="2288"/>
                  </a:lnTo>
                  <a:lnTo>
                    <a:pt x="408" y="2298"/>
                  </a:lnTo>
                  <a:lnTo>
                    <a:pt x="414" y="2310"/>
                  </a:lnTo>
                  <a:lnTo>
                    <a:pt x="416" y="2320"/>
                  </a:lnTo>
                  <a:lnTo>
                    <a:pt x="416" y="2320"/>
                  </a:lnTo>
                  <a:lnTo>
                    <a:pt x="400" y="2318"/>
                  </a:lnTo>
                  <a:lnTo>
                    <a:pt x="384" y="2312"/>
                  </a:lnTo>
                  <a:lnTo>
                    <a:pt x="370" y="2304"/>
                  </a:lnTo>
                  <a:lnTo>
                    <a:pt x="358" y="2294"/>
                  </a:lnTo>
                  <a:lnTo>
                    <a:pt x="358" y="2294"/>
                  </a:lnTo>
                  <a:lnTo>
                    <a:pt x="358" y="2292"/>
                  </a:lnTo>
                  <a:lnTo>
                    <a:pt x="360" y="2290"/>
                  </a:lnTo>
                  <a:lnTo>
                    <a:pt x="362" y="2294"/>
                  </a:lnTo>
                  <a:lnTo>
                    <a:pt x="364" y="2298"/>
                  </a:lnTo>
                  <a:lnTo>
                    <a:pt x="362" y="2296"/>
                  </a:lnTo>
                  <a:lnTo>
                    <a:pt x="358" y="2294"/>
                  </a:lnTo>
                  <a:lnTo>
                    <a:pt x="358" y="2294"/>
                  </a:lnTo>
                  <a:close/>
                  <a:moveTo>
                    <a:pt x="428" y="3076"/>
                  </a:moveTo>
                  <a:lnTo>
                    <a:pt x="428" y="3076"/>
                  </a:lnTo>
                  <a:lnTo>
                    <a:pt x="420" y="3078"/>
                  </a:lnTo>
                  <a:lnTo>
                    <a:pt x="428" y="3076"/>
                  </a:lnTo>
                  <a:lnTo>
                    <a:pt x="428" y="3076"/>
                  </a:lnTo>
                  <a:lnTo>
                    <a:pt x="428" y="3076"/>
                  </a:lnTo>
                  <a:lnTo>
                    <a:pt x="428" y="3076"/>
                  </a:lnTo>
                  <a:lnTo>
                    <a:pt x="428" y="3076"/>
                  </a:lnTo>
                  <a:close/>
                  <a:moveTo>
                    <a:pt x="432" y="1332"/>
                  </a:moveTo>
                  <a:lnTo>
                    <a:pt x="432" y="1332"/>
                  </a:lnTo>
                  <a:lnTo>
                    <a:pt x="440" y="1320"/>
                  </a:lnTo>
                  <a:lnTo>
                    <a:pt x="444" y="1312"/>
                  </a:lnTo>
                  <a:lnTo>
                    <a:pt x="446" y="1308"/>
                  </a:lnTo>
                  <a:lnTo>
                    <a:pt x="444" y="1304"/>
                  </a:lnTo>
                  <a:lnTo>
                    <a:pt x="444" y="1304"/>
                  </a:lnTo>
                  <a:lnTo>
                    <a:pt x="452" y="1312"/>
                  </a:lnTo>
                  <a:lnTo>
                    <a:pt x="458" y="1320"/>
                  </a:lnTo>
                  <a:lnTo>
                    <a:pt x="462" y="1326"/>
                  </a:lnTo>
                  <a:lnTo>
                    <a:pt x="464" y="1334"/>
                  </a:lnTo>
                  <a:lnTo>
                    <a:pt x="466" y="1348"/>
                  </a:lnTo>
                  <a:lnTo>
                    <a:pt x="464" y="1360"/>
                  </a:lnTo>
                  <a:lnTo>
                    <a:pt x="462" y="1364"/>
                  </a:lnTo>
                  <a:lnTo>
                    <a:pt x="458" y="1366"/>
                  </a:lnTo>
                  <a:lnTo>
                    <a:pt x="454" y="1366"/>
                  </a:lnTo>
                  <a:lnTo>
                    <a:pt x="450" y="1364"/>
                  </a:lnTo>
                  <a:lnTo>
                    <a:pt x="446" y="1360"/>
                  </a:lnTo>
                  <a:lnTo>
                    <a:pt x="440" y="1354"/>
                  </a:lnTo>
                  <a:lnTo>
                    <a:pt x="436" y="1344"/>
                  </a:lnTo>
                  <a:lnTo>
                    <a:pt x="432" y="1332"/>
                  </a:lnTo>
                  <a:lnTo>
                    <a:pt x="432" y="1332"/>
                  </a:lnTo>
                  <a:lnTo>
                    <a:pt x="432" y="1334"/>
                  </a:lnTo>
                  <a:lnTo>
                    <a:pt x="432" y="1332"/>
                  </a:lnTo>
                  <a:lnTo>
                    <a:pt x="432" y="1332"/>
                  </a:lnTo>
                  <a:close/>
                  <a:moveTo>
                    <a:pt x="438" y="3190"/>
                  </a:moveTo>
                  <a:lnTo>
                    <a:pt x="438" y="3190"/>
                  </a:lnTo>
                  <a:lnTo>
                    <a:pt x="438" y="3188"/>
                  </a:lnTo>
                  <a:lnTo>
                    <a:pt x="438" y="3190"/>
                  </a:lnTo>
                  <a:lnTo>
                    <a:pt x="438" y="3190"/>
                  </a:lnTo>
                  <a:close/>
                  <a:moveTo>
                    <a:pt x="436" y="1564"/>
                  </a:moveTo>
                  <a:lnTo>
                    <a:pt x="436" y="1564"/>
                  </a:lnTo>
                  <a:lnTo>
                    <a:pt x="438" y="1548"/>
                  </a:lnTo>
                  <a:lnTo>
                    <a:pt x="440" y="1542"/>
                  </a:lnTo>
                  <a:lnTo>
                    <a:pt x="442" y="1540"/>
                  </a:lnTo>
                  <a:lnTo>
                    <a:pt x="444" y="1540"/>
                  </a:lnTo>
                  <a:lnTo>
                    <a:pt x="446" y="1540"/>
                  </a:lnTo>
                  <a:lnTo>
                    <a:pt x="452" y="1546"/>
                  </a:lnTo>
                  <a:lnTo>
                    <a:pt x="458" y="1554"/>
                  </a:lnTo>
                  <a:lnTo>
                    <a:pt x="464" y="1566"/>
                  </a:lnTo>
                  <a:lnTo>
                    <a:pt x="468" y="1576"/>
                  </a:lnTo>
                  <a:lnTo>
                    <a:pt x="468" y="1584"/>
                  </a:lnTo>
                  <a:lnTo>
                    <a:pt x="468" y="1584"/>
                  </a:lnTo>
                  <a:lnTo>
                    <a:pt x="456" y="1586"/>
                  </a:lnTo>
                  <a:lnTo>
                    <a:pt x="452" y="1586"/>
                  </a:lnTo>
                  <a:lnTo>
                    <a:pt x="446" y="1584"/>
                  </a:lnTo>
                  <a:lnTo>
                    <a:pt x="444" y="1580"/>
                  </a:lnTo>
                  <a:lnTo>
                    <a:pt x="440" y="1576"/>
                  </a:lnTo>
                  <a:lnTo>
                    <a:pt x="436" y="1564"/>
                  </a:lnTo>
                  <a:lnTo>
                    <a:pt x="436" y="1564"/>
                  </a:lnTo>
                  <a:lnTo>
                    <a:pt x="438" y="1562"/>
                  </a:lnTo>
                  <a:lnTo>
                    <a:pt x="438" y="1564"/>
                  </a:lnTo>
                  <a:lnTo>
                    <a:pt x="438" y="1566"/>
                  </a:lnTo>
                  <a:lnTo>
                    <a:pt x="436" y="1564"/>
                  </a:lnTo>
                  <a:lnTo>
                    <a:pt x="436" y="1564"/>
                  </a:lnTo>
                  <a:close/>
                  <a:moveTo>
                    <a:pt x="496" y="4116"/>
                  </a:moveTo>
                  <a:lnTo>
                    <a:pt x="496" y="4116"/>
                  </a:lnTo>
                  <a:lnTo>
                    <a:pt x="462" y="4114"/>
                  </a:lnTo>
                  <a:lnTo>
                    <a:pt x="462" y="4114"/>
                  </a:lnTo>
                  <a:lnTo>
                    <a:pt x="506" y="4112"/>
                  </a:lnTo>
                  <a:lnTo>
                    <a:pt x="518" y="4114"/>
                  </a:lnTo>
                  <a:lnTo>
                    <a:pt x="496" y="4116"/>
                  </a:lnTo>
                  <a:lnTo>
                    <a:pt x="496" y="4116"/>
                  </a:lnTo>
                  <a:lnTo>
                    <a:pt x="490" y="4116"/>
                  </a:lnTo>
                  <a:lnTo>
                    <a:pt x="492" y="4116"/>
                  </a:lnTo>
                  <a:lnTo>
                    <a:pt x="496" y="4116"/>
                  </a:lnTo>
                  <a:lnTo>
                    <a:pt x="496" y="4116"/>
                  </a:lnTo>
                  <a:lnTo>
                    <a:pt x="496" y="4116"/>
                  </a:lnTo>
                  <a:close/>
                  <a:moveTo>
                    <a:pt x="550" y="1806"/>
                  </a:moveTo>
                  <a:lnTo>
                    <a:pt x="550" y="1806"/>
                  </a:lnTo>
                  <a:lnTo>
                    <a:pt x="538" y="1802"/>
                  </a:lnTo>
                  <a:lnTo>
                    <a:pt x="530" y="1798"/>
                  </a:lnTo>
                  <a:lnTo>
                    <a:pt x="522" y="1794"/>
                  </a:lnTo>
                  <a:lnTo>
                    <a:pt x="516" y="1788"/>
                  </a:lnTo>
                  <a:lnTo>
                    <a:pt x="508" y="1774"/>
                  </a:lnTo>
                  <a:lnTo>
                    <a:pt x="500" y="1758"/>
                  </a:lnTo>
                  <a:lnTo>
                    <a:pt x="500" y="1758"/>
                  </a:lnTo>
                  <a:lnTo>
                    <a:pt x="504" y="1758"/>
                  </a:lnTo>
                  <a:lnTo>
                    <a:pt x="510" y="1756"/>
                  </a:lnTo>
                  <a:lnTo>
                    <a:pt x="520" y="1760"/>
                  </a:lnTo>
                  <a:lnTo>
                    <a:pt x="532" y="1768"/>
                  </a:lnTo>
                  <a:lnTo>
                    <a:pt x="544" y="1778"/>
                  </a:lnTo>
                  <a:lnTo>
                    <a:pt x="552" y="1788"/>
                  </a:lnTo>
                  <a:lnTo>
                    <a:pt x="558" y="1796"/>
                  </a:lnTo>
                  <a:lnTo>
                    <a:pt x="558" y="1800"/>
                  </a:lnTo>
                  <a:lnTo>
                    <a:pt x="558" y="1802"/>
                  </a:lnTo>
                  <a:lnTo>
                    <a:pt x="554" y="1804"/>
                  </a:lnTo>
                  <a:lnTo>
                    <a:pt x="550" y="1806"/>
                  </a:lnTo>
                  <a:lnTo>
                    <a:pt x="550" y="1806"/>
                  </a:lnTo>
                  <a:lnTo>
                    <a:pt x="546" y="1804"/>
                  </a:lnTo>
                  <a:lnTo>
                    <a:pt x="548" y="1804"/>
                  </a:lnTo>
                  <a:lnTo>
                    <a:pt x="552" y="1804"/>
                  </a:lnTo>
                  <a:lnTo>
                    <a:pt x="550" y="1806"/>
                  </a:lnTo>
                  <a:lnTo>
                    <a:pt x="550" y="1806"/>
                  </a:lnTo>
                  <a:close/>
                  <a:moveTo>
                    <a:pt x="574" y="3834"/>
                  </a:moveTo>
                  <a:lnTo>
                    <a:pt x="574" y="3834"/>
                  </a:lnTo>
                  <a:lnTo>
                    <a:pt x="568" y="3832"/>
                  </a:lnTo>
                  <a:lnTo>
                    <a:pt x="568" y="3830"/>
                  </a:lnTo>
                  <a:lnTo>
                    <a:pt x="570" y="3830"/>
                  </a:lnTo>
                  <a:lnTo>
                    <a:pt x="576" y="3832"/>
                  </a:lnTo>
                  <a:lnTo>
                    <a:pt x="576" y="3834"/>
                  </a:lnTo>
                  <a:lnTo>
                    <a:pt x="574" y="3834"/>
                  </a:lnTo>
                  <a:lnTo>
                    <a:pt x="574" y="3834"/>
                  </a:lnTo>
                  <a:lnTo>
                    <a:pt x="572" y="3834"/>
                  </a:lnTo>
                  <a:lnTo>
                    <a:pt x="574" y="3834"/>
                  </a:lnTo>
                  <a:lnTo>
                    <a:pt x="574" y="3834"/>
                  </a:lnTo>
                  <a:lnTo>
                    <a:pt x="574" y="3834"/>
                  </a:lnTo>
                  <a:lnTo>
                    <a:pt x="574" y="3834"/>
                  </a:lnTo>
                  <a:close/>
                  <a:moveTo>
                    <a:pt x="560" y="1506"/>
                  </a:moveTo>
                  <a:lnTo>
                    <a:pt x="560" y="1506"/>
                  </a:lnTo>
                  <a:lnTo>
                    <a:pt x="562" y="1498"/>
                  </a:lnTo>
                  <a:lnTo>
                    <a:pt x="560" y="1490"/>
                  </a:lnTo>
                  <a:lnTo>
                    <a:pt x="558" y="1484"/>
                  </a:lnTo>
                  <a:lnTo>
                    <a:pt x="554" y="1478"/>
                  </a:lnTo>
                  <a:lnTo>
                    <a:pt x="550" y="1472"/>
                  </a:lnTo>
                  <a:lnTo>
                    <a:pt x="548" y="1464"/>
                  </a:lnTo>
                  <a:lnTo>
                    <a:pt x="548" y="1454"/>
                  </a:lnTo>
                  <a:lnTo>
                    <a:pt x="554" y="1438"/>
                  </a:lnTo>
                  <a:lnTo>
                    <a:pt x="554" y="1438"/>
                  </a:lnTo>
                  <a:lnTo>
                    <a:pt x="570" y="1440"/>
                  </a:lnTo>
                  <a:lnTo>
                    <a:pt x="582" y="1434"/>
                  </a:lnTo>
                  <a:lnTo>
                    <a:pt x="582" y="1434"/>
                  </a:lnTo>
                  <a:lnTo>
                    <a:pt x="592" y="1468"/>
                  </a:lnTo>
                  <a:lnTo>
                    <a:pt x="596" y="1480"/>
                  </a:lnTo>
                  <a:lnTo>
                    <a:pt x="598" y="1490"/>
                  </a:lnTo>
                  <a:lnTo>
                    <a:pt x="594" y="1496"/>
                  </a:lnTo>
                  <a:lnTo>
                    <a:pt x="588" y="1502"/>
                  </a:lnTo>
                  <a:lnTo>
                    <a:pt x="576" y="1504"/>
                  </a:lnTo>
                  <a:lnTo>
                    <a:pt x="560" y="1506"/>
                  </a:lnTo>
                  <a:lnTo>
                    <a:pt x="560" y="1506"/>
                  </a:lnTo>
                  <a:lnTo>
                    <a:pt x="562" y="1500"/>
                  </a:lnTo>
                  <a:lnTo>
                    <a:pt x="564" y="1500"/>
                  </a:lnTo>
                  <a:lnTo>
                    <a:pt x="564" y="1500"/>
                  </a:lnTo>
                  <a:lnTo>
                    <a:pt x="564" y="1504"/>
                  </a:lnTo>
                  <a:lnTo>
                    <a:pt x="562" y="1506"/>
                  </a:lnTo>
                  <a:lnTo>
                    <a:pt x="560" y="1506"/>
                  </a:lnTo>
                  <a:lnTo>
                    <a:pt x="560" y="1506"/>
                  </a:lnTo>
                  <a:close/>
                  <a:moveTo>
                    <a:pt x="604" y="3852"/>
                  </a:moveTo>
                  <a:lnTo>
                    <a:pt x="604" y="3852"/>
                  </a:lnTo>
                  <a:lnTo>
                    <a:pt x="598" y="3850"/>
                  </a:lnTo>
                  <a:lnTo>
                    <a:pt x="600" y="3848"/>
                  </a:lnTo>
                  <a:lnTo>
                    <a:pt x="604" y="3850"/>
                  </a:lnTo>
                  <a:lnTo>
                    <a:pt x="604" y="3850"/>
                  </a:lnTo>
                  <a:lnTo>
                    <a:pt x="604" y="3852"/>
                  </a:lnTo>
                  <a:lnTo>
                    <a:pt x="604" y="3852"/>
                  </a:lnTo>
                  <a:lnTo>
                    <a:pt x="606" y="3850"/>
                  </a:lnTo>
                  <a:lnTo>
                    <a:pt x="604" y="3852"/>
                  </a:lnTo>
                  <a:lnTo>
                    <a:pt x="604" y="3852"/>
                  </a:lnTo>
                  <a:close/>
                  <a:moveTo>
                    <a:pt x="600" y="3762"/>
                  </a:moveTo>
                  <a:lnTo>
                    <a:pt x="600" y="3762"/>
                  </a:lnTo>
                  <a:lnTo>
                    <a:pt x="590" y="3760"/>
                  </a:lnTo>
                  <a:lnTo>
                    <a:pt x="588" y="3758"/>
                  </a:lnTo>
                  <a:lnTo>
                    <a:pt x="588" y="3758"/>
                  </a:lnTo>
                  <a:lnTo>
                    <a:pt x="592" y="3754"/>
                  </a:lnTo>
                  <a:lnTo>
                    <a:pt x="598" y="3752"/>
                  </a:lnTo>
                  <a:lnTo>
                    <a:pt x="606" y="3750"/>
                  </a:lnTo>
                  <a:lnTo>
                    <a:pt x="610" y="3752"/>
                  </a:lnTo>
                  <a:lnTo>
                    <a:pt x="612" y="3754"/>
                  </a:lnTo>
                  <a:lnTo>
                    <a:pt x="610" y="3756"/>
                  </a:lnTo>
                  <a:lnTo>
                    <a:pt x="600" y="3762"/>
                  </a:lnTo>
                  <a:lnTo>
                    <a:pt x="600" y="3762"/>
                  </a:lnTo>
                  <a:lnTo>
                    <a:pt x="598" y="3762"/>
                  </a:lnTo>
                  <a:lnTo>
                    <a:pt x="600" y="3762"/>
                  </a:lnTo>
                  <a:lnTo>
                    <a:pt x="602" y="3762"/>
                  </a:lnTo>
                  <a:lnTo>
                    <a:pt x="600" y="3762"/>
                  </a:lnTo>
                  <a:lnTo>
                    <a:pt x="600" y="3762"/>
                  </a:lnTo>
                  <a:close/>
                  <a:moveTo>
                    <a:pt x="622" y="270"/>
                  </a:moveTo>
                  <a:lnTo>
                    <a:pt x="622" y="270"/>
                  </a:lnTo>
                  <a:lnTo>
                    <a:pt x="608" y="272"/>
                  </a:lnTo>
                  <a:lnTo>
                    <a:pt x="604" y="272"/>
                  </a:lnTo>
                  <a:lnTo>
                    <a:pt x="604" y="270"/>
                  </a:lnTo>
                  <a:lnTo>
                    <a:pt x="602" y="266"/>
                  </a:lnTo>
                  <a:lnTo>
                    <a:pt x="602" y="264"/>
                  </a:lnTo>
                  <a:lnTo>
                    <a:pt x="598" y="264"/>
                  </a:lnTo>
                  <a:lnTo>
                    <a:pt x="598" y="264"/>
                  </a:lnTo>
                  <a:lnTo>
                    <a:pt x="604" y="262"/>
                  </a:lnTo>
                  <a:lnTo>
                    <a:pt x="608" y="260"/>
                  </a:lnTo>
                  <a:lnTo>
                    <a:pt x="620" y="262"/>
                  </a:lnTo>
                  <a:lnTo>
                    <a:pt x="624" y="262"/>
                  </a:lnTo>
                  <a:lnTo>
                    <a:pt x="628" y="264"/>
                  </a:lnTo>
                  <a:lnTo>
                    <a:pt x="626" y="266"/>
                  </a:lnTo>
                  <a:lnTo>
                    <a:pt x="622" y="270"/>
                  </a:lnTo>
                  <a:lnTo>
                    <a:pt x="622" y="270"/>
                  </a:lnTo>
                  <a:lnTo>
                    <a:pt x="620" y="270"/>
                  </a:lnTo>
                  <a:lnTo>
                    <a:pt x="622" y="270"/>
                  </a:lnTo>
                  <a:lnTo>
                    <a:pt x="622" y="270"/>
                  </a:lnTo>
                  <a:close/>
                  <a:moveTo>
                    <a:pt x="650" y="3300"/>
                  </a:moveTo>
                  <a:lnTo>
                    <a:pt x="650" y="3300"/>
                  </a:lnTo>
                  <a:lnTo>
                    <a:pt x="638" y="3270"/>
                  </a:lnTo>
                  <a:lnTo>
                    <a:pt x="638" y="3270"/>
                  </a:lnTo>
                  <a:lnTo>
                    <a:pt x="638" y="3268"/>
                  </a:lnTo>
                  <a:lnTo>
                    <a:pt x="642" y="3268"/>
                  </a:lnTo>
                  <a:lnTo>
                    <a:pt x="646" y="3276"/>
                  </a:lnTo>
                  <a:lnTo>
                    <a:pt x="650" y="3290"/>
                  </a:lnTo>
                  <a:lnTo>
                    <a:pt x="652" y="3296"/>
                  </a:lnTo>
                  <a:lnTo>
                    <a:pt x="650" y="3300"/>
                  </a:lnTo>
                  <a:lnTo>
                    <a:pt x="650" y="3300"/>
                  </a:lnTo>
                  <a:lnTo>
                    <a:pt x="648" y="3294"/>
                  </a:lnTo>
                  <a:lnTo>
                    <a:pt x="650" y="3294"/>
                  </a:lnTo>
                  <a:lnTo>
                    <a:pt x="650" y="3296"/>
                  </a:lnTo>
                  <a:lnTo>
                    <a:pt x="650" y="3300"/>
                  </a:lnTo>
                  <a:lnTo>
                    <a:pt x="650" y="3300"/>
                  </a:lnTo>
                  <a:close/>
                  <a:moveTo>
                    <a:pt x="668" y="280"/>
                  </a:moveTo>
                  <a:lnTo>
                    <a:pt x="668" y="280"/>
                  </a:lnTo>
                  <a:lnTo>
                    <a:pt x="658" y="284"/>
                  </a:lnTo>
                  <a:lnTo>
                    <a:pt x="650" y="286"/>
                  </a:lnTo>
                  <a:lnTo>
                    <a:pt x="642" y="284"/>
                  </a:lnTo>
                  <a:lnTo>
                    <a:pt x="636" y="280"/>
                  </a:lnTo>
                  <a:lnTo>
                    <a:pt x="636" y="280"/>
                  </a:lnTo>
                  <a:lnTo>
                    <a:pt x="638" y="276"/>
                  </a:lnTo>
                  <a:lnTo>
                    <a:pt x="642" y="274"/>
                  </a:lnTo>
                  <a:lnTo>
                    <a:pt x="650" y="272"/>
                  </a:lnTo>
                  <a:lnTo>
                    <a:pt x="656" y="272"/>
                  </a:lnTo>
                  <a:lnTo>
                    <a:pt x="666" y="276"/>
                  </a:lnTo>
                  <a:lnTo>
                    <a:pt x="668" y="278"/>
                  </a:lnTo>
                  <a:lnTo>
                    <a:pt x="668" y="280"/>
                  </a:lnTo>
                  <a:lnTo>
                    <a:pt x="668" y="280"/>
                  </a:lnTo>
                  <a:lnTo>
                    <a:pt x="666" y="282"/>
                  </a:lnTo>
                  <a:lnTo>
                    <a:pt x="666" y="280"/>
                  </a:lnTo>
                  <a:lnTo>
                    <a:pt x="668" y="280"/>
                  </a:lnTo>
                  <a:lnTo>
                    <a:pt x="668" y="280"/>
                  </a:lnTo>
                  <a:lnTo>
                    <a:pt x="668" y="280"/>
                  </a:lnTo>
                  <a:close/>
                  <a:moveTo>
                    <a:pt x="794" y="1072"/>
                  </a:moveTo>
                  <a:lnTo>
                    <a:pt x="796" y="1068"/>
                  </a:lnTo>
                  <a:lnTo>
                    <a:pt x="796" y="1068"/>
                  </a:lnTo>
                  <a:lnTo>
                    <a:pt x="796" y="1070"/>
                  </a:lnTo>
                  <a:lnTo>
                    <a:pt x="794" y="1072"/>
                  </a:lnTo>
                  <a:lnTo>
                    <a:pt x="794" y="1072"/>
                  </a:lnTo>
                  <a:close/>
                  <a:moveTo>
                    <a:pt x="766" y="34"/>
                  </a:moveTo>
                  <a:lnTo>
                    <a:pt x="766" y="34"/>
                  </a:lnTo>
                  <a:lnTo>
                    <a:pt x="770" y="34"/>
                  </a:lnTo>
                  <a:lnTo>
                    <a:pt x="770" y="34"/>
                  </a:lnTo>
                  <a:lnTo>
                    <a:pt x="768" y="38"/>
                  </a:lnTo>
                  <a:lnTo>
                    <a:pt x="764" y="40"/>
                  </a:lnTo>
                  <a:lnTo>
                    <a:pt x="766" y="34"/>
                  </a:lnTo>
                  <a:lnTo>
                    <a:pt x="766" y="34"/>
                  </a:lnTo>
                  <a:lnTo>
                    <a:pt x="768" y="34"/>
                  </a:lnTo>
                  <a:lnTo>
                    <a:pt x="766" y="34"/>
                  </a:lnTo>
                  <a:lnTo>
                    <a:pt x="766" y="34"/>
                  </a:lnTo>
                  <a:close/>
                  <a:moveTo>
                    <a:pt x="760" y="154"/>
                  </a:moveTo>
                  <a:lnTo>
                    <a:pt x="760" y="154"/>
                  </a:lnTo>
                  <a:lnTo>
                    <a:pt x="766" y="158"/>
                  </a:lnTo>
                  <a:lnTo>
                    <a:pt x="768" y="160"/>
                  </a:lnTo>
                  <a:lnTo>
                    <a:pt x="766" y="160"/>
                  </a:lnTo>
                  <a:lnTo>
                    <a:pt x="762" y="160"/>
                  </a:lnTo>
                  <a:lnTo>
                    <a:pt x="756" y="158"/>
                  </a:lnTo>
                  <a:lnTo>
                    <a:pt x="756" y="156"/>
                  </a:lnTo>
                  <a:lnTo>
                    <a:pt x="760" y="154"/>
                  </a:lnTo>
                  <a:lnTo>
                    <a:pt x="760" y="154"/>
                  </a:lnTo>
                  <a:lnTo>
                    <a:pt x="760" y="154"/>
                  </a:lnTo>
                  <a:lnTo>
                    <a:pt x="758" y="156"/>
                  </a:lnTo>
                  <a:lnTo>
                    <a:pt x="758" y="156"/>
                  </a:lnTo>
                  <a:lnTo>
                    <a:pt x="760" y="154"/>
                  </a:lnTo>
                  <a:lnTo>
                    <a:pt x="760" y="154"/>
                  </a:lnTo>
                  <a:close/>
                  <a:moveTo>
                    <a:pt x="718" y="36"/>
                  </a:moveTo>
                  <a:lnTo>
                    <a:pt x="718" y="36"/>
                  </a:lnTo>
                  <a:lnTo>
                    <a:pt x="724" y="34"/>
                  </a:lnTo>
                  <a:lnTo>
                    <a:pt x="724" y="34"/>
                  </a:lnTo>
                  <a:lnTo>
                    <a:pt x="720" y="38"/>
                  </a:lnTo>
                  <a:lnTo>
                    <a:pt x="714" y="40"/>
                  </a:lnTo>
                  <a:lnTo>
                    <a:pt x="714" y="38"/>
                  </a:lnTo>
                  <a:lnTo>
                    <a:pt x="718" y="36"/>
                  </a:lnTo>
                  <a:lnTo>
                    <a:pt x="718" y="36"/>
                  </a:lnTo>
                  <a:lnTo>
                    <a:pt x="718" y="36"/>
                  </a:lnTo>
                  <a:lnTo>
                    <a:pt x="718" y="36"/>
                  </a:lnTo>
                  <a:lnTo>
                    <a:pt x="718" y="36"/>
                  </a:lnTo>
                  <a:close/>
                  <a:moveTo>
                    <a:pt x="704" y="1600"/>
                  </a:moveTo>
                  <a:lnTo>
                    <a:pt x="704" y="1600"/>
                  </a:lnTo>
                  <a:lnTo>
                    <a:pt x="698" y="1602"/>
                  </a:lnTo>
                  <a:lnTo>
                    <a:pt x="698" y="1600"/>
                  </a:lnTo>
                  <a:lnTo>
                    <a:pt x="698" y="1598"/>
                  </a:lnTo>
                  <a:lnTo>
                    <a:pt x="700" y="1596"/>
                  </a:lnTo>
                  <a:lnTo>
                    <a:pt x="704" y="1592"/>
                  </a:lnTo>
                  <a:lnTo>
                    <a:pt x="710" y="1588"/>
                  </a:lnTo>
                  <a:lnTo>
                    <a:pt x="712" y="1588"/>
                  </a:lnTo>
                  <a:lnTo>
                    <a:pt x="710" y="1592"/>
                  </a:lnTo>
                  <a:lnTo>
                    <a:pt x="704" y="1600"/>
                  </a:lnTo>
                  <a:lnTo>
                    <a:pt x="704" y="1600"/>
                  </a:lnTo>
                  <a:lnTo>
                    <a:pt x="702" y="1600"/>
                  </a:lnTo>
                  <a:lnTo>
                    <a:pt x="704" y="1600"/>
                  </a:lnTo>
                  <a:lnTo>
                    <a:pt x="704" y="1600"/>
                  </a:lnTo>
                  <a:lnTo>
                    <a:pt x="704" y="1600"/>
                  </a:lnTo>
                  <a:lnTo>
                    <a:pt x="704" y="1600"/>
                  </a:lnTo>
                  <a:close/>
                  <a:moveTo>
                    <a:pt x="710" y="1032"/>
                  </a:moveTo>
                  <a:lnTo>
                    <a:pt x="710" y="1032"/>
                  </a:lnTo>
                  <a:lnTo>
                    <a:pt x="700" y="1040"/>
                  </a:lnTo>
                  <a:lnTo>
                    <a:pt x="698" y="1040"/>
                  </a:lnTo>
                  <a:lnTo>
                    <a:pt x="696" y="1038"/>
                  </a:lnTo>
                  <a:lnTo>
                    <a:pt x="694" y="1032"/>
                  </a:lnTo>
                  <a:lnTo>
                    <a:pt x="694" y="1022"/>
                  </a:lnTo>
                  <a:lnTo>
                    <a:pt x="694" y="1022"/>
                  </a:lnTo>
                  <a:lnTo>
                    <a:pt x="702" y="1014"/>
                  </a:lnTo>
                  <a:lnTo>
                    <a:pt x="706" y="1014"/>
                  </a:lnTo>
                  <a:lnTo>
                    <a:pt x="708" y="1014"/>
                  </a:lnTo>
                  <a:lnTo>
                    <a:pt x="708" y="1016"/>
                  </a:lnTo>
                  <a:lnTo>
                    <a:pt x="710" y="1020"/>
                  </a:lnTo>
                  <a:lnTo>
                    <a:pt x="710" y="1032"/>
                  </a:lnTo>
                  <a:lnTo>
                    <a:pt x="710" y="1032"/>
                  </a:lnTo>
                  <a:lnTo>
                    <a:pt x="708" y="1032"/>
                  </a:lnTo>
                  <a:lnTo>
                    <a:pt x="710" y="1032"/>
                  </a:lnTo>
                  <a:lnTo>
                    <a:pt x="710" y="1030"/>
                  </a:lnTo>
                  <a:lnTo>
                    <a:pt x="710" y="1032"/>
                  </a:lnTo>
                  <a:lnTo>
                    <a:pt x="710" y="1032"/>
                  </a:lnTo>
                  <a:close/>
                  <a:moveTo>
                    <a:pt x="720" y="496"/>
                  </a:moveTo>
                  <a:lnTo>
                    <a:pt x="720" y="496"/>
                  </a:lnTo>
                  <a:lnTo>
                    <a:pt x="718" y="490"/>
                  </a:lnTo>
                  <a:lnTo>
                    <a:pt x="718" y="488"/>
                  </a:lnTo>
                  <a:lnTo>
                    <a:pt x="720" y="488"/>
                  </a:lnTo>
                  <a:lnTo>
                    <a:pt x="726" y="488"/>
                  </a:lnTo>
                  <a:lnTo>
                    <a:pt x="732" y="490"/>
                  </a:lnTo>
                  <a:lnTo>
                    <a:pt x="736" y="492"/>
                  </a:lnTo>
                  <a:lnTo>
                    <a:pt x="736" y="496"/>
                  </a:lnTo>
                  <a:lnTo>
                    <a:pt x="732" y="496"/>
                  </a:lnTo>
                  <a:lnTo>
                    <a:pt x="720" y="496"/>
                  </a:lnTo>
                  <a:lnTo>
                    <a:pt x="720" y="496"/>
                  </a:lnTo>
                  <a:lnTo>
                    <a:pt x="718" y="496"/>
                  </a:lnTo>
                  <a:lnTo>
                    <a:pt x="720" y="496"/>
                  </a:lnTo>
                  <a:lnTo>
                    <a:pt x="722" y="496"/>
                  </a:lnTo>
                  <a:lnTo>
                    <a:pt x="720" y="496"/>
                  </a:lnTo>
                  <a:lnTo>
                    <a:pt x="720" y="496"/>
                  </a:lnTo>
                  <a:close/>
                  <a:moveTo>
                    <a:pt x="758" y="1068"/>
                  </a:moveTo>
                  <a:lnTo>
                    <a:pt x="758" y="1068"/>
                  </a:lnTo>
                  <a:lnTo>
                    <a:pt x="754" y="1072"/>
                  </a:lnTo>
                  <a:lnTo>
                    <a:pt x="762" y="1068"/>
                  </a:lnTo>
                  <a:lnTo>
                    <a:pt x="766" y="1062"/>
                  </a:lnTo>
                  <a:lnTo>
                    <a:pt x="758" y="1068"/>
                  </a:lnTo>
                  <a:lnTo>
                    <a:pt x="758" y="1068"/>
                  </a:lnTo>
                  <a:lnTo>
                    <a:pt x="760" y="1066"/>
                  </a:lnTo>
                  <a:lnTo>
                    <a:pt x="758" y="1068"/>
                  </a:lnTo>
                  <a:lnTo>
                    <a:pt x="758" y="1068"/>
                  </a:lnTo>
                  <a:close/>
                  <a:moveTo>
                    <a:pt x="758" y="974"/>
                  </a:moveTo>
                  <a:lnTo>
                    <a:pt x="758" y="974"/>
                  </a:lnTo>
                  <a:lnTo>
                    <a:pt x="754" y="972"/>
                  </a:lnTo>
                  <a:lnTo>
                    <a:pt x="752" y="970"/>
                  </a:lnTo>
                  <a:lnTo>
                    <a:pt x="750" y="964"/>
                  </a:lnTo>
                  <a:lnTo>
                    <a:pt x="750" y="956"/>
                  </a:lnTo>
                  <a:lnTo>
                    <a:pt x="754" y="948"/>
                  </a:lnTo>
                  <a:lnTo>
                    <a:pt x="762" y="930"/>
                  </a:lnTo>
                  <a:lnTo>
                    <a:pt x="768" y="918"/>
                  </a:lnTo>
                  <a:lnTo>
                    <a:pt x="768" y="918"/>
                  </a:lnTo>
                  <a:lnTo>
                    <a:pt x="770" y="926"/>
                  </a:lnTo>
                  <a:lnTo>
                    <a:pt x="772" y="924"/>
                  </a:lnTo>
                  <a:lnTo>
                    <a:pt x="772" y="922"/>
                  </a:lnTo>
                  <a:lnTo>
                    <a:pt x="772" y="922"/>
                  </a:lnTo>
                  <a:lnTo>
                    <a:pt x="774" y="938"/>
                  </a:lnTo>
                  <a:lnTo>
                    <a:pt x="774" y="950"/>
                  </a:lnTo>
                  <a:lnTo>
                    <a:pt x="768" y="962"/>
                  </a:lnTo>
                  <a:lnTo>
                    <a:pt x="758" y="974"/>
                  </a:lnTo>
                  <a:lnTo>
                    <a:pt x="758" y="974"/>
                  </a:lnTo>
                  <a:lnTo>
                    <a:pt x="756" y="974"/>
                  </a:lnTo>
                  <a:lnTo>
                    <a:pt x="756" y="972"/>
                  </a:lnTo>
                  <a:lnTo>
                    <a:pt x="762" y="970"/>
                  </a:lnTo>
                  <a:lnTo>
                    <a:pt x="764" y="970"/>
                  </a:lnTo>
                  <a:lnTo>
                    <a:pt x="758" y="974"/>
                  </a:lnTo>
                  <a:lnTo>
                    <a:pt x="758" y="974"/>
                  </a:lnTo>
                  <a:close/>
                  <a:moveTo>
                    <a:pt x="788" y="2114"/>
                  </a:moveTo>
                  <a:lnTo>
                    <a:pt x="788" y="2114"/>
                  </a:lnTo>
                  <a:lnTo>
                    <a:pt x="798" y="2114"/>
                  </a:lnTo>
                  <a:lnTo>
                    <a:pt x="788" y="2114"/>
                  </a:lnTo>
                  <a:lnTo>
                    <a:pt x="788" y="2114"/>
                  </a:lnTo>
                  <a:close/>
                  <a:moveTo>
                    <a:pt x="802" y="142"/>
                  </a:moveTo>
                  <a:lnTo>
                    <a:pt x="802" y="142"/>
                  </a:lnTo>
                  <a:lnTo>
                    <a:pt x="800" y="144"/>
                  </a:lnTo>
                  <a:lnTo>
                    <a:pt x="798" y="144"/>
                  </a:lnTo>
                  <a:lnTo>
                    <a:pt x="798" y="140"/>
                  </a:lnTo>
                  <a:lnTo>
                    <a:pt x="800" y="136"/>
                  </a:lnTo>
                  <a:lnTo>
                    <a:pt x="802" y="142"/>
                  </a:lnTo>
                  <a:lnTo>
                    <a:pt x="802" y="142"/>
                  </a:lnTo>
                  <a:lnTo>
                    <a:pt x="800" y="142"/>
                  </a:lnTo>
                  <a:lnTo>
                    <a:pt x="800" y="142"/>
                  </a:lnTo>
                  <a:lnTo>
                    <a:pt x="800" y="142"/>
                  </a:lnTo>
                  <a:lnTo>
                    <a:pt x="802" y="142"/>
                  </a:lnTo>
                  <a:lnTo>
                    <a:pt x="802" y="142"/>
                  </a:lnTo>
                  <a:close/>
                  <a:moveTo>
                    <a:pt x="802" y="94"/>
                  </a:moveTo>
                  <a:lnTo>
                    <a:pt x="802" y="94"/>
                  </a:lnTo>
                  <a:lnTo>
                    <a:pt x="798" y="94"/>
                  </a:lnTo>
                  <a:lnTo>
                    <a:pt x="796" y="92"/>
                  </a:lnTo>
                  <a:lnTo>
                    <a:pt x="800" y="90"/>
                  </a:lnTo>
                  <a:lnTo>
                    <a:pt x="804" y="90"/>
                  </a:lnTo>
                  <a:lnTo>
                    <a:pt x="804" y="90"/>
                  </a:lnTo>
                  <a:lnTo>
                    <a:pt x="802" y="94"/>
                  </a:lnTo>
                  <a:lnTo>
                    <a:pt x="802" y="94"/>
                  </a:lnTo>
                  <a:lnTo>
                    <a:pt x="802" y="94"/>
                  </a:lnTo>
                  <a:lnTo>
                    <a:pt x="802" y="94"/>
                  </a:lnTo>
                  <a:lnTo>
                    <a:pt x="802" y="94"/>
                  </a:lnTo>
                  <a:lnTo>
                    <a:pt x="802" y="94"/>
                  </a:lnTo>
                  <a:lnTo>
                    <a:pt x="802" y="94"/>
                  </a:lnTo>
                  <a:close/>
                  <a:moveTo>
                    <a:pt x="816" y="134"/>
                  </a:moveTo>
                  <a:lnTo>
                    <a:pt x="816" y="134"/>
                  </a:lnTo>
                  <a:lnTo>
                    <a:pt x="804" y="130"/>
                  </a:lnTo>
                  <a:lnTo>
                    <a:pt x="804" y="130"/>
                  </a:lnTo>
                  <a:lnTo>
                    <a:pt x="806" y="130"/>
                  </a:lnTo>
                  <a:lnTo>
                    <a:pt x="814" y="132"/>
                  </a:lnTo>
                  <a:lnTo>
                    <a:pt x="816" y="134"/>
                  </a:lnTo>
                  <a:lnTo>
                    <a:pt x="816" y="134"/>
                  </a:lnTo>
                  <a:lnTo>
                    <a:pt x="816" y="134"/>
                  </a:lnTo>
                  <a:lnTo>
                    <a:pt x="816" y="132"/>
                  </a:lnTo>
                  <a:lnTo>
                    <a:pt x="818" y="132"/>
                  </a:lnTo>
                  <a:lnTo>
                    <a:pt x="816" y="134"/>
                  </a:lnTo>
                  <a:lnTo>
                    <a:pt x="816" y="134"/>
                  </a:lnTo>
                  <a:close/>
                  <a:moveTo>
                    <a:pt x="820" y="348"/>
                  </a:moveTo>
                  <a:lnTo>
                    <a:pt x="820" y="348"/>
                  </a:lnTo>
                  <a:lnTo>
                    <a:pt x="824" y="346"/>
                  </a:lnTo>
                  <a:lnTo>
                    <a:pt x="820" y="348"/>
                  </a:lnTo>
                  <a:lnTo>
                    <a:pt x="820" y="348"/>
                  </a:lnTo>
                  <a:close/>
                  <a:moveTo>
                    <a:pt x="834" y="1666"/>
                  </a:moveTo>
                  <a:lnTo>
                    <a:pt x="834" y="1666"/>
                  </a:lnTo>
                  <a:lnTo>
                    <a:pt x="822" y="1660"/>
                  </a:lnTo>
                  <a:lnTo>
                    <a:pt x="820" y="1658"/>
                  </a:lnTo>
                  <a:lnTo>
                    <a:pt x="822" y="1658"/>
                  </a:lnTo>
                  <a:lnTo>
                    <a:pt x="828" y="1656"/>
                  </a:lnTo>
                  <a:lnTo>
                    <a:pt x="840" y="1654"/>
                  </a:lnTo>
                  <a:lnTo>
                    <a:pt x="850" y="1654"/>
                  </a:lnTo>
                  <a:lnTo>
                    <a:pt x="856" y="1656"/>
                  </a:lnTo>
                  <a:lnTo>
                    <a:pt x="854" y="1658"/>
                  </a:lnTo>
                  <a:lnTo>
                    <a:pt x="852" y="1660"/>
                  </a:lnTo>
                  <a:lnTo>
                    <a:pt x="834" y="1666"/>
                  </a:lnTo>
                  <a:lnTo>
                    <a:pt x="834" y="1666"/>
                  </a:lnTo>
                  <a:lnTo>
                    <a:pt x="832" y="1664"/>
                  </a:lnTo>
                  <a:lnTo>
                    <a:pt x="834" y="1664"/>
                  </a:lnTo>
                  <a:lnTo>
                    <a:pt x="836" y="1664"/>
                  </a:lnTo>
                  <a:lnTo>
                    <a:pt x="834" y="1666"/>
                  </a:lnTo>
                  <a:lnTo>
                    <a:pt x="834" y="1666"/>
                  </a:lnTo>
                  <a:close/>
                  <a:moveTo>
                    <a:pt x="1024" y="60"/>
                  </a:moveTo>
                  <a:lnTo>
                    <a:pt x="1024" y="60"/>
                  </a:lnTo>
                  <a:lnTo>
                    <a:pt x="1026" y="62"/>
                  </a:lnTo>
                  <a:lnTo>
                    <a:pt x="1028" y="64"/>
                  </a:lnTo>
                  <a:lnTo>
                    <a:pt x="1038" y="64"/>
                  </a:lnTo>
                  <a:lnTo>
                    <a:pt x="1040" y="66"/>
                  </a:lnTo>
                  <a:lnTo>
                    <a:pt x="1040" y="66"/>
                  </a:lnTo>
                  <a:lnTo>
                    <a:pt x="1030" y="70"/>
                  </a:lnTo>
                  <a:lnTo>
                    <a:pt x="1030" y="70"/>
                  </a:lnTo>
                  <a:lnTo>
                    <a:pt x="1026" y="66"/>
                  </a:lnTo>
                  <a:lnTo>
                    <a:pt x="1024" y="60"/>
                  </a:lnTo>
                  <a:lnTo>
                    <a:pt x="1024" y="60"/>
                  </a:lnTo>
                  <a:lnTo>
                    <a:pt x="1024" y="62"/>
                  </a:lnTo>
                  <a:lnTo>
                    <a:pt x="1024" y="60"/>
                  </a:lnTo>
                  <a:lnTo>
                    <a:pt x="1024" y="60"/>
                  </a:lnTo>
                  <a:close/>
                  <a:moveTo>
                    <a:pt x="954" y="1384"/>
                  </a:moveTo>
                  <a:lnTo>
                    <a:pt x="954" y="1384"/>
                  </a:lnTo>
                  <a:lnTo>
                    <a:pt x="956" y="1384"/>
                  </a:lnTo>
                  <a:lnTo>
                    <a:pt x="956" y="1386"/>
                  </a:lnTo>
                  <a:lnTo>
                    <a:pt x="950" y="1392"/>
                  </a:lnTo>
                  <a:lnTo>
                    <a:pt x="946" y="1396"/>
                  </a:lnTo>
                  <a:lnTo>
                    <a:pt x="944" y="1396"/>
                  </a:lnTo>
                  <a:lnTo>
                    <a:pt x="946" y="1392"/>
                  </a:lnTo>
                  <a:lnTo>
                    <a:pt x="954" y="1384"/>
                  </a:lnTo>
                  <a:lnTo>
                    <a:pt x="954" y="1384"/>
                  </a:lnTo>
                  <a:lnTo>
                    <a:pt x="954" y="1384"/>
                  </a:lnTo>
                  <a:lnTo>
                    <a:pt x="954" y="1384"/>
                  </a:lnTo>
                  <a:lnTo>
                    <a:pt x="952" y="1386"/>
                  </a:lnTo>
                  <a:lnTo>
                    <a:pt x="954" y="1384"/>
                  </a:lnTo>
                  <a:lnTo>
                    <a:pt x="954" y="1384"/>
                  </a:lnTo>
                  <a:close/>
                  <a:moveTo>
                    <a:pt x="898" y="1130"/>
                  </a:moveTo>
                  <a:lnTo>
                    <a:pt x="898" y="1130"/>
                  </a:lnTo>
                  <a:lnTo>
                    <a:pt x="898" y="1134"/>
                  </a:lnTo>
                  <a:lnTo>
                    <a:pt x="898" y="1130"/>
                  </a:lnTo>
                  <a:lnTo>
                    <a:pt x="898" y="1130"/>
                  </a:lnTo>
                  <a:lnTo>
                    <a:pt x="898" y="1132"/>
                  </a:lnTo>
                  <a:lnTo>
                    <a:pt x="898" y="1130"/>
                  </a:lnTo>
                  <a:lnTo>
                    <a:pt x="898" y="1130"/>
                  </a:lnTo>
                  <a:close/>
                  <a:moveTo>
                    <a:pt x="898" y="1372"/>
                  </a:moveTo>
                  <a:lnTo>
                    <a:pt x="898" y="1372"/>
                  </a:lnTo>
                  <a:lnTo>
                    <a:pt x="890" y="1368"/>
                  </a:lnTo>
                  <a:lnTo>
                    <a:pt x="898" y="1372"/>
                  </a:lnTo>
                  <a:lnTo>
                    <a:pt x="906" y="1376"/>
                  </a:lnTo>
                  <a:lnTo>
                    <a:pt x="898" y="1372"/>
                  </a:lnTo>
                  <a:lnTo>
                    <a:pt x="898" y="1372"/>
                  </a:lnTo>
                  <a:lnTo>
                    <a:pt x="898" y="1372"/>
                  </a:lnTo>
                  <a:lnTo>
                    <a:pt x="898" y="1372"/>
                  </a:lnTo>
                  <a:lnTo>
                    <a:pt x="898" y="1372"/>
                  </a:lnTo>
                  <a:close/>
                  <a:moveTo>
                    <a:pt x="916" y="1642"/>
                  </a:moveTo>
                  <a:lnTo>
                    <a:pt x="916" y="1642"/>
                  </a:lnTo>
                  <a:lnTo>
                    <a:pt x="912" y="1648"/>
                  </a:lnTo>
                  <a:lnTo>
                    <a:pt x="910" y="1648"/>
                  </a:lnTo>
                  <a:lnTo>
                    <a:pt x="910" y="1646"/>
                  </a:lnTo>
                  <a:lnTo>
                    <a:pt x="914" y="1636"/>
                  </a:lnTo>
                  <a:lnTo>
                    <a:pt x="918" y="1628"/>
                  </a:lnTo>
                  <a:lnTo>
                    <a:pt x="918" y="1632"/>
                  </a:lnTo>
                  <a:lnTo>
                    <a:pt x="916" y="1642"/>
                  </a:lnTo>
                  <a:lnTo>
                    <a:pt x="916" y="1642"/>
                  </a:lnTo>
                  <a:lnTo>
                    <a:pt x="914" y="1644"/>
                  </a:lnTo>
                  <a:lnTo>
                    <a:pt x="914" y="1642"/>
                  </a:lnTo>
                  <a:lnTo>
                    <a:pt x="916" y="1642"/>
                  </a:lnTo>
                  <a:lnTo>
                    <a:pt x="916" y="1642"/>
                  </a:lnTo>
                  <a:lnTo>
                    <a:pt x="916" y="1642"/>
                  </a:lnTo>
                  <a:close/>
                  <a:moveTo>
                    <a:pt x="922" y="1330"/>
                  </a:moveTo>
                  <a:lnTo>
                    <a:pt x="922" y="1330"/>
                  </a:lnTo>
                  <a:lnTo>
                    <a:pt x="922" y="1332"/>
                  </a:lnTo>
                  <a:lnTo>
                    <a:pt x="922" y="1332"/>
                  </a:lnTo>
                  <a:lnTo>
                    <a:pt x="924" y="1330"/>
                  </a:lnTo>
                  <a:lnTo>
                    <a:pt x="924" y="1326"/>
                  </a:lnTo>
                  <a:lnTo>
                    <a:pt x="922" y="1330"/>
                  </a:lnTo>
                  <a:lnTo>
                    <a:pt x="922" y="1330"/>
                  </a:lnTo>
                  <a:lnTo>
                    <a:pt x="922" y="1330"/>
                  </a:lnTo>
                  <a:lnTo>
                    <a:pt x="922" y="1330"/>
                  </a:lnTo>
                  <a:lnTo>
                    <a:pt x="922" y="1330"/>
                  </a:lnTo>
                  <a:close/>
                  <a:moveTo>
                    <a:pt x="924" y="346"/>
                  </a:moveTo>
                  <a:lnTo>
                    <a:pt x="924" y="346"/>
                  </a:lnTo>
                  <a:lnTo>
                    <a:pt x="912" y="340"/>
                  </a:lnTo>
                  <a:lnTo>
                    <a:pt x="912" y="340"/>
                  </a:lnTo>
                  <a:lnTo>
                    <a:pt x="914" y="340"/>
                  </a:lnTo>
                  <a:lnTo>
                    <a:pt x="922" y="342"/>
                  </a:lnTo>
                  <a:lnTo>
                    <a:pt x="924" y="344"/>
                  </a:lnTo>
                  <a:lnTo>
                    <a:pt x="924" y="346"/>
                  </a:lnTo>
                  <a:lnTo>
                    <a:pt x="924" y="346"/>
                  </a:lnTo>
                  <a:lnTo>
                    <a:pt x="926" y="346"/>
                  </a:lnTo>
                  <a:lnTo>
                    <a:pt x="924" y="346"/>
                  </a:lnTo>
                  <a:lnTo>
                    <a:pt x="924" y="346"/>
                  </a:lnTo>
                  <a:close/>
                  <a:moveTo>
                    <a:pt x="946" y="1638"/>
                  </a:moveTo>
                  <a:lnTo>
                    <a:pt x="946" y="1638"/>
                  </a:lnTo>
                  <a:lnTo>
                    <a:pt x="938" y="1628"/>
                  </a:lnTo>
                  <a:lnTo>
                    <a:pt x="934" y="1624"/>
                  </a:lnTo>
                  <a:lnTo>
                    <a:pt x="934" y="1622"/>
                  </a:lnTo>
                  <a:lnTo>
                    <a:pt x="936" y="1622"/>
                  </a:lnTo>
                  <a:lnTo>
                    <a:pt x="944" y="1630"/>
                  </a:lnTo>
                  <a:lnTo>
                    <a:pt x="946" y="1634"/>
                  </a:lnTo>
                  <a:lnTo>
                    <a:pt x="946" y="1638"/>
                  </a:lnTo>
                  <a:lnTo>
                    <a:pt x="946" y="1638"/>
                  </a:lnTo>
                  <a:lnTo>
                    <a:pt x="944" y="1636"/>
                  </a:lnTo>
                  <a:lnTo>
                    <a:pt x="944" y="1632"/>
                  </a:lnTo>
                  <a:lnTo>
                    <a:pt x="948" y="1628"/>
                  </a:lnTo>
                  <a:lnTo>
                    <a:pt x="948" y="1628"/>
                  </a:lnTo>
                  <a:lnTo>
                    <a:pt x="948" y="1630"/>
                  </a:lnTo>
                  <a:lnTo>
                    <a:pt x="946" y="1638"/>
                  </a:lnTo>
                  <a:lnTo>
                    <a:pt x="946" y="1638"/>
                  </a:lnTo>
                  <a:close/>
                  <a:moveTo>
                    <a:pt x="952" y="1538"/>
                  </a:moveTo>
                  <a:lnTo>
                    <a:pt x="952" y="1538"/>
                  </a:lnTo>
                  <a:lnTo>
                    <a:pt x="948" y="1532"/>
                  </a:lnTo>
                  <a:lnTo>
                    <a:pt x="946" y="1528"/>
                  </a:lnTo>
                  <a:lnTo>
                    <a:pt x="950" y="1524"/>
                  </a:lnTo>
                  <a:lnTo>
                    <a:pt x="954" y="1524"/>
                  </a:lnTo>
                  <a:lnTo>
                    <a:pt x="958" y="1524"/>
                  </a:lnTo>
                  <a:lnTo>
                    <a:pt x="960" y="1526"/>
                  </a:lnTo>
                  <a:lnTo>
                    <a:pt x="958" y="1530"/>
                  </a:lnTo>
                  <a:lnTo>
                    <a:pt x="952" y="1538"/>
                  </a:lnTo>
                  <a:lnTo>
                    <a:pt x="952" y="1538"/>
                  </a:lnTo>
                  <a:lnTo>
                    <a:pt x="952" y="1536"/>
                  </a:lnTo>
                  <a:lnTo>
                    <a:pt x="954" y="1536"/>
                  </a:lnTo>
                  <a:lnTo>
                    <a:pt x="954" y="1536"/>
                  </a:lnTo>
                  <a:lnTo>
                    <a:pt x="952" y="1538"/>
                  </a:lnTo>
                  <a:lnTo>
                    <a:pt x="952" y="1538"/>
                  </a:lnTo>
                  <a:close/>
                  <a:moveTo>
                    <a:pt x="980" y="1226"/>
                  </a:moveTo>
                  <a:lnTo>
                    <a:pt x="980" y="1226"/>
                  </a:lnTo>
                  <a:lnTo>
                    <a:pt x="976" y="1238"/>
                  </a:lnTo>
                  <a:lnTo>
                    <a:pt x="976" y="1242"/>
                  </a:lnTo>
                  <a:lnTo>
                    <a:pt x="984" y="1230"/>
                  </a:lnTo>
                  <a:lnTo>
                    <a:pt x="988" y="1218"/>
                  </a:lnTo>
                  <a:lnTo>
                    <a:pt x="988" y="1218"/>
                  </a:lnTo>
                  <a:lnTo>
                    <a:pt x="988" y="1218"/>
                  </a:lnTo>
                  <a:lnTo>
                    <a:pt x="980" y="1226"/>
                  </a:lnTo>
                  <a:lnTo>
                    <a:pt x="980" y="1226"/>
                  </a:lnTo>
                  <a:lnTo>
                    <a:pt x="980" y="1228"/>
                  </a:lnTo>
                  <a:lnTo>
                    <a:pt x="980" y="1226"/>
                  </a:lnTo>
                  <a:lnTo>
                    <a:pt x="982" y="1226"/>
                  </a:lnTo>
                  <a:lnTo>
                    <a:pt x="980" y="1226"/>
                  </a:lnTo>
                  <a:lnTo>
                    <a:pt x="980" y="1226"/>
                  </a:lnTo>
                  <a:close/>
                  <a:moveTo>
                    <a:pt x="972" y="164"/>
                  </a:moveTo>
                  <a:lnTo>
                    <a:pt x="972" y="164"/>
                  </a:lnTo>
                  <a:lnTo>
                    <a:pt x="986" y="158"/>
                  </a:lnTo>
                  <a:lnTo>
                    <a:pt x="994" y="154"/>
                  </a:lnTo>
                  <a:lnTo>
                    <a:pt x="998" y="154"/>
                  </a:lnTo>
                  <a:lnTo>
                    <a:pt x="1002" y="156"/>
                  </a:lnTo>
                  <a:lnTo>
                    <a:pt x="1002" y="156"/>
                  </a:lnTo>
                  <a:lnTo>
                    <a:pt x="1000" y="166"/>
                  </a:lnTo>
                  <a:lnTo>
                    <a:pt x="996" y="170"/>
                  </a:lnTo>
                  <a:lnTo>
                    <a:pt x="994" y="170"/>
                  </a:lnTo>
                  <a:lnTo>
                    <a:pt x="990" y="172"/>
                  </a:lnTo>
                  <a:lnTo>
                    <a:pt x="984" y="170"/>
                  </a:lnTo>
                  <a:lnTo>
                    <a:pt x="972" y="164"/>
                  </a:lnTo>
                  <a:lnTo>
                    <a:pt x="972" y="164"/>
                  </a:lnTo>
                  <a:lnTo>
                    <a:pt x="976" y="164"/>
                  </a:lnTo>
                  <a:lnTo>
                    <a:pt x="972" y="164"/>
                  </a:lnTo>
                  <a:lnTo>
                    <a:pt x="972" y="164"/>
                  </a:lnTo>
                  <a:close/>
                  <a:moveTo>
                    <a:pt x="1040" y="2182"/>
                  </a:moveTo>
                  <a:lnTo>
                    <a:pt x="1040" y="2182"/>
                  </a:lnTo>
                  <a:lnTo>
                    <a:pt x="1032" y="2178"/>
                  </a:lnTo>
                  <a:lnTo>
                    <a:pt x="1026" y="2176"/>
                  </a:lnTo>
                  <a:lnTo>
                    <a:pt x="1016" y="2176"/>
                  </a:lnTo>
                  <a:lnTo>
                    <a:pt x="1012" y="2176"/>
                  </a:lnTo>
                  <a:lnTo>
                    <a:pt x="1008" y="2174"/>
                  </a:lnTo>
                  <a:lnTo>
                    <a:pt x="1002" y="2170"/>
                  </a:lnTo>
                  <a:lnTo>
                    <a:pt x="998" y="2164"/>
                  </a:lnTo>
                  <a:lnTo>
                    <a:pt x="998" y="2164"/>
                  </a:lnTo>
                  <a:lnTo>
                    <a:pt x="1000" y="2158"/>
                  </a:lnTo>
                  <a:lnTo>
                    <a:pt x="1006" y="2154"/>
                  </a:lnTo>
                  <a:lnTo>
                    <a:pt x="1010" y="2150"/>
                  </a:lnTo>
                  <a:lnTo>
                    <a:pt x="1016" y="2148"/>
                  </a:lnTo>
                  <a:lnTo>
                    <a:pt x="1022" y="2148"/>
                  </a:lnTo>
                  <a:lnTo>
                    <a:pt x="1028" y="2150"/>
                  </a:lnTo>
                  <a:lnTo>
                    <a:pt x="1038" y="2154"/>
                  </a:lnTo>
                  <a:lnTo>
                    <a:pt x="1046" y="2162"/>
                  </a:lnTo>
                  <a:lnTo>
                    <a:pt x="1050" y="2170"/>
                  </a:lnTo>
                  <a:lnTo>
                    <a:pt x="1050" y="2174"/>
                  </a:lnTo>
                  <a:lnTo>
                    <a:pt x="1048" y="2176"/>
                  </a:lnTo>
                  <a:lnTo>
                    <a:pt x="1044" y="2180"/>
                  </a:lnTo>
                  <a:lnTo>
                    <a:pt x="1040" y="2182"/>
                  </a:lnTo>
                  <a:lnTo>
                    <a:pt x="1040" y="2182"/>
                  </a:lnTo>
                  <a:lnTo>
                    <a:pt x="1044" y="2180"/>
                  </a:lnTo>
                  <a:lnTo>
                    <a:pt x="1040" y="2182"/>
                  </a:lnTo>
                  <a:lnTo>
                    <a:pt x="1040" y="2182"/>
                  </a:lnTo>
                  <a:close/>
                  <a:moveTo>
                    <a:pt x="1048" y="330"/>
                  </a:moveTo>
                  <a:lnTo>
                    <a:pt x="1048" y="330"/>
                  </a:lnTo>
                  <a:lnTo>
                    <a:pt x="1044" y="332"/>
                  </a:lnTo>
                  <a:lnTo>
                    <a:pt x="1038" y="334"/>
                  </a:lnTo>
                  <a:lnTo>
                    <a:pt x="1034" y="332"/>
                  </a:lnTo>
                  <a:lnTo>
                    <a:pt x="1032" y="332"/>
                  </a:lnTo>
                  <a:lnTo>
                    <a:pt x="1026" y="326"/>
                  </a:lnTo>
                  <a:lnTo>
                    <a:pt x="1024" y="324"/>
                  </a:lnTo>
                  <a:lnTo>
                    <a:pt x="1024" y="324"/>
                  </a:lnTo>
                  <a:lnTo>
                    <a:pt x="1028" y="318"/>
                  </a:lnTo>
                  <a:lnTo>
                    <a:pt x="1034" y="314"/>
                  </a:lnTo>
                  <a:lnTo>
                    <a:pt x="1038" y="312"/>
                  </a:lnTo>
                  <a:lnTo>
                    <a:pt x="1044" y="312"/>
                  </a:lnTo>
                  <a:lnTo>
                    <a:pt x="1048" y="314"/>
                  </a:lnTo>
                  <a:lnTo>
                    <a:pt x="1050" y="318"/>
                  </a:lnTo>
                  <a:lnTo>
                    <a:pt x="1052" y="324"/>
                  </a:lnTo>
                  <a:lnTo>
                    <a:pt x="1048" y="330"/>
                  </a:lnTo>
                  <a:lnTo>
                    <a:pt x="1048" y="330"/>
                  </a:lnTo>
                  <a:lnTo>
                    <a:pt x="1048" y="332"/>
                  </a:lnTo>
                  <a:lnTo>
                    <a:pt x="1048" y="330"/>
                  </a:lnTo>
                  <a:lnTo>
                    <a:pt x="1048" y="330"/>
                  </a:lnTo>
                  <a:lnTo>
                    <a:pt x="1048" y="330"/>
                  </a:lnTo>
                  <a:lnTo>
                    <a:pt x="1048" y="330"/>
                  </a:lnTo>
                  <a:close/>
                  <a:moveTo>
                    <a:pt x="1654" y="130"/>
                  </a:moveTo>
                  <a:lnTo>
                    <a:pt x="1654" y="130"/>
                  </a:lnTo>
                  <a:lnTo>
                    <a:pt x="1660" y="130"/>
                  </a:lnTo>
                  <a:lnTo>
                    <a:pt x="1664" y="128"/>
                  </a:lnTo>
                  <a:lnTo>
                    <a:pt x="1670" y="122"/>
                  </a:lnTo>
                  <a:lnTo>
                    <a:pt x="1678" y="118"/>
                  </a:lnTo>
                  <a:lnTo>
                    <a:pt x="1682" y="116"/>
                  </a:lnTo>
                  <a:lnTo>
                    <a:pt x="1686" y="116"/>
                  </a:lnTo>
                  <a:lnTo>
                    <a:pt x="1686" y="116"/>
                  </a:lnTo>
                  <a:lnTo>
                    <a:pt x="1684" y="120"/>
                  </a:lnTo>
                  <a:lnTo>
                    <a:pt x="1686" y="122"/>
                  </a:lnTo>
                  <a:lnTo>
                    <a:pt x="1684" y="120"/>
                  </a:lnTo>
                  <a:lnTo>
                    <a:pt x="1684" y="120"/>
                  </a:lnTo>
                  <a:lnTo>
                    <a:pt x="1674" y="132"/>
                  </a:lnTo>
                  <a:lnTo>
                    <a:pt x="1666" y="142"/>
                  </a:lnTo>
                  <a:lnTo>
                    <a:pt x="1666" y="142"/>
                  </a:lnTo>
                  <a:lnTo>
                    <a:pt x="1668" y="140"/>
                  </a:lnTo>
                  <a:lnTo>
                    <a:pt x="1666" y="138"/>
                  </a:lnTo>
                  <a:lnTo>
                    <a:pt x="1658" y="142"/>
                  </a:lnTo>
                  <a:lnTo>
                    <a:pt x="1658" y="142"/>
                  </a:lnTo>
                  <a:lnTo>
                    <a:pt x="1660" y="138"/>
                  </a:lnTo>
                  <a:lnTo>
                    <a:pt x="1654" y="138"/>
                  </a:lnTo>
                  <a:lnTo>
                    <a:pt x="1654" y="138"/>
                  </a:lnTo>
                  <a:lnTo>
                    <a:pt x="1668" y="122"/>
                  </a:lnTo>
                  <a:lnTo>
                    <a:pt x="1664" y="124"/>
                  </a:lnTo>
                  <a:lnTo>
                    <a:pt x="1654" y="130"/>
                  </a:lnTo>
                  <a:lnTo>
                    <a:pt x="1654" y="130"/>
                  </a:lnTo>
                  <a:close/>
                  <a:moveTo>
                    <a:pt x="1646" y="170"/>
                  </a:moveTo>
                  <a:lnTo>
                    <a:pt x="1646" y="170"/>
                  </a:lnTo>
                  <a:lnTo>
                    <a:pt x="1640" y="172"/>
                  </a:lnTo>
                  <a:lnTo>
                    <a:pt x="1646" y="170"/>
                  </a:lnTo>
                  <a:lnTo>
                    <a:pt x="1646" y="170"/>
                  </a:lnTo>
                  <a:lnTo>
                    <a:pt x="1644" y="170"/>
                  </a:lnTo>
                  <a:lnTo>
                    <a:pt x="1646" y="170"/>
                  </a:lnTo>
                  <a:lnTo>
                    <a:pt x="1646" y="170"/>
                  </a:lnTo>
                  <a:close/>
                  <a:moveTo>
                    <a:pt x="1642" y="656"/>
                  </a:moveTo>
                  <a:lnTo>
                    <a:pt x="1642" y="656"/>
                  </a:lnTo>
                  <a:lnTo>
                    <a:pt x="1636" y="656"/>
                  </a:lnTo>
                  <a:lnTo>
                    <a:pt x="1642" y="656"/>
                  </a:lnTo>
                  <a:lnTo>
                    <a:pt x="1642" y="656"/>
                  </a:lnTo>
                  <a:close/>
                  <a:moveTo>
                    <a:pt x="1630" y="658"/>
                  </a:moveTo>
                  <a:lnTo>
                    <a:pt x="1630" y="658"/>
                  </a:lnTo>
                  <a:lnTo>
                    <a:pt x="1626" y="660"/>
                  </a:lnTo>
                  <a:lnTo>
                    <a:pt x="1630" y="658"/>
                  </a:lnTo>
                  <a:lnTo>
                    <a:pt x="1630" y="658"/>
                  </a:lnTo>
                  <a:close/>
                  <a:moveTo>
                    <a:pt x="1534" y="1870"/>
                  </a:moveTo>
                  <a:lnTo>
                    <a:pt x="1534" y="1870"/>
                  </a:lnTo>
                  <a:lnTo>
                    <a:pt x="1528" y="1872"/>
                  </a:lnTo>
                  <a:lnTo>
                    <a:pt x="1534" y="1870"/>
                  </a:lnTo>
                  <a:lnTo>
                    <a:pt x="1534" y="1870"/>
                  </a:lnTo>
                  <a:close/>
                  <a:moveTo>
                    <a:pt x="1422" y="138"/>
                  </a:moveTo>
                  <a:lnTo>
                    <a:pt x="1422" y="138"/>
                  </a:lnTo>
                  <a:lnTo>
                    <a:pt x="1406" y="150"/>
                  </a:lnTo>
                  <a:lnTo>
                    <a:pt x="1400" y="154"/>
                  </a:lnTo>
                  <a:lnTo>
                    <a:pt x="1394" y="156"/>
                  </a:lnTo>
                  <a:lnTo>
                    <a:pt x="1386" y="158"/>
                  </a:lnTo>
                  <a:lnTo>
                    <a:pt x="1376" y="158"/>
                  </a:lnTo>
                  <a:lnTo>
                    <a:pt x="1376" y="158"/>
                  </a:lnTo>
                  <a:lnTo>
                    <a:pt x="1422" y="138"/>
                  </a:lnTo>
                  <a:lnTo>
                    <a:pt x="1422" y="138"/>
                  </a:lnTo>
                  <a:lnTo>
                    <a:pt x="1416" y="136"/>
                  </a:lnTo>
                  <a:lnTo>
                    <a:pt x="1422" y="138"/>
                  </a:lnTo>
                  <a:lnTo>
                    <a:pt x="1422" y="138"/>
                  </a:lnTo>
                  <a:close/>
                  <a:moveTo>
                    <a:pt x="1386" y="316"/>
                  </a:moveTo>
                  <a:lnTo>
                    <a:pt x="1386" y="316"/>
                  </a:lnTo>
                  <a:lnTo>
                    <a:pt x="1396" y="318"/>
                  </a:lnTo>
                  <a:lnTo>
                    <a:pt x="1398" y="320"/>
                  </a:lnTo>
                  <a:lnTo>
                    <a:pt x="1400" y="322"/>
                  </a:lnTo>
                  <a:lnTo>
                    <a:pt x="1396" y="328"/>
                  </a:lnTo>
                  <a:lnTo>
                    <a:pt x="1384" y="338"/>
                  </a:lnTo>
                  <a:lnTo>
                    <a:pt x="1384" y="338"/>
                  </a:lnTo>
                  <a:lnTo>
                    <a:pt x="1378" y="334"/>
                  </a:lnTo>
                  <a:lnTo>
                    <a:pt x="1372" y="326"/>
                  </a:lnTo>
                  <a:lnTo>
                    <a:pt x="1372" y="322"/>
                  </a:lnTo>
                  <a:lnTo>
                    <a:pt x="1374" y="320"/>
                  </a:lnTo>
                  <a:lnTo>
                    <a:pt x="1378" y="318"/>
                  </a:lnTo>
                  <a:lnTo>
                    <a:pt x="1386" y="316"/>
                  </a:lnTo>
                  <a:lnTo>
                    <a:pt x="1386" y="316"/>
                  </a:lnTo>
                  <a:lnTo>
                    <a:pt x="1384" y="316"/>
                  </a:lnTo>
                  <a:lnTo>
                    <a:pt x="1386" y="316"/>
                  </a:lnTo>
                  <a:lnTo>
                    <a:pt x="1386" y="316"/>
                  </a:lnTo>
                  <a:close/>
                  <a:moveTo>
                    <a:pt x="1346" y="1104"/>
                  </a:moveTo>
                  <a:lnTo>
                    <a:pt x="1346" y="1104"/>
                  </a:lnTo>
                  <a:lnTo>
                    <a:pt x="1348" y="1114"/>
                  </a:lnTo>
                  <a:lnTo>
                    <a:pt x="1346" y="1120"/>
                  </a:lnTo>
                  <a:lnTo>
                    <a:pt x="1344" y="1126"/>
                  </a:lnTo>
                  <a:lnTo>
                    <a:pt x="1340" y="1130"/>
                  </a:lnTo>
                  <a:lnTo>
                    <a:pt x="1336" y="1134"/>
                  </a:lnTo>
                  <a:lnTo>
                    <a:pt x="1328" y="1134"/>
                  </a:lnTo>
                  <a:lnTo>
                    <a:pt x="1314" y="1132"/>
                  </a:lnTo>
                  <a:lnTo>
                    <a:pt x="1314" y="1132"/>
                  </a:lnTo>
                  <a:lnTo>
                    <a:pt x="1316" y="1128"/>
                  </a:lnTo>
                  <a:lnTo>
                    <a:pt x="1318" y="1124"/>
                  </a:lnTo>
                  <a:lnTo>
                    <a:pt x="1316" y="1120"/>
                  </a:lnTo>
                  <a:lnTo>
                    <a:pt x="1314" y="1118"/>
                  </a:lnTo>
                  <a:lnTo>
                    <a:pt x="1302" y="1112"/>
                  </a:lnTo>
                  <a:lnTo>
                    <a:pt x="1284" y="1108"/>
                  </a:lnTo>
                  <a:lnTo>
                    <a:pt x="1284" y="1108"/>
                  </a:lnTo>
                  <a:lnTo>
                    <a:pt x="1288" y="1104"/>
                  </a:lnTo>
                  <a:lnTo>
                    <a:pt x="1292" y="1100"/>
                  </a:lnTo>
                  <a:lnTo>
                    <a:pt x="1294" y="1096"/>
                  </a:lnTo>
                  <a:lnTo>
                    <a:pt x="1294" y="1094"/>
                  </a:lnTo>
                  <a:lnTo>
                    <a:pt x="1294" y="1094"/>
                  </a:lnTo>
                  <a:lnTo>
                    <a:pt x="1300" y="1098"/>
                  </a:lnTo>
                  <a:lnTo>
                    <a:pt x="1306" y="1098"/>
                  </a:lnTo>
                  <a:lnTo>
                    <a:pt x="1318" y="1092"/>
                  </a:lnTo>
                  <a:lnTo>
                    <a:pt x="1324" y="1090"/>
                  </a:lnTo>
                  <a:lnTo>
                    <a:pt x="1330" y="1090"/>
                  </a:lnTo>
                  <a:lnTo>
                    <a:pt x="1338" y="1094"/>
                  </a:lnTo>
                  <a:lnTo>
                    <a:pt x="1346" y="1104"/>
                  </a:lnTo>
                  <a:lnTo>
                    <a:pt x="1346" y="1104"/>
                  </a:lnTo>
                  <a:lnTo>
                    <a:pt x="1346" y="1106"/>
                  </a:lnTo>
                  <a:lnTo>
                    <a:pt x="1344" y="1104"/>
                  </a:lnTo>
                  <a:lnTo>
                    <a:pt x="1340" y="1100"/>
                  </a:lnTo>
                  <a:lnTo>
                    <a:pt x="1338" y="1096"/>
                  </a:lnTo>
                  <a:lnTo>
                    <a:pt x="1346" y="1104"/>
                  </a:lnTo>
                  <a:lnTo>
                    <a:pt x="1346" y="1104"/>
                  </a:lnTo>
                  <a:close/>
                  <a:moveTo>
                    <a:pt x="1298" y="372"/>
                  </a:moveTo>
                  <a:lnTo>
                    <a:pt x="1298" y="372"/>
                  </a:lnTo>
                  <a:lnTo>
                    <a:pt x="1302" y="382"/>
                  </a:lnTo>
                  <a:lnTo>
                    <a:pt x="1302" y="384"/>
                  </a:lnTo>
                  <a:lnTo>
                    <a:pt x="1302" y="384"/>
                  </a:lnTo>
                  <a:lnTo>
                    <a:pt x="1296" y="380"/>
                  </a:lnTo>
                  <a:lnTo>
                    <a:pt x="1290" y="374"/>
                  </a:lnTo>
                  <a:lnTo>
                    <a:pt x="1286" y="368"/>
                  </a:lnTo>
                  <a:lnTo>
                    <a:pt x="1284" y="364"/>
                  </a:lnTo>
                  <a:lnTo>
                    <a:pt x="1284" y="364"/>
                  </a:lnTo>
                  <a:lnTo>
                    <a:pt x="1288" y="364"/>
                  </a:lnTo>
                  <a:lnTo>
                    <a:pt x="1298" y="372"/>
                  </a:lnTo>
                  <a:lnTo>
                    <a:pt x="1298" y="372"/>
                  </a:lnTo>
                  <a:lnTo>
                    <a:pt x="1298" y="372"/>
                  </a:lnTo>
                  <a:lnTo>
                    <a:pt x="1298" y="372"/>
                  </a:lnTo>
                  <a:lnTo>
                    <a:pt x="1296" y="370"/>
                  </a:lnTo>
                  <a:lnTo>
                    <a:pt x="1298" y="372"/>
                  </a:lnTo>
                  <a:lnTo>
                    <a:pt x="1298" y="372"/>
                  </a:lnTo>
                  <a:close/>
                  <a:moveTo>
                    <a:pt x="1284" y="1416"/>
                  </a:moveTo>
                  <a:lnTo>
                    <a:pt x="1284" y="1416"/>
                  </a:lnTo>
                  <a:lnTo>
                    <a:pt x="1296" y="1420"/>
                  </a:lnTo>
                  <a:lnTo>
                    <a:pt x="1300" y="1424"/>
                  </a:lnTo>
                  <a:lnTo>
                    <a:pt x="1302" y="1426"/>
                  </a:lnTo>
                  <a:lnTo>
                    <a:pt x="1302" y="1430"/>
                  </a:lnTo>
                  <a:lnTo>
                    <a:pt x="1302" y="1434"/>
                  </a:lnTo>
                  <a:lnTo>
                    <a:pt x="1294" y="1444"/>
                  </a:lnTo>
                  <a:lnTo>
                    <a:pt x="1294" y="1444"/>
                  </a:lnTo>
                  <a:lnTo>
                    <a:pt x="1280" y="1446"/>
                  </a:lnTo>
                  <a:lnTo>
                    <a:pt x="1274" y="1444"/>
                  </a:lnTo>
                  <a:lnTo>
                    <a:pt x="1270" y="1440"/>
                  </a:lnTo>
                  <a:lnTo>
                    <a:pt x="1270" y="1436"/>
                  </a:lnTo>
                  <a:lnTo>
                    <a:pt x="1272" y="1430"/>
                  </a:lnTo>
                  <a:lnTo>
                    <a:pt x="1276" y="1426"/>
                  </a:lnTo>
                  <a:lnTo>
                    <a:pt x="1284" y="1416"/>
                  </a:lnTo>
                  <a:lnTo>
                    <a:pt x="1284" y="1416"/>
                  </a:lnTo>
                  <a:lnTo>
                    <a:pt x="1286" y="1416"/>
                  </a:lnTo>
                  <a:lnTo>
                    <a:pt x="1284" y="1418"/>
                  </a:lnTo>
                  <a:lnTo>
                    <a:pt x="1282" y="1418"/>
                  </a:lnTo>
                  <a:lnTo>
                    <a:pt x="1284" y="1416"/>
                  </a:lnTo>
                  <a:lnTo>
                    <a:pt x="1284" y="1416"/>
                  </a:lnTo>
                  <a:close/>
                  <a:moveTo>
                    <a:pt x="1252" y="854"/>
                  </a:moveTo>
                  <a:lnTo>
                    <a:pt x="1252" y="854"/>
                  </a:lnTo>
                  <a:lnTo>
                    <a:pt x="1262" y="858"/>
                  </a:lnTo>
                  <a:lnTo>
                    <a:pt x="1266" y="862"/>
                  </a:lnTo>
                  <a:lnTo>
                    <a:pt x="1268" y="866"/>
                  </a:lnTo>
                  <a:lnTo>
                    <a:pt x="1268" y="870"/>
                  </a:lnTo>
                  <a:lnTo>
                    <a:pt x="1268" y="876"/>
                  </a:lnTo>
                  <a:lnTo>
                    <a:pt x="1264" y="888"/>
                  </a:lnTo>
                  <a:lnTo>
                    <a:pt x="1264" y="888"/>
                  </a:lnTo>
                  <a:lnTo>
                    <a:pt x="1256" y="880"/>
                  </a:lnTo>
                  <a:lnTo>
                    <a:pt x="1252" y="872"/>
                  </a:lnTo>
                  <a:lnTo>
                    <a:pt x="1252" y="864"/>
                  </a:lnTo>
                  <a:lnTo>
                    <a:pt x="1252" y="854"/>
                  </a:lnTo>
                  <a:lnTo>
                    <a:pt x="1252" y="854"/>
                  </a:lnTo>
                  <a:lnTo>
                    <a:pt x="1254" y="854"/>
                  </a:lnTo>
                  <a:lnTo>
                    <a:pt x="1254" y="854"/>
                  </a:lnTo>
                  <a:lnTo>
                    <a:pt x="1252" y="856"/>
                  </a:lnTo>
                  <a:lnTo>
                    <a:pt x="1250" y="858"/>
                  </a:lnTo>
                  <a:lnTo>
                    <a:pt x="1252" y="854"/>
                  </a:lnTo>
                  <a:lnTo>
                    <a:pt x="1252" y="854"/>
                  </a:lnTo>
                  <a:close/>
                  <a:moveTo>
                    <a:pt x="1138" y="360"/>
                  </a:moveTo>
                  <a:lnTo>
                    <a:pt x="1138" y="360"/>
                  </a:lnTo>
                  <a:lnTo>
                    <a:pt x="1136" y="362"/>
                  </a:lnTo>
                  <a:lnTo>
                    <a:pt x="1138" y="360"/>
                  </a:lnTo>
                  <a:lnTo>
                    <a:pt x="1138" y="360"/>
                  </a:lnTo>
                  <a:lnTo>
                    <a:pt x="1138" y="360"/>
                  </a:lnTo>
                  <a:lnTo>
                    <a:pt x="1138" y="360"/>
                  </a:lnTo>
                  <a:lnTo>
                    <a:pt x="1138" y="360"/>
                  </a:lnTo>
                  <a:lnTo>
                    <a:pt x="1138" y="360"/>
                  </a:lnTo>
                  <a:lnTo>
                    <a:pt x="1138" y="360"/>
                  </a:lnTo>
                  <a:close/>
                  <a:moveTo>
                    <a:pt x="1130" y="818"/>
                  </a:moveTo>
                  <a:lnTo>
                    <a:pt x="1130" y="818"/>
                  </a:lnTo>
                  <a:lnTo>
                    <a:pt x="1128" y="826"/>
                  </a:lnTo>
                  <a:lnTo>
                    <a:pt x="1128" y="822"/>
                  </a:lnTo>
                  <a:lnTo>
                    <a:pt x="1132" y="808"/>
                  </a:lnTo>
                  <a:lnTo>
                    <a:pt x="1132" y="808"/>
                  </a:lnTo>
                  <a:lnTo>
                    <a:pt x="1130" y="818"/>
                  </a:lnTo>
                  <a:lnTo>
                    <a:pt x="1130" y="818"/>
                  </a:lnTo>
                  <a:lnTo>
                    <a:pt x="1130" y="818"/>
                  </a:lnTo>
                  <a:lnTo>
                    <a:pt x="1130" y="818"/>
                  </a:lnTo>
                  <a:lnTo>
                    <a:pt x="1130" y="818"/>
                  </a:lnTo>
                  <a:close/>
                  <a:moveTo>
                    <a:pt x="1130" y="1004"/>
                  </a:moveTo>
                  <a:lnTo>
                    <a:pt x="1130" y="1004"/>
                  </a:lnTo>
                  <a:lnTo>
                    <a:pt x="1128" y="1008"/>
                  </a:lnTo>
                  <a:lnTo>
                    <a:pt x="1130" y="1004"/>
                  </a:lnTo>
                  <a:lnTo>
                    <a:pt x="1130" y="1004"/>
                  </a:lnTo>
                  <a:close/>
                  <a:moveTo>
                    <a:pt x="1108" y="186"/>
                  </a:moveTo>
                  <a:lnTo>
                    <a:pt x="1108" y="186"/>
                  </a:lnTo>
                  <a:lnTo>
                    <a:pt x="1110" y="184"/>
                  </a:lnTo>
                  <a:lnTo>
                    <a:pt x="1108" y="186"/>
                  </a:lnTo>
                  <a:lnTo>
                    <a:pt x="1108" y="186"/>
                  </a:lnTo>
                  <a:close/>
                  <a:moveTo>
                    <a:pt x="1114" y="354"/>
                  </a:moveTo>
                  <a:lnTo>
                    <a:pt x="1114" y="354"/>
                  </a:lnTo>
                  <a:lnTo>
                    <a:pt x="1114" y="348"/>
                  </a:lnTo>
                  <a:lnTo>
                    <a:pt x="1118" y="344"/>
                  </a:lnTo>
                  <a:lnTo>
                    <a:pt x="1122" y="344"/>
                  </a:lnTo>
                  <a:lnTo>
                    <a:pt x="1126" y="344"/>
                  </a:lnTo>
                  <a:lnTo>
                    <a:pt x="1128" y="346"/>
                  </a:lnTo>
                  <a:lnTo>
                    <a:pt x="1128" y="350"/>
                  </a:lnTo>
                  <a:lnTo>
                    <a:pt x="1124" y="352"/>
                  </a:lnTo>
                  <a:lnTo>
                    <a:pt x="1114" y="354"/>
                  </a:lnTo>
                  <a:lnTo>
                    <a:pt x="1114" y="354"/>
                  </a:lnTo>
                  <a:lnTo>
                    <a:pt x="1116" y="354"/>
                  </a:lnTo>
                  <a:lnTo>
                    <a:pt x="1114" y="354"/>
                  </a:lnTo>
                  <a:lnTo>
                    <a:pt x="1114" y="354"/>
                  </a:lnTo>
                  <a:close/>
                  <a:moveTo>
                    <a:pt x="1120" y="1078"/>
                  </a:moveTo>
                  <a:lnTo>
                    <a:pt x="1120" y="1078"/>
                  </a:lnTo>
                  <a:lnTo>
                    <a:pt x="1126" y="1078"/>
                  </a:lnTo>
                  <a:lnTo>
                    <a:pt x="1126" y="1080"/>
                  </a:lnTo>
                  <a:lnTo>
                    <a:pt x="1124" y="1082"/>
                  </a:lnTo>
                  <a:lnTo>
                    <a:pt x="1120" y="1078"/>
                  </a:lnTo>
                  <a:lnTo>
                    <a:pt x="1120" y="1078"/>
                  </a:lnTo>
                  <a:lnTo>
                    <a:pt x="1120" y="1080"/>
                  </a:lnTo>
                  <a:lnTo>
                    <a:pt x="1120" y="1078"/>
                  </a:lnTo>
                  <a:lnTo>
                    <a:pt x="1120" y="1078"/>
                  </a:lnTo>
                  <a:close/>
                  <a:moveTo>
                    <a:pt x="1130" y="1080"/>
                  </a:moveTo>
                  <a:lnTo>
                    <a:pt x="1130" y="1080"/>
                  </a:lnTo>
                  <a:lnTo>
                    <a:pt x="1130" y="1076"/>
                  </a:lnTo>
                  <a:lnTo>
                    <a:pt x="1130" y="1080"/>
                  </a:lnTo>
                  <a:lnTo>
                    <a:pt x="1130" y="1080"/>
                  </a:lnTo>
                  <a:lnTo>
                    <a:pt x="1130" y="1078"/>
                  </a:lnTo>
                  <a:lnTo>
                    <a:pt x="1130" y="1080"/>
                  </a:lnTo>
                  <a:lnTo>
                    <a:pt x="1130" y="1080"/>
                  </a:lnTo>
                  <a:close/>
                  <a:moveTo>
                    <a:pt x="1134" y="1088"/>
                  </a:moveTo>
                  <a:lnTo>
                    <a:pt x="1134" y="1088"/>
                  </a:lnTo>
                  <a:lnTo>
                    <a:pt x="1134" y="1090"/>
                  </a:lnTo>
                  <a:lnTo>
                    <a:pt x="1134" y="1086"/>
                  </a:lnTo>
                  <a:lnTo>
                    <a:pt x="1134" y="1082"/>
                  </a:lnTo>
                  <a:lnTo>
                    <a:pt x="1134" y="1088"/>
                  </a:lnTo>
                  <a:lnTo>
                    <a:pt x="1134" y="1088"/>
                  </a:lnTo>
                  <a:lnTo>
                    <a:pt x="1134" y="1088"/>
                  </a:lnTo>
                  <a:lnTo>
                    <a:pt x="1134" y="1088"/>
                  </a:lnTo>
                  <a:lnTo>
                    <a:pt x="1134" y="1088"/>
                  </a:lnTo>
                  <a:close/>
                  <a:moveTo>
                    <a:pt x="1144" y="768"/>
                  </a:moveTo>
                  <a:lnTo>
                    <a:pt x="1144" y="768"/>
                  </a:lnTo>
                  <a:lnTo>
                    <a:pt x="1136" y="796"/>
                  </a:lnTo>
                  <a:lnTo>
                    <a:pt x="1136" y="796"/>
                  </a:lnTo>
                  <a:lnTo>
                    <a:pt x="1148" y="752"/>
                  </a:lnTo>
                  <a:lnTo>
                    <a:pt x="1148" y="752"/>
                  </a:lnTo>
                  <a:lnTo>
                    <a:pt x="1144" y="768"/>
                  </a:lnTo>
                  <a:lnTo>
                    <a:pt x="1144" y="768"/>
                  </a:lnTo>
                  <a:close/>
                  <a:moveTo>
                    <a:pt x="1146" y="1002"/>
                  </a:moveTo>
                  <a:lnTo>
                    <a:pt x="1150" y="998"/>
                  </a:lnTo>
                  <a:lnTo>
                    <a:pt x="1150" y="998"/>
                  </a:lnTo>
                  <a:lnTo>
                    <a:pt x="1148" y="1002"/>
                  </a:lnTo>
                  <a:lnTo>
                    <a:pt x="1148" y="1004"/>
                  </a:lnTo>
                  <a:lnTo>
                    <a:pt x="1146" y="1002"/>
                  </a:lnTo>
                  <a:lnTo>
                    <a:pt x="1146" y="1002"/>
                  </a:lnTo>
                  <a:close/>
                  <a:moveTo>
                    <a:pt x="1150" y="742"/>
                  </a:moveTo>
                  <a:lnTo>
                    <a:pt x="1150" y="742"/>
                  </a:lnTo>
                  <a:lnTo>
                    <a:pt x="1150" y="740"/>
                  </a:lnTo>
                  <a:lnTo>
                    <a:pt x="1150" y="742"/>
                  </a:lnTo>
                  <a:lnTo>
                    <a:pt x="1150" y="742"/>
                  </a:lnTo>
                  <a:lnTo>
                    <a:pt x="1150" y="742"/>
                  </a:lnTo>
                  <a:lnTo>
                    <a:pt x="1150" y="742"/>
                  </a:lnTo>
                  <a:close/>
                  <a:moveTo>
                    <a:pt x="1138" y="186"/>
                  </a:moveTo>
                  <a:lnTo>
                    <a:pt x="1138" y="186"/>
                  </a:lnTo>
                  <a:lnTo>
                    <a:pt x="1156" y="184"/>
                  </a:lnTo>
                  <a:lnTo>
                    <a:pt x="1156" y="184"/>
                  </a:lnTo>
                  <a:lnTo>
                    <a:pt x="1154" y="186"/>
                  </a:lnTo>
                  <a:lnTo>
                    <a:pt x="1146" y="188"/>
                  </a:lnTo>
                  <a:lnTo>
                    <a:pt x="1142" y="186"/>
                  </a:lnTo>
                  <a:lnTo>
                    <a:pt x="1138" y="186"/>
                  </a:lnTo>
                  <a:lnTo>
                    <a:pt x="1138" y="186"/>
                  </a:lnTo>
                  <a:lnTo>
                    <a:pt x="1140" y="186"/>
                  </a:lnTo>
                  <a:lnTo>
                    <a:pt x="1142" y="186"/>
                  </a:lnTo>
                  <a:lnTo>
                    <a:pt x="1140" y="186"/>
                  </a:lnTo>
                  <a:lnTo>
                    <a:pt x="1138" y="186"/>
                  </a:lnTo>
                  <a:lnTo>
                    <a:pt x="1138" y="186"/>
                  </a:lnTo>
                  <a:close/>
                  <a:moveTo>
                    <a:pt x="1210" y="362"/>
                  </a:moveTo>
                  <a:lnTo>
                    <a:pt x="1210" y="362"/>
                  </a:lnTo>
                  <a:lnTo>
                    <a:pt x="1222" y="350"/>
                  </a:lnTo>
                  <a:lnTo>
                    <a:pt x="1210" y="362"/>
                  </a:lnTo>
                  <a:lnTo>
                    <a:pt x="1210" y="362"/>
                  </a:lnTo>
                  <a:lnTo>
                    <a:pt x="1212" y="362"/>
                  </a:lnTo>
                  <a:lnTo>
                    <a:pt x="1210" y="362"/>
                  </a:lnTo>
                  <a:lnTo>
                    <a:pt x="1210" y="362"/>
                  </a:lnTo>
                  <a:close/>
                  <a:moveTo>
                    <a:pt x="1240" y="480"/>
                  </a:moveTo>
                  <a:lnTo>
                    <a:pt x="1240" y="480"/>
                  </a:lnTo>
                  <a:lnTo>
                    <a:pt x="1246" y="482"/>
                  </a:lnTo>
                  <a:lnTo>
                    <a:pt x="1242" y="484"/>
                  </a:lnTo>
                  <a:lnTo>
                    <a:pt x="1220" y="484"/>
                  </a:lnTo>
                  <a:lnTo>
                    <a:pt x="1212" y="484"/>
                  </a:lnTo>
                  <a:lnTo>
                    <a:pt x="1210" y="482"/>
                  </a:lnTo>
                  <a:lnTo>
                    <a:pt x="1218" y="482"/>
                  </a:lnTo>
                  <a:lnTo>
                    <a:pt x="1240" y="480"/>
                  </a:lnTo>
                  <a:lnTo>
                    <a:pt x="1240" y="480"/>
                  </a:lnTo>
                  <a:lnTo>
                    <a:pt x="1240" y="480"/>
                  </a:lnTo>
                  <a:lnTo>
                    <a:pt x="1238" y="480"/>
                  </a:lnTo>
                  <a:lnTo>
                    <a:pt x="1236" y="480"/>
                  </a:lnTo>
                  <a:lnTo>
                    <a:pt x="1240" y="480"/>
                  </a:lnTo>
                  <a:lnTo>
                    <a:pt x="1240" y="480"/>
                  </a:lnTo>
                  <a:close/>
                  <a:moveTo>
                    <a:pt x="1226" y="1780"/>
                  </a:moveTo>
                  <a:lnTo>
                    <a:pt x="1226" y="1780"/>
                  </a:lnTo>
                  <a:lnTo>
                    <a:pt x="1240" y="1774"/>
                  </a:lnTo>
                  <a:lnTo>
                    <a:pt x="1254" y="1772"/>
                  </a:lnTo>
                  <a:lnTo>
                    <a:pt x="1270" y="1768"/>
                  </a:lnTo>
                  <a:lnTo>
                    <a:pt x="1284" y="1768"/>
                  </a:lnTo>
                  <a:lnTo>
                    <a:pt x="1290" y="1770"/>
                  </a:lnTo>
                  <a:lnTo>
                    <a:pt x="1296" y="1770"/>
                  </a:lnTo>
                  <a:lnTo>
                    <a:pt x="1298" y="1774"/>
                  </a:lnTo>
                  <a:lnTo>
                    <a:pt x="1300" y="1778"/>
                  </a:lnTo>
                  <a:lnTo>
                    <a:pt x="1298" y="1784"/>
                  </a:lnTo>
                  <a:lnTo>
                    <a:pt x="1294" y="1792"/>
                  </a:lnTo>
                  <a:lnTo>
                    <a:pt x="1294" y="1792"/>
                  </a:lnTo>
                  <a:lnTo>
                    <a:pt x="1292" y="1796"/>
                  </a:lnTo>
                  <a:lnTo>
                    <a:pt x="1288" y="1798"/>
                  </a:lnTo>
                  <a:lnTo>
                    <a:pt x="1280" y="1802"/>
                  </a:lnTo>
                  <a:lnTo>
                    <a:pt x="1270" y="1800"/>
                  </a:lnTo>
                  <a:lnTo>
                    <a:pt x="1260" y="1796"/>
                  </a:lnTo>
                  <a:lnTo>
                    <a:pt x="1242" y="1786"/>
                  </a:lnTo>
                  <a:lnTo>
                    <a:pt x="1226" y="1780"/>
                  </a:lnTo>
                  <a:lnTo>
                    <a:pt x="1226" y="1780"/>
                  </a:lnTo>
                  <a:lnTo>
                    <a:pt x="1234" y="1780"/>
                  </a:lnTo>
                  <a:lnTo>
                    <a:pt x="1226" y="1780"/>
                  </a:lnTo>
                  <a:lnTo>
                    <a:pt x="1226" y="1780"/>
                  </a:lnTo>
                  <a:close/>
                  <a:moveTo>
                    <a:pt x="1348" y="2194"/>
                  </a:moveTo>
                  <a:lnTo>
                    <a:pt x="1348" y="2194"/>
                  </a:lnTo>
                  <a:lnTo>
                    <a:pt x="1340" y="2196"/>
                  </a:lnTo>
                  <a:lnTo>
                    <a:pt x="1332" y="2198"/>
                  </a:lnTo>
                  <a:lnTo>
                    <a:pt x="1324" y="2196"/>
                  </a:lnTo>
                  <a:lnTo>
                    <a:pt x="1316" y="2194"/>
                  </a:lnTo>
                  <a:lnTo>
                    <a:pt x="1300" y="2186"/>
                  </a:lnTo>
                  <a:lnTo>
                    <a:pt x="1288" y="2176"/>
                  </a:lnTo>
                  <a:lnTo>
                    <a:pt x="1288" y="2176"/>
                  </a:lnTo>
                  <a:lnTo>
                    <a:pt x="1296" y="2178"/>
                  </a:lnTo>
                  <a:lnTo>
                    <a:pt x="1302" y="2176"/>
                  </a:lnTo>
                  <a:lnTo>
                    <a:pt x="1302" y="2176"/>
                  </a:lnTo>
                  <a:lnTo>
                    <a:pt x="1302" y="2174"/>
                  </a:lnTo>
                  <a:lnTo>
                    <a:pt x="1292" y="2172"/>
                  </a:lnTo>
                  <a:lnTo>
                    <a:pt x="1292" y="2172"/>
                  </a:lnTo>
                  <a:lnTo>
                    <a:pt x="1298" y="2166"/>
                  </a:lnTo>
                  <a:lnTo>
                    <a:pt x="1304" y="2160"/>
                  </a:lnTo>
                  <a:lnTo>
                    <a:pt x="1310" y="2156"/>
                  </a:lnTo>
                  <a:lnTo>
                    <a:pt x="1318" y="2152"/>
                  </a:lnTo>
                  <a:lnTo>
                    <a:pt x="1330" y="2150"/>
                  </a:lnTo>
                  <a:lnTo>
                    <a:pt x="1342" y="2152"/>
                  </a:lnTo>
                  <a:lnTo>
                    <a:pt x="1346" y="2156"/>
                  </a:lnTo>
                  <a:lnTo>
                    <a:pt x="1350" y="2158"/>
                  </a:lnTo>
                  <a:lnTo>
                    <a:pt x="1354" y="2164"/>
                  </a:lnTo>
                  <a:lnTo>
                    <a:pt x="1356" y="2168"/>
                  </a:lnTo>
                  <a:lnTo>
                    <a:pt x="1356" y="2174"/>
                  </a:lnTo>
                  <a:lnTo>
                    <a:pt x="1354" y="2180"/>
                  </a:lnTo>
                  <a:lnTo>
                    <a:pt x="1352" y="2186"/>
                  </a:lnTo>
                  <a:lnTo>
                    <a:pt x="1348" y="2194"/>
                  </a:lnTo>
                  <a:lnTo>
                    <a:pt x="1348" y="2194"/>
                  </a:lnTo>
                  <a:lnTo>
                    <a:pt x="1344" y="2196"/>
                  </a:lnTo>
                  <a:lnTo>
                    <a:pt x="1346" y="2194"/>
                  </a:lnTo>
                  <a:lnTo>
                    <a:pt x="1348" y="2192"/>
                  </a:lnTo>
                  <a:lnTo>
                    <a:pt x="1348" y="2194"/>
                  </a:lnTo>
                  <a:lnTo>
                    <a:pt x="1348" y="2194"/>
                  </a:lnTo>
                  <a:close/>
                  <a:moveTo>
                    <a:pt x="1402" y="1574"/>
                  </a:moveTo>
                  <a:lnTo>
                    <a:pt x="1402" y="1574"/>
                  </a:lnTo>
                  <a:lnTo>
                    <a:pt x="1388" y="1578"/>
                  </a:lnTo>
                  <a:lnTo>
                    <a:pt x="1376" y="1582"/>
                  </a:lnTo>
                  <a:lnTo>
                    <a:pt x="1376" y="1582"/>
                  </a:lnTo>
                  <a:lnTo>
                    <a:pt x="1378" y="1580"/>
                  </a:lnTo>
                  <a:lnTo>
                    <a:pt x="1380" y="1578"/>
                  </a:lnTo>
                  <a:lnTo>
                    <a:pt x="1378" y="1574"/>
                  </a:lnTo>
                  <a:lnTo>
                    <a:pt x="1368" y="1564"/>
                  </a:lnTo>
                  <a:lnTo>
                    <a:pt x="1368" y="1564"/>
                  </a:lnTo>
                  <a:lnTo>
                    <a:pt x="1362" y="1562"/>
                  </a:lnTo>
                  <a:lnTo>
                    <a:pt x="1362" y="1560"/>
                  </a:lnTo>
                  <a:lnTo>
                    <a:pt x="1364" y="1560"/>
                  </a:lnTo>
                  <a:lnTo>
                    <a:pt x="1368" y="1564"/>
                  </a:lnTo>
                  <a:lnTo>
                    <a:pt x="1368" y="1564"/>
                  </a:lnTo>
                  <a:lnTo>
                    <a:pt x="1368" y="1566"/>
                  </a:lnTo>
                  <a:lnTo>
                    <a:pt x="1372" y="1566"/>
                  </a:lnTo>
                  <a:lnTo>
                    <a:pt x="1374" y="1566"/>
                  </a:lnTo>
                  <a:lnTo>
                    <a:pt x="1372" y="1570"/>
                  </a:lnTo>
                  <a:lnTo>
                    <a:pt x="1372" y="1570"/>
                  </a:lnTo>
                  <a:lnTo>
                    <a:pt x="1376" y="1574"/>
                  </a:lnTo>
                  <a:lnTo>
                    <a:pt x="1378" y="1574"/>
                  </a:lnTo>
                  <a:lnTo>
                    <a:pt x="1380" y="1572"/>
                  </a:lnTo>
                  <a:lnTo>
                    <a:pt x="1380" y="1566"/>
                  </a:lnTo>
                  <a:lnTo>
                    <a:pt x="1376" y="1554"/>
                  </a:lnTo>
                  <a:lnTo>
                    <a:pt x="1374" y="1548"/>
                  </a:lnTo>
                  <a:lnTo>
                    <a:pt x="1372" y="1546"/>
                  </a:lnTo>
                  <a:lnTo>
                    <a:pt x="1372" y="1546"/>
                  </a:lnTo>
                  <a:lnTo>
                    <a:pt x="1380" y="1542"/>
                  </a:lnTo>
                  <a:lnTo>
                    <a:pt x="1390" y="1542"/>
                  </a:lnTo>
                  <a:lnTo>
                    <a:pt x="1396" y="1544"/>
                  </a:lnTo>
                  <a:lnTo>
                    <a:pt x="1404" y="1546"/>
                  </a:lnTo>
                  <a:lnTo>
                    <a:pt x="1408" y="1552"/>
                  </a:lnTo>
                  <a:lnTo>
                    <a:pt x="1410" y="1558"/>
                  </a:lnTo>
                  <a:lnTo>
                    <a:pt x="1408" y="1564"/>
                  </a:lnTo>
                  <a:lnTo>
                    <a:pt x="1402" y="1574"/>
                  </a:lnTo>
                  <a:lnTo>
                    <a:pt x="1402" y="1574"/>
                  </a:lnTo>
                  <a:lnTo>
                    <a:pt x="1400" y="1574"/>
                  </a:lnTo>
                  <a:lnTo>
                    <a:pt x="1400" y="1572"/>
                  </a:lnTo>
                  <a:lnTo>
                    <a:pt x="1402" y="1572"/>
                  </a:lnTo>
                  <a:lnTo>
                    <a:pt x="1402" y="1574"/>
                  </a:lnTo>
                  <a:lnTo>
                    <a:pt x="1402" y="1574"/>
                  </a:lnTo>
                  <a:close/>
                  <a:moveTo>
                    <a:pt x="1430" y="1200"/>
                  </a:moveTo>
                  <a:lnTo>
                    <a:pt x="1430" y="1200"/>
                  </a:lnTo>
                  <a:lnTo>
                    <a:pt x="1426" y="1206"/>
                  </a:lnTo>
                  <a:lnTo>
                    <a:pt x="1422" y="1208"/>
                  </a:lnTo>
                  <a:lnTo>
                    <a:pt x="1416" y="1210"/>
                  </a:lnTo>
                  <a:lnTo>
                    <a:pt x="1410" y="1210"/>
                  </a:lnTo>
                  <a:lnTo>
                    <a:pt x="1406" y="1208"/>
                  </a:lnTo>
                  <a:lnTo>
                    <a:pt x="1402" y="1204"/>
                  </a:lnTo>
                  <a:lnTo>
                    <a:pt x="1400" y="1198"/>
                  </a:lnTo>
                  <a:lnTo>
                    <a:pt x="1400" y="1192"/>
                  </a:lnTo>
                  <a:lnTo>
                    <a:pt x="1400" y="1192"/>
                  </a:lnTo>
                  <a:lnTo>
                    <a:pt x="1414" y="1186"/>
                  </a:lnTo>
                  <a:lnTo>
                    <a:pt x="1418" y="1184"/>
                  </a:lnTo>
                  <a:lnTo>
                    <a:pt x="1422" y="1184"/>
                  </a:lnTo>
                  <a:lnTo>
                    <a:pt x="1426" y="1186"/>
                  </a:lnTo>
                  <a:lnTo>
                    <a:pt x="1428" y="1190"/>
                  </a:lnTo>
                  <a:lnTo>
                    <a:pt x="1430" y="1200"/>
                  </a:lnTo>
                  <a:lnTo>
                    <a:pt x="1430" y="1200"/>
                  </a:lnTo>
                  <a:lnTo>
                    <a:pt x="1428" y="1206"/>
                  </a:lnTo>
                  <a:lnTo>
                    <a:pt x="1430" y="1204"/>
                  </a:lnTo>
                  <a:lnTo>
                    <a:pt x="1430" y="1200"/>
                  </a:lnTo>
                  <a:lnTo>
                    <a:pt x="1430" y="1200"/>
                  </a:lnTo>
                  <a:lnTo>
                    <a:pt x="1430" y="1200"/>
                  </a:lnTo>
                  <a:lnTo>
                    <a:pt x="1430" y="1200"/>
                  </a:lnTo>
                  <a:close/>
                  <a:moveTo>
                    <a:pt x="1430" y="374"/>
                  </a:moveTo>
                  <a:lnTo>
                    <a:pt x="1430" y="374"/>
                  </a:lnTo>
                  <a:lnTo>
                    <a:pt x="1424" y="372"/>
                  </a:lnTo>
                  <a:lnTo>
                    <a:pt x="1420" y="370"/>
                  </a:lnTo>
                  <a:lnTo>
                    <a:pt x="1418" y="366"/>
                  </a:lnTo>
                  <a:lnTo>
                    <a:pt x="1420" y="358"/>
                  </a:lnTo>
                  <a:lnTo>
                    <a:pt x="1420" y="358"/>
                  </a:lnTo>
                  <a:lnTo>
                    <a:pt x="1432" y="358"/>
                  </a:lnTo>
                  <a:lnTo>
                    <a:pt x="1444" y="360"/>
                  </a:lnTo>
                  <a:lnTo>
                    <a:pt x="1448" y="362"/>
                  </a:lnTo>
                  <a:lnTo>
                    <a:pt x="1446" y="364"/>
                  </a:lnTo>
                  <a:lnTo>
                    <a:pt x="1442" y="368"/>
                  </a:lnTo>
                  <a:lnTo>
                    <a:pt x="1430" y="374"/>
                  </a:lnTo>
                  <a:lnTo>
                    <a:pt x="1430" y="374"/>
                  </a:lnTo>
                  <a:lnTo>
                    <a:pt x="1432" y="374"/>
                  </a:lnTo>
                  <a:lnTo>
                    <a:pt x="1430" y="374"/>
                  </a:lnTo>
                  <a:lnTo>
                    <a:pt x="1430" y="374"/>
                  </a:lnTo>
                  <a:close/>
                  <a:moveTo>
                    <a:pt x="1468" y="468"/>
                  </a:moveTo>
                  <a:lnTo>
                    <a:pt x="1468" y="468"/>
                  </a:lnTo>
                  <a:lnTo>
                    <a:pt x="1456" y="474"/>
                  </a:lnTo>
                  <a:lnTo>
                    <a:pt x="1448" y="474"/>
                  </a:lnTo>
                  <a:lnTo>
                    <a:pt x="1446" y="472"/>
                  </a:lnTo>
                  <a:lnTo>
                    <a:pt x="1444" y="470"/>
                  </a:lnTo>
                  <a:lnTo>
                    <a:pt x="1444" y="470"/>
                  </a:lnTo>
                  <a:lnTo>
                    <a:pt x="1460" y="456"/>
                  </a:lnTo>
                  <a:lnTo>
                    <a:pt x="1470" y="452"/>
                  </a:lnTo>
                  <a:lnTo>
                    <a:pt x="1472" y="452"/>
                  </a:lnTo>
                  <a:lnTo>
                    <a:pt x="1472" y="456"/>
                  </a:lnTo>
                  <a:lnTo>
                    <a:pt x="1468" y="468"/>
                  </a:lnTo>
                  <a:lnTo>
                    <a:pt x="1468" y="468"/>
                  </a:lnTo>
                  <a:lnTo>
                    <a:pt x="1466" y="468"/>
                  </a:lnTo>
                  <a:lnTo>
                    <a:pt x="1468" y="468"/>
                  </a:lnTo>
                  <a:lnTo>
                    <a:pt x="1468" y="468"/>
                  </a:lnTo>
                  <a:close/>
                  <a:moveTo>
                    <a:pt x="1476" y="232"/>
                  </a:moveTo>
                  <a:lnTo>
                    <a:pt x="1476" y="232"/>
                  </a:lnTo>
                  <a:lnTo>
                    <a:pt x="1476" y="228"/>
                  </a:lnTo>
                  <a:lnTo>
                    <a:pt x="1476" y="232"/>
                  </a:lnTo>
                  <a:lnTo>
                    <a:pt x="1476" y="232"/>
                  </a:lnTo>
                  <a:lnTo>
                    <a:pt x="1476" y="232"/>
                  </a:lnTo>
                  <a:lnTo>
                    <a:pt x="1476" y="232"/>
                  </a:lnTo>
                  <a:close/>
                  <a:moveTo>
                    <a:pt x="1526" y="2270"/>
                  </a:moveTo>
                  <a:lnTo>
                    <a:pt x="1526" y="2270"/>
                  </a:lnTo>
                  <a:lnTo>
                    <a:pt x="1510" y="2276"/>
                  </a:lnTo>
                  <a:lnTo>
                    <a:pt x="1500" y="2278"/>
                  </a:lnTo>
                  <a:lnTo>
                    <a:pt x="1496" y="2278"/>
                  </a:lnTo>
                  <a:lnTo>
                    <a:pt x="1494" y="2276"/>
                  </a:lnTo>
                  <a:lnTo>
                    <a:pt x="1496" y="2272"/>
                  </a:lnTo>
                  <a:lnTo>
                    <a:pt x="1498" y="2266"/>
                  </a:lnTo>
                  <a:lnTo>
                    <a:pt x="1512" y="2254"/>
                  </a:lnTo>
                  <a:lnTo>
                    <a:pt x="1526" y="2244"/>
                  </a:lnTo>
                  <a:lnTo>
                    <a:pt x="1532" y="2242"/>
                  </a:lnTo>
                  <a:lnTo>
                    <a:pt x="1536" y="2240"/>
                  </a:lnTo>
                  <a:lnTo>
                    <a:pt x="1538" y="2242"/>
                  </a:lnTo>
                  <a:lnTo>
                    <a:pt x="1538" y="2248"/>
                  </a:lnTo>
                  <a:lnTo>
                    <a:pt x="1534" y="2256"/>
                  </a:lnTo>
                  <a:lnTo>
                    <a:pt x="1526" y="2270"/>
                  </a:lnTo>
                  <a:lnTo>
                    <a:pt x="1526" y="2270"/>
                  </a:lnTo>
                  <a:lnTo>
                    <a:pt x="1522" y="2270"/>
                  </a:lnTo>
                  <a:lnTo>
                    <a:pt x="1524" y="2270"/>
                  </a:lnTo>
                  <a:lnTo>
                    <a:pt x="1526" y="2268"/>
                  </a:lnTo>
                  <a:lnTo>
                    <a:pt x="1526" y="2270"/>
                  </a:lnTo>
                  <a:lnTo>
                    <a:pt x="1526" y="2270"/>
                  </a:lnTo>
                  <a:close/>
                  <a:moveTo>
                    <a:pt x="1540" y="2300"/>
                  </a:moveTo>
                  <a:lnTo>
                    <a:pt x="1540" y="2300"/>
                  </a:lnTo>
                  <a:lnTo>
                    <a:pt x="1556" y="2296"/>
                  </a:lnTo>
                  <a:lnTo>
                    <a:pt x="1540" y="2300"/>
                  </a:lnTo>
                  <a:lnTo>
                    <a:pt x="1540" y="2300"/>
                  </a:lnTo>
                  <a:lnTo>
                    <a:pt x="1542" y="2300"/>
                  </a:lnTo>
                  <a:lnTo>
                    <a:pt x="1544" y="2302"/>
                  </a:lnTo>
                  <a:lnTo>
                    <a:pt x="1544" y="2302"/>
                  </a:lnTo>
                  <a:lnTo>
                    <a:pt x="1540" y="2300"/>
                  </a:lnTo>
                  <a:lnTo>
                    <a:pt x="1540" y="2300"/>
                  </a:lnTo>
                  <a:close/>
                  <a:moveTo>
                    <a:pt x="1574" y="1144"/>
                  </a:moveTo>
                  <a:lnTo>
                    <a:pt x="1574" y="1144"/>
                  </a:lnTo>
                  <a:lnTo>
                    <a:pt x="1574" y="1138"/>
                  </a:lnTo>
                  <a:lnTo>
                    <a:pt x="1570" y="1134"/>
                  </a:lnTo>
                  <a:lnTo>
                    <a:pt x="1556" y="1124"/>
                  </a:lnTo>
                  <a:lnTo>
                    <a:pt x="1552" y="1120"/>
                  </a:lnTo>
                  <a:lnTo>
                    <a:pt x="1548" y="1114"/>
                  </a:lnTo>
                  <a:lnTo>
                    <a:pt x="1550" y="1106"/>
                  </a:lnTo>
                  <a:lnTo>
                    <a:pt x="1554" y="1098"/>
                  </a:lnTo>
                  <a:lnTo>
                    <a:pt x="1554" y="1098"/>
                  </a:lnTo>
                  <a:lnTo>
                    <a:pt x="1570" y="1086"/>
                  </a:lnTo>
                  <a:lnTo>
                    <a:pt x="1576" y="1082"/>
                  </a:lnTo>
                  <a:lnTo>
                    <a:pt x="1582" y="1082"/>
                  </a:lnTo>
                  <a:lnTo>
                    <a:pt x="1584" y="1084"/>
                  </a:lnTo>
                  <a:lnTo>
                    <a:pt x="1588" y="1086"/>
                  </a:lnTo>
                  <a:lnTo>
                    <a:pt x="1590" y="1094"/>
                  </a:lnTo>
                  <a:lnTo>
                    <a:pt x="1588" y="1106"/>
                  </a:lnTo>
                  <a:lnTo>
                    <a:pt x="1586" y="1120"/>
                  </a:lnTo>
                  <a:lnTo>
                    <a:pt x="1580" y="1134"/>
                  </a:lnTo>
                  <a:lnTo>
                    <a:pt x="1574" y="1144"/>
                  </a:lnTo>
                  <a:lnTo>
                    <a:pt x="1574" y="1144"/>
                  </a:lnTo>
                  <a:lnTo>
                    <a:pt x="1576" y="1138"/>
                  </a:lnTo>
                  <a:lnTo>
                    <a:pt x="1576" y="1138"/>
                  </a:lnTo>
                  <a:lnTo>
                    <a:pt x="1576" y="1140"/>
                  </a:lnTo>
                  <a:lnTo>
                    <a:pt x="1574" y="1144"/>
                  </a:lnTo>
                  <a:lnTo>
                    <a:pt x="1574" y="1144"/>
                  </a:lnTo>
                  <a:close/>
                  <a:moveTo>
                    <a:pt x="1598" y="1880"/>
                  </a:moveTo>
                  <a:lnTo>
                    <a:pt x="1598" y="1880"/>
                  </a:lnTo>
                  <a:lnTo>
                    <a:pt x="1612" y="1878"/>
                  </a:lnTo>
                  <a:lnTo>
                    <a:pt x="1622" y="1876"/>
                  </a:lnTo>
                  <a:lnTo>
                    <a:pt x="1628" y="1876"/>
                  </a:lnTo>
                  <a:lnTo>
                    <a:pt x="1632" y="1878"/>
                  </a:lnTo>
                  <a:lnTo>
                    <a:pt x="1636" y="1882"/>
                  </a:lnTo>
                  <a:lnTo>
                    <a:pt x="1640" y="1888"/>
                  </a:lnTo>
                  <a:lnTo>
                    <a:pt x="1640" y="1888"/>
                  </a:lnTo>
                  <a:lnTo>
                    <a:pt x="1628" y="1892"/>
                  </a:lnTo>
                  <a:lnTo>
                    <a:pt x="1616" y="1892"/>
                  </a:lnTo>
                  <a:lnTo>
                    <a:pt x="1606" y="1888"/>
                  </a:lnTo>
                  <a:lnTo>
                    <a:pt x="1598" y="1880"/>
                  </a:lnTo>
                  <a:lnTo>
                    <a:pt x="1598" y="1880"/>
                  </a:lnTo>
                  <a:lnTo>
                    <a:pt x="1604" y="1882"/>
                  </a:lnTo>
                  <a:lnTo>
                    <a:pt x="1606" y="1884"/>
                  </a:lnTo>
                  <a:lnTo>
                    <a:pt x="1606" y="1884"/>
                  </a:lnTo>
                  <a:lnTo>
                    <a:pt x="1604" y="1884"/>
                  </a:lnTo>
                  <a:lnTo>
                    <a:pt x="1598" y="1880"/>
                  </a:lnTo>
                  <a:lnTo>
                    <a:pt x="1598" y="1880"/>
                  </a:lnTo>
                  <a:close/>
                  <a:moveTo>
                    <a:pt x="1652" y="1444"/>
                  </a:moveTo>
                  <a:lnTo>
                    <a:pt x="1652" y="1444"/>
                  </a:lnTo>
                  <a:lnTo>
                    <a:pt x="1642" y="1438"/>
                  </a:lnTo>
                  <a:lnTo>
                    <a:pt x="1642" y="1438"/>
                  </a:lnTo>
                  <a:lnTo>
                    <a:pt x="1648" y="1438"/>
                  </a:lnTo>
                  <a:lnTo>
                    <a:pt x="1652" y="1440"/>
                  </a:lnTo>
                  <a:lnTo>
                    <a:pt x="1652" y="1444"/>
                  </a:lnTo>
                  <a:lnTo>
                    <a:pt x="1652" y="1444"/>
                  </a:lnTo>
                  <a:close/>
                  <a:moveTo>
                    <a:pt x="1682" y="1442"/>
                  </a:moveTo>
                  <a:lnTo>
                    <a:pt x="1682" y="1442"/>
                  </a:lnTo>
                  <a:lnTo>
                    <a:pt x="1674" y="1442"/>
                  </a:lnTo>
                  <a:lnTo>
                    <a:pt x="1666" y="1444"/>
                  </a:lnTo>
                  <a:lnTo>
                    <a:pt x="1664" y="1444"/>
                  </a:lnTo>
                  <a:lnTo>
                    <a:pt x="1662" y="1442"/>
                  </a:lnTo>
                  <a:lnTo>
                    <a:pt x="1662" y="1440"/>
                  </a:lnTo>
                  <a:lnTo>
                    <a:pt x="1664" y="1436"/>
                  </a:lnTo>
                  <a:lnTo>
                    <a:pt x="1664" y="1436"/>
                  </a:lnTo>
                  <a:lnTo>
                    <a:pt x="1664" y="1440"/>
                  </a:lnTo>
                  <a:lnTo>
                    <a:pt x="1666" y="1442"/>
                  </a:lnTo>
                  <a:lnTo>
                    <a:pt x="1670" y="1444"/>
                  </a:lnTo>
                  <a:lnTo>
                    <a:pt x="1674" y="1444"/>
                  </a:lnTo>
                  <a:lnTo>
                    <a:pt x="1678" y="1442"/>
                  </a:lnTo>
                  <a:lnTo>
                    <a:pt x="1680" y="1438"/>
                  </a:lnTo>
                  <a:lnTo>
                    <a:pt x="1680" y="1434"/>
                  </a:lnTo>
                  <a:lnTo>
                    <a:pt x="1680" y="1430"/>
                  </a:lnTo>
                  <a:lnTo>
                    <a:pt x="1680" y="1430"/>
                  </a:lnTo>
                  <a:lnTo>
                    <a:pt x="1672" y="1426"/>
                  </a:lnTo>
                  <a:lnTo>
                    <a:pt x="1666" y="1426"/>
                  </a:lnTo>
                  <a:lnTo>
                    <a:pt x="1660" y="1428"/>
                  </a:lnTo>
                  <a:lnTo>
                    <a:pt x="1656" y="1432"/>
                  </a:lnTo>
                  <a:lnTo>
                    <a:pt x="1656" y="1432"/>
                  </a:lnTo>
                  <a:lnTo>
                    <a:pt x="1656" y="1430"/>
                  </a:lnTo>
                  <a:lnTo>
                    <a:pt x="1656" y="1428"/>
                  </a:lnTo>
                  <a:lnTo>
                    <a:pt x="1644" y="1430"/>
                  </a:lnTo>
                  <a:lnTo>
                    <a:pt x="1644" y="1430"/>
                  </a:lnTo>
                  <a:lnTo>
                    <a:pt x="1660" y="1424"/>
                  </a:lnTo>
                  <a:lnTo>
                    <a:pt x="1670" y="1422"/>
                  </a:lnTo>
                  <a:lnTo>
                    <a:pt x="1678" y="1420"/>
                  </a:lnTo>
                  <a:lnTo>
                    <a:pt x="1686" y="1422"/>
                  </a:lnTo>
                  <a:lnTo>
                    <a:pt x="1688" y="1422"/>
                  </a:lnTo>
                  <a:lnTo>
                    <a:pt x="1690" y="1424"/>
                  </a:lnTo>
                  <a:lnTo>
                    <a:pt x="1690" y="1428"/>
                  </a:lnTo>
                  <a:lnTo>
                    <a:pt x="1688" y="1432"/>
                  </a:lnTo>
                  <a:lnTo>
                    <a:pt x="1682" y="1442"/>
                  </a:lnTo>
                  <a:lnTo>
                    <a:pt x="1682" y="1442"/>
                  </a:lnTo>
                  <a:lnTo>
                    <a:pt x="1682" y="1440"/>
                  </a:lnTo>
                  <a:lnTo>
                    <a:pt x="1682" y="1442"/>
                  </a:lnTo>
                  <a:lnTo>
                    <a:pt x="1682" y="1442"/>
                  </a:lnTo>
                  <a:close/>
                  <a:moveTo>
                    <a:pt x="1724" y="2280"/>
                  </a:moveTo>
                  <a:lnTo>
                    <a:pt x="1724" y="2280"/>
                  </a:lnTo>
                  <a:lnTo>
                    <a:pt x="1734" y="2280"/>
                  </a:lnTo>
                  <a:lnTo>
                    <a:pt x="1744" y="2280"/>
                  </a:lnTo>
                  <a:lnTo>
                    <a:pt x="1752" y="2284"/>
                  </a:lnTo>
                  <a:lnTo>
                    <a:pt x="1760" y="2290"/>
                  </a:lnTo>
                  <a:lnTo>
                    <a:pt x="1760" y="2290"/>
                  </a:lnTo>
                  <a:lnTo>
                    <a:pt x="1762" y="2298"/>
                  </a:lnTo>
                  <a:lnTo>
                    <a:pt x="1758" y="2304"/>
                  </a:lnTo>
                  <a:lnTo>
                    <a:pt x="1752" y="2308"/>
                  </a:lnTo>
                  <a:lnTo>
                    <a:pt x="1746" y="2310"/>
                  </a:lnTo>
                  <a:lnTo>
                    <a:pt x="1730" y="2312"/>
                  </a:lnTo>
                  <a:lnTo>
                    <a:pt x="1720" y="2312"/>
                  </a:lnTo>
                  <a:lnTo>
                    <a:pt x="1720" y="2312"/>
                  </a:lnTo>
                  <a:lnTo>
                    <a:pt x="1718" y="2306"/>
                  </a:lnTo>
                  <a:lnTo>
                    <a:pt x="1716" y="2296"/>
                  </a:lnTo>
                  <a:lnTo>
                    <a:pt x="1716" y="2290"/>
                  </a:lnTo>
                  <a:lnTo>
                    <a:pt x="1718" y="2286"/>
                  </a:lnTo>
                  <a:lnTo>
                    <a:pt x="1720" y="2282"/>
                  </a:lnTo>
                  <a:lnTo>
                    <a:pt x="1724" y="2280"/>
                  </a:lnTo>
                  <a:lnTo>
                    <a:pt x="1724" y="2280"/>
                  </a:lnTo>
                  <a:lnTo>
                    <a:pt x="1728" y="2282"/>
                  </a:lnTo>
                  <a:lnTo>
                    <a:pt x="1722" y="2282"/>
                  </a:lnTo>
                  <a:lnTo>
                    <a:pt x="1718" y="2282"/>
                  </a:lnTo>
                  <a:lnTo>
                    <a:pt x="1724" y="2280"/>
                  </a:lnTo>
                  <a:lnTo>
                    <a:pt x="1724" y="2280"/>
                  </a:lnTo>
                  <a:close/>
                  <a:moveTo>
                    <a:pt x="1756" y="2616"/>
                  </a:moveTo>
                  <a:lnTo>
                    <a:pt x="1756" y="2616"/>
                  </a:lnTo>
                  <a:lnTo>
                    <a:pt x="1706" y="2626"/>
                  </a:lnTo>
                  <a:lnTo>
                    <a:pt x="1706" y="2626"/>
                  </a:lnTo>
                  <a:lnTo>
                    <a:pt x="1714" y="2620"/>
                  </a:lnTo>
                  <a:lnTo>
                    <a:pt x="1724" y="2616"/>
                  </a:lnTo>
                  <a:lnTo>
                    <a:pt x="1750" y="2606"/>
                  </a:lnTo>
                  <a:lnTo>
                    <a:pt x="1760" y="2604"/>
                  </a:lnTo>
                  <a:lnTo>
                    <a:pt x="1766" y="2604"/>
                  </a:lnTo>
                  <a:lnTo>
                    <a:pt x="1766" y="2606"/>
                  </a:lnTo>
                  <a:lnTo>
                    <a:pt x="1766" y="2608"/>
                  </a:lnTo>
                  <a:lnTo>
                    <a:pt x="1756" y="2616"/>
                  </a:lnTo>
                  <a:lnTo>
                    <a:pt x="1756" y="2616"/>
                  </a:lnTo>
                  <a:lnTo>
                    <a:pt x="1752" y="2620"/>
                  </a:lnTo>
                  <a:lnTo>
                    <a:pt x="1756" y="2616"/>
                  </a:lnTo>
                  <a:lnTo>
                    <a:pt x="1756" y="2616"/>
                  </a:lnTo>
                  <a:close/>
                  <a:moveTo>
                    <a:pt x="1784" y="116"/>
                  </a:moveTo>
                  <a:lnTo>
                    <a:pt x="1784" y="116"/>
                  </a:lnTo>
                  <a:lnTo>
                    <a:pt x="1780" y="120"/>
                  </a:lnTo>
                  <a:lnTo>
                    <a:pt x="1776" y="124"/>
                  </a:lnTo>
                  <a:lnTo>
                    <a:pt x="1762" y="130"/>
                  </a:lnTo>
                  <a:lnTo>
                    <a:pt x="1750" y="136"/>
                  </a:lnTo>
                  <a:lnTo>
                    <a:pt x="1744" y="140"/>
                  </a:lnTo>
                  <a:lnTo>
                    <a:pt x="1740" y="144"/>
                  </a:lnTo>
                  <a:lnTo>
                    <a:pt x="1740" y="144"/>
                  </a:lnTo>
                  <a:lnTo>
                    <a:pt x="1738" y="146"/>
                  </a:lnTo>
                  <a:lnTo>
                    <a:pt x="1742" y="142"/>
                  </a:lnTo>
                  <a:lnTo>
                    <a:pt x="1760" y="124"/>
                  </a:lnTo>
                  <a:lnTo>
                    <a:pt x="1780" y="110"/>
                  </a:lnTo>
                  <a:lnTo>
                    <a:pt x="1782" y="110"/>
                  </a:lnTo>
                  <a:lnTo>
                    <a:pt x="1784" y="110"/>
                  </a:lnTo>
                  <a:lnTo>
                    <a:pt x="1784" y="112"/>
                  </a:lnTo>
                  <a:lnTo>
                    <a:pt x="1784" y="116"/>
                  </a:lnTo>
                  <a:lnTo>
                    <a:pt x="1784" y="116"/>
                  </a:lnTo>
                  <a:lnTo>
                    <a:pt x="1782" y="118"/>
                  </a:lnTo>
                  <a:lnTo>
                    <a:pt x="1784" y="116"/>
                  </a:lnTo>
                  <a:lnTo>
                    <a:pt x="1784" y="116"/>
                  </a:lnTo>
                  <a:close/>
                  <a:moveTo>
                    <a:pt x="1864" y="150"/>
                  </a:moveTo>
                  <a:lnTo>
                    <a:pt x="1864" y="150"/>
                  </a:lnTo>
                  <a:lnTo>
                    <a:pt x="1860" y="144"/>
                  </a:lnTo>
                  <a:lnTo>
                    <a:pt x="1858" y="136"/>
                  </a:lnTo>
                  <a:lnTo>
                    <a:pt x="1858" y="128"/>
                  </a:lnTo>
                  <a:lnTo>
                    <a:pt x="1860" y="122"/>
                  </a:lnTo>
                  <a:lnTo>
                    <a:pt x="1860" y="118"/>
                  </a:lnTo>
                  <a:lnTo>
                    <a:pt x="1864" y="116"/>
                  </a:lnTo>
                  <a:lnTo>
                    <a:pt x="1868" y="116"/>
                  </a:lnTo>
                  <a:lnTo>
                    <a:pt x="1874" y="116"/>
                  </a:lnTo>
                  <a:lnTo>
                    <a:pt x="1888" y="122"/>
                  </a:lnTo>
                  <a:lnTo>
                    <a:pt x="1888" y="122"/>
                  </a:lnTo>
                  <a:lnTo>
                    <a:pt x="1888" y="136"/>
                  </a:lnTo>
                  <a:lnTo>
                    <a:pt x="1886" y="140"/>
                  </a:lnTo>
                  <a:lnTo>
                    <a:pt x="1884" y="144"/>
                  </a:lnTo>
                  <a:lnTo>
                    <a:pt x="1880" y="148"/>
                  </a:lnTo>
                  <a:lnTo>
                    <a:pt x="1876" y="150"/>
                  </a:lnTo>
                  <a:lnTo>
                    <a:pt x="1864" y="150"/>
                  </a:lnTo>
                  <a:lnTo>
                    <a:pt x="1864" y="150"/>
                  </a:lnTo>
                  <a:lnTo>
                    <a:pt x="1866" y="150"/>
                  </a:lnTo>
                  <a:lnTo>
                    <a:pt x="1864" y="150"/>
                  </a:lnTo>
                  <a:lnTo>
                    <a:pt x="1864" y="150"/>
                  </a:lnTo>
                  <a:close/>
                  <a:moveTo>
                    <a:pt x="1906" y="2380"/>
                  </a:moveTo>
                  <a:lnTo>
                    <a:pt x="1906" y="2380"/>
                  </a:lnTo>
                  <a:lnTo>
                    <a:pt x="1906" y="2380"/>
                  </a:lnTo>
                  <a:lnTo>
                    <a:pt x="1904" y="2378"/>
                  </a:lnTo>
                  <a:lnTo>
                    <a:pt x="1894" y="2372"/>
                  </a:lnTo>
                  <a:lnTo>
                    <a:pt x="1886" y="2364"/>
                  </a:lnTo>
                  <a:lnTo>
                    <a:pt x="1884" y="2362"/>
                  </a:lnTo>
                  <a:lnTo>
                    <a:pt x="1886" y="2362"/>
                  </a:lnTo>
                  <a:lnTo>
                    <a:pt x="1886" y="2362"/>
                  </a:lnTo>
                  <a:lnTo>
                    <a:pt x="1894" y="2358"/>
                  </a:lnTo>
                  <a:lnTo>
                    <a:pt x="1902" y="2356"/>
                  </a:lnTo>
                  <a:lnTo>
                    <a:pt x="1906" y="2356"/>
                  </a:lnTo>
                  <a:lnTo>
                    <a:pt x="1910" y="2358"/>
                  </a:lnTo>
                  <a:lnTo>
                    <a:pt x="1910" y="2362"/>
                  </a:lnTo>
                  <a:lnTo>
                    <a:pt x="1910" y="2366"/>
                  </a:lnTo>
                  <a:lnTo>
                    <a:pt x="1906" y="2380"/>
                  </a:lnTo>
                  <a:lnTo>
                    <a:pt x="1906" y="2380"/>
                  </a:lnTo>
                  <a:lnTo>
                    <a:pt x="1906" y="2376"/>
                  </a:lnTo>
                  <a:lnTo>
                    <a:pt x="1906" y="2380"/>
                  </a:lnTo>
                  <a:lnTo>
                    <a:pt x="1906" y="2380"/>
                  </a:lnTo>
                  <a:close/>
                  <a:moveTo>
                    <a:pt x="1964" y="50"/>
                  </a:moveTo>
                  <a:lnTo>
                    <a:pt x="1964" y="50"/>
                  </a:lnTo>
                  <a:lnTo>
                    <a:pt x="1902" y="50"/>
                  </a:lnTo>
                  <a:lnTo>
                    <a:pt x="1902" y="50"/>
                  </a:lnTo>
                  <a:lnTo>
                    <a:pt x="1944" y="50"/>
                  </a:lnTo>
                  <a:lnTo>
                    <a:pt x="1966" y="50"/>
                  </a:lnTo>
                  <a:lnTo>
                    <a:pt x="1964" y="50"/>
                  </a:lnTo>
                  <a:lnTo>
                    <a:pt x="1964" y="50"/>
                  </a:lnTo>
                  <a:close/>
                  <a:moveTo>
                    <a:pt x="2658" y="288"/>
                  </a:moveTo>
                  <a:lnTo>
                    <a:pt x="2658" y="288"/>
                  </a:lnTo>
                  <a:lnTo>
                    <a:pt x="2664" y="292"/>
                  </a:lnTo>
                  <a:lnTo>
                    <a:pt x="2666" y="296"/>
                  </a:lnTo>
                  <a:lnTo>
                    <a:pt x="2664" y="296"/>
                  </a:lnTo>
                  <a:lnTo>
                    <a:pt x="2660" y="296"/>
                  </a:lnTo>
                  <a:lnTo>
                    <a:pt x="2654" y="294"/>
                  </a:lnTo>
                  <a:lnTo>
                    <a:pt x="2654" y="292"/>
                  </a:lnTo>
                  <a:lnTo>
                    <a:pt x="2658" y="288"/>
                  </a:lnTo>
                  <a:lnTo>
                    <a:pt x="2658" y="288"/>
                  </a:lnTo>
                  <a:lnTo>
                    <a:pt x="2658" y="290"/>
                  </a:lnTo>
                  <a:lnTo>
                    <a:pt x="2656" y="290"/>
                  </a:lnTo>
                  <a:lnTo>
                    <a:pt x="2656" y="290"/>
                  </a:lnTo>
                  <a:lnTo>
                    <a:pt x="2658" y="288"/>
                  </a:lnTo>
                  <a:lnTo>
                    <a:pt x="2658" y="288"/>
                  </a:lnTo>
                  <a:close/>
                  <a:moveTo>
                    <a:pt x="2556" y="72"/>
                  </a:moveTo>
                  <a:lnTo>
                    <a:pt x="2556" y="72"/>
                  </a:lnTo>
                  <a:lnTo>
                    <a:pt x="2556" y="76"/>
                  </a:lnTo>
                  <a:lnTo>
                    <a:pt x="2556" y="78"/>
                  </a:lnTo>
                  <a:lnTo>
                    <a:pt x="2554" y="78"/>
                  </a:lnTo>
                  <a:lnTo>
                    <a:pt x="2552" y="78"/>
                  </a:lnTo>
                  <a:lnTo>
                    <a:pt x="2550" y="76"/>
                  </a:lnTo>
                  <a:lnTo>
                    <a:pt x="2550" y="72"/>
                  </a:lnTo>
                  <a:lnTo>
                    <a:pt x="2552" y="72"/>
                  </a:lnTo>
                  <a:lnTo>
                    <a:pt x="2556" y="72"/>
                  </a:lnTo>
                  <a:lnTo>
                    <a:pt x="2556" y="72"/>
                  </a:lnTo>
                  <a:lnTo>
                    <a:pt x="2556" y="72"/>
                  </a:lnTo>
                  <a:lnTo>
                    <a:pt x="2554" y="72"/>
                  </a:lnTo>
                  <a:lnTo>
                    <a:pt x="2554" y="72"/>
                  </a:lnTo>
                  <a:lnTo>
                    <a:pt x="2556" y="72"/>
                  </a:lnTo>
                  <a:lnTo>
                    <a:pt x="2556" y="72"/>
                  </a:lnTo>
                  <a:close/>
                  <a:moveTo>
                    <a:pt x="2376" y="120"/>
                  </a:moveTo>
                  <a:lnTo>
                    <a:pt x="2376" y="120"/>
                  </a:lnTo>
                  <a:lnTo>
                    <a:pt x="2380" y="122"/>
                  </a:lnTo>
                  <a:lnTo>
                    <a:pt x="2380" y="122"/>
                  </a:lnTo>
                  <a:lnTo>
                    <a:pt x="2378" y="120"/>
                  </a:lnTo>
                  <a:lnTo>
                    <a:pt x="2376" y="120"/>
                  </a:lnTo>
                  <a:lnTo>
                    <a:pt x="2376" y="120"/>
                  </a:lnTo>
                  <a:lnTo>
                    <a:pt x="2376" y="120"/>
                  </a:lnTo>
                  <a:lnTo>
                    <a:pt x="2376" y="120"/>
                  </a:lnTo>
                  <a:lnTo>
                    <a:pt x="2376" y="120"/>
                  </a:lnTo>
                  <a:close/>
                  <a:moveTo>
                    <a:pt x="2352" y="130"/>
                  </a:moveTo>
                  <a:lnTo>
                    <a:pt x="2352" y="130"/>
                  </a:lnTo>
                  <a:lnTo>
                    <a:pt x="2364" y="134"/>
                  </a:lnTo>
                  <a:lnTo>
                    <a:pt x="2364" y="136"/>
                  </a:lnTo>
                  <a:lnTo>
                    <a:pt x="2362" y="136"/>
                  </a:lnTo>
                  <a:lnTo>
                    <a:pt x="2356" y="134"/>
                  </a:lnTo>
                  <a:lnTo>
                    <a:pt x="2352" y="132"/>
                  </a:lnTo>
                  <a:lnTo>
                    <a:pt x="2352" y="130"/>
                  </a:lnTo>
                  <a:lnTo>
                    <a:pt x="2352" y="130"/>
                  </a:lnTo>
                  <a:lnTo>
                    <a:pt x="2352" y="132"/>
                  </a:lnTo>
                  <a:lnTo>
                    <a:pt x="2352" y="130"/>
                  </a:lnTo>
                  <a:lnTo>
                    <a:pt x="2352" y="130"/>
                  </a:lnTo>
                  <a:close/>
                  <a:moveTo>
                    <a:pt x="2350" y="716"/>
                  </a:moveTo>
                  <a:lnTo>
                    <a:pt x="2350" y="716"/>
                  </a:lnTo>
                  <a:lnTo>
                    <a:pt x="2358" y="726"/>
                  </a:lnTo>
                  <a:lnTo>
                    <a:pt x="2358" y="730"/>
                  </a:lnTo>
                  <a:lnTo>
                    <a:pt x="2358" y="734"/>
                  </a:lnTo>
                  <a:lnTo>
                    <a:pt x="2356" y="738"/>
                  </a:lnTo>
                  <a:lnTo>
                    <a:pt x="2352" y="740"/>
                  </a:lnTo>
                  <a:lnTo>
                    <a:pt x="2338" y="744"/>
                  </a:lnTo>
                  <a:lnTo>
                    <a:pt x="2338" y="744"/>
                  </a:lnTo>
                  <a:lnTo>
                    <a:pt x="2332" y="734"/>
                  </a:lnTo>
                  <a:lnTo>
                    <a:pt x="2330" y="728"/>
                  </a:lnTo>
                  <a:lnTo>
                    <a:pt x="2330" y="726"/>
                  </a:lnTo>
                  <a:lnTo>
                    <a:pt x="2332" y="722"/>
                  </a:lnTo>
                  <a:lnTo>
                    <a:pt x="2336" y="720"/>
                  </a:lnTo>
                  <a:lnTo>
                    <a:pt x="2350" y="716"/>
                  </a:lnTo>
                  <a:lnTo>
                    <a:pt x="2350" y="716"/>
                  </a:lnTo>
                  <a:lnTo>
                    <a:pt x="2352" y="716"/>
                  </a:lnTo>
                  <a:lnTo>
                    <a:pt x="2350" y="716"/>
                  </a:lnTo>
                  <a:lnTo>
                    <a:pt x="2344" y="714"/>
                  </a:lnTo>
                  <a:lnTo>
                    <a:pt x="2342" y="714"/>
                  </a:lnTo>
                  <a:lnTo>
                    <a:pt x="2350" y="716"/>
                  </a:lnTo>
                  <a:lnTo>
                    <a:pt x="2350" y="716"/>
                  </a:lnTo>
                  <a:close/>
                  <a:moveTo>
                    <a:pt x="2328" y="800"/>
                  </a:moveTo>
                  <a:lnTo>
                    <a:pt x="2328" y="800"/>
                  </a:lnTo>
                  <a:lnTo>
                    <a:pt x="2336" y="794"/>
                  </a:lnTo>
                  <a:lnTo>
                    <a:pt x="2342" y="790"/>
                  </a:lnTo>
                  <a:lnTo>
                    <a:pt x="2348" y="790"/>
                  </a:lnTo>
                  <a:lnTo>
                    <a:pt x="2352" y="792"/>
                  </a:lnTo>
                  <a:lnTo>
                    <a:pt x="2356" y="796"/>
                  </a:lnTo>
                  <a:lnTo>
                    <a:pt x="2358" y="802"/>
                  </a:lnTo>
                  <a:lnTo>
                    <a:pt x="2360" y="810"/>
                  </a:lnTo>
                  <a:lnTo>
                    <a:pt x="2360" y="822"/>
                  </a:lnTo>
                  <a:lnTo>
                    <a:pt x="2360" y="822"/>
                  </a:lnTo>
                  <a:lnTo>
                    <a:pt x="2350" y="826"/>
                  </a:lnTo>
                  <a:lnTo>
                    <a:pt x="2342" y="830"/>
                  </a:lnTo>
                  <a:lnTo>
                    <a:pt x="2334" y="830"/>
                  </a:lnTo>
                  <a:lnTo>
                    <a:pt x="2330" y="828"/>
                  </a:lnTo>
                  <a:lnTo>
                    <a:pt x="2326" y="824"/>
                  </a:lnTo>
                  <a:lnTo>
                    <a:pt x="2326" y="818"/>
                  </a:lnTo>
                  <a:lnTo>
                    <a:pt x="2326" y="810"/>
                  </a:lnTo>
                  <a:lnTo>
                    <a:pt x="2328" y="800"/>
                  </a:lnTo>
                  <a:lnTo>
                    <a:pt x="2328" y="800"/>
                  </a:lnTo>
                  <a:lnTo>
                    <a:pt x="2328" y="800"/>
                  </a:lnTo>
                  <a:lnTo>
                    <a:pt x="2328" y="800"/>
                  </a:lnTo>
                  <a:lnTo>
                    <a:pt x="2328" y="800"/>
                  </a:lnTo>
                  <a:close/>
                  <a:moveTo>
                    <a:pt x="2248" y="276"/>
                  </a:moveTo>
                  <a:lnTo>
                    <a:pt x="2248" y="276"/>
                  </a:lnTo>
                  <a:lnTo>
                    <a:pt x="2256" y="278"/>
                  </a:lnTo>
                  <a:lnTo>
                    <a:pt x="2248" y="276"/>
                  </a:lnTo>
                  <a:lnTo>
                    <a:pt x="2248" y="276"/>
                  </a:lnTo>
                  <a:lnTo>
                    <a:pt x="2246" y="276"/>
                  </a:lnTo>
                  <a:lnTo>
                    <a:pt x="2248" y="276"/>
                  </a:lnTo>
                  <a:lnTo>
                    <a:pt x="2248" y="276"/>
                  </a:lnTo>
                  <a:close/>
                  <a:moveTo>
                    <a:pt x="2200" y="212"/>
                  </a:moveTo>
                  <a:lnTo>
                    <a:pt x="2200" y="212"/>
                  </a:lnTo>
                  <a:lnTo>
                    <a:pt x="2210" y="220"/>
                  </a:lnTo>
                  <a:lnTo>
                    <a:pt x="2212" y="222"/>
                  </a:lnTo>
                  <a:lnTo>
                    <a:pt x="2210" y="224"/>
                  </a:lnTo>
                  <a:lnTo>
                    <a:pt x="2204" y="220"/>
                  </a:lnTo>
                  <a:lnTo>
                    <a:pt x="2202" y="216"/>
                  </a:lnTo>
                  <a:lnTo>
                    <a:pt x="2200" y="212"/>
                  </a:lnTo>
                  <a:lnTo>
                    <a:pt x="2200" y="212"/>
                  </a:lnTo>
                  <a:lnTo>
                    <a:pt x="2200" y="212"/>
                  </a:lnTo>
                  <a:lnTo>
                    <a:pt x="2200" y="212"/>
                  </a:lnTo>
                  <a:lnTo>
                    <a:pt x="2200" y="212"/>
                  </a:lnTo>
                  <a:close/>
                  <a:moveTo>
                    <a:pt x="2188" y="452"/>
                  </a:moveTo>
                  <a:lnTo>
                    <a:pt x="2188" y="452"/>
                  </a:lnTo>
                  <a:lnTo>
                    <a:pt x="2192" y="452"/>
                  </a:lnTo>
                  <a:lnTo>
                    <a:pt x="2190" y="450"/>
                  </a:lnTo>
                  <a:lnTo>
                    <a:pt x="2186" y="450"/>
                  </a:lnTo>
                  <a:lnTo>
                    <a:pt x="2188" y="452"/>
                  </a:lnTo>
                  <a:lnTo>
                    <a:pt x="2188" y="452"/>
                  </a:lnTo>
                  <a:lnTo>
                    <a:pt x="2190" y="452"/>
                  </a:lnTo>
                  <a:lnTo>
                    <a:pt x="2188" y="450"/>
                  </a:lnTo>
                  <a:lnTo>
                    <a:pt x="2186" y="450"/>
                  </a:lnTo>
                  <a:lnTo>
                    <a:pt x="2188" y="452"/>
                  </a:lnTo>
                  <a:lnTo>
                    <a:pt x="2188" y="452"/>
                  </a:lnTo>
                  <a:close/>
                  <a:moveTo>
                    <a:pt x="2046" y="234"/>
                  </a:moveTo>
                  <a:lnTo>
                    <a:pt x="2046" y="234"/>
                  </a:lnTo>
                  <a:lnTo>
                    <a:pt x="2046" y="230"/>
                  </a:lnTo>
                  <a:lnTo>
                    <a:pt x="2046" y="226"/>
                  </a:lnTo>
                  <a:lnTo>
                    <a:pt x="2044" y="216"/>
                  </a:lnTo>
                  <a:lnTo>
                    <a:pt x="2038" y="202"/>
                  </a:lnTo>
                  <a:lnTo>
                    <a:pt x="2038" y="202"/>
                  </a:lnTo>
                  <a:lnTo>
                    <a:pt x="2050" y="194"/>
                  </a:lnTo>
                  <a:lnTo>
                    <a:pt x="2062" y="190"/>
                  </a:lnTo>
                  <a:lnTo>
                    <a:pt x="2072" y="186"/>
                  </a:lnTo>
                  <a:lnTo>
                    <a:pt x="2082" y="186"/>
                  </a:lnTo>
                  <a:lnTo>
                    <a:pt x="2092" y="188"/>
                  </a:lnTo>
                  <a:lnTo>
                    <a:pt x="2098" y="190"/>
                  </a:lnTo>
                  <a:lnTo>
                    <a:pt x="2104" y="194"/>
                  </a:lnTo>
                  <a:lnTo>
                    <a:pt x="2108" y="198"/>
                  </a:lnTo>
                  <a:lnTo>
                    <a:pt x="2112" y="204"/>
                  </a:lnTo>
                  <a:lnTo>
                    <a:pt x="2112" y="210"/>
                  </a:lnTo>
                  <a:lnTo>
                    <a:pt x="2110" y="218"/>
                  </a:lnTo>
                  <a:lnTo>
                    <a:pt x="2106" y="224"/>
                  </a:lnTo>
                  <a:lnTo>
                    <a:pt x="2100" y="230"/>
                  </a:lnTo>
                  <a:lnTo>
                    <a:pt x="2090" y="238"/>
                  </a:lnTo>
                  <a:lnTo>
                    <a:pt x="2078" y="242"/>
                  </a:lnTo>
                  <a:lnTo>
                    <a:pt x="2064" y="248"/>
                  </a:lnTo>
                  <a:lnTo>
                    <a:pt x="2064" y="248"/>
                  </a:lnTo>
                  <a:lnTo>
                    <a:pt x="2068" y="244"/>
                  </a:lnTo>
                  <a:lnTo>
                    <a:pt x="2064" y="244"/>
                  </a:lnTo>
                  <a:lnTo>
                    <a:pt x="2058" y="248"/>
                  </a:lnTo>
                  <a:lnTo>
                    <a:pt x="2058" y="248"/>
                  </a:lnTo>
                  <a:lnTo>
                    <a:pt x="2058" y="248"/>
                  </a:lnTo>
                  <a:lnTo>
                    <a:pt x="2058" y="248"/>
                  </a:lnTo>
                  <a:lnTo>
                    <a:pt x="2060" y="238"/>
                  </a:lnTo>
                  <a:lnTo>
                    <a:pt x="2060" y="236"/>
                  </a:lnTo>
                  <a:lnTo>
                    <a:pt x="2058" y="236"/>
                  </a:lnTo>
                  <a:lnTo>
                    <a:pt x="2054" y="238"/>
                  </a:lnTo>
                  <a:lnTo>
                    <a:pt x="2050" y="236"/>
                  </a:lnTo>
                  <a:lnTo>
                    <a:pt x="2046" y="234"/>
                  </a:lnTo>
                  <a:lnTo>
                    <a:pt x="2046" y="234"/>
                  </a:lnTo>
                  <a:lnTo>
                    <a:pt x="2048" y="232"/>
                  </a:lnTo>
                  <a:lnTo>
                    <a:pt x="2050" y="234"/>
                  </a:lnTo>
                  <a:lnTo>
                    <a:pt x="2048" y="234"/>
                  </a:lnTo>
                  <a:lnTo>
                    <a:pt x="2046" y="234"/>
                  </a:lnTo>
                  <a:lnTo>
                    <a:pt x="2046" y="234"/>
                  </a:lnTo>
                  <a:close/>
                  <a:moveTo>
                    <a:pt x="2052" y="1564"/>
                  </a:moveTo>
                  <a:lnTo>
                    <a:pt x="2052" y="1564"/>
                  </a:lnTo>
                  <a:lnTo>
                    <a:pt x="2052" y="1564"/>
                  </a:lnTo>
                  <a:lnTo>
                    <a:pt x="2054" y="1564"/>
                  </a:lnTo>
                  <a:lnTo>
                    <a:pt x="2058" y="1568"/>
                  </a:lnTo>
                  <a:lnTo>
                    <a:pt x="2058" y="1570"/>
                  </a:lnTo>
                  <a:lnTo>
                    <a:pt x="2056" y="1570"/>
                  </a:lnTo>
                  <a:lnTo>
                    <a:pt x="2052" y="1564"/>
                  </a:lnTo>
                  <a:lnTo>
                    <a:pt x="2052" y="1564"/>
                  </a:lnTo>
                  <a:lnTo>
                    <a:pt x="2052" y="1564"/>
                  </a:lnTo>
                  <a:lnTo>
                    <a:pt x="2052" y="1564"/>
                  </a:lnTo>
                  <a:lnTo>
                    <a:pt x="2052" y="1564"/>
                  </a:lnTo>
                  <a:lnTo>
                    <a:pt x="2052" y="1564"/>
                  </a:lnTo>
                  <a:lnTo>
                    <a:pt x="2052" y="1564"/>
                  </a:lnTo>
                  <a:close/>
                  <a:moveTo>
                    <a:pt x="2074" y="4116"/>
                  </a:moveTo>
                  <a:lnTo>
                    <a:pt x="2074" y="4116"/>
                  </a:lnTo>
                  <a:lnTo>
                    <a:pt x="2050" y="4114"/>
                  </a:lnTo>
                  <a:lnTo>
                    <a:pt x="2052" y="4114"/>
                  </a:lnTo>
                  <a:lnTo>
                    <a:pt x="2066" y="4114"/>
                  </a:lnTo>
                  <a:lnTo>
                    <a:pt x="2074" y="4116"/>
                  </a:lnTo>
                  <a:lnTo>
                    <a:pt x="2074" y="4116"/>
                  </a:lnTo>
                  <a:lnTo>
                    <a:pt x="2070" y="4116"/>
                  </a:lnTo>
                  <a:lnTo>
                    <a:pt x="2074" y="4116"/>
                  </a:lnTo>
                  <a:lnTo>
                    <a:pt x="2074" y="4116"/>
                  </a:lnTo>
                  <a:close/>
                  <a:moveTo>
                    <a:pt x="2104" y="2320"/>
                  </a:moveTo>
                  <a:lnTo>
                    <a:pt x="2104" y="2320"/>
                  </a:lnTo>
                  <a:lnTo>
                    <a:pt x="2102" y="2308"/>
                  </a:lnTo>
                  <a:lnTo>
                    <a:pt x="2102" y="2294"/>
                  </a:lnTo>
                  <a:lnTo>
                    <a:pt x="2104" y="2280"/>
                  </a:lnTo>
                  <a:lnTo>
                    <a:pt x="2108" y="2268"/>
                  </a:lnTo>
                  <a:lnTo>
                    <a:pt x="2110" y="2264"/>
                  </a:lnTo>
                  <a:lnTo>
                    <a:pt x="2114" y="2264"/>
                  </a:lnTo>
                  <a:lnTo>
                    <a:pt x="2118" y="2264"/>
                  </a:lnTo>
                  <a:lnTo>
                    <a:pt x="2124" y="2268"/>
                  </a:lnTo>
                  <a:lnTo>
                    <a:pt x="2132" y="2276"/>
                  </a:lnTo>
                  <a:lnTo>
                    <a:pt x="2142" y="2286"/>
                  </a:lnTo>
                  <a:lnTo>
                    <a:pt x="2142" y="2286"/>
                  </a:lnTo>
                  <a:lnTo>
                    <a:pt x="2136" y="2300"/>
                  </a:lnTo>
                  <a:lnTo>
                    <a:pt x="2128" y="2308"/>
                  </a:lnTo>
                  <a:lnTo>
                    <a:pt x="2116" y="2316"/>
                  </a:lnTo>
                  <a:lnTo>
                    <a:pt x="2104" y="2320"/>
                  </a:lnTo>
                  <a:lnTo>
                    <a:pt x="2104" y="2320"/>
                  </a:lnTo>
                  <a:lnTo>
                    <a:pt x="2108" y="2316"/>
                  </a:lnTo>
                  <a:lnTo>
                    <a:pt x="2104" y="2320"/>
                  </a:lnTo>
                  <a:lnTo>
                    <a:pt x="2104" y="2320"/>
                  </a:lnTo>
                  <a:close/>
                  <a:moveTo>
                    <a:pt x="2168" y="2416"/>
                  </a:moveTo>
                  <a:lnTo>
                    <a:pt x="2168" y="2416"/>
                  </a:lnTo>
                  <a:lnTo>
                    <a:pt x="2168" y="2416"/>
                  </a:lnTo>
                  <a:lnTo>
                    <a:pt x="2168" y="2414"/>
                  </a:lnTo>
                  <a:lnTo>
                    <a:pt x="2170" y="2406"/>
                  </a:lnTo>
                  <a:lnTo>
                    <a:pt x="2174" y="2394"/>
                  </a:lnTo>
                  <a:lnTo>
                    <a:pt x="2180" y="2382"/>
                  </a:lnTo>
                  <a:lnTo>
                    <a:pt x="2190" y="2372"/>
                  </a:lnTo>
                  <a:lnTo>
                    <a:pt x="2194" y="2370"/>
                  </a:lnTo>
                  <a:lnTo>
                    <a:pt x="2200" y="2368"/>
                  </a:lnTo>
                  <a:lnTo>
                    <a:pt x="2206" y="2370"/>
                  </a:lnTo>
                  <a:lnTo>
                    <a:pt x="2212" y="2374"/>
                  </a:lnTo>
                  <a:lnTo>
                    <a:pt x="2218" y="2380"/>
                  </a:lnTo>
                  <a:lnTo>
                    <a:pt x="2224" y="2390"/>
                  </a:lnTo>
                  <a:lnTo>
                    <a:pt x="2224" y="2390"/>
                  </a:lnTo>
                  <a:lnTo>
                    <a:pt x="2228" y="2400"/>
                  </a:lnTo>
                  <a:lnTo>
                    <a:pt x="2230" y="2406"/>
                  </a:lnTo>
                  <a:lnTo>
                    <a:pt x="2230" y="2412"/>
                  </a:lnTo>
                  <a:lnTo>
                    <a:pt x="2228" y="2416"/>
                  </a:lnTo>
                  <a:lnTo>
                    <a:pt x="2224" y="2418"/>
                  </a:lnTo>
                  <a:lnTo>
                    <a:pt x="2220" y="2420"/>
                  </a:lnTo>
                  <a:lnTo>
                    <a:pt x="2208" y="2422"/>
                  </a:lnTo>
                  <a:lnTo>
                    <a:pt x="2196" y="2422"/>
                  </a:lnTo>
                  <a:lnTo>
                    <a:pt x="2184" y="2420"/>
                  </a:lnTo>
                  <a:lnTo>
                    <a:pt x="2168" y="2416"/>
                  </a:lnTo>
                  <a:lnTo>
                    <a:pt x="2168" y="2416"/>
                  </a:lnTo>
                  <a:lnTo>
                    <a:pt x="2172" y="2416"/>
                  </a:lnTo>
                  <a:lnTo>
                    <a:pt x="2168" y="2416"/>
                  </a:lnTo>
                  <a:lnTo>
                    <a:pt x="2168" y="2416"/>
                  </a:lnTo>
                  <a:close/>
                  <a:moveTo>
                    <a:pt x="2226" y="2664"/>
                  </a:moveTo>
                  <a:lnTo>
                    <a:pt x="2226" y="2664"/>
                  </a:lnTo>
                  <a:lnTo>
                    <a:pt x="2182" y="2666"/>
                  </a:lnTo>
                  <a:lnTo>
                    <a:pt x="2182" y="2666"/>
                  </a:lnTo>
                  <a:lnTo>
                    <a:pt x="2190" y="2654"/>
                  </a:lnTo>
                  <a:lnTo>
                    <a:pt x="2190" y="2654"/>
                  </a:lnTo>
                  <a:lnTo>
                    <a:pt x="2188" y="2654"/>
                  </a:lnTo>
                  <a:lnTo>
                    <a:pt x="2184" y="2656"/>
                  </a:lnTo>
                  <a:lnTo>
                    <a:pt x="2182" y="2656"/>
                  </a:lnTo>
                  <a:lnTo>
                    <a:pt x="2180" y="2652"/>
                  </a:lnTo>
                  <a:lnTo>
                    <a:pt x="2180" y="2652"/>
                  </a:lnTo>
                  <a:lnTo>
                    <a:pt x="2194" y="2644"/>
                  </a:lnTo>
                  <a:lnTo>
                    <a:pt x="2208" y="2638"/>
                  </a:lnTo>
                  <a:lnTo>
                    <a:pt x="2222" y="2636"/>
                  </a:lnTo>
                  <a:lnTo>
                    <a:pt x="2238" y="2634"/>
                  </a:lnTo>
                  <a:lnTo>
                    <a:pt x="2238" y="2634"/>
                  </a:lnTo>
                  <a:lnTo>
                    <a:pt x="2240" y="2644"/>
                  </a:lnTo>
                  <a:lnTo>
                    <a:pt x="2238" y="2652"/>
                  </a:lnTo>
                  <a:lnTo>
                    <a:pt x="2234" y="2658"/>
                  </a:lnTo>
                  <a:lnTo>
                    <a:pt x="2226" y="2664"/>
                  </a:lnTo>
                  <a:lnTo>
                    <a:pt x="2226" y="2664"/>
                  </a:lnTo>
                  <a:lnTo>
                    <a:pt x="2220" y="2666"/>
                  </a:lnTo>
                  <a:lnTo>
                    <a:pt x="2224" y="2664"/>
                  </a:lnTo>
                  <a:lnTo>
                    <a:pt x="2228" y="2662"/>
                  </a:lnTo>
                  <a:lnTo>
                    <a:pt x="2226" y="2664"/>
                  </a:lnTo>
                  <a:lnTo>
                    <a:pt x="2226" y="2664"/>
                  </a:lnTo>
                  <a:close/>
                  <a:moveTo>
                    <a:pt x="2190" y="1914"/>
                  </a:moveTo>
                  <a:lnTo>
                    <a:pt x="2190" y="1914"/>
                  </a:lnTo>
                  <a:lnTo>
                    <a:pt x="2188" y="1906"/>
                  </a:lnTo>
                  <a:lnTo>
                    <a:pt x="2188" y="1900"/>
                  </a:lnTo>
                  <a:lnTo>
                    <a:pt x="2190" y="1896"/>
                  </a:lnTo>
                  <a:lnTo>
                    <a:pt x="2192" y="1892"/>
                  </a:lnTo>
                  <a:lnTo>
                    <a:pt x="2198" y="1888"/>
                  </a:lnTo>
                  <a:lnTo>
                    <a:pt x="2204" y="1884"/>
                  </a:lnTo>
                  <a:lnTo>
                    <a:pt x="2220" y="1882"/>
                  </a:lnTo>
                  <a:lnTo>
                    <a:pt x="2238" y="1882"/>
                  </a:lnTo>
                  <a:lnTo>
                    <a:pt x="2258" y="1884"/>
                  </a:lnTo>
                  <a:lnTo>
                    <a:pt x="2278" y="1890"/>
                  </a:lnTo>
                  <a:lnTo>
                    <a:pt x="2294" y="1898"/>
                  </a:lnTo>
                  <a:lnTo>
                    <a:pt x="2294" y="1898"/>
                  </a:lnTo>
                  <a:lnTo>
                    <a:pt x="2282" y="1906"/>
                  </a:lnTo>
                  <a:lnTo>
                    <a:pt x="2270" y="1912"/>
                  </a:lnTo>
                  <a:lnTo>
                    <a:pt x="2258" y="1916"/>
                  </a:lnTo>
                  <a:lnTo>
                    <a:pt x="2244" y="1920"/>
                  </a:lnTo>
                  <a:lnTo>
                    <a:pt x="2232" y="1920"/>
                  </a:lnTo>
                  <a:lnTo>
                    <a:pt x="2218" y="1920"/>
                  </a:lnTo>
                  <a:lnTo>
                    <a:pt x="2204" y="1918"/>
                  </a:lnTo>
                  <a:lnTo>
                    <a:pt x="2190" y="1914"/>
                  </a:lnTo>
                  <a:lnTo>
                    <a:pt x="2190" y="1914"/>
                  </a:lnTo>
                  <a:lnTo>
                    <a:pt x="2202" y="1916"/>
                  </a:lnTo>
                  <a:lnTo>
                    <a:pt x="2190" y="1914"/>
                  </a:lnTo>
                  <a:lnTo>
                    <a:pt x="2190" y="1914"/>
                  </a:lnTo>
                  <a:close/>
                  <a:moveTo>
                    <a:pt x="2312" y="1458"/>
                  </a:moveTo>
                  <a:lnTo>
                    <a:pt x="2312" y="1458"/>
                  </a:lnTo>
                  <a:lnTo>
                    <a:pt x="2314" y="1462"/>
                  </a:lnTo>
                  <a:lnTo>
                    <a:pt x="2312" y="1458"/>
                  </a:lnTo>
                  <a:lnTo>
                    <a:pt x="2312" y="1458"/>
                  </a:lnTo>
                  <a:lnTo>
                    <a:pt x="2310" y="1460"/>
                  </a:lnTo>
                  <a:lnTo>
                    <a:pt x="2312" y="1458"/>
                  </a:lnTo>
                  <a:lnTo>
                    <a:pt x="2312" y="1458"/>
                  </a:lnTo>
                  <a:close/>
                  <a:moveTo>
                    <a:pt x="2346" y="2136"/>
                  </a:moveTo>
                  <a:lnTo>
                    <a:pt x="2346" y="2136"/>
                  </a:lnTo>
                  <a:lnTo>
                    <a:pt x="2346" y="2136"/>
                  </a:lnTo>
                  <a:lnTo>
                    <a:pt x="2346" y="2136"/>
                  </a:lnTo>
                  <a:lnTo>
                    <a:pt x="2346" y="2136"/>
                  </a:lnTo>
                  <a:lnTo>
                    <a:pt x="2346" y="2132"/>
                  </a:lnTo>
                  <a:lnTo>
                    <a:pt x="2344" y="2130"/>
                  </a:lnTo>
                  <a:lnTo>
                    <a:pt x="2338" y="2126"/>
                  </a:lnTo>
                  <a:lnTo>
                    <a:pt x="2338" y="2126"/>
                  </a:lnTo>
                  <a:lnTo>
                    <a:pt x="2348" y="2126"/>
                  </a:lnTo>
                  <a:lnTo>
                    <a:pt x="2350" y="2128"/>
                  </a:lnTo>
                  <a:lnTo>
                    <a:pt x="2350" y="2130"/>
                  </a:lnTo>
                  <a:lnTo>
                    <a:pt x="2346" y="2136"/>
                  </a:lnTo>
                  <a:lnTo>
                    <a:pt x="2346" y="2136"/>
                  </a:lnTo>
                  <a:lnTo>
                    <a:pt x="2346" y="2136"/>
                  </a:lnTo>
                  <a:lnTo>
                    <a:pt x="2346" y="2136"/>
                  </a:lnTo>
                  <a:lnTo>
                    <a:pt x="2346" y="2136"/>
                  </a:lnTo>
                  <a:close/>
                  <a:moveTo>
                    <a:pt x="2320" y="1466"/>
                  </a:moveTo>
                  <a:lnTo>
                    <a:pt x="2320" y="1466"/>
                  </a:lnTo>
                  <a:lnTo>
                    <a:pt x="2326" y="1460"/>
                  </a:lnTo>
                  <a:lnTo>
                    <a:pt x="2326" y="1460"/>
                  </a:lnTo>
                  <a:lnTo>
                    <a:pt x="2326" y="1462"/>
                  </a:lnTo>
                  <a:lnTo>
                    <a:pt x="2328" y="1462"/>
                  </a:lnTo>
                  <a:lnTo>
                    <a:pt x="2332" y="1462"/>
                  </a:lnTo>
                  <a:lnTo>
                    <a:pt x="2336" y="1458"/>
                  </a:lnTo>
                  <a:lnTo>
                    <a:pt x="2338" y="1452"/>
                  </a:lnTo>
                  <a:lnTo>
                    <a:pt x="2340" y="1448"/>
                  </a:lnTo>
                  <a:lnTo>
                    <a:pt x="2340" y="1448"/>
                  </a:lnTo>
                  <a:lnTo>
                    <a:pt x="2336" y="1446"/>
                  </a:lnTo>
                  <a:lnTo>
                    <a:pt x="2334" y="1448"/>
                  </a:lnTo>
                  <a:lnTo>
                    <a:pt x="2328" y="1450"/>
                  </a:lnTo>
                  <a:lnTo>
                    <a:pt x="2318" y="1456"/>
                  </a:lnTo>
                  <a:lnTo>
                    <a:pt x="2318" y="1456"/>
                  </a:lnTo>
                  <a:lnTo>
                    <a:pt x="2322" y="1452"/>
                  </a:lnTo>
                  <a:lnTo>
                    <a:pt x="2328" y="1450"/>
                  </a:lnTo>
                  <a:lnTo>
                    <a:pt x="2336" y="1446"/>
                  </a:lnTo>
                  <a:lnTo>
                    <a:pt x="2342" y="1446"/>
                  </a:lnTo>
                  <a:lnTo>
                    <a:pt x="2350" y="1446"/>
                  </a:lnTo>
                  <a:lnTo>
                    <a:pt x="2356" y="1446"/>
                  </a:lnTo>
                  <a:lnTo>
                    <a:pt x="2360" y="1450"/>
                  </a:lnTo>
                  <a:lnTo>
                    <a:pt x="2364" y="1456"/>
                  </a:lnTo>
                  <a:lnTo>
                    <a:pt x="2364" y="1456"/>
                  </a:lnTo>
                  <a:lnTo>
                    <a:pt x="2320" y="1466"/>
                  </a:lnTo>
                  <a:lnTo>
                    <a:pt x="2320" y="1466"/>
                  </a:lnTo>
                  <a:lnTo>
                    <a:pt x="2326" y="1466"/>
                  </a:lnTo>
                  <a:lnTo>
                    <a:pt x="2320" y="1466"/>
                  </a:lnTo>
                  <a:lnTo>
                    <a:pt x="2320" y="1466"/>
                  </a:lnTo>
                  <a:close/>
                  <a:moveTo>
                    <a:pt x="2394" y="382"/>
                  </a:moveTo>
                  <a:lnTo>
                    <a:pt x="2394" y="382"/>
                  </a:lnTo>
                  <a:lnTo>
                    <a:pt x="2374" y="386"/>
                  </a:lnTo>
                  <a:lnTo>
                    <a:pt x="2360" y="388"/>
                  </a:lnTo>
                  <a:lnTo>
                    <a:pt x="2356" y="386"/>
                  </a:lnTo>
                  <a:lnTo>
                    <a:pt x="2350" y="382"/>
                  </a:lnTo>
                  <a:lnTo>
                    <a:pt x="2346" y="378"/>
                  </a:lnTo>
                  <a:lnTo>
                    <a:pt x="2342" y="368"/>
                  </a:lnTo>
                  <a:lnTo>
                    <a:pt x="2342" y="368"/>
                  </a:lnTo>
                  <a:lnTo>
                    <a:pt x="2348" y="358"/>
                  </a:lnTo>
                  <a:lnTo>
                    <a:pt x="2356" y="354"/>
                  </a:lnTo>
                  <a:lnTo>
                    <a:pt x="2362" y="354"/>
                  </a:lnTo>
                  <a:lnTo>
                    <a:pt x="2368" y="356"/>
                  </a:lnTo>
                  <a:lnTo>
                    <a:pt x="2374" y="360"/>
                  </a:lnTo>
                  <a:lnTo>
                    <a:pt x="2380" y="368"/>
                  </a:lnTo>
                  <a:lnTo>
                    <a:pt x="2394" y="382"/>
                  </a:lnTo>
                  <a:lnTo>
                    <a:pt x="2394" y="382"/>
                  </a:lnTo>
                  <a:close/>
                  <a:moveTo>
                    <a:pt x="2448" y="3194"/>
                  </a:moveTo>
                  <a:lnTo>
                    <a:pt x="2448" y="3194"/>
                  </a:lnTo>
                  <a:lnTo>
                    <a:pt x="2458" y="3196"/>
                  </a:lnTo>
                  <a:lnTo>
                    <a:pt x="2448" y="3194"/>
                  </a:lnTo>
                  <a:lnTo>
                    <a:pt x="2448" y="3194"/>
                  </a:lnTo>
                  <a:close/>
                  <a:moveTo>
                    <a:pt x="2460" y="242"/>
                  </a:moveTo>
                  <a:lnTo>
                    <a:pt x="2460" y="242"/>
                  </a:lnTo>
                  <a:lnTo>
                    <a:pt x="2464" y="248"/>
                  </a:lnTo>
                  <a:lnTo>
                    <a:pt x="2464" y="252"/>
                  </a:lnTo>
                  <a:lnTo>
                    <a:pt x="2460" y="254"/>
                  </a:lnTo>
                  <a:lnTo>
                    <a:pt x="2454" y="254"/>
                  </a:lnTo>
                  <a:lnTo>
                    <a:pt x="2434" y="250"/>
                  </a:lnTo>
                  <a:lnTo>
                    <a:pt x="2410" y="242"/>
                  </a:lnTo>
                  <a:lnTo>
                    <a:pt x="2390" y="230"/>
                  </a:lnTo>
                  <a:lnTo>
                    <a:pt x="2382" y="224"/>
                  </a:lnTo>
                  <a:lnTo>
                    <a:pt x="2378" y="220"/>
                  </a:lnTo>
                  <a:lnTo>
                    <a:pt x="2376" y="214"/>
                  </a:lnTo>
                  <a:lnTo>
                    <a:pt x="2380" y="210"/>
                  </a:lnTo>
                  <a:lnTo>
                    <a:pt x="2388" y="206"/>
                  </a:lnTo>
                  <a:lnTo>
                    <a:pt x="2402" y="204"/>
                  </a:lnTo>
                  <a:lnTo>
                    <a:pt x="2402" y="204"/>
                  </a:lnTo>
                  <a:lnTo>
                    <a:pt x="2410" y="204"/>
                  </a:lnTo>
                  <a:lnTo>
                    <a:pt x="2422" y="206"/>
                  </a:lnTo>
                  <a:lnTo>
                    <a:pt x="2436" y="210"/>
                  </a:lnTo>
                  <a:lnTo>
                    <a:pt x="2450" y="214"/>
                  </a:lnTo>
                  <a:lnTo>
                    <a:pt x="2462" y="220"/>
                  </a:lnTo>
                  <a:lnTo>
                    <a:pt x="2466" y="224"/>
                  </a:lnTo>
                  <a:lnTo>
                    <a:pt x="2468" y="226"/>
                  </a:lnTo>
                  <a:lnTo>
                    <a:pt x="2470" y="230"/>
                  </a:lnTo>
                  <a:lnTo>
                    <a:pt x="2468" y="234"/>
                  </a:lnTo>
                  <a:lnTo>
                    <a:pt x="2466" y="238"/>
                  </a:lnTo>
                  <a:lnTo>
                    <a:pt x="2460" y="242"/>
                  </a:lnTo>
                  <a:lnTo>
                    <a:pt x="2460" y="242"/>
                  </a:lnTo>
                  <a:lnTo>
                    <a:pt x="2464" y="246"/>
                  </a:lnTo>
                  <a:lnTo>
                    <a:pt x="2464" y="244"/>
                  </a:lnTo>
                  <a:lnTo>
                    <a:pt x="2462" y="242"/>
                  </a:lnTo>
                  <a:lnTo>
                    <a:pt x="2460" y="242"/>
                  </a:lnTo>
                  <a:lnTo>
                    <a:pt x="2460" y="242"/>
                  </a:lnTo>
                  <a:close/>
                  <a:moveTo>
                    <a:pt x="2468" y="3202"/>
                  </a:moveTo>
                  <a:lnTo>
                    <a:pt x="2468" y="3202"/>
                  </a:lnTo>
                  <a:lnTo>
                    <a:pt x="2474" y="3194"/>
                  </a:lnTo>
                  <a:lnTo>
                    <a:pt x="2468" y="3202"/>
                  </a:lnTo>
                  <a:lnTo>
                    <a:pt x="2468" y="3202"/>
                  </a:lnTo>
                  <a:close/>
                  <a:moveTo>
                    <a:pt x="2584" y="1650"/>
                  </a:moveTo>
                  <a:lnTo>
                    <a:pt x="2584" y="1650"/>
                  </a:lnTo>
                  <a:lnTo>
                    <a:pt x="2578" y="1648"/>
                  </a:lnTo>
                  <a:lnTo>
                    <a:pt x="2572" y="1648"/>
                  </a:lnTo>
                  <a:lnTo>
                    <a:pt x="2562" y="1650"/>
                  </a:lnTo>
                  <a:lnTo>
                    <a:pt x="2558" y="1650"/>
                  </a:lnTo>
                  <a:lnTo>
                    <a:pt x="2552" y="1648"/>
                  </a:lnTo>
                  <a:lnTo>
                    <a:pt x="2548" y="1644"/>
                  </a:lnTo>
                  <a:lnTo>
                    <a:pt x="2542" y="1638"/>
                  </a:lnTo>
                  <a:lnTo>
                    <a:pt x="2542" y="1638"/>
                  </a:lnTo>
                  <a:lnTo>
                    <a:pt x="2558" y="1634"/>
                  </a:lnTo>
                  <a:lnTo>
                    <a:pt x="2590" y="1630"/>
                  </a:lnTo>
                  <a:lnTo>
                    <a:pt x="2602" y="1630"/>
                  </a:lnTo>
                  <a:lnTo>
                    <a:pt x="2606" y="1630"/>
                  </a:lnTo>
                  <a:lnTo>
                    <a:pt x="2608" y="1632"/>
                  </a:lnTo>
                  <a:lnTo>
                    <a:pt x="2606" y="1634"/>
                  </a:lnTo>
                  <a:lnTo>
                    <a:pt x="2602" y="1638"/>
                  </a:lnTo>
                  <a:lnTo>
                    <a:pt x="2584" y="1650"/>
                  </a:lnTo>
                  <a:lnTo>
                    <a:pt x="2584" y="1650"/>
                  </a:lnTo>
                  <a:lnTo>
                    <a:pt x="2586" y="1650"/>
                  </a:lnTo>
                  <a:lnTo>
                    <a:pt x="2584" y="1650"/>
                  </a:lnTo>
                  <a:lnTo>
                    <a:pt x="2584" y="1650"/>
                  </a:lnTo>
                  <a:close/>
                  <a:moveTo>
                    <a:pt x="2634" y="1544"/>
                  </a:moveTo>
                  <a:lnTo>
                    <a:pt x="2634" y="1544"/>
                  </a:lnTo>
                  <a:lnTo>
                    <a:pt x="2636" y="1544"/>
                  </a:lnTo>
                  <a:lnTo>
                    <a:pt x="2634" y="1544"/>
                  </a:lnTo>
                  <a:lnTo>
                    <a:pt x="2628" y="1546"/>
                  </a:lnTo>
                  <a:lnTo>
                    <a:pt x="2620" y="1548"/>
                  </a:lnTo>
                  <a:lnTo>
                    <a:pt x="2612" y="1550"/>
                  </a:lnTo>
                  <a:lnTo>
                    <a:pt x="2612" y="1550"/>
                  </a:lnTo>
                  <a:lnTo>
                    <a:pt x="2612" y="1550"/>
                  </a:lnTo>
                  <a:lnTo>
                    <a:pt x="2614" y="1550"/>
                  </a:lnTo>
                  <a:lnTo>
                    <a:pt x="2620" y="1544"/>
                  </a:lnTo>
                  <a:lnTo>
                    <a:pt x="2626" y="1536"/>
                  </a:lnTo>
                  <a:lnTo>
                    <a:pt x="2626" y="1536"/>
                  </a:lnTo>
                  <a:lnTo>
                    <a:pt x="2602" y="1540"/>
                  </a:lnTo>
                  <a:lnTo>
                    <a:pt x="2602" y="1540"/>
                  </a:lnTo>
                  <a:lnTo>
                    <a:pt x="2628" y="1534"/>
                  </a:lnTo>
                  <a:lnTo>
                    <a:pt x="2644" y="1530"/>
                  </a:lnTo>
                  <a:lnTo>
                    <a:pt x="2650" y="1530"/>
                  </a:lnTo>
                  <a:lnTo>
                    <a:pt x="2650" y="1532"/>
                  </a:lnTo>
                  <a:lnTo>
                    <a:pt x="2650" y="1534"/>
                  </a:lnTo>
                  <a:lnTo>
                    <a:pt x="2640" y="1540"/>
                  </a:lnTo>
                  <a:lnTo>
                    <a:pt x="2636" y="1544"/>
                  </a:lnTo>
                  <a:lnTo>
                    <a:pt x="2634" y="1544"/>
                  </a:lnTo>
                  <a:lnTo>
                    <a:pt x="2634" y="1544"/>
                  </a:lnTo>
                  <a:lnTo>
                    <a:pt x="2636" y="1544"/>
                  </a:lnTo>
                  <a:lnTo>
                    <a:pt x="2634" y="1544"/>
                  </a:lnTo>
                  <a:lnTo>
                    <a:pt x="2634" y="1544"/>
                  </a:lnTo>
                  <a:close/>
                  <a:moveTo>
                    <a:pt x="2668" y="384"/>
                  </a:moveTo>
                  <a:lnTo>
                    <a:pt x="2668" y="384"/>
                  </a:lnTo>
                  <a:lnTo>
                    <a:pt x="2654" y="392"/>
                  </a:lnTo>
                  <a:lnTo>
                    <a:pt x="2640" y="396"/>
                  </a:lnTo>
                  <a:lnTo>
                    <a:pt x="2630" y="396"/>
                  </a:lnTo>
                  <a:lnTo>
                    <a:pt x="2620" y="396"/>
                  </a:lnTo>
                  <a:lnTo>
                    <a:pt x="2610" y="392"/>
                  </a:lnTo>
                  <a:lnTo>
                    <a:pt x="2602" y="388"/>
                  </a:lnTo>
                  <a:lnTo>
                    <a:pt x="2588" y="376"/>
                  </a:lnTo>
                  <a:lnTo>
                    <a:pt x="2588" y="376"/>
                  </a:lnTo>
                  <a:lnTo>
                    <a:pt x="2596" y="372"/>
                  </a:lnTo>
                  <a:lnTo>
                    <a:pt x="2610" y="364"/>
                  </a:lnTo>
                  <a:lnTo>
                    <a:pt x="2626" y="354"/>
                  </a:lnTo>
                  <a:lnTo>
                    <a:pt x="2644" y="346"/>
                  </a:lnTo>
                  <a:lnTo>
                    <a:pt x="2652" y="342"/>
                  </a:lnTo>
                  <a:lnTo>
                    <a:pt x="2658" y="342"/>
                  </a:lnTo>
                  <a:lnTo>
                    <a:pt x="2664" y="342"/>
                  </a:lnTo>
                  <a:lnTo>
                    <a:pt x="2670" y="344"/>
                  </a:lnTo>
                  <a:lnTo>
                    <a:pt x="2672" y="350"/>
                  </a:lnTo>
                  <a:lnTo>
                    <a:pt x="2672" y="358"/>
                  </a:lnTo>
                  <a:lnTo>
                    <a:pt x="2672" y="370"/>
                  </a:lnTo>
                  <a:lnTo>
                    <a:pt x="2668" y="384"/>
                  </a:lnTo>
                  <a:lnTo>
                    <a:pt x="2668" y="384"/>
                  </a:lnTo>
                  <a:lnTo>
                    <a:pt x="2666" y="384"/>
                  </a:lnTo>
                  <a:lnTo>
                    <a:pt x="2666" y="384"/>
                  </a:lnTo>
                  <a:lnTo>
                    <a:pt x="2668" y="382"/>
                  </a:lnTo>
                  <a:lnTo>
                    <a:pt x="2668" y="384"/>
                  </a:lnTo>
                  <a:lnTo>
                    <a:pt x="2668" y="384"/>
                  </a:lnTo>
                  <a:close/>
                  <a:moveTo>
                    <a:pt x="2688" y="152"/>
                  </a:moveTo>
                  <a:lnTo>
                    <a:pt x="2688" y="152"/>
                  </a:lnTo>
                  <a:lnTo>
                    <a:pt x="2684" y="152"/>
                  </a:lnTo>
                  <a:lnTo>
                    <a:pt x="2684" y="152"/>
                  </a:lnTo>
                  <a:lnTo>
                    <a:pt x="2686" y="146"/>
                  </a:lnTo>
                  <a:lnTo>
                    <a:pt x="2692" y="138"/>
                  </a:lnTo>
                  <a:lnTo>
                    <a:pt x="2700" y="130"/>
                  </a:lnTo>
                  <a:lnTo>
                    <a:pt x="2708" y="124"/>
                  </a:lnTo>
                  <a:lnTo>
                    <a:pt x="2712" y="122"/>
                  </a:lnTo>
                  <a:lnTo>
                    <a:pt x="2714" y="124"/>
                  </a:lnTo>
                  <a:lnTo>
                    <a:pt x="2716" y="126"/>
                  </a:lnTo>
                  <a:lnTo>
                    <a:pt x="2716" y="132"/>
                  </a:lnTo>
                  <a:lnTo>
                    <a:pt x="2710" y="152"/>
                  </a:lnTo>
                  <a:lnTo>
                    <a:pt x="2710" y="152"/>
                  </a:lnTo>
                  <a:lnTo>
                    <a:pt x="2688" y="152"/>
                  </a:lnTo>
                  <a:lnTo>
                    <a:pt x="2688" y="152"/>
                  </a:lnTo>
                  <a:lnTo>
                    <a:pt x="2690" y="150"/>
                  </a:lnTo>
                  <a:lnTo>
                    <a:pt x="2688" y="152"/>
                  </a:lnTo>
                  <a:lnTo>
                    <a:pt x="2688" y="152"/>
                  </a:lnTo>
                  <a:close/>
                  <a:moveTo>
                    <a:pt x="2698" y="4114"/>
                  </a:moveTo>
                  <a:lnTo>
                    <a:pt x="2718" y="4114"/>
                  </a:lnTo>
                  <a:lnTo>
                    <a:pt x="2718" y="4114"/>
                  </a:lnTo>
                  <a:lnTo>
                    <a:pt x="2698" y="4114"/>
                  </a:lnTo>
                  <a:lnTo>
                    <a:pt x="2698" y="4114"/>
                  </a:lnTo>
                  <a:close/>
                  <a:moveTo>
                    <a:pt x="2708" y="2170"/>
                  </a:moveTo>
                  <a:lnTo>
                    <a:pt x="2708" y="2170"/>
                  </a:lnTo>
                  <a:lnTo>
                    <a:pt x="2720" y="2158"/>
                  </a:lnTo>
                  <a:lnTo>
                    <a:pt x="2720" y="2156"/>
                  </a:lnTo>
                  <a:lnTo>
                    <a:pt x="2718" y="2156"/>
                  </a:lnTo>
                  <a:lnTo>
                    <a:pt x="2710" y="2158"/>
                  </a:lnTo>
                  <a:lnTo>
                    <a:pt x="2706" y="2158"/>
                  </a:lnTo>
                  <a:lnTo>
                    <a:pt x="2702" y="2156"/>
                  </a:lnTo>
                  <a:lnTo>
                    <a:pt x="2702" y="2156"/>
                  </a:lnTo>
                  <a:lnTo>
                    <a:pt x="2712" y="2150"/>
                  </a:lnTo>
                  <a:lnTo>
                    <a:pt x="2722" y="2146"/>
                  </a:lnTo>
                  <a:lnTo>
                    <a:pt x="2728" y="2148"/>
                  </a:lnTo>
                  <a:lnTo>
                    <a:pt x="2734" y="2150"/>
                  </a:lnTo>
                  <a:lnTo>
                    <a:pt x="2734" y="2156"/>
                  </a:lnTo>
                  <a:lnTo>
                    <a:pt x="2730" y="2160"/>
                  </a:lnTo>
                  <a:lnTo>
                    <a:pt x="2722" y="2166"/>
                  </a:lnTo>
                  <a:lnTo>
                    <a:pt x="2708" y="2170"/>
                  </a:lnTo>
                  <a:lnTo>
                    <a:pt x="2708" y="2170"/>
                  </a:lnTo>
                  <a:lnTo>
                    <a:pt x="2710" y="2168"/>
                  </a:lnTo>
                  <a:lnTo>
                    <a:pt x="2714" y="2168"/>
                  </a:lnTo>
                  <a:lnTo>
                    <a:pt x="2712" y="2168"/>
                  </a:lnTo>
                  <a:lnTo>
                    <a:pt x="2708" y="2170"/>
                  </a:lnTo>
                  <a:lnTo>
                    <a:pt x="2708" y="2170"/>
                  </a:lnTo>
                  <a:close/>
                  <a:moveTo>
                    <a:pt x="2754" y="196"/>
                  </a:moveTo>
                  <a:lnTo>
                    <a:pt x="2754" y="196"/>
                  </a:lnTo>
                  <a:lnTo>
                    <a:pt x="2730" y="196"/>
                  </a:lnTo>
                  <a:lnTo>
                    <a:pt x="2714" y="194"/>
                  </a:lnTo>
                  <a:lnTo>
                    <a:pt x="2704" y="192"/>
                  </a:lnTo>
                  <a:lnTo>
                    <a:pt x="2698" y="188"/>
                  </a:lnTo>
                  <a:lnTo>
                    <a:pt x="2698" y="186"/>
                  </a:lnTo>
                  <a:lnTo>
                    <a:pt x="2704" y="182"/>
                  </a:lnTo>
                  <a:lnTo>
                    <a:pt x="2718" y="176"/>
                  </a:lnTo>
                  <a:lnTo>
                    <a:pt x="2738" y="172"/>
                  </a:lnTo>
                  <a:lnTo>
                    <a:pt x="2748" y="172"/>
                  </a:lnTo>
                  <a:lnTo>
                    <a:pt x="2756" y="172"/>
                  </a:lnTo>
                  <a:lnTo>
                    <a:pt x="2762" y="176"/>
                  </a:lnTo>
                  <a:lnTo>
                    <a:pt x="2764" y="180"/>
                  </a:lnTo>
                  <a:lnTo>
                    <a:pt x="2760" y="186"/>
                  </a:lnTo>
                  <a:lnTo>
                    <a:pt x="2754" y="196"/>
                  </a:lnTo>
                  <a:lnTo>
                    <a:pt x="2754" y="196"/>
                  </a:lnTo>
                  <a:lnTo>
                    <a:pt x="2756" y="192"/>
                  </a:lnTo>
                  <a:lnTo>
                    <a:pt x="2754" y="196"/>
                  </a:lnTo>
                  <a:lnTo>
                    <a:pt x="2754" y="196"/>
                  </a:lnTo>
                  <a:close/>
                  <a:moveTo>
                    <a:pt x="3258" y="44"/>
                  </a:moveTo>
                  <a:lnTo>
                    <a:pt x="3258" y="44"/>
                  </a:lnTo>
                  <a:lnTo>
                    <a:pt x="3296" y="42"/>
                  </a:lnTo>
                  <a:lnTo>
                    <a:pt x="3296" y="42"/>
                  </a:lnTo>
                  <a:lnTo>
                    <a:pt x="3264" y="42"/>
                  </a:lnTo>
                  <a:lnTo>
                    <a:pt x="3280" y="40"/>
                  </a:lnTo>
                  <a:lnTo>
                    <a:pt x="3314" y="38"/>
                  </a:lnTo>
                  <a:lnTo>
                    <a:pt x="3326" y="38"/>
                  </a:lnTo>
                  <a:lnTo>
                    <a:pt x="3332" y="40"/>
                  </a:lnTo>
                  <a:lnTo>
                    <a:pt x="3332" y="40"/>
                  </a:lnTo>
                  <a:lnTo>
                    <a:pt x="3324" y="44"/>
                  </a:lnTo>
                  <a:lnTo>
                    <a:pt x="3318" y="48"/>
                  </a:lnTo>
                  <a:lnTo>
                    <a:pt x="3310" y="48"/>
                  </a:lnTo>
                  <a:lnTo>
                    <a:pt x="3308" y="48"/>
                  </a:lnTo>
                  <a:lnTo>
                    <a:pt x="3310" y="48"/>
                  </a:lnTo>
                  <a:lnTo>
                    <a:pt x="3328" y="50"/>
                  </a:lnTo>
                  <a:lnTo>
                    <a:pt x="3328" y="50"/>
                  </a:lnTo>
                  <a:lnTo>
                    <a:pt x="3262" y="56"/>
                  </a:lnTo>
                  <a:lnTo>
                    <a:pt x="3248" y="56"/>
                  </a:lnTo>
                  <a:lnTo>
                    <a:pt x="3240" y="54"/>
                  </a:lnTo>
                  <a:lnTo>
                    <a:pt x="3240" y="52"/>
                  </a:lnTo>
                  <a:lnTo>
                    <a:pt x="3244" y="50"/>
                  </a:lnTo>
                  <a:lnTo>
                    <a:pt x="3258" y="44"/>
                  </a:lnTo>
                  <a:lnTo>
                    <a:pt x="3258" y="44"/>
                  </a:lnTo>
                  <a:lnTo>
                    <a:pt x="3256" y="44"/>
                  </a:lnTo>
                  <a:lnTo>
                    <a:pt x="3258" y="44"/>
                  </a:lnTo>
                  <a:lnTo>
                    <a:pt x="3258" y="44"/>
                  </a:lnTo>
                  <a:close/>
                  <a:moveTo>
                    <a:pt x="2852" y="50"/>
                  </a:moveTo>
                  <a:lnTo>
                    <a:pt x="2830" y="50"/>
                  </a:lnTo>
                  <a:lnTo>
                    <a:pt x="2830" y="50"/>
                  </a:lnTo>
                  <a:lnTo>
                    <a:pt x="2852" y="50"/>
                  </a:lnTo>
                  <a:lnTo>
                    <a:pt x="2852" y="50"/>
                  </a:lnTo>
                  <a:close/>
                  <a:moveTo>
                    <a:pt x="2760" y="1600"/>
                  </a:moveTo>
                  <a:lnTo>
                    <a:pt x="2760" y="1600"/>
                  </a:lnTo>
                  <a:lnTo>
                    <a:pt x="2770" y="1594"/>
                  </a:lnTo>
                  <a:lnTo>
                    <a:pt x="2772" y="1592"/>
                  </a:lnTo>
                  <a:lnTo>
                    <a:pt x="2772" y="1594"/>
                  </a:lnTo>
                  <a:lnTo>
                    <a:pt x="2776" y="1598"/>
                  </a:lnTo>
                  <a:lnTo>
                    <a:pt x="2780" y="1600"/>
                  </a:lnTo>
                  <a:lnTo>
                    <a:pt x="2790" y="1602"/>
                  </a:lnTo>
                  <a:lnTo>
                    <a:pt x="2790" y="1602"/>
                  </a:lnTo>
                  <a:lnTo>
                    <a:pt x="2792" y="1600"/>
                  </a:lnTo>
                  <a:lnTo>
                    <a:pt x="2794" y="1596"/>
                  </a:lnTo>
                  <a:lnTo>
                    <a:pt x="2792" y="1596"/>
                  </a:lnTo>
                  <a:lnTo>
                    <a:pt x="2790" y="1594"/>
                  </a:lnTo>
                  <a:lnTo>
                    <a:pt x="2782" y="1594"/>
                  </a:lnTo>
                  <a:lnTo>
                    <a:pt x="2778" y="1592"/>
                  </a:lnTo>
                  <a:lnTo>
                    <a:pt x="2778" y="1592"/>
                  </a:lnTo>
                  <a:lnTo>
                    <a:pt x="2784" y="1588"/>
                  </a:lnTo>
                  <a:lnTo>
                    <a:pt x="2790" y="1586"/>
                  </a:lnTo>
                  <a:lnTo>
                    <a:pt x="2798" y="1586"/>
                  </a:lnTo>
                  <a:lnTo>
                    <a:pt x="2806" y="1588"/>
                  </a:lnTo>
                  <a:lnTo>
                    <a:pt x="2806" y="1588"/>
                  </a:lnTo>
                  <a:lnTo>
                    <a:pt x="2808" y="1592"/>
                  </a:lnTo>
                  <a:lnTo>
                    <a:pt x="2808" y="1596"/>
                  </a:lnTo>
                  <a:lnTo>
                    <a:pt x="2808" y="1598"/>
                  </a:lnTo>
                  <a:lnTo>
                    <a:pt x="2806" y="1600"/>
                  </a:lnTo>
                  <a:lnTo>
                    <a:pt x="2798" y="1604"/>
                  </a:lnTo>
                  <a:lnTo>
                    <a:pt x="2788" y="1604"/>
                  </a:lnTo>
                  <a:lnTo>
                    <a:pt x="2770" y="1602"/>
                  </a:lnTo>
                  <a:lnTo>
                    <a:pt x="2760" y="1600"/>
                  </a:lnTo>
                  <a:lnTo>
                    <a:pt x="2760" y="1600"/>
                  </a:lnTo>
                  <a:lnTo>
                    <a:pt x="2766" y="1600"/>
                  </a:lnTo>
                  <a:lnTo>
                    <a:pt x="2760" y="1600"/>
                  </a:lnTo>
                  <a:lnTo>
                    <a:pt x="2760" y="1600"/>
                  </a:lnTo>
                  <a:close/>
                  <a:moveTo>
                    <a:pt x="2780" y="4114"/>
                  </a:moveTo>
                  <a:lnTo>
                    <a:pt x="2802" y="4114"/>
                  </a:lnTo>
                  <a:lnTo>
                    <a:pt x="2802" y="4114"/>
                  </a:lnTo>
                  <a:lnTo>
                    <a:pt x="2780" y="4114"/>
                  </a:lnTo>
                  <a:lnTo>
                    <a:pt x="2780" y="4114"/>
                  </a:lnTo>
                  <a:close/>
                  <a:moveTo>
                    <a:pt x="2834" y="2090"/>
                  </a:moveTo>
                  <a:lnTo>
                    <a:pt x="2834" y="2090"/>
                  </a:lnTo>
                  <a:lnTo>
                    <a:pt x="2818" y="2096"/>
                  </a:lnTo>
                  <a:lnTo>
                    <a:pt x="2810" y="2098"/>
                  </a:lnTo>
                  <a:lnTo>
                    <a:pt x="2806" y="2102"/>
                  </a:lnTo>
                  <a:lnTo>
                    <a:pt x="2792" y="2106"/>
                  </a:lnTo>
                  <a:lnTo>
                    <a:pt x="2792" y="2106"/>
                  </a:lnTo>
                  <a:lnTo>
                    <a:pt x="2798" y="2102"/>
                  </a:lnTo>
                  <a:lnTo>
                    <a:pt x="2800" y="2100"/>
                  </a:lnTo>
                  <a:lnTo>
                    <a:pt x="2798" y="2098"/>
                  </a:lnTo>
                  <a:lnTo>
                    <a:pt x="2792" y="2096"/>
                  </a:lnTo>
                  <a:lnTo>
                    <a:pt x="2780" y="2096"/>
                  </a:lnTo>
                  <a:lnTo>
                    <a:pt x="2780" y="2096"/>
                  </a:lnTo>
                  <a:lnTo>
                    <a:pt x="2784" y="2092"/>
                  </a:lnTo>
                  <a:lnTo>
                    <a:pt x="2786" y="2090"/>
                  </a:lnTo>
                  <a:lnTo>
                    <a:pt x="2782" y="2086"/>
                  </a:lnTo>
                  <a:lnTo>
                    <a:pt x="2776" y="2084"/>
                  </a:lnTo>
                  <a:lnTo>
                    <a:pt x="2776" y="2084"/>
                  </a:lnTo>
                  <a:lnTo>
                    <a:pt x="2786" y="2074"/>
                  </a:lnTo>
                  <a:lnTo>
                    <a:pt x="2798" y="2066"/>
                  </a:lnTo>
                  <a:lnTo>
                    <a:pt x="2806" y="2062"/>
                  </a:lnTo>
                  <a:lnTo>
                    <a:pt x="2814" y="2062"/>
                  </a:lnTo>
                  <a:lnTo>
                    <a:pt x="2822" y="2064"/>
                  </a:lnTo>
                  <a:lnTo>
                    <a:pt x="2826" y="2070"/>
                  </a:lnTo>
                  <a:lnTo>
                    <a:pt x="2830" y="2078"/>
                  </a:lnTo>
                  <a:lnTo>
                    <a:pt x="2834" y="2090"/>
                  </a:lnTo>
                  <a:lnTo>
                    <a:pt x="2834" y="2090"/>
                  </a:lnTo>
                  <a:lnTo>
                    <a:pt x="2832" y="2090"/>
                  </a:lnTo>
                  <a:lnTo>
                    <a:pt x="2830" y="2090"/>
                  </a:lnTo>
                  <a:lnTo>
                    <a:pt x="2832" y="2088"/>
                  </a:lnTo>
                  <a:lnTo>
                    <a:pt x="2834" y="2086"/>
                  </a:lnTo>
                  <a:lnTo>
                    <a:pt x="2834" y="2090"/>
                  </a:lnTo>
                  <a:lnTo>
                    <a:pt x="2834" y="2090"/>
                  </a:lnTo>
                  <a:close/>
                  <a:moveTo>
                    <a:pt x="2870" y="270"/>
                  </a:moveTo>
                  <a:lnTo>
                    <a:pt x="2870" y="270"/>
                  </a:lnTo>
                  <a:lnTo>
                    <a:pt x="2862" y="258"/>
                  </a:lnTo>
                  <a:lnTo>
                    <a:pt x="2850" y="246"/>
                  </a:lnTo>
                  <a:lnTo>
                    <a:pt x="2838" y="234"/>
                  </a:lnTo>
                  <a:lnTo>
                    <a:pt x="2830" y="224"/>
                  </a:lnTo>
                  <a:lnTo>
                    <a:pt x="2826" y="216"/>
                  </a:lnTo>
                  <a:lnTo>
                    <a:pt x="2824" y="210"/>
                  </a:lnTo>
                  <a:lnTo>
                    <a:pt x="2824" y="204"/>
                  </a:lnTo>
                  <a:lnTo>
                    <a:pt x="2824" y="196"/>
                  </a:lnTo>
                  <a:lnTo>
                    <a:pt x="2828" y="186"/>
                  </a:lnTo>
                  <a:lnTo>
                    <a:pt x="2832" y="176"/>
                  </a:lnTo>
                  <a:lnTo>
                    <a:pt x="2840" y="166"/>
                  </a:lnTo>
                  <a:lnTo>
                    <a:pt x="2850" y="154"/>
                  </a:lnTo>
                  <a:lnTo>
                    <a:pt x="2850" y="154"/>
                  </a:lnTo>
                  <a:lnTo>
                    <a:pt x="2870" y="152"/>
                  </a:lnTo>
                  <a:lnTo>
                    <a:pt x="2890" y="156"/>
                  </a:lnTo>
                  <a:lnTo>
                    <a:pt x="2906" y="160"/>
                  </a:lnTo>
                  <a:lnTo>
                    <a:pt x="2920" y="168"/>
                  </a:lnTo>
                  <a:lnTo>
                    <a:pt x="2930" y="180"/>
                  </a:lnTo>
                  <a:lnTo>
                    <a:pt x="2940" y="194"/>
                  </a:lnTo>
                  <a:lnTo>
                    <a:pt x="2948" y="208"/>
                  </a:lnTo>
                  <a:lnTo>
                    <a:pt x="2952" y="226"/>
                  </a:lnTo>
                  <a:lnTo>
                    <a:pt x="2952" y="226"/>
                  </a:lnTo>
                  <a:lnTo>
                    <a:pt x="2938" y="238"/>
                  </a:lnTo>
                  <a:lnTo>
                    <a:pt x="2918" y="250"/>
                  </a:lnTo>
                  <a:lnTo>
                    <a:pt x="2896" y="260"/>
                  </a:lnTo>
                  <a:lnTo>
                    <a:pt x="2870" y="270"/>
                  </a:lnTo>
                  <a:lnTo>
                    <a:pt x="2870" y="270"/>
                  </a:lnTo>
                  <a:lnTo>
                    <a:pt x="2870" y="270"/>
                  </a:lnTo>
                  <a:lnTo>
                    <a:pt x="2872" y="270"/>
                  </a:lnTo>
                  <a:lnTo>
                    <a:pt x="2872" y="270"/>
                  </a:lnTo>
                  <a:lnTo>
                    <a:pt x="2870" y="270"/>
                  </a:lnTo>
                  <a:lnTo>
                    <a:pt x="2870" y="270"/>
                  </a:lnTo>
                  <a:close/>
                  <a:moveTo>
                    <a:pt x="2914" y="50"/>
                  </a:moveTo>
                  <a:lnTo>
                    <a:pt x="2914" y="50"/>
                  </a:lnTo>
                  <a:lnTo>
                    <a:pt x="2934" y="50"/>
                  </a:lnTo>
                  <a:lnTo>
                    <a:pt x="2914" y="50"/>
                  </a:lnTo>
                  <a:close/>
                  <a:moveTo>
                    <a:pt x="2990" y="1668"/>
                  </a:moveTo>
                  <a:lnTo>
                    <a:pt x="2990" y="1668"/>
                  </a:lnTo>
                  <a:lnTo>
                    <a:pt x="2974" y="1676"/>
                  </a:lnTo>
                  <a:lnTo>
                    <a:pt x="2958" y="1678"/>
                  </a:lnTo>
                  <a:lnTo>
                    <a:pt x="2942" y="1678"/>
                  </a:lnTo>
                  <a:lnTo>
                    <a:pt x="2928" y="1674"/>
                  </a:lnTo>
                  <a:lnTo>
                    <a:pt x="2914" y="1668"/>
                  </a:lnTo>
                  <a:lnTo>
                    <a:pt x="2902" y="1662"/>
                  </a:lnTo>
                  <a:lnTo>
                    <a:pt x="2892" y="1654"/>
                  </a:lnTo>
                  <a:lnTo>
                    <a:pt x="2886" y="1646"/>
                  </a:lnTo>
                  <a:lnTo>
                    <a:pt x="2886" y="1646"/>
                  </a:lnTo>
                  <a:lnTo>
                    <a:pt x="2894" y="1634"/>
                  </a:lnTo>
                  <a:lnTo>
                    <a:pt x="2904" y="1626"/>
                  </a:lnTo>
                  <a:lnTo>
                    <a:pt x="2912" y="1620"/>
                  </a:lnTo>
                  <a:lnTo>
                    <a:pt x="2922" y="1616"/>
                  </a:lnTo>
                  <a:lnTo>
                    <a:pt x="2932" y="1614"/>
                  </a:lnTo>
                  <a:lnTo>
                    <a:pt x="2942" y="1614"/>
                  </a:lnTo>
                  <a:lnTo>
                    <a:pt x="2952" y="1616"/>
                  </a:lnTo>
                  <a:lnTo>
                    <a:pt x="2962" y="1618"/>
                  </a:lnTo>
                  <a:lnTo>
                    <a:pt x="2970" y="1622"/>
                  </a:lnTo>
                  <a:lnTo>
                    <a:pt x="2978" y="1628"/>
                  </a:lnTo>
                  <a:lnTo>
                    <a:pt x="2984" y="1634"/>
                  </a:lnTo>
                  <a:lnTo>
                    <a:pt x="2988" y="1640"/>
                  </a:lnTo>
                  <a:lnTo>
                    <a:pt x="2992" y="1646"/>
                  </a:lnTo>
                  <a:lnTo>
                    <a:pt x="2994" y="1654"/>
                  </a:lnTo>
                  <a:lnTo>
                    <a:pt x="2994" y="1662"/>
                  </a:lnTo>
                  <a:lnTo>
                    <a:pt x="2990" y="1668"/>
                  </a:lnTo>
                  <a:lnTo>
                    <a:pt x="2990" y="1668"/>
                  </a:lnTo>
                  <a:lnTo>
                    <a:pt x="2986" y="1670"/>
                  </a:lnTo>
                  <a:lnTo>
                    <a:pt x="2984" y="1670"/>
                  </a:lnTo>
                  <a:lnTo>
                    <a:pt x="2986" y="1666"/>
                  </a:lnTo>
                  <a:lnTo>
                    <a:pt x="2992" y="1664"/>
                  </a:lnTo>
                  <a:lnTo>
                    <a:pt x="2992" y="1664"/>
                  </a:lnTo>
                  <a:lnTo>
                    <a:pt x="2990" y="1668"/>
                  </a:lnTo>
                  <a:lnTo>
                    <a:pt x="2990" y="1668"/>
                  </a:lnTo>
                  <a:close/>
                  <a:moveTo>
                    <a:pt x="3004" y="1824"/>
                  </a:moveTo>
                  <a:lnTo>
                    <a:pt x="3004" y="1824"/>
                  </a:lnTo>
                  <a:lnTo>
                    <a:pt x="3010" y="1822"/>
                  </a:lnTo>
                  <a:lnTo>
                    <a:pt x="3004" y="1824"/>
                  </a:lnTo>
                  <a:lnTo>
                    <a:pt x="3004" y="1824"/>
                  </a:lnTo>
                  <a:close/>
                  <a:moveTo>
                    <a:pt x="3076" y="4092"/>
                  </a:moveTo>
                  <a:lnTo>
                    <a:pt x="3076" y="4092"/>
                  </a:lnTo>
                  <a:lnTo>
                    <a:pt x="3076" y="4088"/>
                  </a:lnTo>
                  <a:lnTo>
                    <a:pt x="3076" y="4086"/>
                  </a:lnTo>
                  <a:lnTo>
                    <a:pt x="3078" y="4086"/>
                  </a:lnTo>
                  <a:lnTo>
                    <a:pt x="3080" y="4086"/>
                  </a:lnTo>
                  <a:lnTo>
                    <a:pt x="3082" y="4088"/>
                  </a:lnTo>
                  <a:lnTo>
                    <a:pt x="3082" y="4090"/>
                  </a:lnTo>
                  <a:lnTo>
                    <a:pt x="3080" y="4092"/>
                  </a:lnTo>
                  <a:lnTo>
                    <a:pt x="3076" y="4092"/>
                  </a:lnTo>
                  <a:lnTo>
                    <a:pt x="3076" y="4092"/>
                  </a:lnTo>
                  <a:lnTo>
                    <a:pt x="3076" y="4092"/>
                  </a:lnTo>
                  <a:lnTo>
                    <a:pt x="3078" y="4092"/>
                  </a:lnTo>
                  <a:lnTo>
                    <a:pt x="3078" y="4092"/>
                  </a:lnTo>
                  <a:lnTo>
                    <a:pt x="3076" y="4092"/>
                  </a:lnTo>
                  <a:lnTo>
                    <a:pt x="3076" y="4092"/>
                  </a:lnTo>
                  <a:close/>
                  <a:moveTo>
                    <a:pt x="3160" y="2112"/>
                  </a:moveTo>
                  <a:lnTo>
                    <a:pt x="3160" y="2112"/>
                  </a:lnTo>
                  <a:lnTo>
                    <a:pt x="3158" y="2116"/>
                  </a:lnTo>
                  <a:lnTo>
                    <a:pt x="3152" y="2120"/>
                  </a:lnTo>
                  <a:lnTo>
                    <a:pt x="3138" y="2128"/>
                  </a:lnTo>
                  <a:lnTo>
                    <a:pt x="3120" y="2136"/>
                  </a:lnTo>
                  <a:lnTo>
                    <a:pt x="3098" y="2144"/>
                  </a:lnTo>
                  <a:lnTo>
                    <a:pt x="3028" y="2168"/>
                  </a:lnTo>
                  <a:lnTo>
                    <a:pt x="3028" y="2168"/>
                  </a:lnTo>
                  <a:lnTo>
                    <a:pt x="3024" y="2150"/>
                  </a:lnTo>
                  <a:lnTo>
                    <a:pt x="3022" y="2134"/>
                  </a:lnTo>
                  <a:lnTo>
                    <a:pt x="3022" y="2124"/>
                  </a:lnTo>
                  <a:lnTo>
                    <a:pt x="3026" y="2116"/>
                  </a:lnTo>
                  <a:lnTo>
                    <a:pt x="3032" y="2110"/>
                  </a:lnTo>
                  <a:lnTo>
                    <a:pt x="3040" y="2106"/>
                  </a:lnTo>
                  <a:lnTo>
                    <a:pt x="3048" y="2106"/>
                  </a:lnTo>
                  <a:lnTo>
                    <a:pt x="3058" y="2106"/>
                  </a:lnTo>
                  <a:lnTo>
                    <a:pt x="3078" y="2108"/>
                  </a:lnTo>
                  <a:lnTo>
                    <a:pt x="3098" y="2112"/>
                  </a:lnTo>
                  <a:lnTo>
                    <a:pt x="3114" y="2114"/>
                  </a:lnTo>
                  <a:lnTo>
                    <a:pt x="3118" y="2114"/>
                  </a:lnTo>
                  <a:lnTo>
                    <a:pt x="3122" y="2110"/>
                  </a:lnTo>
                  <a:lnTo>
                    <a:pt x="3122" y="2110"/>
                  </a:lnTo>
                  <a:lnTo>
                    <a:pt x="3126" y="2106"/>
                  </a:lnTo>
                  <a:lnTo>
                    <a:pt x="3132" y="2102"/>
                  </a:lnTo>
                  <a:lnTo>
                    <a:pt x="3140" y="2098"/>
                  </a:lnTo>
                  <a:lnTo>
                    <a:pt x="3148" y="2098"/>
                  </a:lnTo>
                  <a:lnTo>
                    <a:pt x="3156" y="2098"/>
                  </a:lnTo>
                  <a:lnTo>
                    <a:pt x="3162" y="2100"/>
                  </a:lnTo>
                  <a:lnTo>
                    <a:pt x="3164" y="2102"/>
                  </a:lnTo>
                  <a:lnTo>
                    <a:pt x="3164" y="2104"/>
                  </a:lnTo>
                  <a:lnTo>
                    <a:pt x="3160" y="2112"/>
                  </a:lnTo>
                  <a:lnTo>
                    <a:pt x="3160" y="2112"/>
                  </a:lnTo>
                  <a:lnTo>
                    <a:pt x="3158" y="2116"/>
                  </a:lnTo>
                  <a:lnTo>
                    <a:pt x="3160" y="2112"/>
                  </a:lnTo>
                  <a:lnTo>
                    <a:pt x="3160" y="2112"/>
                  </a:lnTo>
                  <a:close/>
                  <a:moveTo>
                    <a:pt x="3130" y="1738"/>
                  </a:moveTo>
                  <a:lnTo>
                    <a:pt x="3130" y="1738"/>
                  </a:lnTo>
                  <a:lnTo>
                    <a:pt x="3126" y="1740"/>
                  </a:lnTo>
                  <a:lnTo>
                    <a:pt x="3126" y="1740"/>
                  </a:lnTo>
                  <a:lnTo>
                    <a:pt x="3126" y="1742"/>
                  </a:lnTo>
                  <a:lnTo>
                    <a:pt x="3128" y="1742"/>
                  </a:lnTo>
                  <a:lnTo>
                    <a:pt x="3134" y="1738"/>
                  </a:lnTo>
                  <a:lnTo>
                    <a:pt x="3136" y="1736"/>
                  </a:lnTo>
                  <a:lnTo>
                    <a:pt x="3130" y="1738"/>
                  </a:lnTo>
                  <a:lnTo>
                    <a:pt x="3130" y="1738"/>
                  </a:lnTo>
                  <a:lnTo>
                    <a:pt x="3130" y="1738"/>
                  </a:lnTo>
                  <a:lnTo>
                    <a:pt x="3130" y="1738"/>
                  </a:lnTo>
                  <a:lnTo>
                    <a:pt x="3130" y="1738"/>
                  </a:lnTo>
                  <a:close/>
                  <a:moveTo>
                    <a:pt x="2950" y="50"/>
                  </a:moveTo>
                  <a:lnTo>
                    <a:pt x="2950" y="50"/>
                  </a:lnTo>
                  <a:lnTo>
                    <a:pt x="2898" y="46"/>
                  </a:lnTo>
                  <a:lnTo>
                    <a:pt x="2898" y="46"/>
                  </a:lnTo>
                  <a:lnTo>
                    <a:pt x="3012" y="46"/>
                  </a:lnTo>
                  <a:lnTo>
                    <a:pt x="3110" y="48"/>
                  </a:lnTo>
                  <a:lnTo>
                    <a:pt x="3110" y="48"/>
                  </a:lnTo>
                  <a:lnTo>
                    <a:pt x="3090" y="46"/>
                  </a:lnTo>
                  <a:lnTo>
                    <a:pt x="3108" y="46"/>
                  </a:lnTo>
                  <a:lnTo>
                    <a:pt x="3154" y="48"/>
                  </a:lnTo>
                  <a:lnTo>
                    <a:pt x="3154" y="48"/>
                  </a:lnTo>
                  <a:lnTo>
                    <a:pt x="3150" y="48"/>
                  </a:lnTo>
                  <a:lnTo>
                    <a:pt x="3166" y="48"/>
                  </a:lnTo>
                  <a:lnTo>
                    <a:pt x="3192" y="48"/>
                  </a:lnTo>
                  <a:lnTo>
                    <a:pt x="3214" y="50"/>
                  </a:lnTo>
                  <a:lnTo>
                    <a:pt x="3214" y="50"/>
                  </a:lnTo>
                  <a:lnTo>
                    <a:pt x="2950" y="50"/>
                  </a:lnTo>
                  <a:lnTo>
                    <a:pt x="2950" y="50"/>
                  </a:lnTo>
                  <a:lnTo>
                    <a:pt x="2946" y="48"/>
                  </a:lnTo>
                  <a:lnTo>
                    <a:pt x="2950" y="50"/>
                  </a:lnTo>
                  <a:lnTo>
                    <a:pt x="2950" y="50"/>
                  </a:lnTo>
                  <a:close/>
                  <a:moveTo>
                    <a:pt x="3268" y="1794"/>
                  </a:moveTo>
                  <a:lnTo>
                    <a:pt x="3268" y="1794"/>
                  </a:lnTo>
                  <a:lnTo>
                    <a:pt x="3254" y="1788"/>
                  </a:lnTo>
                  <a:lnTo>
                    <a:pt x="3242" y="1780"/>
                  </a:lnTo>
                  <a:lnTo>
                    <a:pt x="3214" y="1760"/>
                  </a:lnTo>
                  <a:lnTo>
                    <a:pt x="3214" y="1760"/>
                  </a:lnTo>
                  <a:lnTo>
                    <a:pt x="3216" y="1752"/>
                  </a:lnTo>
                  <a:lnTo>
                    <a:pt x="3218" y="1744"/>
                  </a:lnTo>
                  <a:lnTo>
                    <a:pt x="3224" y="1738"/>
                  </a:lnTo>
                  <a:lnTo>
                    <a:pt x="3230" y="1734"/>
                  </a:lnTo>
                  <a:lnTo>
                    <a:pt x="3240" y="1730"/>
                  </a:lnTo>
                  <a:lnTo>
                    <a:pt x="3250" y="1728"/>
                  </a:lnTo>
                  <a:lnTo>
                    <a:pt x="3270" y="1728"/>
                  </a:lnTo>
                  <a:lnTo>
                    <a:pt x="3292" y="1732"/>
                  </a:lnTo>
                  <a:lnTo>
                    <a:pt x="3312" y="1738"/>
                  </a:lnTo>
                  <a:lnTo>
                    <a:pt x="3318" y="1742"/>
                  </a:lnTo>
                  <a:lnTo>
                    <a:pt x="3324" y="1746"/>
                  </a:lnTo>
                  <a:lnTo>
                    <a:pt x="3328" y="1752"/>
                  </a:lnTo>
                  <a:lnTo>
                    <a:pt x="3330" y="1758"/>
                  </a:lnTo>
                  <a:lnTo>
                    <a:pt x="3330" y="1758"/>
                  </a:lnTo>
                  <a:lnTo>
                    <a:pt x="3326" y="1774"/>
                  </a:lnTo>
                  <a:lnTo>
                    <a:pt x="3320" y="1786"/>
                  </a:lnTo>
                  <a:lnTo>
                    <a:pt x="3314" y="1792"/>
                  </a:lnTo>
                  <a:lnTo>
                    <a:pt x="3304" y="1794"/>
                  </a:lnTo>
                  <a:lnTo>
                    <a:pt x="3294" y="1794"/>
                  </a:lnTo>
                  <a:lnTo>
                    <a:pt x="3286" y="1792"/>
                  </a:lnTo>
                  <a:lnTo>
                    <a:pt x="3276" y="1792"/>
                  </a:lnTo>
                  <a:lnTo>
                    <a:pt x="3268" y="1794"/>
                  </a:lnTo>
                  <a:lnTo>
                    <a:pt x="3268" y="1794"/>
                  </a:lnTo>
                  <a:lnTo>
                    <a:pt x="3270" y="1794"/>
                  </a:lnTo>
                  <a:lnTo>
                    <a:pt x="3268" y="1794"/>
                  </a:lnTo>
                  <a:lnTo>
                    <a:pt x="3268" y="1794"/>
                  </a:lnTo>
                  <a:close/>
                  <a:moveTo>
                    <a:pt x="3292" y="2954"/>
                  </a:moveTo>
                  <a:lnTo>
                    <a:pt x="3292" y="2954"/>
                  </a:lnTo>
                  <a:lnTo>
                    <a:pt x="3312" y="2942"/>
                  </a:lnTo>
                  <a:lnTo>
                    <a:pt x="3292" y="2954"/>
                  </a:lnTo>
                  <a:lnTo>
                    <a:pt x="3292" y="2954"/>
                  </a:lnTo>
                  <a:lnTo>
                    <a:pt x="3294" y="2954"/>
                  </a:lnTo>
                  <a:lnTo>
                    <a:pt x="3292" y="2954"/>
                  </a:lnTo>
                  <a:lnTo>
                    <a:pt x="3292" y="2954"/>
                  </a:lnTo>
                  <a:close/>
                  <a:moveTo>
                    <a:pt x="3348" y="2190"/>
                  </a:moveTo>
                  <a:lnTo>
                    <a:pt x="3348" y="2190"/>
                  </a:lnTo>
                  <a:lnTo>
                    <a:pt x="3346" y="2190"/>
                  </a:lnTo>
                  <a:lnTo>
                    <a:pt x="3340" y="2190"/>
                  </a:lnTo>
                  <a:lnTo>
                    <a:pt x="3330" y="2194"/>
                  </a:lnTo>
                  <a:lnTo>
                    <a:pt x="3312" y="2202"/>
                  </a:lnTo>
                  <a:lnTo>
                    <a:pt x="3312" y="2202"/>
                  </a:lnTo>
                  <a:lnTo>
                    <a:pt x="3308" y="2190"/>
                  </a:lnTo>
                  <a:lnTo>
                    <a:pt x="3308" y="2176"/>
                  </a:lnTo>
                  <a:lnTo>
                    <a:pt x="3310" y="2158"/>
                  </a:lnTo>
                  <a:lnTo>
                    <a:pt x="3316" y="2140"/>
                  </a:lnTo>
                  <a:lnTo>
                    <a:pt x="3320" y="2134"/>
                  </a:lnTo>
                  <a:lnTo>
                    <a:pt x="3326" y="2128"/>
                  </a:lnTo>
                  <a:lnTo>
                    <a:pt x="3332" y="2122"/>
                  </a:lnTo>
                  <a:lnTo>
                    <a:pt x="3340" y="2120"/>
                  </a:lnTo>
                  <a:lnTo>
                    <a:pt x="3348" y="2120"/>
                  </a:lnTo>
                  <a:lnTo>
                    <a:pt x="3356" y="2120"/>
                  </a:lnTo>
                  <a:lnTo>
                    <a:pt x="3366" y="2126"/>
                  </a:lnTo>
                  <a:lnTo>
                    <a:pt x="3378" y="2132"/>
                  </a:lnTo>
                  <a:lnTo>
                    <a:pt x="3378" y="2132"/>
                  </a:lnTo>
                  <a:lnTo>
                    <a:pt x="3348" y="2190"/>
                  </a:lnTo>
                  <a:lnTo>
                    <a:pt x="3348" y="2190"/>
                  </a:lnTo>
                  <a:lnTo>
                    <a:pt x="3348" y="2188"/>
                  </a:lnTo>
                  <a:lnTo>
                    <a:pt x="3348" y="2186"/>
                  </a:lnTo>
                  <a:lnTo>
                    <a:pt x="3352" y="2182"/>
                  </a:lnTo>
                  <a:lnTo>
                    <a:pt x="3354" y="2182"/>
                  </a:lnTo>
                  <a:lnTo>
                    <a:pt x="3354" y="2182"/>
                  </a:lnTo>
                  <a:lnTo>
                    <a:pt x="3348" y="2190"/>
                  </a:lnTo>
                  <a:lnTo>
                    <a:pt x="3348" y="2190"/>
                  </a:lnTo>
                  <a:close/>
                  <a:moveTo>
                    <a:pt x="3458" y="50"/>
                  </a:moveTo>
                  <a:lnTo>
                    <a:pt x="3458" y="50"/>
                  </a:lnTo>
                  <a:lnTo>
                    <a:pt x="3404" y="50"/>
                  </a:lnTo>
                  <a:lnTo>
                    <a:pt x="3350" y="50"/>
                  </a:lnTo>
                  <a:lnTo>
                    <a:pt x="3350" y="50"/>
                  </a:lnTo>
                  <a:lnTo>
                    <a:pt x="3366" y="48"/>
                  </a:lnTo>
                  <a:lnTo>
                    <a:pt x="3380" y="48"/>
                  </a:lnTo>
                  <a:lnTo>
                    <a:pt x="3410" y="48"/>
                  </a:lnTo>
                  <a:lnTo>
                    <a:pt x="3410" y="48"/>
                  </a:lnTo>
                  <a:lnTo>
                    <a:pt x="3384" y="42"/>
                  </a:lnTo>
                  <a:lnTo>
                    <a:pt x="3384" y="42"/>
                  </a:lnTo>
                  <a:lnTo>
                    <a:pt x="3420" y="46"/>
                  </a:lnTo>
                  <a:lnTo>
                    <a:pt x="3446" y="48"/>
                  </a:lnTo>
                  <a:lnTo>
                    <a:pt x="3458" y="50"/>
                  </a:lnTo>
                  <a:lnTo>
                    <a:pt x="3458" y="50"/>
                  </a:lnTo>
                  <a:lnTo>
                    <a:pt x="3460" y="48"/>
                  </a:lnTo>
                  <a:lnTo>
                    <a:pt x="3458" y="50"/>
                  </a:lnTo>
                  <a:lnTo>
                    <a:pt x="3458" y="50"/>
                  </a:lnTo>
                  <a:close/>
                  <a:moveTo>
                    <a:pt x="3796" y="1932"/>
                  </a:moveTo>
                  <a:lnTo>
                    <a:pt x="3796" y="1932"/>
                  </a:lnTo>
                  <a:lnTo>
                    <a:pt x="3800" y="1922"/>
                  </a:lnTo>
                  <a:lnTo>
                    <a:pt x="3804" y="1914"/>
                  </a:lnTo>
                  <a:lnTo>
                    <a:pt x="3812" y="1908"/>
                  </a:lnTo>
                  <a:lnTo>
                    <a:pt x="3820" y="1906"/>
                  </a:lnTo>
                  <a:lnTo>
                    <a:pt x="3828" y="1904"/>
                  </a:lnTo>
                  <a:lnTo>
                    <a:pt x="3838" y="1904"/>
                  </a:lnTo>
                  <a:lnTo>
                    <a:pt x="3848" y="1906"/>
                  </a:lnTo>
                  <a:lnTo>
                    <a:pt x="3856" y="1908"/>
                  </a:lnTo>
                  <a:lnTo>
                    <a:pt x="3866" y="1914"/>
                  </a:lnTo>
                  <a:lnTo>
                    <a:pt x="3874" y="1920"/>
                  </a:lnTo>
                  <a:lnTo>
                    <a:pt x="3880" y="1928"/>
                  </a:lnTo>
                  <a:lnTo>
                    <a:pt x="3886" y="1936"/>
                  </a:lnTo>
                  <a:lnTo>
                    <a:pt x="3888" y="1946"/>
                  </a:lnTo>
                  <a:lnTo>
                    <a:pt x="3890" y="1956"/>
                  </a:lnTo>
                  <a:lnTo>
                    <a:pt x="3888" y="1968"/>
                  </a:lnTo>
                  <a:lnTo>
                    <a:pt x="3884" y="1980"/>
                  </a:lnTo>
                  <a:lnTo>
                    <a:pt x="3884" y="1980"/>
                  </a:lnTo>
                  <a:lnTo>
                    <a:pt x="3878" y="1992"/>
                  </a:lnTo>
                  <a:lnTo>
                    <a:pt x="3870" y="2000"/>
                  </a:lnTo>
                  <a:lnTo>
                    <a:pt x="3862" y="2006"/>
                  </a:lnTo>
                  <a:lnTo>
                    <a:pt x="3854" y="2008"/>
                  </a:lnTo>
                  <a:lnTo>
                    <a:pt x="3846" y="2008"/>
                  </a:lnTo>
                  <a:lnTo>
                    <a:pt x="3840" y="2006"/>
                  </a:lnTo>
                  <a:lnTo>
                    <a:pt x="3832" y="2002"/>
                  </a:lnTo>
                  <a:lnTo>
                    <a:pt x="3824" y="1996"/>
                  </a:lnTo>
                  <a:lnTo>
                    <a:pt x="3812" y="1982"/>
                  </a:lnTo>
                  <a:lnTo>
                    <a:pt x="3802" y="1964"/>
                  </a:lnTo>
                  <a:lnTo>
                    <a:pt x="3796" y="1948"/>
                  </a:lnTo>
                  <a:lnTo>
                    <a:pt x="3796" y="1940"/>
                  </a:lnTo>
                  <a:lnTo>
                    <a:pt x="3796" y="1932"/>
                  </a:lnTo>
                  <a:lnTo>
                    <a:pt x="3796" y="1932"/>
                  </a:lnTo>
                  <a:lnTo>
                    <a:pt x="3798" y="1928"/>
                  </a:lnTo>
                  <a:lnTo>
                    <a:pt x="3796" y="1932"/>
                  </a:lnTo>
                  <a:lnTo>
                    <a:pt x="3796" y="1932"/>
                  </a:lnTo>
                  <a:close/>
                  <a:moveTo>
                    <a:pt x="3758" y="2028"/>
                  </a:moveTo>
                  <a:lnTo>
                    <a:pt x="3758" y="2028"/>
                  </a:lnTo>
                  <a:lnTo>
                    <a:pt x="3756" y="2028"/>
                  </a:lnTo>
                  <a:lnTo>
                    <a:pt x="3758" y="2028"/>
                  </a:lnTo>
                  <a:lnTo>
                    <a:pt x="3758" y="2028"/>
                  </a:lnTo>
                  <a:close/>
                  <a:moveTo>
                    <a:pt x="3710" y="2564"/>
                  </a:moveTo>
                  <a:lnTo>
                    <a:pt x="3710" y="2564"/>
                  </a:lnTo>
                  <a:lnTo>
                    <a:pt x="3714" y="2562"/>
                  </a:lnTo>
                  <a:lnTo>
                    <a:pt x="3716" y="2558"/>
                  </a:lnTo>
                  <a:lnTo>
                    <a:pt x="3720" y="2548"/>
                  </a:lnTo>
                  <a:lnTo>
                    <a:pt x="3722" y="2544"/>
                  </a:lnTo>
                  <a:lnTo>
                    <a:pt x="3726" y="2540"/>
                  </a:lnTo>
                  <a:lnTo>
                    <a:pt x="3730" y="2538"/>
                  </a:lnTo>
                  <a:lnTo>
                    <a:pt x="3740" y="2538"/>
                  </a:lnTo>
                  <a:lnTo>
                    <a:pt x="3740" y="2538"/>
                  </a:lnTo>
                  <a:lnTo>
                    <a:pt x="3746" y="2552"/>
                  </a:lnTo>
                  <a:lnTo>
                    <a:pt x="3748" y="2558"/>
                  </a:lnTo>
                  <a:lnTo>
                    <a:pt x="3746" y="2562"/>
                  </a:lnTo>
                  <a:lnTo>
                    <a:pt x="3746" y="2564"/>
                  </a:lnTo>
                  <a:lnTo>
                    <a:pt x="3742" y="2566"/>
                  </a:lnTo>
                  <a:lnTo>
                    <a:pt x="3736" y="2568"/>
                  </a:lnTo>
                  <a:lnTo>
                    <a:pt x="3728" y="2568"/>
                  </a:lnTo>
                  <a:lnTo>
                    <a:pt x="3720" y="2566"/>
                  </a:lnTo>
                  <a:lnTo>
                    <a:pt x="3710" y="2564"/>
                  </a:lnTo>
                  <a:lnTo>
                    <a:pt x="3710" y="2564"/>
                  </a:lnTo>
                  <a:lnTo>
                    <a:pt x="3708" y="2564"/>
                  </a:lnTo>
                  <a:lnTo>
                    <a:pt x="3710" y="2564"/>
                  </a:lnTo>
                  <a:lnTo>
                    <a:pt x="3710" y="2564"/>
                  </a:lnTo>
                  <a:close/>
                  <a:moveTo>
                    <a:pt x="3670" y="2690"/>
                  </a:moveTo>
                  <a:lnTo>
                    <a:pt x="3670" y="2690"/>
                  </a:lnTo>
                  <a:lnTo>
                    <a:pt x="3666" y="2684"/>
                  </a:lnTo>
                  <a:lnTo>
                    <a:pt x="3668" y="2684"/>
                  </a:lnTo>
                  <a:lnTo>
                    <a:pt x="3668" y="2684"/>
                  </a:lnTo>
                  <a:lnTo>
                    <a:pt x="3680" y="2696"/>
                  </a:lnTo>
                  <a:lnTo>
                    <a:pt x="3688" y="2704"/>
                  </a:lnTo>
                  <a:lnTo>
                    <a:pt x="3690" y="2710"/>
                  </a:lnTo>
                  <a:lnTo>
                    <a:pt x="3690" y="2712"/>
                  </a:lnTo>
                  <a:lnTo>
                    <a:pt x="3688" y="2714"/>
                  </a:lnTo>
                  <a:lnTo>
                    <a:pt x="3686" y="2714"/>
                  </a:lnTo>
                  <a:lnTo>
                    <a:pt x="3680" y="2712"/>
                  </a:lnTo>
                  <a:lnTo>
                    <a:pt x="3680" y="2712"/>
                  </a:lnTo>
                  <a:lnTo>
                    <a:pt x="3666" y="2708"/>
                  </a:lnTo>
                  <a:lnTo>
                    <a:pt x="3662" y="2704"/>
                  </a:lnTo>
                  <a:lnTo>
                    <a:pt x="3660" y="2702"/>
                  </a:lnTo>
                  <a:lnTo>
                    <a:pt x="3660" y="2698"/>
                  </a:lnTo>
                  <a:lnTo>
                    <a:pt x="3662" y="2696"/>
                  </a:lnTo>
                  <a:lnTo>
                    <a:pt x="3670" y="2690"/>
                  </a:lnTo>
                  <a:lnTo>
                    <a:pt x="3670" y="2690"/>
                  </a:lnTo>
                  <a:lnTo>
                    <a:pt x="3666" y="2688"/>
                  </a:lnTo>
                  <a:lnTo>
                    <a:pt x="3670" y="2690"/>
                  </a:lnTo>
                  <a:lnTo>
                    <a:pt x="3670" y="2690"/>
                  </a:lnTo>
                  <a:close/>
                  <a:moveTo>
                    <a:pt x="3558" y="48"/>
                  </a:moveTo>
                  <a:lnTo>
                    <a:pt x="3558" y="48"/>
                  </a:lnTo>
                  <a:lnTo>
                    <a:pt x="3582" y="50"/>
                  </a:lnTo>
                  <a:lnTo>
                    <a:pt x="3580" y="50"/>
                  </a:lnTo>
                  <a:lnTo>
                    <a:pt x="3566" y="50"/>
                  </a:lnTo>
                  <a:lnTo>
                    <a:pt x="3558" y="48"/>
                  </a:lnTo>
                  <a:lnTo>
                    <a:pt x="3558" y="48"/>
                  </a:lnTo>
                  <a:lnTo>
                    <a:pt x="3562" y="48"/>
                  </a:lnTo>
                  <a:lnTo>
                    <a:pt x="3558" y="48"/>
                  </a:lnTo>
                  <a:lnTo>
                    <a:pt x="3558" y="48"/>
                  </a:lnTo>
                  <a:close/>
                  <a:moveTo>
                    <a:pt x="3524" y="1342"/>
                  </a:moveTo>
                  <a:lnTo>
                    <a:pt x="3524" y="1342"/>
                  </a:lnTo>
                  <a:lnTo>
                    <a:pt x="3538" y="1330"/>
                  </a:lnTo>
                  <a:lnTo>
                    <a:pt x="3552" y="1322"/>
                  </a:lnTo>
                  <a:lnTo>
                    <a:pt x="3566" y="1316"/>
                  </a:lnTo>
                  <a:lnTo>
                    <a:pt x="3578" y="1316"/>
                  </a:lnTo>
                  <a:lnTo>
                    <a:pt x="3592" y="1318"/>
                  </a:lnTo>
                  <a:lnTo>
                    <a:pt x="3602" y="1320"/>
                  </a:lnTo>
                  <a:lnTo>
                    <a:pt x="3612" y="1326"/>
                  </a:lnTo>
                  <a:lnTo>
                    <a:pt x="3618" y="1334"/>
                  </a:lnTo>
                  <a:lnTo>
                    <a:pt x="3622" y="1342"/>
                  </a:lnTo>
                  <a:lnTo>
                    <a:pt x="3624" y="1352"/>
                  </a:lnTo>
                  <a:lnTo>
                    <a:pt x="3622" y="1360"/>
                  </a:lnTo>
                  <a:lnTo>
                    <a:pt x="3616" y="1370"/>
                  </a:lnTo>
                  <a:lnTo>
                    <a:pt x="3604" y="1378"/>
                  </a:lnTo>
                  <a:lnTo>
                    <a:pt x="3590" y="1386"/>
                  </a:lnTo>
                  <a:lnTo>
                    <a:pt x="3568" y="1392"/>
                  </a:lnTo>
                  <a:lnTo>
                    <a:pt x="3542" y="1396"/>
                  </a:lnTo>
                  <a:lnTo>
                    <a:pt x="3542" y="1396"/>
                  </a:lnTo>
                  <a:lnTo>
                    <a:pt x="3538" y="1394"/>
                  </a:lnTo>
                  <a:lnTo>
                    <a:pt x="3534" y="1388"/>
                  </a:lnTo>
                  <a:lnTo>
                    <a:pt x="3526" y="1370"/>
                  </a:lnTo>
                  <a:lnTo>
                    <a:pt x="3522" y="1350"/>
                  </a:lnTo>
                  <a:lnTo>
                    <a:pt x="3522" y="1344"/>
                  </a:lnTo>
                  <a:lnTo>
                    <a:pt x="3522" y="1342"/>
                  </a:lnTo>
                  <a:lnTo>
                    <a:pt x="3524" y="1342"/>
                  </a:lnTo>
                  <a:lnTo>
                    <a:pt x="3524" y="1342"/>
                  </a:lnTo>
                  <a:lnTo>
                    <a:pt x="3526" y="1340"/>
                  </a:lnTo>
                  <a:lnTo>
                    <a:pt x="3524" y="1342"/>
                  </a:lnTo>
                  <a:lnTo>
                    <a:pt x="3524" y="1342"/>
                  </a:lnTo>
                  <a:close/>
                  <a:moveTo>
                    <a:pt x="3478" y="46"/>
                  </a:moveTo>
                  <a:lnTo>
                    <a:pt x="3478" y="46"/>
                  </a:lnTo>
                  <a:lnTo>
                    <a:pt x="3496" y="44"/>
                  </a:lnTo>
                  <a:lnTo>
                    <a:pt x="3506" y="44"/>
                  </a:lnTo>
                  <a:lnTo>
                    <a:pt x="3512" y="46"/>
                  </a:lnTo>
                  <a:lnTo>
                    <a:pt x="3518" y="50"/>
                  </a:lnTo>
                  <a:lnTo>
                    <a:pt x="3518" y="50"/>
                  </a:lnTo>
                  <a:lnTo>
                    <a:pt x="3492" y="48"/>
                  </a:lnTo>
                  <a:lnTo>
                    <a:pt x="3476" y="48"/>
                  </a:lnTo>
                  <a:lnTo>
                    <a:pt x="3478" y="46"/>
                  </a:lnTo>
                  <a:lnTo>
                    <a:pt x="3478" y="46"/>
                  </a:lnTo>
                  <a:close/>
                  <a:moveTo>
                    <a:pt x="3640" y="2464"/>
                  </a:moveTo>
                  <a:lnTo>
                    <a:pt x="3640" y="2464"/>
                  </a:lnTo>
                  <a:lnTo>
                    <a:pt x="3636" y="2470"/>
                  </a:lnTo>
                  <a:lnTo>
                    <a:pt x="3632" y="2476"/>
                  </a:lnTo>
                  <a:lnTo>
                    <a:pt x="3620" y="2486"/>
                  </a:lnTo>
                  <a:lnTo>
                    <a:pt x="3606" y="2494"/>
                  </a:lnTo>
                  <a:lnTo>
                    <a:pt x="3590" y="2500"/>
                  </a:lnTo>
                  <a:lnTo>
                    <a:pt x="3574" y="2504"/>
                  </a:lnTo>
                  <a:lnTo>
                    <a:pt x="3556" y="2506"/>
                  </a:lnTo>
                  <a:lnTo>
                    <a:pt x="3538" y="2506"/>
                  </a:lnTo>
                  <a:lnTo>
                    <a:pt x="3524" y="2506"/>
                  </a:lnTo>
                  <a:lnTo>
                    <a:pt x="3524" y="2506"/>
                  </a:lnTo>
                  <a:lnTo>
                    <a:pt x="3526" y="2504"/>
                  </a:lnTo>
                  <a:lnTo>
                    <a:pt x="3530" y="2502"/>
                  </a:lnTo>
                  <a:lnTo>
                    <a:pt x="3530" y="2500"/>
                  </a:lnTo>
                  <a:lnTo>
                    <a:pt x="3532" y="2496"/>
                  </a:lnTo>
                  <a:lnTo>
                    <a:pt x="3532" y="2496"/>
                  </a:lnTo>
                  <a:lnTo>
                    <a:pt x="3516" y="2504"/>
                  </a:lnTo>
                  <a:lnTo>
                    <a:pt x="3516" y="2504"/>
                  </a:lnTo>
                  <a:lnTo>
                    <a:pt x="3522" y="2492"/>
                  </a:lnTo>
                  <a:lnTo>
                    <a:pt x="3530" y="2478"/>
                  </a:lnTo>
                  <a:lnTo>
                    <a:pt x="3534" y="2460"/>
                  </a:lnTo>
                  <a:lnTo>
                    <a:pt x="3538" y="2442"/>
                  </a:lnTo>
                  <a:lnTo>
                    <a:pt x="3550" y="2386"/>
                  </a:lnTo>
                  <a:lnTo>
                    <a:pt x="3550" y="2386"/>
                  </a:lnTo>
                  <a:lnTo>
                    <a:pt x="3568" y="2380"/>
                  </a:lnTo>
                  <a:lnTo>
                    <a:pt x="3592" y="2378"/>
                  </a:lnTo>
                  <a:lnTo>
                    <a:pt x="3616" y="2378"/>
                  </a:lnTo>
                  <a:lnTo>
                    <a:pt x="3628" y="2380"/>
                  </a:lnTo>
                  <a:lnTo>
                    <a:pt x="3640" y="2382"/>
                  </a:lnTo>
                  <a:lnTo>
                    <a:pt x="3650" y="2386"/>
                  </a:lnTo>
                  <a:lnTo>
                    <a:pt x="3658" y="2392"/>
                  </a:lnTo>
                  <a:lnTo>
                    <a:pt x="3664" y="2400"/>
                  </a:lnTo>
                  <a:lnTo>
                    <a:pt x="3666" y="2408"/>
                  </a:lnTo>
                  <a:lnTo>
                    <a:pt x="3666" y="2420"/>
                  </a:lnTo>
                  <a:lnTo>
                    <a:pt x="3662" y="2432"/>
                  </a:lnTo>
                  <a:lnTo>
                    <a:pt x="3654" y="2446"/>
                  </a:lnTo>
                  <a:lnTo>
                    <a:pt x="3640" y="2464"/>
                  </a:lnTo>
                  <a:lnTo>
                    <a:pt x="3640" y="2464"/>
                  </a:lnTo>
                  <a:lnTo>
                    <a:pt x="3640" y="2468"/>
                  </a:lnTo>
                  <a:lnTo>
                    <a:pt x="3640" y="2468"/>
                  </a:lnTo>
                  <a:lnTo>
                    <a:pt x="3644" y="2462"/>
                  </a:lnTo>
                  <a:lnTo>
                    <a:pt x="3646" y="2458"/>
                  </a:lnTo>
                  <a:lnTo>
                    <a:pt x="3640" y="2464"/>
                  </a:lnTo>
                  <a:lnTo>
                    <a:pt x="3640" y="2464"/>
                  </a:lnTo>
                  <a:close/>
                  <a:moveTo>
                    <a:pt x="3728" y="4114"/>
                  </a:moveTo>
                  <a:lnTo>
                    <a:pt x="3728" y="4114"/>
                  </a:lnTo>
                  <a:lnTo>
                    <a:pt x="3694" y="4116"/>
                  </a:lnTo>
                  <a:lnTo>
                    <a:pt x="3660" y="4116"/>
                  </a:lnTo>
                  <a:lnTo>
                    <a:pt x="3660" y="4116"/>
                  </a:lnTo>
                  <a:lnTo>
                    <a:pt x="3696" y="4114"/>
                  </a:lnTo>
                  <a:lnTo>
                    <a:pt x="3718" y="4112"/>
                  </a:lnTo>
                  <a:lnTo>
                    <a:pt x="3726" y="4114"/>
                  </a:lnTo>
                  <a:lnTo>
                    <a:pt x="3728" y="4114"/>
                  </a:lnTo>
                  <a:lnTo>
                    <a:pt x="3728" y="4114"/>
                  </a:lnTo>
                  <a:lnTo>
                    <a:pt x="3722" y="4114"/>
                  </a:lnTo>
                  <a:lnTo>
                    <a:pt x="3728" y="4114"/>
                  </a:lnTo>
                  <a:lnTo>
                    <a:pt x="3728" y="4114"/>
                  </a:lnTo>
                  <a:close/>
                  <a:moveTo>
                    <a:pt x="3778" y="4034"/>
                  </a:moveTo>
                  <a:lnTo>
                    <a:pt x="3778" y="4034"/>
                  </a:lnTo>
                  <a:lnTo>
                    <a:pt x="3770" y="4042"/>
                  </a:lnTo>
                  <a:lnTo>
                    <a:pt x="3762" y="4046"/>
                  </a:lnTo>
                  <a:lnTo>
                    <a:pt x="3754" y="4046"/>
                  </a:lnTo>
                  <a:lnTo>
                    <a:pt x="3744" y="4042"/>
                  </a:lnTo>
                  <a:lnTo>
                    <a:pt x="3744" y="4042"/>
                  </a:lnTo>
                  <a:lnTo>
                    <a:pt x="3742" y="4030"/>
                  </a:lnTo>
                  <a:lnTo>
                    <a:pt x="3740" y="4020"/>
                  </a:lnTo>
                  <a:lnTo>
                    <a:pt x="3742" y="4014"/>
                  </a:lnTo>
                  <a:lnTo>
                    <a:pt x="3744" y="4010"/>
                  </a:lnTo>
                  <a:lnTo>
                    <a:pt x="3746" y="4010"/>
                  </a:lnTo>
                  <a:lnTo>
                    <a:pt x="3750" y="4010"/>
                  </a:lnTo>
                  <a:lnTo>
                    <a:pt x="3758" y="4014"/>
                  </a:lnTo>
                  <a:lnTo>
                    <a:pt x="3768" y="4020"/>
                  </a:lnTo>
                  <a:lnTo>
                    <a:pt x="3774" y="4028"/>
                  </a:lnTo>
                  <a:lnTo>
                    <a:pt x="3778" y="4032"/>
                  </a:lnTo>
                  <a:lnTo>
                    <a:pt x="3780" y="4034"/>
                  </a:lnTo>
                  <a:lnTo>
                    <a:pt x="3778" y="4034"/>
                  </a:lnTo>
                  <a:lnTo>
                    <a:pt x="3778" y="4034"/>
                  </a:lnTo>
                  <a:lnTo>
                    <a:pt x="3776" y="4034"/>
                  </a:lnTo>
                  <a:lnTo>
                    <a:pt x="3778" y="4034"/>
                  </a:lnTo>
                  <a:lnTo>
                    <a:pt x="3778" y="4034"/>
                  </a:lnTo>
                  <a:close/>
                  <a:moveTo>
                    <a:pt x="3846" y="3192"/>
                  </a:moveTo>
                  <a:lnTo>
                    <a:pt x="3846" y="3192"/>
                  </a:lnTo>
                  <a:lnTo>
                    <a:pt x="3830" y="3192"/>
                  </a:lnTo>
                  <a:lnTo>
                    <a:pt x="3814" y="3190"/>
                  </a:lnTo>
                  <a:lnTo>
                    <a:pt x="3796" y="3184"/>
                  </a:lnTo>
                  <a:lnTo>
                    <a:pt x="3782" y="3174"/>
                  </a:lnTo>
                  <a:lnTo>
                    <a:pt x="3766" y="3162"/>
                  </a:lnTo>
                  <a:lnTo>
                    <a:pt x="3752" y="3150"/>
                  </a:lnTo>
                  <a:lnTo>
                    <a:pt x="3730" y="3126"/>
                  </a:lnTo>
                  <a:lnTo>
                    <a:pt x="3730" y="3126"/>
                  </a:lnTo>
                  <a:lnTo>
                    <a:pt x="3732" y="3118"/>
                  </a:lnTo>
                  <a:lnTo>
                    <a:pt x="3730" y="3098"/>
                  </a:lnTo>
                  <a:lnTo>
                    <a:pt x="3730" y="3088"/>
                  </a:lnTo>
                  <a:lnTo>
                    <a:pt x="3726" y="3078"/>
                  </a:lnTo>
                  <a:lnTo>
                    <a:pt x="3722" y="3066"/>
                  </a:lnTo>
                  <a:lnTo>
                    <a:pt x="3716" y="3058"/>
                  </a:lnTo>
                  <a:lnTo>
                    <a:pt x="3716" y="3058"/>
                  </a:lnTo>
                  <a:lnTo>
                    <a:pt x="3720" y="3062"/>
                  </a:lnTo>
                  <a:lnTo>
                    <a:pt x="3726" y="3064"/>
                  </a:lnTo>
                  <a:lnTo>
                    <a:pt x="3730" y="3066"/>
                  </a:lnTo>
                  <a:lnTo>
                    <a:pt x="3736" y="3066"/>
                  </a:lnTo>
                  <a:lnTo>
                    <a:pt x="3736" y="3066"/>
                  </a:lnTo>
                  <a:lnTo>
                    <a:pt x="3732" y="3060"/>
                  </a:lnTo>
                  <a:lnTo>
                    <a:pt x="3728" y="3054"/>
                  </a:lnTo>
                  <a:lnTo>
                    <a:pt x="3722" y="3048"/>
                  </a:lnTo>
                  <a:lnTo>
                    <a:pt x="3720" y="3042"/>
                  </a:lnTo>
                  <a:lnTo>
                    <a:pt x="3720" y="3042"/>
                  </a:lnTo>
                  <a:lnTo>
                    <a:pt x="3724" y="3042"/>
                  </a:lnTo>
                  <a:lnTo>
                    <a:pt x="3728" y="3044"/>
                  </a:lnTo>
                  <a:lnTo>
                    <a:pt x="3734" y="3052"/>
                  </a:lnTo>
                  <a:lnTo>
                    <a:pt x="3738" y="3056"/>
                  </a:lnTo>
                  <a:lnTo>
                    <a:pt x="3742" y="3058"/>
                  </a:lnTo>
                  <a:lnTo>
                    <a:pt x="3746" y="3058"/>
                  </a:lnTo>
                  <a:lnTo>
                    <a:pt x="3750" y="3056"/>
                  </a:lnTo>
                  <a:lnTo>
                    <a:pt x="3750" y="3056"/>
                  </a:lnTo>
                  <a:lnTo>
                    <a:pt x="3748" y="3050"/>
                  </a:lnTo>
                  <a:lnTo>
                    <a:pt x="3746" y="3046"/>
                  </a:lnTo>
                  <a:lnTo>
                    <a:pt x="3742" y="3040"/>
                  </a:lnTo>
                  <a:lnTo>
                    <a:pt x="3740" y="3036"/>
                  </a:lnTo>
                  <a:lnTo>
                    <a:pt x="3740" y="3036"/>
                  </a:lnTo>
                  <a:lnTo>
                    <a:pt x="3748" y="3044"/>
                  </a:lnTo>
                  <a:lnTo>
                    <a:pt x="3756" y="3052"/>
                  </a:lnTo>
                  <a:lnTo>
                    <a:pt x="3782" y="3066"/>
                  </a:lnTo>
                  <a:lnTo>
                    <a:pt x="3812" y="3082"/>
                  </a:lnTo>
                  <a:lnTo>
                    <a:pt x="3842" y="3100"/>
                  </a:lnTo>
                  <a:lnTo>
                    <a:pt x="3854" y="3108"/>
                  </a:lnTo>
                  <a:lnTo>
                    <a:pt x="3866" y="3118"/>
                  </a:lnTo>
                  <a:lnTo>
                    <a:pt x="3872" y="3128"/>
                  </a:lnTo>
                  <a:lnTo>
                    <a:pt x="3878" y="3140"/>
                  </a:lnTo>
                  <a:lnTo>
                    <a:pt x="3878" y="3152"/>
                  </a:lnTo>
                  <a:lnTo>
                    <a:pt x="3872" y="3164"/>
                  </a:lnTo>
                  <a:lnTo>
                    <a:pt x="3862" y="3178"/>
                  </a:lnTo>
                  <a:lnTo>
                    <a:pt x="3846" y="3192"/>
                  </a:lnTo>
                  <a:lnTo>
                    <a:pt x="3846" y="3192"/>
                  </a:lnTo>
                  <a:lnTo>
                    <a:pt x="3838" y="3194"/>
                  </a:lnTo>
                  <a:lnTo>
                    <a:pt x="3846" y="3192"/>
                  </a:lnTo>
                  <a:lnTo>
                    <a:pt x="3846" y="3192"/>
                  </a:lnTo>
                  <a:close/>
                  <a:moveTo>
                    <a:pt x="3900" y="4048"/>
                  </a:moveTo>
                  <a:lnTo>
                    <a:pt x="3900" y="4048"/>
                  </a:lnTo>
                  <a:lnTo>
                    <a:pt x="3898" y="4048"/>
                  </a:lnTo>
                  <a:lnTo>
                    <a:pt x="3892" y="4050"/>
                  </a:lnTo>
                  <a:lnTo>
                    <a:pt x="3874" y="4050"/>
                  </a:lnTo>
                  <a:lnTo>
                    <a:pt x="3856" y="4050"/>
                  </a:lnTo>
                  <a:lnTo>
                    <a:pt x="3850" y="4048"/>
                  </a:lnTo>
                  <a:lnTo>
                    <a:pt x="3850" y="4048"/>
                  </a:lnTo>
                  <a:lnTo>
                    <a:pt x="3852" y="4044"/>
                  </a:lnTo>
                  <a:lnTo>
                    <a:pt x="3856" y="4040"/>
                  </a:lnTo>
                  <a:lnTo>
                    <a:pt x="3870" y="4034"/>
                  </a:lnTo>
                  <a:lnTo>
                    <a:pt x="3882" y="4028"/>
                  </a:lnTo>
                  <a:lnTo>
                    <a:pt x="3888" y="4024"/>
                  </a:lnTo>
                  <a:lnTo>
                    <a:pt x="3892" y="4020"/>
                  </a:lnTo>
                  <a:lnTo>
                    <a:pt x="3892" y="4020"/>
                  </a:lnTo>
                  <a:lnTo>
                    <a:pt x="3896" y="4034"/>
                  </a:lnTo>
                  <a:lnTo>
                    <a:pt x="3898" y="4044"/>
                  </a:lnTo>
                  <a:lnTo>
                    <a:pt x="3900" y="4048"/>
                  </a:lnTo>
                  <a:lnTo>
                    <a:pt x="3900" y="4048"/>
                  </a:lnTo>
                  <a:lnTo>
                    <a:pt x="3900" y="4048"/>
                  </a:lnTo>
                  <a:lnTo>
                    <a:pt x="3900" y="4048"/>
                  </a:lnTo>
                  <a:lnTo>
                    <a:pt x="3900" y="4048"/>
                  </a:lnTo>
                  <a:close/>
                  <a:moveTo>
                    <a:pt x="4802" y="3376"/>
                  </a:moveTo>
                  <a:lnTo>
                    <a:pt x="4802" y="3376"/>
                  </a:lnTo>
                  <a:lnTo>
                    <a:pt x="4820" y="3382"/>
                  </a:lnTo>
                  <a:lnTo>
                    <a:pt x="4826" y="3384"/>
                  </a:lnTo>
                  <a:lnTo>
                    <a:pt x="4828" y="3388"/>
                  </a:lnTo>
                  <a:lnTo>
                    <a:pt x="4828" y="3390"/>
                  </a:lnTo>
                  <a:lnTo>
                    <a:pt x="4824" y="3394"/>
                  </a:lnTo>
                  <a:lnTo>
                    <a:pt x="4810" y="3400"/>
                  </a:lnTo>
                  <a:lnTo>
                    <a:pt x="4810" y="3400"/>
                  </a:lnTo>
                  <a:lnTo>
                    <a:pt x="4804" y="3396"/>
                  </a:lnTo>
                  <a:lnTo>
                    <a:pt x="4796" y="3388"/>
                  </a:lnTo>
                  <a:lnTo>
                    <a:pt x="4794" y="3384"/>
                  </a:lnTo>
                  <a:lnTo>
                    <a:pt x="4794" y="3380"/>
                  </a:lnTo>
                  <a:lnTo>
                    <a:pt x="4796" y="3378"/>
                  </a:lnTo>
                  <a:lnTo>
                    <a:pt x="4802" y="3376"/>
                  </a:lnTo>
                  <a:lnTo>
                    <a:pt x="4802" y="3376"/>
                  </a:lnTo>
                  <a:lnTo>
                    <a:pt x="4804" y="3378"/>
                  </a:lnTo>
                  <a:lnTo>
                    <a:pt x="4802" y="3378"/>
                  </a:lnTo>
                  <a:lnTo>
                    <a:pt x="4798" y="3378"/>
                  </a:lnTo>
                  <a:lnTo>
                    <a:pt x="4802" y="3376"/>
                  </a:lnTo>
                  <a:lnTo>
                    <a:pt x="4802" y="3376"/>
                  </a:lnTo>
                  <a:close/>
                  <a:moveTo>
                    <a:pt x="4616" y="2804"/>
                  </a:moveTo>
                  <a:lnTo>
                    <a:pt x="4616" y="2804"/>
                  </a:lnTo>
                  <a:lnTo>
                    <a:pt x="4612" y="2816"/>
                  </a:lnTo>
                  <a:lnTo>
                    <a:pt x="4610" y="2818"/>
                  </a:lnTo>
                  <a:lnTo>
                    <a:pt x="4608" y="2820"/>
                  </a:lnTo>
                  <a:lnTo>
                    <a:pt x="4606" y="2820"/>
                  </a:lnTo>
                  <a:lnTo>
                    <a:pt x="4604" y="2818"/>
                  </a:lnTo>
                  <a:lnTo>
                    <a:pt x="4600" y="2812"/>
                  </a:lnTo>
                  <a:lnTo>
                    <a:pt x="4600" y="2806"/>
                  </a:lnTo>
                  <a:lnTo>
                    <a:pt x="4602" y="2802"/>
                  </a:lnTo>
                  <a:lnTo>
                    <a:pt x="4604" y="2800"/>
                  </a:lnTo>
                  <a:lnTo>
                    <a:pt x="4608" y="2800"/>
                  </a:lnTo>
                  <a:lnTo>
                    <a:pt x="4612" y="2800"/>
                  </a:lnTo>
                  <a:lnTo>
                    <a:pt x="4616" y="2804"/>
                  </a:lnTo>
                  <a:lnTo>
                    <a:pt x="4616" y="2804"/>
                  </a:lnTo>
                  <a:lnTo>
                    <a:pt x="4616" y="2804"/>
                  </a:lnTo>
                  <a:lnTo>
                    <a:pt x="4614" y="2804"/>
                  </a:lnTo>
                  <a:lnTo>
                    <a:pt x="4612" y="2802"/>
                  </a:lnTo>
                  <a:lnTo>
                    <a:pt x="4610" y="2800"/>
                  </a:lnTo>
                  <a:lnTo>
                    <a:pt x="4616" y="2804"/>
                  </a:lnTo>
                  <a:lnTo>
                    <a:pt x="4616" y="2804"/>
                  </a:lnTo>
                  <a:close/>
                  <a:moveTo>
                    <a:pt x="4238" y="2178"/>
                  </a:moveTo>
                  <a:lnTo>
                    <a:pt x="4238" y="2178"/>
                  </a:lnTo>
                  <a:lnTo>
                    <a:pt x="4248" y="2196"/>
                  </a:lnTo>
                  <a:lnTo>
                    <a:pt x="4238" y="2178"/>
                  </a:lnTo>
                  <a:lnTo>
                    <a:pt x="4238" y="2178"/>
                  </a:lnTo>
                  <a:close/>
                  <a:moveTo>
                    <a:pt x="4164" y="2110"/>
                  </a:moveTo>
                  <a:lnTo>
                    <a:pt x="4164" y="2110"/>
                  </a:lnTo>
                  <a:lnTo>
                    <a:pt x="4184" y="2112"/>
                  </a:lnTo>
                  <a:lnTo>
                    <a:pt x="4196" y="2118"/>
                  </a:lnTo>
                  <a:lnTo>
                    <a:pt x="4202" y="2122"/>
                  </a:lnTo>
                  <a:lnTo>
                    <a:pt x="4202" y="2124"/>
                  </a:lnTo>
                  <a:lnTo>
                    <a:pt x="4202" y="2126"/>
                  </a:lnTo>
                  <a:lnTo>
                    <a:pt x="4198" y="2128"/>
                  </a:lnTo>
                  <a:lnTo>
                    <a:pt x="4190" y="2126"/>
                  </a:lnTo>
                  <a:lnTo>
                    <a:pt x="4178" y="2122"/>
                  </a:lnTo>
                  <a:lnTo>
                    <a:pt x="4164" y="2110"/>
                  </a:lnTo>
                  <a:lnTo>
                    <a:pt x="4164" y="2110"/>
                  </a:lnTo>
                  <a:lnTo>
                    <a:pt x="4170" y="2110"/>
                  </a:lnTo>
                  <a:lnTo>
                    <a:pt x="4164" y="2110"/>
                  </a:lnTo>
                  <a:lnTo>
                    <a:pt x="4164" y="2110"/>
                  </a:lnTo>
                  <a:close/>
                  <a:moveTo>
                    <a:pt x="4158" y="2642"/>
                  </a:moveTo>
                  <a:lnTo>
                    <a:pt x="4158" y="2642"/>
                  </a:lnTo>
                  <a:lnTo>
                    <a:pt x="4160" y="2656"/>
                  </a:lnTo>
                  <a:lnTo>
                    <a:pt x="4160" y="2658"/>
                  </a:lnTo>
                  <a:lnTo>
                    <a:pt x="4160" y="2656"/>
                  </a:lnTo>
                  <a:lnTo>
                    <a:pt x="4158" y="2648"/>
                  </a:lnTo>
                  <a:lnTo>
                    <a:pt x="4156" y="2644"/>
                  </a:lnTo>
                  <a:lnTo>
                    <a:pt x="4158" y="2642"/>
                  </a:lnTo>
                  <a:lnTo>
                    <a:pt x="4158" y="2642"/>
                  </a:lnTo>
                  <a:lnTo>
                    <a:pt x="4156" y="2644"/>
                  </a:lnTo>
                  <a:lnTo>
                    <a:pt x="4158" y="2642"/>
                  </a:lnTo>
                  <a:lnTo>
                    <a:pt x="4158" y="2642"/>
                  </a:lnTo>
                  <a:close/>
                  <a:moveTo>
                    <a:pt x="4094" y="2620"/>
                  </a:moveTo>
                  <a:lnTo>
                    <a:pt x="4094" y="2620"/>
                  </a:lnTo>
                  <a:lnTo>
                    <a:pt x="4092" y="2618"/>
                  </a:lnTo>
                  <a:lnTo>
                    <a:pt x="4094" y="2618"/>
                  </a:lnTo>
                  <a:lnTo>
                    <a:pt x="4102" y="2620"/>
                  </a:lnTo>
                  <a:lnTo>
                    <a:pt x="4112" y="2626"/>
                  </a:lnTo>
                  <a:lnTo>
                    <a:pt x="4122" y="2632"/>
                  </a:lnTo>
                  <a:lnTo>
                    <a:pt x="4128" y="2640"/>
                  </a:lnTo>
                  <a:lnTo>
                    <a:pt x="4130" y="2644"/>
                  </a:lnTo>
                  <a:lnTo>
                    <a:pt x="4130" y="2648"/>
                  </a:lnTo>
                  <a:lnTo>
                    <a:pt x="4130" y="2652"/>
                  </a:lnTo>
                  <a:lnTo>
                    <a:pt x="4126" y="2654"/>
                  </a:lnTo>
                  <a:lnTo>
                    <a:pt x="4118" y="2658"/>
                  </a:lnTo>
                  <a:lnTo>
                    <a:pt x="4108" y="2658"/>
                  </a:lnTo>
                  <a:lnTo>
                    <a:pt x="4108" y="2658"/>
                  </a:lnTo>
                  <a:lnTo>
                    <a:pt x="4098" y="2654"/>
                  </a:lnTo>
                  <a:lnTo>
                    <a:pt x="4092" y="2650"/>
                  </a:lnTo>
                  <a:lnTo>
                    <a:pt x="4088" y="2644"/>
                  </a:lnTo>
                  <a:lnTo>
                    <a:pt x="4084" y="2638"/>
                  </a:lnTo>
                  <a:lnTo>
                    <a:pt x="4084" y="2632"/>
                  </a:lnTo>
                  <a:lnTo>
                    <a:pt x="4086" y="2626"/>
                  </a:lnTo>
                  <a:lnTo>
                    <a:pt x="4094" y="2620"/>
                  </a:lnTo>
                  <a:lnTo>
                    <a:pt x="4094" y="2620"/>
                  </a:lnTo>
                  <a:lnTo>
                    <a:pt x="4090" y="2622"/>
                  </a:lnTo>
                  <a:lnTo>
                    <a:pt x="4094" y="2620"/>
                  </a:lnTo>
                  <a:lnTo>
                    <a:pt x="4094" y="2620"/>
                  </a:lnTo>
                  <a:close/>
                  <a:moveTo>
                    <a:pt x="3996" y="3506"/>
                  </a:moveTo>
                  <a:lnTo>
                    <a:pt x="3996" y="3506"/>
                  </a:lnTo>
                  <a:lnTo>
                    <a:pt x="3992" y="3510"/>
                  </a:lnTo>
                  <a:lnTo>
                    <a:pt x="3996" y="3506"/>
                  </a:lnTo>
                  <a:lnTo>
                    <a:pt x="3996" y="3506"/>
                  </a:lnTo>
                  <a:close/>
                  <a:moveTo>
                    <a:pt x="3978" y="4034"/>
                  </a:moveTo>
                  <a:lnTo>
                    <a:pt x="3978" y="4034"/>
                  </a:lnTo>
                  <a:lnTo>
                    <a:pt x="3972" y="4034"/>
                  </a:lnTo>
                  <a:lnTo>
                    <a:pt x="3968" y="4036"/>
                  </a:lnTo>
                  <a:lnTo>
                    <a:pt x="3962" y="4042"/>
                  </a:lnTo>
                  <a:lnTo>
                    <a:pt x="3954" y="4046"/>
                  </a:lnTo>
                  <a:lnTo>
                    <a:pt x="3950" y="4048"/>
                  </a:lnTo>
                  <a:lnTo>
                    <a:pt x="3946" y="4048"/>
                  </a:lnTo>
                  <a:lnTo>
                    <a:pt x="3946" y="4048"/>
                  </a:lnTo>
                  <a:lnTo>
                    <a:pt x="3948" y="4044"/>
                  </a:lnTo>
                  <a:lnTo>
                    <a:pt x="3946" y="4042"/>
                  </a:lnTo>
                  <a:lnTo>
                    <a:pt x="3948" y="4044"/>
                  </a:lnTo>
                  <a:lnTo>
                    <a:pt x="3948" y="4044"/>
                  </a:lnTo>
                  <a:lnTo>
                    <a:pt x="3958" y="4032"/>
                  </a:lnTo>
                  <a:lnTo>
                    <a:pt x="3966" y="4020"/>
                  </a:lnTo>
                  <a:lnTo>
                    <a:pt x="3966" y="4020"/>
                  </a:lnTo>
                  <a:lnTo>
                    <a:pt x="3964" y="4024"/>
                  </a:lnTo>
                  <a:lnTo>
                    <a:pt x="3966" y="4026"/>
                  </a:lnTo>
                  <a:lnTo>
                    <a:pt x="3974" y="4022"/>
                  </a:lnTo>
                  <a:lnTo>
                    <a:pt x="3974" y="4022"/>
                  </a:lnTo>
                  <a:lnTo>
                    <a:pt x="3972" y="4026"/>
                  </a:lnTo>
                  <a:lnTo>
                    <a:pt x="3978" y="4026"/>
                  </a:lnTo>
                  <a:lnTo>
                    <a:pt x="3978" y="4026"/>
                  </a:lnTo>
                  <a:lnTo>
                    <a:pt x="3964" y="4042"/>
                  </a:lnTo>
                  <a:lnTo>
                    <a:pt x="3968" y="4040"/>
                  </a:lnTo>
                  <a:lnTo>
                    <a:pt x="3978" y="4034"/>
                  </a:lnTo>
                  <a:lnTo>
                    <a:pt x="3978" y="4034"/>
                  </a:lnTo>
                  <a:close/>
                  <a:moveTo>
                    <a:pt x="3986" y="3994"/>
                  </a:moveTo>
                  <a:lnTo>
                    <a:pt x="3986" y="3994"/>
                  </a:lnTo>
                  <a:lnTo>
                    <a:pt x="3992" y="3992"/>
                  </a:lnTo>
                  <a:lnTo>
                    <a:pt x="3986" y="3994"/>
                  </a:lnTo>
                  <a:lnTo>
                    <a:pt x="3986" y="3994"/>
                  </a:lnTo>
                  <a:lnTo>
                    <a:pt x="3988" y="3994"/>
                  </a:lnTo>
                  <a:lnTo>
                    <a:pt x="3986" y="3994"/>
                  </a:lnTo>
                  <a:lnTo>
                    <a:pt x="3986" y="3994"/>
                  </a:lnTo>
                  <a:close/>
                  <a:moveTo>
                    <a:pt x="4002" y="3506"/>
                  </a:moveTo>
                  <a:lnTo>
                    <a:pt x="4002" y="3506"/>
                  </a:lnTo>
                  <a:lnTo>
                    <a:pt x="4006" y="3504"/>
                  </a:lnTo>
                  <a:lnTo>
                    <a:pt x="4002" y="3506"/>
                  </a:lnTo>
                  <a:lnTo>
                    <a:pt x="4002" y="3506"/>
                  </a:lnTo>
                  <a:close/>
                  <a:moveTo>
                    <a:pt x="4146" y="3060"/>
                  </a:moveTo>
                  <a:lnTo>
                    <a:pt x="4146" y="3060"/>
                  </a:lnTo>
                  <a:lnTo>
                    <a:pt x="4140" y="3048"/>
                  </a:lnTo>
                  <a:lnTo>
                    <a:pt x="4126" y="3036"/>
                  </a:lnTo>
                  <a:lnTo>
                    <a:pt x="4110" y="3022"/>
                  </a:lnTo>
                  <a:lnTo>
                    <a:pt x="4092" y="3010"/>
                  </a:lnTo>
                  <a:lnTo>
                    <a:pt x="4056" y="2984"/>
                  </a:lnTo>
                  <a:lnTo>
                    <a:pt x="4040" y="2972"/>
                  </a:lnTo>
                  <a:lnTo>
                    <a:pt x="4030" y="2964"/>
                  </a:lnTo>
                  <a:lnTo>
                    <a:pt x="4030" y="2964"/>
                  </a:lnTo>
                  <a:lnTo>
                    <a:pt x="4040" y="2960"/>
                  </a:lnTo>
                  <a:lnTo>
                    <a:pt x="4048" y="2952"/>
                  </a:lnTo>
                  <a:lnTo>
                    <a:pt x="4048" y="2952"/>
                  </a:lnTo>
                  <a:lnTo>
                    <a:pt x="4042" y="2948"/>
                  </a:lnTo>
                  <a:lnTo>
                    <a:pt x="4036" y="2946"/>
                  </a:lnTo>
                  <a:lnTo>
                    <a:pt x="4030" y="2944"/>
                  </a:lnTo>
                  <a:lnTo>
                    <a:pt x="4024" y="2944"/>
                  </a:lnTo>
                  <a:lnTo>
                    <a:pt x="4024" y="2944"/>
                  </a:lnTo>
                  <a:lnTo>
                    <a:pt x="4038" y="2938"/>
                  </a:lnTo>
                  <a:lnTo>
                    <a:pt x="4044" y="2934"/>
                  </a:lnTo>
                  <a:lnTo>
                    <a:pt x="4044" y="2932"/>
                  </a:lnTo>
                  <a:lnTo>
                    <a:pt x="4040" y="2928"/>
                  </a:lnTo>
                  <a:lnTo>
                    <a:pt x="4030" y="2920"/>
                  </a:lnTo>
                  <a:lnTo>
                    <a:pt x="4024" y="2914"/>
                  </a:lnTo>
                  <a:lnTo>
                    <a:pt x="4020" y="2908"/>
                  </a:lnTo>
                  <a:lnTo>
                    <a:pt x="4020" y="2908"/>
                  </a:lnTo>
                  <a:lnTo>
                    <a:pt x="4038" y="2904"/>
                  </a:lnTo>
                  <a:lnTo>
                    <a:pt x="4046" y="2902"/>
                  </a:lnTo>
                  <a:lnTo>
                    <a:pt x="4048" y="2900"/>
                  </a:lnTo>
                  <a:lnTo>
                    <a:pt x="4048" y="2898"/>
                  </a:lnTo>
                  <a:lnTo>
                    <a:pt x="4044" y="2896"/>
                  </a:lnTo>
                  <a:lnTo>
                    <a:pt x="4034" y="2890"/>
                  </a:lnTo>
                  <a:lnTo>
                    <a:pt x="4032" y="2888"/>
                  </a:lnTo>
                  <a:lnTo>
                    <a:pt x="4032" y="2886"/>
                  </a:lnTo>
                  <a:lnTo>
                    <a:pt x="4034" y="2886"/>
                  </a:lnTo>
                  <a:lnTo>
                    <a:pt x="4034" y="2886"/>
                  </a:lnTo>
                  <a:lnTo>
                    <a:pt x="4044" y="2888"/>
                  </a:lnTo>
                  <a:lnTo>
                    <a:pt x="4048" y="2890"/>
                  </a:lnTo>
                  <a:lnTo>
                    <a:pt x="4050" y="2888"/>
                  </a:lnTo>
                  <a:lnTo>
                    <a:pt x="4050" y="2884"/>
                  </a:lnTo>
                  <a:lnTo>
                    <a:pt x="4044" y="2874"/>
                  </a:lnTo>
                  <a:lnTo>
                    <a:pt x="4042" y="2868"/>
                  </a:lnTo>
                  <a:lnTo>
                    <a:pt x="4042" y="2862"/>
                  </a:lnTo>
                  <a:lnTo>
                    <a:pt x="4042" y="2862"/>
                  </a:lnTo>
                  <a:lnTo>
                    <a:pt x="4048" y="2864"/>
                  </a:lnTo>
                  <a:lnTo>
                    <a:pt x="4056" y="2866"/>
                  </a:lnTo>
                  <a:lnTo>
                    <a:pt x="4074" y="2862"/>
                  </a:lnTo>
                  <a:lnTo>
                    <a:pt x="4090" y="2858"/>
                  </a:lnTo>
                  <a:lnTo>
                    <a:pt x="4092" y="2854"/>
                  </a:lnTo>
                  <a:lnTo>
                    <a:pt x="4094" y="2854"/>
                  </a:lnTo>
                  <a:lnTo>
                    <a:pt x="4092" y="2852"/>
                  </a:lnTo>
                  <a:lnTo>
                    <a:pt x="4092" y="2852"/>
                  </a:lnTo>
                  <a:lnTo>
                    <a:pt x="4100" y="2854"/>
                  </a:lnTo>
                  <a:lnTo>
                    <a:pt x="4106" y="2858"/>
                  </a:lnTo>
                  <a:lnTo>
                    <a:pt x="4114" y="2864"/>
                  </a:lnTo>
                  <a:lnTo>
                    <a:pt x="4116" y="2866"/>
                  </a:lnTo>
                  <a:lnTo>
                    <a:pt x="4120" y="2864"/>
                  </a:lnTo>
                  <a:lnTo>
                    <a:pt x="4124" y="2860"/>
                  </a:lnTo>
                  <a:lnTo>
                    <a:pt x="4130" y="2852"/>
                  </a:lnTo>
                  <a:lnTo>
                    <a:pt x="4130" y="2852"/>
                  </a:lnTo>
                  <a:lnTo>
                    <a:pt x="4146" y="2868"/>
                  </a:lnTo>
                  <a:lnTo>
                    <a:pt x="4160" y="2882"/>
                  </a:lnTo>
                  <a:lnTo>
                    <a:pt x="4172" y="2896"/>
                  </a:lnTo>
                  <a:lnTo>
                    <a:pt x="4182" y="2910"/>
                  </a:lnTo>
                  <a:lnTo>
                    <a:pt x="4190" y="2924"/>
                  </a:lnTo>
                  <a:lnTo>
                    <a:pt x="4196" y="2936"/>
                  </a:lnTo>
                  <a:lnTo>
                    <a:pt x="4202" y="2960"/>
                  </a:lnTo>
                  <a:lnTo>
                    <a:pt x="4208" y="2982"/>
                  </a:lnTo>
                  <a:lnTo>
                    <a:pt x="4210" y="3006"/>
                  </a:lnTo>
                  <a:lnTo>
                    <a:pt x="4214" y="3032"/>
                  </a:lnTo>
                  <a:lnTo>
                    <a:pt x="4220" y="3058"/>
                  </a:lnTo>
                  <a:lnTo>
                    <a:pt x="4220" y="3058"/>
                  </a:lnTo>
                  <a:lnTo>
                    <a:pt x="4212" y="3054"/>
                  </a:lnTo>
                  <a:lnTo>
                    <a:pt x="4204" y="3052"/>
                  </a:lnTo>
                  <a:lnTo>
                    <a:pt x="4196" y="3052"/>
                  </a:lnTo>
                  <a:lnTo>
                    <a:pt x="4188" y="3052"/>
                  </a:lnTo>
                  <a:lnTo>
                    <a:pt x="4170" y="3056"/>
                  </a:lnTo>
                  <a:lnTo>
                    <a:pt x="4158" y="3058"/>
                  </a:lnTo>
                  <a:lnTo>
                    <a:pt x="4146" y="3060"/>
                  </a:lnTo>
                  <a:lnTo>
                    <a:pt x="4146" y="3060"/>
                  </a:lnTo>
                  <a:lnTo>
                    <a:pt x="4144" y="3052"/>
                  </a:lnTo>
                  <a:lnTo>
                    <a:pt x="4146" y="3060"/>
                  </a:lnTo>
                  <a:lnTo>
                    <a:pt x="4146" y="3060"/>
                  </a:lnTo>
                  <a:close/>
                  <a:moveTo>
                    <a:pt x="4156" y="3938"/>
                  </a:moveTo>
                  <a:lnTo>
                    <a:pt x="4156" y="3938"/>
                  </a:lnTo>
                  <a:lnTo>
                    <a:pt x="4154" y="3936"/>
                  </a:lnTo>
                  <a:lnTo>
                    <a:pt x="4154" y="3934"/>
                  </a:lnTo>
                  <a:lnTo>
                    <a:pt x="4156" y="3932"/>
                  </a:lnTo>
                  <a:lnTo>
                    <a:pt x="4156" y="3932"/>
                  </a:lnTo>
                  <a:lnTo>
                    <a:pt x="4158" y="3934"/>
                  </a:lnTo>
                  <a:lnTo>
                    <a:pt x="4158" y="3936"/>
                  </a:lnTo>
                  <a:lnTo>
                    <a:pt x="4156" y="3938"/>
                  </a:lnTo>
                  <a:lnTo>
                    <a:pt x="4156" y="3938"/>
                  </a:lnTo>
                  <a:lnTo>
                    <a:pt x="4156" y="3938"/>
                  </a:lnTo>
                  <a:lnTo>
                    <a:pt x="4156" y="3938"/>
                  </a:lnTo>
                  <a:lnTo>
                    <a:pt x="4156" y="3938"/>
                  </a:lnTo>
                  <a:close/>
                  <a:moveTo>
                    <a:pt x="4164" y="3696"/>
                  </a:moveTo>
                  <a:lnTo>
                    <a:pt x="4164" y="3696"/>
                  </a:lnTo>
                  <a:lnTo>
                    <a:pt x="4176" y="3690"/>
                  </a:lnTo>
                  <a:lnTo>
                    <a:pt x="4184" y="3690"/>
                  </a:lnTo>
                  <a:lnTo>
                    <a:pt x="4186" y="3692"/>
                  </a:lnTo>
                  <a:lnTo>
                    <a:pt x="4188" y="3694"/>
                  </a:lnTo>
                  <a:lnTo>
                    <a:pt x="4188" y="3694"/>
                  </a:lnTo>
                  <a:lnTo>
                    <a:pt x="4172" y="3708"/>
                  </a:lnTo>
                  <a:lnTo>
                    <a:pt x="4162" y="3712"/>
                  </a:lnTo>
                  <a:lnTo>
                    <a:pt x="4160" y="3712"/>
                  </a:lnTo>
                  <a:lnTo>
                    <a:pt x="4160" y="3708"/>
                  </a:lnTo>
                  <a:lnTo>
                    <a:pt x="4164" y="3696"/>
                  </a:lnTo>
                  <a:lnTo>
                    <a:pt x="4164" y="3696"/>
                  </a:lnTo>
                  <a:lnTo>
                    <a:pt x="4166" y="3696"/>
                  </a:lnTo>
                  <a:lnTo>
                    <a:pt x="4164" y="3696"/>
                  </a:lnTo>
                  <a:lnTo>
                    <a:pt x="4164" y="3696"/>
                  </a:lnTo>
                  <a:close/>
                  <a:moveTo>
                    <a:pt x="4186" y="3812"/>
                  </a:moveTo>
                  <a:lnTo>
                    <a:pt x="4186" y="3812"/>
                  </a:lnTo>
                  <a:lnTo>
                    <a:pt x="4182" y="3804"/>
                  </a:lnTo>
                  <a:lnTo>
                    <a:pt x="4182" y="3800"/>
                  </a:lnTo>
                  <a:lnTo>
                    <a:pt x="4186" y="3796"/>
                  </a:lnTo>
                  <a:lnTo>
                    <a:pt x="4192" y="3794"/>
                  </a:lnTo>
                  <a:lnTo>
                    <a:pt x="4208" y="3794"/>
                  </a:lnTo>
                  <a:lnTo>
                    <a:pt x="4216" y="3794"/>
                  </a:lnTo>
                  <a:lnTo>
                    <a:pt x="4216" y="3794"/>
                  </a:lnTo>
                  <a:lnTo>
                    <a:pt x="4212" y="3800"/>
                  </a:lnTo>
                  <a:lnTo>
                    <a:pt x="4206" y="3810"/>
                  </a:lnTo>
                  <a:lnTo>
                    <a:pt x="4202" y="3814"/>
                  </a:lnTo>
                  <a:lnTo>
                    <a:pt x="4196" y="3816"/>
                  </a:lnTo>
                  <a:lnTo>
                    <a:pt x="4192" y="3816"/>
                  </a:lnTo>
                  <a:lnTo>
                    <a:pt x="4186" y="3812"/>
                  </a:lnTo>
                  <a:lnTo>
                    <a:pt x="4186" y="3812"/>
                  </a:lnTo>
                  <a:lnTo>
                    <a:pt x="4184" y="3810"/>
                  </a:lnTo>
                  <a:lnTo>
                    <a:pt x="4186" y="3812"/>
                  </a:lnTo>
                  <a:lnTo>
                    <a:pt x="4188" y="3814"/>
                  </a:lnTo>
                  <a:lnTo>
                    <a:pt x="4186" y="3812"/>
                  </a:lnTo>
                  <a:lnTo>
                    <a:pt x="4186" y="3812"/>
                  </a:lnTo>
                  <a:close/>
                  <a:moveTo>
                    <a:pt x="4210" y="4026"/>
                  </a:moveTo>
                  <a:lnTo>
                    <a:pt x="4210" y="4026"/>
                  </a:lnTo>
                  <a:lnTo>
                    <a:pt x="4226" y="4012"/>
                  </a:lnTo>
                  <a:lnTo>
                    <a:pt x="4232" y="4010"/>
                  </a:lnTo>
                  <a:lnTo>
                    <a:pt x="4238" y="4006"/>
                  </a:lnTo>
                  <a:lnTo>
                    <a:pt x="4246" y="4006"/>
                  </a:lnTo>
                  <a:lnTo>
                    <a:pt x="4256" y="4006"/>
                  </a:lnTo>
                  <a:lnTo>
                    <a:pt x="4256" y="4006"/>
                  </a:lnTo>
                  <a:lnTo>
                    <a:pt x="4210" y="4026"/>
                  </a:lnTo>
                  <a:lnTo>
                    <a:pt x="4210" y="4026"/>
                  </a:lnTo>
                  <a:lnTo>
                    <a:pt x="4216" y="4028"/>
                  </a:lnTo>
                  <a:lnTo>
                    <a:pt x="4210" y="4026"/>
                  </a:lnTo>
                  <a:lnTo>
                    <a:pt x="4210" y="4026"/>
                  </a:lnTo>
                  <a:close/>
                  <a:moveTo>
                    <a:pt x="4246" y="3848"/>
                  </a:moveTo>
                  <a:lnTo>
                    <a:pt x="4246" y="3848"/>
                  </a:lnTo>
                  <a:lnTo>
                    <a:pt x="4236" y="3846"/>
                  </a:lnTo>
                  <a:lnTo>
                    <a:pt x="4234" y="3844"/>
                  </a:lnTo>
                  <a:lnTo>
                    <a:pt x="4232" y="3842"/>
                  </a:lnTo>
                  <a:lnTo>
                    <a:pt x="4236" y="3836"/>
                  </a:lnTo>
                  <a:lnTo>
                    <a:pt x="4248" y="3826"/>
                  </a:lnTo>
                  <a:lnTo>
                    <a:pt x="4248" y="3826"/>
                  </a:lnTo>
                  <a:lnTo>
                    <a:pt x="4254" y="3830"/>
                  </a:lnTo>
                  <a:lnTo>
                    <a:pt x="4260" y="3838"/>
                  </a:lnTo>
                  <a:lnTo>
                    <a:pt x="4260" y="3842"/>
                  </a:lnTo>
                  <a:lnTo>
                    <a:pt x="4258" y="3844"/>
                  </a:lnTo>
                  <a:lnTo>
                    <a:pt x="4254" y="3846"/>
                  </a:lnTo>
                  <a:lnTo>
                    <a:pt x="4246" y="3848"/>
                  </a:lnTo>
                  <a:lnTo>
                    <a:pt x="4246" y="3848"/>
                  </a:lnTo>
                  <a:lnTo>
                    <a:pt x="4248" y="3848"/>
                  </a:lnTo>
                  <a:lnTo>
                    <a:pt x="4246" y="3848"/>
                  </a:lnTo>
                  <a:lnTo>
                    <a:pt x="4246" y="3848"/>
                  </a:lnTo>
                  <a:close/>
                  <a:moveTo>
                    <a:pt x="4244" y="2350"/>
                  </a:moveTo>
                  <a:lnTo>
                    <a:pt x="4244" y="2350"/>
                  </a:lnTo>
                  <a:lnTo>
                    <a:pt x="4250" y="2346"/>
                  </a:lnTo>
                  <a:lnTo>
                    <a:pt x="4244" y="2350"/>
                  </a:lnTo>
                  <a:lnTo>
                    <a:pt x="4244" y="2350"/>
                  </a:lnTo>
                  <a:close/>
                  <a:moveTo>
                    <a:pt x="4334" y="3792"/>
                  </a:moveTo>
                  <a:lnTo>
                    <a:pt x="4334" y="3792"/>
                  </a:lnTo>
                  <a:lnTo>
                    <a:pt x="4330" y="3782"/>
                  </a:lnTo>
                  <a:lnTo>
                    <a:pt x="4330" y="3780"/>
                  </a:lnTo>
                  <a:lnTo>
                    <a:pt x="4330" y="3780"/>
                  </a:lnTo>
                  <a:lnTo>
                    <a:pt x="4336" y="3784"/>
                  </a:lnTo>
                  <a:lnTo>
                    <a:pt x="4342" y="3790"/>
                  </a:lnTo>
                  <a:lnTo>
                    <a:pt x="4346" y="3796"/>
                  </a:lnTo>
                  <a:lnTo>
                    <a:pt x="4348" y="3800"/>
                  </a:lnTo>
                  <a:lnTo>
                    <a:pt x="4348" y="3800"/>
                  </a:lnTo>
                  <a:lnTo>
                    <a:pt x="4346" y="3800"/>
                  </a:lnTo>
                  <a:lnTo>
                    <a:pt x="4334" y="3792"/>
                  </a:lnTo>
                  <a:lnTo>
                    <a:pt x="4334" y="3792"/>
                  </a:lnTo>
                  <a:lnTo>
                    <a:pt x="4334" y="3790"/>
                  </a:lnTo>
                  <a:lnTo>
                    <a:pt x="4334" y="3792"/>
                  </a:lnTo>
                  <a:lnTo>
                    <a:pt x="4336" y="3794"/>
                  </a:lnTo>
                  <a:lnTo>
                    <a:pt x="4334" y="3792"/>
                  </a:lnTo>
                  <a:lnTo>
                    <a:pt x="4334" y="3792"/>
                  </a:lnTo>
                  <a:close/>
                  <a:moveTo>
                    <a:pt x="4364" y="2290"/>
                  </a:moveTo>
                  <a:lnTo>
                    <a:pt x="4364" y="2290"/>
                  </a:lnTo>
                  <a:lnTo>
                    <a:pt x="4364" y="2306"/>
                  </a:lnTo>
                  <a:lnTo>
                    <a:pt x="4360" y="2320"/>
                  </a:lnTo>
                  <a:lnTo>
                    <a:pt x="4354" y="2328"/>
                  </a:lnTo>
                  <a:lnTo>
                    <a:pt x="4346" y="2332"/>
                  </a:lnTo>
                  <a:lnTo>
                    <a:pt x="4334" y="2334"/>
                  </a:lnTo>
                  <a:lnTo>
                    <a:pt x="4322" y="2332"/>
                  </a:lnTo>
                  <a:lnTo>
                    <a:pt x="4310" y="2328"/>
                  </a:lnTo>
                  <a:lnTo>
                    <a:pt x="4296" y="2322"/>
                  </a:lnTo>
                  <a:lnTo>
                    <a:pt x="4268" y="2308"/>
                  </a:lnTo>
                  <a:lnTo>
                    <a:pt x="4242" y="2292"/>
                  </a:lnTo>
                  <a:lnTo>
                    <a:pt x="4224" y="2280"/>
                  </a:lnTo>
                  <a:lnTo>
                    <a:pt x="4212" y="2274"/>
                  </a:lnTo>
                  <a:lnTo>
                    <a:pt x="4212" y="2274"/>
                  </a:lnTo>
                  <a:lnTo>
                    <a:pt x="4216" y="2270"/>
                  </a:lnTo>
                  <a:lnTo>
                    <a:pt x="4222" y="2264"/>
                  </a:lnTo>
                  <a:lnTo>
                    <a:pt x="4238" y="2254"/>
                  </a:lnTo>
                  <a:lnTo>
                    <a:pt x="4252" y="2244"/>
                  </a:lnTo>
                  <a:lnTo>
                    <a:pt x="4256" y="2240"/>
                  </a:lnTo>
                  <a:lnTo>
                    <a:pt x="4256" y="2234"/>
                  </a:lnTo>
                  <a:lnTo>
                    <a:pt x="4256" y="2234"/>
                  </a:lnTo>
                  <a:lnTo>
                    <a:pt x="4226" y="2226"/>
                  </a:lnTo>
                  <a:lnTo>
                    <a:pt x="4226" y="2226"/>
                  </a:lnTo>
                  <a:lnTo>
                    <a:pt x="4254" y="2220"/>
                  </a:lnTo>
                  <a:lnTo>
                    <a:pt x="4280" y="2214"/>
                  </a:lnTo>
                  <a:lnTo>
                    <a:pt x="4304" y="2210"/>
                  </a:lnTo>
                  <a:lnTo>
                    <a:pt x="4314" y="2208"/>
                  </a:lnTo>
                  <a:lnTo>
                    <a:pt x="4324" y="2208"/>
                  </a:lnTo>
                  <a:lnTo>
                    <a:pt x="4332" y="2208"/>
                  </a:lnTo>
                  <a:lnTo>
                    <a:pt x="4338" y="2212"/>
                  </a:lnTo>
                  <a:lnTo>
                    <a:pt x="4346" y="2216"/>
                  </a:lnTo>
                  <a:lnTo>
                    <a:pt x="4352" y="2224"/>
                  </a:lnTo>
                  <a:lnTo>
                    <a:pt x="4356" y="2236"/>
                  </a:lnTo>
                  <a:lnTo>
                    <a:pt x="4360" y="2250"/>
                  </a:lnTo>
                  <a:lnTo>
                    <a:pt x="4362" y="2268"/>
                  </a:lnTo>
                  <a:lnTo>
                    <a:pt x="4364" y="2290"/>
                  </a:lnTo>
                  <a:lnTo>
                    <a:pt x="4364" y="2290"/>
                  </a:lnTo>
                  <a:lnTo>
                    <a:pt x="4364" y="2292"/>
                  </a:lnTo>
                  <a:lnTo>
                    <a:pt x="4364" y="2290"/>
                  </a:lnTo>
                  <a:lnTo>
                    <a:pt x="4364" y="2286"/>
                  </a:lnTo>
                  <a:lnTo>
                    <a:pt x="4364" y="2290"/>
                  </a:lnTo>
                  <a:lnTo>
                    <a:pt x="4364" y="2290"/>
                  </a:lnTo>
                  <a:close/>
                  <a:moveTo>
                    <a:pt x="4392" y="3676"/>
                  </a:moveTo>
                  <a:lnTo>
                    <a:pt x="4392" y="3676"/>
                  </a:lnTo>
                  <a:lnTo>
                    <a:pt x="4402" y="3666"/>
                  </a:lnTo>
                  <a:lnTo>
                    <a:pt x="4392" y="3676"/>
                  </a:lnTo>
                  <a:lnTo>
                    <a:pt x="4392" y="3676"/>
                  </a:lnTo>
                  <a:lnTo>
                    <a:pt x="4394" y="3674"/>
                  </a:lnTo>
                  <a:lnTo>
                    <a:pt x="4392" y="3676"/>
                  </a:lnTo>
                  <a:lnTo>
                    <a:pt x="4392" y="3676"/>
                  </a:lnTo>
                  <a:close/>
                  <a:moveTo>
                    <a:pt x="4422" y="3816"/>
                  </a:moveTo>
                  <a:lnTo>
                    <a:pt x="4422" y="3816"/>
                  </a:lnTo>
                  <a:lnTo>
                    <a:pt x="4406" y="3814"/>
                  </a:lnTo>
                  <a:lnTo>
                    <a:pt x="4402" y="3812"/>
                  </a:lnTo>
                  <a:lnTo>
                    <a:pt x="4410" y="3812"/>
                  </a:lnTo>
                  <a:lnTo>
                    <a:pt x="4426" y="3812"/>
                  </a:lnTo>
                  <a:lnTo>
                    <a:pt x="4428" y="3814"/>
                  </a:lnTo>
                  <a:lnTo>
                    <a:pt x="4422" y="3816"/>
                  </a:lnTo>
                  <a:lnTo>
                    <a:pt x="4422" y="3816"/>
                  </a:lnTo>
                  <a:lnTo>
                    <a:pt x="4420" y="3816"/>
                  </a:lnTo>
                  <a:lnTo>
                    <a:pt x="4422" y="3814"/>
                  </a:lnTo>
                  <a:lnTo>
                    <a:pt x="4424" y="3814"/>
                  </a:lnTo>
                  <a:lnTo>
                    <a:pt x="4422" y="3816"/>
                  </a:lnTo>
                  <a:lnTo>
                    <a:pt x="4422" y="3816"/>
                  </a:lnTo>
                  <a:close/>
                  <a:moveTo>
                    <a:pt x="4478" y="3980"/>
                  </a:moveTo>
                  <a:lnTo>
                    <a:pt x="4478" y="3980"/>
                  </a:lnTo>
                  <a:lnTo>
                    <a:pt x="4484" y="3980"/>
                  </a:lnTo>
                  <a:lnTo>
                    <a:pt x="4488" y="3980"/>
                  </a:lnTo>
                  <a:lnTo>
                    <a:pt x="4490" y="3982"/>
                  </a:lnTo>
                  <a:lnTo>
                    <a:pt x="4490" y="3982"/>
                  </a:lnTo>
                  <a:lnTo>
                    <a:pt x="4490" y="3984"/>
                  </a:lnTo>
                  <a:lnTo>
                    <a:pt x="4486" y="3984"/>
                  </a:lnTo>
                  <a:lnTo>
                    <a:pt x="4482" y="3984"/>
                  </a:lnTo>
                  <a:lnTo>
                    <a:pt x="4478" y="3980"/>
                  </a:lnTo>
                  <a:lnTo>
                    <a:pt x="4478" y="3980"/>
                  </a:lnTo>
                  <a:lnTo>
                    <a:pt x="4480" y="3982"/>
                  </a:lnTo>
                  <a:lnTo>
                    <a:pt x="4478" y="3980"/>
                  </a:lnTo>
                  <a:lnTo>
                    <a:pt x="4478" y="3980"/>
                  </a:lnTo>
                  <a:close/>
                  <a:moveTo>
                    <a:pt x="4492" y="3800"/>
                  </a:moveTo>
                  <a:lnTo>
                    <a:pt x="4492" y="3800"/>
                  </a:lnTo>
                  <a:lnTo>
                    <a:pt x="4490" y="3802"/>
                  </a:lnTo>
                  <a:lnTo>
                    <a:pt x="4492" y="3800"/>
                  </a:lnTo>
                  <a:lnTo>
                    <a:pt x="4496" y="3796"/>
                  </a:lnTo>
                  <a:lnTo>
                    <a:pt x="4492" y="3800"/>
                  </a:lnTo>
                  <a:lnTo>
                    <a:pt x="4492" y="3800"/>
                  </a:lnTo>
                  <a:lnTo>
                    <a:pt x="4492" y="3800"/>
                  </a:lnTo>
                  <a:lnTo>
                    <a:pt x="4492" y="3800"/>
                  </a:lnTo>
                  <a:lnTo>
                    <a:pt x="4492" y="3798"/>
                  </a:lnTo>
                  <a:lnTo>
                    <a:pt x="4492" y="3800"/>
                  </a:lnTo>
                  <a:lnTo>
                    <a:pt x="4492" y="3800"/>
                  </a:lnTo>
                  <a:close/>
                  <a:moveTo>
                    <a:pt x="4516" y="3822"/>
                  </a:moveTo>
                  <a:lnTo>
                    <a:pt x="4516" y="3822"/>
                  </a:lnTo>
                  <a:lnTo>
                    <a:pt x="4504" y="3822"/>
                  </a:lnTo>
                  <a:lnTo>
                    <a:pt x="4500" y="3822"/>
                  </a:lnTo>
                  <a:lnTo>
                    <a:pt x="4500" y="3820"/>
                  </a:lnTo>
                  <a:lnTo>
                    <a:pt x="4502" y="3818"/>
                  </a:lnTo>
                  <a:lnTo>
                    <a:pt x="4508" y="3814"/>
                  </a:lnTo>
                  <a:lnTo>
                    <a:pt x="4516" y="3812"/>
                  </a:lnTo>
                  <a:lnTo>
                    <a:pt x="4520" y="3810"/>
                  </a:lnTo>
                  <a:lnTo>
                    <a:pt x="4522" y="3812"/>
                  </a:lnTo>
                  <a:lnTo>
                    <a:pt x="4522" y="3814"/>
                  </a:lnTo>
                  <a:lnTo>
                    <a:pt x="4516" y="3822"/>
                  </a:lnTo>
                  <a:lnTo>
                    <a:pt x="4516" y="3822"/>
                  </a:lnTo>
                  <a:lnTo>
                    <a:pt x="4516" y="3820"/>
                  </a:lnTo>
                  <a:lnTo>
                    <a:pt x="4516" y="3820"/>
                  </a:lnTo>
                  <a:lnTo>
                    <a:pt x="4518" y="3820"/>
                  </a:lnTo>
                  <a:lnTo>
                    <a:pt x="4516" y="3822"/>
                  </a:lnTo>
                  <a:lnTo>
                    <a:pt x="4516" y="3822"/>
                  </a:lnTo>
                  <a:close/>
                  <a:moveTo>
                    <a:pt x="4522" y="3980"/>
                  </a:moveTo>
                  <a:lnTo>
                    <a:pt x="4522" y="3980"/>
                  </a:lnTo>
                  <a:lnTo>
                    <a:pt x="4524" y="3978"/>
                  </a:lnTo>
                  <a:lnTo>
                    <a:pt x="4522" y="3980"/>
                  </a:lnTo>
                  <a:lnTo>
                    <a:pt x="4522" y="3980"/>
                  </a:lnTo>
                  <a:close/>
                  <a:moveTo>
                    <a:pt x="4532" y="2574"/>
                  </a:moveTo>
                  <a:lnTo>
                    <a:pt x="4532" y="2574"/>
                  </a:lnTo>
                  <a:lnTo>
                    <a:pt x="4514" y="2590"/>
                  </a:lnTo>
                  <a:lnTo>
                    <a:pt x="4494" y="2612"/>
                  </a:lnTo>
                  <a:lnTo>
                    <a:pt x="4474" y="2634"/>
                  </a:lnTo>
                  <a:lnTo>
                    <a:pt x="4454" y="2652"/>
                  </a:lnTo>
                  <a:lnTo>
                    <a:pt x="4444" y="2658"/>
                  </a:lnTo>
                  <a:lnTo>
                    <a:pt x="4434" y="2662"/>
                  </a:lnTo>
                  <a:lnTo>
                    <a:pt x="4424" y="2664"/>
                  </a:lnTo>
                  <a:lnTo>
                    <a:pt x="4414" y="2662"/>
                  </a:lnTo>
                  <a:lnTo>
                    <a:pt x="4406" y="2656"/>
                  </a:lnTo>
                  <a:lnTo>
                    <a:pt x="4396" y="2644"/>
                  </a:lnTo>
                  <a:lnTo>
                    <a:pt x="4388" y="2628"/>
                  </a:lnTo>
                  <a:lnTo>
                    <a:pt x="4380" y="2608"/>
                  </a:lnTo>
                  <a:lnTo>
                    <a:pt x="4380" y="2608"/>
                  </a:lnTo>
                  <a:lnTo>
                    <a:pt x="4396" y="2608"/>
                  </a:lnTo>
                  <a:lnTo>
                    <a:pt x="4398" y="2608"/>
                  </a:lnTo>
                  <a:lnTo>
                    <a:pt x="4396" y="2608"/>
                  </a:lnTo>
                  <a:lnTo>
                    <a:pt x="4386" y="2604"/>
                  </a:lnTo>
                  <a:lnTo>
                    <a:pt x="4384" y="2602"/>
                  </a:lnTo>
                  <a:lnTo>
                    <a:pt x="4382" y="2596"/>
                  </a:lnTo>
                  <a:lnTo>
                    <a:pt x="4382" y="2596"/>
                  </a:lnTo>
                  <a:lnTo>
                    <a:pt x="4390" y="2600"/>
                  </a:lnTo>
                  <a:lnTo>
                    <a:pt x="4396" y="2600"/>
                  </a:lnTo>
                  <a:lnTo>
                    <a:pt x="4400" y="2600"/>
                  </a:lnTo>
                  <a:lnTo>
                    <a:pt x="4404" y="2596"/>
                  </a:lnTo>
                  <a:lnTo>
                    <a:pt x="4408" y="2592"/>
                  </a:lnTo>
                  <a:lnTo>
                    <a:pt x="4410" y="2586"/>
                  </a:lnTo>
                  <a:lnTo>
                    <a:pt x="4412" y="2570"/>
                  </a:lnTo>
                  <a:lnTo>
                    <a:pt x="4412" y="2554"/>
                  </a:lnTo>
                  <a:lnTo>
                    <a:pt x="4410" y="2540"/>
                  </a:lnTo>
                  <a:lnTo>
                    <a:pt x="4408" y="2526"/>
                  </a:lnTo>
                  <a:lnTo>
                    <a:pt x="4404" y="2520"/>
                  </a:lnTo>
                  <a:lnTo>
                    <a:pt x="4404" y="2520"/>
                  </a:lnTo>
                  <a:lnTo>
                    <a:pt x="4434" y="2510"/>
                  </a:lnTo>
                  <a:lnTo>
                    <a:pt x="4446" y="2506"/>
                  </a:lnTo>
                  <a:lnTo>
                    <a:pt x="4448" y="2502"/>
                  </a:lnTo>
                  <a:lnTo>
                    <a:pt x="4444" y="2500"/>
                  </a:lnTo>
                  <a:lnTo>
                    <a:pt x="4444" y="2500"/>
                  </a:lnTo>
                  <a:lnTo>
                    <a:pt x="4458" y="2502"/>
                  </a:lnTo>
                  <a:lnTo>
                    <a:pt x="4474" y="2504"/>
                  </a:lnTo>
                  <a:lnTo>
                    <a:pt x="4488" y="2510"/>
                  </a:lnTo>
                  <a:lnTo>
                    <a:pt x="4504" y="2518"/>
                  </a:lnTo>
                  <a:lnTo>
                    <a:pt x="4516" y="2528"/>
                  </a:lnTo>
                  <a:lnTo>
                    <a:pt x="4526" y="2540"/>
                  </a:lnTo>
                  <a:lnTo>
                    <a:pt x="4530" y="2548"/>
                  </a:lnTo>
                  <a:lnTo>
                    <a:pt x="4532" y="2556"/>
                  </a:lnTo>
                  <a:lnTo>
                    <a:pt x="4532" y="2564"/>
                  </a:lnTo>
                  <a:lnTo>
                    <a:pt x="4532" y="2574"/>
                  </a:lnTo>
                  <a:lnTo>
                    <a:pt x="4532" y="2574"/>
                  </a:lnTo>
                  <a:lnTo>
                    <a:pt x="4532" y="2570"/>
                  </a:lnTo>
                  <a:lnTo>
                    <a:pt x="4532" y="2574"/>
                  </a:lnTo>
                  <a:lnTo>
                    <a:pt x="4532" y="2574"/>
                  </a:lnTo>
                  <a:close/>
                  <a:moveTo>
                    <a:pt x="4578" y="3844"/>
                  </a:moveTo>
                  <a:lnTo>
                    <a:pt x="4578" y="3844"/>
                  </a:lnTo>
                  <a:lnTo>
                    <a:pt x="4578" y="3838"/>
                  </a:lnTo>
                  <a:lnTo>
                    <a:pt x="4580" y="3834"/>
                  </a:lnTo>
                  <a:lnTo>
                    <a:pt x="4584" y="3832"/>
                  </a:lnTo>
                  <a:lnTo>
                    <a:pt x="4588" y="3832"/>
                  </a:lnTo>
                  <a:lnTo>
                    <a:pt x="4600" y="3834"/>
                  </a:lnTo>
                  <a:lnTo>
                    <a:pt x="4608" y="3838"/>
                  </a:lnTo>
                  <a:lnTo>
                    <a:pt x="4608" y="3838"/>
                  </a:lnTo>
                  <a:lnTo>
                    <a:pt x="4604" y="3838"/>
                  </a:lnTo>
                  <a:lnTo>
                    <a:pt x="4604" y="3840"/>
                  </a:lnTo>
                  <a:lnTo>
                    <a:pt x="4608" y="3840"/>
                  </a:lnTo>
                  <a:lnTo>
                    <a:pt x="4608" y="3840"/>
                  </a:lnTo>
                  <a:lnTo>
                    <a:pt x="4600" y="3848"/>
                  </a:lnTo>
                  <a:lnTo>
                    <a:pt x="4594" y="3852"/>
                  </a:lnTo>
                  <a:lnTo>
                    <a:pt x="4586" y="3850"/>
                  </a:lnTo>
                  <a:lnTo>
                    <a:pt x="4578" y="3844"/>
                  </a:lnTo>
                  <a:lnTo>
                    <a:pt x="4578" y="3844"/>
                  </a:lnTo>
                  <a:lnTo>
                    <a:pt x="4578" y="3844"/>
                  </a:lnTo>
                  <a:lnTo>
                    <a:pt x="4578" y="3844"/>
                  </a:lnTo>
                  <a:lnTo>
                    <a:pt x="4578" y="3844"/>
                  </a:lnTo>
                  <a:close/>
                  <a:moveTo>
                    <a:pt x="4608" y="4102"/>
                  </a:moveTo>
                  <a:lnTo>
                    <a:pt x="4608" y="4102"/>
                  </a:lnTo>
                  <a:lnTo>
                    <a:pt x="4606" y="4102"/>
                  </a:lnTo>
                  <a:lnTo>
                    <a:pt x="4604" y="4100"/>
                  </a:lnTo>
                  <a:lnTo>
                    <a:pt x="4594" y="4100"/>
                  </a:lnTo>
                  <a:lnTo>
                    <a:pt x="4592" y="4098"/>
                  </a:lnTo>
                  <a:lnTo>
                    <a:pt x="4592" y="4098"/>
                  </a:lnTo>
                  <a:lnTo>
                    <a:pt x="4602" y="4094"/>
                  </a:lnTo>
                  <a:lnTo>
                    <a:pt x="4602" y="4094"/>
                  </a:lnTo>
                  <a:lnTo>
                    <a:pt x="4606" y="4098"/>
                  </a:lnTo>
                  <a:lnTo>
                    <a:pt x="4608" y="4102"/>
                  </a:lnTo>
                  <a:lnTo>
                    <a:pt x="4608" y="4102"/>
                  </a:lnTo>
                  <a:lnTo>
                    <a:pt x="4608" y="4102"/>
                  </a:lnTo>
                  <a:lnTo>
                    <a:pt x="4608" y="4102"/>
                  </a:lnTo>
                  <a:lnTo>
                    <a:pt x="4608" y="4102"/>
                  </a:lnTo>
                  <a:close/>
                  <a:moveTo>
                    <a:pt x="4630" y="4008"/>
                  </a:moveTo>
                  <a:lnTo>
                    <a:pt x="4630" y="4008"/>
                  </a:lnTo>
                  <a:lnTo>
                    <a:pt x="4626" y="4002"/>
                  </a:lnTo>
                  <a:lnTo>
                    <a:pt x="4628" y="3998"/>
                  </a:lnTo>
                  <a:lnTo>
                    <a:pt x="4634" y="3998"/>
                  </a:lnTo>
                  <a:lnTo>
                    <a:pt x="4640" y="3998"/>
                  </a:lnTo>
                  <a:lnTo>
                    <a:pt x="4660" y="4002"/>
                  </a:lnTo>
                  <a:lnTo>
                    <a:pt x="4660" y="4002"/>
                  </a:lnTo>
                  <a:lnTo>
                    <a:pt x="4652" y="4006"/>
                  </a:lnTo>
                  <a:lnTo>
                    <a:pt x="4646" y="4008"/>
                  </a:lnTo>
                  <a:lnTo>
                    <a:pt x="4638" y="4008"/>
                  </a:lnTo>
                  <a:lnTo>
                    <a:pt x="4630" y="4008"/>
                  </a:lnTo>
                  <a:lnTo>
                    <a:pt x="4630" y="4008"/>
                  </a:lnTo>
                  <a:lnTo>
                    <a:pt x="4628" y="4006"/>
                  </a:lnTo>
                  <a:lnTo>
                    <a:pt x="4630" y="4006"/>
                  </a:lnTo>
                  <a:lnTo>
                    <a:pt x="4632" y="4008"/>
                  </a:lnTo>
                  <a:lnTo>
                    <a:pt x="4634" y="4010"/>
                  </a:lnTo>
                  <a:lnTo>
                    <a:pt x="4630" y="4008"/>
                  </a:lnTo>
                  <a:lnTo>
                    <a:pt x="4630" y="4008"/>
                  </a:lnTo>
                  <a:close/>
                  <a:moveTo>
                    <a:pt x="4710" y="3828"/>
                  </a:moveTo>
                  <a:lnTo>
                    <a:pt x="4710" y="3828"/>
                  </a:lnTo>
                  <a:lnTo>
                    <a:pt x="4706" y="3824"/>
                  </a:lnTo>
                  <a:lnTo>
                    <a:pt x="4706" y="3822"/>
                  </a:lnTo>
                  <a:lnTo>
                    <a:pt x="4706" y="3820"/>
                  </a:lnTo>
                  <a:lnTo>
                    <a:pt x="4708" y="3818"/>
                  </a:lnTo>
                  <a:lnTo>
                    <a:pt x="4712" y="3816"/>
                  </a:lnTo>
                  <a:lnTo>
                    <a:pt x="4720" y="3818"/>
                  </a:lnTo>
                  <a:lnTo>
                    <a:pt x="4726" y="3820"/>
                  </a:lnTo>
                  <a:lnTo>
                    <a:pt x="4728" y="3822"/>
                  </a:lnTo>
                  <a:lnTo>
                    <a:pt x="4728" y="3822"/>
                  </a:lnTo>
                  <a:lnTo>
                    <a:pt x="4726" y="3824"/>
                  </a:lnTo>
                  <a:lnTo>
                    <a:pt x="4724" y="3826"/>
                  </a:lnTo>
                  <a:lnTo>
                    <a:pt x="4710" y="3828"/>
                  </a:lnTo>
                  <a:lnTo>
                    <a:pt x="4710" y="3828"/>
                  </a:lnTo>
                  <a:lnTo>
                    <a:pt x="4712" y="3828"/>
                  </a:lnTo>
                  <a:lnTo>
                    <a:pt x="4710" y="3828"/>
                  </a:lnTo>
                  <a:lnTo>
                    <a:pt x="4710" y="3828"/>
                  </a:lnTo>
                  <a:close/>
                  <a:moveTo>
                    <a:pt x="4812" y="3818"/>
                  </a:moveTo>
                  <a:lnTo>
                    <a:pt x="4812" y="3818"/>
                  </a:lnTo>
                  <a:lnTo>
                    <a:pt x="4810" y="3816"/>
                  </a:lnTo>
                  <a:lnTo>
                    <a:pt x="4812" y="3818"/>
                  </a:lnTo>
                  <a:lnTo>
                    <a:pt x="4812" y="3818"/>
                  </a:lnTo>
                  <a:close/>
                  <a:moveTo>
                    <a:pt x="4826" y="4034"/>
                  </a:moveTo>
                  <a:lnTo>
                    <a:pt x="4826" y="4034"/>
                  </a:lnTo>
                  <a:lnTo>
                    <a:pt x="4818" y="4028"/>
                  </a:lnTo>
                  <a:lnTo>
                    <a:pt x="4818" y="4028"/>
                  </a:lnTo>
                  <a:lnTo>
                    <a:pt x="4820" y="4028"/>
                  </a:lnTo>
                  <a:lnTo>
                    <a:pt x="4824" y="4032"/>
                  </a:lnTo>
                  <a:lnTo>
                    <a:pt x="4826" y="4034"/>
                  </a:lnTo>
                  <a:lnTo>
                    <a:pt x="4826" y="4034"/>
                  </a:lnTo>
                  <a:lnTo>
                    <a:pt x="4826" y="4034"/>
                  </a:lnTo>
                  <a:lnTo>
                    <a:pt x="4824" y="4034"/>
                  </a:lnTo>
                  <a:lnTo>
                    <a:pt x="4824" y="4032"/>
                  </a:lnTo>
                  <a:lnTo>
                    <a:pt x="4826" y="4034"/>
                  </a:lnTo>
                  <a:lnTo>
                    <a:pt x="4826" y="4034"/>
                  </a:lnTo>
                  <a:lnTo>
                    <a:pt x="4826" y="4034"/>
                  </a:lnTo>
                  <a:close/>
                  <a:moveTo>
                    <a:pt x="4832" y="4076"/>
                  </a:moveTo>
                  <a:lnTo>
                    <a:pt x="4832" y="4076"/>
                  </a:lnTo>
                  <a:lnTo>
                    <a:pt x="4830" y="4074"/>
                  </a:lnTo>
                  <a:lnTo>
                    <a:pt x="4830" y="4074"/>
                  </a:lnTo>
                  <a:lnTo>
                    <a:pt x="4832" y="4070"/>
                  </a:lnTo>
                  <a:lnTo>
                    <a:pt x="4832" y="4070"/>
                  </a:lnTo>
                  <a:lnTo>
                    <a:pt x="4834" y="4070"/>
                  </a:lnTo>
                  <a:lnTo>
                    <a:pt x="4832" y="4076"/>
                  </a:lnTo>
                  <a:lnTo>
                    <a:pt x="4832" y="4076"/>
                  </a:lnTo>
                  <a:lnTo>
                    <a:pt x="4830" y="4076"/>
                  </a:lnTo>
                  <a:lnTo>
                    <a:pt x="4830" y="4076"/>
                  </a:lnTo>
                  <a:lnTo>
                    <a:pt x="4832" y="4076"/>
                  </a:lnTo>
                  <a:lnTo>
                    <a:pt x="4832" y="4076"/>
                  </a:lnTo>
                  <a:lnTo>
                    <a:pt x="4832" y="4076"/>
                  </a:lnTo>
                  <a:close/>
                  <a:moveTo>
                    <a:pt x="4832" y="4028"/>
                  </a:moveTo>
                  <a:lnTo>
                    <a:pt x="4832" y="4028"/>
                  </a:lnTo>
                  <a:lnTo>
                    <a:pt x="4830" y="4026"/>
                  </a:lnTo>
                  <a:lnTo>
                    <a:pt x="4832" y="4028"/>
                  </a:lnTo>
                  <a:lnTo>
                    <a:pt x="4836" y="4028"/>
                  </a:lnTo>
                  <a:lnTo>
                    <a:pt x="4832" y="4028"/>
                  </a:lnTo>
                  <a:lnTo>
                    <a:pt x="4832" y="4028"/>
                  </a:lnTo>
                  <a:lnTo>
                    <a:pt x="4832" y="4028"/>
                  </a:lnTo>
                  <a:lnTo>
                    <a:pt x="4832" y="4028"/>
                  </a:lnTo>
                  <a:lnTo>
                    <a:pt x="4832" y="4028"/>
                  </a:lnTo>
                  <a:close/>
                  <a:moveTo>
                    <a:pt x="4816" y="3606"/>
                  </a:moveTo>
                  <a:lnTo>
                    <a:pt x="4816" y="3606"/>
                  </a:lnTo>
                  <a:lnTo>
                    <a:pt x="4780" y="3614"/>
                  </a:lnTo>
                  <a:lnTo>
                    <a:pt x="4746" y="3620"/>
                  </a:lnTo>
                  <a:lnTo>
                    <a:pt x="4718" y="3620"/>
                  </a:lnTo>
                  <a:lnTo>
                    <a:pt x="4690" y="3616"/>
                  </a:lnTo>
                  <a:lnTo>
                    <a:pt x="4664" y="3610"/>
                  </a:lnTo>
                  <a:lnTo>
                    <a:pt x="4636" y="3602"/>
                  </a:lnTo>
                  <a:lnTo>
                    <a:pt x="4576" y="3582"/>
                  </a:lnTo>
                  <a:lnTo>
                    <a:pt x="4576" y="3582"/>
                  </a:lnTo>
                  <a:lnTo>
                    <a:pt x="4582" y="3576"/>
                  </a:lnTo>
                  <a:lnTo>
                    <a:pt x="4584" y="3572"/>
                  </a:lnTo>
                  <a:lnTo>
                    <a:pt x="4584" y="3568"/>
                  </a:lnTo>
                  <a:lnTo>
                    <a:pt x="4582" y="3564"/>
                  </a:lnTo>
                  <a:lnTo>
                    <a:pt x="4570" y="3558"/>
                  </a:lnTo>
                  <a:lnTo>
                    <a:pt x="4556" y="3554"/>
                  </a:lnTo>
                  <a:lnTo>
                    <a:pt x="4556" y="3554"/>
                  </a:lnTo>
                  <a:lnTo>
                    <a:pt x="4574" y="3544"/>
                  </a:lnTo>
                  <a:lnTo>
                    <a:pt x="4574" y="3544"/>
                  </a:lnTo>
                  <a:lnTo>
                    <a:pt x="4554" y="3538"/>
                  </a:lnTo>
                  <a:lnTo>
                    <a:pt x="4532" y="3534"/>
                  </a:lnTo>
                  <a:lnTo>
                    <a:pt x="4532" y="3534"/>
                  </a:lnTo>
                  <a:lnTo>
                    <a:pt x="4540" y="3534"/>
                  </a:lnTo>
                  <a:lnTo>
                    <a:pt x="4548" y="3530"/>
                  </a:lnTo>
                  <a:lnTo>
                    <a:pt x="4556" y="3526"/>
                  </a:lnTo>
                  <a:lnTo>
                    <a:pt x="4564" y="3520"/>
                  </a:lnTo>
                  <a:lnTo>
                    <a:pt x="4602" y="3492"/>
                  </a:lnTo>
                  <a:lnTo>
                    <a:pt x="4622" y="3478"/>
                  </a:lnTo>
                  <a:lnTo>
                    <a:pt x="4632" y="3472"/>
                  </a:lnTo>
                  <a:lnTo>
                    <a:pt x="4644" y="3468"/>
                  </a:lnTo>
                  <a:lnTo>
                    <a:pt x="4654" y="3468"/>
                  </a:lnTo>
                  <a:lnTo>
                    <a:pt x="4666" y="3468"/>
                  </a:lnTo>
                  <a:lnTo>
                    <a:pt x="4676" y="3472"/>
                  </a:lnTo>
                  <a:lnTo>
                    <a:pt x="4688" y="3480"/>
                  </a:lnTo>
                  <a:lnTo>
                    <a:pt x="4688" y="3480"/>
                  </a:lnTo>
                  <a:lnTo>
                    <a:pt x="4710" y="3478"/>
                  </a:lnTo>
                  <a:lnTo>
                    <a:pt x="4728" y="3478"/>
                  </a:lnTo>
                  <a:lnTo>
                    <a:pt x="4746" y="3480"/>
                  </a:lnTo>
                  <a:lnTo>
                    <a:pt x="4764" y="3484"/>
                  </a:lnTo>
                  <a:lnTo>
                    <a:pt x="4778" y="3488"/>
                  </a:lnTo>
                  <a:lnTo>
                    <a:pt x="4792" y="3494"/>
                  </a:lnTo>
                  <a:lnTo>
                    <a:pt x="4802" y="3500"/>
                  </a:lnTo>
                  <a:lnTo>
                    <a:pt x="4812" y="3510"/>
                  </a:lnTo>
                  <a:lnTo>
                    <a:pt x="4820" y="3518"/>
                  </a:lnTo>
                  <a:lnTo>
                    <a:pt x="4826" y="3528"/>
                  </a:lnTo>
                  <a:lnTo>
                    <a:pt x="4830" y="3540"/>
                  </a:lnTo>
                  <a:lnTo>
                    <a:pt x="4832" y="3552"/>
                  </a:lnTo>
                  <a:lnTo>
                    <a:pt x="4832" y="3564"/>
                  </a:lnTo>
                  <a:lnTo>
                    <a:pt x="4828" y="3578"/>
                  </a:lnTo>
                  <a:lnTo>
                    <a:pt x="4824" y="3592"/>
                  </a:lnTo>
                  <a:lnTo>
                    <a:pt x="4816" y="3606"/>
                  </a:lnTo>
                  <a:lnTo>
                    <a:pt x="4816" y="3606"/>
                  </a:lnTo>
                  <a:lnTo>
                    <a:pt x="4814" y="3606"/>
                  </a:lnTo>
                  <a:lnTo>
                    <a:pt x="4812" y="3606"/>
                  </a:lnTo>
                  <a:lnTo>
                    <a:pt x="4816" y="3602"/>
                  </a:lnTo>
                  <a:lnTo>
                    <a:pt x="4818" y="3600"/>
                  </a:lnTo>
                  <a:lnTo>
                    <a:pt x="4818" y="3602"/>
                  </a:lnTo>
                  <a:lnTo>
                    <a:pt x="4816" y="3606"/>
                  </a:lnTo>
                  <a:lnTo>
                    <a:pt x="4816" y="3606"/>
                  </a:lnTo>
                  <a:close/>
                  <a:moveTo>
                    <a:pt x="4872" y="4010"/>
                  </a:moveTo>
                  <a:lnTo>
                    <a:pt x="4872" y="4010"/>
                  </a:lnTo>
                  <a:lnTo>
                    <a:pt x="4866" y="4006"/>
                  </a:lnTo>
                  <a:lnTo>
                    <a:pt x="4864" y="4004"/>
                  </a:lnTo>
                  <a:lnTo>
                    <a:pt x="4866" y="4004"/>
                  </a:lnTo>
                  <a:lnTo>
                    <a:pt x="4870" y="4004"/>
                  </a:lnTo>
                  <a:lnTo>
                    <a:pt x="4876" y="4006"/>
                  </a:lnTo>
                  <a:lnTo>
                    <a:pt x="4876" y="4008"/>
                  </a:lnTo>
                  <a:lnTo>
                    <a:pt x="4872" y="4010"/>
                  </a:lnTo>
                  <a:lnTo>
                    <a:pt x="4872" y="4010"/>
                  </a:lnTo>
                  <a:lnTo>
                    <a:pt x="4872" y="4010"/>
                  </a:lnTo>
                  <a:lnTo>
                    <a:pt x="4874" y="4008"/>
                  </a:lnTo>
                  <a:lnTo>
                    <a:pt x="4874" y="4008"/>
                  </a:lnTo>
                  <a:lnTo>
                    <a:pt x="4872" y="4010"/>
                  </a:lnTo>
                  <a:lnTo>
                    <a:pt x="4872" y="4010"/>
                  </a:lnTo>
                  <a:close/>
                  <a:moveTo>
                    <a:pt x="4874" y="2478"/>
                  </a:moveTo>
                  <a:lnTo>
                    <a:pt x="4874" y="2478"/>
                  </a:lnTo>
                  <a:lnTo>
                    <a:pt x="4870" y="2474"/>
                  </a:lnTo>
                  <a:lnTo>
                    <a:pt x="4868" y="2470"/>
                  </a:lnTo>
                  <a:lnTo>
                    <a:pt x="4868" y="2468"/>
                  </a:lnTo>
                  <a:lnTo>
                    <a:pt x="4868" y="2466"/>
                  </a:lnTo>
                  <a:lnTo>
                    <a:pt x="4874" y="2462"/>
                  </a:lnTo>
                  <a:lnTo>
                    <a:pt x="4882" y="2462"/>
                  </a:lnTo>
                  <a:lnTo>
                    <a:pt x="4888" y="2462"/>
                  </a:lnTo>
                  <a:lnTo>
                    <a:pt x="4890" y="2464"/>
                  </a:lnTo>
                  <a:lnTo>
                    <a:pt x="4890" y="2464"/>
                  </a:lnTo>
                  <a:lnTo>
                    <a:pt x="4888" y="2468"/>
                  </a:lnTo>
                  <a:lnTo>
                    <a:pt x="4886" y="2470"/>
                  </a:lnTo>
                  <a:lnTo>
                    <a:pt x="4874" y="2478"/>
                  </a:lnTo>
                  <a:lnTo>
                    <a:pt x="4874" y="2478"/>
                  </a:lnTo>
                  <a:lnTo>
                    <a:pt x="4872" y="2476"/>
                  </a:lnTo>
                  <a:lnTo>
                    <a:pt x="4872" y="2474"/>
                  </a:lnTo>
                  <a:lnTo>
                    <a:pt x="4874" y="2476"/>
                  </a:lnTo>
                  <a:lnTo>
                    <a:pt x="4874" y="2478"/>
                  </a:lnTo>
                  <a:lnTo>
                    <a:pt x="4874" y="2478"/>
                  </a:lnTo>
                  <a:close/>
                  <a:moveTo>
                    <a:pt x="5196" y="974"/>
                  </a:moveTo>
                  <a:lnTo>
                    <a:pt x="5196" y="974"/>
                  </a:lnTo>
                  <a:lnTo>
                    <a:pt x="5194" y="976"/>
                  </a:lnTo>
                  <a:lnTo>
                    <a:pt x="5196" y="974"/>
                  </a:lnTo>
                  <a:lnTo>
                    <a:pt x="5196" y="974"/>
                  </a:lnTo>
                  <a:close/>
                  <a:moveTo>
                    <a:pt x="5058" y="330"/>
                  </a:moveTo>
                  <a:lnTo>
                    <a:pt x="5058" y="330"/>
                  </a:lnTo>
                  <a:lnTo>
                    <a:pt x="5064" y="332"/>
                  </a:lnTo>
                  <a:lnTo>
                    <a:pt x="5066" y="334"/>
                  </a:lnTo>
                  <a:lnTo>
                    <a:pt x="5062" y="334"/>
                  </a:lnTo>
                  <a:lnTo>
                    <a:pt x="5056" y="332"/>
                  </a:lnTo>
                  <a:lnTo>
                    <a:pt x="5056" y="330"/>
                  </a:lnTo>
                  <a:lnTo>
                    <a:pt x="5058" y="330"/>
                  </a:lnTo>
                  <a:lnTo>
                    <a:pt x="5058" y="330"/>
                  </a:lnTo>
                  <a:lnTo>
                    <a:pt x="5060" y="330"/>
                  </a:lnTo>
                  <a:lnTo>
                    <a:pt x="5058" y="330"/>
                  </a:lnTo>
                  <a:lnTo>
                    <a:pt x="5058" y="330"/>
                  </a:lnTo>
                  <a:lnTo>
                    <a:pt x="5058" y="330"/>
                  </a:lnTo>
                  <a:lnTo>
                    <a:pt x="5058" y="330"/>
                  </a:lnTo>
                  <a:close/>
                  <a:moveTo>
                    <a:pt x="5028" y="312"/>
                  </a:moveTo>
                  <a:lnTo>
                    <a:pt x="5028" y="312"/>
                  </a:lnTo>
                  <a:lnTo>
                    <a:pt x="5034" y="314"/>
                  </a:lnTo>
                  <a:lnTo>
                    <a:pt x="5032" y="316"/>
                  </a:lnTo>
                  <a:lnTo>
                    <a:pt x="5028" y="314"/>
                  </a:lnTo>
                  <a:lnTo>
                    <a:pt x="5028" y="314"/>
                  </a:lnTo>
                  <a:lnTo>
                    <a:pt x="5028" y="312"/>
                  </a:lnTo>
                  <a:lnTo>
                    <a:pt x="5028" y="312"/>
                  </a:lnTo>
                  <a:lnTo>
                    <a:pt x="5026" y="314"/>
                  </a:lnTo>
                  <a:lnTo>
                    <a:pt x="5028" y="312"/>
                  </a:lnTo>
                  <a:lnTo>
                    <a:pt x="5028" y="312"/>
                  </a:lnTo>
                  <a:close/>
                  <a:moveTo>
                    <a:pt x="5032" y="402"/>
                  </a:moveTo>
                  <a:lnTo>
                    <a:pt x="5032" y="402"/>
                  </a:lnTo>
                  <a:lnTo>
                    <a:pt x="5042" y="404"/>
                  </a:lnTo>
                  <a:lnTo>
                    <a:pt x="5044" y="406"/>
                  </a:lnTo>
                  <a:lnTo>
                    <a:pt x="5046" y="406"/>
                  </a:lnTo>
                  <a:lnTo>
                    <a:pt x="5040" y="410"/>
                  </a:lnTo>
                  <a:lnTo>
                    <a:pt x="5034" y="412"/>
                  </a:lnTo>
                  <a:lnTo>
                    <a:pt x="5026" y="414"/>
                  </a:lnTo>
                  <a:lnTo>
                    <a:pt x="5022" y="412"/>
                  </a:lnTo>
                  <a:lnTo>
                    <a:pt x="5020" y="410"/>
                  </a:lnTo>
                  <a:lnTo>
                    <a:pt x="5022" y="408"/>
                  </a:lnTo>
                  <a:lnTo>
                    <a:pt x="5032" y="402"/>
                  </a:lnTo>
                  <a:lnTo>
                    <a:pt x="5032" y="402"/>
                  </a:lnTo>
                  <a:lnTo>
                    <a:pt x="5034" y="402"/>
                  </a:lnTo>
                  <a:lnTo>
                    <a:pt x="5032" y="402"/>
                  </a:lnTo>
                  <a:lnTo>
                    <a:pt x="5030" y="402"/>
                  </a:lnTo>
                  <a:lnTo>
                    <a:pt x="5032" y="402"/>
                  </a:lnTo>
                  <a:lnTo>
                    <a:pt x="5032" y="402"/>
                  </a:lnTo>
                  <a:close/>
                  <a:moveTo>
                    <a:pt x="4982" y="864"/>
                  </a:moveTo>
                  <a:lnTo>
                    <a:pt x="4982" y="864"/>
                  </a:lnTo>
                  <a:lnTo>
                    <a:pt x="4994" y="894"/>
                  </a:lnTo>
                  <a:lnTo>
                    <a:pt x="4994" y="894"/>
                  </a:lnTo>
                  <a:lnTo>
                    <a:pt x="4994" y="896"/>
                  </a:lnTo>
                  <a:lnTo>
                    <a:pt x="4990" y="896"/>
                  </a:lnTo>
                  <a:lnTo>
                    <a:pt x="4986" y="888"/>
                  </a:lnTo>
                  <a:lnTo>
                    <a:pt x="4982" y="874"/>
                  </a:lnTo>
                  <a:lnTo>
                    <a:pt x="4980" y="868"/>
                  </a:lnTo>
                  <a:lnTo>
                    <a:pt x="4982" y="864"/>
                  </a:lnTo>
                  <a:lnTo>
                    <a:pt x="4982" y="864"/>
                  </a:lnTo>
                  <a:lnTo>
                    <a:pt x="4984" y="868"/>
                  </a:lnTo>
                  <a:lnTo>
                    <a:pt x="4982" y="870"/>
                  </a:lnTo>
                  <a:lnTo>
                    <a:pt x="4982" y="868"/>
                  </a:lnTo>
                  <a:lnTo>
                    <a:pt x="4982" y="864"/>
                  </a:lnTo>
                  <a:lnTo>
                    <a:pt x="4982" y="864"/>
                  </a:lnTo>
                  <a:close/>
                  <a:moveTo>
                    <a:pt x="4896" y="3674"/>
                  </a:moveTo>
                  <a:lnTo>
                    <a:pt x="4896" y="3674"/>
                  </a:lnTo>
                  <a:lnTo>
                    <a:pt x="4916" y="3680"/>
                  </a:lnTo>
                  <a:lnTo>
                    <a:pt x="4896" y="3674"/>
                  </a:lnTo>
                  <a:lnTo>
                    <a:pt x="4896" y="3674"/>
                  </a:lnTo>
                  <a:lnTo>
                    <a:pt x="4900" y="3676"/>
                  </a:lnTo>
                  <a:lnTo>
                    <a:pt x="4896" y="3674"/>
                  </a:lnTo>
                  <a:lnTo>
                    <a:pt x="4896" y="3674"/>
                  </a:lnTo>
                  <a:close/>
                  <a:moveTo>
                    <a:pt x="4944" y="3066"/>
                  </a:moveTo>
                  <a:lnTo>
                    <a:pt x="4944" y="3066"/>
                  </a:lnTo>
                  <a:lnTo>
                    <a:pt x="4940" y="3068"/>
                  </a:lnTo>
                  <a:lnTo>
                    <a:pt x="4936" y="3068"/>
                  </a:lnTo>
                  <a:lnTo>
                    <a:pt x="4922" y="3064"/>
                  </a:lnTo>
                  <a:lnTo>
                    <a:pt x="4904" y="3054"/>
                  </a:lnTo>
                  <a:lnTo>
                    <a:pt x="4904" y="3054"/>
                  </a:lnTo>
                  <a:lnTo>
                    <a:pt x="4902" y="3042"/>
                  </a:lnTo>
                  <a:lnTo>
                    <a:pt x="4904" y="3032"/>
                  </a:lnTo>
                  <a:lnTo>
                    <a:pt x="4908" y="3024"/>
                  </a:lnTo>
                  <a:lnTo>
                    <a:pt x="4914" y="3018"/>
                  </a:lnTo>
                  <a:lnTo>
                    <a:pt x="4922" y="3012"/>
                  </a:lnTo>
                  <a:lnTo>
                    <a:pt x="4930" y="3010"/>
                  </a:lnTo>
                  <a:lnTo>
                    <a:pt x="4940" y="3008"/>
                  </a:lnTo>
                  <a:lnTo>
                    <a:pt x="4950" y="3006"/>
                  </a:lnTo>
                  <a:lnTo>
                    <a:pt x="4960" y="3008"/>
                  </a:lnTo>
                  <a:lnTo>
                    <a:pt x="4968" y="3012"/>
                  </a:lnTo>
                  <a:lnTo>
                    <a:pt x="4976" y="3016"/>
                  </a:lnTo>
                  <a:lnTo>
                    <a:pt x="4982" y="3022"/>
                  </a:lnTo>
                  <a:lnTo>
                    <a:pt x="4986" y="3032"/>
                  </a:lnTo>
                  <a:lnTo>
                    <a:pt x="4988" y="3042"/>
                  </a:lnTo>
                  <a:lnTo>
                    <a:pt x="4986" y="3054"/>
                  </a:lnTo>
                  <a:lnTo>
                    <a:pt x="4982" y="3070"/>
                  </a:lnTo>
                  <a:lnTo>
                    <a:pt x="4982" y="3070"/>
                  </a:lnTo>
                  <a:lnTo>
                    <a:pt x="4964" y="3068"/>
                  </a:lnTo>
                  <a:lnTo>
                    <a:pt x="4944" y="3066"/>
                  </a:lnTo>
                  <a:lnTo>
                    <a:pt x="4944" y="3066"/>
                  </a:lnTo>
                  <a:lnTo>
                    <a:pt x="4942" y="3070"/>
                  </a:lnTo>
                  <a:lnTo>
                    <a:pt x="4944" y="3070"/>
                  </a:lnTo>
                  <a:lnTo>
                    <a:pt x="4946" y="3066"/>
                  </a:lnTo>
                  <a:lnTo>
                    <a:pt x="4946" y="3066"/>
                  </a:lnTo>
                  <a:lnTo>
                    <a:pt x="4944" y="3066"/>
                  </a:lnTo>
                  <a:lnTo>
                    <a:pt x="4944" y="3066"/>
                  </a:lnTo>
                  <a:close/>
                  <a:moveTo>
                    <a:pt x="4970" y="3998"/>
                  </a:moveTo>
                  <a:lnTo>
                    <a:pt x="4970" y="3998"/>
                  </a:lnTo>
                  <a:lnTo>
                    <a:pt x="4964" y="3994"/>
                  </a:lnTo>
                  <a:lnTo>
                    <a:pt x="4970" y="3994"/>
                  </a:lnTo>
                  <a:lnTo>
                    <a:pt x="4974" y="3996"/>
                  </a:lnTo>
                  <a:lnTo>
                    <a:pt x="4974" y="3998"/>
                  </a:lnTo>
                  <a:lnTo>
                    <a:pt x="4970" y="3998"/>
                  </a:lnTo>
                  <a:lnTo>
                    <a:pt x="4970" y="3998"/>
                  </a:lnTo>
                  <a:lnTo>
                    <a:pt x="4968" y="3996"/>
                  </a:lnTo>
                  <a:lnTo>
                    <a:pt x="4970" y="3996"/>
                  </a:lnTo>
                  <a:lnTo>
                    <a:pt x="4970" y="3998"/>
                  </a:lnTo>
                  <a:lnTo>
                    <a:pt x="4970" y="3998"/>
                  </a:lnTo>
                  <a:lnTo>
                    <a:pt x="4970" y="3998"/>
                  </a:lnTo>
                  <a:close/>
                  <a:moveTo>
                    <a:pt x="4990" y="3888"/>
                  </a:moveTo>
                  <a:lnTo>
                    <a:pt x="4990" y="3888"/>
                  </a:lnTo>
                  <a:lnTo>
                    <a:pt x="4980" y="3894"/>
                  </a:lnTo>
                  <a:lnTo>
                    <a:pt x="4972" y="3894"/>
                  </a:lnTo>
                  <a:lnTo>
                    <a:pt x="4970" y="3892"/>
                  </a:lnTo>
                  <a:lnTo>
                    <a:pt x="4968" y="3890"/>
                  </a:lnTo>
                  <a:lnTo>
                    <a:pt x="4964" y="3884"/>
                  </a:lnTo>
                  <a:lnTo>
                    <a:pt x="4964" y="3884"/>
                  </a:lnTo>
                  <a:lnTo>
                    <a:pt x="4974" y="3880"/>
                  </a:lnTo>
                  <a:lnTo>
                    <a:pt x="4980" y="3878"/>
                  </a:lnTo>
                  <a:lnTo>
                    <a:pt x="4984" y="3878"/>
                  </a:lnTo>
                  <a:lnTo>
                    <a:pt x="4988" y="3880"/>
                  </a:lnTo>
                  <a:lnTo>
                    <a:pt x="4990" y="3884"/>
                  </a:lnTo>
                  <a:lnTo>
                    <a:pt x="4990" y="3888"/>
                  </a:lnTo>
                  <a:lnTo>
                    <a:pt x="4990" y="3888"/>
                  </a:lnTo>
                  <a:lnTo>
                    <a:pt x="4988" y="3890"/>
                  </a:lnTo>
                  <a:lnTo>
                    <a:pt x="4988" y="3888"/>
                  </a:lnTo>
                  <a:lnTo>
                    <a:pt x="4988" y="3886"/>
                  </a:lnTo>
                  <a:lnTo>
                    <a:pt x="4990" y="3888"/>
                  </a:lnTo>
                  <a:lnTo>
                    <a:pt x="4990" y="3888"/>
                  </a:lnTo>
                  <a:close/>
                  <a:moveTo>
                    <a:pt x="5010" y="3904"/>
                  </a:moveTo>
                  <a:lnTo>
                    <a:pt x="5010" y="3904"/>
                  </a:lnTo>
                  <a:lnTo>
                    <a:pt x="5004" y="3902"/>
                  </a:lnTo>
                  <a:lnTo>
                    <a:pt x="5004" y="3900"/>
                  </a:lnTo>
                  <a:lnTo>
                    <a:pt x="5004" y="3898"/>
                  </a:lnTo>
                  <a:lnTo>
                    <a:pt x="5008" y="3896"/>
                  </a:lnTo>
                  <a:lnTo>
                    <a:pt x="5014" y="3894"/>
                  </a:lnTo>
                  <a:lnTo>
                    <a:pt x="5028" y="3894"/>
                  </a:lnTo>
                  <a:lnTo>
                    <a:pt x="5030" y="3894"/>
                  </a:lnTo>
                  <a:lnTo>
                    <a:pt x="5032" y="3896"/>
                  </a:lnTo>
                  <a:lnTo>
                    <a:pt x="5030" y="3896"/>
                  </a:lnTo>
                  <a:lnTo>
                    <a:pt x="5030" y="3896"/>
                  </a:lnTo>
                  <a:lnTo>
                    <a:pt x="5032" y="3900"/>
                  </a:lnTo>
                  <a:lnTo>
                    <a:pt x="5032" y="3906"/>
                  </a:lnTo>
                  <a:lnTo>
                    <a:pt x="5032" y="3908"/>
                  </a:lnTo>
                  <a:lnTo>
                    <a:pt x="5028" y="3910"/>
                  </a:lnTo>
                  <a:lnTo>
                    <a:pt x="5020" y="3908"/>
                  </a:lnTo>
                  <a:lnTo>
                    <a:pt x="5010" y="3904"/>
                  </a:lnTo>
                  <a:lnTo>
                    <a:pt x="5010" y="3904"/>
                  </a:lnTo>
                  <a:lnTo>
                    <a:pt x="5012" y="3906"/>
                  </a:lnTo>
                  <a:lnTo>
                    <a:pt x="5010" y="3904"/>
                  </a:lnTo>
                  <a:lnTo>
                    <a:pt x="5010" y="3904"/>
                  </a:lnTo>
                  <a:close/>
                  <a:moveTo>
                    <a:pt x="5048" y="3910"/>
                  </a:moveTo>
                  <a:lnTo>
                    <a:pt x="5048" y="3910"/>
                  </a:lnTo>
                  <a:lnTo>
                    <a:pt x="5048" y="3908"/>
                  </a:lnTo>
                  <a:lnTo>
                    <a:pt x="5048" y="3910"/>
                  </a:lnTo>
                  <a:lnTo>
                    <a:pt x="5048" y="3910"/>
                  </a:lnTo>
                  <a:close/>
                  <a:moveTo>
                    <a:pt x="5018" y="3194"/>
                  </a:moveTo>
                  <a:lnTo>
                    <a:pt x="5018" y="3194"/>
                  </a:lnTo>
                  <a:lnTo>
                    <a:pt x="5012" y="3190"/>
                  </a:lnTo>
                  <a:lnTo>
                    <a:pt x="5000" y="3182"/>
                  </a:lnTo>
                  <a:lnTo>
                    <a:pt x="4984" y="3168"/>
                  </a:lnTo>
                  <a:lnTo>
                    <a:pt x="4968" y="3150"/>
                  </a:lnTo>
                  <a:lnTo>
                    <a:pt x="4962" y="3142"/>
                  </a:lnTo>
                  <a:lnTo>
                    <a:pt x="4956" y="3132"/>
                  </a:lnTo>
                  <a:lnTo>
                    <a:pt x="4954" y="3122"/>
                  </a:lnTo>
                  <a:lnTo>
                    <a:pt x="4956" y="3112"/>
                  </a:lnTo>
                  <a:lnTo>
                    <a:pt x="4960" y="3102"/>
                  </a:lnTo>
                  <a:lnTo>
                    <a:pt x="4968" y="3092"/>
                  </a:lnTo>
                  <a:lnTo>
                    <a:pt x="4980" y="3084"/>
                  </a:lnTo>
                  <a:lnTo>
                    <a:pt x="4998" y="3074"/>
                  </a:lnTo>
                  <a:lnTo>
                    <a:pt x="4998" y="3074"/>
                  </a:lnTo>
                  <a:lnTo>
                    <a:pt x="5004" y="3076"/>
                  </a:lnTo>
                  <a:lnTo>
                    <a:pt x="5014" y="3076"/>
                  </a:lnTo>
                  <a:lnTo>
                    <a:pt x="5044" y="3078"/>
                  </a:lnTo>
                  <a:lnTo>
                    <a:pt x="5060" y="3080"/>
                  </a:lnTo>
                  <a:lnTo>
                    <a:pt x="5074" y="3084"/>
                  </a:lnTo>
                  <a:lnTo>
                    <a:pt x="5080" y="3088"/>
                  </a:lnTo>
                  <a:lnTo>
                    <a:pt x="5086" y="3094"/>
                  </a:lnTo>
                  <a:lnTo>
                    <a:pt x="5090" y="3100"/>
                  </a:lnTo>
                  <a:lnTo>
                    <a:pt x="5092" y="3108"/>
                  </a:lnTo>
                  <a:lnTo>
                    <a:pt x="5092" y="3108"/>
                  </a:lnTo>
                  <a:lnTo>
                    <a:pt x="5096" y="3136"/>
                  </a:lnTo>
                  <a:lnTo>
                    <a:pt x="5096" y="3156"/>
                  </a:lnTo>
                  <a:lnTo>
                    <a:pt x="5094" y="3162"/>
                  </a:lnTo>
                  <a:lnTo>
                    <a:pt x="5092" y="3166"/>
                  </a:lnTo>
                  <a:lnTo>
                    <a:pt x="5088" y="3170"/>
                  </a:lnTo>
                  <a:lnTo>
                    <a:pt x="5084" y="3172"/>
                  </a:lnTo>
                  <a:lnTo>
                    <a:pt x="5072" y="3176"/>
                  </a:lnTo>
                  <a:lnTo>
                    <a:pt x="5056" y="3178"/>
                  </a:lnTo>
                  <a:lnTo>
                    <a:pt x="5038" y="3184"/>
                  </a:lnTo>
                  <a:lnTo>
                    <a:pt x="5018" y="3194"/>
                  </a:lnTo>
                  <a:lnTo>
                    <a:pt x="5018" y="3194"/>
                  </a:lnTo>
                  <a:lnTo>
                    <a:pt x="5020" y="3188"/>
                  </a:lnTo>
                  <a:lnTo>
                    <a:pt x="5024" y="3188"/>
                  </a:lnTo>
                  <a:lnTo>
                    <a:pt x="5024" y="3188"/>
                  </a:lnTo>
                  <a:lnTo>
                    <a:pt x="5018" y="3194"/>
                  </a:lnTo>
                  <a:lnTo>
                    <a:pt x="5018" y="3194"/>
                  </a:lnTo>
                  <a:close/>
                  <a:moveTo>
                    <a:pt x="5102" y="3918"/>
                  </a:moveTo>
                  <a:lnTo>
                    <a:pt x="5102" y="3918"/>
                  </a:lnTo>
                  <a:lnTo>
                    <a:pt x="5094" y="3922"/>
                  </a:lnTo>
                  <a:lnTo>
                    <a:pt x="5088" y="3922"/>
                  </a:lnTo>
                  <a:lnTo>
                    <a:pt x="5082" y="3922"/>
                  </a:lnTo>
                  <a:lnTo>
                    <a:pt x="5080" y="3922"/>
                  </a:lnTo>
                  <a:lnTo>
                    <a:pt x="5078" y="3920"/>
                  </a:lnTo>
                  <a:lnTo>
                    <a:pt x="5082" y="3918"/>
                  </a:lnTo>
                  <a:lnTo>
                    <a:pt x="5090" y="3918"/>
                  </a:lnTo>
                  <a:lnTo>
                    <a:pt x="5102" y="3918"/>
                  </a:lnTo>
                  <a:lnTo>
                    <a:pt x="5102" y="3918"/>
                  </a:lnTo>
                  <a:lnTo>
                    <a:pt x="5098" y="3920"/>
                  </a:lnTo>
                  <a:lnTo>
                    <a:pt x="5102" y="3918"/>
                  </a:lnTo>
                  <a:lnTo>
                    <a:pt x="5102" y="3918"/>
                  </a:lnTo>
                  <a:close/>
                  <a:moveTo>
                    <a:pt x="5112" y="3984"/>
                  </a:moveTo>
                  <a:lnTo>
                    <a:pt x="5112" y="3984"/>
                  </a:lnTo>
                  <a:lnTo>
                    <a:pt x="5104" y="3988"/>
                  </a:lnTo>
                  <a:lnTo>
                    <a:pt x="5092" y="3994"/>
                  </a:lnTo>
                  <a:lnTo>
                    <a:pt x="5086" y="3996"/>
                  </a:lnTo>
                  <a:lnTo>
                    <a:pt x="5078" y="3994"/>
                  </a:lnTo>
                  <a:lnTo>
                    <a:pt x="5070" y="3990"/>
                  </a:lnTo>
                  <a:lnTo>
                    <a:pt x="5064" y="3984"/>
                  </a:lnTo>
                  <a:lnTo>
                    <a:pt x="5064" y="3984"/>
                  </a:lnTo>
                  <a:lnTo>
                    <a:pt x="5062" y="3978"/>
                  </a:lnTo>
                  <a:lnTo>
                    <a:pt x="5064" y="3974"/>
                  </a:lnTo>
                  <a:lnTo>
                    <a:pt x="5066" y="3970"/>
                  </a:lnTo>
                  <a:lnTo>
                    <a:pt x="5070" y="3970"/>
                  </a:lnTo>
                  <a:lnTo>
                    <a:pt x="5078" y="3970"/>
                  </a:lnTo>
                  <a:lnTo>
                    <a:pt x="5088" y="3972"/>
                  </a:lnTo>
                  <a:lnTo>
                    <a:pt x="5108" y="3980"/>
                  </a:lnTo>
                  <a:lnTo>
                    <a:pt x="5112" y="3984"/>
                  </a:lnTo>
                  <a:lnTo>
                    <a:pt x="5114" y="3984"/>
                  </a:lnTo>
                  <a:lnTo>
                    <a:pt x="5112" y="3984"/>
                  </a:lnTo>
                  <a:lnTo>
                    <a:pt x="5112" y="3984"/>
                  </a:lnTo>
                  <a:lnTo>
                    <a:pt x="5110" y="3984"/>
                  </a:lnTo>
                  <a:lnTo>
                    <a:pt x="5112" y="3984"/>
                  </a:lnTo>
                  <a:lnTo>
                    <a:pt x="5112" y="3984"/>
                  </a:lnTo>
                  <a:close/>
                  <a:moveTo>
                    <a:pt x="5114" y="50"/>
                  </a:moveTo>
                  <a:lnTo>
                    <a:pt x="5114" y="50"/>
                  </a:lnTo>
                  <a:lnTo>
                    <a:pt x="5128" y="48"/>
                  </a:lnTo>
                  <a:lnTo>
                    <a:pt x="5142" y="46"/>
                  </a:lnTo>
                  <a:lnTo>
                    <a:pt x="5156" y="48"/>
                  </a:lnTo>
                  <a:lnTo>
                    <a:pt x="5170" y="50"/>
                  </a:lnTo>
                  <a:lnTo>
                    <a:pt x="5170" y="50"/>
                  </a:lnTo>
                  <a:lnTo>
                    <a:pt x="5114" y="50"/>
                  </a:lnTo>
                  <a:lnTo>
                    <a:pt x="5114" y="50"/>
                  </a:lnTo>
                  <a:lnTo>
                    <a:pt x="5116" y="50"/>
                  </a:lnTo>
                  <a:lnTo>
                    <a:pt x="5114" y="50"/>
                  </a:lnTo>
                  <a:lnTo>
                    <a:pt x="5114" y="50"/>
                  </a:lnTo>
                  <a:close/>
                  <a:moveTo>
                    <a:pt x="5186" y="3964"/>
                  </a:moveTo>
                  <a:lnTo>
                    <a:pt x="5186" y="3964"/>
                  </a:lnTo>
                  <a:lnTo>
                    <a:pt x="5178" y="3962"/>
                  </a:lnTo>
                  <a:lnTo>
                    <a:pt x="5176" y="3958"/>
                  </a:lnTo>
                  <a:lnTo>
                    <a:pt x="5178" y="3956"/>
                  </a:lnTo>
                  <a:lnTo>
                    <a:pt x="5182" y="3954"/>
                  </a:lnTo>
                  <a:lnTo>
                    <a:pt x="5194" y="3952"/>
                  </a:lnTo>
                  <a:lnTo>
                    <a:pt x="5204" y="3952"/>
                  </a:lnTo>
                  <a:lnTo>
                    <a:pt x="5204" y="3952"/>
                  </a:lnTo>
                  <a:lnTo>
                    <a:pt x="5202" y="3954"/>
                  </a:lnTo>
                  <a:lnTo>
                    <a:pt x="5204" y="3954"/>
                  </a:lnTo>
                  <a:lnTo>
                    <a:pt x="5208" y="3958"/>
                  </a:lnTo>
                  <a:lnTo>
                    <a:pt x="5222" y="3966"/>
                  </a:lnTo>
                  <a:lnTo>
                    <a:pt x="5224" y="3968"/>
                  </a:lnTo>
                  <a:lnTo>
                    <a:pt x="5222" y="3970"/>
                  </a:lnTo>
                  <a:lnTo>
                    <a:pt x="5186" y="3964"/>
                  </a:lnTo>
                  <a:lnTo>
                    <a:pt x="5186" y="3964"/>
                  </a:lnTo>
                  <a:lnTo>
                    <a:pt x="5188" y="3964"/>
                  </a:lnTo>
                  <a:lnTo>
                    <a:pt x="5186" y="3964"/>
                  </a:lnTo>
                  <a:lnTo>
                    <a:pt x="5186" y="3964"/>
                  </a:lnTo>
                  <a:close/>
                  <a:moveTo>
                    <a:pt x="5202" y="1088"/>
                  </a:moveTo>
                  <a:lnTo>
                    <a:pt x="5202" y="1088"/>
                  </a:lnTo>
                  <a:lnTo>
                    <a:pt x="5214" y="1084"/>
                  </a:lnTo>
                  <a:lnTo>
                    <a:pt x="5202" y="1088"/>
                  </a:lnTo>
                  <a:lnTo>
                    <a:pt x="5202" y="1088"/>
                  </a:lnTo>
                  <a:close/>
                  <a:moveTo>
                    <a:pt x="5568" y="400"/>
                  </a:moveTo>
                  <a:lnTo>
                    <a:pt x="5568" y="400"/>
                  </a:lnTo>
                  <a:lnTo>
                    <a:pt x="5570" y="396"/>
                  </a:lnTo>
                  <a:lnTo>
                    <a:pt x="5568" y="400"/>
                  </a:lnTo>
                  <a:lnTo>
                    <a:pt x="5568" y="400"/>
                  </a:lnTo>
                  <a:lnTo>
                    <a:pt x="5568" y="400"/>
                  </a:lnTo>
                  <a:lnTo>
                    <a:pt x="5568" y="400"/>
                  </a:lnTo>
                  <a:lnTo>
                    <a:pt x="5568" y="400"/>
                  </a:lnTo>
                  <a:close/>
                  <a:moveTo>
                    <a:pt x="5590" y="858"/>
                  </a:moveTo>
                  <a:lnTo>
                    <a:pt x="5590" y="858"/>
                  </a:lnTo>
                  <a:lnTo>
                    <a:pt x="5590" y="858"/>
                  </a:lnTo>
                  <a:lnTo>
                    <a:pt x="5590" y="858"/>
                  </a:lnTo>
                  <a:lnTo>
                    <a:pt x="5590" y="858"/>
                  </a:lnTo>
                  <a:lnTo>
                    <a:pt x="5590" y="858"/>
                  </a:lnTo>
                  <a:close/>
                  <a:moveTo>
                    <a:pt x="5590" y="782"/>
                  </a:moveTo>
                  <a:lnTo>
                    <a:pt x="5590" y="782"/>
                  </a:lnTo>
                  <a:lnTo>
                    <a:pt x="5586" y="774"/>
                  </a:lnTo>
                  <a:lnTo>
                    <a:pt x="5586" y="768"/>
                  </a:lnTo>
                  <a:lnTo>
                    <a:pt x="5586" y="768"/>
                  </a:lnTo>
                  <a:lnTo>
                    <a:pt x="5588" y="770"/>
                  </a:lnTo>
                  <a:lnTo>
                    <a:pt x="5590" y="782"/>
                  </a:lnTo>
                  <a:lnTo>
                    <a:pt x="5590" y="782"/>
                  </a:lnTo>
                  <a:lnTo>
                    <a:pt x="5588" y="782"/>
                  </a:lnTo>
                  <a:lnTo>
                    <a:pt x="5590" y="782"/>
                  </a:lnTo>
                  <a:lnTo>
                    <a:pt x="5590" y="782"/>
                  </a:lnTo>
                  <a:close/>
                  <a:moveTo>
                    <a:pt x="5584" y="788"/>
                  </a:moveTo>
                  <a:lnTo>
                    <a:pt x="5584" y="788"/>
                  </a:lnTo>
                  <a:lnTo>
                    <a:pt x="5578" y="784"/>
                  </a:lnTo>
                  <a:lnTo>
                    <a:pt x="5578" y="780"/>
                  </a:lnTo>
                  <a:lnTo>
                    <a:pt x="5578" y="780"/>
                  </a:lnTo>
                  <a:lnTo>
                    <a:pt x="5580" y="780"/>
                  </a:lnTo>
                  <a:lnTo>
                    <a:pt x="5584" y="782"/>
                  </a:lnTo>
                  <a:lnTo>
                    <a:pt x="5586" y="784"/>
                  </a:lnTo>
                  <a:lnTo>
                    <a:pt x="5584" y="788"/>
                  </a:lnTo>
                  <a:lnTo>
                    <a:pt x="5584" y="788"/>
                  </a:lnTo>
                  <a:lnTo>
                    <a:pt x="5582" y="786"/>
                  </a:lnTo>
                  <a:lnTo>
                    <a:pt x="5584" y="786"/>
                  </a:lnTo>
                  <a:lnTo>
                    <a:pt x="5584" y="786"/>
                  </a:lnTo>
                  <a:lnTo>
                    <a:pt x="5584" y="788"/>
                  </a:lnTo>
                  <a:lnTo>
                    <a:pt x="5584" y="788"/>
                  </a:lnTo>
                  <a:close/>
                  <a:moveTo>
                    <a:pt x="5528" y="788"/>
                  </a:moveTo>
                  <a:lnTo>
                    <a:pt x="5528" y="788"/>
                  </a:lnTo>
                  <a:lnTo>
                    <a:pt x="5528" y="782"/>
                  </a:lnTo>
                  <a:lnTo>
                    <a:pt x="5528" y="782"/>
                  </a:lnTo>
                  <a:lnTo>
                    <a:pt x="5534" y="788"/>
                  </a:lnTo>
                  <a:lnTo>
                    <a:pt x="5536" y="790"/>
                  </a:lnTo>
                  <a:lnTo>
                    <a:pt x="5536" y="794"/>
                  </a:lnTo>
                  <a:lnTo>
                    <a:pt x="5534" y="792"/>
                  </a:lnTo>
                  <a:lnTo>
                    <a:pt x="5528" y="788"/>
                  </a:lnTo>
                  <a:lnTo>
                    <a:pt x="5528" y="788"/>
                  </a:lnTo>
                  <a:lnTo>
                    <a:pt x="5528" y="786"/>
                  </a:lnTo>
                  <a:lnTo>
                    <a:pt x="5528" y="788"/>
                  </a:lnTo>
                  <a:lnTo>
                    <a:pt x="5528" y="788"/>
                  </a:lnTo>
                  <a:lnTo>
                    <a:pt x="5528" y="788"/>
                  </a:lnTo>
                  <a:lnTo>
                    <a:pt x="5528" y="788"/>
                  </a:lnTo>
                  <a:close/>
                  <a:moveTo>
                    <a:pt x="5532" y="910"/>
                  </a:moveTo>
                  <a:lnTo>
                    <a:pt x="5532" y="910"/>
                  </a:lnTo>
                  <a:lnTo>
                    <a:pt x="5532" y="914"/>
                  </a:lnTo>
                  <a:lnTo>
                    <a:pt x="5530" y="914"/>
                  </a:lnTo>
                  <a:lnTo>
                    <a:pt x="5524" y="910"/>
                  </a:lnTo>
                  <a:lnTo>
                    <a:pt x="5524" y="908"/>
                  </a:lnTo>
                  <a:lnTo>
                    <a:pt x="5524" y="908"/>
                  </a:lnTo>
                  <a:lnTo>
                    <a:pt x="5528" y="908"/>
                  </a:lnTo>
                  <a:lnTo>
                    <a:pt x="5532" y="910"/>
                  </a:lnTo>
                  <a:lnTo>
                    <a:pt x="5532" y="910"/>
                  </a:lnTo>
                  <a:lnTo>
                    <a:pt x="5532" y="912"/>
                  </a:lnTo>
                  <a:lnTo>
                    <a:pt x="5532" y="912"/>
                  </a:lnTo>
                  <a:lnTo>
                    <a:pt x="5532" y="910"/>
                  </a:lnTo>
                  <a:lnTo>
                    <a:pt x="5532" y="910"/>
                  </a:lnTo>
                  <a:lnTo>
                    <a:pt x="5532" y="910"/>
                  </a:lnTo>
                  <a:close/>
                  <a:moveTo>
                    <a:pt x="5474" y="940"/>
                  </a:moveTo>
                  <a:lnTo>
                    <a:pt x="5474" y="940"/>
                  </a:lnTo>
                  <a:lnTo>
                    <a:pt x="5478" y="920"/>
                  </a:lnTo>
                  <a:lnTo>
                    <a:pt x="5478" y="920"/>
                  </a:lnTo>
                  <a:lnTo>
                    <a:pt x="5478" y="924"/>
                  </a:lnTo>
                  <a:lnTo>
                    <a:pt x="5476" y="934"/>
                  </a:lnTo>
                  <a:lnTo>
                    <a:pt x="5474" y="938"/>
                  </a:lnTo>
                  <a:lnTo>
                    <a:pt x="5474" y="940"/>
                  </a:lnTo>
                  <a:lnTo>
                    <a:pt x="5474" y="940"/>
                  </a:lnTo>
                  <a:lnTo>
                    <a:pt x="5474" y="938"/>
                  </a:lnTo>
                  <a:lnTo>
                    <a:pt x="5476" y="938"/>
                  </a:lnTo>
                  <a:lnTo>
                    <a:pt x="5478" y="938"/>
                  </a:lnTo>
                  <a:lnTo>
                    <a:pt x="5478" y="940"/>
                  </a:lnTo>
                  <a:lnTo>
                    <a:pt x="5474" y="940"/>
                  </a:lnTo>
                  <a:lnTo>
                    <a:pt x="5474" y="940"/>
                  </a:lnTo>
                  <a:close/>
                  <a:moveTo>
                    <a:pt x="5468" y="914"/>
                  </a:moveTo>
                  <a:lnTo>
                    <a:pt x="5468" y="914"/>
                  </a:lnTo>
                  <a:lnTo>
                    <a:pt x="5468" y="914"/>
                  </a:lnTo>
                  <a:lnTo>
                    <a:pt x="5468" y="914"/>
                  </a:lnTo>
                  <a:lnTo>
                    <a:pt x="5468" y="914"/>
                  </a:lnTo>
                  <a:lnTo>
                    <a:pt x="5468" y="914"/>
                  </a:lnTo>
                  <a:lnTo>
                    <a:pt x="5468" y="914"/>
                  </a:lnTo>
                  <a:lnTo>
                    <a:pt x="5468" y="914"/>
                  </a:lnTo>
                  <a:close/>
                  <a:moveTo>
                    <a:pt x="5442" y="146"/>
                  </a:moveTo>
                  <a:lnTo>
                    <a:pt x="5442" y="142"/>
                  </a:lnTo>
                  <a:lnTo>
                    <a:pt x="5442" y="142"/>
                  </a:lnTo>
                  <a:lnTo>
                    <a:pt x="5442" y="144"/>
                  </a:lnTo>
                  <a:lnTo>
                    <a:pt x="5442" y="146"/>
                  </a:lnTo>
                  <a:lnTo>
                    <a:pt x="5442" y="146"/>
                  </a:lnTo>
                  <a:close/>
                  <a:moveTo>
                    <a:pt x="5438" y="860"/>
                  </a:moveTo>
                  <a:lnTo>
                    <a:pt x="5438" y="860"/>
                  </a:lnTo>
                  <a:lnTo>
                    <a:pt x="5434" y="868"/>
                  </a:lnTo>
                  <a:lnTo>
                    <a:pt x="5432" y="870"/>
                  </a:lnTo>
                  <a:lnTo>
                    <a:pt x="5430" y="868"/>
                  </a:lnTo>
                  <a:lnTo>
                    <a:pt x="5428" y="864"/>
                  </a:lnTo>
                  <a:lnTo>
                    <a:pt x="5428" y="858"/>
                  </a:lnTo>
                  <a:lnTo>
                    <a:pt x="5430" y="854"/>
                  </a:lnTo>
                  <a:lnTo>
                    <a:pt x="5430" y="854"/>
                  </a:lnTo>
                  <a:lnTo>
                    <a:pt x="5432" y="854"/>
                  </a:lnTo>
                  <a:lnTo>
                    <a:pt x="5438" y="860"/>
                  </a:lnTo>
                  <a:lnTo>
                    <a:pt x="5438" y="860"/>
                  </a:lnTo>
                  <a:lnTo>
                    <a:pt x="5436" y="860"/>
                  </a:lnTo>
                  <a:lnTo>
                    <a:pt x="5436" y="858"/>
                  </a:lnTo>
                  <a:lnTo>
                    <a:pt x="5436" y="856"/>
                  </a:lnTo>
                  <a:lnTo>
                    <a:pt x="5438" y="860"/>
                  </a:lnTo>
                  <a:lnTo>
                    <a:pt x="5438" y="860"/>
                  </a:lnTo>
                  <a:close/>
                  <a:moveTo>
                    <a:pt x="5420" y="150"/>
                  </a:moveTo>
                  <a:lnTo>
                    <a:pt x="5420" y="150"/>
                  </a:lnTo>
                  <a:lnTo>
                    <a:pt x="5412" y="126"/>
                  </a:lnTo>
                  <a:lnTo>
                    <a:pt x="5420" y="150"/>
                  </a:lnTo>
                  <a:lnTo>
                    <a:pt x="5420" y="150"/>
                  </a:lnTo>
                  <a:lnTo>
                    <a:pt x="5420" y="150"/>
                  </a:lnTo>
                  <a:lnTo>
                    <a:pt x="5420" y="150"/>
                  </a:lnTo>
                  <a:lnTo>
                    <a:pt x="5420" y="150"/>
                  </a:lnTo>
                  <a:close/>
                  <a:moveTo>
                    <a:pt x="5400" y="728"/>
                  </a:moveTo>
                  <a:lnTo>
                    <a:pt x="5400" y="728"/>
                  </a:lnTo>
                  <a:lnTo>
                    <a:pt x="5396" y="736"/>
                  </a:lnTo>
                  <a:lnTo>
                    <a:pt x="5396" y="736"/>
                  </a:lnTo>
                  <a:lnTo>
                    <a:pt x="5396" y="730"/>
                  </a:lnTo>
                  <a:lnTo>
                    <a:pt x="5398" y="722"/>
                  </a:lnTo>
                  <a:lnTo>
                    <a:pt x="5398" y="722"/>
                  </a:lnTo>
                  <a:lnTo>
                    <a:pt x="5400" y="728"/>
                  </a:lnTo>
                  <a:lnTo>
                    <a:pt x="5400" y="728"/>
                  </a:lnTo>
                  <a:lnTo>
                    <a:pt x="5398" y="730"/>
                  </a:lnTo>
                  <a:lnTo>
                    <a:pt x="5398" y="728"/>
                  </a:lnTo>
                  <a:lnTo>
                    <a:pt x="5398" y="726"/>
                  </a:lnTo>
                  <a:lnTo>
                    <a:pt x="5400" y="728"/>
                  </a:lnTo>
                  <a:lnTo>
                    <a:pt x="5400" y="728"/>
                  </a:lnTo>
                  <a:close/>
                  <a:moveTo>
                    <a:pt x="5380" y="114"/>
                  </a:moveTo>
                  <a:lnTo>
                    <a:pt x="5380" y="114"/>
                  </a:lnTo>
                  <a:lnTo>
                    <a:pt x="5378" y="124"/>
                  </a:lnTo>
                  <a:lnTo>
                    <a:pt x="5376" y="126"/>
                  </a:lnTo>
                  <a:lnTo>
                    <a:pt x="5376" y="126"/>
                  </a:lnTo>
                  <a:lnTo>
                    <a:pt x="5374" y="118"/>
                  </a:lnTo>
                  <a:lnTo>
                    <a:pt x="5372" y="110"/>
                  </a:lnTo>
                  <a:lnTo>
                    <a:pt x="5372" y="100"/>
                  </a:lnTo>
                  <a:lnTo>
                    <a:pt x="5374" y="96"/>
                  </a:lnTo>
                  <a:lnTo>
                    <a:pt x="5374" y="96"/>
                  </a:lnTo>
                  <a:lnTo>
                    <a:pt x="5376" y="100"/>
                  </a:lnTo>
                  <a:lnTo>
                    <a:pt x="5380" y="114"/>
                  </a:lnTo>
                  <a:lnTo>
                    <a:pt x="5380" y="114"/>
                  </a:lnTo>
                  <a:lnTo>
                    <a:pt x="5380" y="114"/>
                  </a:lnTo>
                  <a:lnTo>
                    <a:pt x="5380" y="114"/>
                  </a:lnTo>
                  <a:lnTo>
                    <a:pt x="5380" y="112"/>
                  </a:lnTo>
                  <a:lnTo>
                    <a:pt x="5380" y="114"/>
                  </a:lnTo>
                  <a:lnTo>
                    <a:pt x="5380" y="114"/>
                  </a:lnTo>
                  <a:close/>
                  <a:moveTo>
                    <a:pt x="5334" y="562"/>
                  </a:moveTo>
                  <a:lnTo>
                    <a:pt x="5334" y="562"/>
                  </a:lnTo>
                  <a:lnTo>
                    <a:pt x="5334" y="556"/>
                  </a:lnTo>
                  <a:lnTo>
                    <a:pt x="5336" y="550"/>
                  </a:lnTo>
                  <a:lnTo>
                    <a:pt x="5340" y="548"/>
                  </a:lnTo>
                  <a:lnTo>
                    <a:pt x="5344" y="546"/>
                  </a:lnTo>
                  <a:lnTo>
                    <a:pt x="5352" y="546"/>
                  </a:lnTo>
                  <a:lnTo>
                    <a:pt x="5362" y="548"/>
                  </a:lnTo>
                  <a:lnTo>
                    <a:pt x="5362" y="548"/>
                  </a:lnTo>
                  <a:lnTo>
                    <a:pt x="5366" y="562"/>
                  </a:lnTo>
                  <a:lnTo>
                    <a:pt x="5366" y="578"/>
                  </a:lnTo>
                  <a:lnTo>
                    <a:pt x="5364" y="592"/>
                  </a:lnTo>
                  <a:lnTo>
                    <a:pt x="5358" y="608"/>
                  </a:lnTo>
                  <a:lnTo>
                    <a:pt x="5358" y="608"/>
                  </a:lnTo>
                  <a:lnTo>
                    <a:pt x="5352" y="608"/>
                  </a:lnTo>
                  <a:lnTo>
                    <a:pt x="5346" y="604"/>
                  </a:lnTo>
                  <a:lnTo>
                    <a:pt x="5342" y="598"/>
                  </a:lnTo>
                  <a:lnTo>
                    <a:pt x="5338" y="590"/>
                  </a:lnTo>
                  <a:lnTo>
                    <a:pt x="5334" y="574"/>
                  </a:lnTo>
                  <a:lnTo>
                    <a:pt x="5332" y="566"/>
                  </a:lnTo>
                  <a:lnTo>
                    <a:pt x="5334" y="562"/>
                  </a:lnTo>
                  <a:lnTo>
                    <a:pt x="5334" y="562"/>
                  </a:lnTo>
                  <a:lnTo>
                    <a:pt x="5332" y="566"/>
                  </a:lnTo>
                  <a:lnTo>
                    <a:pt x="5334" y="562"/>
                  </a:lnTo>
                  <a:lnTo>
                    <a:pt x="5334" y="562"/>
                  </a:lnTo>
                  <a:close/>
                  <a:moveTo>
                    <a:pt x="5292" y="418"/>
                  </a:moveTo>
                  <a:lnTo>
                    <a:pt x="5292" y="418"/>
                  </a:lnTo>
                  <a:lnTo>
                    <a:pt x="5302" y="432"/>
                  </a:lnTo>
                  <a:lnTo>
                    <a:pt x="5304" y="438"/>
                  </a:lnTo>
                  <a:lnTo>
                    <a:pt x="5306" y="444"/>
                  </a:lnTo>
                  <a:lnTo>
                    <a:pt x="5306" y="450"/>
                  </a:lnTo>
                  <a:lnTo>
                    <a:pt x="5304" y="456"/>
                  </a:lnTo>
                  <a:lnTo>
                    <a:pt x="5302" y="462"/>
                  </a:lnTo>
                  <a:lnTo>
                    <a:pt x="5298" y="468"/>
                  </a:lnTo>
                  <a:lnTo>
                    <a:pt x="5298" y="468"/>
                  </a:lnTo>
                  <a:lnTo>
                    <a:pt x="5288" y="464"/>
                  </a:lnTo>
                  <a:lnTo>
                    <a:pt x="5284" y="458"/>
                  </a:lnTo>
                  <a:lnTo>
                    <a:pt x="5282" y="450"/>
                  </a:lnTo>
                  <a:lnTo>
                    <a:pt x="5284" y="444"/>
                  </a:lnTo>
                  <a:lnTo>
                    <a:pt x="5292" y="430"/>
                  </a:lnTo>
                  <a:lnTo>
                    <a:pt x="5294" y="424"/>
                  </a:lnTo>
                  <a:lnTo>
                    <a:pt x="5292" y="418"/>
                  </a:lnTo>
                  <a:lnTo>
                    <a:pt x="5292" y="418"/>
                  </a:lnTo>
                  <a:lnTo>
                    <a:pt x="5298" y="426"/>
                  </a:lnTo>
                  <a:lnTo>
                    <a:pt x="5292" y="418"/>
                  </a:lnTo>
                  <a:lnTo>
                    <a:pt x="5292" y="418"/>
                  </a:lnTo>
                  <a:close/>
                  <a:moveTo>
                    <a:pt x="5302" y="400"/>
                  </a:moveTo>
                  <a:lnTo>
                    <a:pt x="5302" y="400"/>
                  </a:lnTo>
                  <a:lnTo>
                    <a:pt x="5308" y="406"/>
                  </a:lnTo>
                  <a:lnTo>
                    <a:pt x="5302" y="400"/>
                  </a:lnTo>
                  <a:lnTo>
                    <a:pt x="5302" y="400"/>
                  </a:lnTo>
                  <a:close/>
                  <a:moveTo>
                    <a:pt x="5254" y="670"/>
                  </a:moveTo>
                  <a:lnTo>
                    <a:pt x="5254" y="670"/>
                  </a:lnTo>
                  <a:lnTo>
                    <a:pt x="5256" y="672"/>
                  </a:lnTo>
                  <a:lnTo>
                    <a:pt x="5264" y="678"/>
                  </a:lnTo>
                  <a:lnTo>
                    <a:pt x="5266" y="682"/>
                  </a:lnTo>
                  <a:lnTo>
                    <a:pt x="5268" y="688"/>
                  </a:lnTo>
                  <a:lnTo>
                    <a:pt x="5268" y="696"/>
                  </a:lnTo>
                  <a:lnTo>
                    <a:pt x="5266" y="704"/>
                  </a:lnTo>
                  <a:lnTo>
                    <a:pt x="5266" y="704"/>
                  </a:lnTo>
                  <a:lnTo>
                    <a:pt x="5260" y="704"/>
                  </a:lnTo>
                  <a:lnTo>
                    <a:pt x="5256" y="702"/>
                  </a:lnTo>
                  <a:lnTo>
                    <a:pt x="5254" y="696"/>
                  </a:lnTo>
                  <a:lnTo>
                    <a:pt x="5254" y="690"/>
                  </a:lnTo>
                  <a:lnTo>
                    <a:pt x="5254" y="678"/>
                  </a:lnTo>
                  <a:lnTo>
                    <a:pt x="5254" y="670"/>
                  </a:lnTo>
                  <a:lnTo>
                    <a:pt x="5254" y="670"/>
                  </a:lnTo>
                  <a:lnTo>
                    <a:pt x="5252" y="670"/>
                  </a:lnTo>
                  <a:lnTo>
                    <a:pt x="5254" y="670"/>
                  </a:lnTo>
                  <a:lnTo>
                    <a:pt x="5254" y="670"/>
                  </a:lnTo>
                  <a:close/>
                  <a:moveTo>
                    <a:pt x="5264" y="648"/>
                  </a:moveTo>
                  <a:lnTo>
                    <a:pt x="5264" y="648"/>
                  </a:lnTo>
                  <a:lnTo>
                    <a:pt x="5266" y="644"/>
                  </a:lnTo>
                  <a:lnTo>
                    <a:pt x="5264" y="648"/>
                  </a:lnTo>
                  <a:lnTo>
                    <a:pt x="5264" y="648"/>
                  </a:lnTo>
                  <a:close/>
                  <a:moveTo>
                    <a:pt x="5260" y="588"/>
                  </a:moveTo>
                  <a:lnTo>
                    <a:pt x="5260" y="588"/>
                  </a:lnTo>
                  <a:lnTo>
                    <a:pt x="5256" y="584"/>
                  </a:lnTo>
                  <a:lnTo>
                    <a:pt x="5256" y="588"/>
                  </a:lnTo>
                  <a:lnTo>
                    <a:pt x="5260" y="600"/>
                  </a:lnTo>
                  <a:lnTo>
                    <a:pt x="5262" y="606"/>
                  </a:lnTo>
                  <a:lnTo>
                    <a:pt x="5264" y="608"/>
                  </a:lnTo>
                  <a:lnTo>
                    <a:pt x="5264" y="602"/>
                  </a:lnTo>
                  <a:lnTo>
                    <a:pt x="5260" y="588"/>
                  </a:lnTo>
                  <a:lnTo>
                    <a:pt x="5260" y="588"/>
                  </a:lnTo>
                  <a:lnTo>
                    <a:pt x="5260" y="590"/>
                  </a:lnTo>
                  <a:lnTo>
                    <a:pt x="5260" y="588"/>
                  </a:lnTo>
                  <a:lnTo>
                    <a:pt x="5260" y="588"/>
                  </a:lnTo>
                  <a:close/>
                  <a:moveTo>
                    <a:pt x="5226" y="3972"/>
                  </a:moveTo>
                  <a:lnTo>
                    <a:pt x="5226" y="3972"/>
                  </a:lnTo>
                  <a:lnTo>
                    <a:pt x="5224" y="3970"/>
                  </a:lnTo>
                  <a:lnTo>
                    <a:pt x="5226" y="3972"/>
                  </a:lnTo>
                  <a:lnTo>
                    <a:pt x="5226" y="3972"/>
                  </a:lnTo>
                  <a:close/>
                  <a:moveTo>
                    <a:pt x="5244" y="718"/>
                  </a:moveTo>
                  <a:lnTo>
                    <a:pt x="5244" y="718"/>
                  </a:lnTo>
                  <a:lnTo>
                    <a:pt x="5250" y="720"/>
                  </a:lnTo>
                  <a:lnTo>
                    <a:pt x="5254" y="726"/>
                  </a:lnTo>
                  <a:lnTo>
                    <a:pt x="5256" y="734"/>
                  </a:lnTo>
                  <a:lnTo>
                    <a:pt x="5258" y="744"/>
                  </a:lnTo>
                  <a:lnTo>
                    <a:pt x="5258" y="752"/>
                  </a:lnTo>
                  <a:lnTo>
                    <a:pt x="5258" y="758"/>
                  </a:lnTo>
                  <a:lnTo>
                    <a:pt x="5256" y="762"/>
                  </a:lnTo>
                  <a:lnTo>
                    <a:pt x="5252" y="760"/>
                  </a:lnTo>
                  <a:lnTo>
                    <a:pt x="5252" y="760"/>
                  </a:lnTo>
                  <a:lnTo>
                    <a:pt x="5246" y="750"/>
                  </a:lnTo>
                  <a:lnTo>
                    <a:pt x="5242" y="740"/>
                  </a:lnTo>
                  <a:lnTo>
                    <a:pt x="5242" y="730"/>
                  </a:lnTo>
                  <a:lnTo>
                    <a:pt x="5244" y="718"/>
                  </a:lnTo>
                  <a:lnTo>
                    <a:pt x="5244" y="718"/>
                  </a:lnTo>
                  <a:lnTo>
                    <a:pt x="5246" y="720"/>
                  </a:lnTo>
                  <a:lnTo>
                    <a:pt x="5246" y="720"/>
                  </a:lnTo>
                  <a:lnTo>
                    <a:pt x="5244" y="720"/>
                  </a:lnTo>
                  <a:lnTo>
                    <a:pt x="5244" y="718"/>
                  </a:lnTo>
                  <a:lnTo>
                    <a:pt x="5244" y="718"/>
                  </a:lnTo>
                  <a:close/>
                  <a:moveTo>
                    <a:pt x="5250" y="3772"/>
                  </a:moveTo>
                  <a:lnTo>
                    <a:pt x="5250" y="3772"/>
                  </a:lnTo>
                  <a:lnTo>
                    <a:pt x="5246" y="3764"/>
                  </a:lnTo>
                  <a:lnTo>
                    <a:pt x="5246" y="3762"/>
                  </a:lnTo>
                  <a:lnTo>
                    <a:pt x="5248" y="3760"/>
                  </a:lnTo>
                  <a:lnTo>
                    <a:pt x="5252" y="3762"/>
                  </a:lnTo>
                  <a:lnTo>
                    <a:pt x="5256" y="3764"/>
                  </a:lnTo>
                  <a:lnTo>
                    <a:pt x="5262" y="3770"/>
                  </a:lnTo>
                  <a:lnTo>
                    <a:pt x="5262" y="3772"/>
                  </a:lnTo>
                  <a:lnTo>
                    <a:pt x="5262" y="3774"/>
                  </a:lnTo>
                  <a:lnTo>
                    <a:pt x="5260" y="3774"/>
                  </a:lnTo>
                  <a:lnTo>
                    <a:pt x="5250" y="3772"/>
                  </a:lnTo>
                  <a:lnTo>
                    <a:pt x="5250" y="3772"/>
                  </a:lnTo>
                  <a:lnTo>
                    <a:pt x="5250" y="3770"/>
                  </a:lnTo>
                  <a:lnTo>
                    <a:pt x="5250" y="3770"/>
                  </a:lnTo>
                  <a:lnTo>
                    <a:pt x="5252" y="3772"/>
                  </a:lnTo>
                  <a:lnTo>
                    <a:pt x="5250" y="3772"/>
                  </a:lnTo>
                  <a:lnTo>
                    <a:pt x="5250" y="3772"/>
                  </a:lnTo>
                  <a:close/>
                  <a:moveTo>
                    <a:pt x="5308" y="3798"/>
                  </a:moveTo>
                  <a:lnTo>
                    <a:pt x="5308" y="3798"/>
                  </a:lnTo>
                  <a:lnTo>
                    <a:pt x="5310" y="3800"/>
                  </a:lnTo>
                  <a:lnTo>
                    <a:pt x="5308" y="3798"/>
                  </a:lnTo>
                  <a:lnTo>
                    <a:pt x="5308" y="3798"/>
                  </a:lnTo>
                  <a:lnTo>
                    <a:pt x="5308" y="3798"/>
                  </a:lnTo>
                  <a:lnTo>
                    <a:pt x="5308" y="3798"/>
                  </a:lnTo>
                  <a:lnTo>
                    <a:pt x="5308" y="3798"/>
                  </a:lnTo>
                  <a:close/>
                  <a:moveTo>
                    <a:pt x="5322" y="3780"/>
                  </a:moveTo>
                  <a:lnTo>
                    <a:pt x="5322" y="3780"/>
                  </a:lnTo>
                  <a:lnTo>
                    <a:pt x="5320" y="3772"/>
                  </a:lnTo>
                  <a:lnTo>
                    <a:pt x="5320" y="3770"/>
                  </a:lnTo>
                  <a:lnTo>
                    <a:pt x="5320" y="3770"/>
                  </a:lnTo>
                  <a:lnTo>
                    <a:pt x="5326" y="3778"/>
                  </a:lnTo>
                  <a:lnTo>
                    <a:pt x="5332" y="3786"/>
                  </a:lnTo>
                  <a:lnTo>
                    <a:pt x="5330" y="3788"/>
                  </a:lnTo>
                  <a:lnTo>
                    <a:pt x="5328" y="3786"/>
                  </a:lnTo>
                  <a:lnTo>
                    <a:pt x="5322" y="3780"/>
                  </a:lnTo>
                  <a:lnTo>
                    <a:pt x="5322" y="3780"/>
                  </a:lnTo>
                  <a:lnTo>
                    <a:pt x="5322" y="3780"/>
                  </a:lnTo>
                  <a:lnTo>
                    <a:pt x="5322" y="3780"/>
                  </a:lnTo>
                  <a:lnTo>
                    <a:pt x="5324" y="3780"/>
                  </a:lnTo>
                  <a:lnTo>
                    <a:pt x="5322" y="3780"/>
                  </a:lnTo>
                  <a:lnTo>
                    <a:pt x="5322" y="3780"/>
                  </a:lnTo>
                  <a:close/>
                  <a:moveTo>
                    <a:pt x="5410" y="4102"/>
                  </a:moveTo>
                  <a:lnTo>
                    <a:pt x="5414" y="4102"/>
                  </a:lnTo>
                  <a:lnTo>
                    <a:pt x="5414" y="4102"/>
                  </a:lnTo>
                  <a:lnTo>
                    <a:pt x="5412" y="4102"/>
                  </a:lnTo>
                  <a:lnTo>
                    <a:pt x="5410" y="4102"/>
                  </a:lnTo>
                  <a:lnTo>
                    <a:pt x="5410" y="4102"/>
                  </a:lnTo>
                  <a:close/>
                  <a:moveTo>
                    <a:pt x="5412" y="4086"/>
                  </a:moveTo>
                  <a:lnTo>
                    <a:pt x="5412" y="4086"/>
                  </a:lnTo>
                  <a:lnTo>
                    <a:pt x="5408" y="4086"/>
                  </a:lnTo>
                  <a:lnTo>
                    <a:pt x="5410" y="4086"/>
                  </a:lnTo>
                  <a:lnTo>
                    <a:pt x="5424" y="4090"/>
                  </a:lnTo>
                  <a:lnTo>
                    <a:pt x="5432" y="4090"/>
                  </a:lnTo>
                  <a:lnTo>
                    <a:pt x="5412" y="4086"/>
                  </a:lnTo>
                  <a:lnTo>
                    <a:pt x="5412" y="4086"/>
                  </a:lnTo>
                  <a:lnTo>
                    <a:pt x="5414" y="4086"/>
                  </a:lnTo>
                  <a:lnTo>
                    <a:pt x="5412" y="4086"/>
                  </a:lnTo>
                  <a:lnTo>
                    <a:pt x="5412" y="4086"/>
                  </a:lnTo>
                  <a:close/>
                  <a:moveTo>
                    <a:pt x="5444" y="4058"/>
                  </a:moveTo>
                  <a:lnTo>
                    <a:pt x="5444" y="4058"/>
                  </a:lnTo>
                  <a:lnTo>
                    <a:pt x="5434" y="4056"/>
                  </a:lnTo>
                  <a:lnTo>
                    <a:pt x="5434" y="4054"/>
                  </a:lnTo>
                  <a:lnTo>
                    <a:pt x="5434" y="4054"/>
                  </a:lnTo>
                  <a:lnTo>
                    <a:pt x="5448" y="4052"/>
                  </a:lnTo>
                  <a:lnTo>
                    <a:pt x="5454" y="4054"/>
                  </a:lnTo>
                  <a:lnTo>
                    <a:pt x="5458" y="4054"/>
                  </a:lnTo>
                  <a:lnTo>
                    <a:pt x="5456" y="4056"/>
                  </a:lnTo>
                  <a:lnTo>
                    <a:pt x="5444" y="4058"/>
                  </a:lnTo>
                  <a:lnTo>
                    <a:pt x="5444" y="4058"/>
                  </a:lnTo>
                  <a:lnTo>
                    <a:pt x="5442" y="4058"/>
                  </a:lnTo>
                  <a:lnTo>
                    <a:pt x="5444" y="4058"/>
                  </a:lnTo>
                  <a:lnTo>
                    <a:pt x="5444" y="4058"/>
                  </a:lnTo>
                  <a:lnTo>
                    <a:pt x="5444" y="4058"/>
                  </a:lnTo>
                  <a:lnTo>
                    <a:pt x="5444" y="4058"/>
                  </a:lnTo>
                  <a:close/>
                  <a:moveTo>
                    <a:pt x="5524" y="4062"/>
                  </a:moveTo>
                  <a:lnTo>
                    <a:pt x="5524" y="4062"/>
                  </a:lnTo>
                  <a:lnTo>
                    <a:pt x="5528" y="4062"/>
                  </a:lnTo>
                  <a:lnTo>
                    <a:pt x="5524" y="4062"/>
                  </a:lnTo>
                  <a:lnTo>
                    <a:pt x="5492" y="4066"/>
                  </a:lnTo>
                  <a:lnTo>
                    <a:pt x="5492" y="4066"/>
                  </a:lnTo>
                  <a:lnTo>
                    <a:pt x="5492" y="4062"/>
                  </a:lnTo>
                  <a:lnTo>
                    <a:pt x="5496" y="4060"/>
                  </a:lnTo>
                  <a:lnTo>
                    <a:pt x="5508" y="4060"/>
                  </a:lnTo>
                  <a:lnTo>
                    <a:pt x="5524" y="4062"/>
                  </a:lnTo>
                  <a:lnTo>
                    <a:pt x="5524" y="4062"/>
                  </a:lnTo>
                  <a:lnTo>
                    <a:pt x="5522" y="4062"/>
                  </a:lnTo>
                  <a:lnTo>
                    <a:pt x="5524" y="4062"/>
                  </a:lnTo>
                  <a:lnTo>
                    <a:pt x="5524" y="4062"/>
                  </a:lnTo>
                  <a:close/>
                  <a:moveTo>
                    <a:pt x="5528" y="3258"/>
                  </a:moveTo>
                  <a:lnTo>
                    <a:pt x="5528" y="3258"/>
                  </a:lnTo>
                  <a:lnTo>
                    <a:pt x="5530" y="3268"/>
                  </a:lnTo>
                  <a:lnTo>
                    <a:pt x="5532" y="3276"/>
                  </a:lnTo>
                  <a:lnTo>
                    <a:pt x="5532" y="3276"/>
                  </a:lnTo>
                  <a:lnTo>
                    <a:pt x="5530" y="3276"/>
                  </a:lnTo>
                  <a:lnTo>
                    <a:pt x="5520" y="3264"/>
                  </a:lnTo>
                  <a:lnTo>
                    <a:pt x="5520" y="3264"/>
                  </a:lnTo>
                  <a:lnTo>
                    <a:pt x="5510" y="3272"/>
                  </a:lnTo>
                  <a:lnTo>
                    <a:pt x="5502" y="3278"/>
                  </a:lnTo>
                  <a:lnTo>
                    <a:pt x="5492" y="3292"/>
                  </a:lnTo>
                  <a:lnTo>
                    <a:pt x="5488" y="3298"/>
                  </a:lnTo>
                  <a:lnTo>
                    <a:pt x="5482" y="3304"/>
                  </a:lnTo>
                  <a:lnTo>
                    <a:pt x="5472" y="3310"/>
                  </a:lnTo>
                  <a:lnTo>
                    <a:pt x="5460" y="3316"/>
                  </a:lnTo>
                  <a:lnTo>
                    <a:pt x="5460" y="3316"/>
                  </a:lnTo>
                  <a:lnTo>
                    <a:pt x="5438" y="3322"/>
                  </a:lnTo>
                  <a:lnTo>
                    <a:pt x="5418" y="3330"/>
                  </a:lnTo>
                  <a:lnTo>
                    <a:pt x="5396" y="3340"/>
                  </a:lnTo>
                  <a:lnTo>
                    <a:pt x="5374" y="3348"/>
                  </a:lnTo>
                  <a:lnTo>
                    <a:pt x="5374" y="3348"/>
                  </a:lnTo>
                  <a:lnTo>
                    <a:pt x="5362" y="3330"/>
                  </a:lnTo>
                  <a:lnTo>
                    <a:pt x="5358" y="3322"/>
                  </a:lnTo>
                  <a:lnTo>
                    <a:pt x="5352" y="3318"/>
                  </a:lnTo>
                  <a:lnTo>
                    <a:pt x="5348" y="3316"/>
                  </a:lnTo>
                  <a:lnTo>
                    <a:pt x="5340" y="3312"/>
                  </a:lnTo>
                  <a:lnTo>
                    <a:pt x="5318" y="3310"/>
                  </a:lnTo>
                  <a:lnTo>
                    <a:pt x="5318" y="3310"/>
                  </a:lnTo>
                  <a:lnTo>
                    <a:pt x="5314" y="3300"/>
                  </a:lnTo>
                  <a:lnTo>
                    <a:pt x="5306" y="3292"/>
                  </a:lnTo>
                  <a:lnTo>
                    <a:pt x="5296" y="3286"/>
                  </a:lnTo>
                  <a:lnTo>
                    <a:pt x="5282" y="3282"/>
                  </a:lnTo>
                  <a:lnTo>
                    <a:pt x="5282" y="3282"/>
                  </a:lnTo>
                  <a:lnTo>
                    <a:pt x="5288" y="3274"/>
                  </a:lnTo>
                  <a:lnTo>
                    <a:pt x="5288" y="3268"/>
                  </a:lnTo>
                  <a:lnTo>
                    <a:pt x="5286" y="3262"/>
                  </a:lnTo>
                  <a:lnTo>
                    <a:pt x="5282" y="3260"/>
                  </a:lnTo>
                  <a:lnTo>
                    <a:pt x="5270" y="3254"/>
                  </a:lnTo>
                  <a:lnTo>
                    <a:pt x="5262" y="3250"/>
                  </a:lnTo>
                  <a:lnTo>
                    <a:pt x="5258" y="3246"/>
                  </a:lnTo>
                  <a:lnTo>
                    <a:pt x="5258" y="3246"/>
                  </a:lnTo>
                  <a:lnTo>
                    <a:pt x="5266" y="3242"/>
                  </a:lnTo>
                  <a:lnTo>
                    <a:pt x="5272" y="3236"/>
                  </a:lnTo>
                  <a:lnTo>
                    <a:pt x="5276" y="3228"/>
                  </a:lnTo>
                  <a:lnTo>
                    <a:pt x="5278" y="3222"/>
                  </a:lnTo>
                  <a:lnTo>
                    <a:pt x="5276" y="3216"/>
                  </a:lnTo>
                  <a:lnTo>
                    <a:pt x="5272" y="3210"/>
                  </a:lnTo>
                  <a:lnTo>
                    <a:pt x="5268" y="3206"/>
                  </a:lnTo>
                  <a:lnTo>
                    <a:pt x="5260" y="3204"/>
                  </a:lnTo>
                  <a:lnTo>
                    <a:pt x="5260" y="3204"/>
                  </a:lnTo>
                  <a:lnTo>
                    <a:pt x="5274" y="3174"/>
                  </a:lnTo>
                  <a:lnTo>
                    <a:pt x="5292" y="3144"/>
                  </a:lnTo>
                  <a:lnTo>
                    <a:pt x="5312" y="3112"/>
                  </a:lnTo>
                  <a:lnTo>
                    <a:pt x="5322" y="3098"/>
                  </a:lnTo>
                  <a:lnTo>
                    <a:pt x="5334" y="3086"/>
                  </a:lnTo>
                  <a:lnTo>
                    <a:pt x="5346" y="3076"/>
                  </a:lnTo>
                  <a:lnTo>
                    <a:pt x="5356" y="3070"/>
                  </a:lnTo>
                  <a:lnTo>
                    <a:pt x="5366" y="3068"/>
                  </a:lnTo>
                  <a:lnTo>
                    <a:pt x="5372" y="3068"/>
                  </a:lnTo>
                  <a:lnTo>
                    <a:pt x="5376" y="3070"/>
                  </a:lnTo>
                  <a:lnTo>
                    <a:pt x="5382" y="3074"/>
                  </a:lnTo>
                  <a:lnTo>
                    <a:pt x="5386" y="3080"/>
                  </a:lnTo>
                  <a:lnTo>
                    <a:pt x="5394" y="3096"/>
                  </a:lnTo>
                  <a:lnTo>
                    <a:pt x="5394" y="3096"/>
                  </a:lnTo>
                  <a:lnTo>
                    <a:pt x="5396" y="3090"/>
                  </a:lnTo>
                  <a:lnTo>
                    <a:pt x="5398" y="3082"/>
                  </a:lnTo>
                  <a:lnTo>
                    <a:pt x="5400" y="3076"/>
                  </a:lnTo>
                  <a:lnTo>
                    <a:pt x="5398" y="3068"/>
                  </a:lnTo>
                  <a:lnTo>
                    <a:pt x="5398" y="3068"/>
                  </a:lnTo>
                  <a:lnTo>
                    <a:pt x="5432" y="3098"/>
                  </a:lnTo>
                  <a:lnTo>
                    <a:pt x="5476" y="3132"/>
                  </a:lnTo>
                  <a:lnTo>
                    <a:pt x="5520" y="3164"/>
                  </a:lnTo>
                  <a:lnTo>
                    <a:pt x="5552" y="3186"/>
                  </a:lnTo>
                  <a:lnTo>
                    <a:pt x="5552" y="3186"/>
                  </a:lnTo>
                  <a:lnTo>
                    <a:pt x="5548" y="3202"/>
                  </a:lnTo>
                  <a:lnTo>
                    <a:pt x="5540" y="3228"/>
                  </a:lnTo>
                  <a:lnTo>
                    <a:pt x="5528" y="3258"/>
                  </a:lnTo>
                  <a:lnTo>
                    <a:pt x="5528" y="3258"/>
                  </a:lnTo>
                  <a:lnTo>
                    <a:pt x="5528" y="3250"/>
                  </a:lnTo>
                  <a:lnTo>
                    <a:pt x="5528" y="3258"/>
                  </a:lnTo>
                  <a:lnTo>
                    <a:pt x="5528" y="3258"/>
                  </a:lnTo>
                  <a:close/>
                </a:path>
              </a:pathLst>
            </a:custGeom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8" name="Shape 8"/>
          <p:cNvGrpSpPr/>
          <p:nvPr/>
        </p:nvGrpSpPr>
        <p:grpSpPr>
          <a:xfrm>
            <a:off x="3175" y="457200"/>
            <a:ext cx="8302625" cy="2840831"/>
            <a:chOff x="3175" y="609600"/>
            <a:chExt cx="8302625" cy="3787775"/>
          </a:xfrm>
        </p:grpSpPr>
        <p:sp>
          <p:nvSpPr>
            <p:cNvPr id="9" name="Shape 9"/>
            <p:cNvSpPr/>
            <p:nvPr/>
          </p:nvSpPr>
          <p:spPr>
            <a:xfrm>
              <a:off x="5470525" y="609600"/>
              <a:ext cx="654050" cy="314325"/>
            </a:xfrm>
            <a:custGeom>
              <a:avLst/>
              <a:gdLst/>
              <a:ahLst/>
              <a:cxnLst/>
              <a:rect l="0" t="0" r="0" b="0"/>
              <a:pathLst>
                <a:path w="412" h="198" extrusionOk="0">
                  <a:moveTo>
                    <a:pt x="96" y="154"/>
                  </a:moveTo>
                  <a:lnTo>
                    <a:pt x="96" y="154"/>
                  </a:lnTo>
                  <a:lnTo>
                    <a:pt x="132" y="146"/>
                  </a:lnTo>
                  <a:lnTo>
                    <a:pt x="166" y="136"/>
                  </a:lnTo>
                  <a:lnTo>
                    <a:pt x="166" y="136"/>
                  </a:lnTo>
                  <a:lnTo>
                    <a:pt x="198" y="124"/>
                  </a:lnTo>
                  <a:lnTo>
                    <a:pt x="230" y="112"/>
                  </a:lnTo>
                  <a:lnTo>
                    <a:pt x="290" y="86"/>
                  </a:lnTo>
                  <a:lnTo>
                    <a:pt x="352" y="60"/>
                  </a:lnTo>
                  <a:lnTo>
                    <a:pt x="412" y="36"/>
                  </a:lnTo>
                  <a:lnTo>
                    <a:pt x="402" y="0"/>
                  </a:lnTo>
                  <a:lnTo>
                    <a:pt x="402" y="0"/>
                  </a:lnTo>
                  <a:lnTo>
                    <a:pt x="296" y="46"/>
                  </a:lnTo>
                  <a:lnTo>
                    <a:pt x="194" y="96"/>
                  </a:lnTo>
                  <a:lnTo>
                    <a:pt x="94" y="146"/>
                  </a:lnTo>
                  <a:lnTo>
                    <a:pt x="46" y="172"/>
                  </a:lnTo>
                  <a:lnTo>
                    <a:pt x="0" y="198"/>
                  </a:lnTo>
                  <a:lnTo>
                    <a:pt x="0" y="198"/>
                  </a:lnTo>
                  <a:lnTo>
                    <a:pt x="114" y="156"/>
                  </a:lnTo>
                  <a:lnTo>
                    <a:pt x="96" y="154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" name="Shape 10"/>
            <p:cNvSpPr/>
            <p:nvPr/>
          </p:nvSpPr>
          <p:spPr>
            <a:xfrm>
              <a:off x="5959475" y="717550"/>
              <a:ext cx="225425" cy="95250"/>
            </a:xfrm>
            <a:custGeom>
              <a:avLst/>
              <a:gdLst/>
              <a:ahLst/>
              <a:cxnLst/>
              <a:rect l="0" t="0" r="0" b="0"/>
              <a:pathLst>
                <a:path w="142" h="60" extrusionOk="0">
                  <a:moveTo>
                    <a:pt x="142" y="2"/>
                  </a:moveTo>
                  <a:lnTo>
                    <a:pt x="122" y="0"/>
                  </a:lnTo>
                  <a:lnTo>
                    <a:pt x="122" y="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42" y="2"/>
                  </a:lnTo>
                  <a:lnTo>
                    <a:pt x="142" y="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x="4775200" y="2952750"/>
              <a:ext cx="60325" cy="15875"/>
            </a:xfrm>
            <a:custGeom>
              <a:avLst/>
              <a:gdLst/>
              <a:ahLst/>
              <a:cxnLst/>
              <a:rect l="0" t="0" r="0" b="0"/>
              <a:pathLst>
                <a:path w="38" h="10" extrusionOk="0">
                  <a:moveTo>
                    <a:pt x="34" y="8"/>
                  </a:moveTo>
                  <a:lnTo>
                    <a:pt x="38" y="0"/>
                  </a:lnTo>
                  <a:lnTo>
                    <a:pt x="0" y="10"/>
                  </a:lnTo>
                  <a:lnTo>
                    <a:pt x="34" y="8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6705600" y="622300"/>
              <a:ext cx="1600200" cy="771525"/>
            </a:xfrm>
            <a:custGeom>
              <a:avLst/>
              <a:gdLst/>
              <a:ahLst/>
              <a:cxnLst/>
              <a:rect l="0" t="0" r="0" b="0"/>
              <a:pathLst>
                <a:path w="1008" h="486" extrusionOk="0">
                  <a:moveTo>
                    <a:pt x="990" y="466"/>
                  </a:moveTo>
                  <a:lnTo>
                    <a:pt x="990" y="466"/>
                  </a:lnTo>
                  <a:lnTo>
                    <a:pt x="966" y="434"/>
                  </a:lnTo>
                  <a:lnTo>
                    <a:pt x="940" y="404"/>
                  </a:lnTo>
                  <a:lnTo>
                    <a:pt x="940" y="404"/>
                  </a:lnTo>
                  <a:lnTo>
                    <a:pt x="914" y="372"/>
                  </a:lnTo>
                  <a:lnTo>
                    <a:pt x="914" y="372"/>
                  </a:lnTo>
                  <a:lnTo>
                    <a:pt x="886" y="344"/>
                  </a:lnTo>
                  <a:lnTo>
                    <a:pt x="886" y="344"/>
                  </a:lnTo>
                  <a:lnTo>
                    <a:pt x="828" y="286"/>
                  </a:lnTo>
                  <a:lnTo>
                    <a:pt x="798" y="258"/>
                  </a:lnTo>
                  <a:lnTo>
                    <a:pt x="766" y="230"/>
                  </a:lnTo>
                  <a:lnTo>
                    <a:pt x="766" y="230"/>
                  </a:lnTo>
                  <a:lnTo>
                    <a:pt x="730" y="202"/>
                  </a:lnTo>
                  <a:lnTo>
                    <a:pt x="694" y="176"/>
                  </a:lnTo>
                  <a:lnTo>
                    <a:pt x="656" y="150"/>
                  </a:lnTo>
                  <a:lnTo>
                    <a:pt x="616" y="128"/>
                  </a:lnTo>
                  <a:lnTo>
                    <a:pt x="606" y="120"/>
                  </a:lnTo>
                  <a:lnTo>
                    <a:pt x="606" y="120"/>
                  </a:lnTo>
                  <a:lnTo>
                    <a:pt x="574" y="104"/>
                  </a:lnTo>
                  <a:lnTo>
                    <a:pt x="544" y="88"/>
                  </a:lnTo>
                  <a:lnTo>
                    <a:pt x="510" y="74"/>
                  </a:lnTo>
                  <a:lnTo>
                    <a:pt x="478" y="62"/>
                  </a:lnTo>
                  <a:lnTo>
                    <a:pt x="444" y="50"/>
                  </a:lnTo>
                  <a:lnTo>
                    <a:pt x="410" y="40"/>
                  </a:lnTo>
                  <a:lnTo>
                    <a:pt x="374" y="30"/>
                  </a:lnTo>
                  <a:lnTo>
                    <a:pt x="338" y="22"/>
                  </a:lnTo>
                  <a:lnTo>
                    <a:pt x="338" y="22"/>
                  </a:lnTo>
                  <a:lnTo>
                    <a:pt x="302" y="14"/>
                  </a:lnTo>
                  <a:lnTo>
                    <a:pt x="264" y="10"/>
                  </a:lnTo>
                  <a:lnTo>
                    <a:pt x="226" y="4"/>
                  </a:lnTo>
                  <a:lnTo>
                    <a:pt x="186" y="2"/>
                  </a:lnTo>
                  <a:lnTo>
                    <a:pt x="148" y="0"/>
                  </a:lnTo>
                  <a:lnTo>
                    <a:pt x="108" y="0"/>
                  </a:lnTo>
                  <a:lnTo>
                    <a:pt x="68" y="2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72" y="20"/>
                  </a:lnTo>
                  <a:lnTo>
                    <a:pt x="144" y="14"/>
                  </a:lnTo>
                  <a:lnTo>
                    <a:pt x="214" y="12"/>
                  </a:lnTo>
                  <a:lnTo>
                    <a:pt x="286" y="14"/>
                  </a:lnTo>
                  <a:lnTo>
                    <a:pt x="286" y="14"/>
                  </a:lnTo>
                  <a:lnTo>
                    <a:pt x="242" y="18"/>
                  </a:lnTo>
                  <a:lnTo>
                    <a:pt x="200" y="24"/>
                  </a:lnTo>
                  <a:lnTo>
                    <a:pt x="200" y="24"/>
                  </a:lnTo>
                  <a:lnTo>
                    <a:pt x="124" y="40"/>
                  </a:lnTo>
                  <a:lnTo>
                    <a:pt x="48" y="62"/>
                  </a:lnTo>
                  <a:lnTo>
                    <a:pt x="48" y="62"/>
                  </a:lnTo>
                  <a:lnTo>
                    <a:pt x="92" y="52"/>
                  </a:lnTo>
                  <a:lnTo>
                    <a:pt x="138" y="44"/>
                  </a:lnTo>
                  <a:lnTo>
                    <a:pt x="182" y="36"/>
                  </a:lnTo>
                  <a:lnTo>
                    <a:pt x="228" y="30"/>
                  </a:lnTo>
                  <a:lnTo>
                    <a:pt x="228" y="30"/>
                  </a:lnTo>
                  <a:lnTo>
                    <a:pt x="298" y="40"/>
                  </a:lnTo>
                  <a:lnTo>
                    <a:pt x="366" y="54"/>
                  </a:lnTo>
                  <a:lnTo>
                    <a:pt x="434" y="72"/>
                  </a:lnTo>
                  <a:lnTo>
                    <a:pt x="500" y="92"/>
                  </a:lnTo>
                  <a:lnTo>
                    <a:pt x="500" y="92"/>
                  </a:lnTo>
                  <a:lnTo>
                    <a:pt x="556" y="122"/>
                  </a:lnTo>
                  <a:lnTo>
                    <a:pt x="610" y="154"/>
                  </a:lnTo>
                  <a:lnTo>
                    <a:pt x="610" y="154"/>
                  </a:lnTo>
                  <a:lnTo>
                    <a:pt x="582" y="150"/>
                  </a:lnTo>
                  <a:lnTo>
                    <a:pt x="582" y="150"/>
                  </a:lnTo>
                  <a:lnTo>
                    <a:pt x="618" y="168"/>
                  </a:lnTo>
                  <a:lnTo>
                    <a:pt x="654" y="186"/>
                  </a:lnTo>
                  <a:lnTo>
                    <a:pt x="654" y="186"/>
                  </a:lnTo>
                  <a:lnTo>
                    <a:pt x="712" y="224"/>
                  </a:lnTo>
                  <a:lnTo>
                    <a:pt x="766" y="266"/>
                  </a:lnTo>
                  <a:lnTo>
                    <a:pt x="816" y="308"/>
                  </a:lnTo>
                  <a:lnTo>
                    <a:pt x="866" y="354"/>
                  </a:lnTo>
                  <a:lnTo>
                    <a:pt x="866" y="354"/>
                  </a:lnTo>
                  <a:lnTo>
                    <a:pt x="816" y="310"/>
                  </a:lnTo>
                  <a:lnTo>
                    <a:pt x="764" y="270"/>
                  </a:lnTo>
                  <a:lnTo>
                    <a:pt x="764" y="270"/>
                  </a:lnTo>
                  <a:lnTo>
                    <a:pt x="810" y="322"/>
                  </a:lnTo>
                  <a:lnTo>
                    <a:pt x="810" y="322"/>
                  </a:lnTo>
                  <a:lnTo>
                    <a:pt x="748" y="274"/>
                  </a:lnTo>
                  <a:lnTo>
                    <a:pt x="748" y="274"/>
                  </a:lnTo>
                  <a:lnTo>
                    <a:pt x="794" y="312"/>
                  </a:lnTo>
                  <a:lnTo>
                    <a:pt x="838" y="352"/>
                  </a:lnTo>
                  <a:lnTo>
                    <a:pt x="838" y="352"/>
                  </a:lnTo>
                  <a:lnTo>
                    <a:pt x="898" y="392"/>
                  </a:lnTo>
                  <a:lnTo>
                    <a:pt x="898" y="392"/>
                  </a:lnTo>
                  <a:lnTo>
                    <a:pt x="924" y="416"/>
                  </a:lnTo>
                  <a:lnTo>
                    <a:pt x="924" y="416"/>
                  </a:lnTo>
                  <a:lnTo>
                    <a:pt x="954" y="438"/>
                  </a:lnTo>
                  <a:lnTo>
                    <a:pt x="978" y="462"/>
                  </a:lnTo>
                  <a:lnTo>
                    <a:pt x="970" y="452"/>
                  </a:lnTo>
                  <a:lnTo>
                    <a:pt x="970" y="452"/>
                  </a:lnTo>
                  <a:lnTo>
                    <a:pt x="1008" y="486"/>
                  </a:lnTo>
                  <a:lnTo>
                    <a:pt x="990" y="466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6604000" y="2200275"/>
              <a:ext cx="200025" cy="15875"/>
            </a:xfrm>
            <a:custGeom>
              <a:avLst/>
              <a:gdLst/>
              <a:ahLst/>
              <a:cxnLst/>
              <a:rect l="0" t="0" r="0" b="0"/>
              <a:pathLst>
                <a:path w="126" h="10" extrusionOk="0">
                  <a:moveTo>
                    <a:pt x="98" y="2"/>
                  </a:moveTo>
                  <a:lnTo>
                    <a:pt x="98" y="2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0" y="0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90" y="6"/>
                  </a:lnTo>
                  <a:lnTo>
                    <a:pt x="116" y="10"/>
                  </a:lnTo>
                  <a:lnTo>
                    <a:pt x="126" y="4"/>
                  </a:lnTo>
                  <a:lnTo>
                    <a:pt x="112" y="2"/>
                  </a:lnTo>
                  <a:lnTo>
                    <a:pt x="98" y="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6530975" y="2206625"/>
              <a:ext cx="228600" cy="53975"/>
            </a:xfrm>
            <a:custGeom>
              <a:avLst/>
              <a:gdLst/>
              <a:ahLst/>
              <a:cxnLst/>
              <a:rect l="0" t="0" r="0" b="0"/>
              <a:pathLst>
                <a:path w="144" h="34" extrusionOk="0">
                  <a:moveTo>
                    <a:pt x="118" y="34"/>
                  </a:moveTo>
                  <a:lnTo>
                    <a:pt x="144" y="18"/>
                  </a:lnTo>
                  <a:lnTo>
                    <a:pt x="144" y="18"/>
                  </a:lnTo>
                  <a:lnTo>
                    <a:pt x="72" y="8"/>
                  </a:lnTo>
                  <a:lnTo>
                    <a:pt x="0" y="0"/>
                  </a:lnTo>
                  <a:lnTo>
                    <a:pt x="0" y="0"/>
                  </a:lnTo>
                  <a:lnTo>
                    <a:pt x="118" y="34"/>
                  </a:lnTo>
                  <a:lnTo>
                    <a:pt x="118" y="34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6200775" y="2482850"/>
              <a:ext cx="444500" cy="66675"/>
            </a:xfrm>
            <a:custGeom>
              <a:avLst/>
              <a:gdLst/>
              <a:ahLst/>
              <a:cxnLst/>
              <a:rect l="0" t="0" r="0" b="0"/>
              <a:pathLst>
                <a:path w="280" h="42" extrusionOk="0">
                  <a:moveTo>
                    <a:pt x="140" y="14"/>
                  </a:moveTo>
                  <a:lnTo>
                    <a:pt x="140" y="14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34" y="42"/>
                  </a:lnTo>
                  <a:lnTo>
                    <a:pt x="68" y="42"/>
                  </a:lnTo>
                  <a:lnTo>
                    <a:pt x="102" y="38"/>
                  </a:lnTo>
                  <a:lnTo>
                    <a:pt x="136" y="32"/>
                  </a:lnTo>
                  <a:lnTo>
                    <a:pt x="208" y="18"/>
                  </a:lnTo>
                  <a:lnTo>
                    <a:pt x="280" y="0"/>
                  </a:lnTo>
                  <a:lnTo>
                    <a:pt x="280" y="0"/>
                  </a:lnTo>
                  <a:lnTo>
                    <a:pt x="140" y="14"/>
                  </a:lnTo>
                  <a:lnTo>
                    <a:pt x="140" y="14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6610350" y="2260600"/>
              <a:ext cx="107950" cy="19050"/>
            </a:xfrm>
            <a:custGeom>
              <a:avLst/>
              <a:gdLst/>
              <a:ahLst/>
              <a:cxnLst/>
              <a:rect l="0" t="0" r="0" b="0"/>
              <a:pathLst>
                <a:path w="68" h="12" extrusionOk="0">
                  <a:moveTo>
                    <a:pt x="40" y="12"/>
                  </a:moveTo>
                  <a:lnTo>
                    <a:pt x="68" y="0"/>
                  </a:lnTo>
                  <a:lnTo>
                    <a:pt x="68" y="0"/>
                  </a:lnTo>
                  <a:lnTo>
                    <a:pt x="0" y="2"/>
                  </a:lnTo>
                  <a:lnTo>
                    <a:pt x="40" y="1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6880225" y="2025650"/>
              <a:ext cx="180975" cy="95250"/>
            </a:xfrm>
            <a:custGeom>
              <a:avLst/>
              <a:gdLst/>
              <a:ahLst/>
              <a:cxnLst/>
              <a:rect l="0" t="0" r="0" b="0"/>
              <a:pathLst>
                <a:path w="114" h="60" extrusionOk="0">
                  <a:moveTo>
                    <a:pt x="108" y="44"/>
                  </a:moveTo>
                  <a:lnTo>
                    <a:pt x="108" y="44"/>
                  </a:lnTo>
                  <a:lnTo>
                    <a:pt x="98" y="12"/>
                  </a:lnTo>
                  <a:lnTo>
                    <a:pt x="98" y="12"/>
                  </a:lnTo>
                  <a:lnTo>
                    <a:pt x="50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0" y="14"/>
                  </a:lnTo>
                  <a:lnTo>
                    <a:pt x="78" y="32"/>
                  </a:lnTo>
                  <a:lnTo>
                    <a:pt x="78" y="32"/>
                  </a:lnTo>
                  <a:lnTo>
                    <a:pt x="30" y="26"/>
                  </a:lnTo>
                  <a:lnTo>
                    <a:pt x="30" y="26"/>
                  </a:lnTo>
                  <a:lnTo>
                    <a:pt x="72" y="42"/>
                  </a:lnTo>
                  <a:lnTo>
                    <a:pt x="114" y="60"/>
                  </a:lnTo>
                  <a:lnTo>
                    <a:pt x="108" y="48"/>
                  </a:lnTo>
                  <a:lnTo>
                    <a:pt x="108" y="44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6581775" y="1924050"/>
              <a:ext cx="533400" cy="104775"/>
            </a:xfrm>
            <a:custGeom>
              <a:avLst/>
              <a:gdLst/>
              <a:ahLst/>
              <a:cxnLst/>
              <a:rect l="0" t="0" r="0" b="0"/>
              <a:pathLst>
                <a:path w="336" h="66" extrusionOk="0">
                  <a:moveTo>
                    <a:pt x="126" y="22"/>
                  </a:moveTo>
                  <a:lnTo>
                    <a:pt x="126" y="22"/>
                  </a:lnTo>
                  <a:lnTo>
                    <a:pt x="96" y="30"/>
                  </a:lnTo>
                  <a:lnTo>
                    <a:pt x="64" y="40"/>
                  </a:lnTo>
                  <a:lnTo>
                    <a:pt x="64" y="40"/>
                  </a:lnTo>
                  <a:lnTo>
                    <a:pt x="32" y="52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34" y="64"/>
                  </a:lnTo>
                  <a:lnTo>
                    <a:pt x="66" y="60"/>
                  </a:lnTo>
                  <a:lnTo>
                    <a:pt x="130" y="54"/>
                  </a:lnTo>
                  <a:lnTo>
                    <a:pt x="130" y="54"/>
                  </a:lnTo>
                  <a:lnTo>
                    <a:pt x="190" y="48"/>
                  </a:lnTo>
                  <a:lnTo>
                    <a:pt x="218" y="46"/>
                  </a:lnTo>
                  <a:lnTo>
                    <a:pt x="246" y="44"/>
                  </a:lnTo>
                  <a:lnTo>
                    <a:pt x="246" y="44"/>
                  </a:lnTo>
                  <a:lnTo>
                    <a:pt x="286" y="56"/>
                  </a:lnTo>
                  <a:lnTo>
                    <a:pt x="286" y="48"/>
                  </a:lnTo>
                  <a:lnTo>
                    <a:pt x="286" y="40"/>
                  </a:lnTo>
                  <a:lnTo>
                    <a:pt x="286" y="40"/>
                  </a:lnTo>
                  <a:lnTo>
                    <a:pt x="310" y="20"/>
                  </a:lnTo>
                  <a:lnTo>
                    <a:pt x="336" y="0"/>
                  </a:lnTo>
                  <a:lnTo>
                    <a:pt x="336" y="0"/>
                  </a:lnTo>
                  <a:lnTo>
                    <a:pt x="284" y="0"/>
                  </a:lnTo>
                  <a:lnTo>
                    <a:pt x="230" y="4"/>
                  </a:lnTo>
                  <a:lnTo>
                    <a:pt x="178" y="12"/>
                  </a:lnTo>
                  <a:lnTo>
                    <a:pt x="126" y="22"/>
                  </a:lnTo>
                  <a:lnTo>
                    <a:pt x="126" y="2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6661150" y="1730375"/>
              <a:ext cx="815975" cy="257175"/>
            </a:xfrm>
            <a:custGeom>
              <a:avLst/>
              <a:gdLst/>
              <a:ahLst/>
              <a:cxnLst/>
              <a:rect l="0" t="0" r="0" b="0"/>
              <a:pathLst>
                <a:path w="514" h="162" extrusionOk="0">
                  <a:moveTo>
                    <a:pt x="372" y="50"/>
                  </a:moveTo>
                  <a:lnTo>
                    <a:pt x="372" y="50"/>
                  </a:lnTo>
                  <a:lnTo>
                    <a:pt x="352" y="40"/>
                  </a:lnTo>
                  <a:lnTo>
                    <a:pt x="330" y="32"/>
                  </a:lnTo>
                  <a:lnTo>
                    <a:pt x="308" y="24"/>
                  </a:lnTo>
                  <a:lnTo>
                    <a:pt x="286" y="18"/>
                  </a:lnTo>
                  <a:lnTo>
                    <a:pt x="240" y="8"/>
                  </a:lnTo>
                  <a:lnTo>
                    <a:pt x="192" y="0"/>
                  </a:lnTo>
                  <a:lnTo>
                    <a:pt x="192" y="0"/>
                  </a:lnTo>
                  <a:lnTo>
                    <a:pt x="260" y="18"/>
                  </a:lnTo>
                  <a:lnTo>
                    <a:pt x="296" y="30"/>
                  </a:lnTo>
                  <a:lnTo>
                    <a:pt x="332" y="44"/>
                  </a:lnTo>
                  <a:lnTo>
                    <a:pt x="332" y="44"/>
                  </a:lnTo>
                  <a:lnTo>
                    <a:pt x="366" y="60"/>
                  </a:lnTo>
                  <a:lnTo>
                    <a:pt x="398" y="78"/>
                  </a:lnTo>
                  <a:lnTo>
                    <a:pt x="428" y="100"/>
                  </a:lnTo>
                  <a:lnTo>
                    <a:pt x="452" y="122"/>
                  </a:lnTo>
                  <a:lnTo>
                    <a:pt x="440" y="118"/>
                  </a:lnTo>
                  <a:lnTo>
                    <a:pt x="440" y="118"/>
                  </a:lnTo>
                  <a:lnTo>
                    <a:pt x="388" y="100"/>
                  </a:lnTo>
                  <a:lnTo>
                    <a:pt x="338" y="84"/>
                  </a:lnTo>
                  <a:lnTo>
                    <a:pt x="288" y="72"/>
                  </a:lnTo>
                  <a:lnTo>
                    <a:pt x="240" y="62"/>
                  </a:lnTo>
                  <a:lnTo>
                    <a:pt x="240" y="62"/>
                  </a:lnTo>
                  <a:lnTo>
                    <a:pt x="190" y="54"/>
                  </a:lnTo>
                  <a:lnTo>
                    <a:pt x="164" y="54"/>
                  </a:lnTo>
                  <a:lnTo>
                    <a:pt x="138" y="52"/>
                  </a:lnTo>
                  <a:lnTo>
                    <a:pt x="110" y="54"/>
                  </a:lnTo>
                  <a:lnTo>
                    <a:pt x="84" y="56"/>
                  </a:lnTo>
                  <a:lnTo>
                    <a:pt x="54" y="62"/>
                  </a:lnTo>
                  <a:lnTo>
                    <a:pt x="26" y="68"/>
                  </a:lnTo>
                  <a:lnTo>
                    <a:pt x="26" y="68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38" y="84"/>
                  </a:lnTo>
                  <a:lnTo>
                    <a:pt x="78" y="90"/>
                  </a:lnTo>
                  <a:lnTo>
                    <a:pt x="118" y="92"/>
                  </a:lnTo>
                  <a:lnTo>
                    <a:pt x="158" y="94"/>
                  </a:lnTo>
                  <a:lnTo>
                    <a:pt x="158" y="94"/>
                  </a:lnTo>
                  <a:lnTo>
                    <a:pt x="200" y="96"/>
                  </a:lnTo>
                  <a:lnTo>
                    <a:pt x="242" y="100"/>
                  </a:lnTo>
                  <a:lnTo>
                    <a:pt x="282" y="106"/>
                  </a:lnTo>
                  <a:lnTo>
                    <a:pt x="302" y="110"/>
                  </a:lnTo>
                  <a:lnTo>
                    <a:pt x="322" y="116"/>
                  </a:lnTo>
                  <a:lnTo>
                    <a:pt x="322" y="116"/>
                  </a:lnTo>
                  <a:lnTo>
                    <a:pt x="346" y="116"/>
                  </a:lnTo>
                  <a:lnTo>
                    <a:pt x="372" y="118"/>
                  </a:lnTo>
                  <a:lnTo>
                    <a:pt x="396" y="124"/>
                  </a:lnTo>
                  <a:lnTo>
                    <a:pt x="420" y="128"/>
                  </a:lnTo>
                  <a:lnTo>
                    <a:pt x="420" y="128"/>
                  </a:lnTo>
                  <a:lnTo>
                    <a:pt x="444" y="136"/>
                  </a:lnTo>
                  <a:lnTo>
                    <a:pt x="468" y="144"/>
                  </a:lnTo>
                  <a:lnTo>
                    <a:pt x="514" y="162"/>
                  </a:lnTo>
                  <a:lnTo>
                    <a:pt x="514" y="162"/>
                  </a:lnTo>
                  <a:lnTo>
                    <a:pt x="482" y="130"/>
                  </a:lnTo>
                  <a:lnTo>
                    <a:pt x="448" y="100"/>
                  </a:lnTo>
                  <a:lnTo>
                    <a:pt x="412" y="74"/>
                  </a:lnTo>
                  <a:lnTo>
                    <a:pt x="392" y="62"/>
                  </a:lnTo>
                  <a:lnTo>
                    <a:pt x="372" y="50"/>
                  </a:lnTo>
                  <a:lnTo>
                    <a:pt x="372" y="50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3733800" y="3667125"/>
              <a:ext cx="139700" cy="31750"/>
            </a:xfrm>
            <a:custGeom>
              <a:avLst/>
              <a:gdLst/>
              <a:ahLst/>
              <a:cxnLst/>
              <a:rect l="0" t="0" r="0" b="0"/>
              <a:pathLst>
                <a:path w="88" h="20" extrusionOk="0">
                  <a:moveTo>
                    <a:pt x="0" y="18"/>
                  </a:moveTo>
                  <a:lnTo>
                    <a:pt x="0" y="18"/>
                  </a:lnTo>
                  <a:lnTo>
                    <a:pt x="88" y="20"/>
                  </a:lnTo>
                  <a:lnTo>
                    <a:pt x="88" y="20"/>
                  </a:lnTo>
                  <a:lnTo>
                    <a:pt x="24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3175" y="812800"/>
              <a:ext cx="6886575" cy="3584575"/>
            </a:xfrm>
            <a:custGeom>
              <a:avLst/>
              <a:gdLst/>
              <a:ahLst/>
              <a:cxnLst/>
              <a:rect l="0" t="0" r="0" b="0"/>
              <a:pathLst>
                <a:path w="4338" h="2258" extrusionOk="0">
                  <a:moveTo>
                    <a:pt x="4154" y="556"/>
                  </a:moveTo>
                  <a:lnTo>
                    <a:pt x="4154" y="556"/>
                  </a:lnTo>
                  <a:lnTo>
                    <a:pt x="4248" y="572"/>
                  </a:lnTo>
                  <a:lnTo>
                    <a:pt x="4248" y="572"/>
                  </a:lnTo>
                  <a:lnTo>
                    <a:pt x="4294" y="580"/>
                  </a:lnTo>
                  <a:lnTo>
                    <a:pt x="4338" y="590"/>
                  </a:lnTo>
                  <a:lnTo>
                    <a:pt x="4338" y="590"/>
                  </a:lnTo>
                  <a:lnTo>
                    <a:pt x="4286" y="570"/>
                  </a:lnTo>
                  <a:lnTo>
                    <a:pt x="4232" y="552"/>
                  </a:lnTo>
                  <a:lnTo>
                    <a:pt x="4232" y="552"/>
                  </a:lnTo>
                  <a:lnTo>
                    <a:pt x="4190" y="546"/>
                  </a:lnTo>
                  <a:lnTo>
                    <a:pt x="4148" y="542"/>
                  </a:lnTo>
                  <a:lnTo>
                    <a:pt x="4148" y="542"/>
                  </a:lnTo>
                  <a:lnTo>
                    <a:pt x="4066" y="532"/>
                  </a:lnTo>
                  <a:lnTo>
                    <a:pt x="4066" y="532"/>
                  </a:lnTo>
                  <a:lnTo>
                    <a:pt x="3984" y="522"/>
                  </a:lnTo>
                  <a:lnTo>
                    <a:pt x="3944" y="516"/>
                  </a:lnTo>
                  <a:lnTo>
                    <a:pt x="3906" y="508"/>
                  </a:lnTo>
                  <a:lnTo>
                    <a:pt x="3852" y="496"/>
                  </a:lnTo>
                  <a:lnTo>
                    <a:pt x="3774" y="470"/>
                  </a:lnTo>
                  <a:lnTo>
                    <a:pt x="3790" y="440"/>
                  </a:lnTo>
                  <a:lnTo>
                    <a:pt x="3790" y="440"/>
                  </a:lnTo>
                  <a:lnTo>
                    <a:pt x="3886" y="356"/>
                  </a:lnTo>
                  <a:lnTo>
                    <a:pt x="3850" y="296"/>
                  </a:lnTo>
                  <a:lnTo>
                    <a:pt x="3850" y="296"/>
                  </a:lnTo>
                  <a:lnTo>
                    <a:pt x="3818" y="286"/>
                  </a:lnTo>
                  <a:lnTo>
                    <a:pt x="3782" y="280"/>
                  </a:lnTo>
                  <a:lnTo>
                    <a:pt x="3742" y="278"/>
                  </a:lnTo>
                  <a:lnTo>
                    <a:pt x="3700" y="278"/>
                  </a:lnTo>
                  <a:lnTo>
                    <a:pt x="3656" y="282"/>
                  </a:lnTo>
                  <a:lnTo>
                    <a:pt x="3610" y="290"/>
                  </a:lnTo>
                  <a:lnTo>
                    <a:pt x="3562" y="302"/>
                  </a:lnTo>
                  <a:lnTo>
                    <a:pt x="3512" y="318"/>
                  </a:lnTo>
                  <a:lnTo>
                    <a:pt x="3512" y="318"/>
                  </a:lnTo>
                  <a:lnTo>
                    <a:pt x="3490" y="326"/>
                  </a:lnTo>
                  <a:lnTo>
                    <a:pt x="3518" y="380"/>
                  </a:lnTo>
                  <a:lnTo>
                    <a:pt x="3464" y="356"/>
                  </a:lnTo>
                  <a:lnTo>
                    <a:pt x="3464" y="356"/>
                  </a:lnTo>
                  <a:lnTo>
                    <a:pt x="3410" y="424"/>
                  </a:lnTo>
                  <a:lnTo>
                    <a:pt x="3338" y="442"/>
                  </a:lnTo>
                  <a:lnTo>
                    <a:pt x="3338" y="442"/>
                  </a:lnTo>
                  <a:lnTo>
                    <a:pt x="3326" y="458"/>
                  </a:lnTo>
                  <a:lnTo>
                    <a:pt x="3314" y="474"/>
                  </a:lnTo>
                  <a:lnTo>
                    <a:pt x="3300" y="488"/>
                  </a:lnTo>
                  <a:lnTo>
                    <a:pt x="3286" y="500"/>
                  </a:lnTo>
                  <a:lnTo>
                    <a:pt x="3268" y="512"/>
                  </a:lnTo>
                  <a:lnTo>
                    <a:pt x="3252" y="522"/>
                  </a:lnTo>
                  <a:lnTo>
                    <a:pt x="3214" y="540"/>
                  </a:lnTo>
                  <a:lnTo>
                    <a:pt x="3214" y="540"/>
                  </a:lnTo>
                  <a:lnTo>
                    <a:pt x="3172" y="554"/>
                  </a:lnTo>
                  <a:lnTo>
                    <a:pt x="3130" y="566"/>
                  </a:lnTo>
                  <a:lnTo>
                    <a:pt x="3088" y="578"/>
                  </a:lnTo>
                  <a:lnTo>
                    <a:pt x="3046" y="592"/>
                  </a:lnTo>
                  <a:lnTo>
                    <a:pt x="3098" y="592"/>
                  </a:lnTo>
                  <a:lnTo>
                    <a:pt x="3098" y="592"/>
                  </a:lnTo>
                  <a:lnTo>
                    <a:pt x="3092" y="604"/>
                  </a:lnTo>
                  <a:lnTo>
                    <a:pt x="3086" y="614"/>
                  </a:lnTo>
                  <a:lnTo>
                    <a:pt x="3078" y="624"/>
                  </a:lnTo>
                  <a:lnTo>
                    <a:pt x="3070" y="632"/>
                  </a:lnTo>
                  <a:lnTo>
                    <a:pt x="3050" y="646"/>
                  </a:lnTo>
                  <a:lnTo>
                    <a:pt x="3030" y="658"/>
                  </a:lnTo>
                  <a:lnTo>
                    <a:pt x="3030" y="658"/>
                  </a:lnTo>
                  <a:lnTo>
                    <a:pt x="3012" y="664"/>
                  </a:lnTo>
                  <a:lnTo>
                    <a:pt x="2994" y="668"/>
                  </a:lnTo>
                  <a:lnTo>
                    <a:pt x="2958" y="676"/>
                  </a:lnTo>
                  <a:lnTo>
                    <a:pt x="2920" y="682"/>
                  </a:lnTo>
                  <a:lnTo>
                    <a:pt x="2886" y="688"/>
                  </a:lnTo>
                  <a:lnTo>
                    <a:pt x="2860" y="690"/>
                  </a:lnTo>
                  <a:lnTo>
                    <a:pt x="2834" y="692"/>
                  </a:lnTo>
                  <a:lnTo>
                    <a:pt x="2782" y="694"/>
                  </a:lnTo>
                  <a:lnTo>
                    <a:pt x="2782" y="694"/>
                  </a:lnTo>
                  <a:lnTo>
                    <a:pt x="2818" y="676"/>
                  </a:lnTo>
                  <a:lnTo>
                    <a:pt x="2818" y="676"/>
                  </a:lnTo>
                  <a:lnTo>
                    <a:pt x="2856" y="656"/>
                  </a:lnTo>
                  <a:lnTo>
                    <a:pt x="2856" y="656"/>
                  </a:lnTo>
                  <a:lnTo>
                    <a:pt x="2924" y="614"/>
                  </a:lnTo>
                  <a:lnTo>
                    <a:pt x="2924" y="614"/>
                  </a:lnTo>
                  <a:lnTo>
                    <a:pt x="2990" y="570"/>
                  </a:lnTo>
                  <a:lnTo>
                    <a:pt x="3058" y="524"/>
                  </a:lnTo>
                  <a:lnTo>
                    <a:pt x="3058" y="524"/>
                  </a:lnTo>
                  <a:lnTo>
                    <a:pt x="3126" y="480"/>
                  </a:lnTo>
                  <a:lnTo>
                    <a:pt x="3200" y="436"/>
                  </a:lnTo>
                  <a:lnTo>
                    <a:pt x="3238" y="416"/>
                  </a:lnTo>
                  <a:lnTo>
                    <a:pt x="3276" y="396"/>
                  </a:lnTo>
                  <a:lnTo>
                    <a:pt x="3318" y="378"/>
                  </a:lnTo>
                  <a:lnTo>
                    <a:pt x="3360" y="360"/>
                  </a:lnTo>
                  <a:lnTo>
                    <a:pt x="3376" y="354"/>
                  </a:lnTo>
                  <a:lnTo>
                    <a:pt x="3376" y="354"/>
                  </a:lnTo>
                  <a:lnTo>
                    <a:pt x="3448" y="294"/>
                  </a:lnTo>
                  <a:lnTo>
                    <a:pt x="3520" y="236"/>
                  </a:lnTo>
                  <a:lnTo>
                    <a:pt x="3520" y="236"/>
                  </a:lnTo>
                  <a:lnTo>
                    <a:pt x="3478" y="248"/>
                  </a:lnTo>
                  <a:lnTo>
                    <a:pt x="3436" y="262"/>
                  </a:lnTo>
                  <a:lnTo>
                    <a:pt x="3436" y="262"/>
                  </a:lnTo>
                  <a:lnTo>
                    <a:pt x="3386" y="282"/>
                  </a:lnTo>
                  <a:lnTo>
                    <a:pt x="3336" y="302"/>
                  </a:lnTo>
                  <a:lnTo>
                    <a:pt x="3288" y="324"/>
                  </a:lnTo>
                  <a:lnTo>
                    <a:pt x="3242" y="348"/>
                  </a:lnTo>
                  <a:lnTo>
                    <a:pt x="3198" y="374"/>
                  </a:lnTo>
                  <a:lnTo>
                    <a:pt x="3154" y="400"/>
                  </a:lnTo>
                  <a:lnTo>
                    <a:pt x="3112" y="428"/>
                  </a:lnTo>
                  <a:lnTo>
                    <a:pt x="3070" y="456"/>
                  </a:lnTo>
                  <a:lnTo>
                    <a:pt x="3070" y="456"/>
                  </a:lnTo>
                  <a:lnTo>
                    <a:pt x="3004" y="510"/>
                  </a:lnTo>
                  <a:lnTo>
                    <a:pt x="2936" y="562"/>
                  </a:lnTo>
                  <a:lnTo>
                    <a:pt x="2936" y="562"/>
                  </a:lnTo>
                  <a:lnTo>
                    <a:pt x="2868" y="612"/>
                  </a:lnTo>
                  <a:lnTo>
                    <a:pt x="2794" y="664"/>
                  </a:lnTo>
                  <a:lnTo>
                    <a:pt x="2776" y="696"/>
                  </a:lnTo>
                  <a:lnTo>
                    <a:pt x="2772" y="696"/>
                  </a:lnTo>
                  <a:lnTo>
                    <a:pt x="2640" y="742"/>
                  </a:lnTo>
                  <a:lnTo>
                    <a:pt x="2566" y="748"/>
                  </a:lnTo>
                  <a:lnTo>
                    <a:pt x="2614" y="740"/>
                  </a:lnTo>
                  <a:lnTo>
                    <a:pt x="2568" y="734"/>
                  </a:lnTo>
                  <a:lnTo>
                    <a:pt x="2648" y="720"/>
                  </a:lnTo>
                  <a:lnTo>
                    <a:pt x="2648" y="720"/>
                  </a:lnTo>
                  <a:lnTo>
                    <a:pt x="2484" y="738"/>
                  </a:lnTo>
                  <a:lnTo>
                    <a:pt x="2432" y="748"/>
                  </a:lnTo>
                  <a:lnTo>
                    <a:pt x="2444" y="738"/>
                  </a:lnTo>
                  <a:lnTo>
                    <a:pt x="2444" y="738"/>
                  </a:lnTo>
                  <a:lnTo>
                    <a:pt x="2370" y="738"/>
                  </a:lnTo>
                  <a:lnTo>
                    <a:pt x="2370" y="738"/>
                  </a:lnTo>
                  <a:lnTo>
                    <a:pt x="2298" y="744"/>
                  </a:lnTo>
                  <a:lnTo>
                    <a:pt x="2228" y="750"/>
                  </a:lnTo>
                  <a:lnTo>
                    <a:pt x="2228" y="750"/>
                  </a:lnTo>
                  <a:lnTo>
                    <a:pt x="2152" y="794"/>
                  </a:lnTo>
                  <a:lnTo>
                    <a:pt x="2152" y="794"/>
                  </a:lnTo>
                  <a:lnTo>
                    <a:pt x="2214" y="752"/>
                  </a:lnTo>
                  <a:lnTo>
                    <a:pt x="2248" y="728"/>
                  </a:lnTo>
                  <a:lnTo>
                    <a:pt x="2248" y="728"/>
                  </a:lnTo>
                  <a:lnTo>
                    <a:pt x="2184" y="750"/>
                  </a:lnTo>
                  <a:lnTo>
                    <a:pt x="2120" y="768"/>
                  </a:lnTo>
                  <a:lnTo>
                    <a:pt x="2120" y="746"/>
                  </a:lnTo>
                  <a:lnTo>
                    <a:pt x="2120" y="746"/>
                  </a:lnTo>
                  <a:lnTo>
                    <a:pt x="2078" y="754"/>
                  </a:lnTo>
                  <a:lnTo>
                    <a:pt x="2036" y="762"/>
                  </a:lnTo>
                  <a:lnTo>
                    <a:pt x="1952" y="780"/>
                  </a:lnTo>
                  <a:lnTo>
                    <a:pt x="1948" y="780"/>
                  </a:lnTo>
                  <a:lnTo>
                    <a:pt x="1948" y="780"/>
                  </a:lnTo>
                  <a:lnTo>
                    <a:pt x="1864" y="820"/>
                  </a:lnTo>
                  <a:lnTo>
                    <a:pt x="1864" y="820"/>
                  </a:lnTo>
                  <a:lnTo>
                    <a:pt x="1934" y="776"/>
                  </a:lnTo>
                  <a:lnTo>
                    <a:pt x="1920" y="744"/>
                  </a:lnTo>
                  <a:lnTo>
                    <a:pt x="1920" y="744"/>
                  </a:lnTo>
                  <a:lnTo>
                    <a:pt x="1884" y="758"/>
                  </a:lnTo>
                  <a:lnTo>
                    <a:pt x="1848" y="776"/>
                  </a:lnTo>
                  <a:lnTo>
                    <a:pt x="1814" y="790"/>
                  </a:lnTo>
                  <a:lnTo>
                    <a:pt x="1796" y="796"/>
                  </a:lnTo>
                  <a:lnTo>
                    <a:pt x="1780" y="800"/>
                  </a:lnTo>
                  <a:lnTo>
                    <a:pt x="1780" y="800"/>
                  </a:lnTo>
                  <a:lnTo>
                    <a:pt x="1762" y="802"/>
                  </a:lnTo>
                  <a:lnTo>
                    <a:pt x="1744" y="800"/>
                  </a:lnTo>
                  <a:lnTo>
                    <a:pt x="1744" y="800"/>
                  </a:lnTo>
                  <a:lnTo>
                    <a:pt x="1754" y="808"/>
                  </a:lnTo>
                  <a:lnTo>
                    <a:pt x="1754" y="808"/>
                  </a:lnTo>
                  <a:lnTo>
                    <a:pt x="1722" y="812"/>
                  </a:lnTo>
                  <a:lnTo>
                    <a:pt x="1692" y="818"/>
                  </a:lnTo>
                  <a:lnTo>
                    <a:pt x="1692" y="818"/>
                  </a:lnTo>
                  <a:lnTo>
                    <a:pt x="1636" y="844"/>
                  </a:lnTo>
                  <a:lnTo>
                    <a:pt x="1578" y="868"/>
                  </a:lnTo>
                  <a:lnTo>
                    <a:pt x="1578" y="868"/>
                  </a:lnTo>
                  <a:lnTo>
                    <a:pt x="1524" y="888"/>
                  </a:lnTo>
                  <a:lnTo>
                    <a:pt x="1470" y="908"/>
                  </a:lnTo>
                  <a:lnTo>
                    <a:pt x="1358" y="948"/>
                  </a:lnTo>
                  <a:lnTo>
                    <a:pt x="1358" y="948"/>
                  </a:lnTo>
                  <a:lnTo>
                    <a:pt x="1244" y="984"/>
                  </a:lnTo>
                  <a:lnTo>
                    <a:pt x="1188" y="1004"/>
                  </a:lnTo>
                  <a:lnTo>
                    <a:pt x="1132" y="1024"/>
                  </a:lnTo>
                  <a:lnTo>
                    <a:pt x="1132" y="1024"/>
                  </a:lnTo>
                  <a:lnTo>
                    <a:pt x="1198" y="1032"/>
                  </a:lnTo>
                  <a:lnTo>
                    <a:pt x="1230" y="1032"/>
                  </a:lnTo>
                  <a:lnTo>
                    <a:pt x="1262" y="1032"/>
                  </a:lnTo>
                  <a:lnTo>
                    <a:pt x="1294" y="1032"/>
                  </a:lnTo>
                  <a:lnTo>
                    <a:pt x="1324" y="1028"/>
                  </a:lnTo>
                  <a:lnTo>
                    <a:pt x="1354" y="1024"/>
                  </a:lnTo>
                  <a:lnTo>
                    <a:pt x="1382" y="1018"/>
                  </a:lnTo>
                  <a:lnTo>
                    <a:pt x="1382" y="1018"/>
                  </a:lnTo>
                  <a:lnTo>
                    <a:pt x="1460" y="1008"/>
                  </a:lnTo>
                  <a:lnTo>
                    <a:pt x="1536" y="1002"/>
                  </a:lnTo>
                  <a:lnTo>
                    <a:pt x="1610" y="996"/>
                  </a:lnTo>
                  <a:lnTo>
                    <a:pt x="1684" y="994"/>
                  </a:lnTo>
                  <a:lnTo>
                    <a:pt x="1716" y="992"/>
                  </a:lnTo>
                  <a:lnTo>
                    <a:pt x="1716" y="992"/>
                  </a:lnTo>
                  <a:lnTo>
                    <a:pt x="1690" y="1010"/>
                  </a:lnTo>
                  <a:lnTo>
                    <a:pt x="1690" y="1010"/>
                  </a:lnTo>
                  <a:lnTo>
                    <a:pt x="1662" y="1026"/>
                  </a:lnTo>
                  <a:lnTo>
                    <a:pt x="1662" y="1026"/>
                  </a:lnTo>
                  <a:lnTo>
                    <a:pt x="1604" y="1058"/>
                  </a:lnTo>
                  <a:lnTo>
                    <a:pt x="1608" y="1058"/>
                  </a:lnTo>
                  <a:lnTo>
                    <a:pt x="1608" y="1058"/>
                  </a:lnTo>
                  <a:lnTo>
                    <a:pt x="1580" y="1080"/>
                  </a:lnTo>
                  <a:lnTo>
                    <a:pt x="1580" y="1080"/>
                  </a:lnTo>
                  <a:lnTo>
                    <a:pt x="1604" y="1058"/>
                  </a:lnTo>
                  <a:lnTo>
                    <a:pt x="1604" y="1058"/>
                  </a:lnTo>
                  <a:lnTo>
                    <a:pt x="1538" y="1058"/>
                  </a:lnTo>
                  <a:lnTo>
                    <a:pt x="1474" y="1060"/>
                  </a:lnTo>
                  <a:lnTo>
                    <a:pt x="1474" y="1060"/>
                  </a:lnTo>
                  <a:lnTo>
                    <a:pt x="1412" y="1064"/>
                  </a:lnTo>
                  <a:lnTo>
                    <a:pt x="1348" y="1068"/>
                  </a:lnTo>
                  <a:lnTo>
                    <a:pt x="1348" y="1068"/>
                  </a:lnTo>
                  <a:lnTo>
                    <a:pt x="1286" y="1068"/>
                  </a:lnTo>
                  <a:lnTo>
                    <a:pt x="1254" y="1066"/>
                  </a:lnTo>
                  <a:lnTo>
                    <a:pt x="1222" y="1064"/>
                  </a:lnTo>
                  <a:lnTo>
                    <a:pt x="1190" y="1058"/>
                  </a:lnTo>
                  <a:lnTo>
                    <a:pt x="1158" y="1052"/>
                  </a:lnTo>
                  <a:lnTo>
                    <a:pt x="1126" y="1042"/>
                  </a:lnTo>
                  <a:lnTo>
                    <a:pt x="1096" y="1030"/>
                  </a:lnTo>
                  <a:lnTo>
                    <a:pt x="1096" y="1030"/>
                  </a:lnTo>
                  <a:lnTo>
                    <a:pt x="1132" y="1024"/>
                  </a:lnTo>
                  <a:lnTo>
                    <a:pt x="1132" y="1024"/>
                  </a:lnTo>
                  <a:lnTo>
                    <a:pt x="1052" y="1008"/>
                  </a:lnTo>
                  <a:lnTo>
                    <a:pt x="972" y="986"/>
                  </a:lnTo>
                  <a:lnTo>
                    <a:pt x="892" y="960"/>
                  </a:lnTo>
                  <a:lnTo>
                    <a:pt x="814" y="930"/>
                  </a:lnTo>
                  <a:lnTo>
                    <a:pt x="814" y="930"/>
                  </a:lnTo>
                  <a:lnTo>
                    <a:pt x="730" y="902"/>
                  </a:lnTo>
                  <a:lnTo>
                    <a:pt x="730" y="902"/>
                  </a:lnTo>
                  <a:lnTo>
                    <a:pt x="690" y="886"/>
                  </a:lnTo>
                  <a:lnTo>
                    <a:pt x="650" y="870"/>
                  </a:lnTo>
                  <a:lnTo>
                    <a:pt x="650" y="870"/>
                  </a:lnTo>
                  <a:lnTo>
                    <a:pt x="638" y="864"/>
                  </a:lnTo>
                  <a:lnTo>
                    <a:pt x="638" y="864"/>
                  </a:lnTo>
                  <a:lnTo>
                    <a:pt x="582" y="840"/>
                  </a:lnTo>
                  <a:lnTo>
                    <a:pt x="582" y="840"/>
                  </a:lnTo>
                  <a:lnTo>
                    <a:pt x="626" y="848"/>
                  </a:lnTo>
                  <a:lnTo>
                    <a:pt x="640" y="824"/>
                  </a:lnTo>
                  <a:lnTo>
                    <a:pt x="640" y="824"/>
                  </a:lnTo>
                  <a:lnTo>
                    <a:pt x="628" y="766"/>
                  </a:lnTo>
                  <a:lnTo>
                    <a:pt x="628" y="766"/>
                  </a:lnTo>
                  <a:lnTo>
                    <a:pt x="622" y="736"/>
                  </a:lnTo>
                  <a:lnTo>
                    <a:pt x="614" y="706"/>
                  </a:lnTo>
                  <a:lnTo>
                    <a:pt x="594" y="644"/>
                  </a:lnTo>
                  <a:lnTo>
                    <a:pt x="594" y="644"/>
                  </a:lnTo>
                  <a:lnTo>
                    <a:pt x="570" y="576"/>
                  </a:lnTo>
                  <a:lnTo>
                    <a:pt x="538" y="502"/>
                  </a:lnTo>
                  <a:lnTo>
                    <a:pt x="538" y="502"/>
                  </a:lnTo>
                  <a:lnTo>
                    <a:pt x="498" y="420"/>
                  </a:lnTo>
                  <a:lnTo>
                    <a:pt x="448" y="330"/>
                  </a:lnTo>
                  <a:lnTo>
                    <a:pt x="448" y="330"/>
                  </a:lnTo>
                  <a:lnTo>
                    <a:pt x="422" y="284"/>
                  </a:lnTo>
                  <a:lnTo>
                    <a:pt x="392" y="236"/>
                  </a:lnTo>
                  <a:lnTo>
                    <a:pt x="332" y="144"/>
                  </a:lnTo>
                  <a:lnTo>
                    <a:pt x="332" y="144"/>
                  </a:lnTo>
                  <a:lnTo>
                    <a:pt x="324" y="136"/>
                  </a:lnTo>
                  <a:lnTo>
                    <a:pt x="312" y="126"/>
                  </a:lnTo>
                  <a:lnTo>
                    <a:pt x="294" y="118"/>
                  </a:lnTo>
                  <a:lnTo>
                    <a:pt x="274" y="108"/>
                  </a:lnTo>
                  <a:lnTo>
                    <a:pt x="224" y="90"/>
                  </a:lnTo>
                  <a:lnTo>
                    <a:pt x="168" y="72"/>
                  </a:lnTo>
                  <a:lnTo>
                    <a:pt x="112" y="54"/>
                  </a:lnTo>
                  <a:lnTo>
                    <a:pt x="62" y="36"/>
                  </a:lnTo>
                  <a:lnTo>
                    <a:pt x="40" y="28"/>
                  </a:lnTo>
                  <a:lnTo>
                    <a:pt x="24" y="18"/>
                  </a:lnTo>
                  <a:lnTo>
                    <a:pt x="10" y="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26"/>
                  </a:lnTo>
                  <a:lnTo>
                    <a:pt x="6" y="50"/>
                  </a:lnTo>
                  <a:lnTo>
                    <a:pt x="8" y="76"/>
                  </a:lnTo>
                  <a:lnTo>
                    <a:pt x="10" y="100"/>
                  </a:lnTo>
                  <a:lnTo>
                    <a:pt x="10" y="100"/>
                  </a:lnTo>
                  <a:lnTo>
                    <a:pt x="10" y="354"/>
                  </a:lnTo>
                  <a:lnTo>
                    <a:pt x="10" y="354"/>
                  </a:lnTo>
                  <a:lnTo>
                    <a:pt x="10" y="450"/>
                  </a:lnTo>
                  <a:lnTo>
                    <a:pt x="8" y="534"/>
                  </a:lnTo>
                  <a:lnTo>
                    <a:pt x="10" y="674"/>
                  </a:lnTo>
                  <a:lnTo>
                    <a:pt x="10" y="674"/>
                  </a:lnTo>
                  <a:lnTo>
                    <a:pt x="12" y="680"/>
                  </a:lnTo>
                  <a:lnTo>
                    <a:pt x="14" y="692"/>
                  </a:lnTo>
                  <a:lnTo>
                    <a:pt x="10" y="720"/>
                  </a:lnTo>
                  <a:lnTo>
                    <a:pt x="6" y="748"/>
                  </a:lnTo>
                  <a:lnTo>
                    <a:pt x="6" y="760"/>
                  </a:lnTo>
                  <a:lnTo>
                    <a:pt x="8" y="768"/>
                  </a:lnTo>
                  <a:lnTo>
                    <a:pt x="8" y="768"/>
                  </a:lnTo>
                  <a:lnTo>
                    <a:pt x="8" y="814"/>
                  </a:lnTo>
                  <a:lnTo>
                    <a:pt x="8" y="860"/>
                  </a:lnTo>
                  <a:lnTo>
                    <a:pt x="10" y="944"/>
                  </a:lnTo>
                  <a:lnTo>
                    <a:pt x="10" y="944"/>
                  </a:lnTo>
                  <a:lnTo>
                    <a:pt x="10" y="1276"/>
                  </a:lnTo>
                  <a:lnTo>
                    <a:pt x="10" y="1276"/>
                  </a:lnTo>
                  <a:lnTo>
                    <a:pt x="68" y="1320"/>
                  </a:lnTo>
                  <a:lnTo>
                    <a:pt x="96" y="1342"/>
                  </a:lnTo>
                  <a:lnTo>
                    <a:pt x="136" y="1368"/>
                  </a:lnTo>
                  <a:lnTo>
                    <a:pt x="184" y="1398"/>
                  </a:lnTo>
                  <a:lnTo>
                    <a:pt x="196" y="1406"/>
                  </a:lnTo>
                  <a:lnTo>
                    <a:pt x="208" y="1414"/>
                  </a:lnTo>
                  <a:lnTo>
                    <a:pt x="232" y="1428"/>
                  </a:lnTo>
                  <a:lnTo>
                    <a:pt x="232" y="1428"/>
                  </a:lnTo>
                  <a:lnTo>
                    <a:pt x="322" y="1484"/>
                  </a:lnTo>
                  <a:lnTo>
                    <a:pt x="322" y="1484"/>
                  </a:lnTo>
                  <a:lnTo>
                    <a:pt x="388" y="1528"/>
                  </a:lnTo>
                  <a:lnTo>
                    <a:pt x="388" y="1528"/>
                  </a:lnTo>
                  <a:lnTo>
                    <a:pt x="420" y="1550"/>
                  </a:lnTo>
                  <a:lnTo>
                    <a:pt x="450" y="1574"/>
                  </a:lnTo>
                  <a:lnTo>
                    <a:pt x="480" y="1598"/>
                  </a:lnTo>
                  <a:lnTo>
                    <a:pt x="506" y="1624"/>
                  </a:lnTo>
                  <a:lnTo>
                    <a:pt x="532" y="1650"/>
                  </a:lnTo>
                  <a:lnTo>
                    <a:pt x="556" y="1678"/>
                  </a:lnTo>
                  <a:lnTo>
                    <a:pt x="576" y="1706"/>
                  </a:lnTo>
                  <a:lnTo>
                    <a:pt x="594" y="1738"/>
                  </a:lnTo>
                  <a:lnTo>
                    <a:pt x="594" y="1738"/>
                  </a:lnTo>
                  <a:lnTo>
                    <a:pt x="604" y="1720"/>
                  </a:lnTo>
                  <a:lnTo>
                    <a:pt x="608" y="1702"/>
                  </a:lnTo>
                  <a:lnTo>
                    <a:pt x="608" y="1684"/>
                  </a:lnTo>
                  <a:lnTo>
                    <a:pt x="606" y="1662"/>
                  </a:lnTo>
                  <a:lnTo>
                    <a:pt x="600" y="1640"/>
                  </a:lnTo>
                  <a:lnTo>
                    <a:pt x="592" y="1618"/>
                  </a:lnTo>
                  <a:lnTo>
                    <a:pt x="582" y="1596"/>
                  </a:lnTo>
                  <a:lnTo>
                    <a:pt x="570" y="1572"/>
                  </a:lnTo>
                  <a:lnTo>
                    <a:pt x="570" y="1572"/>
                  </a:lnTo>
                  <a:lnTo>
                    <a:pt x="540" y="1520"/>
                  </a:lnTo>
                  <a:lnTo>
                    <a:pt x="508" y="1468"/>
                  </a:lnTo>
                  <a:lnTo>
                    <a:pt x="472" y="1414"/>
                  </a:lnTo>
                  <a:lnTo>
                    <a:pt x="438" y="1360"/>
                  </a:lnTo>
                  <a:lnTo>
                    <a:pt x="438" y="1360"/>
                  </a:lnTo>
                  <a:lnTo>
                    <a:pt x="502" y="1368"/>
                  </a:lnTo>
                  <a:lnTo>
                    <a:pt x="564" y="1376"/>
                  </a:lnTo>
                  <a:lnTo>
                    <a:pt x="564" y="1376"/>
                  </a:lnTo>
                  <a:lnTo>
                    <a:pt x="602" y="1412"/>
                  </a:lnTo>
                  <a:lnTo>
                    <a:pt x="642" y="1448"/>
                  </a:lnTo>
                  <a:lnTo>
                    <a:pt x="682" y="1482"/>
                  </a:lnTo>
                  <a:lnTo>
                    <a:pt x="724" y="1516"/>
                  </a:lnTo>
                  <a:lnTo>
                    <a:pt x="724" y="1516"/>
                  </a:lnTo>
                  <a:lnTo>
                    <a:pt x="720" y="1520"/>
                  </a:lnTo>
                  <a:lnTo>
                    <a:pt x="718" y="1524"/>
                  </a:lnTo>
                  <a:lnTo>
                    <a:pt x="718" y="1534"/>
                  </a:lnTo>
                  <a:lnTo>
                    <a:pt x="722" y="1544"/>
                  </a:lnTo>
                  <a:lnTo>
                    <a:pt x="728" y="1554"/>
                  </a:lnTo>
                  <a:lnTo>
                    <a:pt x="738" y="1564"/>
                  </a:lnTo>
                  <a:lnTo>
                    <a:pt x="750" y="1576"/>
                  </a:lnTo>
                  <a:lnTo>
                    <a:pt x="776" y="1598"/>
                  </a:lnTo>
                  <a:lnTo>
                    <a:pt x="776" y="1598"/>
                  </a:lnTo>
                  <a:lnTo>
                    <a:pt x="800" y="1618"/>
                  </a:lnTo>
                  <a:lnTo>
                    <a:pt x="810" y="1628"/>
                  </a:lnTo>
                  <a:lnTo>
                    <a:pt x="816" y="1638"/>
                  </a:lnTo>
                  <a:lnTo>
                    <a:pt x="820" y="1648"/>
                  </a:lnTo>
                  <a:lnTo>
                    <a:pt x="820" y="1652"/>
                  </a:lnTo>
                  <a:lnTo>
                    <a:pt x="818" y="1656"/>
                  </a:lnTo>
                  <a:lnTo>
                    <a:pt x="816" y="1660"/>
                  </a:lnTo>
                  <a:lnTo>
                    <a:pt x="812" y="1662"/>
                  </a:lnTo>
                  <a:lnTo>
                    <a:pt x="800" y="1670"/>
                  </a:lnTo>
                  <a:lnTo>
                    <a:pt x="800" y="1670"/>
                  </a:lnTo>
                  <a:lnTo>
                    <a:pt x="850" y="1714"/>
                  </a:lnTo>
                  <a:lnTo>
                    <a:pt x="904" y="1756"/>
                  </a:lnTo>
                  <a:lnTo>
                    <a:pt x="904" y="1756"/>
                  </a:lnTo>
                  <a:lnTo>
                    <a:pt x="924" y="1816"/>
                  </a:lnTo>
                  <a:lnTo>
                    <a:pt x="924" y="1840"/>
                  </a:lnTo>
                  <a:lnTo>
                    <a:pt x="924" y="1840"/>
                  </a:lnTo>
                  <a:lnTo>
                    <a:pt x="920" y="1866"/>
                  </a:lnTo>
                  <a:lnTo>
                    <a:pt x="910" y="1890"/>
                  </a:lnTo>
                  <a:lnTo>
                    <a:pt x="898" y="1912"/>
                  </a:lnTo>
                  <a:lnTo>
                    <a:pt x="884" y="1936"/>
                  </a:lnTo>
                  <a:lnTo>
                    <a:pt x="884" y="1936"/>
                  </a:lnTo>
                  <a:lnTo>
                    <a:pt x="852" y="1980"/>
                  </a:lnTo>
                  <a:lnTo>
                    <a:pt x="838" y="2002"/>
                  </a:lnTo>
                  <a:lnTo>
                    <a:pt x="824" y="2024"/>
                  </a:lnTo>
                  <a:lnTo>
                    <a:pt x="824" y="2024"/>
                  </a:lnTo>
                  <a:lnTo>
                    <a:pt x="812" y="2048"/>
                  </a:lnTo>
                  <a:lnTo>
                    <a:pt x="806" y="2074"/>
                  </a:lnTo>
                  <a:lnTo>
                    <a:pt x="804" y="2086"/>
                  </a:lnTo>
                  <a:lnTo>
                    <a:pt x="804" y="2100"/>
                  </a:lnTo>
                  <a:lnTo>
                    <a:pt x="804" y="2112"/>
                  </a:lnTo>
                  <a:lnTo>
                    <a:pt x="808" y="2128"/>
                  </a:lnTo>
                  <a:lnTo>
                    <a:pt x="808" y="2128"/>
                  </a:lnTo>
                  <a:lnTo>
                    <a:pt x="812" y="2142"/>
                  </a:lnTo>
                  <a:lnTo>
                    <a:pt x="820" y="2156"/>
                  </a:lnTo>
                  <a:lnTo>
                    <a:pt x="828" y="2172"/>
                  </a:lnTo>
                  <a:lnTo>
                    <a:pt x="840" y="2188"/>
                  </a:lnTo>
                  <a:lnTo>
                    <a:pt x="854" y="2204"/>
                  </a:lnTo>
                  <a:lnTo>
                    <a:pt x="870" y="2222"/>
                  </a:lnTo>
                  <a:lnTo>
                    <a:pt x="890" y="2240"/>
                  </a:lnTo>
                  <a:lnTo>
                    <a:pt x="912" y="2258"/>
                  </a:lnTo>
                  <a:lnTo>
                    <a:pt x="912" y="2258"/>
                  </a:lnTo>
                  <a:lnTo>
                    <a:pt x="918" y="2252"/>
                  </a:lnTo>
                  <a:lnTo>
                    <a:pt x="922" y="2246"/>
                  </a:lnTo>
                  <a:lnTo>
                    <a:pt x="924" y="2238"/>
                  </a:lnTo>
                  <a:lnTo>
                    <a:pt x="924" y="2230"/>
                  </a:lnTo>
                  <a:lnTo>
                    <a:pt x="922" y="2212"/>
                  </a:lnTo>
                  <a:lnTo>
                    <a:pt x="918" y="2194"/>
                  </a:lnTo>
                  <a:lnTo>
                    <a:pt x="918" y="2194"/>
                  </a:lnTo>
                  <a:lnTo>
                    <a:pt x="918" y="2186"/>
                  </a:lnTo>
                  <a:lnTo>
                    <a:pt x="920" y="2178"/>
                  </a:lnTo>
                  <a:lnTo>
                    <a:pt x="924" y="2172"/>
                  </a:lnTo>
                  <a:lnTo>
                    <a:pt x="930" y="2166"/>
                  </a:lnTo>
                  <a:lnTo>
                    <a:pt x="938" y="2162"/>
                  </a:lnTo>
                  <a:lnTo>
                    <a:pt x="950" y="2160"/>
                  </a:lnTo>
                  <a:lnTo>
                    <a:pt x="966" y="2158"/>
                  </a:lnTo>
                  <a:lnTo>
                    <a:pt x="988" y="2160"/>
                  </a:lnTo>
                  <a:lnTo>
                    <a:pt x="988" y="2160"/>
                  </a:lnTo>
                  <a:lnTo>
                    <a:pt x="1048" y="2196"/>
                  </a:lnTo>
                  <a:lnTo>
                    <a:pt x="1048" y="2196"/>
                  </a:lnTo>
                  <a:lnTo>
                    <a:pt x="1028" y="2168"/>
                  </a:lnTo>
                  <a:lnTo>
                    <a:pt x="1014" y="2142"/>
                  </a:lnTo>
                  <a:lnTo>
                    <a:pt x="1002" y="2116"/>
                  </a:lnTo>
                  <a:lnTo>
                    <a:pt x="996" y="2092"/>
                  </a:lnTo>
                  <a:lnTo>
                    <a:pt x="994" y="2068"/>
                  </a:lnTo>
                  <a:lnTo>
                    <a:pt x="996" y="2046"/>
                  </a:lnTo>
                  <a:lnTo>
                    <a:pt x="1000" y="2036"/>
                  </a:lnTo>
                  <a:lnTo>
                    <a:pt x="1004" y="2026"/>
                  </a:lnTo>
                  <a:lnTo>
                    <a:pt x="1008" y="2018"/>
                  </a:lnTo>
                  <a:lnTo>
                    <a:pt x="1014" y="2010"/>
                  </a:lnTo>
                  <a:lnTo>
                    <a:pt x="1014" y="2010"/>
                  </a:lnTo>
                  <a:lnTo>
                    <a:pt x="1022" y="2002"/>
                  </a:lnTo>
                  <a:lnTo>
                    <a:pt x="1030" y="1994"/>
                  </a:lnTo>
                  <a:lnTo>
                    <a:pt x="1040" y="1988"/>
                  </a:lnTo>
                  <a:lnTo>
                    <a:pt x="1052" y="1982"/>
                  </a:lnTo>
                  <a:lnTo>
                    <a:pt x="1076" y="1974"/>
                  </a:lnTo>
                  <a:lnTo>
                    <a:pt x="1108" y="1968"/>
                  </a:lnTo>
                  <a:lnTo>
                    <a:pt x="1108" y="1968"/>
                  </a:lnTo>
                  <a:lnTo>
                    <a:pt x="1144" y="1966"/>
                  </a:lnTo>
                  <a:lnTo>
                    <a:pt x="1186" y="1968"/>
                  </a:lnTo>
                  <a:lnTo>
                    <a:pt x="1232" y="1972"/>
                  </a:lnTo>
                  <a:lnTo>
                    <a:pt x="1288" y="1980"/>
                  </a:lnTo>
                  <a:lnTo>
                    <a:pt x="1300" y="1982"/>
                  </a:lnTo>
                  <a:lnTo>
                    <a:pt x="1308" y="1984"/>
                  </a:lnTo>
                  <a:lnTo>
                    <a:pt x="1308" y="1984"/>
                  </a:lnTo>
                  <a:lnTo>
                    <a:pt x="1338" y="1990"/>
                  </a:lnTo>
                  <a:lnTo>
                    <a:pt x="1364" y="1998"/>
                  </a:lnTo>
                  <a:lnTo>
                    <a:pt x="1390" y="2008"/>
                  </a:lnTo>
                  <a:lnTo>
                    <a:pt x="1410" y="2020"/>
                  </a:lnTo>
                  <a:lnTo>
                    <a:pt x="1430" y="2032"/>
                  </a:lnTo>
                  <a:lnTo>
                    <a:pt x="1450" y="2046"/>
                  </a:lnTo>
                  <a:lnTo>
                    <a:pt x="1484" y="2078"/>
                  </a:lnTo>
                  <a:lnTo>
                    <a:pt x="1484" y="2078"/>
                  </a:lnTo>
                  <a:lnTo>
                    <a:pt x="1518" y="2112"/>
                  </a:lnTo>
                  <a:lnTo>
                    <a:pt x="1536" y="2128"/>
                  </a:lnTo>
                  <a:lnTo>
                    <a:pt x="1556" y="2144"/>
                  </a:lnTo>
                  <a:lnTo>
                    <a:pt x="1576" y="2160"/>
                  </a:lnTo>
                  <a:lnTo>
                    <a:pt x="1600" y="2174"/>
                  </a:lnTo>
                  <a:lnTo>
                    <a:pt x="1626" y="2188"/>
                  </a:lnTo>
                  <a:lnTo>
                    <a:pt x="1656" y="2198"/>
                  </a:lnTo>
                  <a:lnTo>
                    <a:pt x="1656" y="2198"/>
                  </a:lnTo>
                  <a:lnTo>
                    <a:pt x="1640" y="2186"/>
                  </a:lnTo>
                  <a:lnTo>
                    <a:pt x="1620" y="2172"/>
                  </a:lnTo>
                  <a:lnTo>
                    <a:pt x="1576" y="2144"/>
                  </a:lnTo>
                  <a:lnTo>
                    <a:pt x="1576" y="2144"/>
                  </a:lnTo>
                  <a:lnTo>
                    <a:pt x="1554" y="2130"/>
                  </a:lnTo>
                  <a:lnTo>
                    <a:pt x="1538" y="2116"/>
                  </a:lnTo>
                  <a:lnTo>
                    <a:pt x="1530" y="2108"/>
                  </a:lnTo>
                  <a:lnTo>
                    <a:pt x="1524" y="2100"/>
                  </a:lnTo>
                  <a:lnTo>
                    <a:pt x="1520" y="2092"/>
                  </a:lnTo>
                  <a:lnTo>
                    <a:pt x="1518" y="2084"/>
                  </a:lnTo>
                  <a:lnTo>
                    <a:pt x="1518" y="2084"/>
                  </a:lnTo>
                  <a:lnTo>
                    <a:pt x="1564" y="2102"/>
                  </a:lnTo>
                  <a:lnTo>
                    <a:pt x="1612" y="2118"/>
                  </a:lnTo>
                  <a:lnTo>
                    <a:pt x="1660" y="2134"/>
                  </a:lnTo>
                  <a:lnTo>
                    <a:pt x="1710" y="2150"/>
                  </a:lnTo>
                  <a:lnTo>
                    <a:pt x="1710" y="2150"/>
                  </a:lnTo>
                  <a:lnTo>
                    <a:pt x="1696" y="2138"/>
                  </a:lnTo>
                  <a:lnTo>
                    <a:pt x="1680" y="2126"/>
                  </a:lnTo>
                  <a:lnTo>
                    <a:pt x="1644" y="2106"/>
                  </a:lnTo>
                  <a:lnTo>
                    <a:pt x="1606" y="2086"/>
                  </a:lnTo>
                  <a:lnTo>
                    <a:pt x="1564" y="2066"/>
                  </a:lnTo>
                  <a:lnTo>
                    <a:pt x="1564" y="2066"/>
                  </a:lnTo>
                  <a:lnTo>
                    <a:pt x="1522" y="2044"/>
                  </a:lnTo>
                  <a:lnTo>
                    <a:pt x="1484" y="2022"/>
                  </a:lnTo>
                  <a:lnTo>
                    <a:pt x="1466" y="2010"/>
                  </a:lnTo>
                  <a:lnTo>
                    <a:pt x="1450" y="1998"/>
                  </a:lnTo>
                  <a:lnTo>
                    <a:pt x="1436" y="1984"/>
                  </a:lnTo>
                  <a:lnTo>
                    <a:pt x="1422" y="1972"/>
                  </a:lnTo>
                  <a:lnTo>
                    <a:pt x="1422" y="1972"/>
                  </a:lnTo>
                  <a:lnTo>
                    <a:pt x="1482" y="2000"/>
                  </a:lnTo>
                  <a:lnTo>
                    <a:pt x="1504" y="1966"/>
                  </a:lnTo>
                  <a:lnTo>
                    <a:pt x="1504" y="1966"/>
                  </a:lnTo>
                  <a:lnTo>
                    <a:pt x="1606" y="1982"/>
                  </a:lnTo>
                  <a:lnTo>
                    <a:pt x="1700" y="2000"/>
                  </a:lnTo>
                  <a:lnTo>
                    <a:pt x="1700" y="2000"/>
                  </a:lnTo>
                  <a:lnTo>
                    <a:pt x="1874" y="2036"/>
                  </a:lnTo>
                  <a:lnTo>
                    <a:pt x="1874" y="2036"/>
                  </a:lnTo>
                  <a:lnTo>
                    <a:pt x="1956" y="2054"/>
                  </a:lnTo>
                  <a:lnTo>
                    <a:pt x="2036" y="2070"/>
                  </a:lnTo>
                  <a:lnTo>
                    <a:pt x="2118" y="2082"/>
                  </a:lnTo>
                  <a:lnTo>
                    <a:pt x="2158" y="2086"/>
                  </a:lnTo>
                  <a:lnTo>
                    <a:pt x="2200" y="2088"/>
                  </a:lnTo>
                  <a:lnTo>
                    <a:pt x="2200" y="2088"/>
                  </a:lnTo>
                  <a:lnTo>
                    <a:pt x="2168" y="2084"/>
                  </a:lnTo>
                  <a:lnTo>
                    <a:pt x="2138" y="2080"/>
                  </a:lnTo>
                  <a:lnTo>
                    <a:pt x="2108" y="2074"/>
                  </a:lnTo>
                  <a:lnTo>
                    <a:pt x="2080" y="2068"/>
                  </a:lnTo>
                  <a:lnTo>
                    <a:pt x="2026" y="2052"/>
                  </a:lnTo>
                  <a:lnTo>
                    <a:pt x="1978" y="2032"/>
                  </a:lnTo>
                  <a:lnTo>
                    <a:pt x="1978" y="2032"/>
                  </a:lnTo>
                  <a:lnTo>
                    <a:pt x="1934" y="2010"/>
                  </a:lnTo>
                  <a:lnTo>
                    <a:pt x="1894" y="1988"/>
                  </a:lnTo>
                  <a:lnTo>
                    <a:pt x="1856" y="1966"/>
                  </a:lnTo>
                  <a:lnTo>
                    <a:pt x="1822" y="1942"/>
                  </a:lnTo>
                  <a:lnTo>
                    <a:pt x="1822" y="1942"/>
                  </a:lnTo>
                  <a:lnTo>
                    <a:pt x="1860" y="1918"/>
                  </a:lnTo>
                  <a:lnTo>
                    <a:pt x="1896" y="1894"/>
                  </a:lnTo>
                  <a:lnTo>
                    <a:pt x="1896" y="1894"/>
                  </a:lnTo>
                  <a:lnTo>
                    <a:pt x="1954" y="1900"/>
                  </a:lnTo>
                  <a:lnTo>
                    <a:pt x="2012" y="1904"/>
                  </a:lnTo>
                  <a:lnTo>
                    <a:pt x="2068" y="1906"/>
                  </a:lnTo>
                  <a:lnTo>
                    <a:pt x="2126" y="1908"/>
                  </a:lnTo>
                  <a:lnTo>
                    <a:pt x="2126" y="1908"/>
                  </a:lnTo>
                  <a:lnTo>
                    <a:pt x="2062" y="1882"/>
                  </a:lnTo>
                  <a:lnTo>
                    <a:pt x="1998" y="1854"/>
                  </a:lnTo>
                  <a:lnTo>
                    <a:pt x="1998" y="1854"/>
                  </a:lnTo>
                  <a:lnTo>
                    <a:pt x="2022" y="1828"/>
                  </a:lnTo>
                  <a:lnTo>
                    <a:pt x="2022" y="1828"/>
                  </a:lnTo>
                  <a:lnTo>
                    <a:pt x="2098" y="1814"/>
                  </a:lnTo>
                  <a:lnTo>
                    <a:pt x="2174" y="1798"/>
                  </a:lnTo>
                  <a:lnTo>
                    <a:pt x="2174" y="1798"/>
                  </a:lnTo>
                  <a:lnTo>
                    <a:pt x="2108" y="1790"/>
                  </a:lnTo>
                  <a:lnTo>
                    <a:pt x="2040" y="1780"/>
                  </a:lnTo>
                  <a:lnTo>
                    <a:pt x="2040" y="1780"/>
                  </a:lnTo>
                  <a:lnTo>
                    <a:pt x="1984" y="1770"/>
                  </a:lnTo>
                  <a:lnTo>
                    <a:pt x="1930" y="1758"/>
                  </a:lnTo>
                  <a:lnTo>
                    <a:pt x="1876" y="1744"/>
                  </a:lnTo>
                  <a:lnTo>
                    <a:pt x="1822" y="1730"/>
                  </a:lnTo>
                  <a:lnTo>
                    <a:pt x="1836" y="1692"/>
                  </a:lnTo>
                  <a:lnTo>
                    <a:pt x="1836" y="1692"/>
                  </a:lnTo>
                  <a:lnTo>
                    <a:pt x="1910" y="1686"/>
                  </a:lnTo>
                  <a:lnTo>
                    <a:pt x="1982" y="1678"/>
                  </a:lnTo>
                  <a:lnTo>
                    <a:pt x="2000" y="1674"/>
                  </a:lnTo>
                  <a:lnTo>
                    <a:pt x="2000" y="1674"/>
                  </a:lnTo>
                  <a:lnTo>
                    <a:pt x="1946" y="1664"/>
                  </a:lnTo>
                  <a:lnTo>
                    <a:pt x="1946" y="1664"/>
                  </a:lnTo>
                  <a:lnTo>
                    <a:pt x="2024" y="1664"/>
                  </a:lnTo>
                  <a:lnTo>
                    <a:pt x="2024" y="1664"/>
                  </a:lnTo>
                  <a:lnTo>
                    <a:pt x="1960" y="1646"/>
                  </a:lnTo>
                  <a:lnTo>
                    <a:pt x="1896" y="1624"/>
                  </a:lnTo>
                  <a:lnTo>
                    <a:pt x="1896" y="1624"/>
                  </a:lnTo>
                  <a:lnTo>
                    <a:pt x="1976" y="1638"/>
                  </a:lnTo>
                  <a:lnTo>
                    <a:pt x="2056" y="1650"/>
                  </a:lnTo>
                  <a:lnTo>
                    <a:pt x="2080" y="1636"/>
                  </a:lnTo>
                  <a:lnTo>
                    <a:pt x="2080" y="1636"/>
                  </a:lnTo>
                  <a:lnTo>
                    <a:pt x="2012" y="1630"/>
                  </a:lnTo>
                  <a:lnTo>
                    <a:pt x="1946" y="1624"/>
                  </a:lnTo>
                  <a:lnTo>
                    <a:pt x="1946" y="1624"/>
                  </a:lnTo>
                  <a:lnTo>
                    <a:pt x="2020" y="1626"/>
                  </a:lnTo>
                  <a:lnTo>
                    <a:pt x="2094" y="1628"/>
                  </a:lnTo>
                  <a:lnTo>
                    <a:pt x="2094" y="1628"/>
                  </a:lnTo>
                  <a:lnTo>
                    <a:pt x="2124" y="1604"/>
                  </a:lnTo>
                  <a:lnTo>
                    <a:pt x="2124" y="1604"/>
                  </a:lnTo>
                  <a:lnTo>
                    <a:pt x="2192" y="1614"/>
                  </a:lnTo>
                  <a:lnTo>
                    <a:pt x="2260" y="1622"/>
                  </a:lnTo>
                  <a:lnTo>
                    <a:pt x="2290" y="1604"/>
                  </a:lnTo>
                  <a:lnTo>
                    <a:pt x="2290" y="1604"/>
                  </a:lnTo>
                  <a:lnTo>
                    <a:pt x="2322" y="1568"/>
                  </a:lnTo>
                  <a:lnTo>
                    <a:pt x="2318" y="1534"/>
                  </a:lnTo>
                  <a:lnTo>
                    <a:pt x="2318" y="1534"/>
                  </a:lnTo>
                  <a:lnTo>
                    <a:pt x="2258" y="1532"/>
                  </a:lnTo>
                  <a:lnTo>
                    <a:pt x="2196" y="1528"/>
                  </a:lnTo>
                  <a:lnTo>
                    <a:pt x="2196" y="1528"/>
                  </a:lnTo>
                  <a:lnTo>
                    <a:pt x="2262" y="1520"/>
                  </a:lnTo>
                  <a:lnTo>
                    <a:pt x="2262" y="1520"/>
                  </a:lnTo>
                  <a:lnTo>
                    <a:pt x="2156" y="1508"/>
                  </a:lnTo>
                  <a:lnTo>
                    <a:pt x="2156" y="1508"/>
                  </a:lnTo>
                  <a:lnTo>
                    <a:pt x="2218" y="1504"/>
                  </a:lnTo>
                  <a:lnTo>
                    <a:pt x="2280" y="1498"/>
                  </a:lnTo>
                  <a:lnTo>
                    <a:pt x="2272" y="1478"/>
                  </a:lnTo>
                  <a:lnTo>
                    <a:pt x="2230" y="1476"/>
                  </a:lnTo>
                  <a:lnTo>
                    <a:pt x="2230" y="1476"/>
                  </a:lnTo>
                  <a:lnTo>
                    <a:pt x="2158" y="1488"/>
                  </a:lnTo>
                  <a:lnTo>
                    <a:pt x="2084" y="1502"/>
                  </a:lnTo>
                  <a:lnTo>
                    <a:pt x="2084" y="1502"/>
                  </a:lnTo>
                  <a:lnTo>
                    <a:pt x="2048" y="1506"/>
                  </a:lnTo>
                  <a:lnTo>
                    <a:pt x="2012" y="1510"/>
                  </a:lnTo>
                  <a:lnTo>
                    <a:pt x="1976" y="1512"/>
                  </a:lnTo>
                  <a:lnTo>
                    <a:pt x="1942" y="1510"/>
                  </a:lnTo>
                  <a:lnTo>
                    <a:pt x="1942" y="1510"/>
                  </a:lnTo>
                  <a:lnTo>
                    <a:pt x="2000" y="1492"/>
                  </a:lnTo>
                  <a:lnTo>
                    <a:pt x="2060" y="1476"/>
                  </a:lnTo>
                  <a:lnTo>
                    <a:pt x="2060" y="1476"/>
                  </a:lnTo>
                  <a:lnTo>
                    <a:pt x="2186" y="1446"/>
                  </a:lnTo>
                  <a:lnTo>
                    <a:pt x="2250" y="1428"/>
                  </a:lnTo>
                  <a:lnTo>
                    <a:pt x="2316" y="1408"/>
                  </a:lnTo>
                  <a:lnTo>
                    <a:pt x="2342" y="1390"/>
                  </a:lnTo>
                  <a:lnTo>
                    <a:pt x="2342" y="1390"/>
                  </a:lnTo>
                  <a:lnTo>
                    <a:pt x="2252" y="1404"/>
                  </a:lnTo>
                  <a:lnTo>
                    <a:pt x="2206" y="1412"/>
                  </a:lnTo>
                  <a:lnTo>
                    <a:pt x="2162" y="1416"/>
                  </a:lnTo>
                  <a:lnTo>
                    <a:pt x="2162" y="1416"/>
                  </a:lnTo>
                  <a:lnTo>
                    <a:pt x="2118" y="1420"/>
                  </a:lnTo>
                  <a:lnTo>
                    <a:pt x="2076" y="1418"/>
                  </a:lnTo>
                  <a:lnTo>
                    <a:pt x="2036" y="1414"/>
                  </a:lnTo>
                  <a:lnTo>
                    <a:pt x="2016" y="1410"/>
                  </a:lnTo>
                  <a:lnTo>
                    <a:pt x="2000" y="1404"/>
                  </a:lnTo>
                  <a:lnTo>
                    <a:pt x="2000" y="1404"/>
                  </a:lnTo>
                  <a:lnTo>
                    <a:pt x="2022" y="1398"/>
                  </a:lnTo>
                  <a:lnTo>
                    <a:pt x="2022" y="1398"/>
                  </a:lnTo>
                  <a:lnTo>
                    <a:pt x="2078" y="1386"/>
                  </a:lnTo>
                  <a:lnTo>
                    <a:pt x="2132" y="1380"/>
                  </a:lnTo>
                  <a:lnTo>
                    <a:pt x="2184" y="1374"/>
                  </a:lnTo>
                  <a:lnTo>
                    <a:pt x="2236" y="1370"/>
                  </a:lnTo>
                  <a:lnTo>
                    <a:pt x="2236" y="1370"/>
                  </a:lnTo>
                  <a:lnTo>
                    <a:pt x="2290" y="1364"/>
                  </a:lnTo>
                  <a:lnTo>
                    <a:pt x="2344" y="1356"/>
                  </a:lnTo>
                  <a:lnTo>
                    <a:pt x="2370" y="1350"/>
                  </a:lnTo>
                  <a:lnTo>
                    <a:pt x="2398" y="1344"/>
                  </a:lnTo>
                  <a:lnTo>
                    <a:pt x="2426" y="1334"/>
                  </a:lnTo>
                  <a:lnTo>
                    <a:pt x="2454" y="1324"/>
                  </a:lnTo>
                  <a:lnTo>
                    <a:pt x="2466" y="1318"/>
                  </a:lnTo>
                  <a:lnTo>
                    <a:pt x="2466" y="1318"/>
                  </a:lnTo>
                  <a:lnTo>
                    <a:pt x="2432" y="1318"/>
                  </a:lnTo>
                  <a:lnTo>
                    <a:pt x="2396" y="1320"/>
                  </a:lnTo>
                  <a:lnTo>
                    <a:pt x="2318" y="1324"/>
                  </a:lnTo>
                  <a:lnTo>
                    <a:pt x="2318" y="1324"/>
                  </a:lnTo>
                  <a:lnTo>
                    <a:pt x="2240" y="1326"/>
                  </a:lnTo>
                  <a:lnTo>
                    <a:pt x="2204" y="1326"/>
                  </a:lnTo>
                  <a:lnTo>
                    <a:pt x="2172" y="1322"/>
                  </a:lnTo>
                  <a:lnTo>
                    <a:pt x="2172" y="1322"/>
                  </a:lnTo>
                  <a:lnTo>
                    <a:pt x="2358" y="1312"/>
                  </a:lnTo>
                  <a:lnTo>
                    <a:pt x="2542" y="1298"/>
                  </a:lnTo>
                  <a:lnTo>
                    <a:pt x="2556" y="1292"/>
                  </a:lnTo>
                  <a:lnTo>
                    <a:pt x="2556" y="1292"/>
                  </a:lnTo>
                  <a:lnTo>
                    <a:pt x="2978" y="1160"/>
                  </a:lnTo>
                  <a:lnTo>
                    <a:pt x="2978" y="1160"/>
                  </a:lnTo>
                  <a:lnTo>
                    <a:pt x="3058" y="1138"/>
                  </a:lnTo>
                  <a:lnTo>
                    <a:pt x="3140" y="1116"/>
                  </a:lnTo>
                  <a:lnTo>
                    <a:pt x="3140" y="1116"/>
                  </a:lnTo>
                  <a:lnTo>
                    <a:pt x="3300" y="1078"/>
                  </a:lnTo>
                  <a:lnTo>
                    <a:pt x="3300" y="1078"/>
                  </a:lnTo>
                  <a:lnTo>
                    <a:pt x="3380" y="1060"/>
                  </a:lnTo>
                  <a:lnTo>
                    <a:pt x="3460" y="1044"/>
                  </a:lnTo>
                  <a:lnTo>
                    <a:pt x="3540" y="1028"/>
                  </a:lnTo>
                  <a:lnTo>
                    <a:pt x="3620" y="1014"/>
                  </a:lnTo>
                  <a:lnTo>
                    <a:pt x="3620" y="1014"/>
                  </a:lnTo>
                  <a:lnTo>
                    <a:pt x="3434" y="1004"/>
                  </a:lnTo>
                  <a:lnTo>
                    <a:pt x="3434" y="1004"/>
                  </a:lnTo>
                  <a:lnTo>
                    <a:pt x="3452" y="990"/>
                  </a:lnTo>
                  <a:lnTo>
                    <a:pt x="3468" y="978"/>
                  </a:lnTo>
                  <a:lnTo>
                    <a:pt x="3506" y="954"/>
                  </a:lnTo>
                  <a:lnTo>
                    <a:pt x="3544" y="934"/>
                  </a:lnTo>
                  <a:lnTo>
                    <a:pt x="3582" y="914"/>
                  </a:lnTo>
                  <a:lnTo>
                    <a:pt x="3660" y="882"/>
                  </a:lnTo>
                  <a:lnTo>
                    <a:pt x="3698" y="864"/>
                  </a:lnTo>
                  <a:lnTo>
                    <a:pt x="3732" y="848"/>
                  </a:lnTo>
                  <a:lnTo>
                    <a:pt x="3760" y="834"/>
                  </a:lnTo>
                  <a:lnTo>
                    <a:pt x="3760" y="834"/>
                  </a:lnTo>
                  <a:lnTo>
                    <a:pt x="3732" y="830"/>
                  </a:lnTo>
                  <a:lnTo>
                    <a:pt x="3704" y="830"/>
                  </a:lnTo>
                  <a:lnTo>
                    <a:pt x="3648" y="830"/>
                  </a:lnTo>
                  <a:lnTo>
                    <a:pt x="3588" y="832"/>
                  </a:lnTo>
                  <a:lnTo>
                    <a:pt x="3530" y="838"/>
                  </a:lnTo>
                  <a:lnTo>
                    <a:pt x="3412" y="850"/>
                  </a:lnTo>
                  <a:lnTo>
                    <a:pt x="3356" y="856"/>
                  </a:lnTo>
                  <a:lnTo>
                    <a:pt x="3302" y="860"/>
                  </a:lnTo>
                  <a:lnTo>
                    <a:pt x="3302" y="860"/>
                  </a:lnTo>
                  <a:lnTo>
                    <a:pt x="3336" y="852"/>
                  </a:lnTo>
                  <a:lnTo>
                    <a:pt x="3370" y="846"/>
                  </a:lnTo>
                  <a:lnTo>
                    <a:pt x="3438" y="836"/>
                  </a:lnTo>
                  <a:lnTo>
                    <a:pt x="3474" y="832"/>
                  </a:lnTo>
                  <a:lnTo>
                    <a:pt x="3510" y="826"/>
                  </a:lnTo>
                  <a:lnTo>
                    <a:pt x="3546" y="818"/>
                  </a:lnTo>
                  <a:lnTo>
                    <a:pt x="3584" y="806"/>
                  </a:lnTo>
                  <a:lnTo>
                    <a:pt x="3550" y="802"/>
                  </a:lnTo>
                  <a:lnTo>
                    <a:pt x="3550" y="802"/>
                  </a:lnTo>
                  <a:lnTo>
                    <a:pt x="3586" y="792"/>
                  </a:lnTo>
                  <a:lnTo>
                    <a:pt x="3622" y="786"/>
                  </a:lnTo>
                  <a:lnTo>
                    <a:pt x="3658" y="778"/>
                  </a:lnTo>
                  <a:lnTo>
                    <a:pt x="3692" y="774"/>
                  </a:lnTo>
                  <a:lnTo>
                    <a:pt x="3760" y="768"/>
                  </a:lnTo>
                  <a:lnTo>
                    <a:pt x="3828" y="764"/>
                  </a:lnTo>
                  <a:lnTo>
                    <a:pt x="3828" y="764"/>
                  </a:lnTo>
                  <a:lnTo>
                    <a:pt x="3856" y="734"/>
                  </a:lnTo>
                  <a:lnTo>
                    <a:pt x="3886" y="706"/>
                  </a:lnTo>
                  <a:lnTo>
                    <a:pt x="3918" y="676"/>
                  </a:lnTo>
                  <a:lnTo>
                    <a:pt x="3950" y="650"/>
                  </a:lnTo>
                  <a:lnTo>
                    <a:pt x="3986" y="626"/>
                  </a:lnTo>
                  <a:lnTo>
                    <a:pt x="4022" y="604"/>
                  </a:lnTo>
                  <a:lnTo>
                    <a:pt x="4060" y="584"/>
                  </a:lnTo>
                  <a:lnTo>
                    <a:pt x="4100" y="570"/>
                  </a:lnTo>
                  <a:lnTo>
                    <a:pt x="4154" y="556"/>
                  </a:lnTo>
                  <a:close/>
                  <a:moveTo>
                    <a:pt x="942" y="1106"/>
                  </a:moveTo>
                  <a:lnTo>
                    <a:pt x="942" y="1106"/>
                  </a:lnTo>
                  <a:lnTo>
                    <a:pt x="956" y="1110"/>
                  </a:lnTo>
                  <a:lnTo>
                    <a:pt x="956" y="1110"/>
                  </a:lnTo>
                  <a:lnTo>
                    <a:pt x="942" y="1106"/>
                  </a:lnTo>
                  <a:lnTo>
                    <a:pt x="942" y="1106"/>
                  </a:lnTo>
                  <a:close/>
                  <a:moveTo>
                    <a:pt x="1566" y="1766"/>
                  </a:moveTo>
                  <a:lnTo>
                    <a:pt x="1566" y="1766"/>
                  </a:lnTo>
                  <a:lnTo>
                    <a:pt x="1598" y="1770"/>
                  </a:lnTo>
                  <a:lnTo>
                    <a:pt x="1598" y="1770"/>
                  </a:lnTo>
                  <a:lnTo>
                    <a:pt x="1566" y="1766"/>
                  </a:lnTo>
                  <a:lnTo>
                    <a:pt x="1566" y="1766"/>
                  </a:lnTo>
                  <a:close/>
                  <a:moveTo>
                    <a:pt x="1606" y="1782"/>
                  </a:moveTo>
                  <a:lnTo>
                    <a:pt x="1606" y="1782"/>
                  </a:lnTo>
                  <a:lnTo>
                    <a:pt x="1690" y="1790"/>
                  </a:lnTo>
                  <a:lnTo>
                    <a:pt x="1772" y="1794"/>
                  </a:lnTo>
                  <a:lnTo>
                    <a:pt x="1772" y="1794"/>
                  </a:lnTo>
                  <a:lnTo>
                    <a:pt x="1862" y="1802"/>
                  </a:lnTo>
                  <a:lnTo>
                    <a:pt x="1950" y="1806"/>
                  </a:lnTo>
                  <a:lnTo>
                    <a:pt x="1950" y="1806"/>
                  </a:lnTo>
                  <a:lnTo>
                    <a:pt x="1906" y="1810"/>
                  </a:lnTo>
                  <a:lnTo>
                    <a:pt x="1860" y="1814"/>
                  </a:lnTo>
                  <a:lnTo>
                    <a:pt x="1814" y="1816"/>
                  </a:lnTo>
                  <a:lnTo>
                    <a:pt x="1768" y="1816"/>
                  </a:lnTo>
                  <a:lnTo>
                    <a:pt x="1768" y="1816"/>
                  </a:lnTo>
                  <a:lnTo>
                    <a:pt x="1724" y="1812"/>
                  </a:lnTo>
                  <a:lnTo>
                    <a:pt x="1682" y="1806"/>
                  </a:lnTo>
                  <a:lnTo>
                    <a:pt x="1642" y="1796"/>
                  </a:lnTo>
                  <a:lnTo>
                    <a:pt x="1624" y="1790"/>
                  </a:lnTo>
                  <a:lnTo>
                    <a:pt x="1606" y="1782"/>
                  </a:lnTo>
                  <a:lnTo>
                    <a:pt x="1606" y="178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2"/>
              </a:buClr>
              <a:buSzPct val="100000"/>
              <a:buFont typeface="Georgia"/>
              <a:defRPr sz="3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480"/>
              </a:spcBef>
              <a:buClr>
                <a:schemeClr val="dk2"/>
              </a:buClr>
              <a:buSzPct val="100000"/>
              <a:buFont typeface="Georgia"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buFont typeface="Georgia"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ctrTitle"/>
          </p:nvPr>
        </p:nvSpPr>
        <p:spPr>
          <a:xfrm>
            <a:off x="685800" y="1739635"/>
            <a:ext cx="7772400" cy="1238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DoubleChecker: Efficient Sound and Precise Atomicity Checking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subTitle" idx="1"/>
          </p:nvPr>
        </p:nvSpPr>
        <p:spPr>
          <a:xfrm>
            <a:off x="685800" y="3086100"/>
            <a:ext cx="7772400" cy="661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Swarnendu Biswas,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200"/>
              <a:t>Jipeng Huang, Aritra Sengupta, and Michael D. Bond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The Ohio State University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PLDI 2014</a:t>
            </a:r>
          </a:p>
        </p:txBody>
      </p:sp>
      <p:pic>
        <p:nvPicPr>
          <p:cNvPr id="106" name="Shape 10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484175" y="4027500"/>
            <a:ext cx="991874" cy="9327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Shape 107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7599875" y="4027500"/>
            <a:ext cx="1078049" cy="932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/>
        </p:nvSpPr>
        <p:spPr>
          <a:xfrm>
            <a:off x="5315050" y="1527950"/>
            <a:ext cx="1532700" cy="837000"/>
          </a:xfrm>
          <a:prstGeom prst="round1Rect">
            <a:avLst>
              <a:gd name="adj" fmla="val 16667"/>
            </a:avLst>
          </a:prstGeom>
          <a:solidFill>
            <a:srgbClr val="FCE5CD"/>
          </a:solidFill>
          <a:ln w="28575" cap="flat">
            <a:solidFill>
              <a:schemeClr val="dk2"/>
            </a:solidFill>
            <a:prstDash val="dashDot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84" name="Shape 184"/>
          <p:cNvSpPr/>
          <p:nvPr/>
        </p:nvSpPr>
        <p:spPr>
          <a:xfrm>
            <a:off x="1034675" y="1527950"/>
            <a:ext cx="1532700" cy="837000"/>
          </a:xfrm>
          <a:prstGeom prst="round1Rect">
            <a:avLst>
              <a:gd name="adj" fmla="val 16667"/>
            </a:avLst>
          </a:prstGeom>
          <a:solidFill>
            <a:srgbClr val="FCE5CD"/>
          </a:solidFill>
          <a:ln w="28575" cap="flat">
            <a:solidFill>
              <a:schemeClr val="dk2"/>
            </a:solidFill>
            <a:prstDash val="dashDot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457200" y="4170365"/>
            <a:ext cx="8229600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b="1">
                <a:solidFill>
                  <a:srgbClr val="FFFFFF"/>
                </a:solidFill>
              </a:rPr>
              <a:t>Atomicity Violation Example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x="1537075" y="195950"/>
            <a:ext cx="1645800" cy="356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1</a:t>
            </a:r>
          </a:p>
        </p:txBody>
      </p:sp>
      <p:sp>
        <p:nvSpPr>
          <p:cNvPr id="187" name="Shape 187"/>
          <p:cNvSpPr txBox="1"/>
          <p:nvPr/>
        </p:nvSpPr>
        <p:spPr>
          <a:xfrm>
            <a:off x="5893525" y="195950"/>
            <a:ext cx="1645800" cy="356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2</a:t>
            </a:r>
          </a:p>
        </p:txBody>
      </p:sp>
      <p:sp>
        <p:nvSpPr>
          <p:cNvPr id="188" name="Shape 188"/>
          <p:cNvSpPr txBox="1"/>
          <p:nvPr/>
        </p:nvSpPr>
        <p:spPr>
          <a:xfrm>
            <a:off x="901325" y="676000"/>
            <a:ext cx="2978399" cy="3291900"/>
          </a:xfrm>
          <a:prstGeom prst="rect">
            <a:avLst/>
          </a:prstGeom>
          <a:ln w="28575" cap="flat">
            <a:solidFill>
              <a:srgbClr val="1155C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void execute() {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  while (...) {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     </a:t>
            </a:r>
            <a:r>
              <a:rPr lang="en" b="1"/>
              <a:t>prepareList</a:t>
            </a:r>
            <a:r>
              <a:rPr lang="en"/>
              <a:t>();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     </a:t>
            </a:r>
            <a:r>
              <a:rPr lang="en" b="1"/>
              <a:t>processList</a:t>
            </a:r>
            <a:r>
              <a:rPr lang="en"/>
              <a:t>();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     </a:t>
            </a:r>
            <a:r>
              <a:rPr lang="en" b="1"/>
              <a:t>resetList</a:t>
            </a:r>
            <a:r>
              <a:rPr lang="en"/>
              <a:t>();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 }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}</a:t>
            </a:r>
          </a:p>
        </p:txBody>
      </p:sp>
      <p:sp>
        <p:nvSpPr>
          <p:cNvPr id="189" name="Shape 189"/>
          <p:cNvSpPr txBox="1"/>
          <p:nvPr/>
        </p:nvSpPr>
        <p:spPr>
          <a:xfrm>
            <a:off x="5175625" y="676000"/>
            <a:ext cx="2906999" cy="3291900"/>
          </a:xfrm>
          <a:prstGeom prst="rect">
            <a:avLst/>
          </a:prstGeom>
          <a:ln w="28575" cap="flat">
            <a:solidFill>
              <a:srgbClr val="38761D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void execute() {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  while (...) {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     </a:t>
            </a:r>
            <a:r>
              <a:rPr lang="en" b="1">
                <a:solidFill>
                  <a:schemeClr val="dk1"/>
                </a:solidFill>
              </a:rPr>
              <a:t>prepareList</a:t>
            </a:r>
            <a:r>
              <a:rPr lang="en">
                <a:solidFill>
                  <a:schemeClr val="dk1"/>
                </a:solidFill>
              </a:rPr>
              <a:t>();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     </a:t>
            </a:r>
            <a:r>
              <a:rPr lang="en" b="1">
                <a:solidFill>
                  <a:schemeClr val="dk1"/>
                </a:solidFill>
              </a:rPr>
              <a:t>processList</a:t>
            </a:r>
            <a:r>
              <a:rPr lang="en">
                <a:solidFill>
                  <a:schemeClr val="dk1"/>
                </a:solidFill>
              </a:rPr>
              <a:t>();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     </a:t>
            </a:r>
            <a:r>
              <a:rPr lang="en" b="1">
                <a:solidFill>
                  <a:schemeClr val="dk1"/>
                </a:solidFill>
              </a:rPr>
              <a:t>resetList</a:t>
            </a:r>
            <a:r>
              <a:rPr lang="en">
                <a:solidFill>
                  <a:schemeClr val="dk1"/>
                </a:solidFill>
              </a:rPr>
              <a:t>();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  }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</a:p>
        </p:txBody>
      </p:sp>
      <p:cxnSp>
        <p:nvCxnSpPr>
          <p:cNvPr id="190" name="Shape 190"/>
          <p:cNvCxnSpPr/>
          <p:nvPr/>
        </p:nvCxnSpPr>
        <p:spPr>
          <a:xfrm>
            <a:off x="1260025" y="1946450"/>
            <a:ext cx="564299" cy="0"/>
          </a:xfrm>
          <a:prstGeom prst="straightConnector1">
            <a:avLst/>
          </a:prstGeom>
          <a:noFill/>
          <a:ln w="38100" cap="flat">
            <a:solidFill>
              <a:schemeClr val="dk2"/>
            </a:solidFill>
            <a:prstDash val="dot"/>
            <a:round/>
            <a:headEnd type="none" w="lg" len="lg"/>
            <a:tailEnd type="none" w="lg" len="lg"/>
          </a:ln>
        </p:spPr>
      </p:cxnSp>
      <p:cxnSp>
        <p:nvCxnSpPr>
          <p:cNvPr id="191" name="Shape 191"/>
          <p:cNvCxnSpPr/>
          <p:nvPr/>
        </p:nvCxnSpPr>
        <p:spPr>
          <a:xfrm>
            <a:off x="1260025" y="2504150"/>
            <a:ext cx="564299" cy="0"/>
          </a:xfrm>
          <a:prstGeom prst="straightConnector1">
            <a:avLst/>
          </a:prstGeom>
          <a:noFill/>
          <a:ln w="38100" cap="flat">
            <a:solidFill>
              <a:schemeClr val="dk2"/>
            </a:solidFill>
            <a:prstDash val="dot"/>
            <a:round/>
            <a:headEnd type="none" w="lg" len="lg"/>
            <a:tailEnd type="none" w="lg" len="lg"/>
          </a:ln>
        </p:spPr>
      </p:cxnSp>
      <p:sp>
        <p:nvSpPr>
          <p:cNvPr id="192" name="Shape 192"/>
          <p:cNvSpPr/>
          <p:nvPr/>
        </p:nvSpPr>
        <p:spPr>
          <a:xfrm>
            <a:off x="3266675" y="1581500"/>
            <a:ext cx="1330500" cy="729900"/>
          </a:xfrm>
          <a:prstGeom prst="horizontalScroll">
            <a:avLst>
              <a:gd name="adj" fmla="val 12500"/>
            </a:avLst>
          </a:prstGeom>
          <a:solidFill>
            <a:schemeClr val="accent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2000" b="1">
                <a:solidFill>
                  <a:srgbClr val="FFFFFF"/>
                </a:solidFill>
              </a:rPr>
              <a:t>atomic</a:t>
            </a:r>
          </a:p>
        </p:txBody>
      </p:sp>
      <p:sp>
        <p:nvSpPr>
          <p:cNvPr id="193" name="Shape 193"/>
          <p:cNvSpPr/>
          <p:nvPr/>
        </p:nvSpPr>
        <p:spPr>
          <a:xfrm>
            <a:off x="2896150" y="1946450"/>
            <a:ext cx="235200" cy="1653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4" name="Shape 194"/>
          <p:cNvSpPr/>
          <p:nvPr/>
        </p:nvSpPr>
        <p:spPr>
          <a:xfrm rot="10800000">
            <a:off x="4800412" y="1946449"/>
            <a:ext cx="235200" cy="1653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195" name="Shape 195"/>
          <p:cNvCxnSpPr/>
          <p:nvPr/>
        </p:nvCxnSpPr>
        <p:spPr>
          <a:xfrm>
            <a:off x="5527225" y="1946450"/>
            <a:ext cx="564299" cy="0"/>
          </a:xfrm>
          <a:prstGeom prst="straightConnector1">
            <a:avLst/>
          </a:prstGeom>
          <a:noFill/>
          <a:ln w="38100" cap="flat">
            <a:solidFill>
              <a:schemeClr val="dk2"/>
            </a:solidFill>
            <a:prstDash val="dot"/>
            <a:round/>
            <a:headEnd type="none" w="lg" len="lg"/>
            <a:tailEnd type="none" w="lg" len="lg"/>
          </a:ln>
        </p:spPr>
      </p:cxnSp>
      <p:cxnSp>
        <p:nvCxnSpPr>
          <p:cNvPr id="196" name="Shape 196"/>
          <p:cNvCxnSpPr/>
          <p:nvPr/>
        </p:nvCxnSpPr>
        <p:spPr>
          <a:xfrm>
            <a:off x="5527225" y="2479850"/>
            <a:ext cx="564299" cy="0"/>
          </a:xfrm>
          <a:prstGeom prst="straightConnector1">
            <a:avLst/>
          </a:prstGeom>
          <a:noFill/>
          <a:ln w="38100" cap="flat">
            <a:solidFill>
              <a:schemeClr val="dk2"/>
            </a:solidFill>
            <a:prstDash val="dot"/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Check for conflict serializability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Build a transactional dependence graph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Check for cycles</a:t>
            </a: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Existing work</a:t>
            </a:r>
          </a:p>
          <a:p>
            <a:pPr marL="914400" lvl="1" indent="-3429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sz="1800"/>
              <a:t>Velodrome, Flanagan et al., PLDI 2008</a:t>
            </a:r>
          </a:p>
          <a:p>
            <a:pPr marL="914400" lvl="1" indent="-34290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sz="1800"/>
              <a:t>Farzan and Parthasarathy, CAV 2008</a:t>
            </a:r>
          </a:p>
        </p:txBody>
      </p:sp>
      <p:sp>
        <p:nvSpPr>
          <p:cNvPr id="202" name="Shape 202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4400"/>
              <a:t>Detecting Atomicity Violations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/>
          <p:nvPr/>
        </p:nvSpPr>
        <p:spPr>
          <a:xfrm>
            <a:off x="7652700" y="1514525"/>
            <a:ext cx="1034100" cy="1530600"/>
          </a:xfrm>
          <a:prstGeom prst="roundRect">
            <a:avLst>
              <a:gd name="adj" fmla="val 16667"/>
            </a:avLst>
          </a:prstGeom>
          <a:solidFill>
            <a:srgbClr val="EAD1D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08" name="Shape 208"/>
          <p:cNvSpPr/>
          <p:nvPr/>
        </p:nvSpPr>
        <p:spPr>
          <a:xfrm>
            <a:off x="1550900" y="521425"/>
            <a:ext cx="1413900" cy="2736000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-23525" y="4246575"/>
            <a:ext cx="9236999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b="1">
                <a:solidFill>
                  <a:srgbClr val="FFFFFF"/>
                </a:solidFill>
              </a:rPr>
              <a:t>Transactional Dependence Graph</a:t>
            </a:r>
          </a:p>
        </p:txBody>
      </p:sp>
      <p:sp>
        <p:nvSpPr>
          <p:cNvPr id="210" name="Shape 210"/>
          <p:cNvSpPr/>
          <p:nvPr/>
        </p:nvSpPr>
        <p:spPr>
          <a:xfrm>
            <a:off x="4868550" y="636300"/>
            <a:ext cx="1079099" cy="13524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 txBox="1"/>
          <p:nvPr/>
        </p:nvSpPr>
        <p:spPr>
          <a:xfrm>
            <a:off x="7737525" y="1931325"/>
            <a:ext cx="12372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wr o.f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4953000" y="1497875"/>
            <a:ext cx="13251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wr o.g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1727600" y="981125"/>
            <a:ext cx="12372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wr o.f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1740800" y="507275"/>
            <a:ext cx="10341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acq lock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1740800" y="2800350"/>
            <a:ext cx="10341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rel lock</a:t>
            </a:r>
          </a:p>
        </p:txBody>
      </p:sp>
      <p:cxnSp>
        <p:nvCxnSpPr>
          <p:cNvPr id="216" name="Shape 216"/>
          <p:cNvCxnSpPr>
            <a:stCxn id="214" idx="0"/>
          </p:cNvCxnSpPr>
          <p:nvPr/>
        </p:nvCxnSpPr>
        <p:spPr>
          <a:xfrm rot="10800000" flipH="1">
            <a:off x="2257850" y="141274"/>
            <a:ext cx="4500" cy="3660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triangle" w="lg" len="lg"/>
            <a:tailEnd type="none" w="lg" len="lg"/>
          </a:ln>
        </p:spPr>
      </p:cxnSp>
      <p:cxnSp>
        <p:nvCxnSpPr>
          <p:cNvPr id="217" name="Shape 217"/>
          <p:cNvCxnSpPr/>
          <p:nvPr/>
        </p:nvCxnSpPr>
        <p:spPr>
          <a:xfrm>
            <a:off x="2257850" y="3257550"/>
            <a:ext cx="4500" cy="351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18" name="Shape 218"/>
          <p:cNvSpPr txBox="1"/>
          <p:nvPr/>
        </p:nvSpPr>
        <p:spPr>
          <a:xfrm rot="-5400000">
            <a:off x="-329024" y="1778925"/>
            <a:ext cx="10853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time</a:t>
            </a:r>
          </a:p>
        </p:txBody>
      </p:sp>
      <p:cxnSp>
        <p:nvCxnSpPr>
          <p:cNvPr id="219" name="Shape 219"/>
          <p:cNvCxnSpPr/>
          <p:nvPr/>
        </p:nvCxnSpPr>
        <p:spPr>
          <a:xfrm flipH="1">
            <a:off x="314950" y="386700"/>
            <a:ext cx="8699" cy="33230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20" name="Shape 220"/>
          <p:cNvSpPr txBox="1"/>
          <p:nvPr/>
        </p:nvSpPr>
        <p:spPr>
          <a:xfrm>
            <a:off x="16856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1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48294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2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75933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3</a:t>
            </a:r>
          </a:p>
        </p:txBody>
      </p:sp>
      <p:cxnSp>
        <p:nvCxnSpPr>
          <p:cNvPr id="223" name="Shape 223"/>
          <p:cNvCxnSpPr>
            <a:stCxn id="210" idx="2"/>
          </p:cNvCxnSpPr>
          <p:nvPr/>
        </p:nvCxnSpPr>
        <p:spPr>
          <a:xfrm>
            <a:off x="5408099" y="1988700"/>
            <a:ext cx="5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24" name="Shape 224"/>
          <p:cNvCxnSpPr>
            <a:stCxn id="210" idx="0"/>
          </p:cNvCxnSpPr>
          <p:nvPr/>
        </p:nvCxnSpPr>
        <p:spPr>
          <a:xfrm rot="10800000">
            <a:off x="5399699" y="30930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triangle" w="lg" len="lg"/>
            <a:tailEnd type="none" w="lg" len="lg"/>
          </a:ln>
        </p:spPr>
      </p:cxnSp>
      <p:cxnSp>
        <p:nvCxnSpPr>
          <p:cNvPr id="225" name="Shape 225"/>
          <p:cNvCxnSpPr>
            <a:stCxn id="207" idx="0"/>
          </p:cNvCxnSpPr>
          <p:nvPr/>
        </p:nvCxnSpPr>
        <p:spPr>
          <a:xfrm rot="10800000">
            <a:off x="8165850" y="1237325"/>
            <a:ext cx="3900" cy="2771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triangle" w="lg" len="lg"/>
            <a:tailEnd type="none" w="lg" len="lg"/>
          </a:ln>
        </p:spPr>
      </p:cxnSp>
      <p:cxnSp>
        <p:nvCxnSpPr>
          <p:cNvPr id="226" name="Shape 226"/>
          <p:cNvCxnSpPr>
            <a:stCxn id="207" idx="2"/>
          </p:cNvCxnSpPr>
          <p:nvPr/>
        </p:nvCxnSpPr>
        <p:spPr>
          <a:xfrm>
            <a:off x="8169750" y="3045125"/>
            <a:ext cx="5100" cy="3447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27" name="Shape 227"/>
          <p:cNvSpPr/>
          <p:nvPr/>
        </p:nvSpPr>
        <p:spPr>
          <a:xfrm>
            <a:off x="927200" y="521450"/>
            <a:ext cx="457200" cy="2736000"/>
          </a:xfrm>
          <a:prstGeom prst="leftBrace">
            <a:avLst>
              <a:gd name="adj1" fmla="val 8333"/>
              <a:gd name="adj2" fmla="val 50000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8" name="Shape 228"/>
          <p:cNvSpPr txBox="1"/>
          <p:nvPr/>
        </p:nvSpPr>
        <p:spPr>
          <a:xfrm rot="-5400000">
            <a:off x="146699" y="1557474"/>
            <a:ext cx="13251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transaction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/>
          <p:nvPr/>
        </p:nvSpPr>
        <p:spPr>
          <a:xfrm>
            <a:off x="7652700" y="1514525"/>
            <a:ext cx="1034100" cy="1530600"/>
          </a:xfrm>
          <a:prstGeom prst="roundRect">
            <a:avLst>
              <a:gd name="adj" fmla="val 16667"/>
            </a:avLst>
          </a:prstGeom>
          <a:solidFill>
            <a:srgbClr val="EAD1D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34" name="Shape 234"/>
          <p:cNvSpPr/>
          <p:nvPr/>
        </p:nvSpPr>
        <p:spPr>
          <a:xfrm>
            <a:off x="1550900" y="521425"/>
            <a:ext cx="1413900" cy="2736000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-23525" y="4246575"/>
            <a:ext cx="9236999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4000" b="1">
                <a:solidFill>
                  <a:srgbClr val="FFFFFF"/>
                </a:solidFill>
              </a:rPr>
              <a:t>Transactional Dependence Graph</a:t>
            </a:r>
          </a:p>
        </p:txBody>
      </p:sp>
      <p:sp>
        <p:nvSpPr>
          <p:cNvPr id="236" name="Shape 236"/>
          <p:cNvSpPr/>
          <p:nvPr/>
        </p:nvSpPr>
        <p:spPr>
          <a:xfrm>
            <a:off x="4868550" y="636300"/>
            <a:ext cx="1079099" cy="13524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7" name="Shape 237"/>
          <p:cNvSpPr txBox="1"/>
          <p:nvPr/>
        </p:nvSpPr>
        <p:spPr>
          <a:xfrm>
            <a:off x="7737525" y="1931325"/>
            <a:ext cx="12372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800" b="1"/>
              <a:t>wr o.f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4953000" y="1497875"/>
            <a:ext cx="13251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800" b="1"/>
              <a:t>wr o.g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1727600" y="981125"/>
            <a:ext cx="12372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wr o.f</a:t>
            </a:r>
          </a:p>
        </p:txBody>
      </p:sp>
      <p:sp>
        <p:nvSpPr>
          <p:cNvPr id="240" name="Shape 240"/>
          <p:cNvSpPr txBox="1"/>
          <p:nvPr/>
        </p:nvSpPr>
        <p:spPr>
          <a:xfrm>
            <a:off x="1740800" y="507275"/>
            <a:ext cx="10341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800"/>
              <a:t>acq lock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1740800" y="2800350"/>
            <a:ext cx="10341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800"/>
              <a:t>rel lock</a:t>
            </a:r>
          </a:p>
        </p:txBody>
      </p:sp>
      <p:cxnSp>
        <p:nvCxnSpPr>
          <p:cNvPr id="242" name="Shape 242"/>
          <p:cNvCxnSpPr>
            <a:stCxn id="240" idx="0"/>
          </p:cNvCxnSpPr>
          <p:nvPr/>
        </p:nvCxnSpPr>
        <p:spPr>
          <a:xfrm rot="10800000" flipH="1">
            <a:off x="2257850" y="141274"/>
            <a:ext cx="4500" cy="3660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triangle" w="lg" len="lg"/>
            <a:tailEnd type="none" w="lg" len="lg"/>
          </a:ln>
        </p:spPr>
      </p:cxnSp>
      <p:cxnSp>
        <p:nvCxnSpPr>
          <p:cNvPr id="243" name="Shape 243"/>
          <p:cNvCxnSpPr/>
          <p:nvPr/>
        </p:nvCxnSpPr>
        <p:spPr>
          <a:xfrm>
            <a:off x="2257850" y="3257550"/>
            <a:ext cx="4500" cy="351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44" name="Shape 244"/>
          <p:cNvSpPr txBox="1"/>
          <p:nvPr/>
        </p:nvSpPr>
        <p:spPr>
          <a:xfrm rot="-5400000">
            <a:off x="-329024" y="1778925"/>
            <a:ext cx="10853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b="1"/>
              <a:t>time</a:t>
            </a:r>
          </a:p>
        </p:txBody>
      </p:sp>
      <p:cxnSp>
        <p:nvCxnSpPr>
          <p:cNvPr id="245" name="Shape 245"/>
          <p:cNvCxnSpPr/>
          <p:nvPr/>
        </p:nvCxnSpPr>
        <p:spPr>
          <a:xfrm flipH="1">
            <a:off x="314950" y="386700"/>
            <a:ext cx="8699" cy="33230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46" name="Shape 246"/>
          <p:cNvSpPr txBox="1"/>
          <p:nvPr/>
        </p:nvSpPr>
        <p:spPr>
          <a:xfrm>
            <a:off x="16856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b="1"/>
              <a:t>Thread 1</a:t>
            </a:r>
          </a:p>
        </p:txBody>
      </p:sp>
      <p:sp>
        <p:nvSpPr>
          <p:cNvPr id="247" name="Shape 247"/>
          <p:cNvSpPr txBox="1"/>
          <p:nvPr/>
        </p:nvSpPr>
        <p:spPr>
          <a:xfrm>
            <a:off x="48294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2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75933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3</a:t>
            </a:r>
          </a:p>
        </p:txBody>
      </p:sp>
      <p:cxnSp>
        <p:nvCxnSpPr>
          <p:cNvPr id="249" name="Shape 249"/>
          <p:cNvCxnSpPr>
            <a:stCxn id="236" idx="2"/>
          </p:cNvCxnSpPr>
          <p:nvPr/>
        </p:nvCxnSpPr>
        <p:spPr>
          <a:xfrm>
            <a:off x="5408099" y="1988700"/>
            <a:ext cx="5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50" name="Shape 250"/>
          <p:cNvCxnSpPr>
            <a:stCxn id="236" idx="0"/>
          </p:cNvCxnSpPr>
          <p:nvPr/>
        </p:nvCxnSpPr>
        <p:spPr>
          <a:xfrm rot="10800000">
            <a:off x="5399699" y="30930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triangle" w="lg" len="lg"/>
            <a:tailEnd type="none" w="lg" len="lg"/>
          </a:ln>
        </p:spPr>
      </p:cxnSp>
      <p:cxnSp>
        <p:nvCxnSpPr>
          <p:cNvPr id="251" name="Shape 251"/>
          <p:cNvCxnSpPr>
            <a:stCxn id="233" idx="0"/>
          </p:cNvCxnSpPr>
          <p:nvPr/>
        </p:nvCxnSpPr>
        <p:spPr>
          <a:xfrm rot="10800000">
            <a:off x="8165850" y="1237325"/>
            <a:ext cx="3900" cy="2771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triangle" w="lg" len="lg"/>
            <a:tailEnd type="none" w="lg" len="lg"/>
          </a:ln>
        </p:spPr>
      </p:cxnSp>
      <p:cxnSp>
        <p:nvCxnSpPr>
          <p:cNvPr id="252" name="Shape 252"/>
          <p:cNvCxnSpPr>
            <a:stCxn id="233" idx="2"/>
          </p:cNvCxnSpPr>
          <p:nvPr/>
        </p:nvCxnSpPr>
        <p:spPr>
          <a:xfrm>
            <a:off x="8169750" y="3045125"/>
            <a:ext cx="5100" cy="3447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53" name="Shape 253"/>
          <p:cNvSpPr/>
          <p:nvPr/>
        </p:nvSpPr>
        <p:spPr>
          <a:xfrm>
            <a:off x="927200" y="521450"/>
            <a:ext cx="457200" cy="2736000"/>
          </a:xfrm>
          <a:prstGeom prst="leftBrace">
            <a:avLst>
              <a:gd name="adj1" fmla="val 8333"/>
              <a:gd name="adj2" fmla="val 50000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54" name="Shape 254"/>
          <p:cNvSpPr txBox="1"/>
          <p:nvPr/>
        </p:nvSpPr>
        <p:spPr>
          <a:xfrm rot="-5400000">
            <a:off x="146699" y="1557474"/>
            <a:ext cx="13251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transaction</a:t>
            </a:r>
          </a:p>
        </p:txBody>
      </p:sp>
      <p:sp>
        <p:nvSpPr>
          <p:cNvPr id="255" name="Shape 255"/>
          <p:cNvSpPr/>
          <p:nvPr/>
        </p:nvSpPr>
        <p:spPr>
          <a:xfrm>
            <a:off x="2967025" y="1277426"/>
            <a:ext cx="4687977" cy="820961"/>
          </a:xfrm>
          <a:custGeom>
            <a:avLst/>
            <a:gdLst/>
            <a:ahLst/>
            <a:cxnLst/>
            <a:rect l="0" t="0" r="0" b="0"/>
            <a:pathLst>
              <a:path w="187782" h="26592" extrusionOk="0">
                <a:moveTo>
                  <a:pt x="0" y="436"/>
                </a:moveTo>
                <a:cubicBezTo>
                  <a:pt x="42923" y="-1518"/>
                  <a:pt x="86165" y="3683"/>
                  <a:pt x="128441" y="11367"/>
                </a:cubicBezTo>
                <a:cubicBezTo>
                  <a:pt x="141329" y="13709"/>
                  <a:pt x="153765" y="18275"/>
                  <a:pt x="166700" y="20346"/>
                </a:cubicBezTo>
                <a:cubicBezTo>
                  <a:pt x="171593" y="21129"/>
                  <a:pt x="176422" y="22357"/>
                  <a:pt x="181145" y="23860"/>
                </a:cubicBezTo>
                <a:cubicBezTo>
                  <a:pt x="183424" y="24585"/>
                  <a:pt x="187782" y="24199"/>
                  <a:pt x="187782" y="26592"/>
                </a:cubicBezTo>
              </a:path>
            </a:pathLst>
          </a:custGeom>
          <a:noFill/>
          <a:ln w="19050" cap="flat">
            <a:solidFill>
              <a:schemeClr val="dk2"/>
            </a:solidFill>
            <a:prstDash val="dashDot"/>
            <a:round/>
            <a:headEnd type="none" w="lg" len="lg"/>
            <a:tailEnd type="triangle" w="lg" len="lg"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/>
          <p:nvPr/>
        </p:nvSpPr>
        <p:spPr>
          <a:xfrm>
            <a:off x="7652700" y="1514525"/>
            <a:ext cx="1034100" cy="1530600"/>
          </a:xfrm>
          <a:prstGeom prst="roundRect">
            <a:avLst>
              <a:gd name="adj" fmla="val 16667"/>
            </a:avLst>
          </a:prstGeom>
          <a:solidFill>
            <a:srgbClr val="EAD1D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61" name="Shape 261"/>
          <p:cNvSpPr/>
          <p:nvPr/>
        </p:nvSpPr>
        <p:spPr>
          <a:xfrm>
            <a:off x="1550900" y="521425"/>
            <a:ext cx="1413900" cy="2736000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0" y="4246575"/>
            <a:ext cx="8974800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b="1">
                <a:solidFill>
                  <a:srgbClr val="FFFFFF"/>
                </a:solidFill>
              </a:rPr>
              <a:t>Cycle means Atomicity Violation </a:t>
            </a:r>
          </a:p>
        </p:txBody>
      </p:sp>
      <p:sp>
        <p:nvSpPr>
          <p:cNvPr id="263" name="Shape 263"/>
          <p:cNvSpPr/>
          <p:nvPr/>
        </p:nvSpPr>
        <p:spPr>
          <a:xfrm>
            <a:off x="4868550" y="636300"/>
            <a:ext cx="1079099" cy="13524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64" name="Shape 264"/>
          <p:cNvSpPr txBox="1"/>
          <p:nvPr/>
        </p:nvSpPr>
        <p:spPr>
          <a:xfrm>
            <a:off x="7737525" y="1931325"/>
            <a:ext cx="12372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wr o.f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4953000" y="1497875"/>
            <a:ext cx="13251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wr o.g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1727600" y="2495550"/>
            <a:ext cx="36576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rd o.f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x="1727600" y="981125"/>
            <a:ext cx="12372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wr o.f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1740800" y="507275"/>
            <a:ext cx="10341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acq lock</a:t>
            </a:r>
          </a:p>
        </p:txBody>
      </p:sp>
      <p:sp>
        <p:nvSpPr>
          <p:cNvPr id="269" name="Shape 269"/>
          <p:cNvSpPr txBox="1"/>
          <p:nvPr/>
        </p:nvSpPr>
        <p:spPr>
          <a:xfrm>
            <a:off x="1740800" y="2800350"/>
            <a:ext cx="10341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rel lock</a:t>
            </a:r>
          </a:p>
        </p:txBody>
      </p:sp>
      <p:cxnSp>
        <p:nvCxnSpPr>
          <p:cNvPr id="270" name="Shape 270"/>
          <p:cNvCxnSpPr>
            <a:stCxn id="268" idx="0"/>
          </p:cNvCxnSpPr>
          <p:nvPr/>
        </p:nvCxnSpPr>
        <p:spPr>
          <a:xfrm rot="10800000" flipH="1">
            <a:off x="2257850" y="141274"/>
            <a:ext cx="4500" cy="3660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triangle" w="lg" len="lg"/>
            <a:tailEnd type="none" w="lg" len="lg"/>
          </a:ln>
        </p:spPr>
      </p:cxnSp>
      <p:cxnSp>
        <p:nvCxnSpPr>
          <p:cNvPr id="271" name="Shape 271"/>
          <p:cNvCxnSpPr/>
          <p:nvPr/>
        </p:nvCxnSpPr>
        <p:spPr>
          <a:xfrm>
            <a:off x="2257850" y="3257550"/>
            <a:ext cx="4500" cy="351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72" name="Shape 272"/>
          <p:cNvSpPr txBox="1"/>
          <p:nvPr/>
        </p:nvSpPr>
        <p:spPr>
          <a:xfrm rot="-5400000">
            <a:off x="-329024" y="1778925"/>
            <a:ext cx="10853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time</a:t>
            </a:r>
          </a:p>
        </p:txBody>
      </p:sp>
      <p:cxnSp>
        <p:nvCxnSpPr>
          <p:cNvPr id="273" name="Shape 273"/>
          <p:cNvCxnSpPr/>
          <p:nvPr/>
        </p:nvCxnSpPr>
        <p:spPr>
          <a:xfrm flipH="1">
            <a:off x="314950" y="386700"/>
            <a:ext cx="8699" cy="33230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74" name="Shape 274"/>
          <p:cNvSpPr txBox="1"/>
          <p:nvPr/>
        </p:nvSpPr>
        <p:spPr>
          <a:xfrm>
            <a:off x="16856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1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x="48294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2</a:t>
            </a:r>
          </a:p>
        </p:txBody>
      </p:sp>
      <p:sp>
        <p:nvSpPr>
          <p:cNvPr id="276" name="Shape 276"/>
          <p:cNvSpPr txBox="1"/>
          <p:nvPr/>
        </p:nvSpPr>
        <p:spPr>
          <a:xfrm>
            <a:off x="75933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3</a:t>
            </a:r>
          </a:p>
        </p:txBody>
      </p:sp>
      <p:cxnSp>
        <p:nvCxnSpPr>
          <p:cNvPr id="277" name="Shape 277"/>
          <p:cNvCxnSpPr>
            <a:stCxn id="263" idx="2"/>
          </p:cNvCxnSpPr>
          <p:nvPr/>
        </p:nvCxnSpPr>
        <p:spPr>
          <a:xfrm>
            <a:off x="5408099" y="1988700"/>
            <a:ext cx="5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78" name="Shape 278"/>
          <p:cNvCxnSpPr>
            <a:stCxn id="263" idx="0"/>
          </p:cNvCxnSpPr>
          <p:nvPr/>
        </p:nvCxnSpPr>
        <p:spPr>
          <a:xfrm rot="10800000">
            <a:off x="5399699" y="30930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triangle" w="lg" len="lg"/>
            <a:tailEnd type="none" w="lg" len="lg"/>
          </a:ln>
        </p:spPr>
      </p:cxnSp>
      <p:cxnSp>
        <p:nvCxnSpPr>
          <p:cNvPr id="279" name="Shape 279"/>
          <p:cNvCxnSpPr>
            <a:stCxn id="260" idx="0"/>
          </p:cNvCxnSpPr>
          <p:nvPr/>
        </p:nvCxnSpPr>
        <p:spPr>
          <a:xfrm rot="10800000">
            <a:off x="8165850" y="1237325"/>
            <a:ext cx="3900" cy="2771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triangle" w="lg" len="lg"/>
            <a:tailEnd type="none" w="lg" len="lg"/>
          </a:ln>
        </p:spPr>
      </p:cxnSp>
      <p:cxnSp>
        <p:nvCxnSpPr>
          <p:cNvPr id="280" name="Shape 280"/>
          <p:cNvCxnSpPr>
            <a:stCxn id="260" idx="2"/>
          </p:cNvCxnSpPr>
          <p:nvPr/>
        </p:nvCxnSpPr>
        <p:spPr>
          <a:xfrm>
            <a:off x="8169750" y="3045125"/>
            <a:ext cx="5100" cy="3447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81" name="Shape 281"/>
          <p:cNvSpPr/>
          <p:nvPr/>
        </p:nvSpPr>
        <p:spPr>
          <a:xfrm>
            <a:off x="927200" y="521450"/>
            <a:ext cx="457200" cy="2736000"/>
          </a:xfrm>
          <a:prstGeom prst="leftBrace">
            <a:avLst>
              <a:gd name="adj1" fmla="val 8333"/>
              <a:gd name="adj2" fmla="val 50000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82" name="Shape 282"/>
          <p:cNvSpPr/>
          <p:nvPr/>
        </p:nvSpPr>
        <p:spPr>
          <a:xfrm>
            <a:off x="2964800" y="2307250"/>
            <a:ext cx="4687897" cy="406039"/>
          </a:xfrm>
          <a:custGeom>
            <a:avLst/>
            <a:gdLst/>
            <a:ahLst/>
            <a:cxnLst/>
            <a:rect l="0" t="0" r="0" b="0"/>
            <a:pathLst>
              <a:path w="185439" h="20711" extrusionOk="0">
                <a:moveTo>
                  <a:pt x="185439" y="0"/>
                </a:moveTo>
                <a:cubicBezTo>
                  <a:pt x="162413" y="7674"/>
                  <a:pt x="138717" y="13578"/>
                  <a:pt x="114777" y="17568"/>
                </a:cubicBezTo>
                <a:cubicBezTo>
                  <a:pt x="77037" y="23857"/>
                  <a:pt x="38259" y="18349"/>
                  <a:pt x="0" y="18349"/>
                </a:cubicBezTo>
              </a:path>
            </a:pathLst>
          </a:custGeom>
          <a:noFill/>
          <a:ln w="19050" cap="flat">
            <a:solidFill>
              <a:schemeClr val="dk2"/>
            </a:solidFill>
            <a:prstDash val="dashDot"/>
            <a:round/>
            <a:headEnd type="none" w="lg" len="lg"/>
            <a:tailEnd type="triangle" w="lg" len="lg"/>
          </a:ln>
        </p:spPr>
      </p:sp>
      <p:sp>
        <p:nvSpPr>
          <p:cNvPr id="283" name="Shape 283"/>
          <p:cNvSpPr txBox="1"/>
          <p:nvPr/>
        </p:nvSpPr>
        <p:spPr>
          <a:xfrm rot="-5400000">
            <a:off x="146699" y="1557474"/>
            <a:ext cx="13251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transaction</a:t>
            </a:r>
          </a:p>
        </p:txBody>
      </p:sp>
      <p:sp>
        <p:nvSpPr>
          <p:cNvPr id="284" name="Shape 284"/>
          <p:cNvSpPr/>
          <p:nvPr/>
        </p:nvSpPr>
        <p:spPr>
          <a:xfrm>
            <a:off x="2967025" y="1277426"/>
            <a:ext cx="4687977" cy="820961"/>
          </a:xfrm>
          <a:custGeom>
            <a:avLst/>
            <a:gdLst/>
            <a:ahLst/>
            <a:cxnLst/>
            <a:rect l="0" t="0" r="0" b="0"/>
            <a:pathLst>
              <a:path w="187782" h="26592" extrusionOk="0">
                <a:moveTo>
                  <a:pt x="0" y="436"/>
                </a:moveTo>
                <a:cubicBezTo>
                  <a:pt x="42923" y="-1518"/>
                  <a:pt x="86165" y="3683"/>
                  <a:pt x="128441" y="11367"/>
                </a:cubicBezTo>
                <a:cubicBezTo>
                  <a:pt x="141329" y="13709"/>
                  <a:pt x="153765" y="18275"/>
                  <a:pt x="166700" y="20346"/>
                </a:cubicBezTo>
                <a:cubicBezTo>
                  <a:pt x="171593" y="21129"/>
                  <a:pt x="176422" y="22357"/>
                  <a:pt x="181145" y="23860"/>
                </a:cubicBezTo>
                <a:cubicBezTo>
                  <a:pt x="183424" y="24585"/>
                  <a:pt x="187782" y="24199"/>
                  <a:pt x="187782" y="26592"/>
                </a:cubicBezTo>
              </a:path>
            </a:pathLst>
          </a:custGeom>
          <a:noFill/>
          <a:ln w="19050" cap="flat">
            <a:solidFill>
              <a:schemeClr val="dk2"/>
            </a:solidFill>
            <a:prstDash val="dashDot"/>
            <a:round/>
            <a:headEnd type="none" w="lg" len="lg"/>
            <a:tailEnd type="triangle" w="lg" len="lg"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/>
          <p:nvPr/>
        </p:nvSpPr>
        <p:spPr>
          <a:xfrm>
            <a:off x="1057800" y="1054700"/>
            <a:ext cx="7180799" cy="122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 b="1"/>
              <a:t>Velodrome</a:t>
            </a:r>
            <a:r>
              <a:rPr lang="en" sz="1800" baseline="30000"/>
              <a:t>1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Paper reports 12.7X overhead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6.1X in our experiments</a:t>
            </a:r>
          </a:p>
        </p:txBody>
      </p:sp>
      <p:sp>
        <p:nvSpPr>
          <p:cNvPr id="290" name="Shape 290"/>
          <p:cNvSpPr txBox="1">
            <a:spLocks noGrp="1"/>
          </p:cNvSpPr>
          <p:nvPr>
            <p:ph type="body" idx="1"/>
          </p:nvPr>
        </p:nvSpPr>
        <p:spPr>
          <a:xfrm>
            <a:off x="457200" y="4246565"/>
            <a:ext cx="8229600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4000" b="1">
                <a:solidFill>
                  <a:srgbClr val="FFFFFF"/>
                </a:solidFill>
              </a:rPr>
              <a:t>Prior Work is Slow</a:t>
            </a:r>
          </a:p>
        </p:txBody>
      </p:sp>
      <p:grpSp>
        <p:nvGrpSpPr>
          <p:cNvPr id="291" name="Shape 291"/>
          <p:cNvGrpSpPr/>
          <p:nvPr/>
        </p:nvGrpSpPr>
        <p:grpSpPr>
          <a:xfrm>
            <a:off x="151732" y="3541100"/>
            <a:ext cx="8603910" cy="356700"/>
            <a:chOff x="151725" y="4760300"/>
            <a:chExt cx="7017299" cy="356700"/>
          </a:xfrm>
        </p:grpSpPr>
        <p:cxnSp>
          <p:nvCxnSpPr>
            <p:cNvPr id="292" name="Shape 292"/>
            <p:cNvCxnSpPr/>
            <p:nvPr/>
          </p:nvCxnSpPr>
          <p:spPr>
            <a:xfrm>
              <a:off x="151725" y="4802125"/>
              <a:ext cx="7017299" cy="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sp>
          <p:nvSpPr>
            <p:cNvPr id="293" name="Shape 293"/>
            <p:cNvSpPr txBox="1"/>
            <p:nvPr/>
          </p:nvSpPr>
          <p:spPr>
            <a:xfrm>
              <a:off x="173985" y="4760300"/>
              <a:ext cx="5804700" cy="356700"/>
            </a:xfrm>
            <a:prstGeom prst="rect">
              <a:avLst/>
            </a:prstGeom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200">
                  <a:solidFill>
                    <a:schemeClr val="dk1"/>
                  </a:solidFill>
                </a:rPr>
                <a:t>1. C. Flanagan et al. Velodrome: A Sound and Complete Dynamic Atomicity Checker for Multithreaded Programs. In PLDI, 2008. 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Precise tracking is expensive</a:t>
            </a:r>
          </a:p>
          <a:p>
            <a:pPr marL="914400" lvl="1" indent="-381000" rtl="0">
              <a:spcBef>
                <a:spcPts val="60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“</a:t>
            </a:r>
            <a:r>
              <a:rPr lang="en" b="1"/>
              <a:t>last transaction(s) to read/write</a:t>
            </a:r>
            <a:r>
              <a:rPr lang="en"/>
              <a:t>” for every field</a:t>
            </a:r>
          </a:p>
          <a:p>
            <a:pPr marL="914400" lvl="1" indent="-381000">
              <a:spcBef>
                <a:spcPts val="60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Need </a:t>
            </a:r>
            <a:r>
              <a:rPr lang="en" b="1"/>
              <a:t>atomic updates</a:t>
            </a:r>
            <a:r>
              <a:rPr lang="en"/>
              <a:t> in instrumentation</a:t>
            </a:r>
          </a:p>
        </p:txBody>
      </p:sp>
      <p:sp>
        <p:nvSpPr>
          <p:cNvPr id="299" name="Shape 299"/>
          <p:cNvSpPr txBox="1">
            <a:spLocks noGrp="1"/>
          </p:cNvSpPr>
          <p:nvPr>
            <p:ph type="title"/>
          </p:nvPr>
        </p:nvSpPr>
        <p:spPr>
          <a:xfrm>
            <a:off x="457200" y="155625"/>
            <a:ext cx="8468999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4400"/>
              <a:t>High Overheads of Prior Work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>
            <a:spLocks noGrp="1"/>
          </p:cNvSpPr>
          <p:nvPr>
            <p:ph type="title"/>
          </p:nvPr>
        </p:nvSpPr>
        <p:spPr>
          <a:xfrm>
            <a:off x="457200" y="155625"/>
            <a:ext cx="8229600" cy="921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400"/>
              <a:t>Instrumentation Approach</a:t>
            </a:r>
          </a:p>
        </p:txBody>
      </p:sp>
      <p:sp>
        <p:nvSpPr>
          <p:cNvPr id="305" name="Shape 305"/>
          <p:cNvSpPr/>
          <p:nvPr/>
        </p:nvSpPr>
        <p:spPr>
          <a:xfrm>
            <a:off x="564225" y="2187375"/>
            <a:ext cx="1986000" cy="548999"/>
          </a:xfrm>
          <a:prstGeom prst="snip1Rect">
            <a:avLst>
              <a:gd name="adj" fmla="val 16667"/>
            </a:avLst>
          </a:prstGeom>
          <a:solidFill>
            <a:srgbClr val="93C47D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Program access</a:t>
            </a:r>
          </a:p>
        </p:txBody>
      </p:sp>
      <p:sp>
        <p:nvSpPr>
          <p:cNvPr id="306" name="Shape 306"/>
          <p:cNvSpPr/>
          <p:nvPr/>
        </p:nvSpPr>
        <p:spPr>
          <a:xfrm>
            <a:off x="3282425" y="2315500"/>
            <a:ext cx="951899" cy="384299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07" name="Shape 307"/>
          <p:cNvSpPr/>
          <p:nvPr/>
        </p:nvSpPr>
        <p:spPr>
          <a:xfrm>
            <a:off x="5610250" y="3073475"/>
            <a:ext cx="2178300" cy="384299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Program access</a:t>
            </a:r>
          </a:p>
        </p:txBody>
      </p:sp>
      <p:cxnSp>
        <p:nvCxnSpPr>
          <p:cNvPr id="308" name="Shape 308"/>
          <p:cNvCxnSpPr>
            <a:endCxn id="307" idx="0"/>
          </p:cNvCxnSpPr>
          <p:nvPr/>
        </p:nvCxnSpPr>
        <p:spPr>
          <a:xfrm>
            <a:off x="6699400" y="2745574"/>
            <a:ext cx="0" cy="3279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grpSp>
        <p:nvGrpSpPr>
          <p:cNvPr id="309" name="Shape 309"/>
          <p:cNvGrpSpPr/>
          <p:nvPr/>
        </p:nvGrpSpPr>
        <p:grpSpPr>
          <a:xfrm>
            <a:off x="5527900" y="1407074"/>
            <a:ext cx="2343006" cy="1196963"/>
            <a:chOff x="5527900" y="1407074"/>
            <a:chExt cx="2343006" cy="1196963"/>
          </a:xfrm>
        </p:grpSpPr>
        <p:sp>
          <p:nvSpPr>
            <p:cNvPr id="310" name="Shape 310"/>
            <p:cNvSpPr/>
            <p:nvPr/>
          </p:nvSpPr>
          <p:spPr>
            <a:xfrm>
              <a:off x="5527900" y="1407074"/>
              <a:ext cx="2343006" cy="1196963"/>
            </a:xfrm>
            <a:prstGeom prst="irregularSeal1">
              <a:avLst/>
            </a:prstGeom>
            <a:solidFill>
              <a:srgbClr val="CFE2F3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grpSp>
          <p:nvGrpSpPr>
            <p:cNvPr id="311" name="Shape 311"/>
            <p:cNvGrpSpPr/>
            <p:nvPr/>
          </p:nvGrpSpPr>
          <p:grpSpPr>
            <a:xfrm>
              <a:off x="6203850" y="1906575"/>
              <a:ext cx="908524" cy="196199"/>
              <a:chOff x="907675" y="3642525"/>
              <a:chExt cx="908524" cy="196199"/>
            </a:xfrm>
          </p:grpSpPr>
          <p:sp>
            <p:nvSpPr>
              <p:cNvPr id="312" name="Shape 312"/>
              <p:cNvSpPr/>
              <p:nvPr/>
            </p:nvSpPr>
            <p:spPr>
              <a:xfrm>
                <a:off x="1261975" y="3642525"/>
                <a:ext cx="219899" cy="196199"/>
              </a:xfrm>
              <a:prstGeom prst="ellipse">
                <a:avLst/>
              </a:prstGeom>
              <a:solidFill>
                <a:srgbClr val="FCE5CD"/>
              </a:solidFill>
              <a:ln w="19050" cap="flat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13" name="Shape 313"/>
              <p:cNvSpPr/>
              <p:nvPr/>
            </p:nvSpPr>
            <p:spPr>
              <a:xfrm>
                <a:off x="1596300" y="3642525"/>
                <a:ext cx="219899" cy="196199"/>
              </a:xfrm>
              <a:prstGeom prst="ellipse">
                <a:avLst/>
              </a:prstGeom>
              <a:solidFill>
                <a:srgbClr val="C27BA0"/>
              </a:solidFill>
              <a:ln w="19050" cap="flat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14" name="Shape 314"/>
              <p:cNvSpPr/>
              <p:nvPr/>
            </p:nvSpPr>
            <p:spPr>
              <a:xfrm>
                <a:off x="907675" y="3642525"/>
                <a:ext cx="219899" cy="196199"/>
              </a:xfrm>
              <a:prstGeom prst="ellipse">
                <a:avLst/>
              </a:prstGeom>
              <a:solidFill>
                <a:srgbClr val="E69138"/>
              </a:solidFill>
              <a:ln w="19050" cap="flat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315" name="Shape 315"/>
          <p:cNvSpPr txBox="1"/>
          <p:nvPr/>
        </p:nvSpPr>
        <p:spPr>
          <a:xfrm>
            <a:off x="334025" y="4551075"/>
            <a:ext cx="36576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Uninstrumented program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5676050" y="4617700"/>
            <a:ext cx="36576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Instrumented program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>
            <a:spLocks noGrp="1"/>
          </p:cNvSpPr>
          <p:nvPr>
            <p:ph type="title"/>
          </p:nvPr>
        </p:nvSpPr>
        <p:spPr>
          <a:xfrm>
            <a:off x="457200" y="32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400"/>
              <a:t>Precise Tracking is Expensive!</a:t>
            </a:r>
          </a:p>
        </p:txBody>
      </p:sp>
      <p:sp>
        <p:nvSpPr>
          <p:cNvPr id="322" name="Shape 322"/>
          <p:cNvSpPr/>
          <p:nvPr/>
        </p:nvSpPr>
        <p:spPr>
          <a:xfrm>
            <a:off x="564225" y="2187375"/>
            <a:ext cx="1986000" cy="548999"/>
          </a:xfrm>
          <a:prstGeom prst="snip1Rect">
            <a:avLst>
              <a:gd name="adj" fmla="val 16667"/>
            </a:avLst>
          </a:prstGeom>
          <a:solidFill>
            <a:srgbClr val="93C47D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Program access</a:t>
            </a:r>
          </a:p>
        </p:txBody>
      </p:sp>
      <p:sp>
        <p:nvSpPr>
          <p:cNvPr id="323" name="Shape 323"/>
          <p:cNvSpPr/>
          <p:nvPr/>
        </p:nvSpPr>
        <p:spPr>
          <a:xfrm>
            <a:off x="3282425" y="2315500"/>
            <a:ext cx="951899" cy="384299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24" name="Shape 324"/>
          <p:cNvSpPr/>
          <p:nvPr/>
        </p:nvSpPr>
        <p:spPr>
          <a:xfrm>
            <a:off x="5610250" y="2742175"/>
            <a:ext cx="2178300" cy="384299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Update metadata </a:t>
            </a:r>
          </a:p>
        </p:txBody>
      </p:sp>
      <p:sp>
        <p:nvSpPr>
          <p:cNvPr id="325" name="Shape 325"/>
          <p:cNvSpPr/>
          <p:nvPr/>
        </p:nvSpPr>
        <p:spPr>
          <a:xfrm>
            <a:off x="5610250" y="3454475"/>
            <a:ext cx="2178300" cy="384299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Program access</a:t>
            </a:r>
          </a:p>
        </p:txBody>
      </p:sp>
      <p:sp>
        <p:nvSpPr>
          <p:cNvPr id="326" name="Shape 326"/>
          <p:cNvSpPr/>
          <p:nvPr/>
        </p:nvSpPr>
        <p:spPr>
          <a:xfrm>
            <a:off x="5527900" y="2016275"/>
            <a:ext cx="2343000" cy="384299"/>
          </a:xfrm>
          <a:prstGeom prst="roundRect">
            <a:avLst>
              <a:gd name="adj" fmla="val 16667"/>
            </a:avLst>
          </a:prstGeom>
          <a:solidFill>
            <a:srgbClr val="C9DAF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Analysis-specific work</a:t>
            </a:r>
          </a:p>
        </p:txBody>
      </p:sp>
      <p:cxnSp>
        <p:nvCxnSpPr>
          <p:cNvPr id="327" name="Shape 327"/>
          <p:cNvCxnSpPr>
            <a:stCxn id="326" idx="2"/>
            <a:endCxn id="324" idx="0"/>
          </p:cNvCxnSpPr>
          <p:nvPr/>
        </p:nvCxnSpPr>
        <p:spPr>
          <a:xfrm>
            <a:off x="6699400" y="2400574"/>
            <a:ext cx="0" cy="341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28" name="Shape 328"/>
          <p:cNvCxnSpPr>
            <a:stCxn id="324" idx="2"/>
            <a:endCxn id="325" idx="0"/>
          </p:cNvCxnSpPr>
          <p:nvPr/>
        </p:nvCxnSpPr>
        <p:spPr>
          <a:xfrm>
            <a:off x="6699400" y="3126474"/>
            <a:ext cx="0" cy="3280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329" name="Shape 329"/>
          <p:cNvSpPr txBox="1"/>
          <p:nvPr/>
        </p:nvSpPr>
        <p:spPr>
          <a:xfrm>
            <a:off x="334025" y="4551075"/>
            <a:ext cx="36576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Uninstrumented program</a:t>
            </a:r>
          </a:p>
        </p:txBody>
      </p:sp>
      <p:sp>
        <p:nvSpPr>
          <p:cNvPr id="330" name="Shape 330"/>
          <p:cNvSpPr txBox="1"/>
          <p:nvPr/>
        </p:nvSpPr>
        <p:spPr>
          <a:xfrm>
            <a:off x="5676050" y="4617700"/>
            <a:ext cx="36576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Instrumented program</a:t>
            </a:r>
          </a:p>
        </p:txBody>
      </p:sp>
      <p:sp>
        <p:nvSpPr>
          <p:cNvPr id="331" name="Shape 331"/>
          <p:cNvSpPr/>
          <p:nvPr/>
        </p:nvSpPr>
        <p:spPr>
          <a:xfrm>
            <a:off x="2248325" y="1200225"/>
            <a:ext cx="2250899" cy="751800"/>
          </a:xfrm>
          <a:prstGeom prst="wedgeEllipseCallout">
            <a:avLst>
              <a:gd name="adj1" fmla="val 94232"/>
              <a:gd name="adj2" fmla="val 78555"/>
            </a:avLst>
          </a:prstGeom>
          <a:solidFill>
            <a:srgbClr val="D0E0E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b="1"/>
              <a:t>Precise tracking of dependences</a:t>
            </a:r>
          </a:p>
        </p:txBody>
      </p:sp>
      <p:sp>
        <p:nvSpPr>
          <p:cNvPr id="332" name="Shape 332"/>
          <p:cNvSpPr/>
          <p:nvPr/>
        </p:nvSpPr>
        <p:spPr>
          <a:xfrm>
            <a:off x="1873925" y="3126475"/>
            <a:ext cx="2625300" cy="1167899"/>
          </a:xfrm>
          <a:prstGeom prst="wedgeEllipseCallout">
            <a:avLst>
              <a:gd name="adj1" fmla="val 89783"/>
              <a:gd name="adj2" fmla="val -64488"/>
            </a:avLst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b="1"/>
              <a:t>Can lead to remote cache misses for mostly read-only variables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title"/>
          </p:nvPr>
        </p:nvSpPr>
        <p:spPr>
          <a:xfrm>
            <a:off x="457200" y="3225"/>
            <a:ext cx="84249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800"/>
              <a:t>Synchronized Updates are Expensive!</a:t>
            </a:r>
          </a:p>
        </p:txBody>
      </p:sp>
      <p:sp>
        <p:nvSpPr>
          <p:cNvPr id="338" name="Shape 338"/>
          <p:cNvSpPr/>
          <p:nvPr/>
        </p:nvSpPr>
        <p:spPr>
          <a:xfrm>
            <a:off x="5527900" y="1278325"/>
            <a:ext cx="2343000" cy="384299"/>
          </a:xfrm>
          <a:prstGeom prst="roundRect">
            <a:avLst>
              <a:gd name="adj" fmla="val 16667"/>
            </a:avLst>
          </a:prstGeom>
          <a:solidFill>
            <a:srgbClr val="F9CB9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Lock metadata access</a:t>
            </a:r>
          </a:p>
        </p:txBody>
      </p:sp>
      <p:sp>
        <p:nvSpPr>
          <p:cNvPr id="339" name="Shape 339"/>
          <p:cNvSpPr/>
          <p:nvPr/>
        </p:nvSpPr>
        <p:spPr>
          <a:xfrm>
            <a:off x="564225" y="2187375"/>
            <a:ext cx="1986000" cy="548999"/>
          </a:xfrm>
          <a:prstGeom prst="snip1Rect">
            <a:avLst>
              <a:gd name="adj" fmla="val 16667"/>
            </a:avLst>
          </a:prstGeom>
          <a:solidFill>
            <a:srgbClr val="93C47D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Program access</a:t>
            </a:r>
          </a:p>
        </p:txBody>
      </p:sp>
      <p:sp>
        <p:nvSpPr>
          <p:cNvPr id="340" name="Shape 340"/>
          <p:cNvSpPr/>
          <p:nvPr/>
        </p:nvSpPr>
        <p:spPr>
          <a:xfrm>
            <a:off x="3282425" y="2315500"/>
            <a:ext cx="951899" cy="384299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/>
          <p:nvPr/>
        </p:nvSpPr>
        <p:spPr>
          <a:xfrm>
            <a:off x="5502700" y="4166775"/>
            <a:ext cx="2393400" cy="384299"/>
          </a:xfrm>
          <a:prstGeom prst="roundRect">
            <a:avLst>
              <a:gd name="adj" fmla="val 16667"/>
            </a:avLst>
          </a:prstGeom>
          <a:solidFill>
            <a:srgbClr val="F9CB9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Unlock metadata access</a:t>
            </a:r>
          </a:p>
        </p:txBody>
      </p:sp>
      <p:sp>
        <p:nvSpPr>
          <p:cNvPr id="342" name="Shape 342"/>
          <p:cNvSpPr/>
          <p:nvPr/>
        </p:nvSpPr>
        <p:spPr>
          <a:xfrm>
            <a:off x="5610250" y="3454475"/>
            <a:ext cx="2178300" cy="384299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Program access</a:t>
            </a:r>
          </a:p>
        </p:txBody>
      </p:sp>
      <p:cxnSp>
        <p:nvCxnSpPr>
          <p:cNvPr id="343" name="Shape 343"/>
          <p:cNvCxnSpPr>
            <a:stCxn id="338" idx="2"/>
            <a:endCxn id="344" idx="0"/>
          </p:cNvCxnSpPr>
          <p:nvPr/>
        </p:nvCxnSpPr>
        <p:spPr>
          <a:xfrm>
            <a:off x="6699400" y="1662624"/>
            <a:ext cx="0" cy="353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45" name="Shape 345"/>
          <p:cNvCxnSpPr>
            <a:stCxn id="346" idx="2"/>
            <a:endCxn id="342" idx="0"/>
          </p:cNvCxnSpPr>
          <p:nvPr/>
        </p:nvCxnSpPr>
        <p:spPr>
          <a:xfrm>
            <a:off x="6699400" y="3126574"/>
            <a:ext cx="0" cy="3279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47" name="Shape 347"/>
          <p:cNvCxnSpPr>
            <a:stCxn id="342" idx="2"/>
            <a:endCxn id="341" idx="0"/>
          </p:cNvCxnSpPr>
          <p:nvPr/>
        </p:nvCxnSpPr>
        <p:spPr>
          <a:xfrm flipH="1">
            <a:off x="6699400" y="3838774"/>
            <a:ext cx="0" cy="3280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348" name="Shape 348"/>
          <p:cNvSpPr/>
          <p:nvPr/>
        </p:nvSpPr>
        <p:spPr>
          <a:xfrm>
            <a:off x="5527900" y="1864274"/>
            <a:ext cx="2343006" cy="1196963"/>
          </a:xfrm>
          <a:prstGeom prst="irregularSeal1">
            <a:avLst/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grpSp>
        <p:nvGrpSpPr>
          <p:cNvPr id="349" name="Shape 349"/>
          <p:cNvGrpSpPr/>
          <p:nvPr/>
        </p:nvGrpSpPr>
        <p:grpSpPr>
          <a:xfrm>
            <a:off x="6203850" y="2363775"/>
            <a:ext cx="908524" cy="196199"/>
            <a:chOff x="907675" y="3642525"/>
            <a:chExt cx="908524" cy="196199"/>
          </a:xfrm>
        </p:grpSpPr>
        <p:sp>
          <p:nvSpPr>
            <p:cNvPr id="350" name="Shape 350"/>
            <p:cNvSpPr/>
            <p:nvPr/>
          </p:nvSpPr>
          <p:spPr>
            <a:xfrm>
              <a:off x="1261975" y="3642525"/>
              <a:ext cx="219899" cy="196199"/>
            </a:xfrm>
            <a:prstGeom prst="ellipse">
              <a:avLst/>
            </a:prstGeom>
            <a:solidFill>
              <a:srgbClr val="FCE5CD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1" name="Shape 351"/>
            <p:cNvSpPr/>
            <p:nvPr/>
          </p:nvSpPr>
          <p:spPr>
            <a:xfrm>
              <a:off x="1596300" y="3642525"/>
              <a:ext cx="219899" cy="196199"/>
            </a:xfrm>
            <a:prstGeom prst="ellipse">
              <a:avLst/>
            </a:prstGeom>
            <a:solidFill>
              <a:srgbClr val="C27BA0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2" name="Shape 352"/>
            <p:cNvSpPr/>
            <p:nvPr/>
          </p:nvSpPr>
          <p:spPr>
            <a:xfrm>
              <a:off x="907675" y="3642525"/>
              <a:ext cx="219899" cy="196199"/>
            </a:xfrm>
            <a:prstGeom prst="ellipse">
              <a:avLst/>
            </a:prstGeom>
            <a:solidFill>
              <a:srgbClr val="E69138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53" name="Shape 353"/>
          <p:cNvSpPr txBox="1"/>
          <p:nvPr/>
        </p:nvSpPr>
        <p:spPr>
          <a:xfrm>
            <a:off x="334025" y="4551075"/>
            <a:ext cx="36576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Uninstrumented program</a:t>
            </a:r>
          </a:p>
        </p:txBody>
      </p:sp>
      <p:sp>
        <p:nvSpPr>
          <p:cNvPr id="354" name="Shape 354"/>
          <p:cNvSpPr txBox="1"/>
          <p:nvPr/>
        </p:nvSpPr>
        <p:spPr>
          <a:xfrm>
            <a:off x="5676050" y="4617700"/>
            <a:ext cx="36576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Instrumented program</a:t>
            </a:r>
          </a:p>
        </p:txBody>
      </p:sp>
      <p:sp>
        <p:nvSpPr>
          <p:cNvPr id="355" name="Shape 355"/>
          <p:cNvSpPr/>
          <p:nvPr/>
        </p:nvSpPr>
        <p:spPr>
          <a:xfrm>
            <a:off x="8127400" y="1278325"/>
            <a:ext cx="468300" cy="3272699"/>
          </a:xfrm>
          <a:prstGeom prst="rightBrace">
            <a:avLst>
              <a:gd name="adj1" fmla="val 8333"/>
              <a:gd name="adj2" fmla="val 49981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56" name="Shape 356"/>
          <p:cNvSpPr txBox="1"/>
          <p:nvPr/>
        </p:nvSpPr>
        <p:spPr>
          <a:xfrm rot="-5400000">
            <a:off x="8259549" y="2577449"/>
            <a:ext cx="9771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atomic</a:t>
            </a:r>
          </a:p>
        </p:txBody>
      </p:sp>
      <p:sp>
        <p:nvSpPr>
          <p:cNvPr id="357" name="Shape 357"/>
          <p:cNvSpPr/>
          <p:nvPr/>
        </p:nvSpPr>
        <p:spPr>
          <a:xfrm rot="10800000">
            <a:off x="4830399" y="1278325"/>
            <a:ext cx="468300" cy="3272699"/>
          </a:xfrm>
          <a:prstGeom prst="rightBrace">
            <a:avLst>
              <a:gd name="adj1" fmla="val 8333"/>
              <a:gd name="adj2" fmla="val 49981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58" name="Shape 358"/>
          <p:cNvSpPr txBox="1"/>
          <p:nvPr/>
        </p:nvSpPr>
        <p:spPr>
          <a:xfrm rot="-5400000">
            <a:off x="4196212" y="2686074"/>
            <a:ext cx="9771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atomic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Impact of Concurrency Bugs</a:t>
            </a:r>
          </a:p>
        </p:txBody>
      </p:sp>
      <p:pic>
        <p:nvPicPr>
          <p:cNvPr id="113" name="Shape 11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75074" y="1421025"/>
            <a:ext cx="4183705" cy="2771699"/>
          </a:xfrm>
          <a:prstGeom prst="rect">
            <a:avLst/>
          </a:prstGeom>
          <a:noFill/>
          <a:ln w="38100" cap="flat">
            <a:solidFill>
              <a:srgbClr val="38761D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4" name="Shape 114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4687396" y="1421025"/>
            <a:ext cx="4227999" cy="2771700"/>
          </a:xfrm>
          <a:prstGeom prst="rect">
            <a:avLst/>
          </a:prstGeom>
          <a:noFill/>
          <a:ln w="38100" cap="flat">
            <a:solidFill>
              <a:srgbClr val="A64D79"/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 txBox="1">
            <a:spLocks noGrp="1"/>
          </p:cNvSpPr>
          <p:nvPr>
            <p:ph type="title"/>
          </p:nvPr>
        </p:nvSpPr>
        <p:spPr>
          <a:xfrm>
            <a:off x="457200" y="3225"/>
            <a:ext cx="84249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800"/>
              <a:t>Synchronized Updates are Expensive!</a:t>
            </a:r>
          </a:p>
        </p:txBody>
      </p:sp>
      <p:sp>
        <p:nvSpPr>
          <p:cNvPr id="364" name="Shape 364"/>
          <p:cNvSpPr/>
          <p:nvPr/>
        </p:nvSpPr>
        <p:spPr>
          <a:xfrm>
            <a:off x="5527900" y="1278325"/>
            <a:ext cx="2343000" cy="384299"/>
          </a:xfrm>
          <a:prstGeom prst="roundRect">
            <a:avLst>
              <a:gd name="adj" fmla="val 16667"/>
            </a:avLst>
          </a:prstGeom>
          <a:solidFill>
            <a:srgbClr val="F9CB9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Lock metadata access</a:t>
            </a:r>
          </a:p>
        </p:txBody>
      </p:sp>
      <p:sp>
        <p:nvSpPr>
          <p:cNvPr id="365" name="Shape 365"/>
          <p:cNvSpPr/>
          <p:nvPr/>
        </p:nvSpPr>
        <p:spPr>
          <a:xfrm>
            <a:off x="564225" y="2187375"/>
            <a:ext cx="1986000" cy="548999"/>
          </a:xfrm>
          <a:prstGeom prst="snip1Rect">
            <a:avLst>
              <a:gd name="adj" fmla="val 16667"/>
            </a:avLst>
          </a:prstGeom>
          <a:solidFill>
            <a:srgbClr val="93C47D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Program access</a:t>
            </a:r>
          </a:p>
        </p:txBody>
      </p:sp>
      <p:sp>
        <p:nvSpPr>
          <p:cNvPr id="366" name="Shape 366"/>
          <p:cNvSpPr/>
          <p:nvPr/>
        </p:nvSpPr>
        <p:spPr>
          <a:xfrm>
            <a:off x="3282425" y="2315500"/>
            <a:ext cx="951899" cy="384299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/>
          <p:nvPr/>
        </p:nvSpPr>
        <p:spPr>
          <a:xfrm>
            <a:off x="5502700" y="4166775"/>
            <a:ext cx="2393400" cy="384299"/>
          </a:xfrm>
          <a:prstGeom prst="roundRect">
            <a:avLst>
              <a:gd name="adj" fmla="val 16667"/>
            </a:avLst>
          </a:prstGeom>
          <a:solidFill>
            <a:srgbClr val="F9CB9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Unlock metadata access</a:t>
            </a:r>
          </a:p>
        </p:txBody>
      </p:sp>
      <p:sp>
        <p:nvSpPr>
          <p:cNvPr id="368" name="Shape 368"/>
          <p:cNvSpPr/>
          <p:nvPr/>
        </p:nvSpPr>
        <p:spPr>
          <a:xfrm>
            <a:off x="5610250" y="3454475"/>
            <a:ext cx="2178300" cy="384299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Program access</a:t>
            </a:r>
          </a:p>
        </p:txBody>
      </p:sp>
      <p:cxnSp>
        <p:nvCxnSpPr>
          <p:cNvPr id="369" name="Shape 369"/>
          <p:cNvCxnSpPr>
            <a:stCxn id="364" idx="2"/>
            <a:endCxn id="370" idx="0"/>
          </p:cNvCxnSpPr>
          <p:nvPr/>
        </p:nvCxnSpPr>
        <p:spPr>
          <a:xfrm>
            <a:off x="6699400" y="1662624"/>
            <a:ext cx="0" cy="353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71" name="Shape 371"/>
          <p:cNvCxnSpPr>
            <a:stCxn id="372" idx="2"/>
            <a:endCxn id="368" idx="0"/>
          </p:cNvCxnSpPr>
          <p:nvPr/>
        </p:nvCxnSpPr>
        <p:spPr>
          <a:xfrm>
            <a:off x="6699400" y="3126574"/>
            <a:ext cx="0" cy="3279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73" name="Shape 373"/>
          <p:cNvCxnSpPr>
            <a:stCxn id="368" idx="2"/>
            <a:endCxn id="367" idx="0"/>
          </p:cNvCxnSpPr>
          <p:nvPr/>
        </p:nvCxnSpPr>
        <p:spPr>
          <a:xfrm flipH="1">
            <a:off x="6699400" y="3838774"/>
            <a:ext cx="0" cy="3280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374" name="Shape 374"/>
          <p:cNvSpPr/>
          <p:nvPr/>
        </p:nvSpPr>
        <p:spPr>
          <a:xfrm>
            <a:off x="5527900" y="1864274"/>
            <a:ext cx="2343006" cy="1196963"/>
          </a:xfrm>
          <a:prstGeom prst="irregularSeal1">
            <a:avLst/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grpSp>
        <p:nvGrpSpPr>
          <p:cNvPr id="375" name="Shape 375"/>
          <p:cNvGrpSpPr/>
          <p:nvPr/>
        </p:nvGrpSpPr>
        <p:grpSpPr>
          <a:xfrm>
            <a:off x="6203850" y="2363775"/>
            <a:ext cx="908524" cy="196199"/>
            <a:chOff x="907675" y="3642525"/>
            <a:chExt cx="908524" cy="196199"/>
          </a:xfrm>
        </p:grpSpPr>
        <p:sp>
          <p:nvSpPr>
            <p:cNvPr id="376" name="Shape 376"/>
            <p:cNvSpPr/>
            <p:nvPr/>
          </p:nvSpPr>
          <p:spPr>
            <a:xfrm>
              <a:off x="1261975" y="3642525"/>
              <a:ext cx="219899" cy="196199"/>
            </a:xfrm>
            <a:prstGeom prst="ellipse">
              <a:avLst/>
            </a:prstGeom>
            <a:solidFill>
              <a:srgbClr val="FCE5CD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7" name="Shape 377"/>
            <p:cNvSpPr/>
            <p:nvPr/>
          </p:nvSpPr>
          <p:spPr>
            <a:xfrm>
              <a:off x="1596300" y="3642525"/>
              <a:ext cx="219899" cy="196199"/>
            </a:xfrm>
            <a:prstGeom prst="ellipse">
              <a:avLst/>
            </a:prstGeom>
            <a:solidFill>
              <a:srgbClr val="C27BA0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8" name="Shape 378"/>
            <p:cNvSpPr/>
            <p:nvPr/>
          </p:nvSpPr>
          <p:spPr>
            <a:xfrm>
              <a:off x="907675" y="3642525"/>
              <a:ext cx="219899" cy="196199"/>
            </a:xfrm>
            <a:prstGeom prst="ellipse">
              <a:avLst/>
            </a:prstGeom>
            <a:solidFill>
              <a:srgbClr val="E69138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79" name="Shape 379"/>
          <p:cNvSpPr txBox="1"/>
          <p:nvPr/>
        </p:nvSpPr>
        <p:spPr>
          <a:xfrm>
            <a:off x="334025" y="4551075"/>
            <a:ext cx="36576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Uninstrumented program</a:t>
            </a:r>
          </a:p>
        </p:txBody>
      </p:sp>
      <p:sp>
        <p:nvSpPr>
          <p:cNvPr id="380" name="Shape 380"/>
          <p:cNvSpPr txBox="1"/>
          <p:nvPr/>
        </p:nvSpPr>
        <p:spPr>
          <a:xfrm>
            <a:off x="5676050" y="4617700"/>
            <a:ext cx="36576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Instrumented program</a:t>
            </a:r>
          </a:p>
        </p:txBody>
      </p:sp>
      <p:sp>
        <p:nvSpPr>
          <p:cNvPr id="381" name="Shape 381"/>
          <p:cNvSpPr/>
          <p:nvPr/>
        </p:nvSpPr>
        <p:spPr>
          <a:xfrm>
            <a:off x="8127400" y="1278325"/>
            <a:ext cx="468300" cy="3272699"/>
          </a:xfrm>
          <a:prstGeom prst="rightBrace">
            <a:avLst>
              <a:gd name="adj1" fmla="val 8333"/>
              <a:gd name="adj2" fmla="val 49981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82" name="Shape 382"/>
          <p:cNvSpPr txBox="1"/>
          <p:nvPr/>
        </p:nvSpPr>
        <p:spPr>
          <a:xfrm rot="-5400000">
            <a:off x="8259549" y="2577449"/>
            <a:ext cx="9771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atomic</a:t>
            </a:r>
          </a:p>
        </p:txBody>
      </p:sp>
      <p:sp>
        <p:nvSpPr>
          <p:cNvPr id="383" name="Shape 383"/>
          <p:cNvSpPr/>
          <p:nvPr/>
        </p:nvSpPr>
        <p:spPr>
          <a:xfrm rot="10800000">
            <a:off x="4830399" y="1278325"/>
            <a:ext cx="468300" cy="3272699"/>
          </a:xfrm>
          <a:prstGeom prst="rightBrace">
            <a:avLst>
              <a:gd name="adj1" fmla="val 8333"/>
              <a:gd name="adj2" fmla="val 49981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84" name="Shape 384"/>
          <p:cNvSpPr/>
          <p:nvPr/>
        </p:nvSpPr>
        <p:spPr>
          <a:xfrm>
            <a:off x="1839000" y="1113625"/>
            <a:ext cx="2393400" cy="750600"/>
          </a:xfrm>
          <a:prstGeom prst="wedgeEllipseCallout">
            <a:avLst>
              <a:gd name="adj1" fmla="val 82857"/>
              <a:gd name="adj2" fmla="val 20364"/>
            </a:avLst>
          </a:prstGeom>
          <a:solidFill>
            <a:srgbClr val="E6B8AF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synchronization on every access</a:t>
            </a:r>
          </a:p>
        </p:txBody>
      </p:sp>
      <p:sp>
        <p:nvSpPr>
          <p:cNvPr id="385" name="Shape 385"/>
          <p:cNvSpPr/>
          <p:nvPr/>
        </p:nvSpPr>
        <p:spPr>
          <a:xfrm>
            <a:off x="2359300" y="3786875"/>
            <a:ext cx="2281799" cy="653999"/>
          </a:xfrm>
          <a:prstGeom prst="wedgeEllipseCallout">
            <a:avLst>
              <a:gd name="adj1" fmla="val 66553"/>
              <a:gd name="adj2" fmla="val 17619"/>
            </a:avLst>
          </a:prstGeom>
          <a:solidFill>
            <a:srgbClr val="E6B8AF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slows programs </a:t>
            </a:r>
          </a:p>
        </p:txBody>
      </p:sp>
      <p:sp>
        <p:nvSpPr>
          <p:cNvPr id="386" name="Shape 386"/>
          <p:cNvSpPr txBox="1"/>
          <p:nvPr/>
        </p:nvSpPr>
        <p:spPr>
          <a:xfrm rot="-5400000">
            <a:off x="4196212" y="2686074"/>
            <a:ext cx="9771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atomic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/>
          <p:nvPr/>
        </p:nvSpPr>
        <p:spPr>
          <a:xfrm>
            <a:off x="751825" y="1152375"/>
            <a:ext cx="5279099" cy="1053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4800" b="1">
                <a:solidFill>
                  <a:srgbClr val="1C4587"/>
                </a:solidFill>
                <a:latin typeface="Georgia"/>
                <a:ea typeface="Georgia"/>
                <a:cs typeface="Georgia"/>
                <a:sym typeface="Georgia"/>
              </a:rPr>
              <a:t>DoubleChecker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Dynamic atomicity checker based on conflict serializability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Precise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Sound and unsound operation modes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Incurs 2-4 times lower overheads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Makes dynamic atomicity checking more practical</a:t>
            </a:r>
          </a:p>
          <a:p>
            <a:pPr marL="457200" lvl="0" indent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97" name="Shape 397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200"/>
              <a:t>DoubleChecker’s Contributions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Key Insights</a:t>
            </a:r>
          </a:p>
        </p:txBody>
      </p:sp>
      <p:sp>
        <p:nvSpPr>
          <p:cNvPr id="403" name="Shape 403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Avoid </a:t>
            </a:r>
            <a:r>
              <a:rPr lang="en" b="1">
                <a:solidFill>
                  <a:srgbClr val="CC0000"/>
                </a:solidFill>
              </a:rPr>
              <a:t>high costs</a:t>
            </a:r>
            <a:r>
              <a:rPr lang="en"/>
              <a:t> of precise tracking of dependences at every access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Common case: </a:t>
            </a:r>
            <a:r>
              <a:rPr lang="en">
                <a:solidFill>
                  <a:srgbClr val="38761D"/>
                </a:solidFill>
              </a:rPr>
              <a:t>no dependences</a:t>
            </a:r>
          </a:p>
          <a:p>
            <a: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ct val="80000"/>
              <a:buFont typeface="Wingdings"/>
              <a:buChar char="§"/>
            </a:pPr>
            <a:r>
              <a:rPr lang="en"/>
              <a:t>Most accesses are thread local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Shape 408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Tracks dependences </a:t>
            </a:r>
            <a:r>
              <a:rPr lang="en" b="1">
                <a:solidFill>
                  <a:srgbClr val="1155CC"/>
                </a:solidFill>
              </a:rPr>
              <a:t>imprecisely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 b="1"/>
              <a:t>Soundly over-approximates</a:t>
            </a:r>
            <a:r>
              <a:rPr lang="en"/>
              <a:t> dependences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Recovers precision when required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Turns out to be a lot </a:t>
            </a:r>
            <a:r>
              <a:rPr lang="en" b="1">
                <a:solidFill>
                  <a:srgbClr val="38761D"/>
                </a:solidFill>
              </a:rPr>
              <a:t>cheaper</a:t>
            </a:r>
          </a:p>
        </p:txBody>
      </p:sp>
      <p:sp>
        <p:nvSpPr>
          <p:cNvPr id="409" name="Shape 409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Key Insights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Shape 414"/>
          <p:cNvSpPr txBox="1">
            <a:spLocks noGrp="1"/>
          </p:cNvSpPr>
          <p:nvPr>
            <p:ph type="title"/>
          </p:nvPr>
        </p:nvSpPr>
        <p:spPr>
          <a:xfrm>
            <a:off x="-152400" y="993825"/>
            <a:ext cx="6822599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b="1">
                <a:solidFill>
                  <a:srgbClr val="1C4587"/>
                </a:solidFill>
              </a:rPr>
              <a:t>Staged Analysis	</a:t>
            </a:r>
          </a:p>
        </p:txBody>
      </p:sp>
      <p:sp>
        <p:nvSpPr>
          <p:cNvPr id="415" name="Shape 415"/>
          <p:cNvSpPr txBox="1">
            <a:spLocks noGrp="1"/>
          </p:cNvSpPr>
          <p:nvPr>
            <p:ph type="body" idx="1"/>
          </p:nvPr>
        </p:nvSpPr>
        <p:spPr>
          <a:xfrm>
            <a:off x="838200" y="1983575"/>
            <a:ext cx="6300300" cy="1326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Imprecise cycle detection (ICD)</a:t>
            </a:r>
          </a:p>
          <a:p>
            <a:pPr marL="457200" lvl="0" indent="-4191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Precise cycle detection (PCD)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Imprecise Cycle Detection</a:t>
            </a:r>
          </a:p>
        </p:txBody>
      </p:sp>
      <p:sp>
        <p:nvSpPr>
          <p:cNvPr id="421" name="Shape 421"/>
          <p:cNvSpPr txBox="1">
            <a:spLocks noGrp="1"/>
          </p:cNvSpPr>
          <p:nvPr>
            <p:ph type="body" idx="1"/>
          </p:nvPr>
        </p:nvSpPr>
        <p:spPr>
          <a:xfrm>
            <a:off x="457200" y="1297775"/>
            <a:ext cx="8496299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b="1"/>
              <a:t>Processes every program access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Soundly overapproximates dependences, </a:t>
            </a:r>
            <a:r>
              <a:rPr lang="en" b="1"/>
              <a:t>is cheap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Could have false positives</a:t>
            </a:r>
          </a:p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2" name="Shape 422"/>
          <p:cNvGrpSpPr/>
          <p:nvPr/>
        </p:nvGrpSpPr>
        <p:grpSpPr>
          <a:xfrm>
            <a:off x="1229194" y="1319434"/>
            <a:ext cx="6494654" cy="939612"/>
            <a:chOff x="787450" y="481187"/>
            <a:chExt cx="7347725" cy="827925"/>
          </a:xfrm>
        </p:grpSpPr>
        <p:grpSp>
          <p:nvGrpSpPr>
            <p:cNvPr id="423" name="Shape 423"/>
            <p:cNvGrpSpPr/>
            <p:nvPr/>
          </p:nvGrpSpPr>
          <p:grpSpPr>
            <a:xfrm>
              <a:off x="787450" y="481187"/>
              <a:ext cx="7347725" cy="827925"/>
              <a:chOff x="254050" y="862187"/>
              <a:chExt cx="7347725" cy="827925"/>
            </a:xfrm>
          </p:grpSpPr>
          <p:cxnSp>
            <p:nvCxnSpPr>
              <p:cNvPr id="424" name="Shape 424"/>
              <p:cNvCxnSpPr>
                <a:stCxn id="425" idx="3"/>
                <a:endCxn id="426" idx="1"/>
              </p:cNvCxnSpPr>
              <p:nvPr/>
            </p:nvCxnSpPr>
            <p:spPr>
              <a:xfrm>
                <a:off x="1651150" y="1276149"/>
                <a:ext cx="1548649" cy="3"/>
              </a:xfrm>
              <a:prstGeom prst="straightConnector1">
                <a:avLst/>
              </a:prstGeom>
              <a:noFill/>
              <a:ln w="19050" cap="flat">
                <a:solidFill>
                  <a:schemeClr val="dk2"/>
                </a:solidFill>
                <a:prstDash val="solid"/>
                <a:round/>
                <a:headEnd type="none" w="lg" len="lg"/>
                <a:tailEnd type="triangle" w="lg" len="lg"/>
              </a:ln>
            </p:spPr>
          </p:cxnSp>
          <p:sp>
            <p:nvSpPr>
              <p:cNvPr id="425" name="Shape 425"/>
              <p:cNvSpPr/>
              <p:nvPr/>
            </p:nvSpPr>
            <p:spPr>
              <a:xfrm>
                <a:off x="254050" y="929500"/>
                <a:ext cx="1397100" cy="693299"/>
              </a:xfrm>
              <a:prstGeom prst="roundRect">
                <a:avLst>
                  <a:gd name="adj" fmla="val 16667"/>
                </a:avLst>
              </a:prstGeom>
              <a:solidFill>
                <a:srgbClr val="B6D7A8"/>
              </a:solidFill>
              <a:ln w="19050" cap="flat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algn="ctr" rtl="0">
                  <a:spcBef>
                    <a:spcPts val="0"/>
                  </a:spcBef>
                  <a:buNone/>
                </a:pPr>
                <a:r>
                  <a:rPr lang="en"/>
                  <a:t>Program execution</a:t>
                </a:r>
              </a:p>
            </p:txBody>
          </p:sp>
          <p:sp>
            <p:nvSpPr>
              <p:cNvPr id="426" name="Shape 426"/>
              <p:cNvSpPr/>
              <p:nvPr/>
            </p:nvSpPr>
            <p:spPr>
              <a:xfrm>
                <a:off x="3199800" y="929500"/>
                <a:ext cx="1717901" cy="693306"/>
              </a:xfrm>
              <a:prstGeom prst="flowChartTerminator">
                <a:avLst/>
              </a:prstGeom>
              <a:solidFill>
                <a:srgbClr val="FFF2CC"/>
              </a:solidFill>
              <a:ln w="19050" cap="flat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algn="ctr" rtl="0">
                  <a:spcBef>
                    <a:spcPts val="0"/>
                  </a:spcBef>
                  <a:buNone/>
                </a:pPr>
                <a:r>
                  <a:rPr lang="en" sz="2000"/>
                  <a:t>ICD</a:t>
                </a:r>
              </a:p>
            </p:txBody>
          </p:sp>
          <p:sp>
            <p:nvSpPr>
              <p:cNvPr id="427" name="Shape 427"/>
              <p:cNvSpPr txBox="1"/>
              <p:nvPr/>
            </p:nvSpPr>
            <p:spPr>
              <a:xfrm>
                <a:off x="1558025" y="971350"/>
                <a:ext cx="1624799" cy="457200"/>
              </a:xfrm>
              <a:prstGeom prst="rect">
                <a:avLst/>
              </a:prstGeom>
            </p:spPr>
            <p:txBody>
              <a:bodyPr lIns="91425" tIns="91425" rIns="91425" bIns="91425" anchor="t" anchorCtr="0">
                <a:noAutofit/>
              </a:bodyPr>
              <a:lstStyle/>
              <a:p>
                <a:pPr lvl="0" algn="ctr" rtl="0">
                  <a:spcBef>
                    <a:spcPts val="0"/>
                  </a:spcBef>
                  <a:buNone/>
                </a:pPr>
                <a:r>
                  <a:rPr lang="en"/>
                  <a:t>atomicity</a:t>
                </a:r>
              </a:p>
              <a:p>
                <a:pPr lvl="0" algn="ctr" rtl="0">
                  <a:spcBef>
                    <a:spcPts val="0"/>
                  </a:spcBef>
                  <a:buNone/>
                </a:pPr>
                <a:r>
                  <a:rPr lang="en"/>
                  <a:t>specifications</a:t>
                </a:r>
              </a:p>
            </p:txBody>
          </p:sp>
          <p:cxnSp>
            <p:nvCxnSpPr>
              <p:cNvPr id="428" name="Shape 428"/>
              <p:cNvCxnSpPr>
                <a:stCxn id="426" idx="3"/>
              </p:cNvCxnSpPr>
              <p:nvPr/>
            </p:nvCxnSpPr>
            <p:spPr>
              <a:xfrm>
                <a:off x="4917701" y="1276153"/>
                <a:ext cx="1053900" cy="0"/>
              </a:xfrm>
              <a:prstGeom prst="straightConnector1">
                <a:avLst/>
              </a:prstGeom>
              <a:noFill/>
              <a:ln w="19050" cap="flat">
                <a:solidFill>
                  <a:schemeClr val="dk2"/>
                </a:solidFill>
                <a:prstDash val="solid"/>
                <a:round/>
                <a:headEnd type="none" w="lg" len="lg"/>
                <a:tailEnd type="triangle" w="lg" len="lg"/>
              </a:ln>
            </p:spPr>
          </p:cxnSp>
          <p:sp>
            <p:nvSpPr>
              <p:cNvPr id="429" name="Shape 429"/>
              <p:cNvSpPr/>
              <p:nvPr/>
            </p:nvSpPr>
            <p:spPr>
              <a:xfrm>
                <a:off x="5976975" y="862187"/>
                <a:ext cx="1624800" cy="827925"/>
              </a:xfrm>
              <a:prstGeom prst="flowChartInternalStorage">
                <a:avLst/>
              </a:prstGeom>
              <a:solidFill>
                <a:srgbClr val="F4CCCC"/>
              </a:solidFill>
              <a:ln w="19050" cap="flat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r>
                  <a:rPr lang="en"/>
                  <a:t>Imprecise cycles</a:t>
                </a:r>
              </a:p>
            </p:txBody>
          </p:sp>
        </p:grpSp>
        <p:sp>
          <p:nvSpPr>
            <p:cNvPr id="430" name="Shape 430"/>
            <p:cNvSpPr txBox="1"/>
            <p:nvPr/>
          </p:nvSpPr>
          <p:spPr>
            <a:xfrm>
              <a:off x="5543141" y="590350"/>
              <a:ext cx="1471799" cy="519299"/>
            </a:xfrm>
            <a:prstGeom prst="rect">
              <a:avLst/>
            </a:prstGeom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sound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rPr lang="en"/>
                <a:t>tracking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Precise Cycle Detection</a:t>
            </a:r>
          </a:p>
        </p:txBody>
      </p:sp>
      <p:sp>
        <p:nvSpPr>
          <p:cNvPr id="436" name="Shape 436"/>
          <p:cNvSpPr txBox="1">
            <a:spLocks noGrp="1"/>
          </p:cNvSpPr>
          <p:nvPr>
            <p:ph type="body" idx="1"/>
          </p:nvPr>
        </p:nvSpPr>
        <p:spPr>
          <a:xfrm>
            <a:off x="457200" y="1297775"/>
            <a:ext cx="8496299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b="1"/>
              <a:t>Processes a subset of program accesses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Performs precise analysis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No false positives</a:t>
            </a:r>
          </a:p>
        </p:txBody>
      </p:sp>
      <p:grpSp>
        <p:nvGrpSpPr>
          <p:cNvPr id="437" name="Shape 437"/>
          <p:cNvGrpSpPr/>
          <p:nvPr/>
        </p:nvGrpSpPr>
        <p:grpSpPr>
          <a:xfrm>
            <a:off x="1017018" y="1303798"/>
            <a:ext cx="7110471" cy="906396"/>
            <a:chOff x="864625" y="465600"/>
            <a:chExt cx="7178668" cy="980312"/>
          </a:xfrm>
        </p:grpSpPr>
        <p:sp>
          <p:nvSpPr>
            <p:cNvPr id="438" name="Shape 438"/>
            <p:cNvSpPr/>
            <p:nvPr/>
          </p:nvSpPr>
          <p:spPr>
            <a:xfrm>
              <a:off x="3781450" y="685312"/>
              <a:ext cx="1717901" cy="693306"/>
            </a:xfrm>
            <a:prstGeom prst="flowChartTerminator">
              <a:avLst/>
            </a:prstGeom>
            <a:solidFill>
              <a:srgbClr val="FFF2CC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/>
                <a:t>PCD</a:t>
              </a:r>
            </a:p>
          </p:txBody>
        </p:sp>
        <p:sp>
          <p:nvSpPr>
            <p:cNvPr id="439" name="Shape 439"/>
            <p:cNvSpPr/>
            <p:nvPr/>
          </p:nvSpPr>
          <p:spPr>
            <a:xfrm>
              <a:off x="6722400" y="652249"/>
              <a:ext cx="1320893" cy="759455"/>
            </a:xfrm>
            <a:prstGeom prst="flowChartDocument">
              <a:avLst/>
            </a:prstGeom>
            <a:solidFill>
              <a:schemeClr val="lt2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1800"/>
                <a:t>Precise violations</a:t>
              </a:r>
            </a:p>
          </p:txBody>
        </p:sp>
        <p:sp>
          <p:nvSpPr>
            <p:cNvPr id="440" name="Shape 440"/>
            <p:cNvSpPr/>
            <p:nvPr/>
          </p:nvSpPr>
          <p:spPr>
            <a:xfrm>
              <a:off x="864625" y="617987"/>
              <a:ext cx="1624800" cy="827925"/>
            </a:xfrm>
            <a:prstGeom prst="flowChartInternalStorage">
              <a:avLst/>
            </a:prstGeom>
            <a:solidFill>
              <a:srgbClr val="F4CCCC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Imprecise cycles</a:t>
              </a:r>
            </a:p>
          </p:txBody>
        </p:sp>
        <p:cxnSp>
          <p:nvCxnSpPr>
            <p:cNvPr id="441" name="Shape 441"/>
            <p:cNvCxnSpPr>
              <a:stCxn id="440" idx="3"/>
              <a:endCxn id="438" idx="1"/>
            </p:cNvCxnSpPr>
            <p:nvPr/>
          </p:nvCxnSpPr>
          <p:spPr>
            <a:xfrm>
              <a:off x="2489425" y="1031950"/>
              <a:ext cx="1292025" cy="15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442" name="Shape 442"/>
            <p:cNvCxnSpPr>
              <a:stCxn id="438" idx="3"/>
              <a:endCxn id="439" idx="1"/>
            </p:cNvCxnSpPr>
            <p:nvPr/>
          </p:nvCxnSpPr>
          <p:spPr>
            <a:xfrm>
              <a:off x="5499351" y="1031965"/>
              <a:ext cx="1223048" cy="12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443" name="Shape 443"/>
            <p:cNvSpPr txBox="1"/>
            <p:nvPr/>
          </p:nvSpPr>
          <p:spPr>
            <a:xfrm>
              <a:off x="2585694" y="982750"/>
              <a:ext cx="1842299" cy="457200"/>
            </a:xfrm>
            <a:prstGeom prst="rect">
              <a:avLst/>
            </a:prstGeom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access 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rPr lang="en"/>
                <a:t>information</a:t>
              </a:r>
            </a:p>
          </p:txBody>
        </p:sp>
        <p:sp>
          <p:nvSpPr>
            <p:cNvPr id="444" name="Shape 444"/>
            <p:cNvSpPr txBox="1"/>
            <p:nvPr/>
          </p:nvSpPr>
          <p:spPr>
            <a:xfrm>
              <a:off x="2568775" y="465600"/>
              <a:ext cx="1842299" cy="457200"/>
            </a:xfrm>
            <a:prstGeom prst="rect">
              <a:avLst/>
            </a:prstGeom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static program 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rPr lang="en"/>
                <a:t>locations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Shape 449"/>
          <p:cNvSpPr txBox="1">
            <a:spLocks noGrp="1"/>
          </p:cNvSpPr>
          <p:nvPr>
            <p:ph type="body" idx="1"/>
          </p:nvPr>
        </p:nvSpPr>
        <p:spPr>
          <a:xfrm>
            <a:off x="243975" y="4246575"/>
            <a:ext cx="8618700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4000" b="1">
                <a:solidFill>
                  <a:srgbClr val="FFFFFF"/>
                </a:solidFill>
              </a:rPr>
              <a:t>Staged Analyses: ICD and PCD</a:t>
            </a:r>
          </a:p>
        </p:txBody>
      </p:sp>
      <p:grpSp>
        <p:nvGrpSpPr>
          <p:cNvPr id="450" name="Shape 450"/>
          <p:cNvGrpSpPr/>
          <p:nvPr/>
        </p:nvGrpSpPr>
        <p:grpSpPr>
          <a:xfrm>
            <a:off x="787450" y="481187"/>
            <a:ext cx="7347725" cy="827925"/>
            <a:chOff x="254050" y="862187"/>
            <a:chExt cx="7347725" cy="827925"/>
          </a:xfrm>
        </p:grpSpPr>
        <p:cxnSp>
          <p:nvCxnSpPr>
            <p:cNvPr id="451" name="Shape 451"/>
            <p:cNvCxnSpPr>
              <a:stCxn id="452" idx="3"/>
              <a:endCxn id="453" idx="1"/>
            </p:cNvCxnSpPr>
            <p:nvPr/>
          </p:nvCxnSpPr>
          <p:spPr>
            <a:xfrm>
              <a:off x="1651150" y="1276149"/>
              <a:ext cx="1548649" cy="3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452" name="Shape 452"/>
            <p:cNvSpPr/>
            <p:nvPr/>
          </p:nvSpPr>
          <p:spPr>
            <a:xfrm>
              <a:off x="254050" y="929500"/>
              <a:ext cx="1397100" cy="693299"/>
            </a:xfrm>
            <a:prstGeom prst="roundRect">
              <a:avLst>
                <a:gd name="adj" fmla="val 16667"/>
              </a:avLst>
            </a:prstGeom>
            <a:solidFill>
              <a:srgbClr val="B6D7A8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1600"/>
                <a:t>Program execution</a:t>
              </a:r>
            </a:p>
          </p:txBody>
        </p:sp>
        <p:sp>
          <p:nvSpPr>
            <p:cNvPr id="453" name="Shape 453"/>
            <p:cNvSpPr/>
            <p:nvPr/>
          </p:nvSpPr>
          <p:spPr>
            <a:xfrm>
              <a:off x="3199800" y="929500"/>
              <a:ext cx="1717901" cy="693306"/>
            </a:xfrm>
            <a:prstGeom prst="flowChartTerminator">
              <a:avLst/>
            </a:prstGeom>
            <a:solidFill>
              <a:srgbClr val="FFF2CC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/>
                <a:t>ICD</a:t>
              </a:r>
            </a:p>
          </p:txBody>
        </p:sp>
        <p:sp>
          <p:nvSpPr>
            <p:cNvPr id="454" name="Shape 454"/>
            <p:cNvSpPr txBox="1"/>
            <p:nvPr/>
          </p:nvSpPr>
          <p:spPr>
            <a:xfrm>
              <a:off x="1558025" y="971350"/>
              <a:ext cx="1624799" cy="457200"/>
            </a:xfrm>
            <a:prstGeom prst="rect">
              <a:avLst/>
            </a:prstGeom>
          </p:spPr>
          <p:txBody>
            <a:bodyPr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/>
                <a:t>atomicity</a:t>
              </a:r>
            </a:p>
            <a:p>
              <a:pPr lvl="0" algn="ctr" rtl="0">
                <a:spcBef>
                  <a:spcPts val="0"/>
                </a:spcBef>
                <a:buNone/>
              </a:pPr>
              <a:r>
                <a:rPr lang="en"/>
                <a:t>specifications</a:t>
              </a:r>
            </a:p>
          </p:txBody>
        </p:sp>
        <p:cxnSp>
          <p:nvCxnSpPr>
            <p:cNvPr id="455" name="Shape 455"/>
            <p:cNvCxnSpPr>
              <a:stCxn id="453" idx="3"/>
            </p:cNvCxnSpPr>
            <p:nvPr/>
          </p:nvCxnSpPr>
          <p:spPr>
            <a:xfrm rot="10800000" flipH="1">
              <a:off x="4917701" y="1276139"/>
              <a:ext cx="1053823" cy="14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456" name="Shape 456"/>
            <p:cNvSpPr/>
            <p:nvPr/>
          </p:nvSpPr>
          <p:spPr>
            <a:xfrm>
              <a:off x="5976975" y="862187"/>
              <a:ext cx="1624800" cy="827925"/>
            </a:xfrm>
            <a:prstGeom prst="flowChartInternalStorage">
              <a:avLst/>
            </a:prstGeom>
            <a:solidFill>
              <a:srgbClr val="F4CCCC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rPr lang="en" sz="1800"/>
                <a:t>Imprecise cycles</a:t>
              </a:r>
            </a:p>
          </p:txBody>
        </p:sp>
      </p:grpSp>
      <p:sp>
        <p:nvSpPr>
          <p:cNvPr id="457" name="Shape 457"/>
          <p:cNvSpPr/>
          <p:nvPr/>
        </p:nvSpPr>
        <p:spPr>
          <a:xfrm>
            <a:off x="3713050" y="2225100"/>
            <a:ext cx="1717901" cy="693306"/>
          </a:xfrm>
          <a:prstGeom prst="flowChartTerminator">
            <a:avLst/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/>
              <a:t>PCD</a:t>
            </a:r>
          </a:p>
        </p:txBody>
      </p:sp>
      <p:sp>
        <p:nvSpPr>
          <p:cNvPr id="458" name="Shape 458"/>
          <p:cNvSpPr txBox="1"/>
          <p:nvPr/>
        </p:nvSpPr>
        <p:spPr>
          <a:xfrm>
            <a:off x="5553150" y="590362"/>
            <a:ext cx="14717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sound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tracking</a:t>
            </a:r>
          </a:p>
        </p:txBody>
      </p:sp>
      <p:sp>
        <p:nvSpPr>
          <p:cNvPr id="459" name="Shape 459"/>
          <p:cNvSpPr/>
          <p:nvPr/>
        </p:nvSpPr>
        <p:spPr>
          <a:xfrm>
            <a:off x="787450" y="2189924"/>
            <a:ext cx="1320893" cy="759455"/>
          </a:xfrm>
          <a:prstGeom prst="flowChartDocumen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1800"/>
              <a:t>Precise violations</a:t>
            </a:r>
          </a:p>
        </p:txBody>
      </p:sp>
      <p:cxnSp>
        <p:nvCxnSpPr>
          <p:cNvPr id="460" name="Shape 460"/>
          <p:cNvCxnSpPr>
            <a:stCxn id="456" idx="2"/>
          </p:cNvCxnSpPr>
          <p:nvPr/>
        </p:nvCxnSpPr>
        <p:spPr>
          <a:xfrm flipH="1">
            <a:off x="7317375" y="1309112"/>
            <a:ext cx="5399" cy="12584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461" name="Shape 461"/>
          <p:cNvCxnSpPr>
            <a:stCxn id="457" idx="3"/>
          </p:cNvCxnSpPr>
          <p:nvPr/>
        </p:nvCxnSpPr>
        <p:spPr>
          <a:xfrm rot="10800000" flipH="1">
            <a:off x="5430951" y="2567553"/>
            <a:ext cx="1902899" cy="41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triangle" w="lg" len="lg"/>
            <a:tailEnd type="none" w="lg" len="lg"/>
          </a:ln>
        </p:spPr>
      </p:cxnSp>
      <p:sp>
        <p:nvSpPr>
          <p:cNvPr id="462" name="Shape 462"/>
          <p:cNvSpPr txBox="1"/>
          <p:nvPr/>
        </p:nvSpPr>
        <p:spPr>
          <a:xfrm>
            <a:off x="5786825" y="2506750"/>
            <a:ext cx="18422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access 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information</a:t>
            </a:r>
          </a:p>
        </p:txBody>
      </p:sp>
      <p:cxnSp>
        <p:nvCxnSpPr>
          <p:cNvPr id="463" name="Shape 463"/>
          <p:cNvCxnSpPr>
            <a:stCxn id="457" idx="1"/>
            <a:endCxn id="459" idx="3"/>
          </p:cNvCxnSpPr>
          <p:nvPr/>
        </p:nvCxnSpPr>
        <p:spPr>
          <a:xfrm rot="10800000">
            <a:off x="2108344" y="2569652"/>
            <a:ext cx="1604705" cy="21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464" name="Shape 464"/>
          <p:cNvSpPr txBox="1"/>
          <p:nvPr/>
        </p:nvSpPr>
        <p:spPr>
          <a:xfrm>
            <a:off x="5786825" y="2049550"/>
            <a:ext cx="18422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static program locations</a:t>
            </a: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 txBox="1">
            <a:spLocks noGrp="1"/>
          </p:cNvSpPr>
          <p:nvPr>
            <p:ph type="body" idx="1"/>
          </p:nvPr>
        </p:nvSpPr>
        <p:spPr>
          <a:xfrm>
            <a:off x="243975" y="4246575"/>
            <a:ext cx="8618700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b="1">
                <a:solidFill>
                  <a:srgbClr val="FFFFFF"/>
                </a:solidFill>
              </a:rPr>
              <a:t>ICD is Sound</a:t>
            </a:r>
          </a:p>
        </p:txBody>
      </p:sp>
      <p:grpSp>
        <p:nvGrpSpPr>
          <p:cNvPr id="470" name="Shape 470"/>
          <p:cNvGrpSpPr/>
          <p:nvPr/>
        </p:nvGrpSpPr>
        <p:grpSpPr>
          <a:xfrm>
            <a:off x="787450" y="481187"/>
            <a:ext cx="7347725" cy="827925"/>
            <a:chOff x="254050" y="862187"/>
            <a:chExt cx="7347725" cy="827925"/>
          </a:xfrm>
        </p:grpSpPr>
        <p:cxnSp>
          <p:nvCxnSpPr>
            <p:cNvPr id="471" name="Shape 471"/>
            <p:cNvCxnSpPr>
              <a:stCxn id="472" idx="3"/>
              <a:endCxn id="473" idx="1"/>
            </p:cNvCxnSpPr>
            <p:nvPr/>
          </p:nvCxnSpPr>
          <p:spPr>
            <a:xfrm>
              <a:off x="1651150" y="1276149"/>
              <a:ext cx="1548649" cy="3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472" name="Shape 472"/>
            <p:cNvSpPr/>
            <p:nvPr/>
          </p:nvSpPr>
          <p:spPr>
            <a:xfrm>
              <a:off x="254050" y="929500"/>
              <a:ext cx="1397100" cy="693299"/>
            </a:xfrm>
            <a:prstGeom prst="roundRect">
              <a:avLst>
                <a:gd name="adj" fmla="val 16667"/>
              </a:avLst>
            </a:prstGeom>
            <a:solidFill>
              <a:srgbClr val="B6D7A8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1600"/>
                <a:t>Program execution</a:t>
              </a:r>
            </a:p>
          </p:txBody>
        </p:sp>
        <p:sp>
          <p:nvSpPr>
            <p:cNvPr id="473" name="Shape 473"/>
            <p:cNvSpPr/>
            <p:nvPr/>
          </p:nvSpPr>
          <p:spPr>
            <a:xfrm>
              <a:off x="3199800" y="929500"/>
              <a:ext cx="1717901" cy="693306"/>
            </a:xfrm>
            <a:prstGeom prst="flowChartTerminator">
              <a:avLst/>
            </a:prstGeom>
            <a:solidFill>
              <a:srgbClr val="FFF2CC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/>
                <a:t>ICD</a:t>
              </a:r>
            </a:p>
          </p:txBody>
        </p:sp>
        <p:sp>
          <p:nvSpPr>
            <p:cNvPr id="474" name="Shape 474"/>
            <p:cNvSpPr txBox="1"/>
            <p:nvPr/>
          </p:nvSpPr>
          <p:spPr>
            <a:xfrm>
              <a:off x="1558025" y="971350"/>
              <a:ext cx="1624799" cy="457200"/>
            </a:xfrm>
            <a:prstGeom prst="rect">
              <a:avLst/>
            </a:prstGeom>
          </p:spPr>
          <p:txBody>
            <a:bodyPr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/>
                <a:t>atomicity</a:t>
              </a:r>
            </a:p>
            <a:p>
              <a:pPr lvl="0" algn="ctr" rtl="0">
                <a:spcBef>
                  <a:spcPts val="0"/>
                </a:spcBef>
                <a:buNone/>
              </a:pPr>
              <a:r>
                <a:rPr lang="en"/>
                <a:t>specifications</a:t>
              </a:r>
            </a:p>
          </p:txBody>
        </p:sp>
        <p:cxnSp>
          <p:nvCxnSpPr>
            <p:cNvPr id="475" name="Shape 475"/>
            <p:cNvCxnSpPr>
              <a:stCxn id="473" idx="3"/>
            </p:cNvCxnSpPr>
            <p:nvPr/>
          </p:nvCxnSpPr>
          <p:spPr>
            <a:xfrm>
              <a:off x="4917701" y="1276153"/>
              <a:ext cx="1053900" cy="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476" name="Shape 476"/>
            <p:cNvSpPr/>
            <p:nvPr/>
          </p:nvSpPr>
          <p:spPr>
            <a:xfrm>
              <a:off x="5976975" y="862187"/>
              <a:ext cx="1624800" cy="827925"/>
            </a:xfrm>
            <a:prstGeom prst="flowChartInternalStorage">
              <a:avLst/>
            </a:prstGeom>
            <a:solidFill>
              <a:srgbClr val="F4CCCC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Imprecise cycles</a:t>
              </a:r>
            </a:p>
          </p:txBody>
        </p:sp>
      </p:grpSp>
      <p:sp>
        <p:nvSpPr>
          <p:cNvPr id="477" name="Shape 477"/>
          <p:cNvSpPr/>
          <p:nvPr/>
        </p:nvSpPr>
        <p:spPr>
          <a:xfrm>
            <a:off x="3713050" y="2225100"/>
            <a:ext cx="1717901" cy="693306"/>
          </a:xfrm>
          <a:prstGeom prst="flowChartTerminator">
            <a:avLst/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/>
              <a:t>PCD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5553150" y="590362"/>
            <a:ext cx="14717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sound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tracking</a:t>
            </a:r>
          </a:p>
        </p:txBody>
      </p:sp>
      <p:sp>
        <p:nvSpPr>
          <p:cNvPr id="479" name="Shape 479"/>
          <p:cNvSpPr/>
          <p:nvPr/>
        </p:nvSpPr>
        <p:spPr>
          <a:xfrm>
            <a:off x="787450" y="2189924"/>
            <a:ext cx="1320893" cy="759455"/>
          </a:xfrm>
          <a:prstGeom prst="flowChartDocumen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/>
              <a:t>Precise violations</a:t>
            </a:r>
          </a:p>
        </p:txBody>
      </p:sp>
      <p:cxnSp>
        <p:nvCxnSpPr>
          <p:cNvPr id="480" name="Shape 480"/>
          <p:cNvCxnSpPr>
            <a:stCxn id="476" idx="2"/>
          </p:cNvCxnSpPr>
          <p:nvPr/>
        </p:nvCxnSpPr>
        <p:spPr>
          <a:xfrm flipH="1">
            <a:off x="7317375" y="1309112"/>
            <a:ext cx="5399" cy="12584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481" name="Shape 481"/>
          <p:cNvCxnSpPr>
            <a:stCxn id="477" idx="3"/>
          </p:cNvCxnSpPr>
          <p:nvPr/>
        </p:nvCxnSpPr>
        <p:spPr>
          <a:xfrm rot="10800000" flipH="1">
            <a:off x="5430951" y="2567553"/>
            <a:ext cx="1902899" cy="41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triangle" w="lg" len="lg"/>
            <a:tailEnd type="none" w="lg" len="lg"/>
          </a:ln>
        </p:spPr>
      </p:cxnSp>
      <p:sp>
        <p:nvSpPr>
          <p:cNvPr id="482" name="Shape 482"/>
          <p:cNvSpPr txBox="1"/>
          <p:nvPr/>
        </p:nvSpPr>
        <p:spPr>
          <a:xfrm>
            <a:off x="5786825" y="2506750"/>
            <a:ext cx="18422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access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information</a:t>
            </a:r>
          </a:p>
        </p:txBody>
      </p:sp>
      <p:cxnSp>
        <p:nvCxnSpPr>
          <p:cNvPr id="483" name="Shape 483"/>
          <p:cNvCxnSpPr>
            <a:stCxn id="477" idx="1"/>
            <a:endCxn id="479" idx="3"/>
          </p:cNvCxnSpPr>
          <p:nvPr/>
        </p:nvCxnSpPr>
        <p:spPr>
          <a:xfrm rot="10800000">
            <a:off x="2108344" y="2569652"/>
            <a:ext cx="1604705" cy="21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484" name="Shape 484"/>
          <p:cNvSpPr/>
          <p:nvPr/>
        </p:nvSpPr>
        <p:spPr>
          <a:xfrm rot="-780034">
            <a:off x="7530617" y="1700094"/>
            <a:ext cx="1513596" cy="834048"/>
          </a:xfrm>
          <a:prstGeom prst="ellipse">
            <a:avLst/>
          </a:prstGeom>
          <a:solidFill>
            <a:srgbClr val="FCE5CD"/>
          </a:solidFill>
          <a:ln w="9525" cap="flat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true atomicity violations</a:t>
            </a:r>
          </a:p>
        </p:txBody>
      </p:sp>
      <p:sp>
        <p:nvSpPr>
          <p:cNvPr id="485" name="Shape 485"/>
          <p:cNvSpPr/>
          <p:nvPr/>
        </p:nvSpPr>
        <p:spPr>
          <a:xfrm>
            <a:off x="7530675" y="943375"/>
            <a:ext cx="541350" cy="303533"/>
          </a:xfrm>
          <a:prstGeom prst="irregularSeal2">
            <a:avLst/>
          </a:prstGeom>
          <a:solidFill>
            <a:srgbClr val="B6D7A8"/>
          </a:solidFill>
          <a:ln w="9525" cap="flat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486" name="Shape 486"/>
          <p:cNvCxnSpPr>
            <a:stCxn id="485" idx="2"/>
            <a:endCxn id="484" idx="0"/>
          </p:cNvCxnSpPr>
          <p:nvPr/>
        </p:nvCxnSpPr>
        <p:spPr>
          <a:xfrm>
            <a:off x="7821700" y="1208152"/>
            <a:ext cx="371964" cy="502617"/>
          </a:xfrm>
          <a:prstGeom prst="straightConnector1">
            <a:avLst/>
          </a:prstGeom>
          <a:noFill/>
          <a:ln w="9525" cap="flat">
            <a:solidFill>
              <a:schemeClr val="dk2"/>
            </a:solidFill>
            <a:prstDash val="dash"/>
            <a:round/>
            <a:headEnd type="none" w="lg" len="lg"/>
            <a:tailEnd type="triangle" w="lg" len="lg"/>
          </a:ln>
        </p:spPr>
      </p:cxnSp>
      <p:sp>
        <p:nvSpPr>
          <p:cNvPr id="487" name="Shape 487"/>
          <p:cNvSpPr txBox="1"/>
          <p:nvPr/>
        </p:nvSpPr>
        <p:spPr>
          <a:xfrm>
            <a:off x="5786825" y="2049550"/>
            <a:ext cx="18422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static program locations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Impact of Concurrency Bugs</a:t>
            </a:r>
          </a:p>
        </p:txBody>
      </p:sp>
      <p:pic>
        <p:nvPicPr>
          <p:cNvPr id="120" name="Shape 12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75074" y="1421025"/>
            <a:ext cx="4183705" cy="2771699"/>
          </a:xfrm>
          <a:prstGeom prst="rect">
            <a:avLst/>
          </a:prstGeom>
          <a:noFill/>
          <a:ln w="38100" cap="flat">
            <a:solidFill>
              <a:srgbClr val="38761D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1" name="Shape 121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4687396" y="1421025"/>
            <a:ext cx="4227999" cy="2771700"/>
          </a:xfrm>
          <a:prstGeom prst="rect">
            <a:avLst/>
          </a:prstGeom>
          <a:noFill/>
          <a:ln w="38100" cap="flat">
            <a:solidFill>
              <a:srgbClr val="A64D79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122" name="Shape 122"/>
          <p:cNvSpPr txBox="1"/>
          <p:nvPr/>
        </p:nvSpPr>
        <p:spPr>
          <a:xfrm>
            <a:off x="1177625" y="2175150"/>
            <a:ext cx="6691800" cy="743100"/>
          </a:xfrm>
          <a:prstGeom prst="rect">
            <a:avLst/>
          </a:prstGeom>
          <a:solidFill>
            <a:srgbClr val="FFF2CC"/>
          </a:solidFill>
          <a:ln w="28575" cap="flat">
            <a:solidFill>
              <a:srgbClr val="3C78D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 b="1">
                <a:solidFill>
                  <a:srgbClr val="3C78D8"/>
                </a:solidFill>
              </a:rPr>
              <a:t>Northeastern blackout, 2003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Shape 492"/>
          <p:cNvSpPr txBox="1">
            <a:spLocks noGrp="1"/>
          </p:cNvSpPr>
          <p:nvPr>
            <p:ph type="title"/>
          </p:nvPr>
        </p:nvSpPr>
        <p:spPr>
          <a:xfrm>
            <a:off x="457200" y="155625"/>
            <a:ext cx="84270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Role of ICD</a:t>
            </a:r>
          </a:p>
        </p:txBody>
      </p:sp>
      <p:sp>
        <p:nvSpPr>
          <p:cNvPr id="493" name="Shape 493"/>
          <p:cNvSpPr txBox="1">
            <a:spLocks noGrp="1"/>
          </p:cNvSpPr>
          <p:nvPr>
            <p:ph type="body" idx="1"/>
          </p:nvPr>
        </p:nvSpPr>
        <p:spPr>
          <a:xfrm>
            <a:off x="457200" y="12215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Most accesses in a program are thread-local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Uses </a:t>
            </a:r>
            <a:r>
              <a:rPr lang="en" b="1"/>
              <a:t>Octet</a:t>
            </a:r>
            <a:r>
              <a:rPr lang="en" baseline="30000"/>
              <a:t>1</a:t>
            </a:r>
            <a:r>
              <a:rPr lang="en"/>
              <a:t> for tracking cross-thread dependences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Acts as a dynamically sound transaction filter</a:t>
            </a:r>
          </a:p>
        </p:txBody>
      </p:sp>
      <p:grpSp>
        <p:nvGrpSpPr>
          <p:cNvPr id="494" name="Shape 494"/>
          <p:cNvGrpSpPr/>
          <p:nvPr/>
        </p:nvGrpSpPr>
        <p:grpSpPr>
          <a:xfrm>
            <a:off x="151716" y="4607900"/>
            <a:ext cx="8469240" cy="356700"/>
            <a:chOff x="151725" y="4607900"/>
            <a:chExt cx="7017350" cy="356700"/>
          </a:xfrm>
        </p:grpSpPr>
        <p:cxnSp>
          <p:nvCxnSpPr>
            <p:cNvPr id="495" name="Shape 495"/>
            <p:cNvCxnSpPr/>
            <p:nvPr/>
          </p:nvCxnSpPr>
          <p:spPr>
            <a:xfrm>
              <a:off x="151725" y="4649725"/>
              <a:ext cx="7017299" cy="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sp>
          <p:nvSpPr>
            <p:cNvPr id="496" name="Shape 496"/>
            <p:cNvSpPr txBox="1"/>
            <p:nvPr/>
          </p:nvSpPr>
          <p:spPr>
            <a:xfrm>
              <a:off x="173975" y="4607900"/>
              <a:ext cx="6995100" cy="356700"/>
            </a:xfrm>
            <a:prstGeom prst="rect">
              <a:avLst/>
            </a:prstGeom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lnSpc>
                  <a:spcPct val="115000"/>
                </a:lnSpc>
                <a:spcBef>
                  <a:spcPts val="0"/>
                </a:spcBef>
                <a:buNone/>
              </a:pPr>
              <a:r>
                <a:rPr lang="en" sz="1200">
                  <a:solidFill>
                    <a:schemeClr val="dk1"/>
                  </a:solidFill>
                </a:rPr>
                <a:t>1. M. Bond et al. Octet: Capturing and Controlling Cross-Thread Dependences Efficiently. In OOPSLA, 2013. </a:t>
              </a:r>
            </a:p>
          </p:txBody>
        </p:sp>
      </p:grpSp>
      <p:grpSp>
        <p:nvGrpSpPr>
          <p:cNvPr id="497" name="Shape 497"/>
          <p:cNvGrpSpPr/>
          <p:nvPr/>
        </p:nvGrpSpPr>
        <p:grpSpPr>
          <a:xfrm>
            <a:off x="1229194" y="1167034"/>
            <a:ext cx="6494654" cy="939612"/>
            <a:chOff x="787450" y="481187"/>
            <a:chExt cx="7347725" cy="827925"/>
          </a:xfrm>
        </p:grpSpPr>
        <p:grpSp>
          <p:nvGrpSpPr>
            <p:cNvPr id="498" name="Shape 498"/>
            <p:cNvGrpSpPr/>
            <p:nvPr/>
          </p:nvGrpSpPr>
          <p:grpSpPr>
            <a:xfrm>
              <a:off x="787450" y="481187"/>
              <a:ext cx="7347725" cy="827925"/>
              <a:chOff x="254050" y="862187"/>
              <a:chExt cx="7347725" cy="827925"/>
            </a:xfrm>
          </p:grpSpPr>
          <p:cxnSp>
            <p:nvCxnSpPr>
              <p:cNvPr id="499" name="Shape 499"/>
              <p:cNvCxnSpPr>
                <a:stCxn id="500" idx="3"/>
                <a:endCxn id="501" idx="1"/>
              </p:cNvCxnSpPr>
              <p:nvPr/>
            </p:nvCxnSpPr>
            <p:spPr>
              <a:xfrm>
                <a:off x="1651150" y="1276149"/>
                <a:ext cx="1548649" cy="3"/>
              </a:xfrm>
              <a:prstGeom prst="straightConnector1">
                <a:avLst/>
              </a:prstGeom>
              <a:noFill/>
              <a:ln w="19050" cap="flat">
                <a:solidFill>
                  <a:schemeClr val="dk2"/>
                </a:solidFill>
                <a:prstDash val="solid"/>
                <a:round/>
                <a:headEnd type="none" w="lg" len="lg"/>
                <a:tailEnd type="triangle" w="lg" len="lg"/>
              </a:ln>
            </p:spPr>
          </p:cxnSp>
          <p:sp>
            <p:nvSpPr>
              <p:cNvPr id="500" name="Shape 500"/>
              <p:cNvSpPr/>
              <p:nvPr/>
            </p:nvSpPr>
            <p:spPr>
              <a:xfrm>
                <a:off x="254050" y="929500"/>
                <a:ext cx="1397100" cy="693299"/>
              </a:xfrm>
              <a:prstGeom prst="roundRect">
                <a:avLst>
                  <a:gd name="adj" fmla="val 16667"/>
                </a:avLst>
              </a:prstGeom>
              <a:solidFill>
                <a:srgbClr val="B6D7A8"/>
              </a:solidFill>
              <a:ln w="19050" cap="flat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algn="ctr" rtl="0">
                  <a:spcBef>
                    <a:spcPts val="0"/>
                  </a:spcBef>
                  <a:buNone/>
                </a:pPr>
                <a:r>
                  <a:rPr lang="en"/>
                  <a:t>Program execution</a:t>
                </a:r>
              </a:p>
            </p:txBody>
          </p:sp>
          <p:sp>
            <p:nvSpPr>
              <p:cNvPr id="501" name="Shape 501"/>
              <p:cNvSpPr/>
              <p:nvPr/>
            </p:nvSpPr>
            <p:spPr>
              <a:xfrm>
                <a:off x="3199800" y="929500"/>
                <a:ext cx="1717901" cy="693306"/>
              </a:xfrm>
              <a:prstGeom prst="flowChartTerminator">
                <a:avLst/>
              </a:prstGeom>
              <a:solidFill>
                <a:srgbClr val="FFF2CC"/>
              </a:solidFill>
              <a:ln w="19050" cap="flat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algn="ctr" rtl="0">
                  <a:spcBef>
                    <a:spcPts val="0"/>
                  </a:spcBef>
                  <a:buNone/>
                </a:pPr>
                <a:r>
                  <a:rPr lang="en" sz="2000"/>
                  <a:t>ICD</a:t>
                </a:r>
              </a:p>
            </p:txBody>
          </p:sp>
          <p:sp>
            <p:nvSpPr>
              <p:cNvPr id="502" name="Shape 502"/>
              <p:cNvSpPr txBox="1"/>
              <p:nvPr/>
            </p:nvSpPr>
            <p:spPr>
              <a:xfrm>
                <a:off x="1558025" y="971350"/>
                <a:ext cx="1624799" cy="457200"/>
              </a:xfrm>
              <a:prstGeom prst="rect">
                <a:avLst/>
              </a:prstGeom>
            </p:spPr>
            <p:txBody>
              <a:bodyPr lIns="91425" tIns="91425" rIns="91425" bIns="91425" anchor="t" anchorCtr="0">
                <a:noAutofit/>
              </a:bodyPr>
              <a:lstStyle/>
              <a:p>
                <a:pPr lvl="0" algn="ctr" rtl="0">
                  <a:spcBef>
                    <a:spcPts val="0"/>
                  </a:spcBef>
                  <a:buNone/>
                </a:pPr>
                <a:r>
                  <a:rPr lang="en"/>
                  <a:t>atomicity</a:t>
                </a:r>
              </a:p>
              <a:p>
                <a:pPr lvl="0" algn="ctr" rtl="0">
                  <a:spcBef>
                    <a:spcPts val="0"/>
                  </a:spcBef>
                  <a:buNone/>
                </a:pPr>
                <a:r>
                  <a:rPr lang="en"/>
                  <a:t>specifications</a:t>
                </a:r>
              </a:p>
            </p:txBody>
          </p:sp>
          <p:cxnSp>
            <p:nvCxnSpPr>
              <p:cNvPr id="503" name="Shape 503"/>
              <p:cNvCxnSpPr>
                <a:stCxn id="501" idx="3"/>
              </p:cNvCxnSpPr>
              <p:nvPr/>
            </p:nvCxnSpPr>
            <p:spPr>
              <a:xfrm>
                <a:off x="4917701" y="1276153"/>
                <a:ext cx="1053900" cy="0"/>
              </a:xfrm>
              <a:prstGeom prst="straightConnector1">
                <a:avLst/>
              </a:prstGeom>
              <a:noFill/>
              <a:ln w="19050" cap="flat">
                <a:solidFill>
                  <a:schemeClr val="dk2"/>
                </a:solidFill>
                <a:prstDash val="solid"/>
                <a:round/>
                <a:headEnd type="none" w="lg" len="lg"/>
                <a:tailEnd type="triangle" w="lg" len="lg"/>
              </a:ln>
            </p:spPr>
          </p:cxnSp>
          <p:sp>
            <p:nvSpPr>
              <p:cNvPr id="504" name="Shape 504"/>
              <p:cNvSpPr/>
              <p:nvPr/>
            </p:nvSpPr>
            <p:spPr>
              <a:xfrm>
                <a:off x="5976975" y="862187"/>
                <a:ext cx="1624800" cy="827925"/>
              </a:xfrm>
              <a:prstGeom prst="flowChartInternalStorage">
                <a:avLst/>
              </a:prstGeom>
              <a:solidFill>
                <a:srgbClr val="F4CCCC"/>
              </a:solidFill>
              <a:ln w="19050" cap="flat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r>
                  <a:rPr lang="en"/>
                  <a:t>Imprecise cycles</a:t>
                </a:r>
              </a:p>
            </p:txBody>
          </p:sp>
        </p:grpSp>
        <p:sp>
          <p:nvSpPr>
            <p:cNvPr id="505" name="Shape 505"/>
            <p:cNvSpPr txBox="1"/>
            <p:nvPr/>
          </p:nvSpPr>
          <p:spPr>
            <a:xfrm>
              <a:off x="5543141" y="590350"/>
              <a:ext cx="1471799" cy="519299"/>
            </a:xfrm>
            <a:prstGeom prst="rect">
              <a:avLst/>
            </a:prstGeom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sound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rPr lang="en"/>
                <a:t>tracking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 txBox="1">
            <a:spLocks noGrp="1"/>
          </p:cNvSpPr>
          <p:nvPr>
            <p:ph type="title"/>
          </p:nvPr>
        </p:nvSpPr>
        <p:spPr>
          <a:xfrm>
            <a:off x="457200" y="155625"/>
            <a:ext cx="84270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Role of PCD</a:t>
            </a:r>
          </a:p>
        </p:txBody>
      </p:sp>
      <p:sp>
        <p:nvSpPr>
          <p:cNvPr id="511" name="Shape 511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Processes transactions involved in an ICD cycle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Performs precise serializability analysis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PCD has to do much less work</a:t>
            </a:r>
          </a:p>
          <a:p>
            <a:pPr marL="1371600" lvl="2" indent="-381000" rtl="0">
              <a:spcBef>
                <a:spcPts val="0"/>
              </a:spcBef>
              <a:buClr>
                <a:schemeClr val="dk2"/>
              </a:buClr>
              <a:buSzPct val="80000"/>
              <a:buFont typeface="Wingdings"/>
              <a:buChar char="§"/>
            </a:pPr>
            <a:r>
              <a:rPr lang="en"/>
              <a:t>Program conforming to its atomicity specification will have very few cycles</a:t>
            </a:r>
          </a:p>
        </p:txBody>
      </p:sp>
      <p:grpSp>
        <p:nvGrpSpPr>
          <p:cNvPr id="512" name="Shape 512"/>
          <p:cNvGrpSpPr/>
          <p:nvPr/>
        </p:nvGrpSpPr>
        <p:grpSpPr>
          <a:xfrm>
            <a:off x="1017018" y="1227598"/>
            <a:ext cx="7110471" cy="906396"/>
            <a:chOff x="864625" y="465600"/>
            <a:chExt cx="7178668" cy="980312"/>
          </a:xfrm>
        </p:grpSpPr>
        <p:sp>
          <p:nvSpPr>
            <p:cNvPr id="513" name="Shape 513"/>
            <p:cNvSpPr/>
            <p:nvPr/>
          </p:nvSpPr>
          <p:spPr>
            <a:xfrm>
              <a:off x="3781450" y="685312"/>
              <a:ext cx="1717901" cy="693306"/>
            </a:xfrm>
            <a:prstGeom prst="flowChartTerminator">
              <a:avLst/>
            </a:prstGeom>
            <a:solidFill>
              <a:srgbClr val="FFF2CC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/>
                <a:t>PCD</a:t>
              </a:r>
            </a:p>
          </p:txBody>
        </p:sp>
        <p:sp>
          <p:nvSpPr>
            <p:cNvPr id="514" name="Shape 514"/>
            <p:cNvSpPr/>
            <p:nvPr/>
          </p:nvSpPr>
          <p:spPr>
            <a:xfrm>
              <a:off x="6722400" y="652249"/>
              <a:ext cx="1320893" cy="759455"/>
            </a:xfrm>
            <a:prstGeom prst="flowChartDocument">
              <a:avLst/>
            </a:prstGeom>
            <a:solidFill>
              <a:schemeClr val="lt2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1800"/>
                <a:t>Precise violation</a:t>
              </a:r>
            </a:p>
          </p:txBody>
        </p:sp>
        <p:sp>
          <p:nvSpPr>
            <p:cNvPr id="515" name="Shape 515"/>
            <p:cNvSpPr/>
            <p:nvPr/>
          </p:nvSpPr>
          <p:spPr>
            <a:xfrm>
              <a:off x="864625" y="617987"/>
              <a:ext cx="1624800" cy="827925"/>
            </a:xfrm>
            <a:prstGeom prst="flowChartInternalStorage">
              <a:avLst/>
            </a:prstGeom>
            <a:solidFill>
              <a:srgbClr val="F4CCCC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Imprecise cycles</a:t>
              </a:r>
            </a:p>
          </p:txBody>
        </p:sp>
        <p:cxnSp>
          <p:nvCxnSpPr>
            <p:cNvPr id="516" name="Shape 516"/>
            <p:cNvCxnSpPr>
              <a:stCxn id="515" idx="3"/>
              <a:endCxn id="513" idx="1"/>
            </p:cNvCxnSpPr>
            <p:nvPr/>
          </p:nvCxnSpPr>
          <p:spPr>
            <a:xfrm>
              <a:off x="2489425" y="1031950"/>
              <a:ext cx="1292025" cy="15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517" name="Shape 517"/>
            <p:cNvCxnSpPr>
              <a:stCxn id="513" idx="3"/>
              <a:endCxn id="514" idx="1"/>
            </p:cNvCxnSpPr>
            <p:nvPr/>
          </p:nvCxnSpPr>
          <p:spPr>
            <a:xfrm>
              <a:off x="5499351" y="1031965"/>
              <a:ext cx="1223048" cy="12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518" name="Shape 518"/>
            <p:cNvSpPr txBox="1"/>
            <p:nvPr/>
          </p:nvSpPr>
          <p:spPr>
            <a:xfrm>
              <a:off x="2662625" y="982750"/>
              <a:ext cx="1842299" cy="457200"/>
            </a:xfrm>
            <a:prstGeom prst="rect">
              <a:avLst/>
            </a:prstGeom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access 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rPr lang="en"/>
                <a:t>information</a:t>
              </a:r>
            </a:p>
          </p:txBody>
        </p:sp>
        <p:sp>
          <p:nvSpPr>
            <p:cNvPr id="519" name="Shape 519"/>
            <p:cNvSpPr txBox="1"/>
            <p:nvPr/>
          </p:nvSpPr>
          <p:spPr>
            <a:xfrm>
              <a:off x="2568775" y="465600"/>
              <a:ext cx="1842299" cy="457200"/>
            </a:xfrm>
            <a:prstGeom prst="rect">
              <a:avLst/>
            </a:prstGeom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static program 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rPr lang="en"/>
                <a:t>locations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 txBox="1"/>
          <p:nvPr/>
        </p:nvSpPr>
        <p:spPr>
          <a:xfrm>
            <a:off x="746700" y="1212575"/>
            <a:ext cx="7926300" cy="731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4000" b="1">
                <a:solidFill>
                  <a:srgbClr val="1C4587"/>
                </a:solidFill>
                <a:latin typeface="Georgia"/>
                <a:ea typeface="Georgia"/>
                <a:cs typeface="Georgia"/>
                <a:sym typeface="Georgia"/>
              </a:rPr>
              <a:t>Different Modes of Operation</a:t>
            </a:r>
          </a:p>
        </p:txBody>
      </p:sp>
      <p:sp>
        <p:nvSpPr>
          <p:cNvPr id="525" name="Shape 525"/>
          <p:cNvSpPr txBox="1"/>
          <p:nvPr/>
        </p:nvSpPr>
        <p:spPr>
          <a:xfrm>
            <a:off x="844650" y="2060150"/>
            <a:ext cx="5213099" cy="1126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Char char="●"/>
            </a:pPr>
            <a:r>
              <a:rPr lang="en" sz="3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Single-run mode</a:t>
            </a:r>
          </a:p>
          <a:p>
            <a:pPr marL="457200" lvl="0" indent="-41910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Char char="●"/>
            </a:pPr>
            <a:r>
              <a:rPr lang="en" sz="3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Multi-run mode</a:t>
            </a:r>
          </a:p>
        </p:txBody>
      </p:sp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Shape 530"/>
          <p:cNvSpPr txBox="1">
            <a:spLocks noGrp="1"/>
          </p:cNvSpPr>
          <p:nvPr>
            <p:ph type="body" idx="1"/>
          </p:nvPr>
        </p:nvSpPr>
        <p:spPr>
          <a:xfrm>
            <a:off x="457200" y="4246565"/>
            <a:ext cx="8229600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rgbClr val="FFFFFF"/>
              </a:buClr>
              <a:buSzPct val="100000"/>
              <a:buFont typeface="Georgia"/>
              <a:buNone/>
            </a:pPr>
            <a:r>
              <a:rPr lang="en" sz="4000" b="1">
                <a:solidFill>
                  <a:srgbClr val="FFFFFF"/>
                </a:solidFill>
              </a:rPr>
              <a:t>Single-Run Mode</a:t>
            </a:r>
          </a:p>
        </p:txBody>
      </p:sp>
      <p:grpSp>
        <p:nvGrpSpPr>
          <p:cNvPr id="531" name="Shape 531"/>
          <p:cNvGrpSpPr/>
          <p:nvPr/>
        </p:nvGrpSpPr>
        <p:grpSpPr>
          <a:xfrm>
            <a:off x="863644" y="1296151"/>
            <a:ext cx="7534264" cy="2064158"/>
            <a:chOff x="254050" y="222950"/>
            <a:chExt cx="6980048" cy="1671925"/>
          </a:xfrm>
        </p:grpSpPr>
        <p:cxnSp>
          <p:nvCxnSpPr>
            <p:cNvPr id="532" name="Shape 532"/>
            <p:cNvCxnSpPr>
              <a:stCxn id="533" idx="3"/>
              <a:endCxn id="534" idx="1"/>
            </p:cNvCxnSpPr>
            <p:nvPr/>
          </p:nvCxnSpPr>
          <p:spPr>
            <a:xfrm>
              <a:off x="1651150" y="590349"/>
              <a:ext cx="1548649" cy="3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535" name="Shape 535"/>
            <p:cNvCxnSpPr>
              <a:stCxn id="536" idx="3"/>
              <a:endCxn id="537" idx="1"/>
            </p:cNvCxnSpPr>
            <p:nvPr/>
          </p:nvCxnSpPr>
          <p:spPr>
            <a:xfrm>
              <a:off x="3504500" y="1380624"/>
              <a:ext cx="1108374" cy="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538" name="Shape 538"/>
            <p:cNvCxnSpPr/>
            <p:nvPr/>
          </p:nvCxnSpPr>
          <p:spPr>
            <a:xfrm rot="10800000" flipH="1">
              <a:off x="3126800" y="948475"/>
              <a:ext cx="273299" cy="271799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dot"/>
              <a:round/>
              <a:headEnd type="triangle" w="lg" len="lg"/>
              <a:tailEnd type="none" w="lg" len="lg"/>
            </a:ln>
          </p:spPr>
        </p:cxnSp>
        <p:cxnSp>
          <p:nvCxnSpPr>
            <p:cNvPr id="539" name="Shape 539"/>
            <p:cNvCxnSpPr/>
            <p:nvPr/>
          </p:nvCxnSpPr>
          <p:spPr>
            <a:xfrm rot="10800000">
              <a:off x="4766175" y="927775"/>
              <a:ext cx="224399" cy="292499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dot"/>
              <a:round/>
              <a:headEnd type="triangle" w="lg" len="lg"/>
              <a:tailEnd type="none" w="lg" len="lg"/>
            </a:ln>
          </p:spPr>
        </p:cxnSp>
        <p:sp>
          <p:nvSpPr>
            <p:cNvPr id="536" name="Shape 536"/>
            <p:cNvSpPr/>
            <p:nvPr/>
          </p:nvSpPr>
          <p:spPr>
            <a:xfrm>
              <a:off x="2749100" y="1220275"/>
              <a:ext cx="755400" cy="320699"/>
            </a:xfrm>
            <a:prstGeom prst="roundRect">
              <a:avLst>
                <a:gd name="adj" fmla="val 16667"/>
              </a:avLst>
            </a:prstGeom>
            <a:solidFill>
              <a:srgbClr val="EAD1DC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" sz="1800"/>
                <a:t>ICD</a:t>
              </a:r>
            </a:p>
          </p:txBody>
        </p:sp>
        <p:grpSp>
          <p:nvGrpSpPr>
            <p:cNvPr id="540" name="Shape 540"/>
            <p:cNvGrpSpPr/>
            <p:nvPr/>
          </p:nvGrpSpPr>
          <p:grpSpPr>
            <a:xfrm>
              <a:off x="3389600" y="1066950"/>
              <a:ext cx="1457399" cy="827925"/>
              <a:chOff x="3694400" y="1066950"/>
              <a:chExt cx="1457399" cy="827925"/>
            </a:xfrm>
          </p:grpSpPr>
          <p:sp>
            <p:nvSpPr>
              <p:cNvPr id="541" name="Shape 541"/>
              <p:cNvSpPr txBox="1"/>
              <p:nvPr/>
            </p:nvSpPr>
            <p:spPr>
              <a:xfrm>
                <a:off x="3826100" y="1066950"/>
                <a:ext cx="1169400" cy="457200"/>
              </a:xfrm>
              <a:prstGeom prst="rect">
                <a:avLst/>
              </a:prstGeom>
            </p:spPr>
            <p:txBody>
              <a:bodyPr lIns="91425" tIns="91425" rIns="91425" bIns="91425" anchor="t" anchorCtr="0">
                <a:noAutofit/>
              </a:bodyPr>
              <a:lstStyle/>
              <a:p>
                <a:pPr>
                  <a:spcBef>
                    <a:spcPts val="0"/>
                  </a:spcBef>
                  <a:buNone/>
                </a:pPr>
                <a:r>
                  <a:rPr lang="en"/>
                  <a:t>ICD cycles</a:t>
                </a:r>
              </a:p>
            </p:txBody>
          </p:sp>
          <p:sp>
            <p:nvSpPr>
              <p:cNvPr id="542" name="Shape 542"/>
              <p:cNvSpPr txBox="1"/>
              <p:nvPr/>
            </p:nvSpPr>
            <p:spPr>
              <a:xfrm>
                <a:off x="3694400" y="1437675"/>
                <a:ext cx="1457399" cy="457200"/>
              </a:xfrm>
              <a:prstGeom prst="rect">
                <a:avLst/>
              </a:prstGeom>
            </p:spPr>
            <p:txBody>
              <a:bodyPr lIns="91425" tIns="91425" rIns="91425" bIns="91425" anchor="t" anchorCtr="0">
                <a:noAutofit/>
              </a:bodyPr>
              <a:lstStyle/>
              <a:p>
                <a:pPr>
                  <a:spcBef>
                    <a:spcPts val="0"/>
                  </a:spcBef>
                  <a:buNone/>
                </a:pPr>
                <a:r>
                  <a:rPr lang="en"/>
                  <a:t>read/write logs</a:t>
                </a:r>
              </a:p>
            </p:txBody>
          </p:sp>
        </p:grpSp>
        <p:sp>
          <p:nvSpPr>
            <p:cNvPr id="533" name="Shape 533"/>
            <p:cNvSpPr/>
            <p:nvPr/>
          </p:nvSpPr>
          <p:spPr>
            <a:xfrm>
              <a:off x="254050" y="243700"/>
              <a:ext cx="1397100" cy="693299"/>
            </a:xfrm>
            <a:prstGeom prst="roundRect">
              <a:avLst>
                <a:gd name="adj" fmla="val 16667"/>
              </a:avLst>
            </a:prstGeom>
            <a:solidFill>
              <a:srgbClr val="B6D7A8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1800"/>
                <a:t>Program execution</a:t>
              </a:r>
            </a:p>
          </p:txBody>
        </p:sp>
        <p:sp>
          <p:nvSpPr>
            <p:cNvPr id="534" name="Shape 534"/>
            <p:cNvSpPr/>
            <p:nvPr/>
          </p:nvSpPr>
          <p:spPr>
            <a:xfrm>
              <a:off x="3199800" y="243700"/>
              <a:ext cx="1717901" cy="693306"/>
            </a:xfrm>
            <a:prstGeom prst="flowChartTerminator">
              <a:avLst/>
            </a:prstGeom>
            <a:solidFill>
              <a:srgbClr val="FFF2CC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" sz="2000"/>
                <a:t>ICD+PCD</a:t>
              </a:r>
            </a:p>
          </p:txBody>
        </p:sp>
        <p:sp>
          <p:nvSpPr>
            <p:cNvPr id="543" name="Shape 543"/>
            <p:cNvSpPr txBox="1"/>
            <p:nvPr/>
          </p:nvSpPr>
          <p:spPr>
            <a:xfrm>
              <a:off x="1558025" y="347270"/>
              <a:ext cx="1624799" cy="457200"/>
            </a:xfrm>
            <a:prstGeom prst="rect">
              <a:avLst/>
            </a:prstGeom>
          </p:spPr>
          <p:txBody>
            <a:bodyPr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/>
                <a:t>atomicity</a:t>
              </a:r>
            </a:p>
            <a:p>
              <a:pPr algn="ctr">
                <a:spcBef>
                  <a:spcPts val="0"/>
                </a:spcBef>
                <a:buNone/>
              </a:pPr>
              <a:r>
                <a:rPr lang="en"/>
                <a:t>specifications</a:t>
              </a:r>
            </a:p>
          </p:txBody>
        </p:sp>
        <p:sp>
          <p:nvSpPr>
            <p:cNvPr id="537" name="Shape 537"/>
            <p:cNvSpPr/>
            <p:nvPr/>
          </p:nvSpPr>
          <p:spPr>
            <a:xfrm>
              <a:off x="4612875" y="1220275"/>
              <a:ext cx="755400" cy="320699"/>
            </a:xfrm>
            <a:prstGeom prst="roundRect">
              <a:avLst>
                <a:gd name="adj" fmla="val 16667"/>
              </a:avLst>
            </a:prstGeom>
            <a:solidFill>
              <a:srgbClr val="CFE2F3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1800"/>
                <a:t>PCD</a:t>
              </a:r>
            </a:p>
          </p:txBody>
        </p:sp>
        <p:sp>
          <p:nvSpPr>
            <p:cNvPr id="544" name="Shape 544"/>
            <p:cNvSpPr/>
            <p:nvPr/>
          </p:nvSpPr>
          <p:spPr>
            <a:xfrm>
              <a:off x="5971525" y="222950"/>
              <a:ext cx="1262573" cy="734778"/>
            </a:xfrm>
            <a:prstGeom prst="flowChartDocument">
              <a:avLst/>
            </a:prstGeom>
            <a:solidFill>
              <a:schemeClr val="lt2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600"/>
                <a:t>Atomicity violations</a:t>
              </a:r>
            </a:p>
          </p:txBody>
        </p:sp>
        <p:cxnSp>
          <p:nvCxnSpPr>
            <p:cNvPr id="545" name="Shape 545"/>
            <p:cNvCxnSpPr>
              <a:stCxn id="534" idx="3"/>
              <a:endCxn id="544" idx="1"/>
            </p:cNvCxnSpPr>
            <p:nvPr/>
          </p:nvCxnSpPr>
          <p:spPr>
            <a:xfrm rot="10800000" flipH="1">
              <a:off x="4917701" y="590339"/>
              <a:ext cx="1053823" cy="14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</p:grpSp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body" idx="1"/>
          </p:nvPr>
        </p:nvSpPr>
        <p:spPr>
          <a:xfrm>
            <a:off x="457200" y="4246565"/>
            <a:ext cx="8229600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rgbClr val="FFFFFF"/>
              </a:buClr>
              <a:buSzPct val="100000"/>
              <a:buFont typeface="Georgia"/>
              <a:buNone/>
            </a:pPr>
            <a:r>
              <a:rPr lang="en" sz="4000" b="1">
                <a:solidFill>
                  <a:srgbClr val="FFFFFF"/>
                </a:solidFill>
              </a:rPr>
              <a:t>Multi-run Mode</a:t>
            </a:r>
          </a:p>
        </p:txBody>
      </p:sp>
      <p:sp>
        <p:nvSpPr>
          <p:cNvPr id="551" name="Shape 551"/>
          <p:cNvSpPr/>
          <p:nvPr/>
        </p:nvSpPr>
        <p:spPr>
          <a:xfrm>
            <a:off x="254050" y="2801287"/>
            <a:ext cx="1397100" cy="693299"/>
          </a:xfrm>
          <a:prstGeom prst="roundRect">
            <a:avLst>
              <a:gd name="adj" fmla="val 16667"/>
            </a:avLst>
          </a:prstGeom>
          <a:solidFill>
            <a:srgbClr val="B6D7A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/>
              <a:t>Program execution</a:t>
            </a:r>
          </a:p>
        </p:txBody>
      </p:sp>
      <p:sp>
        <p:nvSpPr>
          <p:cNvPr id="552" name="Shape 552"/>
          <p:cNvSpPr/>
          <p:nvPr/>
        </p:nvSpPr>
        <p:spPr>
          <a:xfrm>
            <a:off x="3199800" y="2801300"/>
            <a:ext cx="1717901" cy="693306"/>
          </a:xfrm>
          <a:prstGeom prst="flowChartTerminator">
            <a:avLst/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/>
              <a:t>ICD+PCD</a:t>
            </a:r>
          </a:p>
        </p:txBody>
      </p:sp>
      <p:sp>
        <p:nvSpPr>
          <p:cNvPr id="553" name="Shape 553"/>
          <p:cNvSpPr/>
          <p:nvPr/>
        </p:nvSpPr>
        <p:spPr>
          <a:xfrm>
            <a:off x="5971525" y="2766587"/>
            <a:ext cx="1262573" cy="734778"/>
          </a:xfrm>
          <a:prstGeom prst="flowChartDocumen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/>
              <a:t>Atomicity violations</a:t>
            </a:r>
          </a:p>
        </p:txBody>
      </p:sp>
      <p:cxnSp>
        <p:nvCxnSpPr>
          <p:cNvPr id="554" name="Shape 554"/>
          <p:cNvCxnSpPr>
            <a:stCxn id="551" idx="3"/>
            <a:endCxn id="552" idx="1"/>
          </p:cNvCxnSpPr>
          <p:nvPr/>
        </p:nvCxnSpPr>
        <p:spPr>
          <a:xfrm>
            <a:off x="1651150" y="3147937"/>
            <a:ext cx="1548649" cy="15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555" name="Shape 555"/>
          <p:cNvCxnSpPr>
            <a:stCxn id="552" idx="3"/>
          </p:cNvCxnSpPr>
          <p:nvPr/>
        </p:nvCxnSpPr>
        <p:spPr>
          <a:xfrm>
            <a:off x="4917701" y="3147953"/>
            <a:ext cx="1074299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556" name="Shape 556"/>
          <p:cNvCxnSpPr/>
          <p:nvPr/>
        </p:nvCxnSpPr>
        <p:spPr>
          <a:xfrm flipH="1">
            <a:off x="2371850" y="2548525"/>
            <a:ext cx="4223399" cy="279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557" name="Shape 557"/>
          <p:cNvCxnSpPr/>
          <p:nvPr/>
        </p:nvCxnSpPr>
        <p:spPr>
          <a:xfrm flipH="1">
            <a:off x="2369750" y="2558150"/>
            <a:ext cx="2099" cy="362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ash"/>
            <a:round/>
            <a:headEnd type="none" w="lg" len="lg"/>
            <a:tailEnd type="triangle" w="lg" len="lg"/>
          </a:ln>
        </p:spPr>
      </p:cxnSp>
      <p:sp>
        <p:nvSpPr>
          <p:cNvPr id="558" name="Shape 558"/>
          <p:cNvSpPr txBox="1"/>
          <p:nvPr/>
        </p:nvSpPr>
        <p:spPr>
          <a:xfrm>
            <a:off x="1939275" y="2845875"/>
            <a:ext cx="17178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monitored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transactions</a:t>
            </a:r>
          </a:p>
        </p:txBody>
      </p:sp>
      <p:sp>
        <p:nvSpPr>
          <p:cNvPr id="559" name="Shape 559"/>
          <p:cNvSpPr txBox="1"/>
          <p:nvPr/>
        </p:nvSpPr>
        <p:spPr>
          <a:xfrm>
            <a:off x="7458050" y="398750"/>
            <a:ext cx="21348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b="1"/>
              <a:t>First run</a:t>
            </a:r>
          </a:p>
        </p:txBody>
      </p:sp>
      <p:sp>
        <p:nvSpPr>
          <p:cNvPr id="560" name="Shape 560"/>
          <p:cNvSpPr txBox="1"/>
          <p:nvPr/>
        </p:nvSpPr>
        <p:spPr>
          <a:xfrm>
            <a:off x="7400600" y="2829187"/>
            <a:ext cx="21348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b="1"/>
              <a:t>Second run</a:t>
            </a:r>
          </a:p>
        </p:txBody>
      </p:sp>
      <p:sp>
        <p:nvSpPr>
          <p:cNvPr id="561" name="Shape 561"/>
          <p:cNvSpPr/>
          <p:nvPr/>
        </p:nvSpPr>
        <p:spPr>
          <a:xfrm>
            <a:off x="8836425" y="356900"/>
            <a:ext cx="273299" cy="3242699"/>
          </a:xfrm>
          <a:prstGeom prst="rightBrace">
            <a:avLst>
              <a:gd name="adj1" fmla="val 8333"/>
              <a:gd name="adj2" fmla="val 50000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62" name="Shape 562"/>
          <p:cNvSpPr/>
          <p:nvPr/>
        </p:nvSpPr>
        <p:spPr>
          <a:xfrm>
            <a:off x="254050" y="280700"/>
            <a:ext cx="1397100" cy="693299"/>
          </a:xfrm>
          <a:prstGeom prst="roundRect">
            <a:avLst>
              <a:gd name="adj" fmla="val 16667"/>
            </a:avLst>
          </a:prstGeom>
          <a:solidFill>
            <a:srgbClr val="B6D7A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/>
              <a:t>Program execution</a:t>
            </a:r>
          </a:p>
        </p:txBody>
      </p:sp>
      <p:sp>
        <p:nvSpPr>
          <p:cNvPr id="563" name="Shape 563"/>
          <p:cNvSpPr/>
          <p:nvPr/>
        </p:nvSpPr>
        <p:spPr>
          <a:xfrm>
            <a:off x="3199737" y="280700"/>
            <a:ext cx="1717901" cy="693306"/>
          </a:xfrm>
          <a:prstGeom prst="flowChartTerminator">
            <a:avLst/>
          </a:prstGeom>
          <a:solidFill>
            <a:srgbClr val="EAD1D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/>
              <a:t>ICD</a:t>
            </a:r>
          </a:p>
        </p:txBody>
      </p:sp>
      <p:sp>
        <p:nvSpPr>
          <p:cNvPr id="564" name="Shape 564"/>
          <p:cNvSpPr/>
          <p:nvPr/>
        </p:nvSpPr>
        <p:spPr>
          <a:xfrm>
            <a:off x="5907100" y="280700"/>
            <a:ext cx="1397100" cy="693299"/>
          </a:xfrm>
          <a:prstGeom prst="roundRect">
            <a:avLst>
              <a:gd name="adj" fmla="val 16667"/>
            </a:avLst>
          </a:prstGeom>
          <a:solidFill>
            <a:srgbClr val="A2C4C9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Potentially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imprecise cycles</a:t>
            </a:r>
          </a:p>
        </p:txBody>
      </p:sp>
      <p:cxnSp>
        <p:nvCxnSpPr>
          <p:cNvPr id="565" name="Shape 565"/>
          <p:cNvCxnSpPr>
            <a:stCxn id="562" idx="3"/>
            <a:endCxn id="563" idx="1"/>
          </p:cNvCxnSpPr>
          <p:nvPr/>
        </p:nvCxnSpPr>
        <p:spPr>
          <a:xfrm>
            <a:off x="1651150" y="627349"/>
            <a:ext cx="1548587" cy="3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566" name="Shape 566"/>
          <p:cNvSpPr txBox="1"/>
          <p:nvPr/>
        </p:nvSpPr>
        <p:spPr>
          <a:xfrm>
            <a:off x="1689250" y="344975"/>
            <a:ext cx="16247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atomicity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specifications</a:t>
            </a:r>
          </a:p>
        </p:txBody>
      </p:sp>
      <p:cxnSp>
        <p:nvCxnSpPr>
          <p:cNvPr id="567" name="Shape 567"/>
          <p:cNvCxnSpPr>
            <a:stCxn id="563" idx="3"/>
            <a:endCxn id="564" idx="1"/>
          </p:cNvCxnSpPr>
          <p:nvPr/>
        </p:nvCxnSpPr>
        <p:spPr>
          <a:xfrm rot="10800000" flipH="1">
            <a:off x="4917639" y="627349"/>
            <a:ext cx="989460" cy="3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568" name="Shape 568"/>
          <p:cNvSpPr/>
          <p:nvPr/>
        </p:nvSpPr>
        <p:spPr>
          <a:xfrm>
            <a:off x="5864050" y="1359650"/>
            <a:ext cx="1488900" cy="514499"/>
          </a:xfrm>
          <a:prstGeom prst="snip1Rect">
            <a:avLst>
              <a:gd name="adj" fmla="val 16667"/>
            </a:avLst>
          </a:prstGeom>
          <a:solidFill>
            <a:srgbClr val="E6B8AF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Static transaction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information</a:t>
            </a:r>
          </a:p>
        </p:txBody>
      </p:sp>
      <p:sp>
        <p:nvSpPr>
          <p:cNvPr id="569" name="Shape 569"/>
          <p:cNvSpPr txBox="1"/>
          <p:nvPr/>
        </p:nvSpPr>
        <p:spPr>
          <a:xfrm>
            <a:off x="4974350" y="280700"/>
            <a:ext cx="1300800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sound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tracking</a:t>
            </a:r>
          </a:p>
        </p:txBody>
      </p:sp>
      <p:cxnSp>
        <p:nvCxnSpPr>
          <p:cNvPr id="570" name="Shape 570"/>
          <p:cNvCxnSpPr>
            <a:stCxn id="564" idx="2"/>
            <a:endCxn id="568" idx="3"/>
          </p:cNvCxnSpPr>
          <p:nvPr/>
        </p:nvCxnSpPr>
        <p:spPr>
          <a:xfrm>
            <a:off x="6605650" y="973999"/>
            <a:ext cx="2850" cy="38565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571" name="Shape 571"/>
          <p:cNvCxnSpPr>
            <a:stCxn id="568" idx="1"/>
          </p:cNvCxnSpPr>
          <p:nvPr/>
        </p:nvCxnSpPr>
        <p:spPr>
          <a:xfrm>
            <a:off x="6608500" y="1874149"/>
            <a:ext cx="3299" cy="6881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ash"/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Shape 576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Multi-run mode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Conditionally instruments non-transactional accesses</a:t>
            </a:r>
          </a:p>
          <a:p>
            <a:pPr marL="1371600" lvl="2" indent="-381000" rtl="0">
              <a:spcBef>
                <a:spcPts val="0"/>
              </a:spcBef>
              <a:buClr>
                <a:schemeClr val="dk2"/>
              </a:buClr>
              <a:buSzPct val="80000"/>
              <a:buFont typeface="Wingdings"/>
              <a:buChar char="§"/>
            </a:pPr>
            <a:r>
              <a:rPr lang="en"/>
              <a:t>Otherwise overhead increases by 29%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Could use Velodrome for the second run</a:t>
            </a:r>
          </a:p>
          <a:p>
            <a:pPr marL="1371600" lvl="2" indent="-381000" rtl="0">
              <a:spcBef>
                <a:spcPts val="0"/>
              </a:spcBef>
              <a:buClr>
                <a:schemeClr val="dk2"/>
              </a:buClr>
              <a:buSzPct val="80000"/>
              <a:buFont typeface="Wingdings"/>
              <a:buChar char="§"/>
            </a:pPr>
            <a:r>
              <a:rPr lang="en"/>
              <a:t>But performance is worse</a:t>
            </a:r>
          </a:p>
          <a:p>
            <a:pPr marL="1828800" lvl="3" indent="-342900" rtl="0">
              <a:spcBef>
                <a:spcPts val="0"/>
              </a:spcBef>
              <a:buClr>
                <a:schemeClr val="dk2"/>
              </a:buClr>
              <a:buSzPct val="60000"/>
              <a:buFont typeface="Arial"/>
              <a:buChar char="●"/>
            </a:pPr>
            <a:r>
              <a:rPr lang="en"/>
              <a:t>Second run has to process many accesses</a:t>
            </a:r>
          </a:p>
          <a:p>
            <a:pPr marL="1828800" lvl="3" indent="-342900" rtl="0">
              <a:spcBef>
                <a:spcPts val="0"/>
              </a:spcBef>
              <a:buClr>
                <a:schemeClr val="dk2"/>
              </a:buClr>
              <a:buSzPct val="60000"/>
              <a:buFont typeface="Arial"/>
              <a:buChar char="●"/>
            </a:pPr>
            <a:r>
              <a:rPr lang="en" b="1"/>
              <a:t>ICD is still effective as a dynamic transaction filter</a:t>
            </a:r>
          </a:p>
        </p:txBody>
      </p:sp>
      <p:sp>
        <p:nvSpPr>
          <p:cNvPr id="577" name="Shape 577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Design Choices</a:t>
            </a:r>
          </a:p>
        </p:txBody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/>
          <p:nvPr/>
        </p:nvSpPr>
        <p:spPr>
          <a:xfrm>
            <a:off x="746700" y="1212575"/>
            <a:ext cx="7926300" cy="731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b="1">
                <a:solidFill>
                  <a:srgbClr val="1C4587"/>
                </a:solidFill>
                <a:latin typeface="Georgia"/>
                <a:ea typeface="Georgia"/>
                <a:cs typeface="Georgia"/>
                <a:sym typeface="Georgia"/>
              </a:rPr>
              <a:t>Examples</a:t>
            </a:r>
          </a:p>
        </p:txBody>
      </p:sp>
      <p:sp>
        <p:nvSpPr>
          <p:cNvPr id="583" name="Shape 583"/>
          <p:cNvSpPr txBox="1"/>
          <p:nvPr/>
        </p:nvSpPr>
        <p:spPr>
          <a:xfrm>
            <a:off x="844650" y="2060150"/>
            <a:ext cx="5213099" cy="1126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Char char="●"/>
            </a:pPr>
            <a:r>
              <a:rPr lang="en" sz="3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Imprecise analysis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Char char="●"/>
            </a:pPr>
            <a:r>
              <a:rPr lang="en" sz="3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Precise analysis</a:t>
            </a:r>
          </a:p>
        </p:txBody>
      </p:sp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Shape 588"/>
          <p:cNvSpPr txBox="1">
            <a:spLocks noGrp="1"/>
          </p:cNvSpPr>
          <p:nvPr>
            <p:ph type="body" idx="1"/>
          </p:nvPr>
        </p:nvSpPr>
        <p:spPr>
          <a:xfrm>
            <a:off x="213275" y="4246575"/>
            <a:ext cx="8712000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b="1">
                <a:solidFill>
                  <a:srgbClr val="FFFFFF"/>
                </a:solidFill>
              </a:rPr>
              <a:t>Imprecise Analysis</a:t>
            </a:r>
          </a:p>
        </p:txBody>
      </p:sp>
      <p:sp>
        <p:nvSpPr>
          <p:cNvPr id="589" name="Shape 589"/>
          <p:cNvSpPr txBox="1"/>
          <p:nvPr/>
        </p:nvSpPr>
        <p:spPr>
          <a:xfrm rot="-5400000">
            <a:off x="-329024" y="1778925"/>
            <a:ext cx="10853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time</a:t>
            </a:r>
          </a:p>
        </p:txBody>
      </p:sp>
      <p:cxnSp>
        <p:nvCxnSpPr>
          <p:cNvPr id="590" name="Shape 590"/>
          <p:cNvCxnSpPr/>
          <p:nvPr/>
        </p:nvCxnSpPr>
        <p:spPr>
          <a:xfrm flipH="1">
            <a:off x="314950" y="386700"/>
            <a:ext cx="8699" cy="33230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591" name="Shape 591"/>
          <p:cNvSpPr/>
          <p:nvPr/>
        </p:nvSpPr>
        <p:spPr>
          <a:xfrm>
            <a:off x="1246100" y="339900"/>
            <a:ext cx="1413900" cy="504600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592" name="Shape 592"/>
          <p:cNvCxnSpPr>
            <a:endCxn id="593" idx="0"/>
          </p:cNvCxnSpPr>
          <p:nvPr/>
        </p:nvCxnSpPr>
        <p:spPr>
          <a:xfrm flipH="1">
            <a:off x="1953049" y="854100"/>
            <a:ext cx="4500" cy="2477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sp>
        <p:nvSpPr>
          <p:cNvPr id="594" name="Shape 594"/>
          <p:cNvSpPr txBox="1"/>
          <p:nvPr/>
        </p:nvSpPr>
        <p:spPr>
          <a:xfrm>
            <a:off x="1298100" y="228600"/>
            <a:ext cx="1237200" cy="583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wr o.f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(WrEx</a:t>
            </a:r>
            <a:r>
              <a:rPr lang="en" sz="1200" baseline="-25000"/>
              <a:t>T1</a:t>
            </a:r>
            <a:r>
              <a:rPr lang="en" sz="1200"/>
              <a:t>)</a:t>
            </a:r>
          </a:p>
        </p:txBody>
      </p:sp>
      <p:cxnSp>
        <p:nvCxnSpPr>
          <p:cNvPr id="595" name="Shape 595"/>
          <p:cNvCxnSpPr/>
          <p:nvPr/>
        </p:nvCxnSpPr>
        <p:spPr>
          <a:xfrm rot="10800000" flipH="1">
            <a:off x="1949150" y="65074"/>
            <a:ext cx="83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596" name="Shape 596"/>
          <p:cNvSpPr txBox="1"/>
          <p:nvPr/>
        </p:nvSpPr>
        <p:spPr>
          <a:xfrm>
            <a:off x="13808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1</a:t>
            </a:r>
          </a:p>
        </p:txBody>
      </p:sp>
      <p:sp>
        <p:nvSpPr>
          <p:cNvPr id="597" name="Shape 597"/>
          <p:cNvSpPr txBox="1"/>
          <p:nvPr/>
        </p:nvSpPr>
        <p:spPr>
          <a:xfrm>
            <a:off x="75933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4</a:t>
            </a:r>
          </a:p>
        </p:txBody>
      </p:sp>
      <p:sp>
        <p:nvSpPr>
          <p:cNvPr id="598" name="Shape 598"/>
          <p:cNvSpPr txBox="1"/>
          <p:nvPr/>
        </p:nvSpPr>
        <p:spPr>
          <a:xfrm>
            <a:off x="35532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2</a:t>
            </a:r>
          </a:p>
        </p:txBody>
      </p:sp>
      <p:sp>
        <p:nvSpPr>
          <p:cNvPr id="599" name="Shape 599"/>
          <p:cNvSpPr/>
          <p:nvPr/>
        </p:nvSpPr>
        <p:spPr>
          <a:xfrm>
            <a:off x="3420750" y="684300"/>
            <a:ext cx="1413900" cy="1085399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00" name="Shape 600"/>
          <p:cNvCxnSpPr>
            <a:stCxn id="599" idx="2"/>
          </p:cNvCxnSpPr>
          <p:nvPr/>
        </p:nvCxnSpPr>
        <p:spPr>
          <a:xfrm flipH="1">
            <a:off x="4117500" y="1769699"/>
            <a:ext cx="10200" cy="3284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cxnSp>
        <p:nvCxnSpPr>
          <p:cNvPr id="601" name="Shape 601"/>
          <p:cNvCxnSpPr>
            <a:stCxn id="599" idx="0"/>
          </p:cNvCxnSpPr>
          <p:nvPr/>
        </p:nvCxnSpPr>
        <p:spPr>
          <a:xfrm rot="10800000">
            <a:off x="4119300" y="35730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602" name="Shape 602"/>
          <p:cNvSpPr/>
          <p:nvPr/>
        </p:nvSpPr>
        <p:spPr>
          <a:xfrm>
            <a:off x="5574825" y="1235450"/>
            <a:ext cx="1413900" cy="1352400"/>
          </a:xfrm>
          <a:prstGeom prst="roundRect">
            <a:avLst>
              <a:gd name="adj" fmla="val 16667"/>
            </a:avLst>
          </a:prstGeom>
          <a:solidFill>
            <a:srgbClr val="C9DAF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03" name="Shape 603"/>
          <p:cNvCxnSpPr>
            <a:stCxn id="602" idx="2"/>
          </p:cNvCxnSpPr>
          <p:nvPr/>
        </p:nvCxnSpPr>
        <p:spPr>
          <a:xfrm>
            <a:off x="6281775" y="2587850"/>
            <a:ext cx="5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cxnSp>
        <p:nvCxnSpPr>
          <p:cNvPr id="604" name="Shape 604"/>
          <p:cNvCxnSpPr>
            <a:stCxn id="602" idx="0"/>
          </p:cNvCxnSpPr>
          <p:nvPr/>
        </p:nvCxnSpPr>
        <p:spPr>
          <a:xfrm rot="10800000">
            <a:off x="6273375" y="90845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605" name="Shape 605"/>
          <p:cNvSpPr txBox="1"/>
          <p:nvPr/>
        </p:nvSpPr>
        <p:spPr>
          <a:xfrm>
            <a:off x="5783475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3</a:t>
            </a:r>
          </a:p>
        </p:txBody>
      </p:sp>
      <p:sp>
        <p:nvSpPr>
          <p:cNvPr id="606" name="Shape 606"/>
          <p:cNvSpPr/>
          <p:nvPr/>
        </p:nvSpPr>
        <p:spPr>
          <a:xfrm>
            <a:off x="7556025" y="1692650"/>
            <a:ext cx="1413900" cy="1177799"/>
          </a:xfrm>
          <a:prstGeom prst="roundRect">
            <a:avLst>
              <a:gd name="adj" fmla="val 16667"/>
            </a:avLst>
          </a:prstGeom>
          <a:solidFill>
            <a:srgbClr val="EAD1D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07" name="Shape 607"/>
          <p:cNvCxnSpPr>
            <a:stCxn id="606" idx="2"/>
          </p:cNvCxnSpPr>
          <p:nvPr/>
        </p:nvCxnSpPr>
        <p:spPr>
          <a:xfrm>
            <a:off x="8262975" y="2870449"/>
            <a:ext cx="5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cxnSp>
        <p:nvCxnSpPr>
          <p:cNvPr id="608" name="Shape 608"/>
          <p:cNvCxnSpPr>
            <a:stCxn id="606" idx="0"/>
          </p:cNvCxnSpPr>
          <p:nvPr/>
        </p:nvCxnSpPr>
        <p:spPr>
          <a:xfrm rot="10800000">
            <a:off x="8254575" y="136565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609" name="Shape 609"/>
          <p:cNvSpPr/>
          <p:nvPr/>
        </p:nvSpPr>
        <p:spPr>
          <a:xfrm>
            <a:off x="851000" y="292850"/>
            <a:ext cx="310199" cy="583499"/>
          </a:xfrm>
          <a:prstGeom prst="leftBrace">
            <a:avLst>
              <a:gd name="adj1" fmla="val 8333"/>
              <a:gd name="adj2" fmla="val 50289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10" name="Shape 610"/>
          <p:cNvSpPr txBox="1"/>
          <p:nvPr/>
        </p:nvSpPr>
        <p:spPr>
          <a:xfrm rot="-5400000">
            <a:off x="151649" y="343224"/>
            <a:ext cx="11628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transaction</a:t>
            </a:r>
          </a:p>
        </p:txBody>
      </p:sp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Shape 615"/>
          <p:cNvSpPr txBox="1">
            <a:spLocks noGrp="1"/>
          </p:cNvSpPr>
          <p:nvPr>
            <p:ph type="body" idx="1"/>
          </p:nvPr>
        </p:nvSpPr>
        <p:spPr>
          <a:xfrm>
            <a:off x="213275" y="4246575"/>
            <a:ext cx="8712000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b="1">
                <a:solidFill>
                  <a:srgbClr val="FFFFFF"/>
                </a:solidFill>
              </a:rPr>
              <a:t>Imprecise Analysis</a:t>
            </a:r>
          </a:p>
        </p:txBody>
      </p:sp>
      <p:sp>
        <p:nvSpPr>
          <p:cNvPr id="616" name="Shape 616"/>
          <p:cNvSpPr txBox="1"/>
          <p:nvPr/>
        </p:nvSpPr>
        <p:spPr>
          <a:xfrm rot="-5400000">
            <a:off x="-329024" y="1778925"/>
            <a:ext cx="10853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time</a:t>
            </a:r>
          </a:p>
        </p:txBody>
      </p:sp>
      <p:cxnSp>
        <p:nvCxnSpPr>
          <p:cNvPr id="617" name="Shape 617"/>
          <p:cNvCxnSpPr/>
          <p:nvPr/>
        </p:nvCxnSpPr>
        <p:spPr>
          <a:xfrm flipH="1">
            <a:off x="314950" y="386700"/>
            <a:ext cx="8699" cy="33230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618" name="Shape 618"/>
          <p:cNvSpPr/>
          <p:nvPr/>
        </p:nvSpPr>
        <p:spPr>
          <a:xfrm>
            <a:off x="1246100" y="339900"/>
            <a:ext cx="1413900" cy="504600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19" name="Shape 619"/>
          <p:cNvCxnSpPr>
            <a:endCxn id="620" idx="0"/>
          </p:cNvCxnSpPr>
          <p:nvPr/>
        </p:nvCxnSpPr>
        <p:spPr>
          <a:xfrm flipH="1">
            <a:off x="1953050" y="854100"/>
            <a:ext cx="4500" cy="2477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sp>
        <p:nvSpPr>
          <p:cNvPr id="621" name="Shape 621"/>
          <p:cNvSpPr txBox="1"/>
          <p:nvPr/>
        </p:nvSpPr>
        <p:spPr>
          <a:xfrm>
            <a:off x="1298100" y="228600"/>
            <a:ext cx="1237200" cy="583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wr o.f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(WrEx</a:t>
            </a:r>
            <a:r>
              <a:rPr lang="en" sz="1200" baseline="-25000"/>
              <a:t>T1</a:t>
            </a:r>
            <a:r>
              <a:rPr lang="en" sz="1200"/>
              <a:t>)</a:t>
            </a:r>
          </a:p>
        </p:txBody>
      </p:sp>
      <p:cxnSp>
        <p:nvCxnSpPr>
          <p:cNvPr id="622" name="Shape 622"/>
          <p:cNvCxnSpPr/>
          <p:nvPr/>
        </p:nvCxnSpPr>
        <p:spPr>
          <a:xfrm rot="10800000" flipH="1">
            <a:off x="1949150" y="65074"/>
            <a:ext cx="83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623" name="Shape 623"/>
          <p:cNvSpPr txBox="1"/>
          <p:nvPr/>
        </p:nvSpPr>
        <p:spPr>
          <a:xfrm>
            <a:off x="13808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1</a:t>
            </a:r>
          </a:p>
        </p:txBody>
      </p:sp>
      <p:sp>
        <p:nvSpPr>
          <p:cNvPr id="624" name="Shape 624"/>
          <p:cNvSpPr txBox="1"/>
          <p:nvPr/>
        </p:nvSpPr>
        <p:spPr>
          <a:xfrm>
            <a:off x="75933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4</a:t>
            </a:r>
          </a:p>
        </p:txBody>
      </p:sp>
      <p:sp>
        <p:nvSpPr>
          <p:cNvPr id="625" name="Shape 625"/>
          <p:cNvSpPr txBox="1"/>
          <p:nvPr/>
        </p:nvSpPr>
        <p:spPr>
          <a:xfrm>
            <a:off x="35532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2</a:t>
            </a:r>
          </a:p>
        </p:txBody>
      </p:sp>
      <p:sp>
        <p:nvSpPr>
          <p:cNvPr id="626" name="Shape 626"/>
          <p:cNvSpPr/>
          <p:nvPr/>
        </p:nvSpPr>
        <p:spPr>
          <a:xfrm>
            <a:off x="3420750" y="684300"/>
            <a:ext cx="1413900" cy="1085399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27" name="Shape 627"/>
          <p:cNvCxnSpPr>
            <a:stCxn id="626" idx="2"/>
          </p:cNvCxnSpPr>
          <p:nvPr/>
        </p:nvCxnSpPr>
        <p:spPr>
          <a:xfrm flipH="1">
            <a:off x="4117500" y="1769699"/>
            <a:ext cx="10200" cy="3284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cxnSp>
        <p:nvCxnSpPr>
          <p:cNvPr id="628" name="Shape 628"/>
          <p:cNvCxnSpPr>
            <a:stCxn id="626" idx="0"/>
          </p:cNvCxnSpPr>
          <p:nvPr/>
        </p:nvCxnSpPr>
        <p:spPr>
          <a:xfrm rot="10800000">
            <a:off x="4119300" y="35730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629" name="Shape 629"/>
          <p:cNvSpPr/>
          <p:nvPr/>
        </p:nvSpPr>
        <p:spPr>
          <a:xfrm>
            <a:off x="5574825" y="1235450"/>
            <a:ext cx="1413900" cy="1352400"/>
          </a:xfrm>
          <a:prstGeom prst="roundRect">
            <a:avLst>
              <a:gd name="adj" fmla="val 16667"/>
            </a:avLst>
          </a:prstGeom>
          <a:solidFill>
            <a:srgbClr val="C9DAF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30" name="Shape 630"/>
          <p:cNvCxnSpPr>
            <a:stCxn id="629" idx="2"/>
          </p:cNvCxnSpPr>
          <p:nvPr/>
        </p:nvCxnSpPr>
        <p:spPr>
          <a:xfrm>
            <a:off x="6281775" y="2587850"/>
            <a:ext cx="5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cxnSp>
        <p:nvCxnSpPr>
          <p:cNvPr id="631" name="Shape 631"/>
          <p:cNvCxnSpPr>
            <a:stCxn id="629" idx="0"/>
          </p:cNvCxnSpPr>
          <p:nvPr/>
        </p:nvCxnSpPr>
        <p:spPr>
          <a:xfrm rot="10800000">
            <a:off x="6273375" y="90845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632" name="Shape 632"/>
          <p:cNvSpPr txBox="1"/>
          <p:nvPr/>
        </p:nvSpPr>
        <p:spPr>
          <a:xfrm>
            <a:off x="5783475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3</a:t>
            </a:r>
          </a:p>
        </p:txBody>
      </p:sp>
      <p:sp>
        <p:nvSpPr>
          <p:cNvPr id="633" name="Shape 633"/>
          <p:cNvSpPr/>
          <p:nvPr/>
        </p:nvSpPr>
        <p:spPr>
          <a:xfrm>
            <a:off x="7556025" y="1692650"/>
            <a:ext cx="1413900" cy="1177799"/>
          </a:xfrm>
          <a:prstGeom prst="roundRect">
            <a:avLst>
              <a:gd name="adj" fmla="val 16667"/>
            </a:avLst>
          </a:prstGeom>
          <a:solidFill>
            <a:srgbClr val="EAD1D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34" name="Shape 634"/>
          <p:cNvCxnSpPr>
            <a:stCxn id="633" idx="2"/>
          </p:cNvCxnSpPr>
          <p:nvPr/>
        </p:nvCxnSpPr>
        <p:spPr>
          <a:xfrm>
            <a:off x="8262975" y="2870449"/>
            <a:ext cx="5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cxnSp>
        <p:nvCxnSpPr>
          <p:cNvPr id="635" name="Shape 635"/>
          <p:cNvCxnSpPr>
            <a:stCxn id="633" idx="0"/>
          </p:cNvCxnSpPr>
          <p:nvPr/>
        </p:nvCxnSpPr>
        <p:spPr>
          <a:xfrm rot="10800000">
            <a:off x="8254575" y="136565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620" name="Shape 620"/>
          <p:cNvSpPr/>
          <p:nvPr/>
        </p:nvSpPr>
        <p:spPr>
          <a:xfrm>
            <a:off x="1246100" y="1101900"/>
            <a:ext cx="1413900" cy="884400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36" name="Shape 636"/>
          <p:cNvCxnSpPr/>
          <p:nvPr/>
        </p:nvCxnSpPr>
        <p:spPr>
          <a:xfrm>
            <a:off x="1953050" y="2034825"/>
            <a:ext cx="4500" cy="351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Shape 641"/>
          <p:cNvSpPr txBox="1">
            <a:spLocks noGrp="1"/>
          </p:cNvSpPr>
          <p:nvPr>
            <p:ph type="body" idx="1"/>
          </p:nvPr>
        </p:nvSpPr>
        <p:spPr>
          <a:xfrm>
            <a:off x="213275" y="4246575"/>
            <a:ext cx="8712000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b="1">
                <a:solidFill>
                  <a:srgbClr val="FFFFFF"/>
                </a:solidFill>
              </a:rPr>
              <a:t>Imprecise Analysis</a:t>
            </a:r>
          </a:p>
        </p:txBody>
      </p:sp>
      <p:sp>
        <p:nvSpPr>
          <p:cNvPr id="642" name="Shape 642"/>
          <p:cNvSpPr txBox="1"/>
          <p:nvPr/>
        </p:nvSpPr>
        <p:spPr>
          <a:xfrm rot="-5400000">
            <a:off x="-329024" y="1778925"/>
            <a:ext cx="10853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time</a:t>
            </a:r>
          </a:p>
        </p:txBody>
      </p:sp>
      <p:cxnSp>
        <p:nvCxnSpPr>
          <p:cNvPr id="643" name="Shape 643"/>
          <p:cNvCxnSpPr/>
          <p:nvPr/>
        </p:nvCxnSpPr>
        <p:spPr>
          <a:xfrm flipH="1">
            <a:off x="314950" y="386700"/>
            <a:ext cx="8699" cy="33230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644" name="Shape 644"/>
          <p:cNvSpPr/>
          <p:nvPr/>
        </p:nvSpPr>
        <p:spPr>
          <a:xfrm>
            <a:off x="1246100" y="339900"/>
            <a:ext cx="1413900" cy="504600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45" name="Shape 645"/>
          <p:cNvCxnSpPr>
            <a:endCxn id="646" idx="0"/>
          </p:cNvCxnSpPr>
          <p:nvPr/>
        </p:nvCxnSpPr>
        <p:spPr>
          <a:xfrm flipH="1">
            <a:off x="1953050" y="854100"/>
            <a:ext cx="4500" cy="2477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sp>
        <p:nvSpPr>
          <p:cNvPr id="647" name="Shape 647"/>
          <p:cNvSpPr txBox="1"/>
          <p:nvPr/>
        </p:nvSpPr>
        <p:spPr>
          <a:xfrm>
            <a:off x="1298100" y="228600"/>
            <a:ext cx="1237200" cy="583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wr o.f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(WrEx</a:t>
            </a:r>
            <a:r>
              <a:rPr lang="en" sz="1200" baseline="-25000"/>
              <a:t>T1</a:t>
            </a:r>
            <a:r>
              <a:rPr lang="en" sz="1200"/>
              <a:t>)</a:t>
            </a:r>
          </a:p>
        </p:txBody>
      </p:sp>
      <p:cxnSp>
        <p:nvCxnSpPr>
          <p:cNvPr id="648" name="Shape 648"/>
          <p:cNvCxnSpPr/>
          <p:nvPr/>
        </p:nvCxnSpPr>
        <p:spPr>
          <a:xfrm rot="10800000" flipH="1">
            <a:off x="1949150" y="65074"/>
            <a:ext cx="83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649" name="Shape 649"/>
          <p:cNvSpPr txBox="1"/>
          <p:nvPr/>
        </p:nvSpPr>
        <p:spPr>
          <a:xfrm>
            <a:off x="13808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1</a:t>
            </a:r>
          </a:p>
        </p:txBody>
      </p:sp>
      <p:sp>
        <p:nvSpPr>
          <p:cNvPr id="650" name="Shape 650"/>
          <p:cNvSpPr txBox="1"/>
          <p:nvPr/>
        </p:nvSpPr>
        <p:spPr>
          <a:xfrm>
            <a:off x="75933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4</a:t>
            </a:r>
          </a:p>
        </p:txBody>
      </p:sp>
      <p:sp>
        <p:nvSpPr>
          <p:cNvPr id="651" name="Shape 651"/>
          <p:cNvSpPr txBox="1"/>
          <p:nvPr/>
        </p:nvSpPr>
        <p:spPr>
          <a:xfrm>
            <a:off x="35532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2</a:t>
            </a:r>
          </a:p>
        </p:txBody>
      </p:sp>
      <p:sp>
        <p:nvSpPr>
          <p:cNvPr id="652" name="Shape 652"/>
          <p:cNvSpPr/>
          <p:nvPr/>
        </p:nvSpPr>
        <p:spPr>
          <a:xfrm>
            <a:off x="3420750" y="684300"/>
            <a:ext cx="1413900" cy="1085399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53" name="Shape 653"/>
          <p:cNvCxnSpPr>
            <a:stCxn id="652" idx="2"/>
          </p:cNvCxnSpPr>
          <p:nvPr/>
        </p:nvCxnSpPr>
        <p:spPr>
          <a:xfrm flipH="1">
            <a:off x="4117500" y="1769699"/>
            <a:ext cx="10200" cy="3284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cxnSp>
        <p:nvCxnSpPr>
          <p:cNvPr id="654" name="Shape 654"/>
          <p:cNvCxnSpPr>
            <a:stCxn id="652" idx="0"/>
          </p:cNvCxnSpPr>
          <p:nvPr/>
        </p:nvCxnSpPr>
        <p:spPr>
          <a:xfrm rot="10800000">
            <a:off x="4119300" y="35730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655" name="Shape 655"/>
          <p:cNvSpPr/>
          <p:nvPr/>
        </p:nvSpPr>
        <p:spPr>
          <a:xfrm>
            <a:off x="5574825" y="1235450"/>
            <a:ext cx="1413900" cy="1352400"/>
          </a:xfrm>
          <a:prstGeom prst="roundRect">
            <a:avLst>
              <a:gd name="adj" fmla="val 16667"/>
            </a:avLst>
          </a:prstGeom>
          <a:solidFill>
            <a:srgbClr val="C9DAF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56" name="Shape 656"/>
          <p:cNvCxnSpPr>
            <a:stCxn id="655" idx="2"/>
          </p:cNvCxnSpPr>
          <p:nvPr/>
        </p:nvCxnSpPr>
        <p:spPr>
          <a:xfrm>
            <a:off x="6281775" y="2587850"/>
            <a:ext cx="5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cxnSp>
        <p:nvCxnSpPr>
          <p:cNvPr id="657" name="Shape 657"/>
          <p:cNvCxnSpPr>
            <a:stCxn id="655" idx="0"/>
          </p:cNvCxnSpPr>
          <p:nvPr/>
        </p:nvCxnSpPr>
        <p:spPr>
          <a:xfrm rot="10800000">
            <a:off x="6273375" y="90845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658" name="Shape 658"/>
          <p:cNvSpPr txBox="1"/>
          <p:nvPr/>
        </p:nvSpPr>
        <p:spPr>
          <a:xfrm>
            <a:off x="5783475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3</a:t>
            </a:r>
          </a:p>
        </p:txBody>
      </p:sp>
      <p:sp>
        <p:nvSpPr>
          <p:cNvPr id="659" name="Shape 659"/>
          <p:cNvSpPr/>
          <p:nvPr/>
        </p:nvSpPr>
        <p:spPr>
          <a:xfrm>
            <a:off x="7556025" y="1692650"/>
            <a:ext cx="1413900" cy="1177799"/>
          </a:xfrm>
          <a:prstGeom prst="roundRect">
            <a:avLst>
              <a:gd name="adj" fmla="val 16667"/>
            </a:avLst>
          </a:prstGeom>
          <a:solidFill>
            <a:srgbClr val="EAD1D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60" name="Shape 660"/>
          <p:cNvCxnSpPr>
            <a:stCxn id="659" idx="2"/>
          </p:cNvCxnSpPr>
          <p:nvPr/>
        </p:nvCxnSpPr>
        <p:spPr>
          <a:xfrm>
            <a:off x="8262975" y="2870449"/>
            <a:ext cx="5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cxnSp>
        <p:nvCxnSpPr>
          <p:cNvPr id="661" name="Shape 661"/>
          <p:cNvCxnSpPr>
            <a:stCxn id="659" idx="0"/>
          </p:cNvCxnSpPr>
          <p:nvPr/>
        </p:nvCxnSpPr>
        <p:spPr>
          <a:xfrm rot="10800000">
            <a:off x="8254575" y="136565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646" name="Shape 646"/>
          <p:cNvSpPr/>
          <p:nvPr/>
        </p:nvSpPr>
        <p:spPr>
          <a:xfrm>
            <a:off x="1246100" y="1101900"/>
            <a:ext cx="1413900" cy="884400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62" name="Shape 662"/>
          <p:cNvCxnSpPr/>
          <p:nvPr/>
        </p:nvCxnSpPr>
        <p:spPr>
          <a:xfrm>
            <a:off x="1953050" y="2034825"/>
            <a:ext cx="4500" cy="351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sp>
        <p:nvSpPr>
          <p:cNvPr id="663" name="Shape 663"/>
          <p:cNvSpPr txBox="1"/>
          <p:nvPr/>
        </p:nvSpPr>
        <p:spPr>
          <a:xfrm>
            <a:off x="3505200" y="925775"/>
            <a:ext cx="1325100" cy="583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/>
              <a:t>rd o.g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(RdEx</a:t>
            </a:r>
            <a:r>
              <a:rPr lang="en" sz="1200" baseline="-25000"/>
              <a:t>T2</a:t>
            </a:r>
            <a:r>
              <a:rPr lang="en" sz="1200"/>
              <a:t>)</a:t>
            </a:r>
          </a:p>
        </p:txBody>
      </p:sp>
      <p:cxnSp>
        <p:nvCxnSpPr>
          <p:cNvPr id="664" name="Shape 664"/>
          <p:cNvCxnSpPr/>
          <p:nvPr/>
        </p:nvCxnSpPr>
        <p:spPr>
          <a:xfrm>
            <a:off x="2659950" y="1209600"/>
            <a:ext cx="775500" cy="258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Impact of Concurrency Bugs</a:t>
            </a:r>
          </a:p>
        </p:txBody>
      </p:sp>
      <p:pic>
        <p:nvPicPr>
          <p:cNvPr id="128" name="Shape 12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75074" y="1421025"/>
            <a:ext cx="4183705" cy="2771699"/>
          </a:xfrm>
          <a:prstGeom prst="rect">
            <a:avLst/>
          </a:prstGeom>
          <a:noFill/>
          <a:ln w="38100" cap="flat">
            <a:solidFill>
              <a:srgbClr val="38761D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9" name="Shape 129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4687396" y="1421025"/>
            <a:ext cx="4227999" cy="2771700"/>
          </a:xfrm>
          <a:prstGeom prst="rect">
            <a:avLst/>
          </a:prstGeom>
          <a:noFill/>
          <a:ln w="38100" cap="flat">
            <a:solidFill>
              <a:srgbClr val="A64D79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30" name="Shape 130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1672125" y="1200225"/>
            <a:ext cx="5692925" cy="3647749"/>
          </a:xfrm>
          <a:prstGeom prst="rect">
            <a:avLst/>
          </a:prstGeom>
          <a:noFill/>
          <a:ln w="38100" cap="flat">
            <a:solidFill>
              <a:srgbClr val="E06666"/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Shape 669"/>
          <p:cNvSpPr txBox="1">
            <a:spLocks noGrp="1"/>
          </p:cNvSpPr>
          <p:nvPr>
            <p:ph type="body" idx="1"/>
          </p:nvPr>
        </p:nvSpPr>
        <p:spPr>
          <a:xfrm>
            <a:off x="213275" y="4246575"/>
            <a:ext cx="8712000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b="1">
                <a:solidFill>
                  <a:srgbClr val="FFFFFF"/>
                </a:solidFill>
              </a:rPr>
              <a:t>Imprecise Analysis</a:t>
            </a:r>
          </a:p>
        </p:txBody>
      </p:sp>
      <p:sp>
        <p:nvSpPr>
          <p:cNvPr id="670" name="Shape 670"/>
          <p:cNvSpPr txBox="1"/>
          <p:nvPr/>
        </p:nvSpPr>
        <p:spPr>
          <a:xfrm rot="-5400000">
            <a:off x="-329024" y="1778925"/>
            <a:ext cx="10853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time</a:t>
            </a:r>
          </a:p>
        </p:txBody>
      </p:sp>
      <p:cxnSp>
        <p:nvCxnSpPr>
          <p:cNvPr id="671" name="Shape 671"/>
          <p:cNvCxnSpPr/>
          <p:nvPr/>
        </p:nvCxnSpPr>
        <p:spPr>
          <a:xfrm flipH="1">
            <a:off x="314950" y="386700"/>
            <a:ext cx="8699" cy="33230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672" name="Shape 672"/>
          <p:cNvSpPr/>
          <p:nvPr/>
        </p:nvSpPr>
        <p:spPr>
          <a:xfrm>
            <a:off x="1246100" y="339900"/>
            <a:ext cx="1413900" cy="504600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73" name="Shape 673"/>
          <p:cNvCxnSpPr>
            <a:endCxn id="674" idx="0"/>
          </p:cNvCxnSpPr>
          <p:nvPr/>
        </p:nvCxnSpPr>
        <p:spPr>
          <a:xfrm flipH="1">
            <a:off x="1953050" y="854100"/>
            <a:ext cx="4500" cy="2477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sp>
        <p:nvSpPr>
          <p:cNvPr id="675" name="Shape 675"/>
          <p:cNvSpPr txBox="1"/>
          <p:nvPr/>
        </p:nvSpPr>
        <p:spPr>
          <a:xfrm>
            <a:off x="1298100" y="228600"/>
            <a:ext cx="1237200" cy="583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wr o.f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(WrEx</a:t>
            </a:r>
            <a:r>
              <a:rPr lang="en" sz="1200" baseline="-25000"/>
              <a:t>T1</a:t>
            </a:r>
            <a:r>
              <a:rPr lang="en" sz="1200"/>
              <a:t>)</a:t>
            </a:r>
          </a:p>
        </p:txBody>
      </p:sp>
      <p:cxnSp>
        <p:nvCxnSpPr>
          <p:cNvPr id="676" name="Shape 676"/>
          <p:cNvCxnSpPr/>
          <p:nvPr/>
        </p:nvCxnSpPr>
        <p:spPr>
          <a:xfrm rot="10800000" flipH="1">
            <a:off x="1949150" y="65074"/>
            <a:ext cx="83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677" name="Shape 677"/>
          <p:cNvSpPr txBox="1"/>
          <p:nvPr/>
        </p:nvSpPr>
        <p:spPr>
          <a:xfrm>
            <a:off x="13808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1</a:t>
            </a:r>
          </a:p>
        </p:txBody>
      </p:sp>
      <p:sp>
        <p:nvSpPr>
          <p:cNvPr id="678" name="Shape 678"/>
          <p:cNvSpPr txBox="1"/>
          <p:nvPr/>
        </p:nvSpPr>
        <p:spPr>
          <a:xfrm>
            <a:off x="75933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4</a:t>
            </a:r>
          </a:p>
        </p:txBody>
      </p:sp>
      <p:sp>
        <p:nvSpPr>
          <p:cNvPr id="679" name="Shape 679"/>
          <p:cNvSpPr txBox="1"/>
          <p:nvPr/>
        </p:nvSpPr>
        <p:spPr>
          <a:xfrm>
            <a:off x="35532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2</a:t>
            </a:r>
          </a:p>
        </p:txBody>
      </p:sp>
      <p:sp>
        <p:nvSpPr>
          <p:cNvPr id="680" name="Shape 680"/>
          <p:cNvSpPr/>
          <p:nvPr/>
        </p:nvSpPr>
        <p:spPr>
          <a:xfrm>
            <a:off x="3420750" y="684300"/>
            <a:ext cx="1413900" cy="1085399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81" name="Shape 681"/>
          <p:cNvCxnSpPr>
            <a:stCxn id="680" idx="2"/>
          </p:cNvCxnSpPr>
          <p:nvPr/>
        </p:nvCxnSpPr>
        <p:spPr>
          <a:xfrm flipH="1">
            <a:off x="4117500" y="1769699"/>
            <a:ext cx="10200" cy="3284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cxnSp>
        <p:nvCxnSpPr>
          <p:cNvPr id="682" name="Shape 682"/>
          <p:cNvCxnSpPr>
            <a:stCxn id="680" idx="0"/>
          </p:cNvCxnSpPr>
          <p:nvPr/>
        </p:nvCxnSpPr>
        <p:spPr>
          <a:xfrm rot="10800000">
            <a:off x="4119300" y="35730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683" name="Shape 683"/>
          <p:cNvSpPr/>
          <p:nvPr/>
        </p:nvSpPr>
        <p:spPr>
          <a:xfrm>
            <a:off x="5574825" y="1235450"/>
            <a:ext cx="1413900" cy="1352400"/>
          </a:xfrm>
          <a:prstGeom prst="roundRect">
            <a:avLst>
              <a:gd name="adj" fmla="val 16667"/>
            </a:avLst>
          </a:prstGeom>
          <a:solidFill>
            <a:srgbClr val="C9DAF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84" name="Shape 684"/>
          <p:cNvCxnSpPr>
            <a:stCxn id="683" idx="2"/>
          </p:cNvCxnSpPr>
          <p:nvPr/>
        </p:nvCxnSpPr>
        <p:spPr>
          <a:xfrm>
            <a:off x="6281775" y="2587850"/>
            <a:ext cx="5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cxnSp>
        <p:nvCxnSpPr>
          <p:cNvPr id="685" name="Shape 685"/>
          <p:cNvCxnSpPr>
            <a:stCxn id="683" idx="0"/>
          </p:cNvCxnSpPr>
          <p:nvPr/>
        </p:nvCxnSpPr>
        <p:spPr>
          <a:xfrm rot="10800000">
            <a:off x="6273375" y="90845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686" name="Shape 686"/>
          <p:cNvSpPr txBox="1"/>
          <p:nvPr/>
        </p:nvSpPr>
        <p:spPr>
          <a:xfrm>
            <a:off x="5783475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3</a:t>
            </a:r>
          </a:p>
        </p:txBody>
      </p:sp>
      <p:sp>
        <p:nvSpPr>
          <p:cNvPr id="687" name="Shape 687"/>
          <p:cNvSpPr/>
          <p:nvPr/>
        </p:nvSpPr>
        <p:spPr>
          <a:xfrm>
            <a:off x="7556025" y="1692650"/>
            <a:ext cx="1413900" cy="1177799"/>
          </a:xfrm>
          <a:prstGeom prst="roundRect">
            <a:avLst>
              <a:gd name="adj" fmla="val 16667"/>
            </a:avLst>
          </a:prstGeom>
          <a:solidFill>
            <a:srgbClr val="EAD1D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88" name="Shape 688"/>
          <p:cNvCxnSpPr>
            <a:stCxn id="687" idx="2"/>
          </p:cNvCxnSpPr>
          <p:nvPr/>
        </p:nvCxnSpPr>
        <p:spPr>
          <a:xfrm>
            <a:off x="8262975" y="2870449"/>
            <a:ext cx="5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cxnSp>
        <p:nvCxnSpPr>
          <p:cNvPr id="689" name="Shape 689"/>
          <p:cNvCxnSpPr>
            <a:stCxn id="687" idx="0"/>
          </p:cNvCxnSpPr>
          <p:nvPr/>
        </p:nvCxnSpPr>
        <p:spPr>
          <a:xfrm rot="10800000">
            <a:off x="8254575" y="136565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674" name="Shape 674"/>
          <p:cNvSpPr/>
          <p:nvPr/>
        </p:nvSpPr>
        <p:spPr>
          <a:xfrm>
            <a:off x="1246100" y="1101900"/>
            <a:ext cx="1413900" cy="884400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90" name="Shape 690"/>
          <p:cNvCxnSpPr/>
          <p:nvPr/>
        </p:nvCxnSpPr>
        <p:spPr>
          <a:xfrm>
            <a:off x="1953050" y="2034825"/>
            <a:ext cx="4500" cy="351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sp>
        <p:nvSpPr>
          <p:cNvPr id="691" name="Shape 691"/>
          <p:cNvSpPr txBox="1"/>
          <p:nvPr/>
        </p:nvSpPr>
        <p:spPr>
          <a:xfrm>
            <a:off x="3505200" y="925775"/>
            <a:ext cx="1325100" cy="583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/>
              <a:t>rd o.g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(RdEx</a:t>
            </a:r>
            <a:r>
              <a:rPr lang="en" sz="1200" baseline="-25000"/>
              <a:t>T2</a:t>
            </a:r>
            <a:r>
              <a:rPr lang="en" sz="1200"/>
              <a:t>)</a:t>
            </a:r>
          </a:p>
        </p:txBody>
      </p:sp>
      <p:cxnSp>
        <p:nvCxnSpPr>
          <p:cNvPr id="692" name="Shape 692"/>
          <p:cNvCxnSpPr/>
          <p:nvPr/>
        </p:nvCxnSpPr>
        <p:spPr>
          <a:xfrm>
            <a:off x="2659950" y="1209600"/>
            <a:ext cx="775500" cy="258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sp>
        <p:nvSpPr>
          <p:cNvPr id="693" name="Shape 693"/>
          <p:cNvSpPr txBox="1"/>
          <p:nvPr/>
        </p:nvSpPr>
        <p:spPr>
          <a:xfrm>
            <a:off x="5659275" y="1411225"/>
            <a:ext cx="1325100" cy="77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/>
              <a:t>rd o.f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(RdSh</a:t>
            </a:r>
            <a:r>
              <a:rPr lang="en" sz="1200" baseline="-25000"/>
              <a:t>c</a:t>
            </a:r>
            <a:r>
              <a:rPr lang="en" sz="1200"/>
              <a:t>)</a:t>
            </a:r>
          </a:p>
        </p:txBody>
      </p:sp>
      <p:cxnSp>
        <p:nvCxnSpPr>
          <p:cNvPr id="694" name="Shape 694"/>
          <p:cNvCxnSpPr/>
          <p:nvPr/>
        </p:nvCxnSpPr>
        <p:spPr>
          <a:xfrm>
            <a:off x="4839325" y="1582225"/>
            <a:ext cx="732899" cy="1934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ash"/>
            <a:round/>
            <a:headEnd type="none" w="lg" len="lg"/>
            <a:tailEnd type="stealth" w="lg" len="lg"/>
          </a:ln>
        </p:spPr>
      </p:cxnSp>
    </p:spTree>
  </p:cSld>
  <p:clrMapOvr>
    <a:masterClrMapping/>
  </p:clrMapOvr>
  <p:transition spd="slow">
    <p:cut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Shape 699"/>
          <p:cNvSpPr txBox="1">
            <a:spLocks noGrp="1"/>
          </p:cNvSpPr>
          <p:nvPr>
            <p:ph type="body" idx="1"/>
          </p:nvPr>
        </p:nvSpPr>
        <p:spPr>
          <a:xfrm>
            <a:off x="213275" y="4246575"/>
            <a:ext cx="8712000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b="1">
                <a:solidFill>
                  <a:srgbClr val="FFFFFF"/>
                </a:solidFill>
              </a:rPr>
              <a:t>Imprecise Analysis</a:t>
            </a:r>
          </a:p>
        </p:txBody>
      </p:sp>
      <p:sp>
        <p:nvSpPr>
          <p:cNvPr id="700" name="Shape 700"/>
          <p:cNvSpPr txBox="1"/>
          <p:nvPr/>
        </p:nvSpPr>
        <p:spPr>
          <a:xfrm rot="-5400000">
            <a:off x="-329024" y="1778925"/>
            <a:ext cx="10853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time</a:t>
            </a:r>
          </a:p>
        </p:txBody>
      </p:sp>
      <p:cxnSp>
        <p:nvCxnSpPr>
          <p:cNvPr id="701" name="Shape 701"/>
          <p:cNvCxnSpPr/>
          <p:nvPr/>
        </p:nvCxnSpPr>
        <p:spPr>
          <a:xfrm flipH="1">
            <a:off x="314950" y="386700"/>
            <a:ext cx="8699" cy="33230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702" name="Shape 702"/>
          <p:cNvSpPr/>
          <p:nvPr/>
        </p:nvSpPr>
        <p:spPr>
          <a:xfrm>
            <a:off x="1246100" y="339900"/>
            <a:ext cx="1413900" cy="504600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703" name="Shape 703"/>
          <p:cNvCxnSpPr>
            <a:endCxn id="704" idx="0"/>
          </p:cNvCxnSpPr>
          <p:nvPr/>
        </p:nvCxnSpPr>
        <p:spPr>
          <a:xfrm flipH="1">
            <a:off x="1953050" y="854100"/>
            <a:ext cx="4500" cy="2477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sp>
        <p:nvSpPr>
          <p:cNvPr id="705" name="Shape 705"/>
          <p:cNvSpPr txBox="1"/>
          <p:nvPr/>
        </p:nvSpPr>
        <p:spPr>
          <a:xfrm>
            <a:off x="1298100" y="228600"/>
            <a:ext cx="1237200" cy="583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wr o.f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(WrEx</a:t>
            </a:r>
            <a:r>
              <a:rPr lang="en" sz="1200" baseline="-25000"/>
              <a:t>T1</a:t>
            </a:r>
            <a:r>
              <a:rPr lang="en" sz="1200"/>
              <a:t>)</a:t>
            </a:r>
          </a:p>
        </p:txBody>
      </p:sp>
      <p:cxnSp>
        <p:nvCxnSpPr>
          <p:cNvPr id="706" name="Shape 706"/>
          <p:cNvCxnSpPr/>
          <p:nvPr/>
        </p:nvCxnSpPr>
        <p:spPr>
          <a:xfrm rot="10800000" flipH="1">
            <a:off x="1949150" y="65074"/>
            <a:ext cx="83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707" name="Shape 707"/>
          <p:cNvSpPr txBox="1"/>
          <p:nvPr/>
        </p:nvSpPr>
        <p:spPr>
          <a:xfrm>
            <a:off x="13808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1</a:t>
            </a:r>
          </a:p>
        </p:txBody>
      </p:sp>
      <p:sp>
        <p:nvSpPr>
          <p:cNvPr id="708" name="Shape 708"/>
          <p:cNvSpPr txBox="1"/>
          <p:nvPr/>
        </p:nvSpPr>
        <p:spPr>
          <a:xfrm>
            <a:off x="75933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4</a:t>
            </a:r>
          </a:p>
        </p:txBody>
      </p:sp>
      <p:sp>
        <p:nvSpPr>
          <p:cNvPr id="709" name="Shape 709"/>
          <p:cNvSpPr txBox="1"/>
          <p:nvPr/>
        </p:nvSpPr>
        <p:spPr>
          <a:xfrm>
            <a:off x="35532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2</a:t>
            </a:r>
          </a:p>
        </p:txBody>
      </p:sp>
      <p:sp>
        <p:nvSpPr>
          <p:cNvPr id="710" name="Shape 710"/>
          <p:cNvSpPr/>
          <p:nvPr/>
        </p:nvSpPr>
        <p:spPr>
          <a:xfrm>
            <a:off x="3420750" y="684300"/>
            <a:ext cx="1413900" cy="1085399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711" name="Shape 711"/>
          <p:cNvCxnSpPr>
            <a:stCxn id="710" idx="2"/>
          </p:cNvCxnSpPr>
          <p:nvPr/>
        </p:nvCxnSpPr>
        <p:spPr>
          <a:xfrm flipH="1">
            <a:off x="4117500" y="1769699"/>
            <a:ext cx="10200" cy="3284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cxnSp>
        <p:nvCxnSpPr>
          <p:cNvPr id="712" name="Shape 712"/>
          <p:cNvCxnSpPr>
            <a:stCxn id="710" idx="0"/>
          </p:cNvCxnSpPr>
          <p:nvPr/>
        </p:nvCxnSpPr>
        <p:spPr>
          <a:xfrm rot="10800000">
            <a:off x="4119300" y="35730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713" name="Shape 713"/>
          <p:cNvSpPr/>
          <p:nvPr/>
        </p:nvSpPr>
        <p:spPr>
          <a:xfrm>
            <a:off x="5574825" y="1235450"/>
            <a:ext cx="1413900" cy="1352400"/>
          </a:xfrm>
          <a:prstGeom prst="roundRect">
            <a:avLst>
              <a:gd name="adj" fmla="val 16667"/>
            </a:avLst>
          </a:prstGeom>
          <a:solidFill>
            <a:srgbClr val="C9DAF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714" name="Shape 714"/>
          <p:cNvCxnSpPr>
            <a:stCxn id="713" idx="2"/>
          </p:cNvCxnSpPr>
          <p:nvPr/>
        </p:nvCxnSpPr>
        <p:spPr>
          <a:xfrm>
            <a:off x="6281775" y="2587850"/>
            <a:ext cx="5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cxnSp>
        <p:nvCxnSpPr>
          <p:cNvPr id="715" name="Shape 715"/>
          <p:cNvCxnSpPr>
            <a:stCxn id="713" idx="0"/>
          </p:cNvCxnSpPr>
          <p:nvPr/>
        </p:nvCxnSpPr>
        <p:spPr>
          <a:xfrm rot="10800000">
            <a:off x="6273375" y="90845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716" name="Shape 716"/>
          <p:cNvSpPr txBox="1"/>
          <p:nvPr/>
        </p:nvSpPr>
        <p:spPr>
          <a:xfrm>
            <a:off x="5783475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3</a:t>
            </a:r>
          </a:p>
        </p:txBody>
      </p:sp>
      <p:sp>
        <p:nvSpPr>
          <p:cNvPr id="717" name="Shape 717"/>
          <p:cNvSpPr/>
          <p:nvPr/>
        </p:nvSpPr>
        <p:spPr>
          <a:xfrm>
            <a:off x="7556025" y="1692650"/>
            <a:ext cx="1413900" cy="1177799"/>
          </a:xfrm>
          <a:prstGeom prst="roundRect">
            <a:avLst>
              <a:gd name="adj" fmla="val 16667"/>
            </a:avLst>
          </a:prstGeom>
          <a:solidFill>
            <a:srgbClr val="EAD1D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718" name="Shape 718"/>
          <p:cNvCxnSpPr>
            <a:stCxn id="717" idx="2"/>
          </p:cNvCxnSpPr>
          <p:nvPr/>
        </p:nvCxnSpPr>
        <p:spPr>
          <a:xfrm>
            <a:off x="8262975" y="2870449"/>
            <a:ext cx="5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cxnSp>
        <p:nvCxnSpPr>
          <p:cNvPr id="719" name="Shape 719"/>
          <p:cNvCxnSpPr>
            <a:stCxn id="717" idx="0"/>
          </p:cNvCxnSpPr>
          <p:nvPr/>
        </p:nvCxnSpPr>
        <p:spPr>
          <a:xfrm rot="10800000">
            <a:off x="8254575" y="136565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704" name="Shape 704"/>
          <p:cNvSpPr/>
          <p:nvPr/>
        </p:nvSpPr>
        <p:spPr>
          <a:xfrm>
            <a:off x="1246100" y="1101900"/>
            <a:ext cx="1413900" cy="884400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720" name="Shape 720"/>
          <p:cNvCxnSpPr/>
          <p:nvPr/>
        </p:nvCxnSpPr>
        <p:spPr>
          <a:xfrm>
            <a:off x="1953050" y="2034825"/>
            <a:ext cx="4500" cy="351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sp>
        <p:nvSpPr>
          <p:cNvPr id="721" name="Shape 721"/>
          <p:cNvSpPr txBox="1"/>
          <p:nvPr/>
        </p:nvSpPr>
        <p:spPr>
          <a:xfrm>
            <a:off x="3505200" y="925775"/>
            <a:ext cx="1325100" cy="583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/>
              <a:t>rd o.g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(RdEx</a:t>
            </a:r>
            <a:r>
              <a:rPr lang="en" sz="1200" baseline="-25000"/>
              <a:t>T2</a:t>
            </a:r>
            <a:r>
              <a:rPr lang="en" sz="1200"/>
              <a:t>)</a:t>
            </a:r>
          </a:p>
        </p:txBody>
      </p:sp>
      <p:cxnSp>
        <p:nvCxnSpPr>
          <p:cNvPr id="722" name="Shape 722"/>
          <p:cNvCxnSpPr/>
          <p:nvPr/>
        </p:nvCxnSpPr>
        <p:spPr>
          <a:xfrm>
            <a:off x="2659950" y="1209600"/>
            <a:ext cx="775500" cy="258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sp>
        <p:nvSpPr>
          <p:cNvPr id="723" name="Shape 723"/>
          <p:cNvSpPr txBox="1"/>
          <p:nvPr/>
        </p:nvSpPr>
        <p:spPr>
          <a:xfrm>
            <a:off x="5659275" y="1411225"/>
            <a:ext cx="1325100" cy="77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/>
              <a:t>rd o.f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(RdSh</a:t>
            </a:r>
            <a:r>
              <a:rPr lang="en" sz="1200" baseline="-25000"/>
              <a:t>c</a:t>
            </a:r>
            <a:r>
              <a:rPr lang="en" sz="1200"/>
              <a:t>)</a:t>
            </a:r>
          </a:p>
        </p:txBody>
      </p:sp>
      <p:cxnSp>
        <p:nvCxnSpPr>
          <p:cNvPr id="724" name="Shape 724"/>
          <p:cNvCxnSpPr/>
          <p:nvPr/>
        </p:nvCxnSpPr>
        <p:spPr>
          <a:xfrm>
            <a:off x="4839325" y="1582225"/>
            <a:ext cx="732899" cy="1934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ash"/>
            <a:round/>
            <a:headEnd type="none" w="lg" len="lg"/>
            <a:tailEnd type="stealth" w="lg" len="lg"/>
          </a:ln>
        </p:spPr>
      </p:cxnSp>
      <p:sp>
        <p:nvSpPr>
          <p:cNvPr id="725" name="Shape 725"/>
          <p:cNvSpPr txBox="1"/>
          <p:nvPr/>
        </p:nvSpPr>
        <p:spPr>
          <a:xfrm>
            <a:off x="7640475" y="2020825"/>
            <a:ext cx="1325100" cy="77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/>
              <a:t>rd o.h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(fence)</a:t>
            </a:r>
          </a:p>
        </p:txBody>
      </p:sp>
      <p:cxnSp>
        <p:nvCxnSpPr>
          <p:cNvPr id="726" name="Shape 726"/>
          <p:cNvCxnSpPr/>
          <p:nvPr/>
        </p:nvCxnSpPr>
        <p:spPr>
          <a:xfrm>
            <a:off x="7005150" y="2178300"/>
            <a:ext cx="558300" cy="1533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ash"/>
            <a:round/>
            <a:headEnd type="none" w="lg" len="lg"/>
            <a:tailEnd type="stealth" w="lg" len="lg"/>
          </a:ln>
        </p:spPr>
      </p:cxnSp>
    </p:spTree>
  </p:cSld>
  <p:clrMapOvr>
    <a:masterClrMapping/>
  </p:clrMapOvr>
  <p:transition spd="slow">
    <p:cut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Shape 731"/>
          <p:cNvSpPr txBox="1">
            <a:spLocks noGrp="1"/>
          </p:cNvSpPr>
          <p:nvPr>
            <p:ph type="body" idx="1"/>
          </p:nvPr>
        </p:nvSpPr>
        <p:spPr>
          <a:xfrm>
            <a:off x="213275" y="4246575"/>
            <a:ext cx="8712000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b="1">
                <a:solidFill>
                  <a:srgbClr val="FFFFFF"/>
                </a:solidFill>
              </a:rPr>
              <a:t>Imprecise Analysis</a:t>
            </a:r>
          </a:p>
        </p:txBody>
      </p:sp>
      <p:sp>
        <p:nvSpPr>
          <p:cNvPr id="732" name="Shape 732"/>
          <p:cNvSpPr txBox="1"/>
          <p:nvPr/>
        </p:nvSpPr>
        <p:spPr>
          <a:xfrm rot="-5400000">
            <a:off x="-329024" y="1778925"/>
            <a:ext cx="10853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time</a:t>
            </a:r>
          </a:p>
        </p:txBody>
      </p:sp>
      <p:cxnSp>
        <p:nvCxnSpPr>
          <p:cNvPr id="733" name="Shape 733"/>
          <p:cNvCxnSpPr/>
          <p:nvPr/>
        </p:nvCxnSpPr>
        <p:spPr>
          <a:xfrm flipH="1">
            <a:off x="314950" y="386700"/>
            <a:ext cx="8699" cy="33230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734" name="Shape 734"/>
          <p:cNvSpPr/>
          <p:nvPr/>
        </p:nvSpPr>
        <p:spPr>
          <a:xfrm>
            <a:off x="1246100" y="339900"/>
            <a:ext cx="1413900" cy="504600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735" name="Shape 735"/>
          <p:cNvCxnSpPr>
            <a:endCxn id="736" idx="0"/>
          </p:cNvCxnSpPr>
          <p:nvPr/>
        </p:nvCxnSpPr>
        <p:spPr>
          <a:xfrm flipH="1">
            <a:off x="1953050" y="854100"/>
            <a:ext cx="4500" cy="2477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sp>
        <p:nvSpPr>
          <p:cNvPr id="737" name="Shape 737"/>
          <p:cNvSpPr txBox="1"/>
          <p:nvPr/>
        </p:nvSpPr>
        <p:spPr>
          <a:xfrm>
            <a:off x="1298100" y="228600"/>
            <a:ext cx="1237200" cy="583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wr o.f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(WrEx</a:t>
            </a:r>
            <a:r>
              <a:rPr lang="en" sz="1200" baseline="-25000"/>
              <a:t>T1</a:t>
            </a:r>
            <a:r>
              <a:rPr lang="en" sz="1200"/>
              <a:t>)</a:t>
            </a:r>
          </a:p>
        </p:txBody>
      </p:sp>
      <p:cxnSp>
        <p:nvCxnSpPr>
          <p:cNvPr id="738" name="Shape 738"/>
          <p:cNvCxnSpPr/>
          <p:nvPr/>
        </p:nvCxnSpPr>
        <p:spPr>
          <a:xfrm rot="10800000" flipH="1">
            <a:off x="1949150" y="65074"/>
            <a:ext cx="83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739" name="Shape 739"/>
          <p:cNvSpPr txBox="1"/>
          <p:nvPr/>
        </p:nvSpPr>
        <p:spPr>
          <a:xfrm>
            <a:off x="13808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1</a:t>
            </a:r>
          </a:p>
        </p:txBody>
      </p:sp>
      <p:sp>
        <p:nvSpPr>
          <p:cNvPr id="740" name="Shape 740"/>
          <p:cNvSpPr txBox="1"/>
          <p:nvPr/>
        </p:nvSpPr>
        <p:spPr>
          <a:xfrm>
            <a:off x="75933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4</a:t>
            </a:r>
          </a:p>
        </p:txBody>
      </p:sp>
      <p:sp>
        <p:nvSpPr>
          <p:cNvPr id="741" name="Shape 741"/>
          <p:cNvSpPr txBox="1"/>
          <p:nvPr/>
        </p:nvSpPr>
        <p:spPr>
          <a:xfrm>
            <a:off x="35532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2</a:t>
            </a:r>
          </a:p>
        </p:txBody>
      </p:sp>
      <p:sp>
        <p:nvSpPr>
          <p:cNvPr id="742" name="Shape 742"/>
          <p:cNvSpPr/>
          <p:nvPr/>
        </p:nvSpPr>
        <p:spPr>
          <a:xfrm>
            <a:off x="3420750" y="684300"/>
            <a:ext cx="1413900" cy="1085399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743" name="Shape 743"/>
          <p:cNvCxnSpPr>
            <a:stCxn id="742" idx="2"/>
          </p:cNvCxnSpPr>
          <p:nvPr/>
        </p:nvCxnSpPr>
        <p:spPr>
          <a:xfrm flipH="1">
            <a:off x="4117500" y="1769699"/>
            <a:ext cx="10200" cy="3284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cxnSp>
        <p:nvCxnSpPr>
          <p:cNvPr id="744" name="Shape 744"/>
          <p:cNvCxnSpPr>
            <a:stCxn id="742" idx="0"/>
          </p:cNvCxnSpPr>
          <p:nvPr/>
        </p:nvCxnSpPr>
        <p:spPr>
          <a:xfrm rot="10800000">
            <a:off x="4119300" y="35730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745" name="Shape 745"/>
          <p:cNvSpPr/>
          <p:nvPr/>
        </p:nvSpPr>
        <p:spPr>
          <a:xfrm>
            <a:off x="5574825" y="1235450"/>
            <a:ext cx="1413900" cy="1352400"/>
          </a:xfrm>
          <a:prstGeom prst="roundRect">
            <a:avLst>
              <a:gd name="adj" fmla="val 16667"/>
            </a:avLst>
          </a:prstGeom>
          <a:solidFill>
            <a:srgbClr val="C9DAF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746" name="Shape 746"/>
          <p:cNvCxnSpPr>
            <a:stCxn id="745" idx="2"/>
          </p:cNvCxnSpPr>
          <p:nvPr/>
        </p:nvCxnSpPr>
        <p:spPr>
          <a:xfrm>
            <a:off x="6281775" y="2587850"/>
            <a:ext cx="5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cxnSp>
        <p:nvCxnSpPr>
          <p:cNvPr id="747" name="Shape 747"/>
          <p:cNvCxnSpPr>
            <a:stCxn id="745" idx="0"/>
          </p:cNvCxnSpPr>
          <p:nvPr/>
        </p:nvCxnSpPr>
        <p:spPr>
          <a:xfrm rot="10800000">
            <a:off x="6273375" y="90845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748" name="Shape 748"/>
          <p:cNvSpPr txBox="1"/>
          <p:nvPr/>
        </p:nvSpPr>
        <p:spPr>
          <a:xfrm>
            <a:off x="5783475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3</a:t>
            </a:r>
          </a:p>
        </p:txBody>
      </p:sp>
      <p:sp>
        <p:nvSpPr>
          <p:cNvPr id="749" name="Shape 749"/>
          <p:cNvSpPr/>
          <p:nvPr/>
        </p:nvSpPr>
        <p:spPr>
          <a:xfrm>
            <a:off x="7556025" y="1692650"/>
            <a:ext cx="1413900" cy="1177799"/>
          </a:xfrm>
          <a:prstGeom prst="roundRect">
            <a:avLst>
              <a:gd name="adj" fmla="val 16667"/>
            </a:avLst>
          </a:prstGeom>
          <a:solidFill>
            <a:srgbClr val="EAD1D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750" name="Shape 750"/>
          <p:cNvCxnSpPr>
            <a:stCxn id="749" idx="2"/>
          </p:cNvCxnSpPr>
          <p:nvPr/>
        </p:nvCxnSpPr>
        <p:spPr>
          <a:xfrm>
            <a:off x="8262975" y="2870449"/>
            <a:ext cx="5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cxnSp>
        <p:nvCxnSpPr>
          <p:cNvPr id="751" name="Shape 751"/>
          <p:cNvCxnSpPr>
            <a:stCxn id="749" idx="0"/>
          </p:cNvCxnSpPr>
          <p:nvPr/>
        </p:nvCxnSpPr>
        <p:spPr>
          <a:xfrm rot="10800000">
            <a:off x="8254575" y="136565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736" name="Shape 736"/>
          <p:cNvSpPr/>
          <p:nvPr/>
        </p:nvSpPr>
        <p:spPr>
          <a:xfrm>
            <a:off x="1246100" y="1101900"/>
            <a:ext cx="1413900" cy="2155500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752" name="Shape 752"/>
          <p:cNvCxnSpPr/>
          <p:nvPr/>
        </p:nvCxnSpPr>
        <p:spPr>
          <a:xfrm>
            <a:off x="1914450" y="3257450"/>
            <a:ext cx="4500" cy="351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sp>
        <p:nvSpPr>
          <p:cNvPr id="753" name="Shape 753"/>
          <p:cNvSpPr txBox="1"/>
          <p:nvPr/>
        </p:nvSpPr>
        <p:spPr>
          <a:xfrm>
            <a:off x="3505200" y="925775"/>
            <a:ext cx="1325100" cy="583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/>
              <a:t>rd o.g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(RdEx</a:t>
            </a:r>
            <a:r>
              <a:rPr lang="en" sz="1200" baseline="-25000"/>
              <a:t>T2</a:t>
            </a:r>
            <a:r>
              <a:rPr lang="en" sz="1200"/>
              <a:t>)</a:t>
            </a:r>
          </a:p>
        </p:txBody>
      </p:sp>
      <p:cxnSp>
        <p:nvCxnSpPr>
          <p:cNvPr id="754" name="Shape 754"/>
          <p:cNvCxnSpPr/>
          <p:nvPr/>
        </p:nvCxnSpPr>
        <p:spPr>
          <a:xfrm>
            <a:off x="2648525" y="1237900"/>
            <a:ext cx="786900" cy="2304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sp>
        <p:nvSpPr>
          <p:cNvPr id="755" name="Shape 755"/>
          <p:cNvSpPr txBox="1"/>
          <p:nvPr/>
        </p:nvSpPr>
        <p:spPr>
          <a:xfrm>
            <a:off x="5659275" y="1411225"/>
            <a:ext cx="1325100" cy="77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/>
              <a:t>rd o.f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(RdSh</a:t>
            </a:r>
            <a:r>
              <a:rPr lang="en" sz="1200" baseline="-25000"/>
              <a:t>c</a:t>
            </a:r>
            <a:r>
              <a:rPr lang="en" sz="1200"/>
              <a:t>)</a:t>
            </a:r>
          </a:p>
        </p:txBody>
      </p:sp>
      <p:cxnSp>
        <p:nvCxnSpPr>
          <p:cNvPr id="756" name="Shape 756"/>
          <p:cNvCxnSpPr/>
          <p:nvPr/>
        </p:nvCxnSpPr>
        <p:spPr>
          <a:xfrm>
            <a:off x="4839325" y="1582225"/>
            <a:ext cx="732899" cy="1934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ash"/>
            <a:round/>
            <a:headEnd type="none" w="lg" len="lg"/>
            <a:tailEnd type="stealth" w="lg" len="lg"/>
          </a:ln>
        </p:spPr>
      </p:cxnSp>
      <p:sp>
        <p:nvSpPr>
          <p:cNvPr id="757" name="Shape 757"/>
          <p:cNvSpPr txBox="1"/>
          <p:nvPr/>
        </p:nvSpPr>
        <p:spPr>
          <a:xfrm>
            <a:off x="7640475" y="2020825"/>
            <a:ext cx="1325100" cy="77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/>
              <a:t>rd o.h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(fence)</a:t>
            </a:r>
          </a:p>
        </p:txBody>
      </p:sp>
      <p:cxnSp>
        <p:nvCxnSpPr>
          <p:cNvPr id="758" name="Shape 758"/>
          <p:cNvCxnSpPr/>
          <p:nvPr/>
        </p:nvCxnSpPr>
        <p:spPr>
          <a:xfrm>
            <a:off x="7005150" y="2178300"/>
            <a:ext cx="558300" cy="1533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ash"/>
            <a:round/>
            <a:headEnd type="none" w="lg" len="lg"/>
            <a:tailEnd type="stealth" w="lg" len="lg"/>
          </a:ln>
        </p:spPr>
      </p:cxnSp>
      <p:sp>
        <p:nvSpPr>
          <p:cNvPr id="759" name="Shape 759"/>
          <p:cNvSpPr txBox="1"/>
          <p:nvPr/>
        </p:nvSpPr>
        <p:spPr>
          <a:xfrm>
            <a:off x="1422800" y="2647950"/>
            <a:ext cx="1530300" cy="583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wr o.f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(WrEx</a:t>
            </a:r>
            <a:r>
              <a:rPr lang="en" sz="1200" baseline="-25000"/>
              <a:t>T1</a:t>
            </a:r>
            <a:r>
              <a:rPr lang="en" sz="1200"/>
              <a:t>)</a:t>
            </a:r>
          </a:p>
        </p:txBody>
      </p:sp>
      <p:sp>
        <p:nvSpPr>
          <p:cNvPr id="760" name="Shape 760"/>
          <p:cNvSpPr/>
          <p:nvPr/>
        </p:nvSpPr>
        <p:spPr>
          <a:xfrm>
            <a:off x="2660000" y="2641900"/>
            <a:ext cx="4903158" cy="345819"/>
          </a:xfrm>
          <a:custGeom>
            <a:avLst/>
            <a:gdLst/>
            <a:ahLst/>
            <a:cxnLst/>
            <a:rect l="0" t="0" r="0" b="0"/>
            <a:pathLst>
              <a:path w="194050" h="16662" extrusionOk="0">
                <a:moveTo>
                  <a:pt x="194050" y="0"/>
                </a:moveTo>
                <a:cubicBezTo>
                  <a:pt x="180402" y="17063"/>
                  <a:pt x="152283" y="14859"/>
                  <a:pt x="130458" y="15898"/>
                </a:cubicBezTo>
                <a:cubicBezTo>
                  <a:pt x="95892" y="17541"/>
                  <a:pt x="61222" y="16067"/>
                  <a:pt x="26653" y="14495"/>
                </a:cubicBezTo>
                <a:cubicBezTo>
                  <a:pt x="17711" y="14088"/>
                  <a:pt x="8951" y="11222"/>
                  <a:pt x="0" y="11222"/>
                </a:cubicBezTo>
              </a:path>
            </a:pathLst>
          </a:cu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sp>
    </p:spTree>
  </p:cSld>
  <p:clrMapOvr>
    <a:masterClrMapping/>
  </p:clrMapOvr>
  <p:transition spd="slow">
    <p:cut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Shape 765"/>
          <p:cNvSpPr txBox="1">
            <a:spLocks noGrp="1"/>
          </p:cNvSpPr>
          <p:nvPr>
            <p:ph type="body" idx="1"/>
          </p:nvPr>
        </p:nvSpPr>
        <p:spPr>
          <a:xfrm>
            <a:off x="213275" y="4246575"/>
            <a:ext cx="8712000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b="1">
                <a:solidFill>
                  <a:srgbClr val="FFFFFF"/>
                </a:solidFill>
              </a:rPr>
              <a:t>Precise Analysis</a:t>
            </a:r>
          </a:p>
        </p:txBody>
      </p:sp>
      <p:sp>
        <p:nvSpPr>
          <p:cNvPr id="766" name="Shape 766"/>
          <p:cNvSpPr txBox="1"/>
          <p:nvPr/>
        </p:nvSpPr>
        <p:spPr>
          <a:xfrm rot="-5400000">
            <a:off x="-329024" y="1778925"/>
            <a:ext cx="10853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time</a:t>
            </a:r>
          </a:p>
        </p:txBody>
      </p:sp>
      <p:sp>
        <p:nvSpPr>
          <p:cNvPr id="767" name="Shape 767"/>
          <p:cNvSpPr txBox="1"/>
          <p:nvPr/>
        </p:nvSpPr>
        <p:spPr>
          <a:xfrm>
            <a:off x="13808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1</a:t>
            </a:r>
          </a:p>
        </p:txBody>
      </p:sp>
      <p:sp>
        <p:nvSpPr>
          <p:cNvPr id="768" name="Shape 768"/>
          <p:cNvSpPr txBox="1"/>
          <p:nvPr/>
        </p:nvSpPr>
        <p:spPr>
          <a:xfrm>
            <a:off x="75933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4</a:t>
            </a:r>
          </a:p>
        </p:txBody>
      </p:sp>
      <p:sp>
        <p:nvSpPr>
          <p:cNvPr id="769" name="Shape 769"/>
          <p:cNvSpPr txBox="1"/>
          <p:nvPr/>
        </p:nvSpPr>
        <p:spPr>
          <a:xfrm>
            <a:off x="35532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2</a:t>
            </a:r>
          </a:p>
        </p:txBody>
      </p:sp>
      <p:sp>
        <p:nvSpPr>
          <p:cNvPr id="770" name="Shape 770"/>
          <p:cNvSpPr/>
          <p:nvPr/>
        </p:nvSpPr>
        <p:spPr>
          <a:xfrm>
            <a:off x="3420750" y="684300"/>
            <a:ext cx="1413900" cy="1085399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71" name="Shape 771"/>
          <p:cNvSpPr/>
          <p:nvPr/>
        </p:nvSpPr>
        <p:spPr>
          <a:xfrm>
            <a:off x="5574825" y="1235450"/>
            <a:ext cx="1413900" cy="1352400"/>
          </a:xfrm>
          <a:prstGeom prst="roundRect">
            <a:avLst>
              <a:gd name="adj" fmla="val 16667"/>
            </a:avLst>
          </a:prstGeom>
          <a:solidFill>
            <a:srgbClr val="C9DAF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72" name="Shape 772"/>
          <p:cNvSpPr txBox="1"/>
          <p:nvPr/>
        </p:nvSpPr>
        <p:spPr>
          <a:xfrm>
            <a:off x="5783475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3</a:t>
            </a:r>
          </a:p>
        </p:txBody>
      </p:sp>
      <p:sp>
        <p:nvSpPr>
          <p:cNvPr id="773" name="Shape 773"/>
          <p:cNvSpPr/>
          <p:nvPr/>
        </p:nvSpPr>
        <p:spPr>
          <a:xfrm>
            <a:off x="7556025" y="1692650"/>
            <a:ext cx="1413900" cy="1177799"/>
          </a:xfrm>
          <a:prstGeom prst="roundRect">
            <a:avLst>
              <a:gd name="adj" fmla="val 16667"/>
            </a:avLst>
          </a:prstGeom>
          <a:solidFill>
            <a:srgbClr val="EAD1D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74" name="Shape 774"/>
          <p:cNvSpPr/>
          <p:nvPr/>
        </p:nvSpPr>
        <p:spPr>
          <a:xfrm>
            <a:off x="1246100" y="1101900"/>
            <a:ext cx="1413900" cy="2155500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75" name="Shape 775"/>
          <p:cNvSpPr txBox="1"/>
          <p:nvPr/>
        </p:nvSpPr>
        <p:spPr>
          <a:xfrm>
            <a:off x="3505200" y="925775"/>
            <a:ext cx="1325100" cy="583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/>
              <a:t>rd o.g</a:t>
            </a:r>
          </a:p>
        </p:txBody>
      </p:sp>
      <p:sp>
        <p:nvSpPr>
          <p:cNvPr id="776" name="Shape 776"/>
          <p:cNvSpPr txBox="1"/>
          <p:nvPr/>
        </p:nvSpPr>
        <p:spPr>
          <a:xfrm>
            <a:off x="5659275" y="1411225"/>
            <a:ext cx="1325100" cy="77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/>
              <a:t>rd o.f</a:t>
            </a:r>
          </a:p>
        </p:txBody>
      </p:sp>
      <p:sp>
        <p:nvSpPr>
          <p:cNvPr id="777" name="Shape 777"/>
          <p:cNvSpPr txBox="1"/>
          <p:nvPr/>
        </p:nvSpPr>
        <p:spPr>
          <a:xfrm>
            <a:off x="7640475" y="2020825"/>
            <a:ext cx="1325100" cy="77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/>
              <a:t>rd o.h</a:t>
            </a:r>
          </a:p>
        </p:txBody>
      </p:sp>
      <p:sp>
        <p:nvSpPr>
          <p:cNvPr id="778" name="Shape 778"/>
          <p:cNvSpPr txBox="1"/>
          <p:nvPr/>
        </p:nvSpPr>
        <p:spPr>
          <a:xfrm>
            <a:off x="1422800" y="2647950"/>
            <a:ext cx="1530300" cy="583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wr o.f</a:t>
            </a:r>
          </a:p>
        </p:txBody>
      </p:sp>
      <p:cxnSp>
        <p:nvCxnSpPr>
          <p:cNvPr id="779" name="Shape 779"/>
          <p:cNvCxnSpPr/>
          <p:nvPr/>
        </p:nvCxnSpPr>
        <p:spPr>
          <a:xfrm flipH="1">
            <a:off x="314950" y="386700"/>
            <a:ext cx="8699" cy="33230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ransition spd="slow">
    <p:cut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Shape 784"/>
          <p:cNvSpPr txBox="1">
            <a:spLocks noGrp="1"/>
          </p:cNvSpPr>
          <p:nvPr>
            <p:ph type="body" idx="1"/>
          </p:nvPr>
        </p:nvSpPr>
        <p:spPr>
          <a:xfrm>
            <a:off x="213275" y="4246575"/>
            <a:ext cx="8712000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b="1">
                <a:solidFill>
                  <a:srgbClr val="FFFFFF"/>
                </a:solidFill>
              </a:rPr>
              <a:t>No Precise Violation</a:t>
            </a:r>
          </a:p>
        </p:txBody>
      </p:sp>
      <p:sp>
        <p:nvSpPr>
          <p:cNvPr id="785" name="Shape 785"/>
          <p:cNvSpPr txBox="1"/>
          <p:nvPr/>
        </p:nvSpPr>
        <p:spPr>
          <a:xfrm rot="-5400000">
            <a:off x="-329024" y="1778925"/>
            <a:ext cx="10853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time</a:t>
            </a:r>
          </a:p>
        </p:txBody>
      </p:sp>
      <p:sp>
        <p:nvSpPr>
          <p:cNvPr id="786" name="Shape 786"/>
          <p:cNvSpPr txBox="1"/>
          <p:nvPr/>
        </p:nvSpPr>
        <p:spPr>
          <a:xfrm>
            <a:off x="13808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1</a:t>
            </a:r>
          </a:p>
        </p:txBody>
      </p:sp>
      <p:sp>
        <p:nvSpPr>
          <p:cNvPr id="787" name="Shape 787"/>
          <p:cNvSpPr txBox="1"/>
          <p:nvPr/>
        </p:nvSpPr>
        <p:spPr>
          <a:xfrm>
            <a:off x="75933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4</a:t>
            </a:r>
          </a:p>
        </p:txBody>
      </p:sp>
      <p:sp>
        <p:nvSpPr>
          <p:cNvPr id="788" name="Shape 788"/>
          <p:cNvSpPr txBox="1"/>
          <p:nvPr/>
        </p:nvSpPr>
        <p:spPr>
          <a:xfrm>
            <a:off x="35532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2</a:t>
            </a:r>
          </a:p>
        </p:txBody>
      </p:sp>
      <p:sp>
        <p:nvSpPr>
          <p:cNvPr id="789" name="Shape 789"/>
          <p:cNvSpPr/>
          <p:nvPr/>
        </p:nvSpPr>
        <p:spPr>
          <a:xfrm>
            <a:off x="3420750" y="684300"/>
            <a:ext cx="1413900" cy="1085399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rgbClr val="99999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90" name="Shape 790"/>
          <p:cNvSpPr/>
          <p:nvPr/>
        </p:nvSpPr>
        <p:spPr>
          <a:xfrm>
            <a:off x="5574825" y="1235450"/>
            <a:ext cx="1413900" cy="1352400"/>
          </a:xfrm>
          <a:prstGeom prst="roundRect">
            <a:avLst>
              <a:gd name="adj" fmla="val 16667"/>
            </a:avLst>
          </a:prstGeom>
          <a:solidFill>
            <a:srgbClr val="C9DAF8"/>
          </a:solidFill>
          <a:ln w="19050" cap="flat">
            <a:solidFill>
              <a:srgbClr val="99999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91" name="Shape 791"/>
          <p:cNvSpPr txBox="1"/>
          <p:nvPr/>
        </p:nvSpPr>
        <p:spPr>
          <a:xfrm>
            <a:off x="5783475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3</a:t>
            </a:r>
          </a:p>
        </p:txBody>
      </p:sp>
      <p:sp>
        <p:nvSpPr>
          <p:cNvPr id="792" name="Shape 792"/>
          <p:cNvSpPr/>
          <p:nvPr/>
        </p:nvSpPr>
        <p:spPr>
          <a:xfrm>
            <a:off x="7556025" y="1692650"/>
            <a:ext cx="1413900" cy="1177799"/>
          </a:xfrm>
          <a:prstGeom prst="roundRect">
            <a:avLst>
              <a:gd name="adj" fmla="val 16667"/>
            </a:avLst>
          </a:prstGeom>
          <a:solidFill>
            <a:srgbClr val="EAD1DC"/>
          </a:solidFill>
          <a:ln w="19050" cap="flat">
            <a:solidFill>
              <a:srgbClr val="99999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93" name="Shape 793"/>
          <p:cNvSpPr/>
          <p:nvPr/>
        </p:nvSpPr>
        <p:spPr>
          <a:xfrm>
            <a:off x="1246100" y="1101900"/>
            <a:ext cx="1413900" cy="2155500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19050" cap="flat">
            <a:solidFill>
              <a:srgbClr val="99999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94" name="Shape 794"/>
          <p:cNvSpPr txBox="1"/>
          <p:nvPr/>
        </p:nvSpPr>
        <p:spPr>
          <a:xfrm>
            <a:off x="3505200" y="925775"/>
            <a:ext cx="1325100" cy="583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>
              <a:solidFill>
                <a:srgbClr val="999999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1800" b="1">
                <a:solidFill>
                  <a:srgbClr val="999999"/>
                </a:solidFill>
              </a:rPr>
              <a:t>rd o.g</a:t>
            </a:r>
          </a:p>
        </p:txBody>
      </p:sp>
      <p:sp>
        <p:nvSpPr>
          <p:cNvPr id="795" name="Shape 795"/>
          <p:cNvSpPr txBox="1"/>
          <p:nvPr/>
        </p:nvSpPr>
        <p:spPr>
          <a:xfrm>
            <a:off x="5659275" y="1411225"/>
            <a:ext cx="1325100" cy="77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>
              <a:solidFill>
                <a:srgbClr val="999999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1800" b="1">
                <a:solidFill>
                  <a:srgbClr val="999999"/>
                </a:solidFill>
              </a:rPr>
              <a:t>rd o.f</a:t>
            </a:r>
          </a:p>
        </p:txBody>
      </p:sp>
      <p:sp>
        <p:nvSpPr>
          <p:cNvPr id="796" name="Shape 796"/>
          <p:cNvSpPr txBox="1"/>
          <p:nvPr/>
        </p:nvSpPr>
        <p:spPr>
          <a:xfrm>
            <a:off x="7640475" y="2020825"/>
            <a:ext cx="1325100" cy="77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>
              <a:solidFill>
                <a:srgbClr val="999999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1800" b="1">
                <a:solidFill>
                  <a:srgbClr val="999999"/>
                </a:solidFill>
              </a:rPr>
              <a:t>rd o.h</a:t>
            </a:r>
          </a:p>
        </p:txBody>
      </p:sp>
      <p:sp>
        <p:nvSpPr>
          <p:cNvPr id="797" name="Shape 797"/>
          <p:cNvSpPr txBox="1"/>
          <p:nvPr/>
        </p:nvSpPr>
        <p:spPr>
          <a:xfrm>
            <a:off x="1422800" y="2647950"/>
            <a:ext cx="1530300" cy="583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>
                <a:solidFill>
                  <a:srgbClr val="999999"/>
                </a:solidFill>
              </a:rPr>
              <a:t>wr o.f</a:t>
            </a:r>
          </a:p>
        </p:txBody>
      </p:sp>
      <p:cxnSp>
        <p:nvCxnSpPr>
          <p:cNvPr id="798" name="Shape 798"/>
          <p:cNvCxnSpPr/>
          <p:nvPr/>
        </p:nvCxnSpPr>
        <p:spPr>
          <a:xfrm flipH="1">
            <a:off x="314950" y="386700"/>
            <a:ext cx="8699" cy="33230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ransition spd="slow">
    <p:cut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Shape 803"/>
          <p:cNvSpPr txBox="1">
            <a:spLocks noGrp="1"/>
          </p:cNvSpPr>
          <p:nvPr>
            <p:ph type="body" idx="1"/>
          </p:nvPr>
        </p:nvSpPr>
        <p:spPr>
          <a:xfrm>
            <a:off x="213275" y="4246575"/>
            <a:ext cx="8712000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b="1">
                <a:solidFill>
                  <a:srgbClr val="FFFFFF"/>
                </a:solidFill>
              </a:rPr>
              <a:t>ICD Cycle</a:t>
            </a:r>
          </a:p>
        </p:txBody>
      </p:sp>
      <p:sp>
        <p:nvSpPr>
          <p:cNvPr id="804" name="Shape 804"/>
          <p:cNvSpPr txBox="1"/>
          <p:nvPr/>
        </p:nvSpPr>
        <p:spPr>
          <a:xfrm rot="-5400000">
            <a:off x="-329024" y="1778925"/>
            <a:ext cx="10853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time</a:t>
            </a:r>
          </a:p>
        </p:txBody>
      </p:sp>
      <p:cxnSp>
        <p:nvCxnSpPr>
          <p:cNvPr id="805" name="Shape 805"/>
          <p:cNvCxnSpPr/>
          <p:nvPr/>
        </p:nvCxnSpPr>
        <p:spPr>
          <a:xfrm flipH="1">
            <a:off x="314950" y="386700"/>
            <a:ext cx="8699" cy="33230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grpSp>
        <p:nvGrpSpPr>
          <p:cNvPr id="806" name="Shape 806"/>
          <p:cNvGrpSpPr/>
          <p:nvPr/>
        </p:nvGrpSpPr>
        <p:grpSpPr>
          <a:xfrm>
            <a:off x="1246100" y="65074"/>
            <a:ext cx="1413900" cy="3544075"/>
            <a:chOff x="1550900" y="65074"/>
            <a:chExt cx="1413900" cy="3544075"/>
          </a:xfrm>
        </p:grpSpPr>
        <p:grpSp>
          <p:nvGrpSpPr>
            <p:cNvPr id="807" name="Shape 807"/>
            <p:cNvGrpSpPr/>
            <p:nvPr/>
          </p:nvGrpSpPr>
          <p:grpSpPr>
            <a:xfrm>
              <a:off x="1550900" y="339900"/>
              <a:ext cx="1413900" cy="3269250"/>
              <a:chOff x="1550900" y="339900"/>
              <a:chExt cx="1413900" cy="3269250"/>
            </a:xfrm>
          </p:grpSpPr>
          <p:sp>
            <p:nvSpPr>
              <p:cNvPr id="808" name="Shape 808"/>
              <p:cNvSpPr/>
              <p:nvPr/>
            </p:nvSpPr>
            <p:spPr>
              <a:xfrm>
                <a:off x="1550900" y="339900"/>
                <a:ext cx="1413900" cy="2917500"/>
              </a:xfrm>
              <a:prstGeom prst="roundRect">
                <a:avLst>
                  <a:gd name="adj" fmla="val 16667"/>
                </a:avLst>
              </a:prstGeom>
              <a:solidFill>
                <a:srgbClr val="FFF2CC"/>
              </a:solidFill>
              <a:ln w="19050" cap="flat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cxnSp>
            <p:nvCxnSpPr>
              <p:cNvPr id="809" name="Shape 809"/>
              <p:cNvCxnSpPr/>
              <p:nvPr/>
            </p:nvCxnSpPr>
            <p:spPr>
              <a:xfrm>
                <a:off x="2257850" y="3257550"/>
                <a:ext cx="4500" cy="351600"/>
              </a:xfrm>
              <a:prstGeom prst="straightConnector1">
                <a:avLst/>
              </a:prstGeom>
              <a:noFill/>
              <a:ln w="19050" cap="flat">
                <a:solidFill>
                  <a:schemeClr val="dk2"/>
                </a:solidFill>
                <a:prstDash val="dot"/>
                <a:round/>
                <a:headEnd type="none" w="lg" len="lg"/>
                <a:tailEnd type="triangle" w="lg" len="lg"/>
              </a:ln>
            </p:spPr>
          </p:cxnSp>
        </p:grpSp>
        <p:sp>
          <p:nvSpPr>
            <p:cNvPr id="810" name="Shape 810"/>
            <p:cNvSpPr txBox="1"/>
            <p:nvPr/>
          </p:nvSpPr>
          <p:spPr>
            <a:xfrm>
              <a:off x="1727600" y="219125"/>
              <a:ext cx="1237200" cy="914400"/>
            </a:xfrm>
            <a:prstGeom prst="rect">
              <a:avLst/>
            </a:prstGeom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 b="1"/>
                <a:t>wr o.f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rPr lang="en" sz="1200"/>
                <a:t>(WrEx</a:t>
              </a:r>
              <a:r>
                <a:rPr lang="en" sz="1200" baseline="-25000"/>
                <a:t>T1</a:t>
              </a:r>
              <a:r>
                <a:rPr lang="en" sz="1200"/>
                <a:t>)</a:t>
              </a:r>
            </a:p>
          </p:txBody>
        </p:sp>
        <p:cxnSp>
          <p:nvCxnSpPr>
            <p:cNvPr id="811" name="Shape 811"/>
            <p:cNvCxnSpPr/>
            <p:nvPr/>
          </p:nvCxnSpPr>
          <p:spPr>
            <a:xfrm rot="10800000" flipH="1">
              <a:off x="2253950" y="65074"/>
              <a:ext cx="8399" cy="2826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dot"/>
              <a:round/>
              <a:headEnd type="triangle" w="lg" len="lg"/>
              <a:tailEnd type="none" w="lg" len="lg"/>
            </a:ln>
          </p:spPr>
        </p:cxnSp>
      </p:grpSp>
      <p:sp>
        <p:nvSpPr>
          <p:cNvPr id="812" name="Shape 812"/>
          <p:cNvSpPr txBox="1"/>
          <p:nvPr/>
        </p:nvSpPr>
        <p:spPr>
          <a:xfrm>
            <a:off x="13808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1</a:t>
            </a:r>
          </a:p>
        </p:txBody>
      </p:sp>
      <p:sp>
        <p:nvSpPr>
          <p:cNvPr id="813" name="Shape 813"/>
          <p:cNvSpPr txBox="1"/>
          <p:nvPr/>
        </p:nvSpPr>
        <p:spPr>
          <a:xfrm>
            <a:off x="75933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4</a:t>
            </a:r>
          </a:p>
        </p:txBody>
      </p:sp>
      <p:sp>
        <p:nvSpPr>
          <p:cNvPr id="814" name="Shape 814"/>
          <p:cNvSpPr txBox="1"/>
          <p:nvPr/>
        </p:nvSpPr>
        <p:spPr>
          <a:xfrm>
            <a:off x="35532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2</a:t>
            </a:r>
          </a:p>
        </p:txBody>
      </p:sp>
      <p:sp>
        <p:nvSpPr>
          <p:cNvPr id="815" name="Shape 815"/>
          <p:cNvSpPr/>
          <p:nvPr/>
        </p:nvSpPr>
        <p:spPr>
          <a:xfrm>
            <a:off x="3420750" y="636300"/>
            <a:ext cx="1413900" cy="828599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816" name="Shape 816"/>
          <p:cNvCxnSpPr>
            <a:stCxn id="815" idx="2"/>
            <a:endCxn id="817" idx="0"/>
          </p:cNvCxnSpPr>
          <p:nvPr/>
        </p:nvCxnSpPr>
        <p:spPr>
          <a:xfrm flipH="1">
            <a:off x="4117425" y="1464899"/>
            <a:ext cx="10275" cy="252223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cxnSp>
        <p:nvCxnSpPr>
          <p:cNvPr id="818" name="Shape 818"/>
          <p:cNvCxnSpPr>
            <a:stCxn id="815" idx="0"/>
          </p:cNvCxnSpPr>
          <p:nvPr/>
        </p:nvCxnSpPr>
        <p:spPr>
          <a:xfrm rot="10800000">
            <a:off x="4119300" y="30930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819" name="Shape 819"/>
          <p:cNvSpPr/>
          <p:nvPr/>
        </p:nvSpPr>
        <p:spPr>
          <a:xfrm>
            <a:off x="5574825" y="1235450"/>
            <a:ext cx="1413900" cy="1352400"/>
          </a:xfrm>
          <a:prstGeom prst="roundRect">
            <a:avLst>
              <a:gd name="adj" fmla="val 16667"/>
            </a:avLst>
          </a:prstGeom>
          <a:solidFill>
            <a:srgbClr val="C9DAF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820" name="Shape 820"/>
          <p:cNvCxnSpPr>
            <a:stCxn id="819" idx="2"/>
          </p:cNvCxnSpPr>
          <p:nvPr/>
        </p:nvCxnSpPr>
        <p:spPr>
          <a:xfrm>
            <a:off x="6281775" y="2587850"/>
            <a:ext cx="5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cxnSp>
        <p:nvCxnSpPr>
          <p:cNvPr id="821" name="Shape 821"/>
          <p:cNvCxnSpPr>
            <a:stCxn id="819" idx="0"/>
          </p:cNvCxnSpPr>
          <p:nvPr/>
        </p:nvCxnSpPr>
        <p:spPr>
          <a:xfrm rot="10800000">
            <a:off x="6273375" y="90845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822" name="Shape 822"/>
          <p:cNvSpPr txBox="1"/>
          <p:nvPr/>
        </p:nvSpPr>
        <p:spPr>
          <a:xfrm>
            <a:off x="5783475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3</a:t>
            </a:r>
          </a:p>
        </p:txBody>
      </p:sp>
      <p:sp>
        <p:nvSpPr>
          <p:cNvPr id="823" name="Shape 823"/>
          <p:cNvSpPr/>
          <p:nvPr/>
        </p:nvSpPr>
        <p:spPr>
          <a:xfrm>
            <a:off x="7556025" y="1692650"/>
            <a:ext cx="1413900" cy="1352400"/>
          </a:xfrm>
          <a:prstGeom prst="roundRect">
            <a:avLst>
              <a:gd name="adj" fmla="val 16667"/>
            </a:avLst>
          </a:prstGeom>
          <a:solidFill>
            <a:srgbClr val="EAD1D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824" name="Shape 824"/>
          <p:cNvCxnSpPr>
            <a:stCxn id="823" idx="2"/>
          </p:cNvCxnSpPr>
          <p:nvPr/>
        </p:nvCxnSpPr>
        <p:spPr>
          <a:xfrm>
            <a:off x="8262975" y="3045050"/>
            <a:ext cx="5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cxnSp>
        <p:nvCxnSpPr>
          <p:cNvPr id="825" name="Shape 825"/>
          <p:cNvCxnSpPr>
            <a:stCxn id="823" idx="0"/>
          </p:cNvCxnSpPr>
          <p:nvPr/>
        </p:nvCxnSpPr>
        <p:spPr>
          <a:xfrm rot="10800000">
            <a:off x="8254575" y="1365650"/>
            <a:ext cx="8399" cy="326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triangle" w="lg" len="lg"/>
            <a:tailEnd type="none" w="lg" len="lg"/>
          </a:ln>
        </p:spPr>
      </p:cxnSp>
      <p:sp>
        <p:nvSpPr>
          <p:cNvPr id="826" name="Shape 826"/>
          <p:cNvSpPr txBox="1"/>
          <p:nvPr/>
        </p:nvSpPr>
        <p:spPr>
          <a:xfrm>
            <a:off x="3505200" y="583475"/>
            <a:ext cx="1325100" cy="77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/>
              <a:t>rd o.g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(RdEx</a:t>
            </a:r>
            <a:r>
              <a:rPr lang="en" sz="1200" baseline="-25000"/>
              <a:t>T2</a:t>
            </a:r>
            <a:r>
              <a:rPr lang="en" sz="1200"/>
              <a:t>)</a:t>
            </a:r>
          </a:p>
        </p:txBody>
      </p:sp>
      <p:cxnSp>
        <p:nvCxnSpPr>
          <p:cNvPr id="827" name="Shape 827"/>
          <p:cNvCxnSpPr/>
          <p:nvPr/>
        </p:nvCxnSpPr>
        <p:spPr>
          <a:xfrm>
            <a:off x="2659950" y="676200"/>
            <a:ext cx="758399" cy="3194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sp>
        <p:nvSpPr>
          <p:cNvPr id="817" name="Shape 817"/>
          <p:cNvSpPr/>
          <p:nvPr/>
        </p:nvSpPr>
        <p:spPr>
          <a:xfrm>
            <a:off x="3410475" y="1717123"/>
            <a:ext cx="1413900" cy="870599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28" name="Shape 828"/>
          <p:cNvSpPr txBox="1"/>
          <p:nvPr/>
        </p:nvSpPr>
        <p:spPr>
          <a:xfrm>
            <a:off x="3505200" y="1497875"/>
            <a:ext cx="1325100" cy="77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/>
              <a:t>rd o.h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(RdEx</a:t>
            </a:r>
            <a:r>
              <a:rPr lang="en" sz="1200" baseline="-25000"/>
              <a:t>T2</a:t>
            </a:r>
            <a:r>
              <a:rPr lang="en" sz="1200"/>
              <a:t>)</a:t>
            </a:r>
          </a:p>
        </p:txBody>
      </p:sp>
      <p:sp>
        <p:nvSpPr>
          <p:cNvPr id="829" name="Shape 829"/>
          <p:cNvSpPr txBox="1"/>
          <p:nvPr/>
        </p:nvSpPr>
        <p:spPr>
          <a:xfrm>
            <a:off x="5659275" y="1792225"/>
            <a:ext cx="1325100" cy="77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/>
              <a:t>rd o.f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(RdSh</a:t>
            </a:r>
            <a:r>
              <a:rPr lang="en" sz="1200" baseline="-25000"/>
              <a:t>c</a:t>
            </a:r>
            <a:r>
              <a:rPr lang="en" sz="1200"/>
              <a:t>)</a:t>
            </a:r>
          </a:p>
        </p:txBody>
      </p:sp>
      <p:sp>
        <p:nvSpPr>
          <p:cNvPr id="830" name="Shape 830"/>
          <p:cNvSpPr txBox="1"/>
          <p:nvPr/>
        </p:nvSpPr>
        <p:spPr>
          <a:xfrm>
            <a:off x="7640475" y="2097025"/>
            <a:ext cx="1325100" cy="77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/>
              <a:t>rd o.h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(fence)</a:t>
            </a:r>
          </a:p>
        </p:txBody>
      </p:sp>
      <p:cxnSp>
        <p:nvCxnSpPr>
          <p:cNvPr id="831" name="Shape 831"/>
          <p:cNvCxnSpPr/>
          <p:nvPr/>
        </p:nvCxnSpPr>
        <p:spPr>
          <a:xfrm>
            <a:off x="6996275" y="2329775"/>
            <a:ext cx="567299" cy="780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ash"/>
            <a:round/>
            <a:headEnd type="none" w="lg" len="lg"/>
            <a:tailEnd type="stealth" w="lg" len="lg"/>
          </a:ln>
        </p:spPr>
      </p:cxnSp>
      <p:cxnSp>
        <p:nvCxnSpPr>
          <p:cNvPr id="832" name="Shape 832"/>
          <p:cNvCxnSpPr/>
          <p:nvPr/>
        </p:nvCxnSpPr>
        <p:spPr>
          <a:xfrm>
            <a:off x="4839325" y="2039425"/>
            <a:ext cx="732899" cy="1934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ash"/>
            <a:round/>
            <a:headEnd type="none" w="lg" len="lg"/>
            <a:tailEnd type="stealth" w="lg" len="lg"/>
          </a:ln>
        </p:spPr>
      </p:cxnSp>
      <p:cxnSp>
        <p:nvCxnSpPr>
          <p:cNvPr id="833" name="Shape 833"/>
          <p:cNvCxnSpPr/>
          <p:nvPr/>
        </p:nvCxnSpPr>
        <p:spPr>
          <a:xfrm>
            <a:off x="4148175" y="2587850"/>
            <a:ext cx="599" cy="282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sp>
        <p:nvSpPr>
          <p:cNvPr id="834" name="Shape 834"/>
          <p:cNvSpPr txBox="1"/>
          <p:nvPr/>
        </p:nvSpPr>
        <p:spPr>
          <a:xfrm>
            <a:off x="1422800" y="2647950"/>
            <a:ext cx="2001600" cy="76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wr o.f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(WrEx</a:t>
            </a:r>
            <a:r>
              <a:rPr lang="en" sz="1200" baseline="-25000"/>
              <a:t>T1</a:t>
            </a:r>
            <a:r>
              <a:rPr lang="en" sz="1200"/>
              <a:t>)</a:t>
            </a:r>
          </a:p>
        </p:txBody>
      </p:sp>
      <p:sp>
        <p:nvSpPr>
          <p:cNvPr id="835" name="Shape 835"/>
          <p:cNvSpPr/>
          <p:nvPr/>
        </p:nvSpPr>
        <p:spPr>
          <a:xfrm>
            <a:off x="2660000" y="2641900"/>
            <a:ext cx="4903158" cy="345819"/>
          </a:xfrm>
          <a:custGeom>
            <a:avLst/>
            <a:gdLst/>
            <a:ahLst/>
            <a:cxnLst/>
            <a:rect l="0" t="0" r="0" b="0"/>
            <a:pathLst>
              <a:path w="194050" h="16662" extrusionOk="0">
                <a:moveTo>
                  <a:pt x="194050" y="0"/>
                </a:moveTo>
                <a:cubicBezTo>
                  <a:pt x="180402" y="17063"/>
                  <a:pt x="152283" y="14859"/>
                  <a:pt x="130458" y="15898"/>
                </a:cubicBezTo>
                <a:cubicBezTo>
                  <a:pt x="95892" y="17541"/>
                  <a:pt x="61222" y="16067"/>
                  <a:pt x="26653" y="14495"/>
                </a:cubicBezTo>
                <a:cubicBezTo>
                  <a:pt x="17711" y="14088"/>
                  <a:pt x="8951" y="11222"/>
                  <a:pt x="0" y="11222"/>
                </a:cubicBezTo>
              </a:path>
            </a:pathLst>
          </a:cu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sp>
    </p:spTree>
  </p:cSld>
  <p:clrMapOvr>
    <a:masterClrMapping/>
  </p:clrMapOvr>
  <p:transition spd="slow">
    <p:cut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Shape 840"/>
          <p:cNvSpPr txBox="1">
            <a:spLocks noGrp="1"/>
          </p:cNvSpPr>
          <p:nvPr>
            <p:ph type="body" idx="1"/>
          </p:nvPr>
        </p:nvSpPr>
        <p:spPr>
          <a:xfrm>
            <a:off x="213275" y="4246575"/>
            <a:ext cx="8712000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b="1">
                <a:solidFill>
                  <a:srgbClr val="FFFFFF"/>
                </a:solidFill>
              </a:rPr>
              <a:t>Precise analysis</a:t>
            </a:r>
          </a:p>
        </p:txBody>
      </p:sp>
      <p:sp>
        <p:nvSpPr>
          <p:cNvPr id="841" name="Shape 841"/>
          <p:cNvSpPr txBox="1"/>
          <p:nvPr/>
        </p:nvSpPr>
        <p:spPr>
          <a:xfrm rot="-5400000">
            <a:off x="-329024" y="1778925"/>
            <a:ext cx="10853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time</a:t>
            </a:r>
          </a:p>
        </p:txBody>
      </p:sp>
      <p:cxnSp>
        <p:nvCxnSpPr>
          <p:cNvPr id="842" name="Shape 842"/>
          <p:cNvCxnSpPr/>
          <p:nvPr/>
        </p:nvCxnSpPr>
        <p:spPr>
          <a:xfrm flipH="1">
            <a:off x="314950" y="386700"/>
            <a:ext cx="8699" cy="33230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843" name="Shape 843"/>
          <p:cNvSpPr/>
          <p:nvPr/>
        </p:nvSpPr>
        <p:spPr>
          <a:xfrm>
            <a:off x="1246100" y="339900"/>
            <a:ext cx="1413900" cy="2917500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44" name="Shape 844"/>
          <p:cNvSpPr txBox="1"/>
          <p:nvPr/>
        </p:nvSpPr>
        <p:spPr>
          <a:xfrm>
            <a:off x="1422800" y="219125"/>
            <a:ext cx="1237200" cy="91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wr o.f</a:t>
            </a:r>
          </a:p>
        </p:txBody>
      </p:sp>
      <p:sp>
        <p:nvSpPr>
          <p:cNvPr id="845" name="Shape 845"/>
          <p:cNvSpPr txBox="1"/>
          <p:nvPr/>
        </p:nvSpPr>
        <p:spPr>
          <a:xfrm>
            <a:off x="13808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1</a:t>
            </a:r>
          </a:p>
        </p:txBody>
      </p:sp>
      <p:sp>
        <p:nvSpPr>
          <p:cNvPr id="846" name="Shape 846"/>
          <p:cNvSpPr txBox="1"/>
          <p:nvPr/>
        </p:nvSpPr>
        <p:spPr>
          <a:xfrm>
            <a:off x="75933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4</a:t>
            </a:r>
          </a:p>
        </p:txBody>
      </p:sp>
      <p:sp>
        <p:nvSpPr>
          <p:cNvPr id="847" name="Shape 847"/>
          <p:cNvSpPr txBox="1"/>
          <p:nvPr/>
        </p:nvSpPr>
        <p:spPr>
          <a:xfrm>
            <a:off x="35532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2</a:t>
            </a:r>
          </a:p>
        </p:txBody>
      </p:sp>
      <p:sp>
        <p:nvSpPr>
          <p:cNvPr id="848" name="Shape 848"/>
          <p:cNvSpPr/>
          <p:nvPr/>
        </p:nvSpPr>
        <p:spPr>
          <a:xfrm>
            <a:off x="3420750" y="636300"/>
            <a:ext cx="1413900" cy="828599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849" name="Shape 849"/>
          <p:cNvCxnSpPr>
            <a:stCxn id="848" idx="2"/>
            <a:endCxn id="850" idx="0"/>
          </p:cNvCxnSpPr>
          <p:nvPr/>
        </p:nvCxnSpPr>
        <p:spPr>
          <a:xfrm flipH="1">
            <a:off x="4117425" y="1464899"/>
            <a:ext cx="10275" cy="252223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sp>
        <p:nvSpPr>
          <p:cNvPr id="851" name="Shape 851"/>
          <p:cNvSpPr/>
          <p:nvPr/>
        </p:nvSpPr>
        <p:spPr>
          <a:xfrm>
            <a:off x="5574825" y="1235450"/>
            <a:ext cx="1413900" cy="1352400"/>
          </a:xfrm>
          <a:prstGeom prst="roundRect">
            <a:avLst>
              <a:gd name="adj" fmla="val 16667"/>
            </a:avLst>
          </a:prstGeom>
          <a:solidFill>
            <a:srgbClr val="C9DAF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52" name="Shape 852"/>
          <p:cNvSpPr txBox="1"/>
          <p:nvPr/>
        </p:nvSpPr>
        <p:spPr>
          <a:xfrm>
            <a:off x="5783475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3</a:t>
            </a:r>
          </a:p>
        </p:txBody>
      </p:sp>
      <p:sp>
        <p:nvSpPr>
          <p:cNvPr id="853" name="Shape 853"/>
          <p:cNvSpPr/>
          <p:nvPr/>
        </p:nvSpPr>
        <p:spPr>
          <a:xfrm>
            <a:off x="7556025" y="1692650"/>
            <a:ext cx="1413900" cy="1352400"/>
          </a:xfrm>
          <a:prstGeom prst="roundRect">
            <a:avLst>
              <a:gd name="adj" fmla="val 16667"/>
            </a:avLst>
          </a:prstGeom>
          <a:solidFill>
            <a:srgbClr val="EAD1D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54" name="Shape 854"/>
          <p:cNvSpPr txBox="1"/>
          <p:nvPr/>
        </p:nvSpPr>
        <p:spPr>
          <a:xfrm>
            <a:off x="3505200" y="583475"/>
            <a:ext cx="1325100" cy="77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/>
              <a:t>rd o.g</a:t>
            </a:r>
          </a:p>
        </p:txBody>
      </p:sp>
      <p:sp>
        <p:nvSpPr>
          <p:cNvPr id="850" name="Shape 850"/>
          <p:cNvSpPr/>
          <p:nvPr/>
        </p:nvSpPr>
        <p:spPr>
          <a:xfrm>
            <a:off x="3410475" y="1717123"/>
            <a:ext cx="1413900" cy="870599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55" name="Shape 855"/>
          <p:cNvSpPr txBox="1"/>
          <p:nvPr/>
        </p:nvSpPr>
        <p:spPr>
          <a:xfrm>
            <a:off x="3505200" y="1497875"/>
            <a:ext cx="1325100" cy="77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/>
              <a:t>rd o.h</a:t>
            </a:r>
          </a:p>
        </p:txBody>
      </p:sp>
      <p:sp>
        <p:nvSpPr>
          <p:cNvPr id="856" name="Shape 856"/>
          <p:cNvSpPr txBox="1"/>
          <p:nvPr/>
        </p:nvSpPr>
        <p:spPr>
          <a:xfrm>
            <a:off x="5659275" y="1792225"/>
            <a:ext cx="1325100" cy="77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/>
              <a:t>rd o.f</a:t>
            </a:r>
          </a:p>
        </p:txBody>
      </p:sp>
      <p:sp>
        <p:nvSpPr>
          <p:cNvPr id="857" name="Shape 857"/>
          <p:cNvSpPr txBox="1"/>
          <p:nvPr/>
        </p:nvSpPr>
        <p:spPr>
          <a:xfrm>
            <a:off x="7640475" y="2097025"/>
            <a:ext cx="1325100" cy="77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/>
              <a:t>rd o.h</a:t>
            </a:r>
          </a:p>
        </p:txBody>
      </p:sp>
      <p:sp>
        <p:nvSpPr>
          <p:cNvPr id="858" name="Shape 858"/>
          <p:cNvSpPr txBox="1"/>
          <p:nvPr/>
        </p:nvSpPr>
        <p:spPr>
          <a:xfrm>
            <a:off x="1422800" y="2647950"/>
            <a:ext cx="2001600" cy="60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wr o.f</a:t>
            </a:r>
          </a:p>
        </p:txBody>
      </p:sp>
    </p:spTree>
  </p:cSld>
  <p:clrMapOvr>
    <a:masterClrMapping/>
  </p:clrMapOvr>
  <p:transition spd="slow">
    <p:cut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" name="Shape 863"/>
          <p:cNvSpPr txBox="1">
            <a:spLocks noGrp="1"/>
          </p:cNvSpPr>
          <p:nvPr>
            <p:ph type="body" idx="1"/>
          </p:nvPr>
        </p:nvSpPr>
        <p:spPr>
          <a:xfrm>
            <a:off x="213275" y="4246575"/>
            <a:ext cx="8712000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b="1">
                <a:solidFill>
                  <a:srgbClr val="FFFFFF"/>
                </a:solidFill>
              </a:rPr>
              <a:t>Precise Violation</a:t>
            </a:r>
          </a:p>
        </p:txBody>
      </p:sp>
      <p:sp>
        <p:nvSpPr>
          <p:cNvPr id="864" name="Shape 864"/>
          <p:cNvSpPr txBox="1"/>
          <p:nvPr/>
        </p:nvSpPr>
        <p:spPr>
          <a:xfrm rot="-5400000">
            <a:off x="-329024" y="1778925"/>
            <a:ext cx="10853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time</a:t>
            </a:r>
          </a:p>
        </p:txBody>
      </p:sp>
      <p:cxnSp>
        <p:nvCxnSpPr>
          <p:cNvPr id="865" name="Shape 865"/>
          <p:cNvCxnSpPr/>
          <p:nvPr/>
        </p:nvCxnSpPr>
        <p:spPr>
          <a:xfrm flipH="1">
            <a:off x="314950" y="386700"/>
            <a:ext cx="8699" cy="33230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866" name="Shape 866"/>
          <p:cNvSpPr/>
          <p:nvPr/>
        </p:nvSpPr>
        <p:spPr>
          <a:xfrm>
            <a:off x="1246100" y="339900"/>
            <a:ext cx="1413900" cy="2917500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67" name="Shape 867"/>
          <p:cNvSpPr txBox="1"/>
          <p:nvPr/>
        </p:nvSpPr>
        <p:spPr>
          <a:xfrm>
            <a:off x="1422800" y="219125"/>
            <a:ext cx="1237200" cy="91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wr o.f</a:t>
            </a:r>
          </a:p>
        </p:txBody>
      </p:sp>
      <p:sp>
        <p:nvSpPr>
          <p:cNvPr id="868" name="Shape 868"/>
          <p:cNvSpPr txBox="1"/>
          <p:nvPr/>
        </p:nvSpPr>
        <p:spPr>
          <a:xfrm>
            <a:off x="13808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1</a:t>
            </a:r>
          </a:p>
        </p:txBody>
      </p:sp>
      <p:sp>
        <p:nvSpPr>
          <p:cNvPr id="869" name="Shape 869"/>
          <p:cNvSpPr txBox="1"/>
          <p:nvPr/>
        </p:nvSpPr>
        <p:spPr>
          <a:xfrm>
            <a:off x="75933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4</a:t>
            </a:r>
          </a:p>
        </p:txBody>
      </p:sp>
      <p:sp>
        <p:nvSpPr>
          <p:cNvPr id="870" name="Shape 870"/>
          <p:cNvSpPr txBox="1"/>
          <p:nvPr/>
        </p:nvSpPr>
        <p:spPr>
          <a:xfrm>
            <a:off x="3553200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2</a:t>
            </a:r>
          </a:p>
        </p:txBody>
      </p:sp>
      <p:sp>
        <p:nvSpPr>
          <p:cNvPr id="871" name="Shape 871"/>
          <p:cNvSpPr/>
          <p:nvPr/>
        </p:nvSpPr>
        <p:spPr>
          <a:xfrm>
            <a:off x="3420750" y="636300"/>
            <a:ext cx="1413900" cy="828599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9525" cap="flat">
            <a:solidFill>
              <a:srgbClr val="999999"/>
            </a:solidFill>
            <a:prstDash val="lg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872" name="Shape 872"/>
          <p:cNvCxnSpPr>
            <a:stCxn id="871" idx="2"/>
            <a:endCxn id="873" idx="0"/>
          </p:cNvCxnSpPr>
          <p:nvPr/>
        </p:nvCxnSpPr>
        <p:spPr>
          <a:xfrm flipH="1">
            <a:off x="4117425" y="1464899"/>
            <a:ext cx="10275" cy="252223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type="none" w="lg" len="lg"/>
            <a:tailEnd type="triangle" w="lg" len="lg"/>
          </a:ln>
        </p:spPr>
      </p:cxnSp>
      <p:sp>
        <p:nvSpPr>
          <p:cNvPr id="874" name="Shape 874"/>
          <p:cNvSpPr/>
          <p:nvPr/>
        </p:nvSpPr>
        <p:spPr>
          <a:xfrm>
            <a:off x="5574825" y="1235450"/>
            <a:ext cx="1413900" cy="1352400"/>
          </a:xfrm>
          <a:prstGeom prst="roundRect">
            <a:avLst>
              <a:gd name="adj" fmla="val 16667"/>
            </a:avLst>
          </a:prstGeom>
          <a:solidFill>
            <a:srgbClr val="C9DAF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75" name="Shape 875"/>
          <p:cNvSpPr txBox="1"/>
          <p:nvPr/>
        </p:nvSpPr>
        <p:spPr>
          <a:xfrm>
            <a:off x="5783475" y="3609150"/>
            <a:ext cx="1148999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3</a:t>
            </a:r>
          </a:p>
        </p:txBody>
      </p:sp>
      <p:sp>
        <p:nvSpPr>
          <p:cNvPr id="876" name="Shape 876"/>
          <p:cNvSpPr/>
          <p:nvPr/>
        </p:nvSpPr>
        <p:spPr>
          <a:xfrm>
            <a:off x="7556025" y="1692650"/>
            <a:ext cx="1413900" cy="1352400"/>
          </a:xfrm>
          <a:prstGeom prst="roundRect">
            <a:avLst>
              <a:gd name="adj" fmla="val 16667"/>
            </a:avLst>
          </a:prstGeom>
          <a:solidFill>
            <a:srgbClr val="EAD1DC"/>
          </a:solidFill>
          <a:ln w="9525" cap="flat">
            <a:solidFill>
              <a:srgbClr val="999999"/>
            </a:solidFill>
            <a:prstDash val="lg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77" name="Shape 877"/>
          <p:cNvSpPr txBox="1"/>
          <p:nvPr/>
        </p:nvSpPr>
        <p:spPr>
          <a:xfrm>
            <a:off x="3505200" y="583475"/>
            <a:ext cx="1325100" cy="77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>
                <a:solidFill>
                  <a:srgbClr val="999999"/>
                </a:solidFill>
              </a:rPr>
              <a:t>rd o.g</a:t>
            </a:r>
          </a:p>
        </p:txBody>
      </p:sp>
      <p:sp>
        <p:nvSpPr>
          <p:cNvPr id="873" name="Shape 873"/>
          <p:cNvSpPr/>
          <p:nvPr/>
        </p:nvSpPr>
        <p:spPr>
          <a:xfrm>
            <a:off x="3410475" y="1717123"/>
            <a:ext cx="1413900" cy="870599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9525" cap="flat">
            <a:solidFill>
              <a:srgbClr val="999999"/>
            </a:solidFill>
            <a:prstDash val="lg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EFEFEF"/>
              </a:solidFill>
            </a:endParaRPr>
          </a:p>
        </p:txBody>
      </p:sp>
      <p:sp>
        <p:nvSpPr>
          <p:cNvPr id="878" name="Shape 878"/>
          <p:cNvSpPr txBox="1"/>
          <p:nvPr/>
        </p:nvSpPr>
        <p:spPr>
          <a:xfrm>
            <a:off x="3505200" y="1497875"/>
            <a:ext cx="1325100" cy="77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>
                <a:solidFill>
                  <a:srgbClr val="999999"/>
                </a:solidFill>
              </a:rPr>
              <a:t>rd o.h</a:t>
            </a:r>
          </a:p>
        </p:txBody>
      </p:sp>
      <p:sp>
        <p:nvSpPr>
          <p:cNvPr id="879" name="Shape 879"/>
          <p:cNvSpPr txBox="1"/>
          <p:nvPr/>
        </p:nvSpPr>
        <p:spPr>
          <a:xfrm>
            <a:off x="5659275" y="1792225"/>
            <a:ext cx="1325100" cy="77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/>
              <a:t>rd o.f</a:t>
            </a:r>
          </a:p>
        </p:txBody>
      </p:sp>
      <p:sp>
        <p:nvSpPr>
          <p:cNvPr id="880" name="Shape 880"/>
          <p:cNvSpPr txBox="1"/>
          <p:nvPr/>
        </p:nvSpPr>
        <p:spPr>
          <a:xfrm>
            <a:off x="7640475" y="2097025"/>
            <a:ext cx="1325100" cy="77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800" b="1">
                <a:solidFill>
                  <a:srgbClr val="999999"/>
                </a:solidFill>
              </a:rPr>
              <a:t>rd o.h</a:t>
            </a:r>
          </a:p>
        </p:txBody>
      </p:sp>
      <p:sp>
        <p:nvSpPr>
          <p:cNvPr id="881" name="Shape 881"/>
          <p:cNvSpPr txBox="1"/>
          <p:nvPr/>
        </p:nvSpPr>
        <p:spPr>
          <a:xfrm>
            <a:off x="1422800" y="2647950"/>
            <a:ext cx="2001600" cy="76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/>
              <a:t>wr o.f</a:t>
            </a:r>
          </a:p>
        </p:txBody>
      </p:sp>
      <p:cxnSp>
        <p:nvCxnSpPr>
          <p:cNvPr id="882" name="Shape 882"/>
          <p:cNvCxnSpPr>
            <a:stCxn id="883" idx="3"/>
          </p:cNvCxnSpPr>
          <p:nvPr/>
        </p:nvCxnSpPr>
        <p:spPr>
          <a:xfrm>
            <a:off x="2660000" y="828725"/>
            <a:ext cx="2898299" cy="13004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884" name="Shape 884"/>
          <p:cNvCxnSpPr/>
          <p:nvPr/>
        </p:nvCxnSpPr>
        <p:spPr>
          <a:xfrm flipH="1">
            <a:off x="2672899" y="2288300"/>
            <a:ext cx="2892300" cy="4541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ransition spd="slow">
    <p:cut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" name="Shape 889"/>
          <p:cNvSpPr txBox="1"/>
          <p:nvPr/>
        </p:nvSpPr>
        <p:spPr>
          <a:xfrm>
            <a:off x="1085550" y="2034100"/>
            <a:ext cx="5329199" cy="1462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Char char="●"/>
            </a:pPr>
            <a:r>
              <a:rPr lang="en"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Implementation</a:t>
            </a: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Char char="●"/>
            </a:pPr>
            <a:r>
              <a:rPr lang="en"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Atomicity specifications</a:t>
            </a:r>
          </a:p>
          <a:p>
            <a:pPr marL="457200" lvl="0" indent="-38100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Char char="●"/>
            </a:pPr>
            <a:r>
              <a:rPr lang="en"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Experiments</a:t>
            </a:r>
          </a:p>
        </p:txBody>
      </p:sp>
      <p:sp>
        <p:nvSpPr>
          <p:cNvPr id="890" name="Shape 890"/>
          <p:cNvSpPr txBox="1"/>
          <p:nvPr/>
        </p:nvSpPr>
        <p:spPr>
          <a:xfrm>
            <a:off x="997050" y="1157450"/>
            <a:ext cx="6698699" cy="82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4000" b="1">
                <a:solidFill>
                  <a:srgbClr val="1C4587"/>
                </a:solidFill>
                <a:latin typeface="Georgia"/>
                <a:ea typeface="Georgia"/>
                <a:cs typeface="Georgia"/>
                <a:sym typeface="Georgia"/>
              </a:rPr>
              <a:t>Evaluation Methodology</a:t>
            </a:r>
          </a:p>
        </p:txBody>
      </p:sp>
    </p:spTree>
  </p:cSld>
  <p:clrMapOvr>
    <a:masterClrMapping/>
  </p:clrMapOvr>
  <p:transition spd="slow">
    <p:cut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5" name="Shape 895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Implementation</a:t>
            </a:r>
          </a:p>
        </p:txBody>
      </p:sp>
      <p:sp>
        <p:nvSpPr>
          <p:cNvPr id="896" name="Shape 896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DoubleChecker and Velodrome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Developed in </a:t>
            </a:r>
            <a:r>
              <a:rPr lang="en" b="1"/>
              <a:t>Jikes RVM 3.1.3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Artifact successfully evaluated</a:t>
            </a:r>
          </a:p>
          <a:p>
            <a:pPr marL="914400" lvl="1" indent="-38100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Code shared on Jikes RVM Research Archive</a:t>
            </a:r>
          </a:p>
        </p:txBody>
      </p:sp>
      <p:pic>
        <p:nvPicPr>
          <p:cNvPr id="897" name="Shape 89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7231425" y="383174"/>
            <a:ext cx="1263150" cy="1263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Atomicity Violations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b="1"/>
              <a:t>Constitute 69%</a:t>
            </a:r>
            <a:r>
              <a:rPr lang="en" sz="2400" baseline="30000"/>
              <a:t>1 </a:t>
            </a:r>
            <a:r>
              <a:rPr lang="en" b="1"/>
              <a:t>of all non-deadlock concurrency bugs</a:t>
            </a:r>
          </a:p>
        </p:txBody>
      </p:sp>
      <p:grpSp>
        <p:nvGrpSpPr>
          <p:cNvPr id="137" name="Shape 137"/>
          <p:cNvGrpSpPr/>
          <p:nvPr/>
        </p:nvGrpSpPr>
        <p:grpSpPr>
          <a:xfrm>
            <a:off x="151732" y="4531700"/>
            <a:ext cx="8603910" cy="356700"/>
            <a:chOff x="151725" y="4760300"/>
            <a:chExt cx="7017299" cy="356700"/>
          </a:xfrm>
        </p:grpSpPr>
        <p:cxnSp>
          <p:nvCxnSpPr>
            <p:cNvPr id="138" name="Shape 138"/>
            <p:cNvCxnSpPr/>
            <p:nvPr/>
          </p:nvCxnSpPr>
          <p:spPr>
            <a:xfrm>
              <a:off x="151725" y="4802125"/>
              <a:ext cx="7017299" cy="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sp>
          <p:nvSpPr>
            <p:cNvPr id="139" name="Shape 139"/>
            <p:cNvSpPr txBox="1"/>
            <p:nvPr/>
          </p:nvSpPr>
          <p:spPr>
            <a:xfrm>
              <a:off x="173984" y="4760300"/>
              <a:ext cx="5821500" cy="356700"/>
            </a:xfrm>
            <a:prstGeom prst="rect">
              <a:avLst/>
            </a:prstGeom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200">
                  <a:solidFill>
                    <a:schemeClr val="dk1"/>
                  </a:solidFill>
                </a:rPr>
                <a:t>1. S. Lu et al. Learning from Mistakes: A Comprehensive Study on Real World Concurrency Bug Characteristics. In ASPLOS, 2008. </a:t>
              </a:r>
            </a:p>
          </p:txBody>
        </p: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Shape 902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4400"/>
              <a:t>Experimental Methodology</a:t>
            </a:r>
          </a:p>
        </p:txBody>
      </p:sp>
      <p:sp>
        <p:nvSpPr>
          <p:cNvPr id="903" name="Shape 903"/>
          <p:cNvSpPr txBox="1">
            <a:spLocks noGrp="1"/>
          </p:cNvSpPr>
          <p:nvPr>
            <p:ph type="body" idx="1"/>
          </p:nvPr>
        </p:nvSpPr>
        <p:spPr>
          <a:xfrm>
            <a:off x="457200" y="1297775"/>
            <a:ext cx="8335199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Benchmarks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DaCapo 2006, 9.12-bach, Java Grande, other benchmarks used in prior work</a:t>
            </a:r>
            <a:r>
              <a:rPr lang="en" baseline="30000"/>
              <a:t>1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Platform: 3.30 GHz 4-core Intel i5 processor</a:t>
            </a:r>
          </a:p>
        </p:txBody>
      </p:sp>
      <p:grpSp>
        <p:nvGrpSpPr>
          <p:cNvPr id="904" name="Shape 904"/>
          <p:cNvGrpSpPr/>
          <p:nvPr/>
        </p:nvGrpSpPr>
        <p:grpSpPr>
          <a:xfrm>
            <a:off x="151732" y="4607900"/>
            <a:ext cx="8603910" cy="356700"/>
            <a:chOff x="151725" y="4760300"/>
            <a:chExt cx="7017299" cy="356700"/>
          </a:xfrm>
        </p:grpSpPr>
        <p:cxnSp>
          <p:nvCxnSpPr>
            <p:cNvPr id="905" name="Shape 905"/>
            <p:cNvCxnSpPr/>
            <p:nvPr/>
          </p:nvCxnSpPr>
          <p:spPr>
            <a:xfrm>
              <a:off x="151725" y="4802125"/>
              <a:ext cx="7017299" cy="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sp>
          <p:nvSpPr>
            <p:cNvPr id="906" name="Shape 906"/>
            <p:cNvSpPr txBox="1"/>
            <p:nvPr/>
          </p:nvSpPr>
          <p:spPr>
            <a:xfrm>
              <a:off x="173985" y="4760300"/>
              <a:ext cx="5804700" cy="356700"/>
            </a:xfrm>
            <a:prstGeom prst="rect">
              <a:avLst/>
            </a:prstGeom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200">
                  <a:solidFill>
                    <a:schemeClr val="dk1"/>
                  </a:solidFill>
                </a:rPr>
                <a:t>1. C. Flanagan et al. Velodrome: A Sound and Complete Dynamic Atomicity Checker for Multithreaded Programs. In PLDI, 2008. 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" name="Shape 911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Atomicity Specifications</a:t>
            </a:r>
          </a:p>
        </p:txBody>
      </p:sp>
      <p:sp>
        <p:nvSpPr>
          <p:cNvPr id="912" name="Shape 912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Assume provided by the programmers</a:t>
            </a:r>
          </a:p>
          <a:p>
            <a:pPr marL="457200" lvl="0" indent="-4191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We reuse prior work’s approach to infer the specifications</a:t>
            </a:r>
          </a:p>
        </p:txBody>
      </p:sp>
      <p:grpSp>
        <p:nvGrpSpPr>
          <p:cNvPr id="913" name="Shape 913"/>
          <p:cNvGrpSpPr/>
          <p:nvPr/>
        </p:nvGrpSpPr>
        <p:grpSpPr>
          <a:xfrm>
            <a:off x="361798" y="2863055"/>
            <a:ext cx="8441441" cy="2173126"/>
            <a:chOff x="57000" y="1788075"/>
            <a:chExt cx="8582188" cy="2257325"/>
          </a:xfrm>
        </p:grpSpPr>
        <p:sp>
          <p:nvSpPr>
            <p:cNvPr id="914" name="Shape 914"/>
            <p:cNvSpPr/>
            <p:nvPr/>
          </p:nvSpPr>
          <p:spPr>
            <a:xfrm>
              <a:off x="2692200" y="1950975"/>
              <a:ext cx="2036700" cy="850199"/>
            </a:xfrm>
            <a:prstGeom prst="roundRect">
              <a:avLst>
                <a:gd name="adj" fmla="val 16667"/>
              </a:avLst>
            </a:prstGeom>
            <a:solidFill>
              <a:srgbClr val="FFF2CC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b="1"/>
                <a:t>DoubleChecker/</a:t>
              </a:r>
            </a:p>
            <a:p>
              <a:pPr lvl="0" algn="ctr" rtl="0">
                <a:spcBef>
                  <a:spcPts val="0"/>
                </a:spcBef>
                <a:buNone/>
              </a:pPr>
              <a:r>
                <a:rPr lang="en" b="1"/>
                <a:t>Velodrome</a:t>
              </a:r>
            </a:p>
          </p:txBody>
        </p:sp>
        <p:sp>
          <p:nvSpPr>
            <p:cNvPr id="915" name="Shape 915"/>
            <p:cNvSpPr/>
            <p:nvPr/>
          </p:nvSpPr>
          <p:spPr>
            <a:xfrm>
              <a:off x="7042625" y="1950988"/>
              <a:ext cx="1596563" cy="850175"/>
            </a:xfrm>
            <a:prstGeom prst="flowChartDocument">
              <a:avLst/>
            </a:prstGeom>
            <a:solidFill>
              <a:srgbClr val="B6D7A8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Clr>
                  <a:schemeClr val="dk1"/>
                </a:buClr>
                <a:buSzPct val="78571"/>
                <a:buFont typeface="Arial"/>
                <a:buNone/>
              </a:pPr>
              <a:r>
                <a:rPr lang="en" b="1">
                  <a:solidFill>
                    <a:schemeClr val="dk1"/>
                  </a:solidFill>
                </a:rPr>
                <a:t>atomicity</a:t>
              </a:r>
            </a:p>
            <a:p>
              <a:pPr lvl="0" algn="ctr" rtl="0">
                <a:spcBef>
                  <a:spcPts val="0"/>
                </a:spcBef>
                <a:buClr>
                  <a:schemeClr val="dk1"/>
                </a:buClr>
                <a:buSzPct val="78571"/>
                <a:buFont typeface="Arial"/>
                <a:buNone/>
              </a:pPr>
              <a:r>
                <a:rPr lang="en" b="1">
                  <a:solidFill>
                    <a:schemeClr val="dk1"/>
                  </a:solidFill>
                </a:rPr>
                <a:t>specification</a:t>
              </a:r>
            </a:p>
          </p:txBody>
        </p:sp>
        <p:cxnSp>
          <p:nvCxnSpPr>
            <p:cNvPr id="916" name="Shape 916"/>
            <p:cNvCxnSpPr>
              <a:stCxn id="914" idx="3"/>
              <a:endCxn id="915" idx="1"/>
            </p:cNvCxnSpPr>
            <p:nvPr/>
          </p:nvCxnSpPr>
          <p:spPr>
            <a:xfrm>
              <a:off x="4728900" y="2376074"/>
              <a:ext cx="2313724" cy="1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917" name="Shape 917"/>
            <p:cNvCxnSpPr>
              <a:stCxn id="914" idx="1"/>
            </p:cNvCxnSpPr>
            <p:nvPr/>
          </p:nvCxnSpPr>
          <p:spPr>
            <a:xfrm rot="10800000">
              <a:off x="1816499" y="2370974"/>
              <a:ext cx="875700" cy="51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triangle" w="lg" len="lg"/>
              <a:tailEnd type="none" w="lg" len="lg"/>
            </a:ln>
          </p:spPr>
        </p:cxnSp>
        <p:sp>
          <p:nvSpPr>
            <p:cNvPr id="918" name="Shape 918"/>
            <p:cNvSpPr txBox="1"/>
            <p:nvPr/>
          </p:nvSpPr>
          <p:spPr>
            <a:xfrm>
              <a:off x="57000" y="1979325"/>
              <a:ext cx="1960200" cy="793499"/>
            </a:xfrm>
            <a:prstGeom prst="rect">
              <a:avLst/>
            </a:prstGeom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All methods except main(), run(), 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rPr lang="en"/>
                <a:t>callers of join(), 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rPr lang="en"/>
                <a:t>wait(), etc.</a:t>
              </a:r>
            </a:p>
          </p:txBody>
        </p:sp>
        <p:sp>
          <p:nvSpPr>
            <p:cNvPr id="919" name="Shape 919"/>
            <p:cNvSpPr txBox="1"/>
            <p:nvPr/>
          </p:nvSpPr>
          <p:spPr>
            <a:xfrm>
              <a:off x="4728900" y="1788075"/>
              <a:ext cx="1739999" cy="457200"/>
            </a:xfrm>
            <a:prstGeom prst="rect">
              <a:avLst/>
            </a:prstGeom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new violations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rPr lang="en"/>
                <a:t>reported?</a:t>
              </a:r>
            </a:p>
          </p:txBody>
        </p:sp>
        <p:cxnSp>
          <p:nvCxnSpPr>
            <p:cNvPr id="920" name="Shape 920"/>
            <p:cNvCxnSpPr/>
            <p:nvPr/>
          </p:nvCxnSpPr>
          <p:spPr>
            <a:xfrm>
              <a:off x="6042175" y="2380550"/>
              <a:ext cx="9599" cy="850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sp>
          <p:nvSpPr>
            <p:cNvPr id="921" name="Shape 921"/>
            <p:cNvSpPr/>
            <p:nvPr/>
          </p:nvSpPr>
          <p:spPr>
            <a:xfrm>
              <a:off x="5951425" y="2286975"/>
              <a:ext cx="181499" cy="178199"/>
            </a:xfrm>
            <a:prstGeom prst="ellipse">
              <a:avLst/>
            </a:prstGeom>
            <a:solidFill>
              <a:srgbClr val="000000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cxnSp>
          <p:nvCxnSpPr>
            <p:cNvPr id="922" name="Shape 922"/>
            <p:cNvCxnSpPr/>
            <p:nvPr/>
          </p:nvCxnSpPr>
          <p:spPr>
            <a:xfrm rot="10800000">
              <a:off x="2227549" y="2361450"/>
              <a:ext cx="3900" cy="233099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923" name="Shape 923"/>
            <p:cNvCxnSpPr/>
            <p:nvPr/>
          </p:nvCxnSpPr>
          <p:spPr>
            <a:xfrm>
              <a:off x="2231450" y="2993250"/>
              <a:ext cx="5700" cy="2382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sp>
          <p:nvSpPr>
            <p:cNvPr id="924" name="Shape 924"/>
            <p:cNvSpPr txBox="1"/>
            <p:nvPr/>
          </p:nvSpPr>
          <p:spPr>
            <a:xfrm>
              <a:off x="5602450" y="2614612"/>
              <a:ext cx="1258499" cy="457200"/>
            </a:xfrm>
            <a:prstGeom prst="rect">
              <a:avLst/>
            </a:prstGeom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Yes</a:t>
              </a:r>
            </a:p>
          </p:txBody>
        </p:sp>
        <p:sp>
          <p:nvSpPr>
            <p:cNvPr id="925" name="Shape 925"/>
            <p:cNvSpPr txBox="1"/>
            <p:nvPr/>
          </p:nvSpPr>
          <p:spPr>
            <a:xfrm>
              <a:off x="6249125" y="2027175"/>
              <a:ext cx="793499" cy="457200"/>
            </a:xfrm>
            <a:prstGeom prst="rect">
              <a:avLst/>
            </a:prstGeom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No</a:t>
              </a:r>
            </a:p>
          </p:txBody>
        </p:sp>
        <p:cxnSp>
          <p:nvCxnSpPr>
            <p:cNvPr id="926" name="Shape 926"/>
            <p:cNvCxnSpPr/>
            <p:nvPr/>
          </p:nvCxnSpPr>
          <p:spPr>
            <a:xfrm rot="10800000" flipH="1">
              <a:off x="2227000" y="3221499"/>
              <a:ext cx="3815100" cy="120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sp>
          <p:nvSpPr>
            <p:cNvPr id="927" name="Shape 927"/>
            <p:cNvSpPr/>
            <p:nvPr/>
          </p:nvSpPr>
          <p:spPr>
            <a:xfrm>
              <a:off x="201025" y="3411500"/>
              <a:ext cx="1739999" cy="633900"/>
            </a:xfrm>
            <a:prstGeom prst="wedgeEllipseCallout">
              <a:avLst>
                <a:gd name="adj1" fmla="val -30437"/>
                <a:gd name="adj2" fmla="val -125158"/>
              </a:avLst>
            </a:prstGeom>
            <a:solidFill>
              <a:srgbClr val="E6B8AF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b="1"/>
                <a:t>considered non-atomic</a:t>
              </a:r>
            </a:p>
          </p:txBody>
        </p:sp>
        <p:grpSp>
          <p:nvGrpSpPr>
            <p:cNvPr id="928" name="Shape 928"/>
            <p:cNvGrpSpPr/>
            <p:nvPr/>
          </p:nvGrpSpPr>
          <p:grpSpPr>
            <a:xfrm>
              <a:off x="2055138" y="2619566"/>
              <a:ext cx="358333" cy="348660"/>
              <a:chOff x="4334550" y="3936875"/>
              <a:chExt cx="433975" cy="457200"/>
            </a:xfrm>
          </p:grpSpPr>
          <p:sp>
            <p:nvSpPr>
              <p:cNvPr id="929" name="Shape 929"/>
              <p:cNvSpPr/>
              <p:nvPr/>
            </p:nvSpPr>
            <p:spPr>
              <a:xfrm>
                <a:off x="4334550" y="3936875"/>
                <a:ext cx="428400" cy="457200"/>
              </a:xfrm>
              <a:prstGeom prst="ellipse">
                <a:avLst/>
              </a:prstGeom>
              <a:noFill/>
              <a:ln w="19050" cap="flat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>
                  <a:solidFill>
                    <a:srgbClr val="FFFFFF"/>
                  </a:solidFill>
                </a:endParaRPr>
              </a:p>
            </p:txBody>
          </p:sp>
          <p:sp>
            <p:nvSpPr>
              <p:cNvPr id="930" name="Shape 930"/>
              <p:cNvSpPr/>
              <p:nvPr/>
            </p:nvSpPr>
            <p:spPr>
              <a:xfrm>
                <a:off x="4340125" y="3936875"/>
                <a:ext cx="428400" cy="457200"/>
              </a:xfrm>
              <a:prstGeom prst="mathMinus">
                <a:avLst>
                  <a:gd name="adj1" fmla="val 23520"/>
                </a:avLst>
              </a:prstGeom>
              <a:solidFill>
                <a:srgbClr val="F9CB9C"/>
              </a:solidFill>
              <a:ln w="19050" cap="flat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>
                  <a:solidFill>
                    <a:srgbClr val="FFFFFF"/>
                  </a:solidFill>
                </a:endParaRPr>
              </a:p>
            </p:txBody>
          </p:sp>
        </p:grpSp>
      </p:grpSp>
    </p:spTree>
  </p:cSld>
  <p:clrMapOvr>
    <a:masterClrMapping/>
  </p:clrMapOvr>
  <p:transition spd="slow">
    <p:cut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" name="Shape 935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Soundness Experiments</a:t>
            </a:r>
          </a:p>
        </p:txBody>
      </p:sp>
      <p:sp>
        <p:nvSpPr>
          <p:cNvPr id="936" name="Shape 936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Generated atomicity violations with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Velodrome - sound and precise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DoubleChecker</a:t>
            </a:r>
          </a:p>
          <a:p>
            <a:pPr marL="1371600" lvl="2" indent="-381000" rtl="0">
              <a:spcBef>
                <a:spcPts val="0"/>
              </a:spcBef>
              <a:buClr>
                <a:schemeClr val="dk2"/>
              </a:buClr>
              <a:buSzPct val="80000"/>
              <a:buFont typeface="Wingdings"/>
              <a:buChar char="§"/>
            </a:pPr>
            <a:r>
              <a:rPr lang="en"/>
              <a:t>Single-run mode - sound and precise</a:t>
            </a:r>
          </a:p>
          <a:p>
            <a:pPr marL="1371600" lvl="2" indent="-381000" rtl="0">
              <a:spcBef>
                <a:spcPts val="0"/>
              </a:spcBef>
              <a:buClr>
                <a:schemeClr val="dk2"/>
              </a:buClr>
              <a:buSzPct val="80000"/>
              <a:buFont typeface="Wingdings"/>
              <a:buChar char="§"/>
            </a:pPr>
            <a:r>
              <a:rPr lang="en"/>
              <a:t>Multi-run mode - unsound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Results match closely for Velodrome and the single-run mode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Multi-run mode finds 83% of all violations</a:t>
            </a:r>
          </a:p>
        </p:txBody>
      </p:sp>
    </p:spTree>
  </p:cSld>
  <p:clrMapOvr>
    <a:masterClrMapping/>
  </p:clrMapOvr>
  <p:transition spd="slow">
    <p:cut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" name="Shape 941"/>
          <p:cNvSpPr txBox="1">
            <a:spLocks noGrp="1"/>
          </p:cNvSpPr>
          <p:nvPr>
            <p:ph type="title"/>
          </p:nvPr>
        </p:nvSpPr>
        <p:spPr>
          <a:xfrm>
            <a:off x="457200" y="3225"/>
            <a:ext cx="8229600" cy="845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400"/>
              <a:t>Performance Experiments</a:t>
            </a:r>
          </a:p>
        </p:txBody>
      </p:sp>
      <p:pic>
        <p:nvPicPr>
          <p:cNvPr id="942" name="Shape 94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59050" y="915700"/>
            <a:ext cx="7825899" cy="4013500"/>
          </a:xfrm>
          <a:prstGeom prst="rect">
            <a:avLst/>
          </a:prstGeom>
          <a:noFill/>
          <a:ln w="19050" cap="flat">
            <a:solidFill>
              <a:srgbClr val="1155CC"/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  <p:transition spd="slow">
    <p:cut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Shape 947"/>
          <p:cNvSpPr txBox="1">
            <a:spLocks noGrp="1"/>
          </p:cNvSpPr>
          <p:nvPr>
            <p:ph type="title"/>
          </p:nvPr>
        </p:nvSpPr>
        <p:spPr>
          <a:xfrm>
            <a:off x="457200" y="3225"/>
            <a:ext cx="8229600" cy="845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400"/>
              <a:t>Performance Experiments</a:t>
            </a:r>
          </a:p>
        </p:txBody>
      </p:sp>
      <p:pic>
        <p:nvPicPr>
          <p:cNvPr id="948" name="Shape 94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59050" y="915700"/>
            <a:ext cx="7825899" cy="4013500"/>
          </a:xfrm>
          <a:prstGeom prst="rect">
            <a:avLst/>
          </a:prstGeom>
          <a:noFill/>
          <a:ln w="19050" cap="flat">
            <a:solidFill>
              <a:srgbClr val="1155CC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949" name="Shape 949"/>
          <p:cNvSpPr txBox="1"/>
          <p:nvPr/>
        </p:nvSpPr>
        <p:spPr>
          <a:xfrm>
            <a:off x="1596300" y="1340237"/>
            <a:ext cx="6243299" cy="2760900"/>
          </a:xfrm>
          <a:prstGeom prst="rect">
            <a:avLst/>
          </a:prstGeom>
          <a:solidFill>
            <a:srgbClr val="FFFFFF"/>
          </a:solidFill>
          <a:ln w="28575" cap="flat">
            <a:solidFill>
              <a:srgbClr val="1155C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3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Single-run mode - </a:t>
            </a:r>
            <a:r>
              <a:rPr lang="en" sz="3000" b="1">
                <a:solidFill>
                  <a:srgbClr val="38761D"/>
                </a:solidFill>
                <a:latin typeface="Georgia"/>
                <a:ea typeface="Georgia"/>
                <a:cs typeface="Georgia"/>
                <a:sym typeface="Georgia"/>
              </a:rPr>
              <a:t>1.9 times faster</a:t>
            </a:r>
            <a:r>
              <a:rPr lang="en" sz="3000" b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" sz="3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than Velodrome</a:t>
            </a:r>
          </a:p>
          <a:p>
            <a:pPr marL="457200" lvl="0" indent="-419100" rtl="0">
              <a:spcBef>
                <a:spcPts val="60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3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Multi-run mode</a:t>
            </a:r>
          </a:p>
          <a:p>
            <a:pPr marL="914400" lvl="1" indent="-381000" rtl="0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First run - </a:t>
            </a:r>
            <a:r>
              <a:rPr lang="en" sz="2400" b="1">
                <a:solidFill>
                  <a:srgbClr val="38761D"/>
                </a:solidFill>
                <a:latin typeface="Georgia"/>
                <a:ea typeface="Georgia"/>
                <a:cs typeface="Georgia"/>
                <a:sym typeface="Georgia"/>
              </a:rPr>
              <a:t>5.6 times faster</a:t>
            </a:r>
          </a:p>
          <a:p>
            <a:pPr marL="914400" lvl="1" indent="-381000" rtl="0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Second run - </a:t>
            </a:r>
            <a:r>
              <a:rPr lang="en" sz="2400" b="1">
                <a:solidFill>
                  <a:srgbClr val="38761D"/>
                </a:solidFill>
                <a:latin typeface="Georgia"/>
                <a:ea typeface="Georgia"/>
                <a:cs typeface="Georgia"/>
                <a:sym typeface="Georgia"/>
              </a:rPr>
              <a:t>3.7 times faster</a:t>
            </a:r>
          </a:p>
        </p:txBody>
      </p:sp>
    </p:spTree>
  </p:cSld>
  <p:clrMapOvr>
    <a:masterClrMapping/>
  </p:clrMapOvr>
  <p:transition spd="slow">
    <p:cut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" name="Shape 954"/>
          <p:cNvSpPr txBox="1"/>
          <p:nvPr/>
        </p:nvSpPr>
        <p:spPr>
          <a:xfrm>
            <a:off x="1085550" y="2034100"/>
            <a:ext cx="7531200" cy="1462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Char char="●"/>
            </a:pPr>
            <a:r>
              <a:rPr lang="en"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2-4 times lesser overhead than current state-of-art</a:t>
            </a: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Char char="●"/>
            </a:pPr>
            <a:r>
              <a:rPr lang="en"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Makes dynamic atomicity checking </a:t>
            </a:r>
            <a:r>
              <a:rPr lang="en" sz="2400" b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more practical</a:t>
            </a:r>
          </a:p>
        </p:txBody>
      </p:sp>
      <p:sp>
        <p:nvSpPr>
          <p:cNvPr id="955" name="Shape 955"/>
          <p:cNvSpPr txBox="1"/>
          <p:nvPr/>
        </p:nvSpPr>
        <p:spPr>
          <a:xfrm>
            <a:off x="997050" y="1157450"/>
            <a:ext cx="6698699" cy="82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b="1">
                <a:solidFill>
                  <a:srgbClr val="1C4587"/>
                </a:solidFill>
                <a:latin typeface="Georgia"/>
                <a:ea typeface="Georgia"/>
                <a:cs typeface="Georgia"/>
                <a:sym typeface="Georgia"/>
              </a:rPr>
              <a:t>DoubleChecker</a:t>
            </a:r>
          </a:p>
        </p:txBody>
      </p:sp>
    </p:spTree>
  </p:cSld>
  <p:clrMapOvr>
    <a:masterClrMapping/>
  </p:clrMapOvr>
  <p:transition spd="slow">
    <p:cut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" name="Shape 960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Related Work</a:t>
            </a:r>
          </a:p>
        </p:txBody>
      </p:sp>
      <p:sp>
        <p:nvSpPr>
          <p:cNvPr id="961" name="Shape 961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Type systems </a:t>
            </a:r>
          </a:p>
          <a:p>
            <a:pPr marL="1371600" lvl="2" indent="-317500" rtl="0">
              <a:spcBef>
                <a:spcPts val="0"/>
              </a:spcBef>
              <a:buClr>
                <a:schemeClr val="dk2"/>
              </a:buClr>
              <a:buSzPct val="100000"/>
              <a:buFont typeface="Wingdings"/>
              <a:buChar char="§"/>
            </a:pPr>
            <a:r>
              <a:rPr lang="en" sz="1400"/>
              <a:t>Flanagan and Qadeer, PLDI 2003</a:t>
            </a:r>
          </a:p>
          <a:p>
            <a:pPr marL="1371600" lvl="2" indent="-317500" rtl="0">
              <a:spcBef>
                <a:spcPts val="0"/>
              </a:spcBef>
              <a:buClr>
                <a:schemeClr val="dk2"/>
              </a:buClr>
              <a:buSzPct val="100000"/>
              <a:buFont typeface="Wingdings"/>
              <a:buChar char="§"/>
            </a:pPr>
            <a:r>
              <a:rPr lang="en" sz="1400"/>
              <a:t>Flanagan et al., TOPLAS 2008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Model checking</a:t>
            </a:r>
          </a:p>
          <a:p>
            <a:pPr marL="1371600" lvl="2" indent="-317500" rtl="0">
              <a:spcBef>
                <a:spcPts val="0"/>
              </a:spcBef>
              <a:buClr>
                <a:schemeClr val="dk2"/>
              </a:buClr>
              <a:buSzPct val="100000"/>
              <a:buFont typeface="Wingdings"/>
              <a:buChar char="§"/>
            </a:pPr>
            <a:r>
              <a:rPr lang="en" sz="1400"/>
              <a:t>Farzan and Madhusudan, CAV 2006</a:t>
            </a:r>
          </a:p>
          <a:p>
            <a:pPr marL="1371600" lvl="2" indent="-317500" rtl="0">
              <a:spcBef>
                <a:spcPts val="0"/>
              </a:spcBef>
              <a:buClr>
                <a:schemeClr val="dk2"/>
              </a:buClr>
              <a:buSzPct val="100000"/>
              <a:buFont typeface="Wingdings"/>
              <a:buChar char="§"/>
            </a:pPr>
            <a:r>
              <a:rPr lang="en" sz="1400"/>
              <a:t>Flanagan, SPIN 2004</a:t>
            </a:r>
          </a:p>
          <a:p>
            <a:pPr marL="1371600" lvl="2" indent="-317500" rtl="0">
              <a:spcBef>
                <a:spcPts val="0"/>
              </a:spcBef>
              <a:buClr>
                <a:schemeClr val="dk2"/>
              </a:buClr>
              <a:buSzPct val="100000"/>
              <a:buFont typeface="Wingdings"/>
              <a:buChar char="§"/>
            </a:pPr>
            <a:r>
              <a:rPr lang="en" sz="1400"/>
              <a:t>Hatcliff et al., VMCAI 2004</a:t>
            </a:r>
          </a:p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Shape 966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Related Work</a:t>
            </a:r>
          </a:p>
        </p:txBody>
      </p:sp>
      <p:sp>
        <p:nvSpPr>
          <p:cNvPr id="967" name="Shape 967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Dynamic analysis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Conflict-serializability-based approaches</a:t>
            </a:r>
          </a:p>
          <a:p>
            <a:pPr marL="1371600" lvl="2" indent="-317500" rtl="0">
              <a:spcBef>
                <a:spcPts val="0"/>
              </a:spcBef>
              <a:buClr>
                <a:schemeClr val="dk2"/>
              </a:buClr>
              <a:buSzPct val="100000"/>
              <a:buFont typeface="Wingdings"/>
              <a:buChar char="§"/>
            </a:pPr>
            <a:r>
              <a:rPr lang="en" sz="1400"/>
              <a:t>Flanagan et al., PLDI 2008; Farzan and Madhusudan, CAV 2008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Inferring atomicity </a:t>
            </a:r>
          </a:p>
          <a:p>
            <a:pPr marL="1371600" lvl="2" indent="-317500" rtl="0">
              <a:spcBef>
                <a:spcPts val="0"/>
              </a:spcBef>
              <a:buClr>
                <a:schemeClr val="dk2"/>
              </a:buClr>
              <a:buSzPct val="100000"/>
              <a:buFont typeface="Wingdings"/>
              <a:buChar char="§"/>
            </a:pPr>
            <a:r>
              <a:rPr lang="en" sz="1400"/>
              <a:t>Lu et al., ASPLOS 2006; Xu et al., PLDI 2005; Hammer et al., ICSE 2008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Predictive approaches</a:t>
            </a:r>
          </a:p>
          <a:p>
            <a:pPr marL="1371600" lvl="2" indent="-317500" rtl="0">
              <a:spcBef>
                <a:spcPts val="0"/>
              </a:spcBef>
              <a:buClr>
                <a:schemeClr val="dk2"/>
              </a:buClr>
              <a:buSzPct val="100000"/>
              <a:buFont typeface="Wingdings"/>
              <a:buChar char="§"/>
            </a:pPr>
            <a:r>
              <a:rPr lang="en" sz="1400"/>
              <a:t>Sinha et al., MEMOCODE 2011; Sorrentino et al., FSE 2010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Other approaches</a:t>
            </a:r>
          </a:p>
          <a:p>
            <a:pPr marL="1371600" lvl="2" indent="-317500" rtl="0">
              <a:spcBef>
                <a:spcPts val="0"/>
              </a:spcBef>
              <a:buClr>
                <a:schemeClr val="dk2"/>
              </a:buClr>
              <a:buSzPct val="100000"/>
              <a:buFont typeface="Wingdings"/>
              <a:buChar char="§"/>
            </a:pPr>
            <a:r>
              <a:rPr lang="en" sz="1400"/>
              <a:t>Wang and Stoller, PPoPP 2006; Wang and Stoller, TSE 2006</a:t>
            </a:r>
          </a:p>
          <a:p>
            <a:pPr marL="457200" lvl="0" indent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" name="Shape 972"/>
          <p:cNvSpPr txBox="1">
            <a:spLocks noGrp="1"/>
          </p:cNvSpPr>
          <p:nvPr>
            <p:ph type="title"/>
          </p:nvPr>
        </p:nvSpPr>
        <p:spPr>
          <a:xfrm>
            <a:off x="250500" y="155625"/>
            <a:ext cx="86430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500"/>
              <a:t>What Has DoubleChecker Achieved?</a:t>
            </a:r>
          </a:p>
        </p:txBody>
      </p:sp>
      <p:sp>
        <p:nvSpPr>
          <p:cNvPr id="973" name="Shape 973"/>
          <p:cNvSpPr txBox="1">
            <a:spLocks noGrp="1"/>
          </p:cNvSpPr>
          <p:nvPr>
            <p:ph type="body" idx="1"/>
          </p:nvPr>
        </p:nvSpPr>
        <p:spPr>
          <a:xfrm>
            <a:off x="457200" y="1221575"/>
            <a:ext cx="8436299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b="1"/>
              <a:t>Improved overheads</a:t>
            </a:r>
            <a:r>
              <a:rPr lang="en"/>
              <a:t> over current state-of-art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Makes dynamic atomicity checking more practical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b="1"/>
              <a:t>Cheaper to over-approximate dependences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Showcases a judicious separation of tasks to recover precision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DD7E6B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Atomicity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457200" y="1297775"/>
            <a:ext cx="84093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Concurrency correctness property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Synonymous with </a:t>
            </a:r>
            <a:r>
              <a:rPr lang="en" b="1"/>
              <a:t>serializability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Program execution must be equivalent to some serial execution of the atomic regions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457200" y="4170365"/>
            <a:ext cx="8229600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b="1">
                <a:solidFill>
                  <a:srgbClr val="FFFFFF"/>
                </a:solidFill>
              </a:rPr>
              <a:t>Atomicity Violation Example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1537075" y="195950"/>
            <a:ext cx="1645800" cy="356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1</a:t>
            </a:r>
          </a:p>
        </p:txBody>
      </p:sp>
      <p:sp>
        <p:nvSpPr>
          <p:cNvPr id="152" name="Shape 152"/>
          <p:cNvSpPr txBox="1"/>
          <p:nvPr/>
        </p:nvSpPr>
        <p:spPr>
          <a:xfrm>
            <a:off x="5893525" y="195950"/>
            <a:ext cx="1645800" cy="356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2</a:t>
            </a:r>
          </a:p>
        </p:txBody>
      </p:sp>
      <p:sp>
        <p:nvSpPr>
          <p:cNvPr id="153" name="Shape 153"/>
          <p:cNvSpPr txBox="1"/>
          <p:nvPr/>
        </p:nvSpPr>
        <p:spPr>
          <a:xfrm>
            <a:off x="901325" y="676000"/>
            <a:ext cx="2978399" cy="3291900"/>
          </a:xfrm>
          <a:prstGeom prst="rect">
            <a:avLst/>
          </a:prstGeom>
          <a:ln w="28575" cap="flat">
            <a:solidFill>
              <a:srgbClr val="1155C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void execute() {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  while (...) {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     </a:t>
            </a:r>
            <a:r>
              <a:rPr lang="en" b="1"/>
              <a:t>prepareList</a:t>
            </a:r>
            <a:r>
              <a:rPr lang="en"/>
              <a:t>();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     </a:t>
            </a:r>
            <a:r>
              <a:rPr lang="en" b="1"/>
              <a:t>processList</a:t>
            </a:r>
            <a:r>
              <a:rPr lang="en"/>
              <a:t>();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     </a:t>
            </a:r>
            <a:r>
              <a:rPr lang="en" b="1"/>
              <a:t>resetList</a:t>
            </a:r>
            <a:r>
              <a:rPr lang="en"/>
              <a:t>();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 }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}</a:t>
            </a:r>
          </a:p>
        </p:txBody>
      </p:sp>
      <p:sp>
        <p:nvSpPr>
          <p:cNvPr id="154" name="Shape 154"/>
          <p:cNvSpPr txBox="1"/>
          <p:nvPr/>
        </p:nvSpPr>
        <p:spPr>
          <a:xfrm>
            <a:off x="5175625" y="676000"/>
            <a:ext cx="2906999" cy="3291900"/>
          </a:xfrm>
          <a:prstGeom prst="rect">
            <a:avLst/>
          </a:prstGeom>
          <a:ln w="28575" cap="flat">
            <a:solidFill>
              <a:srgbClr val="38761D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void execute() {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while (...) {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</a:t>
            </a:r>
            <a:r>
              <a:rPr lang="en" b="1">
                <a:solidFill>
                  <a:schemeClr val="dk1"/>
                </a:solidFill>
              </a:rPr>
              <a:t>prepareList</a:t>
            </a:r>
            <a:r>
              <a:rPr lang="en">
                <a:solidFill>
                  <a:schemeClr val="dk1"/>
                </a:solidFill>
              </a:rPr>
              <a:t>();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</a:t>
            </a:r>
            <a:r>
              <a:rPr lang="en" b="1">
                <a:solidFill>
                  <a:schemeClr val="dk1"/>
                </a:solidFill>
              </a:rPr>
              <a:t>processList</a:t>
            </a:r>
            <a:r>
              <a:rPr lang="en">
                <a:solidFill>
                  <a:schemeClr val="dk1"/>
                </a:solidFill>
              </a:rPr>
              <a:t>();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</a:t>
            </a:r>
            <a:r>
              <a:rPr lang="en" b="1">
                <a:solidFill>
                  <a:schemeClr val="dk1"/>
                </a:solidFill>
              </a:rPr>
              <a:t>resetList</a:t>
            </a:r>
            <a:r>
              <a:rPr lang="en">
                <a:solidFill>
                  <a:schemeClr val="dk1"/>
                </a:solidFill>
              </a:rPr>
              <a:t>();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}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</a:p>
        </p:txBody>
      </p:sp>
      <p:cxnSp>
        <p:nvCxnSpPr>
          <p:cNvPr id="155" name="Shape 155"/>
          <p:cNvCxnSpPr/>
          <p:nvPr/>
        </p:nvCxnSpPr>
        <p:spPr>
          <a:xfrm>
            <a:off x="1260025" y="1946450"/>
            <a:ext cx="564299" cy="0"/>
          </a:xfrm>
          <a:prstGeom prst="straightConnector1">
            <a:avLst/>
          </a:prstGeom>
          <a:noFill/>
          <a:ln w="38100" cap="flat">
            <a:solidFill>
              <a:schemeClr val="dk2"/>
            </a:solidFill>
            <a:prstDash val="dot"/>
            <a:round/>
            <a:headEnd type="none" w="lg" len="lg"/>
            <a:tailEnd type="none" w="lg" len="lg"/>
          </a:ln>
        </p:spPr>
      </p:cxnSp>
      <p:cxnSp>
        <p:nvCxnSpPr>
          <p:cNvPr id="156" name="Shape 156"/>
          <p:cNvCxnSpPr/>
          <p:nvPr/>
        </p:nvCxnSpPr>
        <p:spPr>
          <a:xfrm>
            <a:off x="1260025" y="2427950"/>
            <a:ext cx="564299" cy="0"/>
          </a:xfrm>
          <a:prstGeom prst="straightConnector1">
            <a:avLst/>
          </a:prstGeom>
          <a:noFill/>
          <a:ln w="38100" cap="flat">
            <a:solidFill>
              <a:schemeClr val="dk2"/>
            </a:solidFill>
            <a:prstDash val="dot"/>
            <a:round/>
            <a:headEnd type="none" w="lg" len="lg"/>
            <a:tailEnd type="none" w="lg" len="lg"/>
          </a:ln>
        </p:spPr>
      </p:cxnSp>
      <p:cxnSp>
        <p:nvCxnSpPr>
          <p:cNvPr id="157" name="Shape 157"/>
          <p:cNvCxnSpPr/>
          <p:nvPr/>
        </p:nvCxnSpPr>
        <p:spPr>
          <a:xfrm>
            <a:off x="5527225" y="1946450"/>
            <a:ext cx="564299" cy="0"/>
          </a:xfrm>
          <a:prstGeom prst="straightConnector1">
            <a:avLst/>
          </a:prstGeom>
          <a:noFill/>
          <a:ln w="38100" cap="flat">
            <a:solidFill>
              <a:schemeClr val="dk2"/>
            </a:solidFill>
            <a:prstDash val="dot"/>
            <a:round/>
            <a:headEnd type="none" w="lg" len="lg"/>
            <a:tailEnd type="none" w="lg" len="lg"/>
          </a:ln>
        </p:spPr>
      </p:cxnSp>
      <p:cxnSp>
        <p:nvCxnSpPr>
          <p:cNvPr id="158" name="Shape 158"/>
          <p:cNvCxnSpPr/>
          <p:nvPr/>
        </p:nvCxnSpPr>
        <p:spPr>
          <a:xfrm>
            <a:off x="5527225" y="2403650"/>
            <a:ext cx="564299" cy="0"/>
          </a:xfrm>
          <a:prstGeom prst="straightConnector1">
            <a:avLst/>
          </a:prstGeom>
          <a:noFill/>
          <a:ln w="38100" cap="flat">
            <a:solidFill>
              <a:schemeClr val="dk2"/>
            </a:solidFill>
            <a:prstDash val="dot"/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457200" y="4170365"/>
            <a:ext cx="8229600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b="1">
                <a:solidFill>
                  <a:srgbClr val="FFFFFF"/>
                </a:solidFill>
              </a:rPr>
              <a:t>Atomicity Violation Example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x="1537075" y="195950"/>
            <a:ext cx="1645800" cy="356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1</a:t>
            </a:r>
          </a:p>
        </p:txBody>
      </p:sp>
      <p:sp>
        <p:nvSpPr>
          <p:cNvPr id="165" name="Shape 165"/>
          <p:cNvSpPr txBox="1"/>
          <p:nvPr/>
        </p:nvSpPr>
        <p:spPr>
          <a:xfrm>
            <a:off x="5893525" y="195950"/>
            <a:ext cx="1645800" cy="356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2</a:t>
            </a:r>
          </a:p>
        </p:txBody>
      </p:sp>
      <p:sp>
        <p:nvSpPr>
          <p:cNvPr id="166" name="Shape 166"/>
          <p:cNvSpPr txBox="1"/>
          <p:nvPr/>
        </p:nvSpPr>
        <p:spPr>
          <a:xfrm>
            <a:off x="901325" y="676000"/>
            <a:ext cx="2978399" cy="3291900"/>
          </a:xfrm>
          <a:prstGeom prst="rect">
            <a:avLst/>
          </a:prstGeom>
          <a:ln w="28575" cap="flat">
            <a:solidFill>
              <a:srgbClr val="1155C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void prepareList() {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  synchronized (l1) {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</a:t>
            </a:r>
            <a:r>
              <a:rPr lang="en" b="1"/>
              <a:t>list.add(new Object());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  }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}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void processList() {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   synchronized (l1) {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</a:t>
            </a:r>
            <a:r>
              <a:rPr lang="en" b="1"/>
              <a:t>Object head = list.get(0);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   }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}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5175625" y="676000"/>
            <a:ext cx="2906999" cy="3291900"/>
          </a:xfrm>
          <a:prstGeom prst="rect">
            <a:avLst/>
          </a:prstGeom>
          <a:ln w="28575" cap="flat">
            <a:solidFill>
              <a:srgbClr val="38761D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  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void resetList() {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 synchronized (l1) {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</a:t>
            </a:r>
            <a:r>
              <a:rPr lang="en" b="1"/>
              <a:t>list = null;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  }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}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457200" y="4170365"/>
            <a:ext cx="8229600" cy="67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b="1">
                <a:solidFill>
                  <a:srgbClr val="FFFFFF"/>
                </a:solidFill>
              </a:rPr>
              <a:t>Atomicity Violation Example</a:t>
            </a:r>
          </a:p>
        </p:txBody>
      </p:sp>
      <p:sp>
        <p:nvSpPr>
          <p:cNvPr id="173" name="Shape 173"/>
          <p:cNvSpPr txBox="1"/>
          <p:nvPr/>
        </p:nvSpPr>
        <p:spPr>
          <a:xfrm>
            <a:off x="1537075" y="195950"/>
            <a:ext cx="1645800" cy="356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1</a:t>
            </a:r>
          </a:p>
        </p:txBody>
      </p:sp>
      <p:sp>
        <p:nvSpPr>
          <p:cNvPr id="174" name="Shape 174"/>
          <p:cNvSpPr txBox="1"/>
          <p:nvPr/>
        </p:nvSpPr>
        <p:spPr>
          <a:xfrm>
            <a:off x="5893525" y="195950"/>
            <a:ext cx="1645800" cy="356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Thread 2</a:t>
            </a:r>
          </a:p>
        </p:txBody>
      </p:sp>
      <p:sp>
        <p:nvSpPr>
          <p:cNvPr id="175" name="Shape 175"/>
          <p:cNvSpPr txBox="1"/>
          <p:nvPr/>
        </p:nvSpPr>
        <p:spPr>
          <a:xfrm>
            <a:off x="901325" y="676000"/>
            <a:ext cx="2978399" cy="3291900"/>
          </a:xfrm>
          <a:prstGeom prst="rect">
            <a:avLst/>
          </a:prstGeom>
          <a:ln w="28575" cap="flat">
            <a:solidFill>
              <a:srgbClr val="1155C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void prepareList() {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  synchronized (l1) {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</a:t>
            </a:r>
            <a:r>
              <a:rPr lang="en" b="1"/>
              <a:t>list.add(new Object());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  }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}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void processList() {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   synchronized (l1) {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</a:t>
            </a:r>
            <a:r>
              <a:rPr lang="en" b="1"/>
              <a:t>Object head = list.get(0);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   }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}</a:t>
            </a:r>
          </a:p>
        </p:txBody>
      </p:sp>
      <p:sp>
        <p:nvSpPr>
          <p:cNvPr id="176" name="Shape 176"/>
          <p:cNvSpPr txBox="1"/>
          <p:nvPr/>
        </p:nvSpPr>
        <p:spPr>
          <a:xfrm>
            <a:off x="5175625" y="676000"/>
            <a:ext cx="2906999" cy="2618399"/>
          </a:xfrm>
          <a:prstGeom prst="rect">
            <a:avLst/>
          </a:prstGeom>
          <a:ln w="28575" cap="flat">
            <a:solidFill>
              <a:srgbClr val="38761D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  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void resetList() {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 synchronized (l1) {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</a:t>
            </a:r>
            <a:r>
              <a:rPr lang="en" b="1"/>
              <a:t>list = null;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  }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}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77" name="Shape 177"/>
          <p:cNvSpPr/>
          <p:nvPr/>
        </p:nvSpPr>
        <p:spPr>
          <a:xfrm>
            <a:off x="2537450" y="1645900"/>
            <a:ext cx="1863300" cy="962400"/>
          </a:xfrm>
          <a:prstGeom prst="cloudCallout">
            <a:avLst>
              <a:gd name="adj1" fmla="val -25859"/>
              <a:gd name="adj2" fmla="val 99647"/>
            </a:avLst>
          </a:prstGeom>
          <a:solidFill>
            <a:srgbClr val="E6B8AF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Null pointer dereference</a:t>
            </a:r>
          </a:p>
        </p:txBody>
      </p:sp>
      <p:sp>
        <p:nvSpPr>
          <p:cNvPr id="178" name="Shape 178"/>
          <p:cNvSpPr txBox="1"/>
          <p:nvPr/>
        </p:nvSpPr>
        <p:spPr>
          <a:xfrm>
            <a:off x="5760425" y="3408150"/>
            <a:ext cx="3156899" cy="461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b="1"/>
              <a:t>Data-race-free program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ketched">
  <a:themeElements>
    <a:clrScheme name="Custom 398">
      <a:dk1>
        <a:srgbClr val="000000"/>
      </a:dk1>
      <a:lt1>
        <a:srgbClr val="FFFFFF"/>
      </a:lt1>
      <a:dk2>
        <a:srgbClr val="51535D"/>
      </a:dk2>
      <a:lt2>
        <a:srgbClr val="EDEDED"/>
      </a:lt2>
      <a:accent1>
        <a:srgbClr val="676871"/>
      </a:accent1>
      <a:accent2>
        <a:srgbClr val="988489"/>
      </a:accent2>
      <a:accent3>
        <a:srgbClr val="6B7B67"/>
      </a:accent3>
      <a:accent4>
        <a:srgbClr val="747B85"/>
      </a:accent4>
      <a:accent5>
        <a:srgbClr val="A5A9AF"/>
      </a:accent5>
      <a:accent6>
        <a:srgbClr val="85716D"/>
      </a:accent6>
      <a:hlink>
        <a:srgbClr val="676871"/>
      </a:hlink>
      <a:folHlink>
        <a:srgbClr val="3F41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3169</Words>
  <Application>Microsoft Office PowerPoint</Application>
  <PresentationFormat>On-screen Show (16:9)</PresentationFormat>
  <Paragraphs>762</Paragraphs>
  <Slides>58</Slides>
  <Notes>58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3" baseType="lpstr">
      <vt:lpstr>Arial</vt:lpstr>
      <vt:lpstr>Courier New</vt:lpstr>
      <vt:lpstr>Georgia</vt:lpstr>
      <vt:lpstr>Wingdings</vt:lpstr>
      <vt:lpstr>sketched</vt:lpstr>
      <vt:lpstr>DoubleChecker: Efficient Sound and Precise Atomicity Checking</vt:lpstr>
      <vt:lpstr>Impact of Concurrency Bugs</vt:lpstr>
      <vt:lpstr>Impact of Concurrency Bugs</vt:lpstr>
      <vt:lpstr>Impact of Concurrency Bugs</vt:lpstr>
      <vt:lpstr>Atomicity Violations</vt:lpstr>
      <vt:lpstr>Atomicity</vt:lpstr>
      <vt:lpstr>PowerPoint Presentation</vt:lpstr>
      <vt:lpstr>PowerPoint Presentation</vt:lpstr>
      <vt:lpstr>PowerPoint Presentation</vt:lpstr>
      <vt:lpstr>PowerPoint Presentation</vt:lpstr>
      <vt:lpstr>Detecting Atomicity Violations</vt:lpstr>
      <vt:lpstr>PowerPoint Presentation</vt:lpstr>
      <vt:lpstr>PowerPoint Presentation</vt:lpstr>
      <vt:lpstr>PowerPoint Presentation</vt:lpstr>
      <vt:lpstr>PowerPoint Presentation</vt:lpstr>
      <vt:lpstr>High Overheads of Prior Work</vt:lpstr>
      <vt:lpstr>Instrumentation Approach</vt:lpstr>
      <vt:lpstr>Precise Tracking is Expensive!</vt:lpstr>
      <vt:lpstr>Synchronized Updates are Expensive!</vt:lpstr>
      <vt:lpstr>Synchronized Updates are Expensive!</vt:lpstr>
      <vt:lpstr>PowerPoint Presentation</vt:lpstr>
      <vt:lpstr>DoubleChecker’s Contributions</vt:lpstr>
      <vt:lpstr>Key Insights</vt:lpstr>
      <vt:lpstr>Key Insights</vt:lpstr>
      <vt:lpstr>Staged Analysis </vt:lpstr>
      <vt:lpstr>Imprecise Cycle Detection</vt:lpstr>
      <vt:lpstr>Precise Cycle Detection</vt:lpstr>
      <vt:lpstr>PowerPoint Presentation</vt:lpstr>
      <vt:lpstr>PowerPoint Presentation</vt:lpstr>
      <vt:lpstr>Role of ICD</vt:lpstr>
      <vt:lpstr>Role of PCD</vt:lpstr>
      <vt:lpstr>PowerPoint Presentation</vt:lpstr>
      <vt:lpstr>PowerPoint Presentation</vt:lpstr>
      <vt:lpstr>PowerPoint Presentation</vt:lpstr>
      <vt:lpstr>Design Choices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Implementation</vt:lpstr>
      <vt:lpstr>Experimental Methodology</vt:lpstr>
      <vt:lpstr>Atomicity Specifications</vt:lpstr>
      <vt:lpstr>Soundness Experiments</vt:lpstr>
      <vt:lpstr>Performance Experiments</vt:lpstr>
      <vt:lpstr>Performance Experiments</vt:lpstr>
      <vt:lpstr>PowerPoint Presentation</vt:lpstr>
      <vt:lpstr>Related Work</vt:lpstr>
      <vt:lpstr>Related Work</vt:lpstr>
      <vt:lpstr>What Has DoubleChecker Achieved?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DoubleChecker: Efficient Sound and Precise Atomicity Checking</dc:title>
  <cp:lastModifiedBy>Swarnendu Biswas</cp:lastModifiedBy>
  <cp:revision>1</cp:revision>
  <dcterms:modified xsi:type="dcterms:W3CDTF">2014-06-19T12:08:53Z</dcterms:modified>
</cp:coreProperties>
</file>