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r:id="rId1"/>
  </p:sldMasterIdLst>
  <p:notesMasterIdLst>
    <p:notesMasterId r:id="rId28"/>
  </p:notesMasterIdLst>
  <p:handoutMasterIdLst>
    <p:handoutMasterId r:id="rId29"/>
  </p:handoutMasterIdLst>
  <p:sldIdLst>
    <p:sldId id="256" r:id="rId2"/>
    <p:sldId id="512" r:id="rId3"/>
    <p:sldId id="510" r:id="rId4"/>
    <p:sldId id="678" r:id="rId5"/>
    <p:sldId id="535" r:id="rId6"/>
    <p:sldId id="511" r:id="rId7"/>
    <p:sldId id="667" r:id="rId8"/>
    <p:sldId id="712" r:id="rId9"/>
    <p:sldId id="708" r:id="rId10"/>
    <p:sldId id="683" r:id="rId11"/>
    <p:sldId id="684" r:id="rId12"/>
    <p:sldId id="685" r:id="rId13"/>
    <p:sldId id="686" r:id="rId14"/>
    <p:sldId id="687" r:id="rId15"/>
    <p:sldId id="688" r:id="rId16"/>
    <p:sldId id="689" r:id="rId17"/>
    <p:sldId id="693" r:id="rId18"/>
    <p:sldId id="695" r:id="rId19"/>
    <p:sldId id="713" r:id="rId20"/>
    <p:sldId id="696" r:id="rId21"/>
    <p:sldId id="699" r:id="rId22"/>
    <p:sldId id="711" r:id="rId23"/>
    <p:sldId id="540" r:id="rId24"/>
    <p:sldId id="709" r:id="rId25"/>
    <p:sldId id="714" r:id="rId26"/>
    <p:sldId id="71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9E1FF"/>
    <a:srgbClr val="50D9FC"/>
    <a:srgbClr val="33A4FF"/>
    <a:srgbClr val="000000"/>
    <a:srgbClr val="45AC1A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7703" autoAdjust="0"/>
    <p:restoredTop sz="95870" autoAdjust="0"/>
  </p:normalViewPr>
  <p:slideViewPr>
    <p:cSldViewPr snapToObjects="1">
      <p:cViewPr varScale="1">
        <p:scale>
          <a:sx n="87" d="100"/>
          <a:sy n="87" d="100"/>
        </p:scale>
        <p:origin x="-8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8911C-9E6F-9349-AA8C-828BB3D9709E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2E826-76D0-E041-AF94-90439CD231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0191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50D8A-AAB3-964D-99E5-BA26F602F79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0F82A-B685-0D4C-882B-03318B8609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4121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0F82A-B685-0D4C-882B-03318B8609D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0F82A-B685-0D4C-882B-03318B8609D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http://www.bloggersview.com/tablet-pc-vs-smart-phone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0F82A-B685-0D4C-882B-03318B8609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11B52-79D6-894D-8F8C-054DB91CAA4C}" type="slidenum">
              <a:rPr lang="en-US"/>
              <a:pPr/>
              <a:t>11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33400"/>
            <a:ext cx="7315200" cy="187500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356351"/>
            <a:ext cx="2057400" cy="365125"/>
          </a:xfrm>
        </p:spPr>
        <p:txBody>
          <a:bodyPr/>
          <a:lstStyle/>
          <a:p>
            <a:fld id="{01FA935F-9E8B-6845-8202-1410B05B4A48}" type="datetime1">
              <a:rPr lang="en-US" smtClean="0"/>
              <a:pPr/>
              <a:t>3/1/13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2514600"/>
            <a:ext cx="7772400" cy="0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tyle1colorm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79" y="6050256"/>
            <a:ext cx="1219241" cy="731544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371600" y="2822529"/>
            <a:ext cx="64008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084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381182"/>
            <a:ext cx="7886700" cy="47989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8118E-37FA-8149-9F82-ABC89619009A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084127" cy="826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131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7B57-A1F6-C748-BCC3-3EF92C1ED35D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543675" y="370120"/>
            <a:ext cx="0" cy="5806281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123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381181"/>
            <a:ext cx="3834246" cy="4798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578" y="1381181"/>
            <a:ext cx="3829050" cy="4798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F083-3CE3-064A-8FD8-5CCCD141AF95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084127" cy="826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7447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262292"/>
            <a:ext cx="3815196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99" y="2154891"/>
            <a:ext cx="3815196" cy="4033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2693" y="1262288"/>
            <a:ext cx="3829050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2693" y="2154891"/>
            <a:ext cx="3829050" cy="4033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914A-116F-1148-A0DA-685AE89A7371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084127" cy="826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27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8768-E07E-BE49-840D-E0E4E313F8E4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084127" cy="826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5945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191661"/>
            <a:ext cx="2948940" cy="367574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3B02-928A-7349-BC0F-56C21D3FB3F3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487714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3EADA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45450" y="2061029"/>
            <a:ext cx="294894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77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E878-97A6-6F4A-A92C-E2B57CFA56BC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191661"/>
            <a:ext cx="2948940" cy="367574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487714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3EADA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45450" y="2061029"/>
            <a:ext cx="294894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5243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381181"/>
            <a:ext cx="7891895" cy="47672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2B6E-048A-B642-96BA-379DC2F1BEB2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084127" cy="826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546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39000" y="44849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76200"/>
            <a:ext cx="7084127" cy="826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5" y="1381182"/>
            <a:ext cx="7886700" cy="47989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0A03-6AF7-DB4E-AD89-3EF0735D391F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890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3824-B279-3846-AF73-9F4AB1E428D8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68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576990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81182"/>
            <a:ext cx="3886200" cy="47989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1182"/>
            <a:ext cx="3886200" cy="47989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6B00-7C34-3A4A-8BD7-4AC6DC917875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3845" y="76200"/>
            <a:ext cx="7084127" cy="826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37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8118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206881"/>
            <a:ext cx="3867150" cy="39811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81182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06881"/>
            <a:ext cx="3886201" cy="39811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279-91CC-5A43-9D6D-2F6E00F5FE73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3845" y="152400"/>
            <a:ext cx="7084127" cy="826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18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8C6C-701D-2A44-941F-A1D4016BA315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3845" y="164428"/>
            <a:ext cx="7084127" cy="826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3845" y="1066800"/>
            <a:ext cx="788670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557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9DD2-2B65-EB45-9C60-57E466E0A79D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48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E77D-412B-014A-AF2F-463F87127E5D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5450" y="2061029"/>
            <a:ext cx="294894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505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690" t="69862"/>
          <a:stretch/>
        </p:blipFill>
        <p:spPr bwMode="auto">
          <a:xfrm>
            <a:off x="7271061" y="4789714"/>
            <a:ext cx="1872939" cy="206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1463-AB53-4D4C-9130-97FBEF7F1AF1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5450" y="2061029"/>
            <a:ext cx="2948940" cy="0"/>
          </a:xfrm>
          <a:prstGeom prst="line">
            <a:avLst/>
          </a:prstGeom>
          <a:ln w="6350" cap="flat" cmpd="sng" algn="ctr">
            <a:solidFill>
              <a:srgbClr val="3DACA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0470" y="555009"/>
            <a:ext cx="600075" cy="4476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40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A3C054-E7B1-0548-AB0E-CFEED07D8537}" type="datetime1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8255" y="6629400"/>
            <a:ext cx="367145" cy="212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19224-340E-4140-A4D7-BC85D10498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50D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IN" sz="1200" baseline="0" dirty="0" smtClean="0">
                <a:solidFill>
                  <a:srgbClr val="000000"/>
                </a:solidFill>
              </a:rPr>
              <a:t> precog.iiitd.edu.in</a:t>
            </a:r>
            <a:endParaRPr lang="en-I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19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  <p:sldLayoutId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3EADA7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Lucida Grande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hrome.google.com/webstore/detail/pheokmlohglcpigbnbenbimcombeoolm" TargetMode="Externa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://precog.iiitd.edu.in/chaMAILeon" TargetMode="External"/><Relationship Id="rId5" Type="http://schemas.openxmlformats.org/officeDocument/2006/relationships/hyperlink" Target="http://arxiv.org/abs/1301.684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" y="258592"/>
            <a:ext cx="9067800" cy="1875008"/>
          </a:xfrm>
        </p:spPr>
        <p:txBody>
          <a:bodyPr>
            <a:normAutofit/>
          </a:bodyPr>
          <a:lstStyle/>
          <a:p>
            <a:pPr algn="ctr"/>
            <a:r>
              <a:rPr sz="5000" dirty="0" smtClean="0"/>
              <a:t>Privacy and Security in      Online Social Media</a:t>
            </a:r>
            <a:endParaRPr lang="en-US" sz="5000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4294967295"/>
          </p:nvPr>
        </p:nvSpPr>
        <p:spPr>
          <a:xfrm>
            <a:off x="457200" y="2971800"/>
            <a:ext cx="7772400" cy="32004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#spsymposium13</a:t>
            </a: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March 2, 2013 </a:t>
            </a:r>
          </a:p>
          <a:p>
            <a:pPr marL="0" indent="0" algn="ctr">
              <a:buNone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Ponnurangam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Kumaraguru (“PK”)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Assistant Professor </a:t>
            </a: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Hemant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Bharat Ram Faculty Research Fellow</a:t>
            </a: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fb/ponnurangam.kumaraguru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, @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ponguru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en-US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2001044"/>
            <a:ext cx="7315200" cy="3256756"/>
          </a:xfrm>
        </p:spPr>
        <p:txBody>
          <a:bodyPr>
            <a:normAutofit fontScale="90000"/>
          </a:bodyPr>
          <a:lstStyle/>
          <a:p>
            <a:r>
              <a:rPr lang="en-US" dirty="0"/>
              <a:t>Privacy in India: Attitudes </a:t>
            </a:r>
            <a:r>
              <a:rPr lang="en-US" dirty="0" smtClean="0"/>
              <a:t>and    Awareness </a:t>
            </a:r>
            <a:r>
              <a:rPr lang="en-US" dirty="0"/>
              <a:t>V 2.0</a:t>
            </a:r>
            <a:r>
              <a:rPr lang="en-US" dirty="0" smtClean="0"/>
              <a:t> 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sz="3111" dirty="0" smtClean="0">
                <a:solidFill>
                  <a:srgbClr val="FF0000"/>
                </a:solidFill>
              </a:rPr>
              <a:t>http://precog.iiitd.edu.in/research/privacyindia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5600" y="5638800"/>
            <a:ext cx="2481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#privacyindia12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1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685800"/>
          </a:xfrm>
        </p:spPr>
        <p:txBody>
          <a:bodyPr>
            <a:noAutofit/>
          </a:bodyPr>
          <a:lstStyle/>
          <a:p>
            <a:r>
              <a:rPr lang="en-US" sz="3600" dirty="0"/>
              <a:t>You thought that on the Internet nobody knew you were a dog…</a:t>
            </a:r>
          </a:p>
        </p:txBody>
      </p:sp>
      <p:pic>
        <p:nvPicPr>
          <p:cNvPr id="568323" name="Picture 3" descr="ido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5" y="1762125"/>
            <a:ext cx="4095750" cy="4573588"/>
          </a:xfrm>
          <a:prstGeom prst="rect">
            <a:avLst/>
          </a:prstGeom>
          <a:noFill/>
        </p:spPr>
      </p:pic>
      <p:sp>
        <p:nvSpPr>
          <p:cNvPr id="568324" name="Text Box 4"/>
          <p:cNvSpPr txBox="1">
            <a:spLocks noChangeArrowheads="1"/>
          </p:cNvSpPr>
          <p:nvPr/>
        </p:nvSpPr>
        <p:spPr bwMode="gray">
          <a:xfrm>
            <a:off x="1069975" y="5454650"/>
            <a:ext cx="700405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 pitchFamily="-65" charset="0"/>
              </a:rPr>
              <a:t>…but then you started getting personalized ads for your favorite brand of dog food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3290F-89F3-4048-81EA-685AB3B03C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2" grpId="0"/>
      <p:bldP spid="5683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4" descr="fgd1.jpg"/>
          <p:cNvPicPr>
            <a:picLocks noGrp="1" noChangeAspect="1"/>
          </p:cNvPicPr>
          <p:nvPr>
            <p:ph idx="1"/>
          </p:nvPr>
        </p:nvPicPr>
        <p:blipFill>
          <a:blip r:embed="rId2"/>
          <a:srcRect t="9450" b="9450"/>
          <a:stretch>
            <a:fillRect/>
          </a:stretch>
        </p:blipFill>
        <p:spPr>
          <a:xfrm>
            <a:off x="3995936" y="1806436"/>
            <a:ext cx="2952328" cy="1796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pi2012_interview_p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4" y="1806436"/>
            <a:ext cx="2274345" cy="182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Notched Right Arrow 6"/>
          <p:cNvSpPr/>
          <p:nvPr/>
        </p:nvSpPr>
        <p:spPr>
          <a:xfrm>
            <a:off x="3017190" y="2446045"/>
            <a:ext cx="897254" cy="288032"/>
          </a:xfrm>
          <a:prstGeom prst="notch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8530684">
            <a:off x="4809240" y="4215635"/>
            <a:ext cx="1023130" cy="321204"/>
          </a:xfrm>
          <a:prstGeom prst="notch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255647"/>
            <a:ext cx="792089" cy="9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rc 11"/>
          <p:cNvSpPr/>
          <p:nvPr/>
        </p:nvSpPr>
        <p:spPr>
          <a:xfrm>
            <a:off x="5868144" y="1268760"/>
            <a:ext cx="1512168" cy="4392488"/>
          </a:xfrm>
          <a:prstGeom prst="arc">
            <a:avLst>
              <a:gd name="adj1" fmla="val 15754549"/>
              <a:gd name="adj2" fmla="val 5814162"/>
            </a:avLst>
          </a:prstGeom>
          <a:ln w="28575" cmpd="sng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767" y="3604374"/>
            <a:ext cx="188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 Interviews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07455" y="360614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 FGDs</a:t>
            </a:r>
            <a:endParaRPr lang="en-US" sz="2400" dirty="0"/>
          </a:p>
        </p:txBody>
      </p:sp>
      <p:pic>
        <p:nvPicPr>
          <p:cNvPr id="9" name="Picture 8" descr="http://www.seibunkyo.org/wp-content/uploads/2010/07/surve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271" y="4786545"/>
            <a:ext cx="1348368" cy="111420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79712" y="5597918"/>
            <a:ext cx="228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10,427 Surveys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8104691" y="3132702"/>
            <a:ext cx="211726" cy="2458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316417" y="2967848"/>
            <a:ext cx="166937" cy="217560"/>
          </a:xfrm>
          <a:prstGeom prst="ellipse">
            <a:avLst/>
          </a:prstGeom>
          <a:solidFill>
            <a:srgbClr val="0D5F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8483354" y="2751826"/>
            <a:ext cx="166938" cy="216022"/>
          </a:xfrm>
          <a:prstGeom prst="ellipse">
            <a:avLst/>
          </a:prstGeom>
          <a:solidFill>
            <a:srgbClr val="0000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8" name="Picture 7" descr="http://www.applied-corporate-governance.com/images/cg-onlin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6810" y="4264293"/>
            <a:ext cx="1396117" cy="1155576"/>
          </a:xfrm>
          <a:prstGeom prst="rect">
            <a:avLst/>
          </a:prstGeom>
          <a:noFill/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21" name="Picture 20" descr="smiley_with_thumbs_up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7" y="5486400"/>
            <a:ext cx="1367383" cy="831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86600" y="5943600"/>
            <a:ext cx="188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18 months!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8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Demographics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4775906"/>
              </p:ext>
            </p:extLst>
          </p:nvPr>
        </p:nvGraphicFramePr>
        <p:xfrm>
          <a:off x="3923928" y="2780927"/>
          <a:ext cx="4298628" cy="13690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9314"/>
                <a:gridCol w="2149314"/>
              </a:tblGrid>
              <a:tr h="391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000000"/>
                          </a:solidFill>
                        </a:rPr>
                        <a:t>Gender (</a:t>
                      </a:r>
                      <a:r>
                        <a:rPr lang="en-US" sz="2600" baseline="0" dirty="0" smtClean="0">
                          <a:solidFill>
                            <a:srgbClr val="000000"/>
                          </a:solidFill>
                        </a:rPr>
                        <a:t>N= 10,232)</a:t>
                      </a:r>
                      <a:endParaRPr lang="en-US" sz="2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4481032"/>
              </p:ext>
            </p:extLst>
          </p:nvPr>
        </p:nvGraphicFramePr>
        <p:xfrm>
          <a:off x="1403648" y="1988840"/>
          <a:ext cx="2032000" cy="3911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16000"/>
                <a:gridCol w="1016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Age (N=10,350)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21.31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40-49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65+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547" y="-147309"/>
            <a:ext cx="7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2800" b="1" dirty="0">
                <a:solidFill>
                  <a:prstClr val="white"/>
                </a:solidFill>
              </a:rPr>
              <a:t>Age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80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962293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do you feel about privacy of your personal information on your OSN?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2965141"/>
              </p:ext>
            </p:extLst>
          </p:nvPr>
        </p:nvGraphicFramePr>
        <p:xfrm>
          <a:off x="622535" y="1976565"/>
          <a:ext cx="8064265" cy="451296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169940"/>
                <a:gridCol w="1894325"/>
              </a:tblGrid>
              <a:tr h="51926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Q42, N = 6,855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not a concern at all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Since I have specified my privacy settings, my data is secure from a privacy breach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118159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 though, I have specified my privacy settings, I am concerned about privacy of my data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concern, but I still share personal information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concern; hence I do not share personal data on OSN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4088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962293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do you feel about privacy of your personal information on your OSN?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2965141"/>
              </p:ext>
            </p:extLst>
          </p:nvPr>
        </p:nvGraphicFramePr>
        <p:xfrm>
          <a:off x="622535" y="1976565"/>
          <a:ext cx="8064265" cy="451296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169940"/>
                <a:gridCol w="1894325"/>
              </a:tblGrid>
              <a:tr h="51926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Q42, N = 6,855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not a concern at all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Since I have specified my privacy settings, my data is secure from a privacy breach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42.13 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18159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 though, I have specified my privacy settings, I am concerned about privacy of my data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concern, but I still share personal information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concern; hence I do not share personal data on OSN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4088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962293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do you feel about privacy of your personal information on your OSN?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2965141"/>
              </p:ext>
            </p:extLst>
          </p:nvPr>
        </p:nvGraphicFramePr>
        <p:xfrm>
          <a:off x="622535" y="1976565"/>
          <a:ext cx="8064265" cy="451296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169940"/>
                <a:gridCol w="1894325"/>
              </a:tblGrid>
              <a:tr h="51926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Q42, N = 6,855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not a concern at all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19.30 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Since I have specified my privacy settings, my data is secure from a privacy breach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42.13 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18159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 though, I have specified my privacy settings, I am concerned about privacy of my data </a:t>
                      </a:r>
                      <a:endParaRPr lang="en-US" sz="2400" dirty="0"/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23.84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concern, but I still share personal information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8.02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877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 concern; hence I do not share personal data on OSN 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4088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1124744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If you receive a friendship request on your most frequently used OSN, which of the following people will you add as friends?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163481"/>
              </p:ext>
            </p:extLst>
          </p:nvPr>
        </p:nvGraphicFramePr>
        <p:xfrm>
          <a:off x="1390379" y="2698750"/>
          <a:ext cx="6419327" cy="4104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57709"/>
                <a:gridCol w="2161618"/>
              </a:tblGrid>
              <a:tr h="35097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Q43, N = 6,929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of opposite gender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People from my hometown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with nice profile picture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692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Strangers (people you do not know)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103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Somebody, whom you do not know or recognize but have mutual / common friends with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Anyone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66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1124744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If you receive a friendship request on your most frequently used OSN, which of the following people will you add as friends?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163481"/>
              </p:ext>
            </p:extLst>
          </p:nvPr>
        </p:nvGraphicFramePr>
        <p:xfrm>
          <a:off x="1390379" y="2698750"/>
          <a:ext cx="6419327" cy="4104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57709"/>
                <a:gridCol w="2161618"/>
              </a:tblGrid>
              <a:tr h="35097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Q43, N = 6,929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of opposite gender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People from my hometown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with nice profile picture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10.12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92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Strangers (people you do not know)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Somebody, whom you do not know or recognize but have mutual / common friends with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Anyone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66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1124744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If you receive a friendship request on your most frequently used OSN, which of the following people will you add as friends?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163481"/>
              </p:ext>
            </p:extLst>
          </p:nvPr>
        </p:nvGraphicFramePr>
        <p:xfrm>
          <a:off x="1390379" y="2698750"/>
          <a:ext cx="6419327" cy="4104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57709"/>
                <a:gridCol w="2161618"/>
              </a:tblGrid>
              <a:tr h="35097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Q43, N = 6,929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of opposite gender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27.39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People from my hometown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with nice profile picture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10.12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92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Strangers (people you do not know)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Somebody, whom you do not know or recognize but have mutual / common friends with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Anyone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2.99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66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898572" cy="826172"/>
          </a:xfrm>
        </p:spPr>
        <p:txBody>
          <a:bodyPr/>
          <a:lstStyle/>
          <a:p>
            <a:r>
              <a:rPr lang="en-US" dirty="0" smtClean="0"/>
              <a:t>Who am I?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Assistant Professor, IIIT-Delhi  </a:t>
            </a:r>
          </a:p>
          <a:p>
            <a:r>
              <a:rPr lang="en-US" dirty="0" smtClean="0"/>
              <a:t>Ph.D. from School of Computer Science, Carnegie Mellon University</a:t>
            </a:r>
          </a:p>
          <a:p>
            <a:r>
              <a:rPr lang="en-US" dirty="0" smtClean="0"/>
              <a:t>Research interests </a:t>
            </a:r>
          </a:p>
          <a:p>
            <a:pPr lvl="1"/>
            <a:r>
              <a:rPr lang="en-US" dirty="0" smtClean="0"/>
              <a:t>Privacy, </a:t>
            </a:r>
            <a:r>
              <a:rPr lang="en-US" dirty="0" err="1" smtClean="0"/>
              <a:t>e</a:t>
            </a:r>
            <a:r>
              <a:rPr lang="en-US" dirty="0" smtClean="0"/>
              <a:t>-Crime, Online Social Media, Usable security</a:t>
            </a:r>
          </a:p>
          <a:p>
            <a:r>
              <a:rPr lang="en-US" dirty="0" smtClean="0"/>
              <a:t>Founded and manage </a:t>
            </a:r>
            <a:r>
              <a:rPr lang="en-US" dirty="0" err="1" smtClean="0"/>
              <a:t>PreCog</a:t>
            </a:r>
            <a:r>
              <a:rPr lang="en-US" dirty="0" smtClean="0"/>
              <a:t>, </a:t>
            </a:r>
            <a:r>
              <a:rPr lang="en-US" dirty="0" err="1" smtClean="0"/>
              <a:t>precog.iiitd.edu.in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Courses that I teach @ IIITD </a:t>
            </a:r>
          </a:p>
          <a:p>
            <a:pPr lvl="1"/>
            <a:r>
              <a:rPr lang="en-US" dirty="0" smtClean="0"/>
              <a:t>Research methods / Advanced research methods </a:t>
            </a:r>
          </a:p>
          <a:p>
            <a:pPr lvl="1"/>
            <a:r>
              <a:rPr lang="en-US" dirty="0" smtClean="0"/>
              <a:t>Designing Human-Centered Systems </a:t>
            </a:r>
          </a:p>
        </p:txBody>
      </p:sp>
      <p:pic>
        <p:nvPicPr>
          <p:cNvPr id="4" name="Picture 3" descr="carnegiemellon_logo-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764971"/>
            <a:ext cx="2057400" cy="5878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&amp;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35" y="1124744"/>
            <a:ext cx="7886700" cy="4798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If you receive a friendship request on your most frequently used OSN, which of the following people will you add as friends?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163481"/>
              </p:ext>
            </p:extLst>
          </p:nvPr>
        </p:nvGraphicFramePr>
        <p:xfrm>
          <a:off x="1390379" y="2698750"/>
          <a:ext cx="6419327" cy="4104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57709"/>
                <a:gridCol w="2161618"/>
              </a:tblGrid>
              <a:tr h="35097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Q43, N = 6,929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of opposite gender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27.39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People from my hometown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Person with nice profile picture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10.12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92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Strangers (people you do not know)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Somebody, whom you do not know or recognize but have mutual / common friends with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50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Anyone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10800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2.99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66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Released on Nov 22,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PK_DD_Interview_With_III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00970"/>
            <a:ext cx="6193972" cy="4739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smtClean="0"/>
              <a:t>PhishAri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Chrome </a:t>
            </a:r>
            <a:r>
              <a:rPr lang="en-US" dirty="0" smtClean="0">
                <a:hlinkClick r:id="rId2"/>
              </a:rPr>
              <a:t>https://chrome.google.com/webstore/detail/pheokmlohglcpigbnbenbimcombeoolm</a:t>
            </a:r>
            <a:r>
              <a:rPr lang="en-US" dirty="0" smtClean="0"/>
              <a:t> </a:t>
            </a:r>
          </a:p>
          <a:p>
            <a:r>
              <a:rPr lang="en-US" dirty="0" smtClean="0"/>
              <a:t>URLs anywhere in Twitter </a:t>
            </a:r>
          </a:p>
          <a:p>
            <a:pPr lvl="1"/>
            <a:r>
              <a:rPr lang="en-US" dirty="0" smtClean="0"/>
              <a:t>Twitter timeline </a:t>
            </a:r>
          </a:p>
          <a:p>
            <a:pPr lvl="1"/>
            <a:r>
              <a:rPr lang="en-US" dirty="0" smtClean="0"/>
              <a:t>Search results </a:t>
            </a:r>
          </a:p>
          <a:p>
            <a:pPr lvl="1"/>
            <a:r>
              <a:rPr lang="en-US" dirty="0" smtClean="0"/>
              <a:t>Profile  </a:t>
            </a:r>
          </a:p>
          <a:p>
            <a:pPr lvl="1"/>
            <a:r>
              <a:rPr lang="en-US" dirty="0" smtClean="0"/>
              <a:t>Direct messages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 best paper awards!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PhishAri_Chrome_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05" y="3733800"/>
            <a:ext cx="3485495" cy="2200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667000" y="4953000"/>
            <a:ext cx="2819400" cy="16002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pk@iiitd.ac.in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400" dirty="0" err="1" smtClean="0">
                <a:solidFill>
                  <a:schemeClr val="bg1"/>
                </a:solidFill>
              </a:rPr>
              <a:t>precog.iiitd.edu.in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OCEAN: Open source Collation of </a:t>
            </a:r>
            <a:r>
              <a:rPr lang="en-US" sz="3200" dirty="0" err="1"/>
              <a:t>eGovernment</a:t>
            </a:r>
            <a:r>
              <a:rPr lang="en-US" sz="3200" dirty="0"/>
              <a:t> data and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633922" y="4221087"/>
            <a:ext cx="1754502" cy="180020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IIT-K 2013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rishti\Semester4@IIITD\PreCog Miscll\NSIT visit\logo ocean 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190" y="44624"/>
            <a:ext cx="882468" cy="100811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99319" cy="25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7793" y="4221087"/>
            <a:ext cx="3532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8 million Voter-ID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2.5 million Driving License records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253 unique users</a:t>
            </a:r>
          </a:p>
          <a:p>
            <a:endParaRPr lang="en-IN" sz="2800" dirty="0"/>
          </a:p>
        </p:txBody>
      </p:sp>
      <p:sp>
        <p:nvSpPr>
          <p:cNvPr id="12" name="5-Point Star 11"/>
          <p:cNvSpPr/>
          <p:nvPr/>
        </p:nvSpPr>
        <p:spPr>
          <a:xfrm>
            <a:off x="576293" y="4303690"/>
            <a:ext cx="1754502" cy="180020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IBM </a:t>
            </a:r>
            <a:r>
              <a:rPr lang="en-US" sz="1700" dirty="0" err="1" smtClean="0">
                <a:solidFill>
                  <a:schemeClr val="tx1"/>
                </a:solidFill>
              </a:rPr>
              <a:t>Icare</a:t>
            </a:r>
            <a:r>
              <a:rPr lang="en-US" sz="1700" dirty="0" smtClean="0">
                <a:solidFill>
                  <a:schemeClr val="tx1"/>
                </a:solidFill>
              </a:rPr>
              <a:t> 2012</a:t>
            </a:r>
            <a:endParaRPr lang="en-US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2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loud 4"/>
          <p:cNvSpPr/>
          <p:nvPr/>
        </p:nvSpPr>
        <p:spPr bwMode="auto">
          <a:xfrm>
            <a:off x="7202488" y="-227013"/>
            <a:ext cx="2520950" cy="2232026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-612775" y="-171450"/>
            <a:ext cx="2520950" cy="2305050"/>
          </a:xfrm>
          <a:prstGeom prst="cloud">
            <a:avLst/>
          </a:prstGeom>
          <a:solidFill>
            <a:srgbClr val="33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2700"/>
            <a:ext cx="439261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082675"/>
            <a:ext cx="6518275" cy="488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963738" y="5964238"/>
            <a:ext cx="50577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  <a:hlinkClick r:id="rId4"/>
              </a:rPr>
              <a:t>http://precog.iiitd.edu.in/chaMAILeon</a:t>
            </a:r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</a:rPr>
              <a:t/>
            </a:r>
            <a:b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</a:rPr>
            </a:br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</a:rPr>
              <a:t>Tech. report at </a:t>
            </a:r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  <a:hlinkClick r:id="rId5"/>
              </a:rPr>
              <a:t>http://arxiv.org/abs/1301.6843</a:t>
            </a:r>
            <a:endParaRPr lang="en-US" sz="20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050" y="7938"/>
            <a:ext cx="184626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Video</a:t>
            </a:r>
          </a:p>
          <a:p>
            <a:r>
              <a:rPr lang="en-US" sz="2000">
                <a:solidFill>
                  <a:srgbClr val="FFFF00"/>
                </a:solidFill>
              </a:rPr>
              <a:t>accepted</a:t>
            </a:r>
          </a:p>
          <a:p>
            <a:r>
              <a:rPr lang="en-US" sz="2000">
                <a:solidFill>
                  <a:srgbClr val="FFFF00"/>
                </a:solidFill>
              </a:rPr>
              <a:t>at Tech2Share</a:t>
            </a:r>
          </a:p>
          <a:p>
            <a:r>
              <a:rPr lang="en-US" sz="2000">
                <a:solidFill>
                  <a:srgbClr val="FFFF00"/>
                </a:solidFill>
              </a:rPr>
              <a:t>IBM</a:t>
            </a:r>
          </a:p>
          <a:p>
            <a:r>
              <a:rPr lang="en-US" sz="2000">
                <a:solidFill>
                  <a:srgbClr val="FFFF00"/>
                </a:solidFill>
              </a:rPr>
              <a:t>I-CARE</a:t>
            </a:r>
          </a:p>
          <a:p>
            <a:r>
              <a:rPr lang="en-US" sz="2000">
                <a:solidFill>
                  <a:srgbClr val="FFFF00"/>
                </a:solidFill>
              </a:rPr>
              <a:t>2012!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380288" y="0"/>
            <a:ext cx="17637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solidFill>
                  <a:srgbClr val="3366FF"/>
                </a:solidFill>
              </a:rPr>
              <a:t>Poster</a:t>
            </a:r>
          </a:p>
          <a:p>
            <a:pPr algn="r"/>
            <a:r>
              <a:rPr lang="en-US" sz="2000">
                <a:solidFill>
                  <a:srgbClr val="3366FF"/>
                </a:solidFill>
              </a:rPr>
              <a:t>accepted</a:t>
            </a:r>
          </a:p>
          <a:p>
            <a:pPr algn="r"/>
            <a:r>
              <a:rPr lang="en-US" sz="2000">
                <a:solidFill>
                  <a:srgbClr val="3366FF"/>
                </a:solidFill>
              </a:rPr>
              <a:t>at IIT-K</a:t>
            </a:r>
          </a:p>
          <a:p>
            <a:pPr algn="r"/>
            <a:r>
              <a:rPr lang="en-US" sz="2000">
                <a:solidFill>
                  <a:srgbClr val="3366FF"/>
                </a:solidFill>
              </a:rPr>
              <a:t>Symposium</a:t>
            </a:r>
          </a:p>
          <a:p>
            <a:pPr algn="r"/>
            <a:r>
              <a:rPr lang="en-US" sz="2000">
                <a:solidFill>
                  <a:srgbClr val="3366FF"/>
                </a:solidFill>
              </a:rPr>
              <a:t>2013!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 smtClean="0"/>
              <a:t>Discussion / Ways to collaborate 	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on some common areas of interest</a:t>
            </a:r>
          </a:p>
          <a:p>
            <a:r>
              <a:rPr lang="en-US" dirty="0" smtClean="0"/>
              <a:t>Write some joint proposals </a:t>
            </a:r>
          </a:p>
          <a:p>
            <a:r>
              <a:rPr lang="en-US" dirty="0" smtClean="0"/>
              <a:t>Register Infosys employee through the tri-party initiative </a:t>
            </a:r>
          </a:p>
          <a:p>
            <a:r>
              <a:rPr lang="en-US" dirty="0" smtClean="0"/>
              <a:t>What more formal things to do before we kick off the activities </a:t>
            </a:r>
          </a:p>
          <a:p>
            <a:r>
              <a:rPr lang="en-US" dirty="0" smtClean="0"/>
              <a:t>Will prefer to see some output soon to bootstrap the collaboration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err="1" smtClean="0"/>
              <a:t>PreCog</a:t>
            </a:r>
            <a:r>
              <a:rPr dirty="0" smtClean="0"/>
              <a:t>s</a:t>
            </a:r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PreCog_2nd_Annivers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9158"/>
            <a:ext cx="9144000" cy="49454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err="1" smtClean="0"/>
              <a:t>PreCog</a:t>
            </a:r>
            <a:r>
              <a:rPr dirty="0" smtClean="0"/>
              <a:t>s</a:t>
            </a:r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precogs_Dec_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116" y="1488976"/>
            <a:ext cx="8915400" cy="46467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Areas</a:t>
            </a:r>
            <a:r>
              <a:rPr dirty="0" smtClean="0"/>
              <a:t> of the </a:t>
            </a:r>
            <a:r>
              <a:rPr dirty="0" smtClean="0">
                <a:solidFill>
                  <a:srgbClr val="45AC1A"/>
                </a:solidFill>
              </a:rPr>
              <a:t>G</a:t>
            </a:r>
            <a:r>
              <a:rPr dirty="0" smtClean="0"/>
              <a:t>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4" y="1381182"/>
            <a:ext cx="8281555" cy="47989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</a:t>
            </a:r>
            <a:r>
              <a:rPr lang="en-US" dirty="0" smtClean="0"/>
              <a:t>ivacy (                         and perceptions)</a:t>
            </a:r>
          </a:p>
          <a:p>
            <a:r>
              <a:rPr lang="en-US" dirty="0" err="1" smtClean="0">
                <a:solidFill>
                  <a:srgbClr val="2E75B6"/>
                </a:solidFill>
              </a:rPr>
              <a:t>e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45AC1A"/>
                </a:solidFill>
              </a:rPr>
              <a:t>C</a:t>
            </a:r>
            <a:r>
              <a:rPr lang="en-US" dirty="0" smtClean="0"/>
              <a:t>rime (Phishing, spam, copyright) </a:t>
            </a:r>
          </a:p>
          <a:p>
            <a:r>
              <a:rPr lang="en-US" dirty="0" smtClean="0">
                <a:solidFill>
                  <a:srgbClr val="45AC1A"/>
                </a:solidFill>
              </a:rPr>
              <a:t>O</a:t>
            </a:r>
            <a:r>
              <a:rPr lang="en-US" dirty="0" smtClean="0"/>
              <a:t>SM (Credibility, digital foot print) </a:t>
            </a:r>
          </a:p>
          <a:p>
            <a:r>
              <a:rPr lang="en-US" dirty="0" smtClean="0"/>
              <a:t>Usable security (</a:t>
            </a:r>
            <a:r>
              <a:rPr lang="en-US" dirty="0" err="1" smtClean="0"/>
              <a:t>CAPTCHAs</a:t>
            </a:r>
            <a:r>
              <a:rPr lang="en-US" dirty="0" smtClean="0"/>
              <a:t>, access control) </a:t>
            </a:r>
          </a:p>
          <a:p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" name="Picture 12" descr="pso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47800"/>
            <a:ext cx="2182453" cy="588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695" y="2233"/>
            <a:ext cx="6741914" cy="34401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-15626" y="3420070"/>
            <a:ext cx="9177486" cy="0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724400"/>
            <a:ext cx="3545086" cy="77688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0453" y="3571280"/>
            <a:ext cx="3232547" cy="84832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9" name="Rectangle 11"/>
          <p:cNvSpPr>
            <a:spLocks/>
          </p:cNvSpPr>
          <p:nvPr/>
        </p:nvSpPr>
        <p:spPr bwMode="auto">
          <a:xfrm>
            <a:off x="495834" y="5606653"/>
            <a:ext cx="3204642" cy="94654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700" dirty="0" smtClean="0">
                <a:solidFill>
                  <a:srgbClr val="FF0000"/>
                </a:solidFill>
                <a:ea typeface="Gill Sans" charset="0"/>
                <a:cs typeface="Gill Sans" charset="0"/>
              </a:rPr>
              <a:t>#privacyindia12 </a:t>
            </a:r>
            <a:endParaRPr lang="en-US" sz="2200" dirty="0">
              <a:solidFill>
                <a:srgbClr val="FF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Picture 14" descr="FindingNemo-t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34" y="4744641"/>
            <a:ext cx="3013533" cy="817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twit-digest-logo-Slide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34" y="3608445"/>
            <a:ext cx="3958134" cy="811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smsassassin_unnam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655" y="5638800"/>
            <a:ext cx="990600" cy="99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logo ocean fin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5334000"/>
            <a:ext cx="1020432" cy="1165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What will </a:t>
            </a:r>
            <a:r>
              <a:rPr dirty="0" smtClean="0"/>
              <a:t>we</a:t>
            </a:r>
            <a:r>
              <a:rPr lang="en-US" dirty="0" smtClean="0"/>
              <a:t> cover today?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834" y="4335959"/>
            <a:ext cx="3793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#privacyindia12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3" name="Picture 12" descr="FindingNemo-t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34" y="2992041"/>
            <a:ext cx="2933166" cy="817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twit-digest-logo-Slid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4" y="1600200"/>
            <a:ext cx="3958134" cy="811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5800" y="76200"/>
            <a:ext cx="7084127" cy="826172"/>
          </a:xfrm>
          <a:prstGeom prst="rect">
            <a:avLst/>
          </a:prstGeom>
        </p:spPr>
        <p:txBody>
          <a:bodyPr vert="horz" lIns="91440" tIns="45720" rIns="13208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ADA7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Twit-Digest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EADA7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3" descr="Slid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4638"/>
            <a:ext cx="91186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260648"/>
            <a:ext cx="7084127" cy="826172"/>
          </a:xfrm>
        </p:spPr>
        <p:txBody>
          <a:bodyPr/>
          <a:lstStyle/>
          <a:p>
            <a:r>
              <a:rPr lang="en-US" dirty="0" smtClean="0"/>
              <a:t>Identity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24-340E-4140-A4D7-BC85D10498F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7481" y="5987019"/>
            <a:ext cx="572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Webpage</a:t>
            </a:r>
            <a:r>
              <a:rPr lang="en-US" dirty="0" smtClean="0"/>
              <a:t>: http://</a:t>
            </a:r>
            <a:r>
              <a:rPr lang="en-US" dirty="0" err="1" smtClean="0"/>
              <a:t>precog.iiitd.edu.in</a:t>
            </a:r>
            <a:r>
              <a:rPr lang="en-US" dirty="0" smtClean="0"/>
              <a:t>/research/</a:t>
            </a:r>
            <a:r>
              <a:rPr lang="en-US" dirty="0" err="1" smtClean="0"/>
              <a:t>findingnemo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51520" y="1271486"/>
            <a:ext cx="847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an identity I</a:t>
            </a:r>
            <a:r>
              <a:rPr lang="en-US" baseline="-25000" dirty="0" smtClean="0"/>
              <a:t>A</a:t>
            </a:r>
            <a:r>
              <a:rPr lang="en-US" dirty="0" smtClean="0"/>
              <a:t> for user I on social network A, find her identity I</a:t>
            </a:r>
            <a:r>
              <a:rPr lang="en-US" baseline="-25000" dirty="0" smtClean="0"/>
              <a:t>B</a:t>
            </a:r>
            <a:r>
              <a:rPr lang="en-US" dirty="0" smtClean="0"/>
              <a:t> on social network B</a:t>
            </a:r>
            <a:endParaRPr lang="en-US" dirty="0"/>
          </a:p>
        </p:txBody>
      </p:sp>
      <p:pic>
        <p:nvPicPr>
          <p:cNvPr id="8" name="Picture 7" descr="nemo_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981200"/>
            <a:ext cx="6305594" cy="3853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C-PPT-Style2-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60462</TotalTime>
  <Words>1056</Words>
  <Application>Microsoft Macintosh PowerPoint</Application>
  <PresentationFormat>On-screen Show (4:3)</PresentationFormat>
  <Paragraphs>205</Paragraphs>
  <Slides>26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DC-PPT-Style2-Widescreen</vt:lpstr>
      <vt:lpstr>Privacy and Security in      Online Social Media</vt:lpstr>
      <vt:lpstr>Who am I? </vt:lpstr>
      <vt:lpstr>PreCogs</vt:lpstr>
      <vt:lpstr>PreCogs</vt:lpstr>
      <vt:lpstr>Research Areas of the Group</vt:lpstr>
      <vt:lpstr>Slide 6</vt:lpstr>
      <vt:lpstr>What will we cover today? </vt:lpstr>
      <vt:lpstr>Slide 8</vt:lpstr>
      <vt:lpstr>Identity Resolution</vt:lpstr>
      <vt:lpstr>Privacy in India: Attitudes and    Awareness V 2.0    http://precog.iiitd.edu.in/research/privacyindia</vt:lpstr>
      <vt:lpstr>You thought that on the Internet nobody knew you were a dog…</vt:lpstr>
      <vt:lpstr>Methodology</vt:lpstr>
      <vt:lpstr>Demographics</vt:lpstr>
      <vt:lpstr>Internet &amp; Social Media</vt:lpstr>
      <vt:lpstr>Internet &amp; Social Media</vt:lpstr>
      <vt:lpstr>Internet &amp; Social Media</vt:lpstr>
      <vt:lpstr>Internet &amp; Social Media</vt:lpstr>
      <vt:lpstr>Internet &amp; Social Media</vt:lpstr>
      <vt:lpstr>Internet &amp; Social Media</vt:lpstr>
      <vt:lpstr>Internet &amp; Social Media</vt:lpstr>
      <vt:lpstr>Released on Nov 22, 2012</vt:lpstr>
      <vt:lpstr>PhishAri</vt:lpstr>
      <vt:lpstr>Slide 23</vt:lpstr>
      <vt:lpstr>OCEAN: Open source Collation of eGovernment data and Networks</vt:lpstr>
      <vt:lpstr>Slide 25</vt:lpstr>
      <vt:lpstr>Discussion / Ways to collaborate  </vt:lpstr>
    </vt:vector>
  </TitlesOfParts>
  <Company>Carnegie Mellon University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PreCog</dc:title>
  <dc:creator>P K</dc:creator>
  <cp:lastModifiedBy>P K</cp:lastModifiedBy>
  <cp:revision>1868</cp:revision>
  <cp:lastPrinted>2010-05-04T12:28:51Z</cp:lastPrinted>
  <dcterms:created xsi:type="dcterms:W3CDTF">2013-03-01T14:56:04Z</dcterms:created>
  <dcterms:modified xsi:type="dcterms:W3CDTF">2013-03-01T19:10:44Z</dcterms:modified>
</cp:coreProperties>
</file>