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Lst>
  <p:notesMasterIdLst>
    <p:notesMasterId r:id="rId77"/>
  </p:notesMasterIdLst>
  <p:handoutMasterIdLst>
    <p:handoutMasterId r:id="rId78"/>
  </p:handoutMasterIdLst>
  <p:sldIdLst>
    <p:sldId id="256" r:id="rId2"/>
    <p:sldId id="372" r:id="rId3"/>
    <p:sldId id="295" r:id="rId4"/>
    <p:sldId id="296" r:id="rId5"/>
    <p:sldId id="297" r:id="rId6"/>
    <p:sldId id="299" r:id="rId7"/>
    <p:sldId id="298" r:id="rId8"/>
    <p:sldId id="300" r:id="rId9"/>
    <p:sldId id="301" r:id="rId10"/>
    <p:sldId id="302" r:id="rId11"/>
    <p:sldId id="303" r:id="rId12"/>
    <p:sldId id="304" r:id="rId13"/>
    <p:sldId id="305" r:id="rId14"/>
    <p:sldId id="306" r:id="rId15"/>
    <p:sldId id="318" r:id="rId16"/>
    <p:sldId id="316" r:id="rId17"/>
    <p:sldId id="307" r:id="rId18"/>
    <p:sldId id="308" r:id="rId19"/>
    <p:sldId id="309" r:id="rId20"/>
    <p:sldId id="311" r:id="rId21"/>
    <p:sldId id="312" r:id="rId22"/>
    <p:sldId id="313" r:id="rId23"/>
    <p:sldId id="314" r:id="rId24"/>
    <p:sldId id="315" r:id="rId25"/>
    <p:sldId id="365" r:id="rId26"/>
    <p:sldId id="366" r:id="rId27"/>
    <p:sldId id="367" r:id="rId28"/>
    <p:sldId id="368" r:id="rId29"/>
    <p:sldId id="317" r:id="rId30"/>
    <p:sldId id="319" r:id="rId31"/>
    <p:sldId id="320" r:id="rId32"/>
    <p:sldId id="321" r:id="rId33"/>
    <p:sldId id="322" r:id="rId34"/>
    <p:sldId id="323" r:id="rId35"/>
    <p:sldId id="324" r:id="rId36"/>
    <p:sldId id="325" r:id="rId37"/>
    <p:sldId id="326" r:id="rId38"/>
    <p:sldId id="327" r:id="rId39"/>
    <p:sldId id="328" r:id="rId40"/>
    <p:sldId id="329" r:id="rId41"/>
    <p:sldId id="330" r:id="rId42"/>
    <p:sldId id="331" r:id="rId43"/>
    <p:sldId id="332" r:id="rId44"/>
    <p:sldId id="334" r:id="rId45"/>
    <p:sldId id="335" r:id="rId46"/>
    <p:sldId id="336" r:id="rId47"/>
    <p:sldId id="337" r:id="rId48"/>
    <p:sldId id="338" r:id="rId49"/>
    <p:sldId id="339" r:id="rId50"/>
    <p:sldId id="342" r:id="rId51"/>
    <p:sldId id="340" r:id="rId52"/>
    <p:sldId id="341" r:id="rId53"/>
    <p:sldId id="343" r:id="rId54"/>
    <p:sldId id="344" r:id="rId55"/>
    <p:sldId id="345" r:id="rId56"/>
    <p:sldId id="346" r:id="rId57"/>
    <p:sldId id="347" r:id="rId58"/>
    <p:sldId id="348" r:id="rId59"/>
    <p:sldId id="349" r:id="rId60"/>
    <p:sldId id="350" r:id="rId61"/>
    <p:sldId id="351" r:id="rId62"/>
    <p:sldId id="352" r:id="rId63"/>
    <p:sldId id="353" r:id="rId64"/>
    <p:sldId id="355" r:id="rId65"/>
    <p:sldId id="356" r:id="rId66"/>
    <p:sldId id="357" r:id="rId67"/>
    <p:sldId id="358" r:id="rId68"/>
    <p:sldId id="359" r:id="rId69"/>
    <p:sldId id="360" r:id="rId70"/>
    <p:sldId id="361" r:id="rId71"/>
    <p:sldId id="362" r:id="rId72"/>
    <p:sldId id="363" r:id="rId73"/>
    <p:sldId id="294" r:id="rId74"/>
    <p:sldId id="364" r:id="rId75"/>
    <p:sldId id="371" r:id="rId7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extLst>
    <p:ext uri="{521415D9-36F7-43E2-AB2F-B90AF26B5E84}">
      <p14:sectionLst xmlns:p14="http://schemas.microsoft.com/office/powerpoint/2010/main">
        <p14:section name="Default Section" id="{ECF123EB-CD74-8A40-AC72-17965E6519E1}">
          <p14:sldIdLst>
            <p14:sldId id="256"/>
            <p14:sldId id="372"/>
            <p14:sldId id="295"/>
            <p14:sldId id="296"/>
          </p14:sldIdLst>
        </p14:section>
        <p14:section name="Background" id="{8EC2EBAE-9D59-6349-8074-E2C2AD4153C6}">
          <p14:sldIdLst>
            <p14:sldId id="297"/>
            <p14:sldId id="299"/>
            <p14:sldId id="298"/>
            <p14:sldId id="300"/>
            <p14:sldId id="301"/>
            <p14:sldId id="302"/>
            <p14:sldId id="303"/>
            <p14:sldId id="304"/>
            <p14:sldId id="305"/>
            <p14:sldId id="306"/>
          </p14:sldIdLst>
        </p14:section>
        <p14:section name="Attacking" id="{2EC6017B-9154-0647-A14C-2A4F1BCB3278}">
          <p14:sldIdLst>
            <p14:sldId id="318"/>
            <p14:sldId id="316"/>
            <p14:sldId id="307"/>
            <p14:sldId id="308"/>
            <p14:sldId id="309"/>
            <p14:sldId id="311"/>
            <p14:sldId id="312"/>
            <p14:sldId id="313"/>
            <p14:sldId id="314"/>
            <p14:sldId id="315"/>
            <p14:sldId id="365"/>
            <p14:sldId id="366"/>
            <p14:sldId id="367"/>
            <p14:sldId id="368"/>
            <p14:sldId id="317"/>
            <p14:sldId id="319"/>
            <p14:sldId id="320"/>
            <p14:sldId id="321"/>
            <p14:sldId id="322"/>
            <p14:sldId id="323"/>
            <p14:sldId id="324"/>
            <p14:sldId id="325"/>
            <p14:sldId id="326"/>
            <p14:sldId id="327"/>
            <p14:sldId id="328"/>
          </p14:sldIdLst>
        </p14:section>
        <p14:section name="Doing It Right" id="{2C138F58-96C2-554E-BE92-05583A988AFE}">
          <p14:sldIdLst>
            <p14:sldId id="329"/>
            <p14:sldId id="330"/>
            <p14:sldId id="331"/>
            <p14:sldId id="332"/>
            <p14:sldId id="334"/>
            <p14:sldId id="335"/>
            <p14:sldId id="336"/>
            <p14:sldId id="337"/>
            <p14:sldId id="338"/>
            <p14:sldId id="339"/>
            <p14:sldId id="342"/>
            <p14:sldId id="340"/>
            <p14:sldId id="341"/>
            <p14:sldId id="343"/>
            <p14:sldId id="344"/>
            <p14:sldId id="345"/>
            <p14:sldId id="346"/>
            <p14:sldId id="347"/>
            <p14:sldId id="348"/>
            <p14:sldId id="349"/>
            <p14:sldId id="350"/>
            <p14:sldId id="351"/>
            <p14:sldId id="352"/>
            <p14:sldId id="353"/>
          </p14:sldIdLst>
        </p14:section>
        <p14:section name="Teaching It" id="{34EAB936-9700-6C48-A1C9-CCDEF6609DF7}">
          <p14:sldIdLst>
            <p14:sldId id="355"/>
            <p14:sldId id="356"/>
            <p14:sldId id="357"/>
            <p14:sldId id="358"/>
            <p14:sldId id="359"/>
            <p14:sldId id="360"/>
            <p14:sldId id="361"/>
            <p14:sldId id="362"/>
            <p14:sldId id="363"/>
          </p14:sldIdLst>
        </p14:section>
        <p14:section name="Conclusion" id="{5BC9FE7E-FA2F-CF4E-A25C-BAE799E43F50}">
          <p14:sldIdLst>
            <p14:sldId id="294"/>
            <p14:sldId id="364"/>
            <p14:sldId id="3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74499" autoAdjust="0"/>
  </p:normalViewPr>
  <p:slideViewPr>
    <p:cSldViewPr snapToGrid="0">
      <p:cViewPr>
        <p:scale>
          <a:sx n="75" d="100"/>
          <a:sy n="75" d="100"/>
        </p:scale>
        <p:origin x="-1560" y="-952"/>
      </p:cViewPr>
      <p:guideLst>
        <p:guide orient="horz" pos="2160"/>
        <p:guide pos="2880"/>
      </p:guideLst>
    </p:cSldViewPr>
  </p:slideViewPr>
  <p:outlineViewPr>
    <p:cViewPr>
      <p:scale>
        <a:sx n="33" d="100"/>
        <a:sy n="33" d="100"/>
      </p:scale>
      <p:origin x="0" y="1637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esProps" Target="presProps.xml"/><Relationship Id="rId81" Type="http://schemas.openxmlformats.org/officeDocument/2006/relationships/viewProps" Target="viewProps.xml"/><Relationship Id="rId82" Type="http://schemas.openxmlformats.org/officeDocument/2006/relationships/theme" Target="theme/theme1.xml"/><Relationship Id="rId83"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notesMaster" Target="notesMasters/notesMaster1.xml"/><Relationship Id="rId78" Type="http://schemas.openxmlformats.org/officeDocument/2006/relationships/handoutMaster" Target="handoutMasters/handoutMaster1.xml"/><Relationship Id="rId79" Type="http://schemas.openxmlformats.org/officeDocument/2006/relationships/printerSettings" Target="printerSettings/printerSettings1.bin"/><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7A1C62-6B2A-A144-A32D-DA1EE3C8F247}" type="datetimeFigureOut">
              <a:rPr lang="en-US" smtClean="0"/>
              <a:t>2/28/13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C29545-8F40-C648-92A3-645EA8E02EB8}" type="slidenum">
              <a:rPr lang="en-US" smtClean="0"/>
              <a:t>‹#›</a:t>
            </a:fld>
            <a:endParaRPr lang="en-US"/>
          </a:p>
        </p:txBody>
      </p:sp>
    </p:spTree>
    <p:extLst>
      <p:ext uri="{BB962C8B-B14F-4D97-AF65-F5344CB8AC3E}">
        <p14:creationId xmlns:p14="http://schemas.microsoft.com/office/powerpoint/2010/main" val="8453238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1216397-8DC9-AD46-AC79-72B7F5946049}" type="slidenum">
              <a:rPr lang="en-US"/>
              <a:pPr/>
              <a:t>‹#›</a:t>
            </a:fld>
            <a:endParaRPr lang="en-US"/>
          </a:p>
        </p:txBody>
      </p:sp>
    </p:spTree>
    <p:extLst>
      <p:ext uri="{BB962C8B-B14F-4D97-AF65-F5344CB8AC3E}">
        <p14:creationId xmlns:p14="http://schemas.microsoft.com/office/powerpoint/2010/main" val="387134454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Teke</a:t>
            </a:r>
            <a:r>
              <a:rPr lang="en-US" dirty="0" smtClean="0"/>
              <a:t> </a:t>
            </a:r>
            <a:r>
              <a:rPr lang="en-US" dirty="0" err="1" smtClean="0"/>
              <a:t>mehende</a:t>
            </a:r>
            <a:r>
              <a:rPr lang="en-US" dirty="0" smtClean="0"/>
              <a:t> me bad </a:t>
            </a:r>
            <a:r>
              <a:rPr lang="en-US" dirty="0" err="1" smtClean="0"/>
              <a:t>mahim</a:t>
            </a:r>
            <a:r>
              <a:rPr lang="en-US" dirty="0" smtClean="0"/>
              <a:t> </a:t>
            </a:r>
            <a:r>
              <a:rPr lang="en-US" dirty="0" err="1" smtClean="0"/>
              <a:t>kasapta</a:t>
            </a:r>
            <a:r>
              <a:rPr lang="en-US" dirty="0" smtClean="0"/>
              <a:t>, </a:t>
            </a:r>
            <a:r>
              <a:rPr lang="en-US" dirty="0" err="1" smtClean="0"/>
              <a:t>isliy</a:t>
            </a:r>
            <a:r>
              <a:rPr lang="en-US" dirty="0" smtClean="0"/>
              <a:t> </a:t>
            </a:r>
            <a:r>
              <a:rPr lang="en-US" dirty="0" err="1" smtClean="0"/>
              <a:t>yu</a:t>
            </a:r>
            <a:r>
              <a:rPr lang="en-US" baseline="0" dirty="0" smtClean="0"/>
              <a:t> ha talk English </a:t>
            </a:r>
            <a:r>
              <a:rPr lang="en-US" baseline="0" dirty="0" smtClean="0"/>
              <a:t>me</a:t>
            </a:r>
          </a:p>
          <a:p>
            <a:endParaRPr lang="en-US" baseline="0" dirty="0" smtClean="0"/>
          </a:p>
          <a:p>
            <a:r>
              <a:rPr lang="en-US" dirty="0" err="1" smtClean="0"/>
              <a:t>Kyunki</a:t>
            </a:r>
            <a:r>
              <a:rPr lang="en-US" dirty="0" smtClean="0"/>
              <a:t> Main Hindi Main </a:t>
            </a:r>
            <a:r>
              <a:rPr lang="en-US" dirty="0" err="1" smtClean="0"/>
              <a:t>Baat</a:t>
            </a:r>
            <a:r>
              <a:rPr lang="en-US" dirty="0" smtClean="0"/>
              <a:t> </a:t>
            </a:r>
            <a:r>
              <a:rPr lang="en-US" dirty="0" err="1" smtClean="0"/>
              <a:t>nahi</a:t>
            </a:r>
            <a:r>
              <a:rPr lang="en-US" dirty="0" smtClean="0"/>
              <a:t> </a:t>
            </a:r>
            <a:r>
              <a:rPr lang="en-US" dirty="0" err="1" smtClean="0"/>
              <a:t>kar</a:t>
            </a:r>
            <a:r>
              <a:rPr lang="en-US" dirty="0" smtClean="0"/>
              <a:t> </a:t>
            </a:r>
            <a:r>
              <a:rPr lang="en-US" dirty="0" err="1" smtClean="0"/>
              <a:t>sakta</a:t>
            </a:r>
            <a:r>
              <a:rPr lang="en-US" dirty="0" smtClean="0"/>
              <a:t>, </a:t>
            </a:r>
            <a:r>
              <a:rPr lang="en-US" dirty="0" err="1" smtClean="0"/>
              <a:t>Isliy</a:t>
            </a:r>
            <a:r>
              <a:rPr lang="en-US" dirty="0" smtClean="0"/>
              <a:t> </a:t>
            </a:r>
            <a:r>
              <a:rPr lang="en-US" dirty="0" err="1" smtClean="0"/>
              <a:t>yeh</a:t>
            </a:r>
            <a:r>
              <a:rPr lang="en-US" dirty="0" smtClean="0"/>
              <a:t> talk English Mai </a:t>
            </a:r>
            <a:r>
              <a:rPr lang="en-US" dirty="0" err="1" smtClean="0"/>
              <a:t>hai</a:t>
            </a:r>
            <a:r>
              <a:rPr lang="en-US" dirty="0" smtClean="0"/>
              <a:t> </a:t>
            </a: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2</a:t>
            </a:fld>
            <a:endParaRPr lang="en-US"/>
          </a:p>
        </p:txBody>
      </p:sp>
    </p:spTree>
    <p:extLst>
      <p:ext uri="{BB962C8B-B14F-4D97-AF65-F5344CB8AC3E}">
        <p14:creationId xmlns:p14="http://schemas.microsoft.com/office/powerpoint/2010/main" val="3449093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Problem: this is visible to the outside, so non-library routines can manipulate it</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to mess this up:</a:t>
            </a:r>
          </a:p>
          <a:p>
            <a:pPr marL="171450" indent="-171450">
              <a:buFontTx/>
              <a:buChar char="•"/>
            </a:pPr>
            <a:r>
              <a:rPr lang="en-US" dirty="0" smtClean="0"/>
              <a:t>Change value</a:t>
            </a:r>
            <a:r>
              <a:rPr lang="en-US" baseline="0" dirty="0" smtClean="0"/>
              <a:t> in structure of a created queue</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32</a:t>
            </a:fld>
            <a:endParaRPr lang="en-US"/>
          </a:p>
        </p:txBody>
      </p:sp>
    </p:spTree>
    <p:extLst>
      <p:ext uri="{BB962C8B-B14F-4D97-AF65-F5344CB8AC3E}">
        <p14:creationId xmlns:p14="http://schemas.microsoft.com/office/powerpoint/2010/main" val="2498470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can go wrong in this?</a:t>
            </a:r>
          </a:p>
          <a:p>
            <a:pPr marL="171450" marR="0" indent="-171450" algn="l" defTabSz="914400" rtl="0" eaLnBrk="1" fontAlgn="base" latinLnBrk="0" hangingPunct="1">
              <a:lnSpc>
                <a:spcPct val="100000"/>
              </a:lnSpc>
              <a:spcBef>
                <a:spcPct val="30000"/>
              </a:spcBef>
              <a:spcAft>
                <a:spcPct val="0"/>
              </a:spcAft>
              <a:buClrTx/>
              <a:buSzTx/>
              <a:buFont typeface="Arial"/>
              <a:buChar char="•"/>
              <a:tabLst/>
              <a:defRPr/>
            </a:pPr>
            <a:r>
              <a:rPr lang="en-US" dirty="0" smtClean="0"/>
              <a:t>The first argument’s validity cannot be checked</a:t>
            </a:r>
          </a:p>
          <a:p>
            <a:pPr marL="171450" marR="0" indent="-171450" algn="l" defTabSz="914400" rtl="0" eaLnBrk="1" fontAlgn="base" latinLnBrk="0" hangingPunct="1">
              <a:lnSpc>
                <a:spcPct val="100000"/>
              </a:lnSpc>
              <a:spcBef>
                <a:spcPct val="30000"/>
              </a:spcBef>
              <a:spcAft>
                <a:spcPct val="0"/>
              </a:spcAft>
              <a:buClrTx/>
              <a:buSzTx/>
              <a:buFont typeface="Arial"/>
              <a:buChar char="•"/>
              <a:tabLst/>
              <a:defRPr/>
            </a:pPr>
            <a:r>
              <a:rPr lang="en-US" dirty="0" smtClean="0"/>
              <a:t>Parameters are not sanity checked</a:t>
            </a:r>
          </a:p>
          <a:p>
            <a:pPr marL="171450" marR="0" indent="-171450" algn="l" defTabSz="914400" rtl="0" eaLnBrk="1" fontAlgn="base" latinLnBrk="0" hangingPunct="1">
              <a:lnSpc>
                <a:spcPct val="100000"/>
              </a:lnSpc>
              <a:spcBef>
                <a:spcPct val="30000"/>
              </a:spcBef>
              <a:spcAft>
                <a:spcPct val="0"/>
              </a:spcAft>
              <a:buClrTx/>
              <a:buSzTx/>
              <a:buFont typeface="Arial"/>
              <a:buChar char="•"/>
              <a:tabLst/>
              <a:defRPr/>
            </a:pPr>
            <a:r>
              <a:rPr lang="en-US" dirty="0" smtClean="0"/>
              <a:t>Return values are not checked</a:t>
            </a:r>
          </a:p>
          <a:p>
            <a:pPr marL="171450" marR="0" indent="-171450" algn="l" defTabSz="914400" rtl="0" eaLnBrk="1" fontAlgn="base" latinLnBrk="0" hangingPunct="1">
              <a:lnSpc>
                <a:spcPct val="100000"/>
              </a:lnSpc>
              <a:spcBef>
                <a:spcPct val="30000"/>
              </a:spcBef>
              <a:spcAft>
                <a:spcPct val="0"/>
              </a:spcAft>
              <a:buClrTx/>
              <a:buSzTx/>
              <a:buFont typeface="Arial"/>
              <a:buChar char="•"/>
              <a:tabLst/>
              <a:defRPr/>
            </a:pPr>
            <a:r>
              <a:rPr lang="en-US" dirty="0" smtClean="0"/>
              <a:t>There is no checking for integer overflow</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What can go wrong calling this?</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 order of parameters is easy to confuse</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 parameter values have arbitrary meanings</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There is no check that this is an attempt to delete a deleted</a:t>
            </a:r>
            <a:r>
              <a:rPr lang="en-US" sz="800" kern="1200" baseline="0" dirty="0" smtClean="0">
                <a:solidFill>
                  <a:schemeClr val="tx1"/>
                </a:solidFill>
                <a:latin typeface="Times" charset="0"/>
                <a:ea typeface="+mn-ea"/>
                <a:cs typeface="+mn-cs"/>
              </a:rPr>
              <a:t> </a:t>
            </a:r>
            <a:r>
              <a:rPr lang="en-US" sz="800" kern="1200" dirty="0" smtClean="0">
                <a:solidFill>
                  <a:schemeClr val="tx1"/>
                </a:solidFill>
                <a:latin typeface="Times" charset="0"/>
                <a:ea typeface="+mn-ea"/>
                <a:cs typeface="+mn-cs"/>
              </a:rPr>
              <a:t>(or non-existent) queue</a:t>
            </a:r>
          </a:p>
          <a:p>
            <a:pPr marL="171450" marR="0" indent="-171450" algn="l" defTabSz="914400" rtl="0" eaLnBrk="1" fontAlgn="base" latinLnBrk="0" hangingPunct="1">
              <a:lnSpc>
                <a:spcPct val="100000"/>
              </a:lnSpc>
              <a:spcBef>
                <a:spcPct val="30000"/>
              </a:spcBef>
              <a:spcAft>
                <a:spcPct val="0"/>
              </a:spcAft>
              <a:buClrTx/>
              <a:buSzTx/>
              <a:buFont typeface="Arial"/>
              <a:buChar char="•"/>
              <a:tabLst/>
              <a:defRPr/>
            </a:pP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34</a:t>
            </a:fld>
            <a:endParaRPr lang="en-US"/>
          </a:p>
        </p:txBody>
      </p:sp>
    </p:spTree>
    <p:extLst>
      <p:ext uri="{BB962C8B-B14F-4D97-AF65-F5344CB8AC3E}">
        <p14:creationId xmlns:p14="http://schemas.microsoft.com/office/powerpoint/2010/main" val="504339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Within:</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Can’t check first argument for validity – pointers assume essentially arbitrary values (you can check for NULL, though)</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Parameters are not sanity checked (size = -1 means …?)</a:t>
            </a:r>
          </a:p>
          <a:p>
            <a:r>
              <a:rPr lang="en-US" baseline="0" dirty="0" smtClean="0"/>
              <a:t>No checking of return values; what happens if </a:t>
            </a:r>
            <a:r>
              <a:rPr lang="en-US" baseline="0" dirty="0" err="1" smtClean="0"/>
              <a:t>malloc</a:t>
            </a:r>
            <a:r>
              <a:rPr lang="en-US" baseline="0" dirty="0" smtClean="0"/>
              <a:t> fails? </a:t>
            </a:r>
          </a:p>
          <a:p>
            <a:r>
              <a:rPr lang="en-US" baseline="0" dirty="0" smtClean="0"/>
              <a:t>No checking for integer overflow (if </a:t>
            </a:r>
            <a:r>
              <a:rPr lang="en-US" baseline="0" dirty="0" err="1" smtClean="0"/>
              <a:t>sizeof(int</a:t>
            </a:r>
            <a:r>
              <a:rPr lang="en-US" baseline="0" dirty="0" smtClean="0"/>
              <a:t>) == 4, ask for a queue of 2^31 elements on a 32-bit system</a:t>
            </a:r>
            <a:endParaRPr lang="en-US" dirty="0" smtClean="0"/>
          </a:p>
          <a:p>
            <a:endParaRPr lang="en-US" dirty="0" smtClean="0"/>
          </a:p>
          <a:p>
            <a:r>
              <a:rPr lang="en-US" dirty="0" smtClean="0"/>
              <a:t>Call:</a:t>
            </a:r>
          </a:p>
          <a:p>
            <a:r>
              <a:rPr lang="en-US" dirty="0" smtClean="0"/>
              <a:t>Calling sequence of parameters (which is flag and which is size?)</a:t>
            </a:r>
            <a:r>
              <a:rPr lang="en-US" baseline="0" dirty="0" smtClean="0"/>
              <a:t> – don’t check order</a:t>
            </a:r>
          </a:p>
          <a:p>
            <a:r>
              <a:rPr lang="en-US" dirty="0" smtClean="0"/>
              <a:t>Parameters assigned arbitrary meaning (is 1 a “create” or a “delete”?)</a:t>
            </a:r>
            <a:r>
              <a:rPr lang="en-US" baseline="0" dirty="0" smtClean="0"/>
              <a:t>  -- programmer may give wrong one (fix: use </a:t>
            </a:r>
            <a:r>
              <a:rPr lang="en-US" baseline="0" dirty="0" err="1" smtClean="0"/>
              <a:t>enums</a:t>
            </a:r>
            <a:r>
              <a:rPr lang="en-US" baseline="0" dirty="0" smtClean="0"/>
              <a:t>, perhaps)</a:t>
            </a:r>
          </a:p>
          <a:p>
            <a:r>
              <a:rPr lang="en-US" baseline="0" dirty="0" smtClean="0"/>
              <a:t>No indication that a queue is deleted, so you can (try to) delete it twice; or, delete a non-existent queue</a:t>
            </a:r>
          </a:p>
          <a:p>
            <a:endParaRPr lang="en-US" baseline="0" dirty="0" smtClean="0"/>
          </a:p>
          <a:p>
            <a:r>
              <a:rPr lang="en-US" baseline="0" dirty="0" smtClean="0"/>
              <a:t>Replace slide 47</a:t>
            </a:r>
          </a:p>
        </p:txBody>
      </p:sp>
      <p:sp>
        <p:nvSpPr>
          <p:cNvPr id="4" name="Slide Number Placeholder 3"/>
          <p:cNvSpPr>
            <a:spLocks noGrp="1"/>
          </p:cNvSpPr>
          <p:nvPr>
            <p:ph type="sldNum" sz="quarter" idx="10"/>
          </p:nvPr>
        </p:nvSpPr>
        <p:spPr/>
        <p:txBody>
          <a:bodyPr/>
          <a:lstStyle/>
          <a:p>
            <a:fld id="{D275355E-9113-1444-BD84-0E6F019440C6}" type="slidenum">
              <a:rPr lang="en-US" smtClean="0"/>
              <a:pPr/>
              <a:t>35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can go wrong</a:t>
            </a:r>
            <a:r>
              <a:rPr lang="en-US" baseline="0" dirty="0" smtClean="0"/>
              <a:t> </a:t>
            </a:r>
            <a:r>
              <a:rPr lang="en-US" baseline="0" dirty="0" err="1" smtClean="0"/>
              <a:t>withinthis</a:t>
            </a:r>
            <a:r>
              <a:rPr lang="en-US" baseline="0" dirty="0" smtClean="0"/>
              <a:t>?</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 first argument’s validity cannot be checked</a:t>
            </a:r>
          </a:p>
          <a:p>
            <a:pPr marL="171450" indent="-171450" eaLnBrk="1" hangingPunct="1">
              <a:spcBef>
                <a:spcPct val="20000"/>
              </a:spcBef>
              <a:buClr>
                <a:schemeClr val="tx2"/>
              </a:buClr>
              <a:buFont typeface="Arial"/>
              <a:buChar char="•"/>
            </a:pPr>
            <a:r>
              <a:rPr lang="en-US" dirty="0" err="1" smtClean="0">
                <a:latin typeface="Courier"/>
                <a:cs typeface="Courier"/>
              </a:rPr>
              <a:t>qptr</a:t>
            </a:r>
            <a:r>
              <a:rPr lang="en-US" sz="800" kern="1200" dirty="0" smtClean="0">
                <a:solidFill>
                  <a:schemeClr val="tx1"/>
                </a:solidFill>
                <a:latin typeface="Times" charset="0"/>
                <a:ea typeface="+mn-ea"/>
                <a:cs typeface="+mn-cs"/>
              </a:rPr>
              <a:t> may not point to a valid queue</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There is no checking for incorrect values in structures or</a:t>
            </a:r>
            <a:r>
              <a:rPr lang="en-US" sz="800" kern="1200" baseline="0" dirty="0" smtClean="0">
                <a:solidFill>
                  <a:schemeClr val="tx1"/>
                </a:solidFill>
                <a:latin typeface="Times" charset="0"/>
                <a:ea typeface="+mn-ea"/>
                <a:cs typeface="+mn-cs"/>
              </a:rPr>
              <a:t> </a:t>
            </a:r>
            <a:r>
              <a:rPr lang="en-US" sz="800" kern="1200" dirty="0" smtClean="0">
                <a:solidFill>
                  <a:schemeClr val="tx1"/>
                </a:solidFill>
                <a:latin typeface="Times" charset="0"/>
                <a:ea typeface="+mn-ea"/>
                <a:cs typeface="+mn-cs"/>
              </a:rPr>
              <a:t>variables</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There is no check whether the array will overflow</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36</a:t>
            </a:fld>
            <a:endParaRPr lang="en-US"/>
          </a:p>
        </p:txBody>
      </p:sp>
    </p:spTree>
    <p:extLst>
      <p:ext uri="{BB962C8B-B14F-4D97-AF65-F5344CB8AC3E}">
        <p14:creationId xmlns:p14="http://schemas.microsoft.com/office/powerpoint/2010/main" val="355847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Can’t check first argument for validity – pointers assume essentially arbitrary values (you can check for NULL, though)</a:t>
            </a:r>
          </a:p>
          <a:p>
            <a:r>
              <a:rPr lang="en-US" dirty="0" err="1" smtClean="0"/>
              <a:t>qptr</a:t>
            </a:r>
            <a:r>
              <a:rPr lang="en-US" dirty="0" smtClean="0"/>
              <a:t> not checked that it belongs to a valid queue</a:t>
            </a:r>
            <a:endParaRPr lang="en-US" baseline="0" dirty="0" smtClean="0"/>
          </a:p>
          <a:p>
            <a:r>
              <a:rPr lang="en-US" baseline="0" dirty="0" smtClean="0"/>
              <a:t>Need to check for incorrect values in structures, variables (</a:t>
            </a:r>
            <a:r>
              <a:rPr lang="en-US" dirty="0" err="1" smtClean="0"/>
              <a:t>Qptr</a:t>
            </a:r>
            <a:r>
              <a:rPr lang="en-US" baseline="0" dirty="0" smtClean="0"/>
              <a:t> valid, </a:t>
            </a:r>
            <a:r>
              <a:rPr lang="en-US" baseline="0" dirty="0" err="1" smtClean="0"/>
              <a:t>qptr</a:t>
            </a:r>
            <a:r>
              <a:rPr lang="en-US" baseline="0" dirty="0" smtClean="0"/>
              <a:t>-&gt;</a:t>
            </a:r>
            <a:r>
              <a:rPr lang="en-US" baseline="0" dirty="0" err="1" smtClean="0"/>
              <a:t>que</a:t>
            </a:r>
            <a:r>
              <a:rPr lang="en-US" baseline="0" dirty="0" smtClean="0"/>
              <a:t> not (user deleted it or mucked with it): </a:t>
            </a:r>
            <a:r>
              <a:rPr lang="en-US" baseline="0" dirty="0" err="1" smtClean="0"/>
              <a:t>bonbs</a:t>
            </a:r>
            <a:r>
              <a:rPr lang="en-US" baseline="0" dirty="0" smtClean="0"/>
              <a:t>)</a:t>
            </a:r>
          </a:p>
          <a:p>
            <a:r>
              <a:rPr lang="en-US" baseline="0" dirty="0" smtClean="0"/>
              <a:t>No check for overflowing array making up queue</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275355E-9113-1444-BD84-0E6F019440C6}" type="slidenum">
              <a:rPr lang="en-US" smtClean="0"/>
              <a:pPr/>
              <a:t>37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can go wrong within this routine?</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There is no checking for incorrect values in structures or</a:t>
            </a:r>
            <a:r>
              <a:rPr lang="en-US" sz="800" kern="1200" baseline="0" dirty="0" smtClean="0">
                <a:solidFill>
                  <a:schemeClr val="tx1"/>
                </a:solidFill>
                <a:latin typeface="Times" charset="0"/>
                <a:ea typeface="+mn-ea"/>
                <a:cs typeface="+mn-cs"/>
              </a:rPr>
              <a:t> </a:t>
            </a:r>
            <a:r>
              <a:rPr lang="en-US" sz="800" kern="1200" dirty="0" smtClean="0">
                <a:solidFill>
                  <a:schemeClr val="tx1"/>
                </a:solidFill>
                <a:latin typeface="Times" charset="0"/>
                <a:ea typeface="+mn-ea"/>
                <a:cs typeface="+mn-cs"/>
              </a:rPr>
              <a:t>variables</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 values of </a:t>
            </a:r>
            <a:r>
              <a:rPr lang="en-US" dirty="0" err="1" smtClean="0">
                <a:latin typeface="Courier"/>
                <a:cs typeface="Courier"/>
              </a:rPr>
              <a:t>qptr</a:t>
            </a:r>
            <a:r>
              <a:rPr lang="en-US" sz="800" kern="1200" dirty="0" smtClean="0">
                <a:solidFill>
                  <a:schemeClr val="tx1"/>
                </a:solidFill>
                <a:latin typeface="Times" charset="0"/>
                <a:ea typeface="+mn-ea"/>
                <a:cs typeface="+mn-cs"/>
              </a:rPr>
              <a:t> and </a:t>
            </a:r>
            <a:r>
              <a:rPr lang="en-US" dirty="0" smtClean="0">
                <a:latin typeface="Courier"/>
                <a:cs typeface="Courier"/>
              </a:rPr>
              <a:t>n</a:t>
            </a:r>
            <a:r>
              <a:rPr lang="en-US" sz="800" kern="1200" dirty="0" smtClean="0">
                <a:solidFill>
                  <a:schemeClr val="tx1"/>
                </a:solidFill>
                <a:latin typeface="Times" charset="0"/>
                <a:ea typeface="+mn-ea"/>
                <a:cs typeface="+mn-cs"/>
              </a:rPr>
              <a:t> are not checked</a:t>
            </a:r>
          </a:p>
          <a:p>
            <a:pPr marL="171450" indent="-171450" eaLnBrk="1" hangingPunct="1">
              <a:spcBef>
                <a:spcPct val="20000"/>
              </a:spcBef>
              <a:buClr>
                <a:schemeClr val="tx2"/>
              </a:buClr>
              <a:buFont typeface="Arial"/>
              <a:buChar char="•"/>
            </a:pPr>
            <a:r>
              <a:rPr lang="en-US" sz="800" kern="1200" dirty="0" smtClean="0">
                <a:solidFill>
                  <a:schemeClr val="tx1"/>
                </a:solidFill>
                <a:latin typeface="Times" charset="0"/>
                <a:ea typeface="+mn-ea"/>
                <a:cs typeface="+mn-cs"/>
              </a:rPr>
              <a:t>There is no check whether the array will underflow</a:t>
            </a:r>
          </a:p>
          <a:p>
            <a:pPr marL="171450" indent="-171450">
              <a:buFont typeface="Arial"/>
              <a:buChar char="•"/>
            </a:pPr>
            <a:endParaRPr lang="en-US" dirty="0" smtClean="0"/>
          </a:p>
        </p:txBody>
      </p:sp>
      <p:sp>
        <p:nvSpPr>
          <p:cNvPr id="4" name="Slide Number Placeholder 3"/>
          <p:cNvSpPr>
            <a:spLocks noGrp="1"/>
          </p:cNvSpPr>
          <p:nvPr>
            <p:ph type="sldNum" sz="quarter" idx="10"/>
          </p:nvPr>
        </p:nvSpPr>
        <p:spPr/>
        <p:txBody>
          <a:bodyPr/>
          <a:lstStyle/>
          <a:p>
            <a:fld id="{E1216397-8DC9-AD46-AC79-72B7F5946049}" type="slidenum">
              <a:rPr lang="en-US" smtClean="0"/>
              <a:pPr/>
              <a:t>38</a:t>
            </a:fld>
            <a:endParaRPr lang="en-US"/>
          </a:p>
        </p:txBody>
      </p:sp>
    </p:spTree>
    <p:extLst>
      <p:ext uri="{BB962C8B-B14F-4D97-AF65-F5344CB8AC3E}">
        <p14:creationId xmlns:p14="http://schemas.microsoft.com/office/powerpoint/2010/main" val="177598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Need to check for incorrect values in structures, variables (</a:t>
            </a:r>
            <a:r>
              <a:rPr lang="en-US" dirty="0" err="1" smtClean="0"/>
              <a:t>Qptr</a:t>
            </a:r>
            <a:r>
              <a:rPr lang="en-US" baseline="0" dirty="0" smtClean="0"/>
              <a:t> valid, </a:t>
            </a:r>
            <a:r>
              <a:rPr lang="en-US" baseline="0" dirty="0" err="1" smtClean="0"/>
              <a:t>qptr</a:t>
            </a:r>
            <a:r>
              <a:rPr lang="en-US" baseline="0" dirty="0" smtClean="0"/>
              <a:t>-&gt;</a:t>
            </a:r>
            <a:r>
              <a:rPr lang="en-US" baseline="0" dirty="0" err="1" smtClean="0"/>
              <a:t>que</a:t>
            </a:r>
            <a:r>
              <a:rPr lang="en-US" baseline="0" dirty="0" smtClean="0"/>
              <a:t> not (user deleted it or mucked with it): bombs)</a:t>
            </a:r>
          </a:p>
          <a:p>
            <a:r>
              <a:rPr lang="en-US" dirty="0" smtClean="0"/>
              <a:t>Queue may be NULL; so may </a:t>
            </a:r>
            <a:r>
              <a:rPr lang="en-US" dirty="0" err="1" smtClean="0"/>
              <a:t>n</a:t>
            </a:r>
            <a:r>
              <a:rPr lang="en-US" dirty="0" smtClean="0"/>
              <a:t>; both may be invalid</a:t>
            </a:r>
          </a:p>
          <a:p>
            <a:r>
              <a:rPr lang="en-US" dirty="0" smtClean="0"/>
              <a:t>May extract an element from an empty queue/array</a:t>
            </a:r>
          </a:p>
          <a:p>
            <a:endParaRPr lang="en-US" dirty="0" smtClean="0"/>
          </a:p>
          <a:p>
            <a:r>
              <a:rPr lang="en-US" dirty="0" smtClean="0"/>
              <a:t>Replaces slide 51</a:t>
            </a:r>
          </a:p>
          <a:p>
            <a:endParaRPr lang="en-US" dirty="0" smtClean="0"/>
          </a:p>
        </p:txBody>
      </p:sp>
      <p:sp>
        <p:nvSpPr>
          <p:cNvPr id="4" name="Slide Number Placeholder 3"/>
          <p:cNvSpPr>
            <a:spLocks noGrp="1"/>
          </p:cNvSpPr>
          <p:nvPr>
            <p:ph type="sldNum" sz="quarter" idx="10"/>
          </p:nvPr>
        </p:nvSpPr>
        <p:spPr/>
        <p:txBody>
          <a:bodyPr/>
          <a:lstStyle/>
          <a:p>
            <a:fld id="{D275355E-9113-1444-BD84-0E6F019440C6}" type="slidenum">
              <a:rPr lang="en-US" smtClean="0"/>
              <a:pPr/>
              <a:t>39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44</a:t>
            </a:fld>
            <a:endParaRPr lang="en-US"/>
          </a:p>
        </p:txBody>
      </p:sp>
    </p:spTree>
    <p:extLst>
      <p:ext uri="{BB962C8B-B14F-4D97-AF65-F5344CB8AC3E}">
        <p14:creationId xmlns:p14="http://schemas.microsoft.com/office/powerpoint/2010/main" val="3029546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Moral: control the environment; if you can’t do that, try to control all interactions with the environment</a:t>
            </a: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9925D3-557D-644D-A01C-856F439966F0}" type="slidenum">
              <a:rPr lang="en-US" sz="1200"/>
              <a:pPr/>
              <a:t>46</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RSAREF2 advisory is CA-1999-15: http://www.cert.org/advisories/CA-1999-15.html</a:t>
            </a:r>
          </a:p>
          <a:p>
            <a:endParaRPr lang="en-US">
              <a:latin typeface="Calibri" charset="0"/>
            </a:endParaRPr>
          </a:p>
        </p:txBody>
      </p:sp>
      <p:sp>
        <p:nvSpPr>
          <p:cNvPr id="4" name="Slide Number Placeholder 3"/>
          <p:cNvSpPr>
            <a:spLocks noGrp="1"/>
          </p:cNvSpPr>
          <p:nvPr>
            <p:ph type="sldNum" sz="quarter" idx="5"/>
          </p:nvPr>
        </p:nvSpPr>
        <p:spPr/>
        <p:txBody>
          <a:bodyPr/>
          <a:lstStyle/>
          <a:p>
            <a:pPr>
              <a:defRPr/>
            </a:pPr>
            <a:fld id="{3B43F09D-5097-3B4D-927E-D60419A8E348}" type="slidenum">
              <a:rPr lang="en-US" smtClean="0"/>
              <a:pPr>
                <a:defRPr/>
              </a:pPr>
              <a:t>12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A real </a:t>
            </a:r>
            <a:r>
              <a:rPr lang="en-US" dirty="0" smtClean="0">
                <a:latin typeface="Calibri" charset="0"/>
              </a:rPr>
              <a:t>bug in</a:t>
            </a:r>
            <a:r>
              <a:rPr lang="en-US" baseline="0" dirty="0" smtClean="0">
                <a:latin typeface="Calibri" charset="0"/>
              </a:rPr>
              <a:t> several login programs!</a:t>
            </a:r>
            <a:endParaRPr lang="en-US" dirty="0">
              <a:latin typeface="Calibri" charset="0"/>
            </a:endParaRPr>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ECF0FF71-5836-8549-942C-27DBD68E9BA4}" type="slidenum">
              <a:rPr lang="en-US" sz="1200"/>
              <a:pPr/>
              <a:t>47</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some cases” in C is for char strings</a:t>
            </a: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57</a:t>
            </a:fld>
            <a:endParaRPr lang="en-US"/>
          </a:p>
        </p:txBody>
      </p:sp>
    </p:spTree>
    <p:extLst>
      <p:ext uri="{BB962C8B-B14F-4D97-AF65-F5344CB8AC3E}">
        <p14:creationId xmlns:p14="http://schemas.microsoft.com/office/powerpoint/2010/main" val="559920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section: teaching</a:t>
            </a: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63</a:t>
            </a:fld>
            <a:endParaRPr lang="en-US"/>
          </a:p>
        </p:txBody>
      </p:sp>
    </p:spTree>
    <p:extLst>
      <p:ext uri="{BB962C8B-B14F-4D97-AF65-F5344CB8AC3E}">
        <p14:creationId xmlns:p14="http://schemas.microsoft.com/office/powerpoint/2010/main" val="2983869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 for listening!):</a:t>
            </a:r>
            <a:r>
              <a:rPr lang="en-US" baseline="0" dirty="0" smtClean="0"/>
              <a:t> </a:t>
            </a:r>
            <a:r>
              <a:rPr lang="en-US" baseline="0" dirty="0" err="1" smtClean="0"/>
              <a:t>Suni</a:t>
            </a:r>
            <a:r>
              <a:rPr lang="en-US" baseline="0" dirty="0" smtClean="0"/>
              <a:t> </a:t>
            </a:r>
            <a:r>
              <a:rPr lang="en-US" baseline="0" dirty="0" err="1" smtClean="0"/>
              <a:t>kil</a:t>
            </a:r>
            <a:r>
              <a:rPr lang="en-US" baseline="0" dirty="0" smtClean="0"/>
              <a:t> he </a:t>
            </a:r>
            <a:r>
              <a:rPr lang="en-US" baseline="0" dirty="0" err="1" smtClean="0"/>
              <a:t>handi</a:t>
            </a:r>
            <a:r>
              <a:rPr lang="en-US" baseline="0" dirty="0" smtClean="0"/>
              <a:t> what</a:t>
            </a:r>
          </a:p>
          <a:p>
            <a:endParaRPr lang="en-US" baseline="0" dirty="0" smtClean="0"/>
          </a:p>
          <a:p>
            <a:r>
              <a:rPr lang="en-US" baseline="0" dirty="0" smtClean="0"/>
              <a:t>(Any questions?): </a:t>
            </a:r>
            <a:r>
              <a:rPr lang="en-US" baseline="0" dirty="0" err="1" smtClean="0"/>
              <a:t>cooeesavat</a:t>
            </a:r>
            <a:endParaRPr lang="en-US" baseline="0" dirty="0" smtClean="0"/>
          </a:p>
          <a:p>
            <a:endParaRPr lang="en-US" baseline="0" dirty="0" smtClean="0"/>
          </a:p>
          <a:p>
            <a:r>
              <a:rPr lang="en-US" baseline="0" dirty="0" err="1" smtClean="0"/>
              <a:t>Sunne</a:t>
            </a:r>
            <a:r>
              <a:rPr lang="en-US" baseline="0" dirty="0" smtClean="0"/>
              <a:t> </a:t>
            </a:r>
            <a:r>
              <a:rPr lang="en-US" baseline="0" dirty="0" err="1" smtClean="0"/>
              <a:t>ke</a:t>
            </a:r>
            <a:r>
              <a:rPr lang="en-US" baseline="0" dirty="0" smtClean="0"/>
              <a:t> </a:t>
            </a:r>
            <a:r>
              <a:rPr lang="en-US" baseline="0" dirty="0" err="1" smtClean="0"/>
              <a:t>liy</a:t>
            </a:r>
            <a:r>
              <a:rPr lang="en-US" baseline="0" dirty="0" smtClean="0"/>
              <a:t> </a:t>
            </a:r>
            <a:r>
              <a:rPr lang="en-US" baseline="0" dirty="0" err="1" smtClean="0"/>
              <a:t>Dhanyawaad</a:t>
            </a:r>
            <a:endParaRPr lang="en-US" baseline="0" dirty="0" smtClean="0"/>
          </a:p>
          <a:p>
            <a:endParaRPr lang="en-US" baseline="0" dirty="0" smtClean="0"/>
          </a:p>
          <a:p>
            <a:r>
              <a:rPr lang="en-US" baseline="0" dirty="0" smtClean="0"/>
              <a:t>Koi </a:t>
            </a:r>
            <a:r>
              <a:rPr lang="en-US" baseline="0" dirty="0" err="1" smtClean="0"/>
              <a:t>sawaal</a:t>
            </a:r>
            <a:r>
              <a:rPr lang="en-US" baseline="0" smtClean="0"/>
              <a:t>?</a:t>
            </a:r>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75</a:t>
            </a:fld>
            <a:endParaRPr lang="en-US"/>
          </a:p>
        </p:txBody>
      </p:sp>
    </p:spTree>
    <p:extLst>
      <p:ext uri="{BB962C8B-B14F-4D97-AF65-F5344CB8AC3E}">
        <p14:creationId xmlns:p14="http://schemas.microsoft.com/office/powerpoint/2010/main" val="348462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5043"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90487" tIns="44450" rIns="90487" bIns="44450" anchor="b">
            <a:prstTxWarp prst="textNoShape">
              <a:avLst/>
            </a:prstTxWarp>
          </a:bodyPr>
          <a:lstStyle/>
          <a:p>
            <a:pPr algn="r"/>
            <a:r>
              <a:rPr lang="en-US" sz="1200">
                <a:latin typeface="Times" charset="0"/>
              </a:rPr>
              <a:t>12</a:t>
            </a:r>
          </a:p>
        </p:txBody>
      </p:sp>
      <p:sp>
        <p:nvSpPr>
          <p:cNvPr id="215044"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5045"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5046" name="Rectangle 6"/>
          <p:cNvSpPr>
            <a:spLocks noGrp="1" noRot="1" noChangeAspect="1" noChangeArrowheads="1"/>
          </p:cNvSpPr>
          <p:nvPr>
            <p:ph type="sldImg"/>
          </p:nvPr>
        </p:nvSpPr>
        <p:spPr bwMode="auto">
          <a:xfrm>
            <a:off x="1150938" y="692150"/>
            <a:ext cx="4556125" cy="3416300"/>
          </a:xfrm>
          <a:prstGeom prst="rect">
            <a:avLst/>
          </a:prstGeom>
          <a:solidFill>
            <a:srgbClr val="FFFFFF"/>
          </a:solidFill>
          <a:ln w="12700" cap="flat">
            <a:solidFill>
              <a:srgbClr val="000000"/>
            </a:solidFill>
            <a:miter lim="800000"/>
            <a:headEnd/>
            <a:tailEnd/>
          </a:ln>
        </p:spPr>
      </p:sp>
      <p:sp>
        <p:nvSpPr>
          <p:cNvPr id="215047"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7" tIns="44450" rIns="90487" bIns="44450">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7091"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90487" tIns="44450" rIns="90487" bIns="44450" anchor="b">
            <a:prstTxWarp prst="textNoShape">
              <a:avLst/>
            </a:prstTxWarp>
          </a:bodyPr>
          <a:lstStyle/>
          <a:p>
            <a:pPr algn="r"/>
            <a:r>
              <a:rPr lang="en-US" sz="1200">
                <a:latin typeface="Times" charset="0"/>
              </a:rPr>
              <a:t>13</a:t>
            </a:r>
          </a:p>
        </p:txBody>
      </p:sp>
      <p:sp>
        <p:nvSpPr>
          <p:cNvPr id="217092"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7093"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7094" name="Rectangle 6"/>
          <p:cNvSpPr>
            <a:spLocks noGrp="1" noRot="1" noChangeAspect="1" noChangeArrowheads="1"/>
          </p:cNvSpPr>
          <p:nvPr>
            <p:ph type="sldImg"/>
          </p:nvPr>
        </p:nvSpPr>
        <p:spPr bwMode="auto">
          <a:xfrm>
            <a:off x="1150938" y="692150"/>
            <a:ext cx="4556125" cy="3416300"/>
          </a:xfrm>
          <a:prstGeom prst="rect">
            <a:avLst/>
          </a:prstGeom>
          <a:solidFill>
            <a:srgbClr val="FFFFFF"/>
          </a:solidFill>
          <a:ln w="12700" cap="flat">
            <a:solidFill>
              <a:srgbClr val="000000"/>
            </a:solidFill>
            <a:miter lim="800000"/>
            <a:headEnd/>
            <a:tailEnd/>
          </a:ln>
        </p:spPr>
      </p:sp>
      <p:sp>
        <p:nvSpPr>
          <p:cNvPr id="217095"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7" tIns="44450" rIns="90487" bIns="44450">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9139"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90487" tIns="44450" rIns="90487" bIns="44450" anchor="b">
            <a:prstTxWarp prst="textNoShape">
              <a:avLst/>
            </a:prstTxWarp>
          </a:bodyPr>
          <a:lstStyle/>
          <a:p>
            <a:pPr algn="r"/>
            <a:r>
              <a:rPr lang="en-US" sz="1200">
                <a:latin typeface="Times" charset="0"/>
              </a:rPr>
              <a:t>14</a:t>
            </a:r>
          </a:p>
        </p:txBody>
      </p:sp>
      <p:sp>
        <p:nvSpPr>
          <p:cNvPr id="219140"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9141"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19142" name="Rectangle 6"/>
          <p:cNvSpPr>
            <a:spLocks noGrp="1" noRot="1" noChangeAspect="1" noChangeArrowheads="1"/>
          </p:cNvSpPr>
          <p:nvPr>
            <p:ph type="sldImg"/>
          </p:nvPr>
        </p:nvSpPr>
        <p:spPr bwMode="auto">
          <a:xfrm>
            <a:off x="1150938" y="692150"/>
            <a:ext cx="4556125" cy="3416300"/>
          </a:xfrm>
          <a:prstGeom prst="rect">
            <a:avLst/>
          </a:prstGeom>
          <a:solidFill>
            <a:srgbClr val="FFFFFF"/>
          </a:solidFill>
          <a:ln w="12700" cap="flat">
            <a:solidFill>
              <a:srgbClr val="000000"/>
            </a:solidFill>
            <a:miter lim="800000"/>
            <a:headEnd/>
            <a:tailEnd/>
          </a:ln>
        </p:spPr>
      </p:sp>
      <p:sp>
        <p:nvSpPr>
          <p:cNvPr id="219143"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7" tIns="44450" rIns="90487" bIns="44450">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2118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90487" tIns="44450" rIns="90487" bIns="44450" anchor="b">
            <a:prstTxWarp prst="textNoShape">
              <a:avLst/>
            </a:prstTxWarp>
          </a:bodyPr>
          <a:lstStyle/>
          <a:p>
            <a:pPr algn="r"/>
            <a:r>
              <a:rPr lang="en-US" sz="1200">
                <a:latin typeface="Times" charset="0"/>
              </a:rPr>
              <a:t>15</a:t>
            </a:r>
          </a:p>
        </p:txBody>
      </p:sp>
      <p:sp>
        <p:nvSpPr>
          <p:cNvPr id="22118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2118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21190" name="Rectangle 6"/>
          <p:cNvSpPr>
            <a:spLocks noGrp="1" noRot="1" noChangeAspect="1" noChangeArrowheads="1"/>
          </p:cNvSpPr>
          <p:nvPr>
            <p:ph type="sldImg"/>
          </p:nvPr>
        </p:nvSpPr>
        <p:spPr bwMode="auto">
          <a:xfrm>
            <a:off x="1150938" y="692150"/>
            <a:ext cx="4556125" cy="3416300"/>
          </a:xfrm>
          <a:prstGeom prst="rect">
            <a:avLst/>
          </a:prstGeom>
          <a:solidFill>
            <a:srgbClr val="FFFFFF"/>
          </a:solidFill>
          <a:ln w="12700" cap="flat">
            <a:solidFill>
              <a:srgbClr val="000000"/>
            </a:solidFill>
            <a:miter lim="800000"/>
            <a:headEnd/>
            <a:tailEnd/>
          </a:ln>
        </p:spPr>
      </p:sp>
      <p:sp>
        <p:nvSpPr>
          <p:cNvPr id="221191"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7" tIns="44450" rIns="90487" bIns="44450">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23235"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90487" tIns="44450" rIns="90487" bIns="44450" anchor="b">
            <a:prstTxWarp prst="textNoShape">
              <a:avLst/>
            </a:prstTxWarp>
          </a:bodyPr>
          <a:lstStyle/>
          <a:p>
            <a:pPr algn="r"/>
            <a:r>
              <a:rPr lang="en-US" sz="1200">
                <a:latin typeface="Times" charset="0"/>
              </a:rPr>
              <a:t>16</a:t>
            </a:r>
          </a:p>
        </p:txBody>
      </p:sp>
      <p:sp>
        <p:nvSpPr>
          <p:cNvPr id="223236"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23237"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prstTxWarp prst="textNoShape">
              <a:avLst/>
            </a:prstTxWarp>
          </a:bodyPr>
          <a:lstStyle/>
          <a:p>
            <a:endParaRPr lang="en-US"/>
          </a:p>
        </p:txBody>
      </p:sp>
      <p:sp>
        <p:nvSpPr>
          <p:cNvPr id="223238" name="Rectangle 6"/>
          <p:cNvSpPr>
            <a:spLocks noGrp="1" noRot="1" noChangeAspect="1" noChangeArrowheads="1"/>
          </p:cNvSpPr>
          <p:nvPr>
            <p:ph type="sldImg"/>
          </p:nvPr>
        </p:nvSpPr>
        <p:spPr bwMode="auto">
          <a:xfrm>
            <a:off x="1150938" y="692150"/>
            <a:ext cx="4556125" cy="3416300"/>
          </a:xfrm>
          <a:prstGeom prst="rect">
            <a:avLst/>
          </a:prstGeom>
          <a:solidFill>
            <a:srgbClr val="FFFFFF"/>
          </a:solidFill>
          <a:ln w="12700" cap="flat">
            <a:solidFill>
              <a:srgbClr val="000000"/>
            </a:solidFill>
            <a:miter lim="800000"/>
            <a:headEnd/>
            <a:tailEnd/>
          </a:ln>
        </p:spPr>
      </p:sp>
      <p:sp>
        <p:nvSpPr>
          <p:cNvPr id="223239" name="Rectangle 7"/>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7" tIns="44450" rIns="90487" bIns="44450">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mismatch: NFS</a:t>
            </a:r>
            <a:r>
              <a:rPr lang="en-US" baseline="0" dirty="0" smtClean="0"/>
              <a:t> has 32 bit UID and remaps 0 to the UID -2 (65534), the nobody user</a:t>
            </a:r>
          </a:p>
          <a:p>
            <a:r>
              <a:rPr lang="en-US" baseline="0" dirty="0" smtClean="0"/>
              <a:t>UNIX has 16 bit UID</a:t>
            </a:r>
          </a:p>
          <a:p>
            <a:r>
              <a:rPr lang="en-US" baseline="0" dirty="0" smtClean="0"/>
              <a:t>Send NFS UID as 2</a:t>
            </a:r>
            <a:r>
              <a:rPr lang="en-US" baseline="30000" dirty="0" smtClean="0"/>
              <a:t>17</a:t>
            </a:r>
            <a:r>
              <a:rPr lang="en-US" baseline="0" dirty="0" smtClean="0"/>
              <a:t>; NFS server says OK, not 0 and passes it to UNIX kernel</a:t>
            </a:r>
          </a:p>
          <a:p>
            <a:r>
              <a:rPr lang="en-US" baseline="0" dirty="0" smtClean="0"/>
              <a:t>Kernel truncates it to 16 bits (2</a:t>
            </a:r>
            <a:r>
              <a:rPr lang="en-US" baseline="30000" dirty="0" smtClean="0"/>
              <a:t>17</a:t>
            </a:r>
            <a:r>
              <a:rPr lang="en-US" baseline="0" dirty="0" smtClean="0"/>
              <a:t> mod 2</a:t>
            </a:r>
            <a:r>
              <a:rPr lang="en-US" baseline="30000" dirty="0" smtClean="0"/>
              <a:t>16</a:t>
            </a:r>
            <a:r>
              <a:rPr lang="en-US" baseline="0" dirty="0" smtClean="0"/>
              <a:t> = 0) and uses that </a:t>
            </a:r>
          </a:p>
          <a:p>
            <a:endParaRPr lang="en-US" baseline="0" dirty="0" smtClean="0"/>
          </a:p>
          <a:p>
            <a:r>
              <a:rPr lang="en-US" baseline="0" dirty="0" smtClean="0"/>
              <a:t>Interpretation: look at rights r, w, x on directories vs. files in UNIX</a:t>
            </a:r>
          </a:p>
          <a:p>
            <a:endParaRPr lang="en-US" dirty="0"/>
          </a:p>
        </p:txBody>
      </p:sp>
      <p:sp>
        <p:nvSpPr>
          <p:cNvPr id="4" name="Slide Number Placeholder 3"/>
          <p:cNvSpPr>
            <a:spLocks noGrp="1"/>
          </p:cNvSpPr>
          <p:nvPr>
            <p:ph type="sldNum" sz="quarter" idx="10"/>
          </p:nvPr>
        </p:nvSpPr>
        <p:spPr/>
        <p:txBody>
          <a:bodyPr/>
          <a:lstStyle/>
          <a:p>
            <a:fld id="{E1216397-8DC9-AD46-AC79-72B7F5946049}" type="slidenum">
              <a:rPr lang="en-US" smtClean="0"/>
              <a:pPr/>
              <a:t>26</a:t>
            </a:fld>
            <a:endParaRPr lang="en-US"/>
          </a:p>
        </p:txBody>
      </p:sp>
    </p:spTree>
    <p:extLst>
      <p:ext uri="{BB962C8B-B14F-4D97-AF65-F5344CB8AC3E}">
        <p14:creationId xmlns:p14="http://schemas.microsoft.com/office/powerpoint/2010/main" val="20458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If you don’t know C well, don’t worry; the ideas apply to other languages as well!</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386" name="Group 2"/>
          <p:cNvGrpSpPr>
            <a:grpSpLocks/>
          </p:cNvGrpSpPr>
          <p:nvPr/>
        </p:nvGrpSpPr>
        <p:grpSpPr bwMode="auto">
          <a:xfrm>
            <a:off x="457200" y="2363788"/>
            <a:ext cx="8153400" cy="1600200"/>
            <a:chOff x="288" y="1489"/>
            <a:chExt cx="5136" cy="1008"/>
          </a:xfrm>
        </p:grpSpPr>
        <p:sp>
          <p:nvSpPr>
            <p:cNvPr id="16387" name="Arc 3"/>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path>
                <a:path w="21912" h="43200" stroke="0"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prstTxWarp prst="textNoShape">
                <a:avLst/>
              </a:prstTxWarp>
            </a:bodyPr>
            <a:lstStyle/>
            <a:p>
              <a:endParaRPr lang="en-US"/>
            </a:p>
          </p:txBody>
        </p:sp>
        <p:sp>
          <p:nvSpPr>
            <p:cNvPr id="16388" name="Arc 4"/>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path>
                <a:path w="21924" h="43200" stroke="0"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prstTxWarp prst="textNoShape">
                <a:avLst/>
              </a:prstTxWarp>
            </a:bodyPr>
            <a:lstStyle/>
            <a:p>
              <a:endParaRPr lang="en-US"/>
            </a:p>
          </p:txBody>
        </p:sp>
        <p:sp>
          <p:nvSpPr>
            <p:cNvPr id="16389" name="Arc 5"/>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path>
                <a:path w="21925" h="43200" stroke="0"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prstTxWarp prst="textNoShape">
                <a:avLst/>
              </a:prstTxWarp>
            </a:bodyPr>
            <a:lstStyle/>
            <a:p>
              <a:endParaRPr lang="en-US"/>
            </a:p>
          </p:txBody>
        </p:sp>
        <p:sp>
          <p:nvSpPr>
            <p:cNvPr id="16390" name="AutoShape 6"/>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prstTxWarp prst="textNoShape">
                <a:avLst/>
              </a:prstTxWarp>
            </a:bodyPr>
            <a:lstStyle/>
            <a:p>
              <a:endParaRPr lang="en-US"/>
            </a:p>
          </p:txBody>
        </p:sp>
      </p:grpSp>
      <p:sp>
        <p:nvSpPr>
          <p:cNvPr id="16391" name="Rectangle 7"/>
          <p:cNvSpPr>
            <a:spLocks noGrp="1" noChangeArrowheads="1"/>
          </p:cNvSpPr>
          <p:nvPr>
            <p:ph type="ctrTitle" sz="quarter"/>
          </p:nvPr>
        </p:nvSpPr>
        <p:spPr>
          <a:xfrm>
            <a:off x="685800" y="1447800"/>
            <a:ext cx="7772400" cy="1143000"/>
          </a:xfrm>
        </p:spPr>
        <p:txBody>
          <a:bodyPr/>
          <a:lstStyle>
            <a:lvl1pPr>
              <a:defRPr/>
            </a:lvl1pPr>
          </a:lstStyle>
          <a:p>
            <a:r>
              <a:rPr lang="en-US" smtClean="0"/>
              <a:t>Click to edit Master title style</a:t>
            </a:r>
            <a:endParaRPr lang="en-US"/>
          </a:p>
        </p:txBody>
      </p:sp>
      <p:sp>
        <p:nvSpPr>
          <p:cNvPr id="16392"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r>
              <a:rPr lang="en-US" smtClean="0"/>
              <a:t>Click to edit Master subtitle style</a:t>
            </a:r>
            <a:endParaRPr lang="en-US"/>
          </a:p>
        </p:txBody>
      </p:sp>
      <p:sp>
        <p:nvSpPr>
          <p:cNvPr id="16393" name="Rectangle 9"/>
          <p:cNvSpPr>
            <a:spLocks noGrp="1" noChangeArrowheads="1"/>
          </p:cNvSpPr>
          <p:nvPr>
            <p:ph type="dt" sz="quarter" idx="2"/>
          </p:nvPr>
        </p:nvSpPr>
        <p:spPr bwMode="auto">
          <a:xfrm>
            <a:off x="685800" y="6324600"/>
            <a:ext cx="1905000" cy="457200"/>
          </a:xfrm>
          <a:prstGeom prst="rect">
            <a:avLst/>
          </a:prstGeom>
          <a:noFill/>
          <a:ln>
            <a:miter lim="800000"/>
            <a:headEnd/>
            <a:tailEnd/>
          </a:ln>
        </p:spPr>
        <p:txBody>
          <a:bodyPr vert="horz" wrap="square" lIns="92075" tIns="46038" rIns="92075" bIns="46038" numCol="1" anchor="ctr" anchorCtr="0" compatLnSpc="1">
            <a:prstTxWarp prst="textNoShape">
              <a:avLst/>
            </a:prstTxWarp>
          </a:bodyPr>
          <a:lstStyle>
            <a:lvl1pPr eaLnBrk="1" hangingPunct="1">
              <a:defRPr sz="1400">
                <a:latin typeface="Arial" charset="0"/>
              </a:defRPr>
            </a:lvl1pPr>
          </a:lstStyle>
          <a:p>
            <a:endParaRPr lang="en-US"/>
          </a:p>
        </p:txBody>
      </p:sp>
      <p:sp>
        <p:nvSpPr>
          <p:cNvPr id="16394" name="Rectangle 10"/>
          <p:cNvSpPr>
            <a:spLocks noGrp="1" noChangeArrowheads="1"/>
          </p:cNvSpPr>
          <p:nvPr>
            <p:ph type="ftr" sz="quarter" idx="3"/>
          </p:nvPr>
        </p:nvSpPr>
        <p:spPr bwMode="auto">
          <a:xfrm>
            <a:off x="3124200" y="6324600"/>
            <a:ext cx="2895600" cy="457200"/>
          </a:xfrm>
          <a:prstGeom prst="rect">
            <a:avLst/>
          </a:prstGeom>
          <a:noFill/>
          <a:ln>
            <a:miter lim="800000"/>
            <a:headEnd/>
            <a:tailEnd/>
          </a:ln>
        </p:spPr>
        <p:txBody>
          <a:bodyPr vert="horz" wrap="square" lIns="92075" tIns="46038" rIns="92075" bIns="46038" numCol="1" anchor="ctr" anchorCtr="0" compatLnSpc="1">
            <a:prstTxWarp prst="textNoShape">
              <a:avLst/>
            </a:prstTxWarp>
          </a:bodyPr>
          <a:lstStyle>
            <a:lvl1pPr algn="ctr" eaLnBrk="1" hangingPunct="1">
              <a:defRPr sz="1400">
                <a:latin typeface="Arial" charset="0"/>
              </a:defRPr>
            </a:lvl1pPr>
          </a:lstStyle>
          <a:p>
            <a:r>
              <a:rPr lang="en-US" smtClean="0"/>
              <a:t>27 Feb. 2013</a:t>
            </a:r>
            <a:endParaRPr lang="en-US"/>
          </a:p>
        </p:txBody>
      </p:sp>
      <p:sp>
        <p:nvSpPr>
          <p:cNvPr id="16395" name="Rectangle 11"/>
          <p:cNvSpPr>
            <a:spLocks noGrp="1" noChangeArrowheads="1"/>
          </p:cNvSpPr>
          <p:nvPr>
            <p:ph type="sldNum" sz="quarter" idx="4"/>
          </p:nvPr>
        </p:nvSpPr>
        <p:spPr/>
        <p:txBody>
          <a:bodyPr/>
          <a:lstStyle>
            <a:lvl1pPr>
              <a:defRPr/>
            </a:lvl1pPr>
          </a:lstStyle>
          <a:p>
            <a:fld id="{642A0FB6-491E-B648-B1C2-BC7A018334E0}" type="slidenum">
              <a:rPr lang="en-US"/>
              <a:pPr/>
              <a:t>‹#›</a:t>
            </a:fld>
            <a:endParaRPr lang="en-US"/>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r>
              <a:rPr lang="en-US"/>
              <a:t>Slide </a:t>
            </a:r>
            <a:fld id="{C9D5D13B-5D38-2E4E-8804-20308DAE3EE8}" type="slidenum">
              <a:rPr lang="en-US"/>
              <a:pPr/>
              <a:t>‹#›</a:t>
            </a:fld>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r>
              <a:rPr lang="en-US"/>
              <a:t>Slide </a:t>
            </a:r>
            <a:fld id="{2056280F-4CF0-BB42-88F5-A701445B57D4}" type="slidenum">
              <a:rPr lang="en-US"/>
              <a:pPr/>
              <a:t>‹#›</a:t>
            </a:fld>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r>
              <a:rPr lang="en-US" dirty="0"/>
              <a:t>Slide </a:t>
            </a:r>
            <a:r>
              <a:rPr lang="en-US" dirty="0" smtClean="0"/>
              <a:t>#</a:t>
            </a:r>
            <a:fld id="{23336B39-A5C1-254A-ABD5-A14E92AE0D21}" type="slidenum">
              <a:rPr lang="en-US" smtClean="0"/>
              <a:pPr/>
              <a:t>‹#›</a:t>
            </a:fld>
            <a:endParaRPr lang="en-US" dirty="0"/>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r>
              <a:rPr lang="en-US"/>
              <a:t>Slide </a:t>
            </a:r>
            <a:fld id="{5C136FD6-CDCD-0A47-A653-38345EC57E88}" type="slidenum">
              <a:rPr lang="en-US"/>
              <a:pPr/>
              <a:t>‹#›</a:t>
            </a:fld>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r>
              <a:rPr lang="en-US"/>
              <a:t>Slide </a:t>
            </a:r>
            <a:fld id="{FB6CF14F-09ED-AE44-8315-28FED22603BA}" type="slidenum">
              <a:rPr lang="en-US"/>
              <a:pPr/>
              <a:t>‹#›</a:t>
            </a:fld>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r>
              <a:rPr lang="en-US"/>
              <a:t>Slide </a:t>
            </a:r>
            <a:fld id="{F1863D6C-8A60-454C-BAD9-C53E5968B817}" type="slidenum">
              <a:rPr lang="en-US"/>
              <a:pPr/>
              <a:t>‹#›</a:t>
            </a:fld>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r>
              <a:rPr lang="en-US"/>
              <a:t>Slide </a:t>
            </a:r>
            <a:fld id="{6BCF721C-90FB-6F45-A4D0-6313353C4E97}" type="slidenum">
              <a:rPr lang="en-US"/>
              <a:pPr/>
              <a:t>‹#›</a:t>
            </a:fld>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r>
              <a:rPr lang="en-US"/>
              <a:t>Slide </a:t>
            </a:r>
            <a:fld id="{3AF43F0F-0A40-D040-A19F-53E42870E317}" type="slidenum">
              <a:rPr lang="en-US"/>
              <a:pPr/>
              <a:t>‹#›</a:t>
            </a:fld>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r>
              <a:rPr lang="en-US"/>
              <a:t>Slide </a:t>
            </a:r>
            <a:fld id="{C675E9DE-1B88-C748-86E9-AF460E29360D}" type="slidenum">
              <a:rPr lang="en-US"/>
              <a:pPr/>
              <a:t>‹#›</a:t>
            </a:fld>
            <a:endParaRPr 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r>
              <a:rPr lang="en-US"/>
              <a:t>Slide </a:t>
            </a:r>
            <a:fld id="{9D2AEFDE-1465-6644-99B7-F5C3E2141F8D}" type="slidenum">
              <a:rPr lang="en-US"/>
              <a:pPr/>
              <a:t>‹#›</a:t>
            </a:fld>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362" name="Group 2"/>
          <p:cNvGrpSpPr>
            <a:grpSpLocks/>
          </p:cNvGrpSpPr>
          <p:nvPr/>
        </p:nvGrpSpPr>
        <p:grpSpPr bwMode="auto">
          <a:xfrm>
            <a:off x="457200" y="992188"/>
            <a:ext cx="8153400" cy="1600200"/>
            <a:chOff x="288" y="625"/>
            <a:chExt cx="5136" cy="1008"/>
          </a:xfrm>
        </p:grpSpPr>
        <p:sp>
          <p:nvSpPr>
            <p:cNvPr id="15363" name="Arc 3"/>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path>
                <a:path w="21912" h="43200" stroke="0"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prstTxWarp prst="textNoShape">
                <a:avLst/>
              </a:prstTxWarp>
            </a:bodyPr>
            <a:lstStyle/>
            <a:p>
              <a:endParaRPr lang="en-US"/>
            </a:p>
          </p:txBody>
        </p:sp>
        <p:sp>
          <p:nvSpPr>
            <p:cNvPr id="15364" name="Arc 4"/>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path>
                <a:path w="21924" h="43200" stroke="0"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prstTxWarp prst="textNoShape">
                <a:avLst/>
              </a:prstTxWarp>
            </a:bodyPr>
            <a:lstStyle/>
            <a:p>
              <a:endParaRPr lang="en-US"/>
            </a:p>
          </p:txBody>
        </p:sp>
        <p:sp>
          <p:nvSpPr>
            <p:cNvPr id="15365" name="Arc 5"/>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path>
                <a:path w="21925" h="43200" stroke="0"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prstTxWarp prst="textNoShape">
                <a:avLst/>
              </a:prstTxWarp>
            </a:bodyPr>
            <a:lstStyle/>
            <a:p>
              <a:endParaRPr lang="en-US"/>
            </a:p>
          </p:txBody>
        </p:sp>
        <p:sp>
          <p:nvSpPr>
            <p:cNvPr id="15366"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prstTxWarp prst="textNoShape">
                <a:avLst/>
              </a:prstTxWarp>
            </a:bodyPr>
            <a:lstStyle/>
            <a:p>
              <a:endParaRPr lang="en-US"/>
            </a:p>
          </p:txBody>
        </p:sp>
      </p:grpSp>
      <p:sp>
        <p:nvSpPr>
          <p:cNvPr id="15367" name="Rectangle 7"/>
          <p:cNvSpPr>
            <a:spLocks noGrp="1" noChangeArrowheads="1"/>
          </p:cNvSpPr>
          <p:nvPr>
            <p:ph type="title"/>
          </p:nvPr>
        </p:nvSpPr>
        <p:spPr bwMode="auto">
          <a:xfrm>
            <a:off x="685800" y="381000"/>
            <a:ext cx="7772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endParaRPr lang="en-US"/>
          </a:p>
        </p:txBody>
      </p:sp>
      <p:sp>
        <p:nvSpPr>
          <p:cNvPr id="15368" name="Rectangle 8"/>
          <p:cNvSpPr>
            <a:spLocks noGrp="1" noChangeArrowheads="1"/>
          </p:cNvSpPr>
          <p:nvPr>
            <p:ph type="body" idx="1"/>
          </p:nvPr>
        </p:nvSpPr>
        <p:spPr bwMode="auto">
          <a:xfrm>
            <a:off x="685800" y="20574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371" name="Rectangle 11"/>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eaLnBrk="1" hangingPunct="1">
              <a:defRPr sz="1400">
                <a:latin typeface="Times New Roman"/>
                <a:cs typeface="Times New Roman"/>
              </a:defRPr>
            </a:lvl1pPr>
          </a:lstStyle>
          <a:p>
            <a:r>
              <a:rPr lang="en-US" dirty="0" smtClean="0"/>
              <a:t>Slide </a:t>
            </a:r>
            <a:fld id="{7DD04D27-522E-714B-A439-03A8116FECA8}" type="slidenum">
              <a:rPr lang="en-US" smtClean="0"/>
              <a:pPr/>
              <a:t>‹#›</a:t>
            </a:fld>
            <a:endParaRPr lang="en-US" dirty="0"/>
          </a:p>
        </p:txBody>
      </p:sp>
      <p:sp>
        <p:nvSpPr>
          <p:cNvPr id="15374" name="Rectangle 14"/>
          <p:cNvSpPr>
            <a:spLocks noChangeArrowheads="1"/>
          </p:cNvSpPr>
          <p:nvPr/>
        </p:nvSpPr>
        <p:spPr bwMode="auto">
          <a:xfrm>
            <a:off x="795867" y="6248400"/>
            <a:ext cx="2362200" cy="457200"/>
          </a:xfrm>
          <a:prstGeom prst="rect">
            <a:avLst/>
          </a:prstGeom>
          <a:noFill/>
          <a:ln w="9525">
            <a:noFill/>
            <a:miter lim="800000"/>
            <a:headEnd/>
            <a:tailEnd/>
          </a:ln>
          <a:effectLst/>
        </p:spPr>
        <p:txBody>
          <a:bodyPr lIns="92075" tIns="46038" rIns="92075" bIns="46038" anchor="ctr">
            <a:prstTxWarp prst="textNoShape">
              <a:avLst/>
            </a:prstTxWarp>
          </a:bodyPr>
          <a:lstStyle/>
          <a:p>
            <a:pPr eaLnBrk="1" hangingPunct="1"/>
            <a:r>
              <a:rPr lang="en-US" sz="1400" dirty="0">
                <a:latin typeface="Times New Roman"/>
                <a:cs typeface="Times New Roman"/>
              </a:rPr>
              <a:t>Matt Bishop, UC Davis</a:t>
            </a:r>
          </a:p>
        </p:txBody>
      </p:sp>
      <p:pic>
        <p:nvPicPr>
          <p:cNvPr id="15376" name="Picture 16" descr="&#10;ucd-black.gif                                                  000460EFScout                          BA80B8E8:"/>
          <p:cNvPicPr>
            <a:picLocks noChangeAspect="1" noChangeArrowheads="1"/>
          </p:cNvPicPr>
          <p:nvPr/>
        </p:nvPicPr>
        <p:blipFill>
          <a:blip r:embed="rId13"/>
          <a:srcRect/>
          <a:stretch>
            <a:fillRect/>
          </a:stretch>
        </p:blipFill>
        <p:spPr bwMode="auto">
          <a:xfrm>
            <a:off x="183092" y="6125105"/>
            <a:ext cx="628650" cy="614362"/>
          </a:xfrm>
          <a:prstGeom prst="rect">
            <a:avLst/>
          </a:prstGeom>
          <a:noFill/>
        </p:spPr>
      </p:pic>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xmlns:p14="http://schemas.microsoft.com/office/powerpoint/2010/main"/>
  <p:hf hdr="0" dt="0"/>
  <p:txStyles>
    <p:titleStyle>
      <a:lvl1pPr algn="r" rtl="0" eaLnBrk="1" fontAlgn="base" hangingPunct="1">
        <a:spcBef>
          <a:spcPct val="0"/>
        </a:spcBef>
        <a:spcAft>
          <a:spcPct val="0"/>
        </a:spcAft>
        <a:defRPr sz="4400" i="1">
          <a:solidFill>
            <a:schemeClr val="tx2"/>
          </a:solidFill>
          <a:latin typeface="+mj-lt"/>
          <a:ea typeface="+mj-ea"/>
          <a:cs typeface="+mj-cs"/>
        </a:defRPr>
      </a:lvl1pPr>
      <a:lvl2pPr algn="r" rtl="0" eaLnBrk="1" fontAlgn="base" hangingPunct="1">
        <a:spcBef>
          <a:spcPct val="0"/>
        </a:spcBef>
        <a:spcAft>
          <a:spcPct val="0"/>
        </a:spcAft>
        <a:defRPr sz="4400" i="1">
          <a:solidFill>
            <a:schemeClr val="tx2"/>
          </a:solidFill>
          <a:latin typeface="Times New Roman" charset="0"/>
        </a:defRPr>
      </a:lvl2pPr>
      <a:lvl3pPr algn="r" rtl="0" eaLnBrk="1" fontAlgn="base" hangingPunct="1">
        <a:spcBef>
          <a:spcPct val="0"/>
        </a:spcBef>
        <a:spcAft>
          <a:spcPct val="0"/>
        </a:spcAft>
        <a:defRPr sz="4400" i="1">
          <a:solidFill>
            <a:schemeClr val="tx2"/>
          </a:solidFill>
          <a:latin typeface="Times New Roman" charset="0"/>
        </a:defRPr>
      </a:lvl3pPr>
      <a:lvl4pPr algn="r" rtl="0" eaLnBrk="1" fontAlgn="base" hangingPunct="1">
        <a:spcBef>
          <a:spcPct val="0"/>
        </a:spcBef>
        <a:spcAft>
          <a:spcPct val="0"/>
        </a:spcAft>
        <a:defRPr sz="4400" i="1">
          <a:solidFill>
            <a:schemeClr val="tx2"/>
          </a:solidFill>
          <a:latin typeface="Times New Roman" charset="0"/>
        </a:defRPr>
      </a:lvl4pPr>
      <a:lvl5pPr algn="r" rtl="0" eaLnBrk="1" fontAlgn="base" hangingPunct="1">
        <a:spcBef>
          <a:spcPct val="0"/>
        </a:spcBef>
        <a:spcAft>
          <a:spcPct val="0"/>
        </a:spcAft>
        <a:defRPr sz="4400" i="1">
          <a:solidFill>
            <a:schemeClr val="tx2"/>
          </a:solidFill>
          <a:latin typeface="Times New Roman" charset="0"/>
        </a:defRPr>
      </a:lvl5pPr>
      <a:lvl6pPr marL="457200" algn="r" rtl="0" eaLnBrk="1" fontAlgn="base" hangingPunct="1">
        <a:spcBef>
          <a:spcPct val="0"/>
        </a:spcBef>
        <a:spcAft>
          <a:spcPct val="0"/>
        </a:spcAft>
        <a:defRPr sz="4400" i="1">
          <a:solidFill>
            <a:schemeClr val="tx2"/>
          </a:solidFill>
          <a:latin typeface="Times New Roman" charset="0"/>
        </a:defRPr>
      </a:lvl6pPr>
      <a:lvl7pPr marL="914400" algn="r" rtl="0" eaLnBrk="1" fontAlgn="base" hangingPunct="1">
        <a:spcBef>
          <a:spcPct val="0"/>
        </a:spcBef>
        <a:spcAft>
          <a:spcPct val="0"/>
        </a:spcAft>
        <a:defRPr sz="4400" i="1">
          <a:solidFill>
            <a:schemeClr val="tx2"/>
          </a:solidFill>
          <a:latin typeface="Times New Roman" charset="0"/>
        </a:defRPr>
      </a:lvl7pPr>
      <a:lvl8pPr marL="1371600" algn="r" rtl="0" eaLnBrk="1" fontAlgn="base" hangingPunct="1">
        <a:spcBef>
          <a:spcPct val="0"/>
        </a:spcBef>
        <a:spcAft>
          <a:spcPct val="0"/>
        </a:spcAft>
        <a:defRPr sz="4400" i="1">
          <a:solidFill>
            <a:schemeClr val="tx2"/>
          </a:solidFill>
          <a:latin typeface="Times New Roman" charset="0"/>
        </a:defRPr>
      </a:lvl8pPr>
      <a:lvl9pPr marL="1828800" algn="r" rtl="0" eaLnBrk="1" fontAlgn="base" hangingPunct="1">
        <a:spcBef>
          <a:spcPct val="0"/>
        </a:spcBef>
        <a:spcAft>
          <a:spcPct val="0"/>
        </a:spcAft>
        <a:defRPr sz="4400" i="1">
          <a:solidFill>
            <a:schemeClr val="tx2"/>
          </a:solidFill>
          <a:latin typeface="Times New Roman"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2800">
          <a:solidFill>
            <a:schemeClr val="tx1"/>
          </a:solidFill>
          <a:latin typeface="+mn-lt"/>
          <a:ea typeface="ＭＳ Ｐゴシック" charset="-128"/>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1" fontAlgn="base" hangingPunct="1">
        <a:spcBef>
          <a:spcPct val="20000"/>
        </a:spcBef>
        <a:spcAft>
          <a:spcPct val="0"/>
        </a:spcAft>
        <a:buClr>
          <a:schemeClr val="tx2"/>
        </a:buClr>
        <a:buChar char="–"/>
        <a:defRPr sz="2000">
          <a:solidFill>
            <a:schemeClr val="tx1"/>
          </a:solidFill>
          <a:latin typeface="+mn-lt"/>
          <a:ea typeface="ＭＳ Ｐゴシック" charset="-128"/>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“Secure” Programming</a:t>
            </a:r>
            <a:endParaRPr lang="en-US" dirty="0"/>
          </a:p>
        </p:txBody>
      </p:sp>
      <p:sp>
        <p:nvSpPr>
          <p:cNvPr id="2051" name="Rectangle 3"/>
          <p:cNvSpPr>
            <a:spLocks noGrp="1" noChangeArrowheads="1"/>
          </p:cNvSpPr>
          <p:nvPr>
            <p:ph type="subTitle" idx="1"/>
          </p:nvPr>
        </p:nvSpPr>
        <p:spPr>
          <a:xfrm>
            <a:off x="1371600" y="3733800"/>
            <a:ext cx="6400800" cy="2514600"/>
          </a:xfrm>
        </p:spPr>
        <p:txBody>
          <a:bodyPr>
            <a:normAutofit fontScale="92500" lnSpcReduction="20000"/>
          </a:bodyPr>
          <a:lstStyle/>
          <a:p>
            <a:r>
              <a:rPr lang="en-US" dirty="0"/>
              <a:t>Matt Bishop</a:t>
            </a:r>
          </a:p>
          <a:p>
            <a:r>
              <a:rPr lang="en-US" dirty="0"/>
              <a:t>Department of Computer Science</a:t>
            </a:r>
          </a:p>
          <a:p>
            <a:r>
              <a:rPr lang="en-US" dirty="0"/>
              <a:t>University of California, Davis</a:t>
            </a:r>
          </a:p>
          <a:p>
            <a:r>
              <a:rPr lang="en-US" dirty="0"/>
              <a:t>Davis, CA 95616-</a:t>
            </a:r>
            <a:r>
              <a:rPr lang="en-US" dirty="0" smtClean="0"/>
              <a:t>8562</a:t>
            </a:r>
            <a:r>
              <a:rPr lang="en-US" dirty="0"/>
              <a:t> </a:t>
            </a:r>
            <a:r>
              <a:rPr lang="en-US" dirty="0" smtClean="0"/>
              <a:t> USA</a:t>
            </a:r>
          </a:p>
          <a:p>
            <a:r>
              <a:rPr lang="en-US" i="1" dirty="0" smtClean="0"/>
              <a:t>email</a:t>
            </a:r>
            <a:r>
              <a:rPr lang="en-US" dirty="0" smtClean="0"/>
              <a:t>: </a:t>
            </a:r>
            <a:r>
              <a:rPr lang="en-US" dirty="0" err="1" smtClean="0"/>
              <a:t>mabishop@ucdavis.edu</a:t>
            </a:r>
            <a:endParaRPr lang="en-US" i="1" dirty="0" smtClean="0"/>
          </a:p>
        </p:txBody>
      </p:sp>
    </p:spTree>
  </p:cSld>
  <p:clrMapOvr>
    <a:masterClrMapping/>
  </p:clrMapOvr>
  <p:transition xmlns:p14="http://schemas.microsoft.com/office/powerpoint/2010/mai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of Code</a:t>
            </a:r>
            <a:endParaRPr lang="en-US" dirty="0"/>
          </a:p>
        </p:txBody>
      </p:sp>
      <p:sp>
        <p:nvSpPr>
          <p:cNvPr id="3" name="Content Placeholder 2"/>
          <p:cNvSpPr>
            <a:spLocks noGrp="1"/>
          </p:cNvSpPr>
          <p:nvPr>
            <p:ph idx="1"/>
          </p:nvPr>
        </p:nvSpPr>
        <p:spPr/>
        <p:txBody>
          <a:bodyPr/>
          <a:lstStyle/>
          <a:p>
            <a:r>
              <a:rPr lang="en-US" dirty="0"/>
              <a:t>Underlying all this is programming</a:t>
            </a:r>
          </a:p>
          <a:p>
            <a:pPr lvl="1"/>
            <a:r>
              <a:rPr lang="en-US" dirty="0"/>
              <a:t>When coding, you make assumptions about services, systems, input, output</a:t>
            </a:r>
          </a:p>
          <a:p>
            <a:pPr lvl="1"/>
            <a:r>
              <a:rPr lang="en-US" dirty="0"/>
              <a:t>Other components you rely on have bugs or may act unexpectedly</a:t>
            </a:r>
          </a:p>
          <a:p>
            <a:r>
              <a:rPr lang="en-US" dirty="0"/>
              <a:t>Hard to have robust, secure software when the infrastructure isn’t</a:t>
            </a:r>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10</a:t>
            </a:fld>
            <a:endParaRPr lang="en-US"/>
          </a:p>
        </p:txBody>
      </p:sp>
    </p:spTree>
    <p:extLst>
      <p:ext uri="{BB962C8B-B14F-4D97-AF65-F5344CB8AC3E}">
        <p14:creationId xmlns:p14="http://schemas.microsoft.com/office/powerpoint/2010/main" val="2580870055"/>
      </p:ext>
    </p:extLst>
  </p:cSld>
  <p:clrMapOvr>
    <a:masterClrMapping/>
  </p:clrMapOvr>
  <p:transition xmlns:p14="http://schemas.microsoft.com/office/powerpoint/2010/mai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Security is Cumulative</a:t>
            </a:r>
            <a:endParaRPr lang="en-US" dirty="0"/>
          </a:p>
        </p:txBody>
      </p:sp>
      <p:sp>
        <p:nvSpPr>
          <p:cNvPr id="3" name="Content Placeholder 2"/>
          <p:cNvSpPr>
            <a:spLocks noGrp="1"/>
          </p:cNvSpPr>
          <p:nvPr>
            <p:ph idx="1"/>
          </p:nvPr>
        </p:nvSpPr>
        <p:spPr/>
        <p:txBody>
          <a:bodyPr/>
          <a:lstStyle/>
          <a:p>
            <a:pPr>
              <a:defRPr/>
            </a:pPr>
            <a:r>
              <a:rPr lang="en-US" dirty="0" smtClean="0"/>
              <a:t>Composing non-secure modules produces non-secure software</a:t>
            </a:r>
          </a:p>
          <a:p>
            <a:pPr>
              <a:defRPr/>
            </a:pPr>
            <a:r>
              <a:rPr lang="en-US" dirty="0" smtClean="0"/>
              <a:t>Can ameliorate this with shims to handle non-secure results</a:t>
            </a:r>
          </a:p>
          <a:p>
            <a:pPr lvl="1">
              <a:defRPr/>
            </a:pPr>
            <a:r>
              <a:rPr lang="en-US" dirty="0" smtClean="0"/>
              <a:t>Shims provide the security</a:t>
            </a:r>
          </a:p>
          <a:p>
            <a:pPr lvl="1">
              <a:defRPr/>
            </a:pPr>
            <a:r>
              <a:rPr lang="en-US" dirty="0" smtClean="0"/>
              <a:t>What if they themselves are written, installed, etc. non-securely?</a:t>
            </a:r>
          </a:p>
          <a:p>
            <a:pPr lvl="1">
              <a:defRPr/>
            </a:pPr>
            <a:r>
              <a:rPr lang="en-US" dirty="0" smtClean="0"/>
              <a:t>What if they can be bypassed?</a:t>
            </a:r>
            <a:endParaRPr lang="en-US" dirty="0"/>
          </a:p>
        </p:txBody>
      </p:sp>
      <p:sp>
        <p:nvSpPr>
          <p:cNvPr id="4" name="Slide Number Placeholder 3"/>
          <p:cNvSpPr>
            <a:spLocks noGrp="1"/>
          </p:cNvSpPr>
          <p:nvPr>
            <p:ph type="sldNum" sz="quarter" idx="10"/>
          </p:nvPr>
        </p:nvSpPr>
        <p:spPr>
          <a:prstGeom prst="rect">
            <a:avLst/>
          </a:prstGeom>
        </p:spPr>
        <p:txBody>
          <a:bodyPr/>
          <a:lstStyle/>
          <a:p>
            <a:pPr>
              <a:defRPr/>
            </a:pPr>
            <a:r>
              <a:rPr lang="en-US" altLang="en-US" dirty="0" smtClean="0"/>
              <a:t>Slide </a:t>
            </a:r>
            <a:fld id="{F7648A96-8F4C-5543-85A7-BF91DF0CC4C7}" type="slidenum">
              <a:rPr lang="en-US" altLang="en-US" smtClean="0"/>
              <a:pPr>
                <a:defRPr/>
              </a:pPr>
              <a:t>11</a:t>
            </a:fld>
            <a:endParaRPr lang="en-US" altLang="en-US" dirty="0"/>
          </a:p>
        </p:txBody>
      </p:sp>
    </p:spTree>
    <p:extLst>
      <p:ext uri="{BB962C8B-B14F-4D97-AF65-F5344CB8AC3E}">
        <p14:creationId xmlns:p14="http://schemas.microsoft.com/office/powerpoint/2010/main" val="3267192052"/>
      </p:ext>
    </p:extLst>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More Problems</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Refactor code, use external libraries, modules, services</a:t>
            </a:r>
          </a:p>
          <a:p>
            <a:pPr lvl="1">
              <a:defRPr/>
            </a:pPr>
            <a:r>
              <a:rPr lang="en-US" i="1" dirty="0" smtClean="0"/>
              <a:t>You inherit their bugs and assumptions!</a:t>
            </a:r>
          </a:p>
          <a:p>
            <a:pPr>
              <a:defRPr/>
            </a:pPr>
            <a:r>
              <a:rPr lang="en-US" dirty="0" smtClean="0"/>
              <a:t>Example: RSAREF2 library buffer overflow (1999)</a:t>
            </a:r>
          </a:p>
          <a:p>
            <a:pPr lvl="1">
              <a:defRPr/>
            </a:pPr>
            <a:r>
              <a:rPr lang="en-US" dirty="0" smtClean="0"/>
              <a:t>Affected </a:t>
            </a:r>
            <a:r>
              <a:rPr lang="en-US" i="1" dirty="0" err="1" smtClean="0"/>
              <a:t>ssh</a:t>
            </a:r>
            <a:r>
              <a:rPr lang="en-US" dirty="0" smtClean="0"/>
              <a:t>, anything using that library</a:t>
            </a:r>
          </a:p>
          <a:p>
            <a:pPr>
              <a:defRPr/>
            </a:pPr>
            <a:r>
              <a:rPr lang="en-US" dirty="0" smtClean="0"/>
              <a:t>Move code into different environment, assumptions may not hold</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dirty="0" smtClean="0"/>
              <a:t>Slide </a:t>
            </a:r>
            <a:fld id="{39E0EC1B-C9A0-2647-8DD8-EE34F1C4371F}" type="slidenum">
              <a:rPr lang="en-US" altLang="en-US" smtClean="0"/>
              <a:pPr>
                <a:defRPr/>
              </a:pPr>
              <a:t>12</a:t>
            </a:fld>
            <a:endParaRPr lang="en-US" altLang="en-US" dirty="0"/>
          </a:p>
        </p:txBody>
      </p:sp>
    </p:spTree>
    <p:extLst>
      <p:ext uri="{BB962C8B-B14F-4D97-AF65-F5344CB8AC3E}">
        <p14:creationId xmlns:p14="http://schemas.microsoft.com/office/powerpoint/2010/main" val="3389665236"/>
      </p:ext>
    </p:extLst>
  </p:cSld>
  <p:clrMapOvr>
    <a:masterClrMapping/>
  </p:clrMapOvr>
  <p:transition xmlns:p14="http://schemas.microsoft.com/office/powerpoint/2010/mai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and Procedures</a:t>
            </a:r>
            <a:endParaRPr lang="en-US" dirty="0"/>
          </a:p>
        </p:txBody>
      </p:sp>
      <p:sp>
        <p:nvSpPr>
          <p:cNvPr id="3" name="Content Placeholder 2"/>
          <p:cNvSpPr>
            <a:spLocks noGrp="1"/>
          </p:cNvSpPr>
          <p:nvPr>
            <p:ph idx="1"/>
          </p:nvPr>
        </p:nvSpPr>
        <p:spPr/>
        <p:txBody>
          <a:bodyPr>
            <a:normAutofit lnSpcReduction="10000"/>
          </a:bodyPr>
          <a:lstStyle/>
          <a:p>
            <a:r>
              <a:rPr lang="en-US" dirty="0" smtClean="0"/>
              <a:t>These affect security and robustness</a:t>
            </a:r>
          </a:p>
          <a:p>
            <a:r>
              <a:rPr lang="en-US" dirty="0" smtClean="0"/>
              <a:t>Approach 1: </a:t>
            </a:r>
            <a:r>
              <a:rPr lang="en-US" i="1" dirty="0" smtClean="0"/>
              <a:t>ignore these</a:t>
            </a:r>
            <a:endParaRPr lang="en-US" dirty="0" smtClean="0"/>
          </a:p>
          <a:p>
            <a:pPr marL="914400" lvl="1" indent="-514350"/>
            <a:r>
              <a:rPr lang="en-US" dirty="0"/>
              <a:t>Program will be used in a wide variety of environments</a:t>
            </a:r>
          </a:p>
          <a:p>
            <a:pPr marL="914400" lvl="1" indent="-514350"/>
            <a:r>
              <a:rPr lang="en-US" dirty="0"/>
              <a:t>Need to know in which ones it is safe to do so</a:t>
            </a:r>
          </a:p>
          <a:p>
            <a:r>
              <a:rPr lang="en-US" dirty="0" smtClean="0"/>
              <a:t>Approach 2: </a:t>
            </a:r>
            <a:r>
              <a:rPr lang="en-US" i="1" dirty="0" smtClean="0"/>
              <a:t>take these into consideration</a:t>
            </a:r>
          </a:p>
          <a:p>
            <a:pPr lvl="1"/>
            <a:r>
              <a:rPr lang="en-US" dirty="0"/>
              <a:t>Focus here is on use of program in particular environment with a certain set of </a:t>
            </a:r>
            <a:r>
              <a:rPr lang="en-US" dirty="0" smtClean="0"/>
              <a:t>procedures</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13</a:t>
            </a:fld>
            <a:endParaRPr lang="en-US"/>
          </a:p>
        </p:txBody>
      </p:sp>
    </p:spTree>
    <p:extLst>
      <p:ext uri="{BB962C8B-B14F-4D97-AF65-F5344CB8AC3E}">
        <p14:creationId xmlns:p14="http://schemas.microsoft.com/office/powerpoint/2010/main" val="4044122564"/>
      </p:ext>
    </p:extLst>
  </p:cSld>
  <p:clrMapOvr>
    <a:masterClrMapping/>
  </p:clrMapOvr>
  <p:transition xmlns:p14="http://schemas.microsoft.com/office/powerpoint/2010/mai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Principles</a:t>
            </a:r>
            <a:endParaRPr lang="en-US" dirty="0"/>
          </a:p>
        </p:txBody>
      </p:sp>
      <p:sp>
        <p:nvSpPr>
          <p:cNvPr id="3" name="Content Placeholder 2"/>
          <p:cNvSpPr>
            <a:spLocks noGrp="1"/>
          </p:cNvSpPr>
          <p:nvPr>
            <p:ph idx="1"/>
          </p:nvPr>
        </p:nvSpPr>
        <p:spPr/>
        <p:txBody>
          <a:bodyPr/>
          <a:lstStyle/>
          <a:p>
            <a:pPr>
              <a:defRPr/>
            </a:pPr>
            <a:r>
              <a:rPr lang="en-US" dirty="0"/>
              <a:t>Paranoia</a:t>
            </a:r>
          </a:p>
          <a:p>
            <a:pPr>
              <a:defRPr/>
            </a:pPr>
            <a:r>
              <a:rPr lang="en-US" dirty="0"/>
              <a:t>Assume maximum stupidity</a:t>
            </a:r>
          </a:p>
          <a:p>
            <a:pPr>
              <a:defRPr/>
            </a:pPr>
            <a:r>
              <a:rPr lang="en-US" dirty="0"/>
              <a:t>Don’t hand out dangerous implements</a:t>
            </a:r>
          </a:p>
          <a:p>
            <a:pPr>
              <a:defRPr/>
            </a:pPr>
            <a:r>
              <a:rPr lang="en-US" dirty="0"/>
              <a:t>“Can’t happen” means it </a:t>
            </a:r>
            <a:r>
              <a:rPr lang="en-US" dirty="0" smtClean="0"/>
              <a:t>can</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14</a:t>
            </a:fld>
            <a:endParaRPr lang="en-US"/>
          </a:p>
        </p:txBody>
      </p:sp>
    </p:spTree>
    <p:extLst>
      <p:ext uri="{BB962C8B-B14F-4D97-AF65-F5344CB8AC3E}">
        <p14:creationId xmlns:p14="http://schemas.microsoft.com/office/powerpoint/2010/main" val="2579538963"/>
      </p:ext>
    </p:extLst>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for Problems</a:t>
            </a:r>
            <a:endParaRPr lang="en-US" dirty="0"/>
          </a:p>
        </p:txBody>
      </p:sp>
      <p:sp>
        <p:nvSpPr>
          <p:cNvPr id="3" name="Content Placeholder 2"/>
          <p:cNvSpPr>
            <a:spLocks noGrp="1"/>
          </p:cNvSpPr>
          <p:nvPr>
            <p:ph idx="1"/>
          </p:nvPr>
        </p:nvSpPr>
        <p:spPr/>
        <p:txBody>
          <a:bodyPr/>
          <a:lstStyle/>
          <a:p>
            <a:r>
              <a:rPr lang="en-US" dirty="0" smtClean="0"/>
              <a:t>Or . . . </a:t>
            </a:r>
          </a:p>
          <a:p>
            <a:endParaRPr lang="en-US" dirty="0"/>
          </a:p>
          <a:p>
            <a:pPr marL="0" indent="0">
              <a:buNone/>
            </a:pPr>
            <a:r>
              <a:rPr lang="en-US" dirty="0" smtClean="0"/>
              <a:t>	How to Attack via a Program</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15</a:t>
            </a:fld>
            <a:endParaRPr lang="en-US"/>
          </a:p>
        </p:txBody>
      </p:sp>
    </p:spTree>
    <p:extLst>
      <p:ext uri="{BB962C8B-B14F-4D97-AF65-F5344CB8AC3E}">
        <p14:creationId xmlns:p14="http://schemas.microsoft.com/office/powerpoint/2010/main" val="3200305849"/>
      </p:ext>
    </p:extLst>
  </p:cSld>
  <p:clrMapOvr>
    <a:masterClrMapping/>
  </p:clrMapOvr>
  <p:transition xmlns:p14="http://schemas.microsoft.com/office/powerpoint/2010/mai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Intended?</a:t>
            </a:r>
            <a:endParaRPr lang="en-US" dirty="0"/>
          </a:p>
        </p:txBody>
      </p:sp>
      <p:sp>
        <p:nvSpPr>
          <p:cNvPr id="3" name="Content Placeholder 2"/>
          <p:cNvSpPr>
            <a:spLocks noGrp="1"/>
          </p:cNvSpPr>
          <p:nvPr>
            <p:ph idx="1"/>
          </p:nvPr>
        </p:nvSpPr>
        <p:spPr/>
        <p:txBody>
          <a:bodyPr/>
          <a:lstStyle/>
          <a:p>
            <a:r>
              <a:rPr lang="en-US" dirty="0"/>
              <a:t>Figure out what the problem is</a:t>
            </a:r>
          </a:p>
          <a:p>
            <a:pPr lvl="1"/>
            <a:r>
              <a:rPr lang="en-US" dirty="0"/>
              <a:t>Control access: find out for whom, where, when, what, why, how</a:t>
            </a:r>
          </a:p>
          <a:p>
            <a:r>
              <a:rPr lang="en-US" dirty="0"/>
              <a:t>Understand the policy and </a:t>
            </a:r>
            <a:r>
              <a:rPr lang="en-US" i="1" dirty="0"/>
              <a:t>the practical limitations</a:t>
            </a:r>
            <a:endParaRPr lang="en-US" dirty="0"/>
          </a:p>
          <a:p>
            <a:pPr lvl="1"/>
            <a:r>
              <a:rPr lang="en-US" dirty="0"/>
              <a:t>Example: you can’t secure anything from </a:t>
            </a:r>
            <a:r>
              <a:rPr lang="en-US" i="1" dirty="0"/>
              <a:t>root</a:t>
            </a:r>
            <a:r>
              <a:rPr lang="en-US" dirty="0"/>
              <a:t> on UNIX-style system</a:t>
            </a:r>
          </a:p>
          <a:p>
            <a:r>
              <a:rPr lang="en-US" dirty="0"/>
              <a:t>This is an iterative process</a:t>
            </a:r>
          </a:p>
          <a:p>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16</a:t>
            </a:fld>
            <a:endParaRPr lang="en-US"/>
          </a:p>
        </p:txBody>
      </p:sp>
    </p:spTree>
    <p:extLst>
      <p:ext uri="{BB962C8B-B14F-4D97-AF65-F5344CB8AC3E}">
        <p14:creationId xmlns:p14="http://schemas.microsoft.com/office/powerpoint/2010/main" val="221154937"/>
      </p:ext>
    </p:extLst>
  </p:cSld>
  <p:clrMapOvr>
    <a:masterClrMapping/>
  </p:clrMapOvr>
  <p:transition xmlns:p14="http://schemas.microsoft.com/office/powerpoint/2010/mai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Assumptions</a:t>
            </a:r>
            <a:endParaRPr lang="en-US" dirty="0"/>
          </a:p>
        </p:txBody>
      </p:sp>
      <p:sp>
        <p:nvSpPr>
          <p:cNvPr id="3" name="Content Placeholder 2"/>
          <p:cNvSpPr>
            <a:spLocks noGrp="1"/>
          </p:cNvSpPr>
          <p:nvPr>
            <p:ph idx="1"/>
          </p:nvPr>
        </p:nvSpPr>
        <p:spPr/>
        <p:txBody>
          <a:bodyPr/>
          <a:lstStyle/>
          <a:p>
            <a:r>
              <a:rPr lang="en-US" dirty="0"/>
              <a:t>Implicit in all security are assumptions</a:t>
            </a:r>
          </a:p>
          <a:p>
            <a:pPr lvl="1"/>
            <a:r>
              <a:rPr lang="en-US" dirty="0"/>
              <a:t>Often about what is trusted</a:t>
            </a:r>
          </a:p>
          <a:p>
            <a:r>
              <a:rPr lang="en-US" dirty="0"/>
              <a:t>Attacks based on these</a:t>
            </a:r>
          </a:p>
          <a:p>
            <a:pPr lvl="1"/>
            <a:r>
              <a:rPr lang="en-US" dirty="0"/>
              <a:t>Ask what happens if the assumption is wrong</a:t>
            </a:r>
          </a:p>
          <a:p>
            <a:pPr lvl="2"/>
            <a:r>
              <a:rPr lang="en-US" dirty="0"/>
              <a:t>If program does something undesirable, continue</a:t>
            </a:r>
          </a:p>
          <a:p>
            <a:pPr lvl="1"/>
            <a:r>
              <a:rPr lang="en-US" dirty="0"/>
              <a:t>Ask how to make assumption wrong</a:t>
            </a:r>
          </a:p>
          <a:p>
            <a:pPr lvl="1"/>
            <a:r>
              <a:rPr lang="en-US" dirty="0"/>
              <a:t>Try it!</a:t>
            </a:r>
          </a:p>
          <a:p>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17</a:t>
            </a:fld>
            <a:endParaRPr lang="en-US"/>
          </a:p>
        </p:txBody>
      </p:sp>
    </p:spTree>
    <p:extLst>
      <p:ext uri="{BB962C8B-B14F-4D97-AF65-F5344CB8AC3E}">
        <p14:creationId xmlns:p14="http://schemas.microsoft.com/office/powerpoint/2010/main" val="3788738320"/>
      </p:ext>
    </p:extLst>
  </p:cSld>
  <p:clrMapOvr>
    <a:masterClrMapping/>
  </p:clrMapOvr>
  <p:transition xmlns:p14="http://schemas.microsoft.com/office/powerpoint/2010/mai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Good Way to Find These</a:t>
            </a:r>
            <a:endParaRPr lang="en-US" dirty="0"/>
          </a:p>
        </p:txBody>
      </p:sp>
      <p:sp>
        <p:nvSpPr>
          <p:cNvPr id="3" name="Content Placeholder 2"/>
          <p:cNvSpPr>
            <a:spLocks noGrp="1"/>
          </p:cNvSpPr>
          <p:nvPr>
            <p:ph idx="1"/>
          </p:nvPr>
        </p:nvSpPr>
        <p:spPr/>
        <p:txBody>
          <a:bodyPr>
            <a:normAutofit fontScale="92500" lnSpcReduction="10000"/>
          </a:bodyPr>
          <a:lstStyle/>
          <a:p>
            <a:r>
              <a:rPr lang="en-US" dirty="0"/>
              <a:t>Look at manual for programs</a:t>
            </a:r>
          </a:p>
          <a:p>
            <a:pPr lvl="1"/>
            <a:r>
              <a:rPr lang="en-US" dirty="0" smtClean="0"/>
              <a:t>“</a:t>
            </a:r>
            <a:r>
              <a:rPr lang="en-US" dirty="0"/>
              <a:t>can”, “must”, “should”, “will”, “ought</a:t>
            </a:r>
            <a:r>
              <a:rPr lang="en-US" dirty="0" smtClean="0"/>
              <a:t>”: don’t do it</a:t>
            </a:r>
            <a:endParaRPr lang="en-US" dirty="0"/>
          </a:p>
          <a:p>
            <a:pPr lvl="1"/>
            <a:r>
              <a:rPr lang="en-US" dirty="0" smtClean="0"/>
              <a:t>“</a:t>
            </a:r>
            <a:r>
              <a:rPr lang="en-US" dirty="0"/>
              <a:t>can’t”, “don’t”, “shouldn’t”, “won’t”, “limit”, “maximum</a:t>
            </a:r>
            <a:r>
              <a:rPr lang="en-US" dirty="0" smtClean="0"/>
              <a:t>”: do it</a:t>
            </a:r>
            <a:endParaRPr lang="en-US" dirty="0"/>
          </a:p>
          <a:p>
            <a:pPr lvl="1"/>
            <a:r>
              <a:rPr lang="en-US" dirty="0"/>
              <a:t>Look for ambiguity or contradictions in the manual, and see what the program does</a:t>
            </a:r>
          </a:p>
          <a:p>
            <a:r>
              <a:rPr lang="en-US" dirty="0" smtClean="0"/>
              <a:t>Good, accurate </a:t>
            </a:r>
            <a:r>
              <a:rPr lang="en-US" dirty="0"/>
              <a:t>manuals tell you many assumptions the program or </a:t>
            </a:r>
            <a:r>
              <a:rPr lang="en-US" dirty="0" smtClean="0"/>
              <a:t>system </a:t>
            </a:r>
            <a:r>
              <a:rPr lang="en-US" dirty="0"/>
              <a:t>makes!</a:t>
            </a:r>
          </a:p>
          <a:p>
            <a:pPr marL="0" indent="0">
              <a:buNone/>
            </a:pP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18</a:t>
            </a:fld>
            <a:endParaRPr lang="en-US"/>
          </a:p>
        </p:txBody>
      </p:sp>
    </p:spTree>
    <p:extLst>
      <p:ext uri="{BB962C8B-B14F-4D97-AF65-F5344CB8AC3E}">
        <p14:creationId xmlns:p14="http://schemas.microsoft.com/office/powerpoint/2010/main" val="1958201338"/>
      </p:ext>
    </p:extLst>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Thoughts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Look at interactions with (internal and external) components</a:t>
            </a:r>
          </a:p>
          <a:p>
            <a:pPr lvl="1"/>
            <a:r>
              <a:rPr lang="en-US" dirty="0"/>
              <a:t>Anything involving user I/O</a:t>
            </a:r>
          </a:p>
          <a:p>
            <a:pPr lvl="1"/>
            <a:r>
              <a:rPr lang="en-US" dirty="0"/>
              <a:t>Anything involving network interactions</a:t>
            </a:r>
          </a:p>
          <a:p>
            <a:pPr lvl="1"/>
            <a:r>
              <a:rPr lang="en-US" dirty="0"/>
              <a:t>Anything involving dependencies</a:t>
            </a:r>
          </a:p>
          <a:p>
            <a:r>
              <a:rPr lang="en-US" dirty="0"/>
              <a:t>Cryptography</a:t>
            </a:r>
          </a:p>
          <a:p>
            <a:r>
              <a:rPr lang="en-US" dirty="0"/>
              <a:t>Access control checking, especially credentials</a:t>
            </a:r>
          </a:p>
          <a:p>
            <a:r>
              <a:rPr lang="en-US" dirty="0"/>
              <a:t>Cleaning up (or not cleaning up)</a:t>
            </a:r>
          </a:p>
          <a:p>
            <a:r>
              <a:rPr lang="en-US" dirty="0" smtClean="0"/>
              <a:t>Error handling</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19</a:t>
            </a:fld>
            <a:endParaRPr lang="en-US"/>
          </a:p>
        </p:txBody>
      </p:sp>
    </p:spTree>
    <p:extLst>
      <p:ext uri="{BB962C8B-B14F-4D97-AF65-F5344CB8AC3E}">
        <p14:creationId xmlns:p14="http://schemas.microsoft.com/office/powerpoint/2010/main" val="4061428147"/>
      </p:ext>
    </p:extLst>
  </p:cSld>
  <p:clrMapOvr>
    <a:masterClrMapping/>
  </p:clrMapOvr>
  <p:transition xmlns:p14="http://schemas.microsoft.com/office/powerpoint/2010/mai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US" smtClean="0"/>
              <a:t>Slide </a:t>
            </a:r>
            <a:fld id="{3AF43F0F-0A40-D040-A19F-53E42870E317}" type="slidenum">
              <a:rPr lang="en-US" smtClean="0"/>
              <a:pPr/>
              <a:t>2</a:t>
            </a:fld>
            <a:endParaRPr lang="en-US"/>
          </a:p>
        </p:txBody>
      </p:sp>
      <p:sp>
        <p:nvSpPr>
          <p:cNvPr id="4" name="TextBox 3"/>
          <p:cNvSpPr txBox="1"/>
          <p:nvPr/>
        </p:nvSpPr>
        <p:spPr>
          <a:xfrm>
            <a:off x="948265" y="4267200"/>
            <a:ext cx="7366119" cy="523220"/>
          </a:xfrm>
          <a:prstGeom prst="rect">
            <a:avLst/>
          </a:prstGeom>
          <a:noFill/>
        </p:spPr>
        <p:txBody>
          <a:bodyPr wrap="none" rtlCol="0">
            <a:spAutoFit/>
          </a:bodyPr>
          <a:lstStyle/>
          <a:p>
            <a:r>
              <a:rPr lang="en-US" sz="2800" dirty="0"/>
              <a:t>As I don't speak Hindi, this talk will be in English</a:t>
            </a:r>
          </a:p>
        </p:txBody>
      </p:sp>
      <p:sp>
        <p:nvSpPr>
          <p:cNvPr id="8" name="Rectangle 7"/>
          <p:cNvSpPr/>
          <p:nvPr/>
        </p:nvSpPr>
        <p:spPr>
          <a:xfrm>
            <a:off x="863600" y="2456303"/>
            <a:ext cx="7518400" cy="1938992"/>
          </a:xfrm>
          <a:prstGeom prst="rect">
            <a:avLst/>
          </a:prstGeom>
        </p:spPr>
        <p:txBody>
          <a:bodyPr wrap="square">
            <a:spAutoFit/>
          </a:bodyPr>
          <a:lstStyle/>
          <a:p>
            <a:endParaRPr lang="en-US" dirty="0"/>
          </a:p>
          <a:p>
            <a:r>
              <a:rPr lang="en-US" dirty="0"/>
              <a:t>क्यूंकि मैं हिंदी मे बात नहीं कर </a:t>
            </a:r>
            <a:r>
              <a:rPr lang="en-US" dirty="0" smtClean="0"/>
              <a:t>सकता, </a:t>
            </a:r>
            <a:r>
              <a:rPr lang="en-US" dirty="0"/>
              <a:t>इसलिय यह टॉक इंग्लिश मे है   </a:t>
            </a:r>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684967929"/>
      </p:ext>
    </p:extLst>
  </p:cSld>
  <p:clrMapOvr>
    <a:masterClrMapping/>
  </p:clrMapOvr>
  <p:transition xmlns:p14="http://schemas.microsoft.com/office/powerpoint/2010/mai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dirty="0" smtClean="0"/>
              <a:t>Good Places for This</a:t>
            </a:r>
            <a:endParaRPr lang="en-US" dirty="0"/>
          </a:p>
        </p:txBody>
      </p:sp>
      <p:sp>
        <p:nvSpPr>
          <p:cNvPr id="214019" name="Rectangle 3"/>
          <p:cNvSpPr>
            <a:spLocks noGrp="1" noChangeArrowheads="1"/>
          </p:cNvSpPr>
          <p:nvPr>
            <p:ph type="body" idx="1"/>
          </p:nvPr>
        </p:nvSpPr>
        <p:spPr/>
        <p:txBody>
          <a:bodyPr>
            <a:normAutofit fontScale="85000" lnSpcReduction="20000"/>
          </a:bodyPr>
          <a:lstStyle/>
          <a:p>
            <a:r>
              <a:rPr lang="en-US" dirty="0" smtClean="0"/>
              <a:t>Network servers</a:t>
            </a:r>
          </a:p>
          <a:p>
            <a:pPr lvl="1"/>
            <a:r>
              <a:rPr lang="en-US" dirty="0" smtClean="0"/>
              <a:t>Unknown users can access them</a:t>
            </a:r>
          </a:p>
          <a:p>
            <a:r>
              <a:rPr lang="en-US" dirty="0" smtClean="0"/>
              <a:t>Local servers</a:t>
            </a:r>
          </a:p>
          <a:p>
            <a:pPr lvl="1"/>
            <a:r>
              <a:rPr lang="en-US" dirty="0" smtClean="0"/>
              <a:t>They perform acts normal users cannot</a:t>
            </a:r>
          </a:p>
          <a:p>
            <a:r>
              <a:rPr lang="en-US" dirty="0" smtClean="0"/>
              <a:t>Anything where privileges or rights are changed</a:t>
            </a:r>
          </a:p>
          <a:p>
            <a:pPr lvl="1"/>
            <a:r>
              <a:rPr lang="en-US" dirty="0" smtClean="0"/>
              <a:t>For example, </a:t>
            </a:r>
            <a:r>
              <a:rPr lang="en-US" dirty="0" err="1" smtClean="0"/>
              <a:t>setuid</a:t>
            </a:r>
            <a:r>
              <a:rPr lang="en-US" dirty="0" smtClean="0"/>
              <a:t>/</a:t>
            </a:r>
            <a:r>
              <a:rPr lang="en-US" dirty="0" err="1" smtClean="0"/>
              <a:t>setgid</a:t>
            </a:r>
            <a:r>
              <a:rPr lang="en-US" dirty="0" smtClean="0"/>
              <a:t>; changing protection domains</a:t>
            </a:r>
          </a:p>
          <a:p>
            <a:r>
              <a:rPr lang="en-US" dirty="0" smtClean="0"/>
              <a:t>Shared resources</a:t>
            </a:r>
          </a:p>
          <a:p>
            <a:pPr lvl="1"/>
            <a:r>
              <a:rPr lang="en-US" dirty="0" smtClean="0"/>
              <a:t>Privileged and unprivileged users both use these</a:t>
            </a:r>
          </a:p>
          <a:p>
            <a:pPr lvl="1"/>
            <a:r>
              <a:rPr lang="en-US" dirty="0" smtClean="0"/>
              <a:t>This includes (local, remote) clients of servers  </a:t>
            </a:r>
            <a:endParaRPr lang="en-US" dirty="0"/>
          </a:p>
        </p:txBody>
      </p:sp>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r>
              <a:rPr lang="en-US" dirty="0" smtClean="0"/>
              <a:t>Slide </a:t>
            </a:r>
            <a:fld id="{2254F5C6-758F-EE4A-8072-1B53AF002FB8}" type="slidenum">
              <a:rPr lang="en-US" smtClean="0"/>
              <a:pPr/>
              <a:t>20</a:t>
            </a:fld>
            <a:endParaRPr lang="en-US" dirty="0"/>
          </a:p>
        </p:txBody>
      </p:sp>
    </p:spTree>
    <p:extLst>
      <p:ext uri="{BB962C8B-B14F-4D97-AF65-F5344CB8AC3E}">
        <p14:creationId xmlns:p14="http://schemas.microsoft.com/office/powerpoint/2010/main" val="5523939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n-US" dirty="0" smtClean="0"/>
              <a:t>Network Servers</a:t>
            </a:r>
            <a:endParaRPr lang="en-US" dirty="0"/>
          </a:p>
        </p:txBody>
      </p:sp>
      <p:sp>
        <p:nvSpPr>
          <p:cNvPr id="216067" name="Rectangle 3"/>
          <p:cNvSpPr>
            <a:spLocks noGrp="1" noChangeArrowheads="1"/>
          </p:cNvSpPr>
          <p:nvPr>
            <p:ph type="body" idx="1"/>
          </p:nvPr>
        </p:nvSpPr>
        <p:spPr/>
        <p:txBody>
          <a:bodyPr>
            <a:normAutofit fontScale="92500" lnSpcReduction="20000"/>
          </a:bodyPr>
          <a:lstStyle/>
          <a:p>
            <a:r>
              <a:rPr lang="en-US" dirty="0" smtClean="0"/>
              <a:t>Accessible from throughout the network</a:t>
            </a:r>
          </a:p>
          <a:p>
            <a:r>
              <a:rPr lang="en-US" dirty="0" smtClean="0"/>
              <a:t>Gives access to system</a:t>
            </a:r>
          </a:p>
          <a:p>
            <a:pPr lvl="1"/>
            <a:r>
              <a:rPr lang="en-US" dirty="0" smtClean="0"/>
              <a:t>Attacker may not have access to account on target</a:t>
            </a:r>
          </a:p>
          <a:p>
            <a:r>
              <a:rPr lang="en-US" dirty="0" smtClean="0"/>
              <a:t>Usually has privileges of some kind</a:t>
            </a:r>
          </a:p>
          <a:p>
            <a:pPr lvl="1"/>
            <a:r>
              <a:rPr lang="en-US" i="1" dirty="0" smtClean="0"/>
              <a:t>root </a:t>
            </a:r>
            <a:r>
              <a:rPr lang="en-US" dirty="0" smtClean="0"/>
              <a:t>or </a:t>
            </a:r>
            <a:r>
              <a:rPr lang="en-US" i="1" dirty="0" smtClean="0"/>
              <a:t>daemon</a:t>
            </a:r>
            <a:r>
              <a:rPr lang="en-US" dirty="0" smtClean="0"/>
              <a:t>; may be only that of ordinary user</a:t>
            </a:r>
          </a:p>
          <a:p>
            <a:pPr lvl="2"/>
            <a:r>
              <a:rPr lang="en-US" dirty="0" smtClean="0"/>
              <a:t>But you can usually get whatever you need from any of these</a:t>
            </a:r>
          </a:p>
          <a:p>
            <a:r>
              <a:rPr lang="en-US" dirty="0" smtClean="0"/>
              <a:t>May make bogus assumptions</a:t>
            </a:r>
          </a:p>
          <a:p>
            <a:pPr lvl="1"/>
            <a:r>
              <a:rPr lang="en-US" dirty="0" smtClean="0"/>
              <a:t>Weak authentication (identity from IP address)</a:t>
            </a:r>
          </a:p>
          <a:p>
            <a:r>
              <a:rPr lang="en-US" dirty="0" smtClean="0"/>
              <a:t>May be poorly written</a:t>
            </a:r>
            <a:endParaRPr lang="en-US" dirty="0"/>
          </a:p>
        </p:txBody>
      </p:sp>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r>
              <a:rPr lang="en-US" dirty="0" smtClean="0"/>
              <a:t>Slide </a:t>
            </a:r>
            <a:fld id="{2254F5C6-758F-EE4A-8072-1B53AF002FB8}" type="slidenum">
              <a:rPr lang="en-US" smtClean="0"/>
              <a:pPr/>
              <a:t>21</a:t>
            </a:fld>
            <a:endParaRPr lang="en-US" dirty="0"/>
          </a:p>
        </p:txBody>
      </p:sp>
    </p:spTree>
    <p:extLst>
      <p:ext uri="{BB962C8B-B14F-4D97-AF65-F5344CB8AC3E}">
        <p14:creationId xmlns:p14="http://schemas.microsoft.com/office/powerpoint/2010/main" val="11887213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dirty="0" smtClean="0"/>
              <a:t>Local Servers</a:t>
            </a:r>
            <a:endParaRPr lang="en-US" dirty="0"/>
          </a:p>
        </p:txBody>
      </p:sp>
      <p:sp>
        <p:nvSpPr>
          <p:cNvPr id="218115" name="Rectangle 3"/>
          <p:cNvSpPr>
            <a:spLocks noGrp="1" noChangeArrowheads="1"/>
          </p:cNvSpPr>
          <p:nvPr>
            <p:ph type="body" idx="1"/>
          </p:nvPr>
        </p:nvSpPr>
        <p:spPr/>
        <p:txBody>
          <a:bodyPr>
            <a:normAutofit fontScale="92500" lnSpcReduction="20000"/>
          </a:bodyPr>
          <a:lstStyle/>
          <a:p>
            <a:r>
              <a:rPr lang="en-US" dirty="0" smtClean="0"/>
              <a:t>Accessible through system entry point </a:t>
            </a:r>
          </a:p>
          <a:p>
            <a:pPr lvl="1"/>
            <a:r>
              <a:rPr lang="en-US" dirty="0" smtClean="0"/>
              <a:t>Usually socket, shared directory, shared files</a:t>
            </a:r>
          </a:p>
          <a:p>
            <a:r>
              <a:rPr lang="en-US" dirty="0" smtClean="0"/>
              <a:t>Usually has privileges of some kind</a:t>
            </a:r>
          </a:p>
          <a:p>
            <a:pPr lvl="1"/>
            <a:r>
              <a:rPr lang="en-US" i="1" dirty="0" smtClean="0"/>
              <a:t>root</a:t>
            </a:r>
            <a:r>
              <a:rPr lang="en-US" dirty="0" smtClean="0"/>
              <a:t>, </a:t>
            </a:r>
            <a:r>
              <a:rPr lang="en-US" i="1" dirty="0" smtClean="0"/>
              <a:t>daemon</a:t>
            </a:r>
            <a:r>
              <a:rPr lang="en-US" dirty="0" smtClean="0"/>
              <a:t>, or some other system user</a:t>
            </a:r>
          </a:p>
          <a:p>
            <a:r>
              <a:rPr lang="en-US" dirty="0" smtClean="0"/>
              <a:t>May make bogus assumptions</a:t>
            </a:r>
          </a:p>
          <a:p>
            <a:pPr lvl="1"/>
            <a:r>
              <a:rPr lang="en-US" dirty="0" smtClean="0"/>
              <a:t>Determine requester’s identity from ancillary information (file ownership, etc.)</a:t>
            </a:r>
          </a:p>
          <a:p>
            <a:r>
              <a:rPr lang="en-US" dirty="0" smtClean="0"/>
              <a:t>Initial environment may be poorly configured</a:t>
            </a:r>
          </a:p>
          <a:p>
            <a:r>
              <a:rPr lang="en-US" dirty="0" smtClean="0"/>
              <a:t>May be poorly written</a:t>
            </a:r>
            <a:endParaRPr lang="en-US" dirty="0"/>
          </a:p>
        </p:txBody>
      </p:sp>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r>
              <a:rPr lang="en-US" dirty="0" smtClean="0"/>
              <a:t>Slide </a:t>
            </a:r>
            <a:fld id="{2254F5C6-758F-EE4A-8072-1B53AF002FB8}" type="slidenum">
              <a:rPr lang="en-US" smtClean="0"/>
              <a:pPr/>
              <a:t>22</a:t>
            </a:fld>
            <a:endParaRPr lang="en-US" dirty="0"/>
          </a:p>
        </p:txBody>
      </p:sp>
    </p:spTree>
    <p:extLst>
      <p:ext uri="{BB962C8B-B14F-4D97-AF65-F5344CB8AC3E}">
        <p14:creationId xmlns:p14="http://schemas.microsoft.com/office/powerpoint/2010/main" val="39590846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en-US" dirty="0" smtClean="0"/>
              <a:t>Privileged Programs</a:t>
            </a:r>
            <a:endParaRPr lang="en-US" dirty="0"/>
          </a:p>
        </p:txBody>
      </p:sp>
      <p:sp>
        <p:nvSpPr>
          <p:cNvPr id="220163" name="Rectangle 3"/>
          <p:cNvSpPr>
            <a:spLocks noGrp="1" noChangeArrowheads="1"/>
          </p:cNvSpPr>
          <p:nvPr>
            <p:ph type="body" idx="1"/>
          </p:nvPr>
        </p:nvSpPr>
        <p:spPr/>
        <p:txBody>
          <a:bodyPr>
            <a:normAutofit fontScale="92500" lnSpcReduction="20000"/>
          </a:bodyPr>
          <a:lstStyle/>
          <a:p>
            <a:r>
              <a:rPr lang="en-US" dirty="0" smtClean="0"/>
              <a:t>Execute with privileges other than that of user</a:t>
            </a:r>
          </a:p>
          <a:p>
            <a:r>
              <a:rPr lang="en-US" dirty="0" smtClean="0"/>
              <a:t>Executes in user’s environment</a:t>
            </a:r>
          </a:p>
          <a:p>
            <a:pPr lvl="1"/>
            <a:r>
              <a:rPr lang="en-US" dirty="0" smtClean="0"/>
              <a:t>User’s environment may be incorrectly configured</a:t>
            </a:r>
          </a:p>
          <a:p>
            <a:r>
              <a:rPr lang="en-US" dirty="0" smtClean="0"/>
              <a:t>Usually has privileges of some kind</a:t>
            </a:r>
          </a:p>
          <a:p>
            <a:pPr lvl="1"/>
            <a:r>
              <a:rPr lang="en-US" i="1" dirty="0" smtClean="0"/>
              <a:t>root</a:t>
            </a:r>
            <a:r>
              <a:rPr lang="en-US" dirty="0" smtClean="0"/>
              <a:t>, </a:t>
            </a:r>
            <a:r>
              <a:rPr lang="en-US" i="1" dirty="0" smtClean="0"/>
              <a:t>daemon</a:t>
            </a:r>
            <a:r>
              <a:rPr lang="en-US" dirty="0" smtClean="0"/>
              <a:t>, or some other system user</a:t>
            </a:r>
          </a:p>
          <a:p>
            <a:r>
              <a:rPr lang="en-US" dirty="0" smtClean="0"/>
              <a:t>May make bogus assumptions</a:t>
            </a:r>
          </a:p>
          <a:p>
            <a:pPr lvl="1"/>
            <a:r>
              <a:rPr lang="en-US" dirty="0" smtClean="0"/>
              <a:t>Determine requester’s identity from ancillary information (file ownership, etc.)</a:t>
            </a:r>
          </a:p>
          <a:p>
            <a:r>
              <a:rPr lang="en-US" dirty="0" smtClean="0"/>
              <a:t>May be poorly written</a:t>
            </a:r>
            <a:endParaRPr lang="en-US" dirty="0"/>
          </a:p>
        </p:txBody>
      </p:sp>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r>
              <a:rPr lang="en-US" dirty="0" smtClean="0"/>
              <a:t>Slide </a:t>
            </a:r>
            <a:fld id="{2254F5C6-758F-EE4A-8072-1B53AF002FB8}" type="slidenum">
              <a:rPr lang="en-US" smtClean="0"/>
              <a:pPr/>
              <a:t>23</a:t>
            </a:fld>
            <a:endParaRPr lang="en-US" dirty="0"/>
          </a:p>
        </p:txBody>
      </p:sp>
    </p:spTree>
    <p:extLst>
      <p:ext uri="{BB962C8B-B14F-4D97-AF65-F5344CB8AC3E}">
        <p14:creationId xmlns:p14="http://schemas.microsoft.com/office/powerpoint/2010/main" val="323399622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US" dirty="0" smtClean="0"/>
              <a:t>Clients</a:t>
            </a:r>
            <a:endParaRPr lang="en-US" dirty="0"/>
          </a:p>
        </p:txBody>
      </p:sp>
      <p:sp>
        <p:nvSpPr>
          <p:cNvPr id="222211" name="Rectangle 3"/>
          <p:cNvSpPr>
            <a:spLocks noGrp="1" noChangeArrowheads="1"/>
          </p:cNvSpPr>
          <p:nvPr>
            <p:ph type="body" idx="1"/>
          </p:nvPr>
        </p:nvSpPr>
        <p:spPr/>
        <p:txBody>
          <a:bodyPr>
            <a:normAutofit fontScale="92500" lnSpcReduction="10000"/>
          </a:bodyPr>
          <a:lstStyle/>
          <a:p>
            <a:r>
              <a:rPr lang="en-US" dirty="0" smtClean="0"/>
              <a:t>Connect to (local or remote) servers</a:t>
            </a:r>
          </a:p>
          <a:p>
            <a:r>
              <a:rPr lang="en-US" dirty="0" smtClean="0"/>
              <a:t>May not check input thoroughly</a:t>
            </a:r>
          </a:p>
          <a:p>
            <a:pPr lvl="1"/>
            <a:r>
              <a:rPr lang="en-US" dirty="0" smtClean="0"/>
              <a:t>Browsers may pass environment information via command strings</a:t>
            </a:r>
          </a:p>
          <a:p>
            <a:pPr lvl="1"/>
            <a:r>
              <a:rPr lang="en-US" dirty="0" smtClean="0"/>
              <a:t>If client is remote, can attack remote system with no other information beyond the server’s existence</a:t>
            </a:r>
          </a:p>
          <a:p>
            <a:r>
              <a:rPr lang="en-US" dirty="0" smtClean="0"/>
              <a:t>Need not be privileged</a:t>
            </a:r>
          </a:p>
          <a:p>
            <a:pPr lvl="1"/>
            <a:r>
              <a:rPr lang="en-US" dirty="0" smtClean="0"/>
              <a:t>Client connects to privileged programs</a:t>
            </a:r>
          </a:p>
          <a:p>
            <a:r>
              <a:rPr lang="en-US" dirty="0" smtClean="0"/>
              <a:t>May be poorly written</a:t>
            </a:r>
          </a:p>
        </p:txBody>
      </p:sp>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r>
              <a:rPr lang="en-US" dirty="0" smtClean="0"/>
              <a:t>Slide </a:t>
            </a:r>
            <a:fld id="{2254F5C6-758F-EE4A-8072-1B53AF002FB8}" type="slidenum">
              <a:rPr lang="en-US" smtClean="0"/>
              <a:pPr/>
              <a:t>24</a:t>
            </a:fld>
            <a:endParaRPr lang="en-US" dirty="0"/>
          </a:p>
        </p:txBody>
      </p:sp>
    </p:spTree>
    <p:extLst>
      <p:ext uri="{BB962C8B-B14F-4D97-AF65-F5344CB8AC3E}">
        <p14:creationId xmlns:p14="http://schemas.microsoft.com/office/powerpoint/2010/main" val="13868256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Cryptography</a:t>
            </a:r>
            <a:endParaRPr lang="en-US" dirty="0"/>
          </a:p>
        </p:txBody>
      </p:sp>
      <p:sp>
        <p:nvSpPr>
          <p:cNvPr id="3" name="Content Placeholder 2"/>
          <p:cNvSpPr>
            <a:spLocks noGrp="1"/>
          </p:cNvSpPr>
          <p:nvPr>
            <p:ph idx="1"/>
          </p:nvPr>
        </p:nvSpPr>
        <p:spPr/>
        <p:txBody>
          <a:bodyPr/>
          <a:lstStyle/>
          <a:p>
            <a:r>
              <a:rPr lang="en-US" dirty="0" smtClean="0"/>
              <a:t>Avoid “homebrew” implementations</a:t>
            </a:r>
          </a:p>
          <a:p>
            <a:pPr lvl="1"/>
            <a:r>
              <a:rPr lang="en-US" dirty="0" smtClean="0"/>
              <a:t>And (especially) algorithms</a:t>
            </a:r>
          </a:p>
          <a:p>
            <a:r>
              <a:rPr lang="en-US" dirty="0" smtClean="0"/>
              <a:t>When using a (pseudo-)random number generator, look for the seeding</a:t>
            </a:r>
          </a:p>
          <a:p>
            <a:pPr lvl="1"/>
            <a:r>
              <a:rPr lang="en-US" dirty="0" smtClean="0"/>
              <a:t>Process, time of day, etc. easy to guess</a:t>
            </a:r>
          </a:p>
          <a:p>
            <a:r>
              <a:rPr lang="en-US" dirty="0" smtClean="0"/>
              <a:t>Key management problem</a:t>
            </a:r>
          </a:p>
          <a:p>
            <a:pPr lvl="1"/>
            <a:r>
              <a:rPr lang="en-US" dirty="0" smtClean="0"/>
              <a:t>Hard-coded (default) keys a good example</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25</a:t>
            </a:fld>
            <a:endParaRPr lang="en-US"/>
          </a:p>
        </p:txBody>
      </p:sp>
    </p:spTree>
    <p:extLst>
      <p:ext uri="{BB962C8B-B14F-4D97-AF65-F5344CB8AC3E}">
        <p14:creationId xmlns:p14="http://schemas.microsoft.com/office/powerpoint/2010/main" val="744675677"/>
      </p:ext>
    </p:extLst>
  </p:cSld>
  <p:clrMapOvr>
    <a:masterClrMapping/>
  </p:clrMapOvr>
  <p:transition xmlns:p14="http://schemas.microsoft.com/office/powerpoint/2010/mai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Control Checking</a:t>
            </a:r>
            <a:endParaRPr lang="en-US" dirty="0"/>
          </a:p>
        </p:txBody>
      </p:sp>
      <p:sp>
        <p:nvSpPr>
          <p:cNvPr id="3" name="Content Placeholder 2"/>
          <p:cNvSpPr>
            <a:spLocks noGrp="1"/>
          </p:cNvSpPr>
          <p:nvPr>
            <p:ph idx="1"/>
          </p:nvPr>
        </p:nvSpPr>
        <p:spPr/>
        <p:txBody>
          <a:bodyPr/>
          <a:lstStyle/>
          <a:p>
            <a:r>
              <a:rPr lang="en-US" dirty="0" smtClean="0"/>
              <a:t>Race conditions (TOCTTOU, especially)</a:t>
            </a:r>
          </a:p>
          <a:p>
            <a:r>
              <a:rPr lang="en-US" dirty="0" smtClean="0"/>
              <a:t>Mismatch between credentials sent and expected</a:t>
            </a:r>
          </a:p>
          <a:p>
            <a:r>
              <a:rPr lang="en-US" dirty="0" smtClean="0"/>
              <a:t>Trusting IP address as identity for credential</a:t>
            </a:r>
          </a:p>
          <a:p>
            <a:r>
              <a:rPr lang="en-US" dirty="0" smtClean="0"/>
              <a:t>Assume ports under 1024 are trusted</a:t>
            </a:r>
          </a:p>
          <a:p>
            <a:r>
              <a:rPr lang="en-US" dirty="0" smtClean="0"/>
              <a:t>Differences in interpretation of rights based on object type (polymorphism in language)</a:t>
            </a:r>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26</a:t>
            </a:fld>
            <a:endParaRPr lang="en-US"/>
          </a:p>
        </p:txBody>
      </p:sp>
    </p:spTree>
    <p:extLst>
      <p:ext uri="{BB962C8B-B14F-4D97-AF65-F5344CB8AC3E}">
        <p14:creationId xmlns:p14="http://schemas.microsoft.com/office/powerpoint/2010/main" val="2530746111"/>
      </p:ext>
    </p:extLst>
  </p:cSld>
  <p:clrMapOvr>
    <a:masterClrMapping/>
  </p:clrMapOvr>
  <p:transition xmlns:p14="http://schemas.microsoft.com/office/powerpoint/2010/mai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Up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Core or intermediate files with sensitive data not deleted</a:t>
            </a:r>
          </a:p>
          <a:p>
            <a:r>
              <a:rPr lang="en-US" dirty="0" smtClean="0"/>
              <a:t>Passwords, crypto keys not erased as soon as possible</a:t>
            </a:r>
          </a:p>
          <a:p>
            <a:r>
              <a:rPr lang="en-US" dirty="0" smtClean="0"/>
              <a:t>File descriptors not closed when child is spawned</a:t>
            </a:r>
          </a:p>
          <a:p>
            <a:r>
              <a:rPr lang="en-US" dirty="0" smtClean="0"/>
              <a:t>Signals caught by parent not reset when child is spawned</a:t>
            </a:r>
          </a:p>
          <a:p>
            <a:r>
              <a:rPr lang="en-US" dirty="0" smtClean="0"/>
              <a:t>Environment cleaned up, and not reset</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27</a:t>
            </a:fld>
            <a:endParaRPr lang="en-US"/>
          </a:p>
        </p:txBody>
      </p:sp>
    </p:spTree>
    <p:extLst>
      <p:ext uri="{BB962C8B-B14F-4D97-AF65-F5344CB8AC3E}">
        <p14:creationId xmlns:p14="http://schemas.microsoft.com/office/powerpoint/2010/main" val="2001515735"/>
      </p:ext>
    </p:extLst>
  </p:cSld>
  <p:clrMapOvr>
    <a:masterClrMapping/>
  </p:clrMapOvr>
  <p:transition xmlns:p14="http://schemas.microsoft.com/office/powerpoint/2010/mai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Handling</a:t>
            </a:r>
            <a:endParaRPr lang="en-US" dirty="0"/>
          </a:p>
        </p:txBody>
      </p:sp>
      <p:sp>
        <p:nvSpPr>
          <p:cNvPr id="3" name="Content Placeholder 2"/>
          <p:cNvSpPr>
            <a:spLocks noGrp="1"/>
          </p:cNvSpPr>
          <p:nvPr>
            <p:ph idx="1"/>
          </p:nvPr>
        </p:nvSpPr>
        <p:spPr/>
        <p:txBody>
          <a:bodyPr/>
          <a:lstStyle/>
          <a:p>
            <a:r>
              <a:rPr lang="en-US" dirty="0" smtClean="0"/>
              <a:t>Program tries to recover but doesn’t handle some cases properly</a:t>
            </a:r>
          </a:p>
          <a:p>
            <a:pPr lvl="1"/>
            <a:r>
              <a:rPr lang="en-US" dirty="0" smtClean="0"/>
              <a:t>Look for improper assumptions when recovery attempted</a:t>
            </a:r>
          </a:p>
          <a:p>
            <a:r>
              <a:rPr lang="en-US" dirty="0" smtClean="0"/>
              <a:t>Overly helpful error messages</a:t>
            </a:r>
          </a:p>
          <a:p>
            <a:pPr lvl="1"/>
            <a:r>
              <a:rPr lang="en-US" dirty="0" smtClean="0"/>
              <a:t>Classic: “invalid password” (now I know I guessed </a:t>
            </a:r>
            <a:r>
              <a:rPr lang="en-US" smtClean="0"/>
              <a:t>a user name </a:t>
            </a:r>
            <a:r>
              <a:rPr lang="en-US" dirty="0" smtClean="0"/>
              <a:t>right)</a:t>
            </a:r>
          </a:p>
          <a:p>
            <a:pPr lvl="1"/>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28</a:t>
            </a:fld>
            <a:endParaRPr lang="en-US"/>
          </a:p>
        </p:txBody>
      </p:sp>
    </p:spTree>
    <p:extLst>
      <p:ext uri="{BB962C8B-B14F-4D97-AF65-F5344CB8AC3E}">
        <p14:creationId xmlns:p14="http://schemas.microsoft.com/office/powerpoint/2010/main" val="3415168667"/>
      </p:ext>
    </p:extLst>
  </p:cSld>
  <p:clrMapOvr>
    <a:masterClrMapping/>
  </p:clrMapOvr>
  <p:transition xmlns:p14="http://schemas.microsoft.com/office/powerpoint/2010/mai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Key Ideas</a:t>
            </a:r>
            <a:endParaRPr lang="en-US" dirty="0"/>
          </a:p>
        </p:txBody>
      </p:sp>
      <p:sp>
        <p:nvSpPr>
          <p:cNvPr id="3" name="Content Placeholder 2"/>
          <p:cNvSpPr>
            <a:spLocks noGrp="1"/>
          </p:cNvSpPr>
          <p:nvPr>
            <p:ph idx="1"/>
          </p:nvPr>
        </p:nvSpPr>
        <p:spPr/>
        <p:txBody>
          <a:bodyPr/>
          <a:lstStyle/>
          <a:p>
            <a:pPr lvl="1"/>
            <a:endParaRPr lang="en-US" dirty="0" smtClean="0"/>
          </a:p>
          <a:p>
            <a:r>
              <a:rPr lang="en-US" dirty="0" smtClean="0"/>
              <a:t>To know how to write a good program, you need to know how to find problems</a:t>
            </a:r>
          </a:p>
          <a:p>
            <a:pPr lvl="1"/>
            <a:endParaRPr lang="en-US" dirty="0" smtClean="0"/>
          </a:p>
          <a:p>
            <a:r>
              <a:rPr lang="en-US" dirty="0" smtClean="0"/>
              <a:t>Assumptions are the basis for all security—so look for them!</a:t>
            </a:r>
            <a:endParaRPr lang="en-US" dirty="0"/>
          </a:p>
        </p:txBody>
      </p:sp>
      <p:sp>
        <p:nvSpPr>
          <p:cNvPr id="4" name="Slide Number Placeholder 3"/>
          <p:cNvSpPr>
            <a:spLocks noGrp="1"/>
          </p:cNvSpPr>
          <p:nvPr>
            <p:ph type="sldNum" sz="quarter" idx="10"/>
          </p:nvPr>
        </p:nvSpPr>
        <p:spPr/>
        <p:txBody>
          <a:bodyPr/>
          <a:lstStyle/>
          <a:p>
            <a:r>
              <a:rPr lang="en-US" dirty="0" smtClean="0"/>
              <a:t>Slide </a:t>
            </a:r>
            <a:fld id="{23336B39-A5C1-254A-ABD5-A14E92AE0D21}" type="slidenum">
              <a:rPr lang="en-US" smtClean="0"/>
              <a:pPr/>
              <a:t>29</a:t>
            </a:fld>
            <a:endParaRPr lang="en-US" dirty="0"/>
          </a:p>
        </p:txBody>
      </p:sp>
    </p:spTree>
    <p:extLst>
      <p:ext uri="{BB962C8B-B14F-4D97-AF65-F5344CB8AC3E}">
        <p14:creationId xmlns:p14="http://schemas.microsoft.com/office/powerpoint/2010/main" val="3465663469"/>
      </p:ext>
    </p:extLst>
  </p:cSld>
  <p:clrMapOvr>
    <a:masterClrMapping/>
  </p:clrMapOvr>
  <p:transition xmlns:p14="http://schemas.microsoft.com/office/powerpoint/2010/mai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Weinberg’s Second Law</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3</a:t>
            </a:fld>
            <a:endParaRPr lang="en-US"/>
          </a:p>
        </p:txBody>
      </p:sp>
      <p:sp>
        <p:nvSpPr>
          <p:cNvPr id="6" name="TextBox 5"/>
          <p:cNvSpPr txBox="1"/>
          <p:nvPr/>
        </p:nvSpPr>
        <p:spPr>
          <a:xfrm>
            <a:off x="876300" y="2374900"/>
            <a:ext cx="8048597" cy="1077218"/>
          </a:xfrm>
          <a:prstGeom prst="rect">
            <a:avLst/>
          </a:prstGeom>
          <a:noFill/>
        </p:spPr>
        <p:txBody>
          <a:bodyPr wrap="none" rtlCol="0">
            <a:spAutoFit/>
          </a:bodyPr>
          <a:lstStyle/>
          <a:p>
            <a:r>
              <a:rPr lang="en-US" sz="3200" dirty="0" smtClean="0">
                <a:solidFill>
                  <a:srgbClr val="008000"/>
                </a:solidFill>
              </a:rPr>
              <a:t>If builders built buildings the way programmers</a:t>
            </a:r>
          </a:p>
          <a:p>
            <a:r>
              <a:rPr lang="en-US" sz="3200" dirty="0" smtClean="0">
                <a:solidFill>
                  <a:srgbClr val="008000"/>
                </a:solidFill>
              </a:rPr>
              <a:t>wrote programs . . .</a:t>
            </a:r>
            <a:endParaRPr lang="en-US" sz="3200" dirty="0">
              <a:solidFill>
                <a:srgbClr val="008000"/>
              </a:solidFill>
            </a:endParaRPr>
          </a:p>
        </p:txBody>
      </p:sp>
      <p:sp>
        <p:nvSpPr>
          <p:cNvPr id="7" name="TextBox 6"/>
          <p:cNvSpPr txBox="1"/>
          <p:nvPr/>
        </p:nvSpPr>
        <p:spPr>
          <a:xfrm>
            <a:off x="1382844" y="4279900"/>
            <a:ext cx="6778218" cy="1077218"/>
          </a:xfrm>
          <a:prstGeom prst="rect">
            <a:avLst/>
          </a:prstGeom>
          <a:noFill/>
        </p:spPr>
        <p:txBody>
          <a:bodyPr wrap="none" rtlCol="0">
            <a:spAutoFit/>
          </a:bodyPr>
          <a:lstStyle/>
          <a:p>
            <a:pPr algn="r"/>
            <a:r>
              <a:rPr lang="en-US" sz="3200" dirty="0" smtClean="0">
                <a:solidFill>
                  <a:srgbClr val="FF0000"/>
                </a:solidFill>
              </a:rPr>
              <a:t>then the first woodpecker to come along</a:t>
            </a:r>
          </a:p>
          <a:p>
            <a:pPr algn="r"/>
            <a:r>
              <a:rPr lang="en-US" sz="3200" dirty="0" smtClean="0">
                <a:solidFill>
                  <a:srgbClr val="FF0000"/>
                </a:solidFill>
              </a:rPr>
              <a:t>would destroy civilization</a:t>
            </a:r>
            <a:endParaRPr lang="en-US" sz="3200" dirty="0">
              <a:solidFill>
                <a:srgbClr val="FF0000"/>
              </a:solidFill>
            </a:endParaRPr>
          </a:p>
        </p:txBody>
      </p:sp>
    </p:spTree>
    <p:extLst>
      <p:ext uri="{BB962C8B-B14F-4D97-AF65-F5344CB8AC3E}">
        <p14:creationId xmlns:p14="http://schemas.microsoft.com/office/powerpoint/2010/main" val="416040588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900" decel="100000" fill="hold"/>
                                        <p:tgtEl>
                                          <p:spTgt spid="7"/>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Fragile Code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It’s always fun to pick apart someone else’s code! (Well, it’s mine </a:t>
            </a:r>
            <a:r>
              <a:rPr lang="en-US" dirty="0" smtClean="0">
                <a:sym typeface="Wingdings"/>
              </a:rPr>
              <a:t>)</a:t>
            </a:r>
            <a:endParaRPr lang="en-US" dirty="0" smtClean="0"/>
          </a:p>
          <a:p>
            <a:r>
              <a:rPr lang="en-US" dirty="0" smtClean="0"/>
              <a:t>Library: implement standard queues (LIFO structures)</a:t>
            </a:r>
          </a:p>
          <a:p>
            <a:pPr lvl="1"/>
            <a:r>
              <a:rPr lang="en-US" dirty="0" smtClean="0"/>
              <a:t>Written in C, in typical way</a:t>
            </a:r>
          </a:p>
          <a:p>
            <a:r>
              <a:rPr lang="en-US" dirty="0" smtClean="0"/>
              <a:t>Files</a:t>
            </a:r>
          </a:p>
          <a:p>
            <a:pPr lvl="1"/>
            <a:r>
              <a:rPr lang="en-US" dirty="0" err="1" smtClean="0"/>
              <a:t>queue.h</a:t>
            </a:r>
            <a:endParaRPr lang="en-US" dirty="0" smtClean="0"/>
          </a:p>
          <a:p>
            <a:pPr lvl="2"/>
            <a:r>
              <a:rPr lang="en-US" dirty="0" smtClean="0"/>
              <a:t>Header file containing QUEUE structure and prototypes</a:t>
            </a:r>
          </a:p>
          <a:p>
            <a:pPr lvl="1"/>
            <a:r>
              <a:rPr lang="en-US" dirty="0" err="1" smtClean="0"/>
              <a:t>queue.c</a:t>
            </a:r>
            <a:endParaRPr lang="en-US" dirty="0" smtClean="0"/>
          </a:p>
          <a:p>
            <a:pPr lvl="2"/>
            <a:r>
              <a:rPr lang="en-US" dirty="0" smtClean="0"/>
              <a:t>Library functions; compiled and linked into programs</a:t>
            </a:r>
            <a:endParaRPr lang="en-US" dirty="0"/>
          </a:p>
        </p:txBody>
      </p:sp>
      <p:sp>
        <p:nvSpPr>
          <p:cNvPr id="8" name="Slide Number Placeholder 3"/>
          <p:cNvSpPr>
            <a:spLocks noGrp="1"/>
          </p:cNvSpPr>
          <p:nvPr>
            <p:ph type="sldNum" sz="quarter" idx="10"/>
          </p:nvPr>
        </p:nvSpPr>
        <p:spPr>
          <a:xfrm>
            <a:off x="6553200" y="6324600"/>
            <a:ext cx="1905000" cy="457200"/>
          </a:xfrm>
        </p:spPr>
        <p:txBody>
          <a:bodyPr/>
          <a:lstStyle/>
          <a:p>
            <a:r>
              <a:rPr lang="en-US" dirty="0" smtClean="0"/>
              <a:t>Slide </a:t>
            </a:r>
            <a:fld id="{23336B39-A5C1-254A-ABD5-A14E92AE0D21}" type="slidenum">
              <a:rPr lang="en-US" smtClean="0"/>
              <a:pPr/>
              <a:t>30</a:t>
            </a:fld>
            <a:endParaRPr lang="en-US" dirty="0"/>
          </a:p>
        </p:txBody>
      </p:sp>
    </p:spTree>
    <p:extLst>
      <p:ext uri="{BB962C8B-B14F-4D97-AF65-F5344CB8AC3E}">
        <p14:creationId xmlns:p14="http://schemas.microsoft.com/office/powerpoint/2010/main" val="149998971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Queue Structure</a:t>
            </a:r>
            <a:endParaRPr lang="en-US" dirty="0"/>
          </a:p>
        </p:txBody>
      </p:sp>
      <p:sp>
        <p:nvSpPr>
          <p:cNvPr id="3" name="Content Placeholder 2"/>
          <p:cNvSpPr>
            <a:spLocks noGrp="1"/>
          </p:cNvSpPr>
          <p:nvPr>
            <p:ph idx="1"/>
          </p:nvPr>
        </p:nvSpPr>
        <p:spPr/>
        <p:txBody>
          <a:bodyPr>
            <a:normAutofit/>
          </a:bodyPr>
          <a:lstStyle/>
          <a:p>
            <a:r>
              <a:rPr lang="en-US" sz="2800" dirty="0" smtClean="0">
                <a:cs typeface="Courier"/>
              </a:rPr>
              <a:t>In </a:t>
            </a:r>
            <a:r>
              <a:rPr lang="en-US" sz="2800" dirty="0" err="1" smtClean="0">
                <a:cs typeface="Courier"/>
              </a:rPr>
              <a:t>queue.h</a:t>
            </a:r>
            <a:r>
              <a:rPr lang="en-US" sz="2800" dirty="0" smtClean="0">
                <a:cs typeface="Courier"/>
              </a:rPr>
              <a:t>:</a:t>
            </a:r>
          </a:p>
          <a:p>
            <a:pPr>
              <a:buNone/>
            </a:pPr>
            <a:r>
              <a:rPr lang="en-US" sz="2400" dirty="0" smtClean="0">
                <a:latin typeface="Courier"/>
                <a:cs typeface="Courier"/>
              </a:rPr>
              <a:t>/* the queue structure */</a:t>
            </a:r>
          </a:p>
          <a:p>
            <a:pPr>
              <a:buNone/>
            </a:pPr>
            <a:r>
              <a:rPr lang="en-US" sz="2400" dirty="0" err="1" smtClean="0">
                <a:latin typeface="Courier"/>
                <a:cs typeface="Courier"/>
              </a:rPr>
              <a:t>typedef</a:t>
            </a:r>
            <a:r>
              <a:rPr lang="en-US" sz="2400" dirty="0" smtClean="0">
                <a:latin typeface="Courier"/>
                <a:cs typeface="Courier"/>
              </a:rPr>
              <a:t> </a:t>
            </a:r>
            <a:r>
              <a:rPr lang="en-US" sz="2400" dirty="0" err="1" smtClean="0">
                <a:latin typeface="Courier"/>
                <a:cs typeface="Courier"/>
              </a:rPr>
              <a:t>struct</a:t>
            </a:r>
            <a:r>
              <a:rPr lang="en-US" sz="2400" dirty="0" smtClean="0">
                <a:latin typeface="Courier"/>
                <a:cs typeface="Courier"/>
              </a:rPr>
              <a:t> queue {</a:t>
            </a:r>
          </a:p>
          <a:p>
            <a:pPr>
              <a:buNone/>
            </a:pPr>
            <a:r>
              <a:rPr lang="en-US" sz="2400" dirty="0" smtClean="0">
                <a:latin typeface="Courier"/>
                <a:cs typeface="Courier"/>
              </a:rPr>
              <a:t>	</a:t>
            </a:r>
            <a:r>
              <a:rPr lang="en-US" sz="2400" dirty="0" err="1" smtClean="0">
                <a:latin typeface="Courier"/>
                <a:cs typeface="Courier"/>
              </a:rPr>
              <a:t>int</a:t>
            </a:r>
            <a:r>
              <a:rPr lang="en-US" sz="2400" dirty="0" smtClean="0">
                <a:latin typeface="Courier"/>
                <a:cs typeface="Courier"/>
              </a:rPr>
              <a:t> *</a:t>
            </a:r>
            <a:r>
              <a:rPr lang="en-US" sz="2400" dirty="0" err="1" smtClean="0">
                <a:latin typeface="Courier"/>
                <a:cs typeface="Courier"/>
              </a:rPr>
              <a:t>que</a:t>
            </a:r>
            <a:r>
              <a:rPr lang="en-US" sz="2400" dirty="0" smtClean="0">
                <a:latin typeface="Courier"/>
                <a:cs typeface="Courier"/>
              </a:rPr>
              <a:t>;  /* array of queue </a:t>
            </a:r>
            <a:r>
              <a:rPr lang="en-US" sz="2400" dirty="0" err="1" smtClean="0">
                <a:latin typeface="Courier"/>
                <a:cs typeface="Courier"/>
              </a:rPr>
              <a:t>elts</a:t>
            </a:r>
            <a:r>
              <a:rPr lang="en-US" sz="2400" dirty="0" smtClean="0">
                <a:latin typeface="Courier"/>
                <a:cs typeface="Courier"/>
              </a:rPr>
              <a:t> */</a:t>
            </a:r>
          </a:p>
          <a:p>
            <a:pPr>
              <a:buNone/>
            </a:pPr>
            <a:r>
              <a:rPr lang="en-US" sz="2400" dirty="0" smtClean="0">
                <a:latin typeface="Courier"/>
                <a:cs typeface="Courier"/>
              </a:rPr>
              <a:t>	</a:t>
            </a:r>
            <a:r>
              <a:rPr lang="en-US" sz="2400" dirty="0" err="1" smtClean="0">
                <a:latin typeface="Courier"/>
                <a:cs typeface="Courier"/>
              </a:rPr>
              <a:t>int</a:t>
            </a:r>
            <a:r>
              <a:rPr lang="en-US" sz="2400" dirty="0" smtClean="0">
                <a:latin typeface="Courier"/>
                <a:cs typeface="Courier"/>
              </a:rPr>
              <a:t> head;  /* head index in </a:t>
            </a:r>
            <a:r>
              <a:rPr lang="en-US" sz="2400" dirty="0" err="1" smtClean="0">
                <a:latin typeface="Courier"/>
                <a:cs typeface="Courier"/>
              </a:rPr>
              <a:t>que</a:t>
            </a:r>
            <a:r>
              <a:rPr lang="en-US" sz="2400" dirty="0" smtClean="0">
                <a:latin typeface="Courier"/>
                <a:cs typeface="Courier"/>
              </a:rPr>
              <a:t> */</a:t>
            </a:r>
          </a:p>
          <a:p>
            <a:pPr>
              <a:buNone/>
            </a:pPr>
            <a:r>
              <a:rPr lang="en-US" sz="2400" dirty="0" smtClean="0">
                <a:latin typeface="Courier"/>
                <a:cs typeface="Courier"/>
              </a:rPr>
              <a:t>	</a:t>
            </a:r>
            <a:r>
              <a:rPr lang="en-US" sz="2400" dirty="0" err="1" smtClean="0">
                <a:latin typeface="Courier"/>
                <a:cs typeface="Courier"/>
              </a:rPr>
              <a:t>int</a:t>
            </a:r>
            <a:r>
              <a:rPr lang="en-US" sz="2400" dirty="0" smtClean="0">
                <a:latin typeface="Courier"/>
                <a:cs typeface="Courier"/>
              </a:rPr>
              <a:t> count; /* number of </a:t>
            </a:r>
            <a:r>
              <a:rPr lang="en-US" sz="2400" dirty="0" err="1" smtClean="0">
                <a:latin typeface="Courier"/>
                <a:cs typeface="Courier"/>
              </a:rPr>
              <a:t>elts</a:t>
            </a:r>
            <a:r>
              <a:rPr lang="en-US" sz="2400" dirty="0" smtClean="0">
                <a:latin typeface="Courier"/>
                <a:cs typeface="Courier"/>
              </a:rPr>
              <a:t> */</a:t>
            </a:r>
          </a:p>
          <a:p>
            <a:pPr>
              <a:buNone/>
            </a:pPr>
            <a:r>
              <a:rPr lang="en-US" sz="2400" dirty="0" smtClean="0">
                <a:latin typeface="Courier"/>
                <a:cs typeface="Courier"/>
              </a:rPr>
              <a:t>	</a:t>
            </a:r>
            <a:r>
              <a:rPr lang="en-US" sz="2400" dirty="0" err="1" smtClean="0">
                <a:latin typeface="Courier"/>
                <a:cs typeface="Courier"/>
              </a:rPr>
              <a:t>int</a:t>
            </a:r>
            <a:r>
              <a:rPr lang="en-US" sz="2400" dirty="0" smtClean="0">
                <a:latin typeface="Courier"/>
                <a:cs typeface="Courier"/>
              </a:rPr>
              <a:t> size;  /* max number of </a:t>
            </a:r>
            <a:r>
              <a:rPr lang="en-US" sz="2400" dirty="0" err="1" smtClean="0">
                <a:latin typeface="Courier"/>
                <a:cs typeface="Courier"/>
              </a:rPr>
              <a:t>elts</a:t>
            </a:r>
            <a:r>
              <a:rPr lang="en-US" sz="2400" dirty="0" smtClean="0">
                <a:latin typeface="Courier"/>
                <a:cs typeface="Courier"/>
              </a:rPr>
              <a:t> */</a:t>
            </a:r>
          </a:p>
          <a:p>
            <a:pPr>
              <a:buNone/>
            </a:pPr>
            <a:r>
              <a:rPr lang="en-US" sz="2400" dirty="0" smtClean="0">
                <a:latin typeface="Courier"/>
                <a:cs typeface="Courier"/>
              </a:rPr>
              <a:t>} QUEUE;</a:t>
            </a:r>
            <a:endParaRPr lang="en-US" sz="2400" dirty="0">
              <a:latin typeface="Courier"/>
              <a:cs typeface="Courier"/>
            </a:endParaRPr>
          </a:p>
        </p:txBody>
      </p:sp>
      <p:sp>
        <p:nvSpPr>
          <p:cNvPr id="11" name="Slide Number Placeholder 10"/>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31</a:t>
            </a:fld>
            <a:endParaRPr lang="en-US" dirty="0"/>
          </a:p>
        </p:txBody>
      </p:sp>
    </p:spTree>
    <p:extLst>
      <p:ext uri="{BB962C8B-B14F-4D97-AF65-F5344CB8AC3E}">
        <p14:creationId xmlns:p14="http://schemas.microsoft.com/office/powerpoint/2010/main" val="5795378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dirty="0" smtClean="0"/>
              <a:t>In </a:t>
            </a:r>
            <a:r>
              <a:rPr lang="en-US" dirty="0" err="1" smtClean="0"/>
              <a:t>queue.h</a:t>
            </a:r>
            <a:r>
              <a:rPr lang="en-US" dirty="0" smtClean="0"/>
              <a:t>:</a:t>
            </a:r>
          </a:p>
          <a:p>
            <a:pPr lvl="1"/>
            <a:r>
              <a:rPr lang="en-US" dirty="0" smtClean="0"/>
              <a:t>Create, delete queues</a:t>
            </a:r>
          </a:p>
          <a:p>
            <a:pPr>
              <a:buNone/>
            </a:pPr>
            <a:r>
              <a:rPr lang="en-US" sz="2400" dirty="0" smtClean="0">
                <a:latin typeface="Courier"/>
                <a:cs typeface="Courier"/>
              </a:rPr>
              <a:t>		void </a:t>
            </a:r>
            <a:r>
              <a:rPr lang="en-US" sz="2400" dirty="0" err="1" smtClean="0">
                <a:latin typeface="Courier"/>
                <a:cs typeface="Courier"/>
              </a:rPr>
              <a:t>qmanage</a:t>
            </a:r>
            <a:r>
              <a:rPr lang="en-US" sz="2400" dirty="0" smtClean="0">
                <a:latin typeface="Courier"/>
                <a:cs typeface="Courier"/>
              </a:rPr>
              <a:t>(QUEUE **, </a:t>
            </a:r>
            <a:r>
              <a:rPr lang="en-US" sz="2400" dirty="0" err="1" smtClean="0">
                <a:latin typeface="Courier"/>
                <a:cs typeface="Courier"/>
              </a:rPr>
              <a:t>int</a:t>
            </a:r>
            <a:r>
              <a:rPr lang="en-US" sz="2400" dirty="0" smtClean="0">
                <a:latin typeface="Courier"/>
                <a:cs typeface="Courier"/>
              </a:rPr>
              <a:t>, </a:t>
            </a:r>
            <a:r>
              <a:rPr lang="en-US" sz="2400" dirty="0" err="1" smtClean="0">
                <a:latin typeface="Courier"/>
                <a:cs typeface="Courier"/>
              </a:rPr>
              <a:t>int</a:t>
            </a:r>
            <a:r>
              <a:rPr lang="en-US" sz="2400" dirty="0" smtClean="0">
                <a:latin typeface="Courier"/>
                <a:cs typeface="Courier"/>
              </a:rPr>
              <a:t>);</a:t>
            </a:r>
          </a:p>
          <a:p>
            <a:pPr lvl="1"/>
            <a:r>
              <a:rPr lang="en-US" dirty="0" smtClean="0"/>
              <a:t>Add element to tail of queue</a:t>
            </a:r>
          </a:p>
          <a:p>
            <a:pPr>
              <a:buNone/>
            </a:pPr>
            <a:r>
              <a:rPr lang="en-US" sz="2400" dirty="0" smtClean="0">
                <a:latin typeface="Courier"/>
                <a:cs typeface="Courier"/>
              </a:rPr>
              <a:t>		void </a:t>
            </a:r>
            <a:r>
              <a:rPr lang="en-US" sz="2400" dirty="0" err="1" smtClean="0">
                <a:latin typeface="Courier"/>
                <a:cs typeface="Courier"/>
              </a:rPr>
              <a:t>put_on_queue</a:t>
            </a:r>
            <a:r>
              <a:rPr lang="en-US" sz="2400" dirty="0" smtClean="0">
                <a:latin typeface="Courier"/>
                <a:cs typeface="Courier"/>
              </a:rPr>
              <a:t>(QUEUE *, </a:t>
            </a:r>
            <a:r>
              <a:rPr lang="en-US" sz="2400" dirty="0" err="1" smtClean="0">
                <a:latin typeface="Courier"/>
                <a:cs typeface="Courier"/>
              </a:rPr>
              <a:t>int</a:t>
            </a:r>
            <a:r>
              <a:rPr lang="en-US" sz="2400" dirty="0" smtClean="0">
                <a:latin typeface="Courier"/>
                <a:cs typeface="Courier"/>
              </a:rPr>
              <a:t>);</a:t>
            </a:r>
          </a:p>
          <a:p>
            <a:pPr lvl="1"/>
            <a:r>
              <a:rPr lang="en-US" dirty="0" smtClean="0"/>
              <a:t>Take element from head of queue</a:t>
            </a:r>
          </a:p>
          <a:p>
            <a:pPr>
              <a:buNone/>
            </a:pPr>
            <a:r>
              <a:rPr lang="en-US" sz="2400" dirty="0" smtClean="0">
                <a:latin typeface="Courier"/>
                <a:cs typeface="Courier"/>
              </a:rPr>
              <a:t>		void </a:t>
            </a:r>
            <a:r>
              <a:rPr lang="en-US" sz="2400" dirty="0" err="1" smtClean="0">
                <a:latin typeface="Courier"/>
                <a:cs typeface="Courier"/>
              </a:rPr>
              <a:t>take_off_queue</a:t>
            </a:r>
            <a:r>
              <a:rPr lang="en-US" sz="2400" dirty="0" smtClean="0">
                <a:latin typeface="Courier"/>
                <a:cs typeface="Courier"/>
              </a:rPr>
              <a:t>(QUEUE *, </a:t>
            </a:r>
            <a:r>
              <a:rPr lang="en-US" sz="2400" dirty="0" err="1" smtClean="0">
                <a:latin typeface="Courier"/>
                <a:cs typeface="Courier"/>
              </a:rPr>
              <a:t>int</a:t>
            </a:r>
            <a:r>
              <a:rPr lang="en-US" sz="2400" dirty="0" smtClean="0">
                <a:latin typeface="Courier"/>
                <a:cs typeface="Courier"/>
              </a:rPr>
              <a:t> *);</a:t>
            </a:r>
            <a:endParaRPr lang="en-US" sz="2400" dirty="0">
              <a:latin typeface="Courier"/>
              <a:cs typeface="Courier"/>
            </a:endParaRPr>
          </a:p>
        </p:txBody>
      </p:sp>
      <p:sp>
        <p:nvSpPr>
          <p:cNvPr id="11" name="Slide Number Placeholder 10"/>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32</a:t>
            </a:fld>
            <a:endParaRPr lang="en-US" dirty="0"/>
          </a:p>
        </p:txBody>
      </p:sp>
    </p:spTree>
    <p:extLst>
      <p:ext uri="{BB962C8B-B14F-4D97-AF65-F5344CB8AC3E}">
        <p14:creationId xmlns:p14="http://schemas.microsoft.com/office/powerpoint/2010/main" val="6984019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Mess This Up</a:t>
            </a:r>
            <a:endParaRPr lang="en-US" dirty="0"/>
          </a:p>
        </p:txBody>
      </p:sp>
      <p:sp>
        <p:nvSpPr>
          <p:cNvPr id="3" name="Content Placeholder 2"/>
          <p:cNvSpPr>
            <a:spLocks noGrp="1"/>
          </p:cNvSpPr>
          <p:nvPr>
            <p:ph idx="1"/>
          </p:nvPr>
        </p:nvSpPr>
        <p:spPr/>
        <p:txBody>
          <a:bodyPr/>
          <a:lstStyle/>
          <a:p>
            <a:r>
              <a:rPr lang="en-US" dirty="0" smtClean="0"/>
              <a:t>Create queue</a:t>
            </a:r>
          </a:p>
          <a:p>
            <a:r>
              <a:rPr lang="en-US" dirty="0" smtClean="0"/>
              <a:t>Change counter value</a:t>
            </a:r>
          </a:p>
          <a:p>
            <a:pPr>
              <a:buNone/>
            </a:pPr>
            <a:r>
              <a:rPr lang="en-US" sz="2400" dirty="0" smtClean="0">
                <a:latin typeface="Courier"/>
                <a:cs typeface="Courier"/>
              </a:rPr>
              <a:t>			QUEUE *xxx;</a:t>
            </a:r>
          </a:p>
          <a:p>
            <a:pPr>
              <a:buNone/>
            </a:pPr>
            <a:r>
              <a:rPr lang="en-US" sz="2400" dirty="0" smtClean="0">
                <a:latin typeface="Courier"/>
                <a:cs typeface="Courier"/>
              </a:rPr>
              <a:t>			…</a:t>
            </a:r>
          </a:p>
          <a:p>
            <a:pPr>
              <a:buNone/>
            </a:pPr>
            <a:r>
              <a:rPr lang="en-US" sz="2400" dirty="0" smtClean="0">
                <a:latin typeface="Courier"/>
                <a:cs typeface="Courier"/>
              </a:rPr>
              <a:t>			</a:t>
            </a:r>
            <a:r>
              <a:rPr lang="en-US" sz="2400" dirty="0" err="1" smtClean="0">
                <a:latin typeface="Courier"/>
                <a:cs typeface="Courier"/>
              </a:rPr>
              <a:t>qmanage(&amp;xxx</a:t>
            </a:r>
            <a:r>
              <a:rPr lang="en-US" sz="2400" dirty="0" smtClean="0">
                <a:latin typeface="Courier"/>
                <a:cs typeface="Courier"/>
              </a:rPr>
              <a:t>, 1, 100);</a:t>
            </a:r>
          </a:p>
          <a:p>
            <a:pPr>
              <a:buNone/>
            </a:pPr>
            <a:r>
              <a:rPr lang="en-US" sz="2400" dirty="0" smtClean="0">
                <a:latin typeface="Courier"/>
                <a:cs typeface="Courier"/>
              </a:rPr>
              <a:t>			xxx-&gt;count = 99;</a:t>
            </a:r>
          </a:p>
          <a:p>
            <a:r>
              <a:rPr lang="en-US" dirty="0" smtClean="0"/>
              <a:t>Now the queue structure says there are 99 elements in queue</a:t>
            </a:r>
          </a:p>
        </p:txBody>
      </p:sp>
      <p:sp>
        <p:nvSpPr>
          <p:cNvPr id="11" name="Slide Number Placeholder 10"/>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33</a:t>
            </a:fld>
            <a:endParaRPr lang="en-US" dirty="0"/>
          </a:p>
        </p:txBody>
      </p:sp>
    </p:spTree>
    <p:extLst>
      <p:ext uri="{BB962C8B-B14F-4D97-AF65-F5344CB8AC3E}">
        <p14:creationId xmlns:p14="http://schemas.microsoft.com/office/powerpoint/2010/main" val="51499125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qmanage</a:t>
            </a:r>
            <a:endParaRPr lang="en-US" dirty="0"/>
          </a:p>
        </p:txBody>
      </p:sp>
      <p:sp>
        <p:nvSpPr>
          <p:cNvPr id="3" name="Content Placeholder 2"/>
          <p:cNvSpPr>
            <a:spLocks noGrp="1"/>
          </p:cNvSpPr>
          <p:nvPr>
            <p:ph idx="1"/>
          </p:nvPr>
        </p:nvSpPr>
        <p:spPr>
          <a:xfrm>
            <a:off x="973667" y="2023533"/>
            <a:ext cx="7772400" cy="4771179"/>
          </a:xfrm>
        </p:spPr>
        <p:txBody>
          <a:bodyPr>
            <a:spAutoFit/>
          </a:bodyPr>
          <a:lstStyle/>
          <a:p>
            <a:pPr>
              <a:buNone/>
            </a:pPr>
            <a:r>
              <a:rPr lang="en-US" sz="1600" dirty="0" smtClean="0">
                <a:latin typeface="Courier"/>
                <a:cs typeface="Courier"/>
              </a:rPr>
              <a:t>/* create or delete a queue</a:t>
            </a:r>
          </a:p>
          <a:p>
            <a:pPr>
              <a:buNone/>
            </a:pPr>
            <a:r>
              <a:rPr lang="en-US" sz="1600" dirty="0" smtClean="0">
                <a:latin typeface="Courier"/>
                <a:cs typeface="Courier"/>
              </a:rPr>
              <a:t> * PARAMETERS:	QUEUE **</a:t>
            </a:r>
            <a:r>
              <a:rPr lang="en-US" sz="1600" dirty="0" err="1" smtClean="0">
                <a:latin typeface="Courier"/>
                <a:cs typeface="Courier"/>
              </a:rPr>
              <a:t>qptr</a:t>
            </a:r>
            <a:r>
              <a:rPr lang="en-US" sz="1600" dirty="0" smtClean="0">
                <a:latin typeface="Courier"/>
                <a:cs typeface="Courier"/>
              </a:rPr>
              <a:t>	pointer to, queue</a:t>
            </a:r>
          </a:p>
          <a:p>
            <a:pPr>
              <a:buNone/>
            </a:pPr>
            <a:r>
              <a:rPr lang="en-US" sz="1600" dirty="0" smtClean="0">
                <a:latin typeface="Courier"/>
                <a:cs typeface="Courier"/>
              </a:rPr>
              <a:t> * </a:t>
            </a:r>
            <a:r>
              <a:rPr lang="en-US" sz="1600" dirty="0" err="1" smtClean="0">
                <a:latin typeface="Courier"/>
                <a:cs typeface="Courier"/>
              </a:rPr>
              <a:t>int</a:t>
            </a:r>
            <a:r>
              <a:rPr lang="en-US" sz="1600" dirty="0" smtClean="0">
                <a:latin typeface="Courier"/>
                <a:cs typeface="Courier"/>
              </a:rPr>
              <a:t> flag			1 for create, 0 for delete</a:t>
            </a:r>
          </a:p>
          <a:p>
            <a:pPr>
              <a:buNone/>
            </a:pPr>
            <a:r>
              <a:rPr lang="en-US" sz="1600" dirty="0" smtClean="0">
                <a:latin typeface="Courier"/>
                <a:cs typeface="Courier"/>
              </a:rPr>
              <a:t> *	</a:t>
            </a:r>
            <a:r>
              <a:rPr lang="en-US" sz="1600" dirty="0" err="1" smtClean="0">
                <a:latin typeface="Courier"/>
                <a:cs typeface="Courier"/>
              </a:rPr>
              <a:t>int</a:t>
            </a:r>
            <a:r>
              <a:rPr lang="en-US" sz="1600" dirty="0" smtClean="0">
                <a:latin typeface="Courier"/>
                <a:cs typeface="Courier"/>
              </a:rPr>
              <a:t> </a:t>
            </a:r>
            <a:r>
              <a:rPr lang="en-US" sz="1600" dirty="0" err="1" smtClean="0">
                <a:latin typeface="Courier"/>
                <a:cs typeface="Courier"/>
              </a:rPr>
              <a:t>sizemax</a:t>
            </a:r>
            <a:r>
              <a:rPr lang="en-US" sz="1600" dirty="0" smtClean="0">
                <a:latin typeface="Courier"/>
                <a:cs typeface="Courier"/>
              </a:rPr>
              <a:t>			elements in queue        */</a:t>
            </a:r>
          </a:p>
          <a:p>
            <a:pPr>
              <a:buNone/>
            </a:pPr>
            <a:r>
              <a:rPr lang="en-US" sz="1600" dirty="0" smtClean="0">
                <a:latin typeface="Courier"/>
                <a:cs typeface="Courier"/>
              </a:rPr>
              <a:t>void </a:t>
            </a:r>
            <a:r>
              <a:rPr lang="en-US" sz="1600" dirty="0" err="1" smtClean="0">
                <a:latin typeface="Courier"/>
                <a:cs typeface="Courier"/>
              </a:rPr>
              <a:t>qmanage(QUEUE</a:t>
            </a: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 </a:t>
            </a:r>
            <a:r>
              <a:rPr lang="en-US" sz="1600" dirty="0" err="1" smtClean="0">
                <a:latin typeface="Courier"/>
                <a:cs typeface="Courier"/>
              </a:rPr>
              <a:t>int</a:t>
            </a:r>
            <a:r>
              <a:rPr lang="en-US" sz="1600" dirty="0" smtClean="0">
                <a:latin typeface="Courier"/>
                <a:cs typeface="Courier"/>
              </a:rPr>
              <a:t> flag, </a:t>
            </a:r>
            <a:r>
              <a:rPr lang="en-US" sz="1600" dirty="0" err="1" smtClean="0">
                <a:latin typeface="Courier"/>
                <a:cs typeface="Courier"/>
              </a:rPr>
              <a:t>int</a:t>
            </a:r>
            <a:r>
              <a:rPr lang="en-US" sz="1600" dirty="0" smtClean="0">
                <a:latin typeface="Courier"/>
                <a:cs typeface="Courier"/>
              </a:rPr>
              <a:t> size)</a:t>
            </a:r>
          </a:p>
          <a:p>
            <a:pPr>
              <a:buNone/>
            </a:pPr>
            <a:r>
              <a:rPr lang="en-US" sz="1600" dirty="0" smtClean="0">
                <a:latin typeface="Courier"/>
                <a:cs typeface="Courier"/>
              </a:rPr>
              <a:t>{</a:t>
            </a:r>
          </a:p>
          <a:p>
            <a:pPr>
              <a:buNone/>
            </a:pPr>
            <a:r>
              <a:rPr lang="en-US" sz="1600" dirty="0" smtClean="0">
                <a:latin typeface="Courier"/>
                <a:cs typeface="Courier"/>
              </a:rPr>
              <a:t>	if (flag){ /* allocate a new queue */</a:t>
            </a:r>
          </a:p>
          <a:p>
            <a:pPr>
              <a:buNone/>
            </a:pP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 = </a:t>
            </a:r>
            <a:r>
              <a:rPr lang="en-US" sz="1600" dirty="0" err="1" smtClean="0">
                <a:latin typeface="Courier"/>
                <a:cs typeface="Courier"/>
              </a:rPr>
              <a:t>malloc</a:t>
            </a:r>
            <a:r>
              <a:rPr lang="en-US" sz="1600" dirty="0" smtClean="0">
                <a:latin typeface="Courier"/>
                <a:cs typeface="Courier"/>
              </a:rPr>
              <a:t>(</a:t>
            </a:r>
            <a:r>
              <a:rPr lang="en-US" sz="1600" dirty="0" err="1" smtClean="0">
                <a:latin typeface="Courier"/>
                <a:cs typeface="Courier"/>
              </a:rPr>
              <a:t>sizeof</a:t>
            </a:r>
            <a:r>
              <a:rPr lang="en-US" sz="1600" dirty="0" smtClean="0">
                <a:latin typeface="Courier"/>
                <a:cs typeface="Courier"/>
              </a:rPr>
              <a:t>(QUEUE));</a:t>
            </a:r>
          </a:p>
          <a:p>
            <a:pPr>
              <a:buNone/>
            </a:pP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)-&gt;head = (*</a:t>
            </a:r>
            <a:r>
              <a:rPr lang="en-US" sz="1600" dirty="0" err="1" smtClean="0">
                <a:latin typeface="Courier"/>
                <a:cs typeface="Courier"/>
              </a:rPr>
              <a:t>qptr</a:t>
            </a:r>
            <a:r>
              <a:rPr lang="en-US" sz="1600" dirty="0" smtClean="0">
                <a:latin typeface="Courier"/>
                <a:cs typeface="Courier"/>
              </a:rPr>
              <a:t>)-&gt;count = 0;</a:t>
            </a:r>
          </a:p>
          <a:p>
            <a:pPr>
              <a:buNone/>
            </a:pP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)-&gt;</a:t>
            </a:r>
            <a:r>
              <a:rPr lang="en-US" sz="1600" dirty="0" err="1" smtClean="0">
                <a:latin typeface="Courier"/>
                <a:cs typeface="Courier"/>
              </a:rPr>
              <a:t>que</a:t>
            </a:r>
            <a:r>
              <a:rPr lang="en-US" sz="1600" dirty="0" smtClean="0">
                <a:latin typeface="Courier"/>
                <a:cs typeface="Courier"/>
              </a:rPr>
              <a:t> = </a:t>
            </a:r>
            <a:r>
              <a:rPr lang="en-US" sz="1600" dirty="0" err="1" smtClean="0">
                <a:latin typeface="Courier"/>
                <a:cs typeface="Courier"/>
              </a:rPr>
              <a:t>malloc</a:t>
            </a:r>
            <a:r>
              <a:rPr lang="en-US" sz="1600" dirty="0" smtClean="0">
                <a:latin typeface="Courier"/>
                <a:cs typeface="Courier"/>
              </a:rPr>
              <a:t>(size * </a:t>
            </a:r>
            <a:r>
              <a:rPr lang="en-US" sz="1600" dirty="0" err="1" smtClean="0">
                <a:latin typeface="Courier"/>
                <a:cs typeface="Courier"/>
              </a:rPr>
              <a:t>sizeof</a:t>
            </a:r>
            <a:r>
              <a:rPr lang="en-US" sz="1600" dirty="0" smtClean="0">
                <a:latin typeface="Courier"/>
                <a:cs typeface="Courier"/>
              </a:rPr>
              <a:t>(</a:t>
            </a:r>
            <a:r>
              <a:rPr lang="en-US" sz="1600" dirty="0" err="1" smtClean="0">
                <a:latin typeface="Courier"/>
                <a:cs typeface="Courier"/>
              </a:rPr>
              <a:t>int</a:t>
            </a:r>
            <a:r>
              <a:rPr lang="en-US" sz="1600" dirty="0" smtClean="0">
                <a:latin typeface="Courier"/>
                <a:cs typeface="Courier"/>
              </a:rPr>
              <a:t>));</a:t>
            </a:r>
          </a:p>
          <a:p>
            <a:pPr>
              <a:buNone/>
            </a:pP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)-&gt;size = size;</a:t>
            </a:r>
          </a:p>
          <a:p>
            <a:pPr>
              <a:buNone/>
            </a:pPr>
            <a:r>
              <a:rPr lang="en-US" sz="1600" dirty="0" smtClean="0">
                <a:latin typeface="Courier"/>
                <a:cs typeface="Courier"/>
              </a:rPr>
              <a:t>	} else{ /* delete the current queue */</a:t>
            </a:r>
          </a:p>
          <a:p>
            <a:pPr>
              <a:buNone/>
            </a:pPr>
            <a:r>
              <a:rPr lang="en-US" sz="1600" dirty="0" smtClean="0">
                <a:latin typeface="Courier"/>
                <a:cs typeface="Courier"/>
              </a:rPr>
              <a:t>		(void) free((*</a:t>
            </a:r>
            <a:r>
              <a:rPr lang="en-US" sz="1600" dirty="0" err="1" smtClean="0">
                <a:latin typeface="Courier"/>
                <a:cs typeface="Courier"/>
              </a:rPr>
              <a:t>qptr</a:t>
            </a:r>
            <a:r>
              <a:rPr lang="en-US" sz="1600" dirty="0" smtClean="0">
                <a:latin typeface="Courier"/>
                <a:cs typeface="Courier"/>
              </a:rPr>
              <a:t>)-&gt;</a:t>
            </a:r>
            <a:r>
              <a:rPr lang="en-US" sz="1600" dirty="0" err="1" smtClean="0">
                <a:latin typeface="Courier"/>
                <a:cs typeface="Courier"/>
              </a:rPr>
              <a:t>que</a:t>
            </a:r>
            <a:r>
              <a:rPr lang="en-US" sz="1600" dirty="0" smtClean="0">
                <a:latin typeface="Courier"/>
                <a:cs typeface="Courier"/>
              </a:rPr>
              <a:t>);</a:t>
            </a:r>
          </a:p>
          <a:p>
            <a:pPr>
              <a:buNone/>
            </a:pPr>
            <a:r>
              <a:rPr lang="en-US" sz="1600" dirty="0" smtClean="0">
                <a:latin typeface="Courier"/>
                <a:cs typeface="Courier"/>
              </a:rPr>
              <a:t>		(void) free(*</a:t>
            </a:r>
            <a:r>
              <a:rPr lang="en-US" sz="1600" dirty="0" err="1" smtClean="0">
                <a:latin typeface="Courier"/>
                <a:cs typeface="Courier"/>
              </a:rPr>
              <a:t>qptr</a:t>
            </a:r>
            <a:r>
              <a:rPr lang="en-US" sz="1600" dirty="0" smtClean="0">
                <a:latin typeface="Courier"/>
                <a:cs typeface="Courier"/>
              </a:rPr>
              <a:t>);</a:t>
            </a:r>
          </a:p>
          <a:p>
            <a:pPr>
              <a:buNone/>
            </a:pPr>
            <a:r>
              <a:rPr lang="en-US" sz="1600" dirty="0" smtClean="0">
                <a:latin typeface="Courier"/>
                <a:cs typeface="Courier"/>
              </a:rPr>
              <a:t>	} </a:t>
            </a:r>
          </a:p>
          <a:p>
            <a:pPr>
              <a:buNone/>
            </a:pPr>
            <a:r>
              <a:rPr lang="en-US" sz="1600" dirty="0" smtClean="0">
                <a:latin typeface="Courier"/>
                <a:cs typeface="Courier"/>
              </a:rPr>
              <a:t>} </a:t>
            </a:r>
            <a:endParaRPr lang="en-US" sz="1600" dirty="0">
              <a:latin typeface="Courier"/>
              <a:cs typeface="Courier"/>
            </a:endParaRPr>
          </a:p>
        </p:txBody>
      </p:sp>
      <p:sp>
        <p:nvSpPr>
          <p:cNvPr id="11" name="Slide Number Placeholder 10"/>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34</a:t>
            </a:fld>
            <a:endParaRPr lang="en-US" dirty="0"/>
          </a:p>
        </p:txBody>
      </p:sp>
    </p:spTree>
    <p:extLst>
      <p:ext uri="{BB962C8B-B14F-4D97-AF65-F5344CB8AC3E}">
        <p14:creationId xmlns:p14="http://schemas.microsoft.com/office/powerpoint/2010/main" val="10441353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Go Wrong</a:t>
            </a:r>
            <a:endParaRPr lang="en-US" dirty="0"/>
          </a:p>
        </p:txBody>
      </p:sp>
      <p:sp>
        <p:nvSpPr>
          <p:cNvPr id="3" name="Content Placeholder 2"/>
          <p:cNvSpPr>
            <a:spLocks noGrp="1"/>
          </p:cNvSpPr>
          <p:nvPr>
            <p:ph idx="1"/>
          </p:nvPr>
        </p:nvSpPr>
        <p:spPr/>
        <p:txBody>
          <a:bodyPr/>
          <a:lstStyle/>
          <a:p>
            <a:r>
              <a:rPr lang="en-US" dirty="0" smtClean="0"/>
              <a:t>. . . within </a:t>
            </a:r>
            <a:r>
              <a:rPr lang="en-US" dirty="0"/>
              <a:t>this routine?</a:t>
            </a:r>
          </a:p>
          <a:p>
            <a:pPr>
              <a:buNone/>
            </a:pPr>
            <a:endParaRPr lang="en-US" dirty="0" smtClean="0">
              <a:solidFill>
                <a:srgbClr val="FF0000"/>
              </a:solidFill>
            </a:endParaRPr>
          </a:p>
          <a:p>
            <a:pPr>
              <a:buNone/>
            </a:pPr>
            <a:endParaRPr lang="en-US" dirty="0" smtClean="0">
              <a:solidFill>
                <a:srgbClr val="FF0000"/>
              </a:solidFill>
            </a:endParaRPr>
          </a:p>
          <a:p>
            <a:pPr>
              <a:buNone/>
            </a:pPr>
            <a:endParaRPr lang="en-US" dirty="0" smtClean="0">
              <a:solidFill>
                <a:srgbClr val="FF0000"/>
              </a:solidFill>
            </a:endParaRPr>
          </a:p>
          <a:p>
            <a:r>
              <a:rPr lang="en-US" dirty="0" smtClean="0"/>
              <a:t>. . . </a:t>
            </a:r>
            <a:r>
              <a:rPr lang="en-US" dirty="0"/>
              <a:t>c</a:t>
            </a:r>
            <a:r>
              <a:rPr lang="en-US" dirty="0" smtClean="0"/>
              <a:t>alling this </a:t>
            </a:r>
            <a:r>
              <a:rPr lang="en-US" dirty="0"/>
              <a:t>routine?</a:t>
            </a:r>
          </a:p>
          <a:p>
            <a:pPr marL="342900" lvl="1" indent="-342900">
              <a:buChar char="•"/>
            </a:pPr>
            <a:endParaRPr lang="en-US" sz="3200" dirty="0">
              <a:ea typeface="+mn-ea"/>
              <a:cs typeface="+mn-cs"/>
            </a:endParaRPr>
          </a:p>
        </p:txBody>
      </p:sp>
      <p:sp>
        <p:nvSpPr>
          <p:cNvPr id="6" name="Slide Number Placeholder 5"/>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35</a:t>
            </a:fld>
            <a:endParaRPr lang="en-US" dirty="0"/>
          </a:p>
        </p:txBody>
      </p:sp>
      <p:sp>
        <p:nvSpPr>
          <p:cNvPr id="7" name="TextBox 6"/>
          <p:cNvSpPr txBox="1"/>
          <p:nvPr/>
        </p:nvSpPr>
        <p:spPr>
          <a:xfrm>
            <a:off x="1303866" y="2643717"/>
            <a:ext cx="6045245" cy="1791260"/>
          </a:xfrm>
          <a:prstGeom prst="rect">
            <a:avLst/>
          </a:prstGeom>
          <a:noFill/>
        </p:spPr>
        <p:txBody>
          <a:bodyPr wrap="none" rtlCol="0">
            <a:spAutoFit/>
          </a:bodyPr>
          <a:lstStyle/>
          <a:p>
            <a:pPr eaLnBrk="1" hangingPunct="1">
              <a:spcBef>
                <a:spcPct val="20000"/>
              </a:spcBef>
              <a:buClr>
                <a:schemeClr val="tx2"/>
              </a:buClr>
            </a:pPr>
            <a:r>
              <a:rPr lang="en-US" dirty="0">
                <a:latin typeface="+mn-lt"/>
              </a:rPr>
              <a:t>The first argument’s validity cannot be checked</a:t>
            </a:r>
          </a:p>
          <a:p>
            <a:pPr eaLnBrk="1" hangingPunct="1">
              <a:spcBef>
                <a:spcPct val="20000"/>
              </a:spcBef>
              <a:buClr>
                <a:schemeClr val="tx2"/>
              </a:buClr>
            </a:pPr>
            <a:r>
              <a:rPr lang="en-US" dirty="0">
                <a:latin typeface="+mn-lt"/>
              </a:rPr>
              <a:t>Parameters are not sanity checked</a:t>
            </a:r>
          </a:p>
          <a:p>
            <a:pPr eaLnBrk="1" hangingPunct="1">
              <a:spcBef>
                <a:spcPct val="20000"/>
              </a:spcBef>
              <a:buClr>
                <a:schemeClr val="tx2"/>
              </a:buClr>
            </a:pPr>
            <a:r>
              <a:rPr lang="en-US" dirty="0">
                <a:latin typeface="+mn-lt"/>
              </a:rPr>
              <a:t>Return values are not checked</a:t>
            </a:r>
          </a:p>
          <a:p>
            <a:pPr eaLnBrk="1" hangingPunct="1">
              <a:spcBef>
                <a:spcPct val="20000"/>
              </a:spcBef>
              <a:buClr>
                <a:schemeClr val="tx2"/>
              </a:buClr>
            </a:pPr>
            <a:r>
              <a:rPr lang="en-US" dirty="0">
                <a:latin typeface="+mn-lt"/>
              </a:rPr>
              <a:t>There is no checking for integer overflow</a:t>
            </a:r>
          </a:p>
        </p:txBody>
      </p:sp>
      <p:sp>
        <p:nvSpPr>
          <p:cNvPr id="8" name="TextBox 7"/>
          <p:cNvSpPr txBox="1"/>
          <p:nvPr/>
        </p:nvSpPr>
        <p:spPr>
          <a:xfrm>
            <a:off x="1270000" y="4895170"/>
            <a:ext cx="7380596" cy="1791260"/>
          </a:xfrm>
          <a:prstGeom prst="rect">
            <a:avLst/>
          </a:prstGeom>
          <a:noFill/>
        </p:spPr>
        <p:txBody>
          <a:bodyPr wrap="none" rtlCol="0">
            <a:spAutoFit/>
          </a:bodyPr>
          <a:lstStyle/>
          <a:p>
            <a:pPr eaLnBrk="1" hangingPunct="1">
              <a:spcBef>
                <a:spcPct val="20000"/>
              </a:spcBef>
              <a:buClr>
                <a:schemeClr val="tx2"/>
              </a:buClr>
            </a:pPr>
            <a:r>
              <a:rPr lang="en-US" dirty="0">
                <a:latin typeface="+mn-lt"/>
              </a:rPr>
              <a:t>The order of parameters is easy to confuse</a:t>
            </a:r>
          </a:p>
          <a:p>
            <a:pPr eaLnBrk="1" hangingPunct="1">
              <a:spcBef>
                <a:spcPct val="20000"/>
              </a:spcBef>
              <a:buClr>
                <a:schemeClr val="tx2"/>
              </a:buClr>
            </a:pPr>
            <a:r>
              <a:rPr lang="en-US" dirty="0">
                <a:latin typeface="+mn-lt"/>
              </a:rPr>
              <a:t>The parameter values have arbitrary meanings</a:t>
            </a:r>
          </a:p>
          <a:p>
            <a:pPr eaLnBrk="1" hangingPunct="1">
              <a:spcBef>
                <a:spcPct val="20000"/>
              </a:spcBef>
              <a:buClr>
                <a:schemeClr val="tx2"/>
              </a:buClr>
            </a:pPr>
            <a:r>
              <a:rPr lang="en-US" dirty="0">
                <a:latin typeface="+mn-lt"/>
              </a:rPr>
              <a:t>There is no check that this is an attempt to delete a deleted</a:t>
            </a:r>
          </a:p>
          <a:p>
            <a:pPr eaLnBrk="1" hangingPunct="1">
              <a:spcBef>
                <a:spcPct val="20000"/>
              </a:spcBef>
              <a:buClr>
                <a:schemeClr val="tx2"/>
              </a:buClr>
            </a:pPr>
            <a:r>
              <a:rPr lang="en-US" dirty="0">
                <a:latin typeface="+mn-lt"/>
              </a:rPr>
              <a:t>	(or non-existent) queue</a:t>
            </a:r>
          </a:p>
        </p:txBody>
      </p:sp>
    </p:spTree>
    <p:extLst>
      <p:ext uri="{BB962C8B-B14F-4D97-AF65-F5344CB8AC3E}">
        <p14:creationId xmlns:p14="http://schemas.microsoft.com/office/powerpoint/2010/main" val="110716417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Scale>
                                      <p:cBhvr>
                                        <p:cTn id="7"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gtEl>
                                        <p:attrNameLst>
                                          <p:attrName>ppt_x</p:attrName>
                                          <p:attrName>ppt_y</p:attrName>
                                        </p:attrNameLst>
                                      </p:cBhvr>
                                    </p:animMotion>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accel="50000" decel="5000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to a Queue</a:t>
            </a:r>
            <a:endParaRPr lang="en-US" dirty="0"/>
          </a:p>
        </p:txBody>
      </p:sp>
      <p:sp>
        <p:nvSpPr>
          <p:cNvPr id="3" name="Content Placeholder 2"/>
          <p:cNvSpPr>
            <a:spLocks noGrp="1"/>
          </p:cNvSpPr>
          <p:nvPr>
            <p:ph idx="1"/>
          </p:nvPr>
        </p:nvSpPr>
        <p:spPr/>
        <p:txBody>
          <a:bodyPr>
            <a:normAutofit/>
          </a:bodyPr>
          <a:lstStyle/>
          <a:p>
            <a:pPr>
              <a:buNone/>
            </a:pPr>
            <a:r>
              <a:rPr lang="en-US" sz="1600" dirty="0" smtClean="0">
                <a:latin typeface="Courier"/>
                <a:cs typeface="Courier"/>
              </a:rPr>
              <a:t>/* add an element to an existing queue</a:t>
            </a:r>
          </a:p>
          <a:p>
            <a:pPr>
              <a:buNone/>
            </a:pPr>
            <a:r>
              <a:rPr lang="en-US" sz="1600" dirty="0" smtClean="0">
                <a:latin typeface="Courier"/>
                <a:cs typeface="Courier"/>
              </a:rPr>
              <a:t> * PARAMETERS:	QUEUE *</a:t>
            </a:r>
            <a:r>
              <a:rPr lang="en-US" sz="1600" dirty="0" err="1" smtClean="0">
                <a:latin typeface="Courier"/>
                <a:cs typeface="Courier"/>
              </a:rPr>
              <a:t>qptr</a:t>
            </a:r>
            <a:r>
              <a:rPr lang="en-US" sz="1600" dirty="0" smtClean="0">
                <a:latin typeface="Courier"/>
                <a:cs typeface="Courier"/>
              </a:rPr>
              <a:t>	pointer for queue involved</a:t>
            </a:r>
          </a:p>
          <a:p>
            <a:pPr>
              <a:buNone/>
            </a:pPr>
            <a:r>
              <a:rPr lang="en-US" sz="1600" dirty="0" smtClean="0">
                <a:latin typeface="Courier"/>
                <a:cs typeface="Courier"/>
              </a:rPr>
              <a:t> * </a:t>
            </a:r>
            <a:r>
              <a:rPr lang="en-US" sz="1600" dirty="0" err="1" smtClean="0">
                <a:latin typeface="Courier"/>
                <a:cs typeface="Courier"/>
              </a:rPr>
              <a:t>int</a:t>
            </a:r>
            <a:r>
              <a:rPr lang="en-US" sz="1600" dirty="0" smtClean="0">
                <a:latin typeface="Courier"/>
                <a:cs typeface="Courier"/>
              </a:rPr>
              <a:t> n			element to be appended</a:t>
            </a:r>
          </a:p>
          <a:p>
            <a:pPr>
              <a:buNone/>
            </a:pPr>
            <a:r>
              <a:rPr lang="en-US" sz="1600" dirty="0" smtClean="0">
                <a:latin typeface="Courier"/>
                <a:cs typeface="Courier"/>
              </a:rPr>
              <a:t> */</a:t>
            </a:r>
          </a:p>
          <a:p>
            <a:pPr>
              <a:buNone/>
            </a:pPr>
            <a:r>
              <a:rPr lang="en-US" sz="1600" dirty="0" smtClean="0">
                <a:latin typeface="Courier"/>
                <a:cs typeface="Courier"/>
              </a:rPr>
              <a:t>void </a:t>
            </a:r>
            <a:r>
              <a:rPr lang="en-US" sz="1600" dirty="0" err="1" smtClean="0">
                <a:latin typeface="Courier"/>
                <a:cs typeface="Courier"/>
              </a:rPr>
              <a:t>put_on_queue(QUEUE</a:t>
            </a: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 </a:t>
            </a:r>
            <a:r>
              <a:rPr lang="en-US" sz="1600" dirty="0" err="1" smtClean="0">
                <a:latin typeface="Courier"/>
                <a:cs typeface="Courier"/>
              </a:rPr>
              <a:t>int</a:t>
            </a:r>
            <a:r>
              <a:rPr lang="en-US" sz="1600" dirty="0" smtClean="0">
                <a:latin typeface="Courier"/>
                <a:cs typeface="Courier"/>
              </a:rPr>
              <a:t> </a:t>
            </a:r>
            <a:r>
              <a:rPr lang="en-US" sz="1600" dirty="0" err="1" smtClean="0">
                <a:latin typeface="Courier"/>
                <a:cs typeface="Courier"/>
              </a:rPr>
              <a:t>n</a:t>
            </a:r>
            <a:r>
              <a:rPr lang="en-US" sz="1600" dirty="0" smtClean="0">
                <a:latin typeface="Courier"/>
                <a:cs typeface="Courier"/>
              </a:rPr>
              <a:t>)</a:t>
            </a:r>
          </a:p>
          <a:p>
            <a:pPr>
              <a:buNone/>
            </a:pPr>
            <a:r>
              <a:rPr lang="en-US" sz="1600" dirty="0" smtClean="0">
                <a:latin typeface="Courier"/>
                <a:cs typeface="Courier"/>
              </a:rPr>
              <a:t>{</a:t>
            </a:r>
          </a:p>
          <a:p>
            <a:pPr>
              <a:buNone/>
            </a:pPr>
            <a:r>
              <a:rPr lang="en-US" sz="1600" dirty="0" smtClean="0">
                <a:latin typeface="Courier"/>
                <a:cs typeface="Courier"/>
              </a:rPr>
              <a:t>	/* add new element to tail of queue */</a:t>
            </a:r>
          </a:p>
          <a:p>
            <a:pPr>
              <a:buNone/>
            </a:pP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-&gt;</a:t>
            </a:r>
            <a:r>
              <a:rPr lang="en-US" sz="1600" dirty="0" err="1" smtClean="0">
                <a:latin typeface="Courier"/>
                <a:cs typeface="Courier"/>
              </a:rPr>
              <a:t>que[(qptr</a:t>
            </a:r>
            <a:r>
              <a:rPr lang="en-US" sz="1600" dirty="0" smtClean="0">
                <a:latin typeface="Courier"/>
                <a:cs typeface="Courier"/>
              </a:rPr>
              <a:t>-&gt;head + </a:t>
            </a:r>
            <a:r>
              <a:rPr lang="en-US" sz="1600" dirty="0" err="1" smtClean="0">
                <a:latin typeface="Courier"/>
                <a:cs typeface="Courier"/>
              </a:rPr>
              <a:t>qptr</a:t>
            </a:r>
            <a:r>
              <a:rPr lang="en-US" sz="1600" dirty="0" smtClean="0">
                <a:latin typeface="Courier"/>
                <a:cs typeface="Courier"/>
              </a:rPr>
              <a:t>-&gt;count) % </a:t>
            </a:r>
            <a:r>
              <a:rPr lang="en-US" sz="1600" dirty="0" err="1" smtClean="0">
                <a:latin typeface="Courier"/>
                <a:cs typeface="Courier"/>
              </a:rPr>
              <a:t>qptr</a:t>
            </a:r>
            <a:r>
              <a:rPr lang="en-US" sz="1600" dirty="0" smtClean="0">
                <a:latin typeface="Courier"/>
                <a:cs typeface="Courier"/>
              </a:rPr>
              <a:t>-&gt;size] = </a:t>
            </a:r>
            <a:r>
              <a:rPr lang="en-US" sz="1600" dirty="0" err="1" smtClean="0">
                <a:latin typeface="Courier"/>
                <a:cs typeface="Courier"/>
              </a:rPr>
              <a:t>n</a:t>
            </a:r>
            <a:r>
              <a:rPr lang="en-US" sz="1600" dirty="0" smtClean="0">
                <a:latin typeface="Courier"/>
                <a:cs typeface="Courier"/>
              </a:rPr>
              <a:t>;</a:t>
            </a:r>
          </a:p>
          <a:p>
            <a:pPr>
              <a:buNone/>
            </a:pPr>
            <a:r>
              <a:rPr lang="en-US" sz="1600" dirty="0" smtClean="0">
                <a:latin typeface="Courier"/>
                <a:cs typeface="Courier"/>
              </a:rPr>
              <a:t>	</a:t>
            </a:r>
            <a:r>
              <a:rPr lang="en-US" sz="1600" dirty="0" err="1" smtClean="0">
                <a:latin typeface="Courier"/>
                <a:cs typeface="Courier"/>
              </a:rPr>
              <a:t>qptr</a:t>
            </a:r>
            <a:r>
              <a:rPr lang="en-US" sz="1600" dirty="0" smtClean="0">
                <a:latin typeface="Courier"/>
                <a:cs typeface="Courier"/>
              </a:rPr>
              <a:t>-&gt;count++;</a:t>
            </a:r>
          </a:p>
          <a:p>
            <a:pPr>
              <a:buNone/>
            </a:pPr>
            <a:r>
              <a:rPr lang="en-US" sz="1600" dirty="0" smtClean="0">
                <a:latin typeface="Courier"/>
                <a:cs typeface="Courier"/>
              </a:rPr>
              <a:t>} </a:t>
            </a:r>
            <a:endParaRPr lang="en-US" sz="1600" dirty="0"/>
          </a:p>
        </p:txBody>
      </p:sp>
      <p:sp>
        <p:nvSpPr>
          <p:cNvPr id="11" name="Slide Number Placeholder 10"/>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36</a:t>
            </a:fld>
            <a:endParaRPr lang="en-US" dirty="0"/>
          </a:p>
        </p:txBody>
      </p:sp>
    </p:spTree>
    <p:extLst>
      <p:ext uri="{BB962C8B-B14F-4D97-AF65-F5344CB8AC3E}">
        <p14:creationId xmlns:p14="http://schemas.microsoft.com/office/powerpoint/2010/main" val="17332446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Go </a:t>
            </a:r>
            <a:r>
              <a:rPr lang="en-US" dirty="0" smtClean="0"/>
              <a:t>Wrong</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0000"/>
              </a:solidFill>
            </a:endParaRPr>
          </a:p>
          <a:p>
            <a:r>
              <a:rPr lang="en-US" dirty="0" smtClean="0"/>
              <a:t>. . . within </a:t>
            </a:r>
            <a:r>
              <a:rPr lang="en-US" dirty="0"/>
              <a:t>this routine?</a:t>
            </a:r>
          </a:p>
          <a:p>
            <a:pPr>
              <a:buNone/>
            </a:pPr>
            <a:endParaRPr lang="en-US" dirty="0" smtClean="0">
              <a:solidFill>
                <a:srgbClr val="FF0000"/>
              </a:solidFill>
            </a:endParaRPr>
          </a:p>
        </p:txBody>
      </p:sp>
      <p:sp>
        <p:nvSpPr>
          <p:cNvPr id="7" name="TextBox 6"/>
          <p:cNvSpPr txBox="1"/>
          <p:nvPr/>
        </p:nvSpPr>
        <p:spPr>
          <a:xfrm>
            <a:off x="1039504" y="3310014"/>
            <a:ext cx="7149764" cy="2234458"/>
          </a:xfrm>
          <a:prstGeom prst="rect">
            <a:avLst/>
          </a:prstGeom>
          <a:noFill/>
        </p:spPr>
        <p:txBody>
          <a:bodyPr wrap="none" rtlCol="0">
            <a:spAutoFit/>
          </a:bodyPr>
          <a:lstStyle/>
          <a:p>
            <a:pPr eaLnBrk="1" hangingPunct="1">
              <a:spcBef>
                <a:spcPct val="20000"/>
              </a:spcBef>
              <a:buClr>
                <a:schemeClr val="tx2"/>
              </a:buClr>
            </a:pPr>
            <a:r>
              <a:rPr lang="en-US" dirty="0">
                <a:latin typeface="+mn-lt"/>
              </a:rPr>
              <a:t>The first argument’s validity cannot be checked</a:t>
            </a:r>
          </a:p>
          <a:p>
            <a:pPr eaLnBrk="1" hangingPunct="1">
              <a:spcBef>
                <a:spcPct val="20000"/>
              </a:spcBef>
              <a:buClr>
                <a:schemeClr val="tx2"/>
              </a:buClr>
            </a:pPr>
            <a:r>
              <a:rPr lang="en-US" dirty="0" err="1">
                <a:latin typeface="Courier"/>
                <a:cs typeface="Courier"/>
              </a:rPr>
              <a:t>qptr</a:t>
            </a:r>
            <a:r>
              <a:rPr lang="en-US" dirty="0">
                <a:latin typeface="+mn-lt"/>
              </a:rPr>
              <a:t> may not point to a valid queue</a:t>
            </a:r>
          </a:p>
          <a:p>
            <a:pPr eaLnBrk="1" hangingPunct="1">
              <a:spcBef>
                <a:spcPct val="20000"/>
              </a:spcBef>
              <a:buClr>
                <a:schemeClr val="tx2"/>
              </a:buClr>
            </a:pPr>
            <a:r>
              <a:rPr lang="en-US" dirty="0">
                <a:latin typeface="+mn-lt"/>
              </a:rPr>
              <a:t>There is no checking for incorrect values in structures or</a:t>
            </a:r>
          </a:p>
          <a:p>
            <a:pPr eaLnBrk="1" hangingPunct="1">
              <a:spcBef>
                <a:spcPct val="20000"/>
              </a:spcBef>
              <a:buClr>
                <a:schemeClr val="tx2"/>
              </a:buClr>
            </a:pPr>
            <a:r>
              <a:rPr lang="en-US" dirty="0">
                <a:latin typeface="+mn-lt"/>
              </a:rPr>
              <a:t>	variables</a:t>
            </a:r>
          </a:p>
          <a:p>
            <a:pPr eaLnBrk="1" hangingPunct="1">
              <a:spcBef>
                <a:spcPct val="20000"/>
              </a:spcBef>
              <a:buClr>
                <a:schemeClr val="tx2"/>
              </a:buClr>
            </a:pPr>
            <a:r>
              <a:rPr lang="en-US" dirty="0">
                <a:latin typeface="+mn-lt"/>
              </a:rPr>
              <a:t>There is no check whether the array will overflow</a:t>
            </a:r>
          </a:p>
        </p:txBody>
      </p:sp>
      <p:sp>
        <p:nvSpPr>
          <p:cNvPr id="8" name="Slide Number Placeholder 10"/>
          <p:cNvSpPr>
            <a:spLocks noGrp="1"/>
          </p:cNvSpPr>
          <p:nvPr>
            <p:ph type="sldNum" sz="quarter" idx="10"/>
          </p:nvPr>
        </p:nvSpPr>
        <p:spPr>
          <a:xfrm>
            <a:off x="6553200" y="6324600"/>
            <a:ext cx="1905000" cy="457200"/>
          </a:xfrm>
          <a:prstGeom prst="rect">
            <a:avLst/>
          </a:prstGeom>
        </p:spPr>
        <p:txBody>
          <a:bodyPr/>
          <a:lstStyle/>
          <a:p>
            <a:r>
              <a:rPr lang="en-US" dirty="0" smtClean="0"/>
              <a:t>Slide </a:t>
            </a:r>
            <a:fld id="{2254F5C6-758F-EE4A-8072-1B53AF002FB8}" type="slidenum">
              <a:rPr lang="en-US" smtClean="0"/>
              <a:pPr/>
              <a:t>37</a:t>
            </a:fld>
            <a:endParaRPr lang="en-US" dirty="0"/>
          </a:p>
        </p:txBody>
      </p:sp>
    </p:spTree>
    <p:extLst>
      <p:ext uri="{BB962C8B-B14F-4D97-AF65-F5344CB8AC3E}">
        <p14:creationId xmlns:p14="http://schemas.microsoft.com/office/powerpoint/2010/main" val="36805039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Scale>
                                      <p:cBhvr>
                                        <p:cTn id="7"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gtEl>
                                        <p:attrNameLst>
                                          <p:attrName>ppt_x</p:attrName>
                                          <p:attrName>ppt_y</p:attrName>
                                        </p:attrNameLst>
                                      </p:cBhvr>
                                    </p:animMotion>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from a Queue</a:t>
            </a:r>
            <a:endParaRPr lang="en-US" dirty="0"/>
          </a:p>
        </p:txBody>
      </p:sp>
      <p:sp>
        <p:nvSpPr>
          <p:cNvPr id="3" name="Content Placeholder 2"/>
          <p:cNvSpPr>
            <a:spLocks noGrp="1"/>
          </p:cNvSpPr>
          <p:nvPr>
            <p:ph idx="1"/>
          </p:nvPr>
        </p:nvSpPr>
        <p:spPr/>
        <p:txBody>
          <a:bodyPr>
            <a:normAutofit/>
          </a:bodyPr>
          <a:lstStyle/>
          <a:p>
            <a:pPr>
              <a:buNone/>
            </a:pPr>
            <a:r>
              <a:rPr lang="en-US" sz="1600" dirty="0" smtClean="0">
                <a:latin typeface="Courier"/>
              </a:rPr>
              <a:t>/* take an element off the front of an existing queue</a:t>
            </a:r>
          </a:p>
          <a:p>
            <a:pPr>
              <a:buNone/>
            </a:pPr>
            <a:r>
              <a:rPr lang="en-US" sz="1600" dirty="0" smtClean="0">
                <a:latin typeface="Courier"/>
              </a:rPr>
              <a:t> * PARAMETERS: QUEUE *</a:t>
            </a:r>
            <a:r>
              <a:rPr lang="en-US" sz="1600" dirty="0" err="1" smtClean="0">
                <a:latin typeface="Courier"/>
              </a:rPr>
              <a:t>qptr</a:t>
            </a:r>
            <a:r>
              <a:rPr lang="en-US" sz="1600" dirty="0" smtClean="0">
                <a:latin typeface="Courier"/>
              </a:rPr>
              <a:t>	pointer for queue involved</a:t>
            </a:r>
          </a:p>
          <a:p>
            <a:pPr>
              <a:buNone/>
            </a:pPr>
            <a:r>
              <a:rPr lang="en-US" sz="1600" dirty="0" smtClean="0">
                <a:latin typeface="Courier"/>
              </a:rPr>
              <a:t> * </a:t>
            </a:r>
            <a:r>
              <a:rPr lang="en-US" sz="1600" dirty="0" err="1" smtClean="0">
                <a:latin typeface="Courier"/>
              </a:rPr>
              <a:t>int</a:t>
            </a:r>
            <a:r>
              <a:rPr lang="en-US" sz="1600" dirty="0" smtClean="0">
                <a:latin typeface="Courier"/>
              </a:rPr>
              <a:t> *n			storage for the return element</a:t>
            </a:r>
          </a:p>
          <a:p>
            <a:pPr>
              <a:buNone/>
            </a:pPr>
            <a:r>
              <a:rPr lang="en-US" sz="1600" dirty="0" smtClean="0">
                <a:latin typeface="Courier"/>
              </a:rPr>
              <a:t> */</a:t>
            </a:r>
          </a:p>
          <a:p>
            <a:pPr>
              <a:buNone/>
            </a:pPr>
            <a:r>
              <a:rPr lang="en-US" sz="1600" dirty="0" smtClean="0">
                <a:latin typeface="Courier"/>
              </a:rPr>
              <a:t>void </a:t>
            </a:r>
            <a:r>
              <a:rPr lang="en-US" sz="1600" dirty="0" err="1" smtClean="0">
                <a:latin typeface="Courier"/>
              </a:rPr>
              <a:t>take_off_queue(QUEUE</a:t>
            </a:r>
            <a:r>
              <a:rPr lang="en-US" sz="1600" dirty="0" smtClean="0">
                <a:latin typeface="Courier"/>
              </a:rPr>
              <a:t> *</a:t>
            </a:r>
            <a:r>
              <a:rPr lang="en-US" sz="1600" dirty="0" err="1" smtClean="0">
                <a:latin typeface="Courier"/>
              </a:rPr>
              <a:t>qptr</a:t>
            </a:r>
            <a:r>
              <a:rPr lang="en-US" sz="1600" dirty="0" smtClean="0">
                <a:latin typeface="Courier"/>
              </a:rPr>
              <a:t>, </a:t>
            </a:r>
            <a:r>
              <a:rPr lang="en-US" sz="1600" dirty="0" err="1" smtClean="0">
                <a:latin typeface="Courier"/>
              </a:rPr>
              <a:t>int</a:t>
            </a:r>
            <a:r>
              <a:rPr lang="en-US" sz="1600" dirty="0" smtClean="0">
                <a:latin typeface="Courier"/>
              </a:rPr>
              <a:t> *</a:t>
            </a:r>
            <a:r>
              <a:rPr lang="en-US" sz="1600" dirty="0" err="1" smtClean="0">
                <a:latin typeface="Courier"/>
              </a:rPr>
              <a:t>n</a:t>
            </a:r>
            <a:r>
              <a:rPr lang="en-US" sz="1600" dirty="0" smtClean="0">
                <a:latin typeface="Courier"/>
              </a:rPr>
              <a:t>)</a:t>
            </a:r>
          </a:p>
          <a:p>
            <a:pPr>
              <a:buNone/>
            </a:pPr>
            <a:r>
              <a:rPr lang="en-US" sz="1600" dirty="0" smtClean="0">
                <a:latin typeface="Courier"/>
              </a:rPr>
              <a:t>{</a:t>
            </a:r>
          </a:p>
          <a:p>
            <a:pPr>
              <a:buNone/>
            </a:pPr>
            <a:r>
              <a:rPr lang="en-US" sz="1600" dirty="0" smtClean="0">
                <a:latin typeface="Courier"/>
              </a:rPr>
              <a:t>	/* return the element at the head of the queue */</a:t>
            </a:r>
          </a:p>
          <a:p>
            <a:pPr>
              <a:buNone/>
            </a:pPr>
            <a:r>
              <a:rPr lang="en-US" sz="1600" dirty="0" smtClean="0">
                <a:latin typeface="Courier"/>
              </a:rPr>
              <a:t>	*</a:t>
            </a:r>
            <a:r>
              <a:rPr lang="en-US" sz="1600" dirty="0" err="1" smtClean="0">
                <a:latin typeface="Courier"/>
              </a:rPr>
              <a:t>n</a:t>
            </a:r>
            <a:r>
              <a:rPr lang="en-US" sz="1600" dirty="0" smtClean="0">
                <a:latin typeface="Courier"/>
              </a:rPr>
              <a:t> = </a:t>
            </a:r>
            <a:r>
              <a:rPr lang="en-US" sz="1600" dirty="0" err="1" smtClean="0">
                <a:latin typeface="Courier"/>
              </a:rPr>
              <a:t>qptr</a:t>
            </a:r>
            <a:r>
              <a:rPr lang="en-US" sz="1600" dirty="0" smtClean="0">
                <a:latin typeface="Courier"/>
              </a:rPr>
              <a:t>-&gt;</a:t>
            </a:r>
            <a:r>
              <a:rPr lang="en-US" sz="1600" dirty="0" err="1" smtClean="0">
                <a:latin typeface="Courier"/>
              </a:rPr>
              <a:t>que[qptr</a:t>
            </a:r>
            <a:r>
              <a:rPr lang="en-US" sz="1600" dirty="0" smtClean="0">
                <a:latin typeface="Courier"/>
              </a:rPr>
              <a:t>-&gt;head++];</a:t>
            </a:r>
          </a:p>
          <a:p>
            <a:pPr>
              <a:buNone/>
            </a:pPr>
            <a:r>
              <a:rPr lang="en-US" sz="1600" dirty="0" smtClean="0">
                <a:latin typeface="Courier"/>
              </a:rPr>
              <a:t>	</a:t>
            </a:r>
            <a:r>
              <a:rPr lang="en-US" sz="1600" dirty="0" err="1" smtClean="0">
                <a:latin typeface="Courier"/>
              </a:rPr>
              <a:t>qptr</a:t>
            </a:r>
            <a:r>
              <a:rPr lang="en-US" sz="1600" dirty="0" smtClean="0">
                <a:latin typeface="Courier"/>
              </a:rPr>
              <a:t>-&gt;count--;</a:t>
            </a:r>
          </a:p>
          <a:p>
            <a:pPr>
              <a:buNone/>
            </a:pPr>
            <a:r>
              <a:rPr lang="en-US" sz="1600" dirty="0" smtClean="0">
                <a:latin typeface="Courier"/>
              </a:rPr>
              <a:t>	</a:t>
            </a:r>
            <a:r>
              <a:rPr lang="en-US" sz="1600" dirty="0" err="1" smtClean="0">
                <a:latin typeface="Courier"/>
              </a:rPr>
              <a:t>qptr</a:t>
            </a:r>
            <a:r>
              <a:rPr lang="en-US" sz="1600" dirty="0" smtClean="0">
                <a:latin typeface="Courier"/>
              </a:rPr>
              <a:t>-&gt;head %= </a:t>
            </a:r>
            <a:r>
              <a:rPr lang="en-US" sz="1600" dirty="0" err="1" smtClean="0">
                <a:latin typeface="Courier"/>
              </a:rPr>
              <a:t>qptr</a:t>
            </a:r>
            <a:r>
              <a:rPr lang="en-US" sz="1600" dirty="0" smtClean="0">
                <a:latin typeface="Courier"/>
              </a:rPr>
              <a:t>-&gt;size;</a:t>
            </a:r>
          </a:p>
          <a:p>
            <a:pPr>
              <a:buNone/>
            </a:pPr>
            <a:r>
              <a:rPr lang="en-US" sz="1600" dirty="0" smtClean="0">
                <a:latin typeface="Courier"/>
              </a:rPr>
              <a:t>}</a:t>
            </a:r>
            <a:r>
              <a:rPr lang="en-US" sz="1600" dirty="0" smtClean="0">
                <a:latin typeface="Courier"/>
                <a:cs typeface="Courier"/>
              </a:rPr>
              <a:t> </a:t>
            </a:r>
            <a:endParaRPr lang="en-US" sz="1600" dirty="0"/>
          </a:p>
        </p:txBody>
      </p:sp>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r>
              <a:rPr lang="en-US" dirty="0" smtClean="0"/>
              <a:t>Slide #</a:t>
            </a:r>
            <a:fld id="{2254F5C6-758F-EE4A-8072-1B53AF002FB8}" type="slidenum">
              <a:rPr lang="en-US" smtClean="0"/>
              <a:pPr/>
              <a:t>38</a:t>
            </a:fld>
            <a:endParaRPr lang="en-US" dirty="0"/>
          </a:p>
        </p:txBody>
      </p:sp>
    </p:spTree>
    <p:extLst>
      <p:ext uri="{BB962C8B-B14F-4D97-AF65-F5344CB8AC3E}">
        <p14:creationId xmlns:p14="http://schemas.microsoft.com/office/powerpoint/2010/main" val="29511696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Go Wrong</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0000"/>
              </a:solidFill>
            </a:endParaRPr>
          </a:p>
          <a:p>
            <a:r>
              <a:rPr lang="en-US" dirty="0"/>
              <a:t>. . . within this routine?</a:t>
            </a:r>
          </a:p>
        </p:txBody>
      </p:sp>
      <p:sp>
        <p:nvSpPr>
          <p:cNvPr id="6" name="Slide Number Placeholder 5"/>
          <p:cNvSpPr>
            <a:spLocks noGrp="1"/>
          </p:cNvSpPr>
          <p:nvPr>
            <p:ph type="sldNum" sz="quarter" idx="10"/>
          </p:nvPr>
        </p:nvSpPr>
        <p:spPr>
          <a:prstGeom prst="rect">
            <a:avLst/>
          </a:prstGeom>
        </p:spPr>
        <p:txBody>
          <a:bodyPr/>
          <a:lstStyle/>
          <a:p>
            <a:r>
              <a:rPr lang="en-US" dirty="0" smtClean="0"/>
              <a:t>Slide </a:t>
            </a:r>
            <a:fld id="{2254F5C6-758F-EE4A-8072-1B53AF002FB8}" type="slidenum">
              <a:rPr lang="en-US" smtClean="0"/>
              <a:pPr/>
              <a:t>39</a:t>
            </a:fld>
            <a:endParaRPr lang="en-US" dirty="0"/>
          </a:p>
        </p:txBody>
      </p:sp>
      <p:sp>
        <p:nvSpPr>
          <p:cNvPr id="8" name="TextBox 7"/>
          <p:cNvSpPr txBox="1"/>
          <p:nvPr/>
        </p:nvSpPr>
        <p:spPr>
          <a:xfrm>
            <a:off x="1005636" y="3394680"/>
            <a:ext cx="7149764" cy="1791260"/>
          </a:xfrm>
          <a:prstGeom prst="rect">
            <a:avLst/>
          </a:prstGeom>
          <a:noFill/>
        </p:spPr>
        <p:txBody>
          <a:bodyPr wrap="none" rtlCol="0">
            <a:spAutoFit/>
          </a:bodyPr>
          <a:lstStyle/>
          <a:p>
            <a:pPr eaLnBrk="1" hangingPunct="1">
              <a:spcBef>
                <a:spcPct val="20000"/>
              </a:spcBef>
              <a:buClr>
                <a:schemeClr val="tx2"/>
              </a:buClr>
            </a:pPr>
            <a:r>
              <a:rPr lang="en-US" dirty="0">
                <a:latin typeface="+mn-lt"/>
              </a:rPr>
              <a:t>There is no checking for incorrect values in structures or</a:t>
            </a:r>
          </a:p>
          <a:p>
            <a:pPr eaLnBrk="1" hangingPunct="1">
              <a:spcBef>
                <a:spcPct val="20000"/>
              </a:spcBef>
              <a:buClr>
                <a:schemeClr val="tx2"/>
              </a:buClr>
            </a:pPr>
            <a:r>
              <a:rPr lang="en-US" dirty="0">
                <a:latin typeface="+mn-lt"/>
              </a:rPr>
              <a:t>	variables</a:t>
            </a:r>
          </a:p>
          <a:p>
            <a:pPr eaLnBrk="1" hangingPunct="1">
              <a:spcBef>
                <a:spcPct val="20000"/>
              </a:spcBef>
              <a:buClr>
                <a:schemeClr val="tx2"/>
              </a:buClr>
            </a:pPr>
            <a:r>
              <a:rPr lang="en-US" dirty="0">
                <a:latin typeface="+mn-lt"/>
              </a:rPr>
              <a:t>The values of </a:t>
            </a:r>
            <a:r>
              <a:rPr lang="en-US" dirty="0" err="1">
                <a:latin typeface="Courier"/>
                <a:cs typeface="Courier"/>
              </a:rPr>
              <a:t>qptr</a:t>
            </a:r>
            <a:r>
              <a:rPr lang="en-US" dirty="0">
                <a:latin typeface="+mn-lt"/>
              </a:rPr>
              <a:t> and </a:t>
            </a:r>
            <a:r>
              <a:rPr lang="en-US" dirty="0" err="1">
                <a:latin typeface="Courier"/>
                <a:cs typeface="Courier"/>
              </a:rPr>
              <a:t>n</a:t>
            </a:r>
            <a:r>
              <a:rPr lang="en-US" dirty="0">
                <a:latin typeface="+mn-lt"/>
              </a:rPr>
              <a:t> are not checked</a:t>
            </a:r>
          </a:p>
          <a:p>
            <a:pPr eaLnBrk="1" hangingPunct="1">
              <a:spcBef>
                <a:spcPct val="20000"/>
              </a:spcBef>
              <a:buClr>
                <a:schemeClr val="tx2"/>
              </a:buClr>
            </a:pPr>
            <a:r>
              <a:rPr lang="en-US" dirty="0">
                <a:latin typeface="+mn-lt"/>
              </a:rPr>
              <a:t>There is no check whether the array will underflow</a:t>
            </a:r>
          </a:p>
        </p:txBody>
      </p:sp>
    </p:spTree>
    <p:extLst>
      <p:ext uri="{BB962C8B-B14F-4D97-AF65-F5344CB8AC3E}">
        <p14:creationId xmlns:p14="http://schemas.microsoft.com/office/powerpoint/2010/main" val="119113982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a:t>
            </a:r>
          </a:p>
          <a:p>
            <a:r>
              <a:rPr lang="en-US" dirty="0" smtClean="0"/>
              <a:t>Where the problems are</a:t>
            </a:r>
          </a:p>
          <a:p>
            <a:r>
              <a:rPr lang="en-US" dirty="0" smtClean="0"/>
              <a:t>Doing it right</a:t>
            </a:r>
          </a:p>
          <a:p>
            <a:r>
              <a:rPr lang="en-US" dirty="0" smtClean="0"/>
              <a:t>Teaching it</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4</a:t>
            </a:fld>
            <a:endParaRPr lang="en-US"/>
          </a:p>
        </p:txBody>
      </p:sp>
    </p:spTree>
    <p:extLst>
      <p:ext uri="{BB962C8B-B14F-4D97-AF65-F5344CB8AC3E}">
        <p14:creationId xmlns:p14="http://schemas.microsoft.com/office/powerpoint/2010/main" val="2449597071"/>
      </p:ext>
    </p:extLst>
  </p:cSld>
  <p:clrMapOvr>
    <a:masterClrMapping/>
  </p:clrMapOvr>
  <p:transition xmlns:p14="http://schemas.microsoft.com/office/powerpoint/2010/mai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Your Code</a:t>
            </a:r>
            <a:endParaRPr lang="en-US" dirty="0"/>
          </a:p>
        </p:txBody>
      </p:sp>
      <p:sp>
        <p:nvSpPr>
          <p:cNvPr id="3" name="Content Placeholder 2"/>
          <p:cNvSpPr>
            <a:spLocks noGrp="1"/>
          </p:cNvSpPr>
          <p:nvPr>
            <p:ph idx="1"/>
          </p:nvPr>
        </p:nvSpPr>
        <p:spPr/>
        <p:txBody>
          <a:bodyPr/>
          <a:lstStyle/>
          <a:p>
            <a:r>
              <a:rPr lang="en-US" dirty="0" smtClean="0"/>
              <a:t>Doing it . . . </a:t>
            </a:r>
          </a:p>
          <a:p>
            <a:pPr lvl="1"/>
            <a:r>
              <a:rPr lang="en-US" dirty="0" smtClean="0"/>
              <a:t>Robustly</a:t>
            </a:r>
          </a:p>
          <a:p>
            <a:pPr lvl="1"/>
            <a:r>
              <a:rPr lang="en-US" dirty="0" smtClean="0"/>
              <a:t>“Securely”</a:t>
            </a:r>
          </a:p>
          <a:p>
            <a:pPr lvl="1"/>
            <a:r>
              <a:rPr lang="en-US" dirty="0" smtClean="0"/>
              <a:t>Right!</a:t>
            </a:r>
            <a:endParaRPr lang="en-US" dirty="0"/>
          </a:p>
        </p:txBody>
      </p:sp>
      <p:sp>
        <p:nvSpPr>
          <p:cNvPr id="4" name="Slide Number Placeholder 3"/>
          <p:cNvSpPr>
            <a:spLocks noGrp="1"/>
          </p:cNvSpPr>
          <p:nvPr>
            <p:ph type="sldNum" sz="quarter" idx="10"/>
          </p:nvPr>
        </p:nvSpPr>
        <p:spPr/>
        <p:txBody>
          <a:bodyPr/>
          <a:lstStyle/>
          <a:p>
            <a:r>
              <a:rPr lang="en-US" dirty="0" smtClean="0"/>
              <a:t>Slide </a:t>
            </a:r>
            <a:fld id="{23336B39-A5C1-254A-ABD5-A14E92AE0D21}" type="slidenum">
              <a:rPr lang="en-US" smtClean="0"/>
              <a:pPr/>
              <a:t>40</a:t>
            </a:fld>
            <a:endParaRPr lang="en-US" dirty="0"/>
          </a:p>
        </p:txBody>
      </p:sp>
    </p:spTree>
    <p:extLst>
      <p:ext uri="{BB962C8B-B14F-4D97-AF65-F5344CB8AC3E}">
        <p14:creationId xmlns:p14="http://schemas.microsoft.com/office/powerpoint/2010/main" val="3133630818"/>
      </p:ext>
    </p:extLst>
  </p:cSld>
  <p:clrMapOvr>
    <a:masterClrMapping/>
  </p:clrMapOvr>
  <p:transition xmlns:p14="http://schemas.microsoft.com/office/powerpoint/2010/mai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Design functions so that the order of elements in the parameter list can be checked</a:t>
            </a:r>
          </a:p>
          <a:p>
            <a:pPr marL="514350" indent="-514350">
              <a:buFont typeface="+mj-lt"/>
              <a:buAutoNum type="arabicPeriod"/>
            </a:pPr>
            <a:r>
              <a:rPr lang="en-US" dirty="0" smtClean="0"/>
              <a:t>Choose meaningful values for the parameters</a:t>
            </a:r>
          </a:p>
          <a:p>
            <a:pPr marL="514350" indent="-514350">
              <a:buFont typeface="+mj-lt"/>
              <a:buAutoNum type="arabicPeriod"/>
            </a:pPr>
            <a:r>
              <a:rPr lang="en-US" dirty="0" smtClean="0"/>
              <a:t>Check the sanity of the parameters</a:t>
            </a:r>
          </a:p>
          <a:p>
            <a:pPr marL="514350" indent="-514350">
              <a:buFont typeface="+mj-lt"/>
              <a:buAutoNum type="arabicPeriod"/>
            </a:pPr>
            <a:r>
              <a:rPr lang="en-US" dirty="0" smtClean="0"/>
              <a:t>Using pointers (addresses, references) in parameter lists leads to errors</a:t>
            </a:r>
          </a:p>
        </p:txBody>
      </p:sp>
      <p:sp>
        <p:nvSpPr>
          <p:cNvPr id="7" name="Slide Number Placeholder 3"/>
          <p:cNvSpPr>
            <a:spLocks noGrp="1"/>
          </p:cNvSpPr>
          <p:nvPr>
            <p:ph type="sldNum" sz="quarter" idx="10"/>
          </p:nvPr>
        </p:nvSpPr>
        <p:spPr>
          <a:xfrm>
            <a:off x="6553200" y="6324600"/>
            <a:ext cx="1905000" cy="457200"/>
          </a:xfrm>
        </p:spPr>
        <p:txBody>
          <a:bodyPr/>
          <a:lstStyle/>
          <a:p>
            <a:r>
              <a:rPr lang="en-US" dirty="0" smtClean="0"/>
              <a:t>Slide </a:t>
            </a:r>
            <a:fld id="{23336B39-A5C1-254A-ABD5-A14E92AE0D21}" type="slidenum">
              <a:rPr lang="en-US" smtClean="0"/>
              <a:pPr/>
              <a:t>41</a:t>
            </a:fld>
            <a:endParaRPr lang="en-US" dirty="0"/>
          </a:p>
        </p:txBody>
      </p:sp>
    </p:spTree>
    <p:extLst>
      <p:ext uri="{BB962C8B-B14F-4D97-AF65-F5344CB8AC3E}">
        <p14:creationId xmlns:p14="http://schemas.microsoft.com/office/powerpoint/2010/main" val="1043899766"/>
      </p:ext>
    </p:extLst>
  </p:cSld>
  <p:clrMapOvr>
    <a:masterClrMapping/>
  </p:clrMapOvr>
  <p:transition xmlns:p14="http://schemas.microsoft.com/office/powerpoint/2010/mai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5"/>
            </a:pPr>
            <a:r>
              <a:rPr lang="en-US" dirty="0"/>
              <a:t>Check that the function’s operations are semantically </a:t>
            </a:r>
            <a:r>
              <a:rPr lang="en-US" dirty="0" smtClean="0"/>
              <a:t>meaningful</a:t>
            </a:r>
          </a:p>
          <a:p>
            <a:pPr marL="514350" indent="-514350">
              <a:buFont typeface="+mj-lt"/>
              <a:buAutoNum type="arabicPeriod" startAt="6"/>
            </a:pPr>
            <a:r>
              <a:rPr lang="en-US" dirty="0" smtClean="0"/>
              <a:t>Check all return values unless the value returned does not matter</a:t>
            </a:r>
          </a:p>
          <a:p>
            <a:pPr marL="514350" indent="-514350">
              <a:buFont typeface="+mj-lt"/>
              <a:buAutoNum type="arabicPeriod" startAt="6"/>
            </a:pPr>
            <a:r>
              <a:rPr lang="en-US" dirty="0" smtClean="0"/>
              <a:t>Check for overflow and underflow when performing arithmetic operations</a:t>
            </a:r>
          </a:p>
          <a:p>
            <a:pPr marL="514350" indent="-514350">
              <a:buFont typeface="+mj-lt"/>
              <a:buAutoNum type="arabicPeriod" startAt="6"/>
            </a:pPr>
            <a:r>
              <a:rPr lang="en-US" dirty="0" smtClean="0"/>
              <a:t>Provide meaningful and useful error indicators and messages</a:t>
            </a:r>
            <a:endParaRPr lang="en-US" dirty="0"/>
          </a:p>
        </p:txBody>
      </p:sp>
      <p:sp>
        <p:nvSpPr>
          <p:cNvPr id="7" name="Slide Number Placeholder 3"/>
          <p:cNvSpPr>
            <a:spLocks noGrp="1"/>
          </p:cNvSpPr>
          <p:nvPr>
            <p:ph type="sldNum" sz="quarter" idx="10"/>
          </p:nvPr>
        </p:nvSpPr>
        <p:spPr>
          <a:xfrm>
            <a:off x="6553200" y="6324600"/>
            <a:ext cx="1905000" cy="457200"/>
          </a:xfrm>
        </p:spPr>
        <p:txBody>
          <a:bodyPr/>
          <a:lstStyle/>
          <a:p>
            <a:r>
              <a:rPr lang="en-US" dirty="0" smtClean="0"/>
              <a:t>Slide </a:t>
            </a:r>
            <a:fld id="{23336B39-A5C1-254A-ABD5-A14E92AE0D21}" type="slidenum">
              <a:rPr lang="en-US" smtClean="0"/>
              <a:pPr/>
              <a:t>42</a:t>
            </a:fld>
            <a:endParaRPr lang="en-US" dirty="0"/>
          </a:p>
        </p:txBody>
      </p:sp>
    </p:spTree>
    <p:extLst>
      <p:ext uri="{BB962C8B-B14F-4D97-AF65-F5344CB8AC3E}">
        <p14:creationId xmlns:p14="http://schemas.microsoft.com/office/powerpoint/2010/main" val="1903511175"/>
      </p:ext>
    </p:extLst>
  </p:cSld>
  <p:clrMapOvr>
    <a:masterClrMapping/>
  </p:clrMapOvr>
  <p:transition xmlns:p14="http://schemas.microsoft.com/office/powerpoint/2010/mai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US" altLang="en-US" smtClean="0">
                <a:cs typeface="+mj-cs"/>
              </a:rPr>
              <a:t>Example Program</a:t>
            </a:r>
          </a:p>
        </p:txBody>
      </p:sp>
      <p:sp>
        <p:nvSpPr>
          <p:cNvPr id="16387" name="Rectangle 3"/>
          <p:cNvSpPr>
            <a:spLocks noGrp="1" noChangeArrowheads="1"/>
          </p:cNvSpPr>
          <p:nvPr>
            <p:ph idx="1"/>
          </p:nvPr>
        </p:nvSpPr>
        <p:spPr/>
        <p:txBody>
          <a:bodyPr>
            <a:normAutofit lnSpcReduction="10000"/>
          </a:bodyPr>
          <a:lstStyle/>
          <a:p>
            <a:pPr>
              <a:defRPr/>
            </a:pPr>
            <a:r>
              <a:rPr lang="en-US" altLang="en-US" i="1" dirty="0" smtClean="0">
                <a:cs typeface="+mn-cs"/>
              </a:rPr>
              <a:t>login</a:t>
            </a:r>
            <a:r>
              <a:rPr lang="en-US" altLang="en-US" dirty="0" smtClean="0">
                <a:cs typeface="+mn-cs"/>
              </a:rPr>
              <a:t> program from UNIX(-like) systems</a:t>
            </a:r>
          </a:p>
          <a:p>
            <a:pPr>
              <a:defRPr/>
            </a:pPr>
            <a:r>
              <a:rPr lang="en-US" altLang="en-US" dirty="0" smtClean="0">
                <a:cs typeface="+mn-cs"/>
              </a:rPr>
              <a:t>Clear goals</a:t>
            </a:r>
          </a:p>
          <a:p>
            <a:pPr lvl="1">
              <a:defRPr/>
            </a:pPr>
            <a:r>
              <a:rPr lang="en-US" altLang="en-US" dirty="0" smtClean="0"/>
              <a:t>Authenticate user as required</a:t>
            </a:r>
          </a:p>
          <a:p>
            <a:pPr lvl="1">
              <a:defRPr/>
            </a:pPr>
            <a:r>
              <a:rPr lang="en-US" altLang="en-US" dirty="0" smtClean="0"/>
              <a:t>change UID of process to that of authenticating user</a:t>
            </a:r>
          </a:p>
          <a:p>
            <a:pPr lvl="1">
              <a:defRPr/>
            </a:pPr>
            <a:r>
              <a:rPr lang="en-US" altLang="en-US" dirty="0" smtClean="0"/>
              <a:t>update log files</a:t>
            </a:r>
          </a:p>
          <a:p>
            <a:pPr lvl="1">
              <a:defRPr/>
            </a:pPr>
            <a:r>
              <a:rPr lang="en-US" altLang="en-US" dirty="0" smtClean="0"/>
              <a:t>initiate shell</a:t>
            </a:r>
          </a:p>
          <a:p>
            <a:pPr>
              <a:defRPr/>
            </a:pPr>
            <a:r>
              <a:rPr lang="en-US" altLang="en-US" dirty="0" smtClean="0">
                <a:cs typeface="+mn-cs"/>
              </a:rPr>
              <a:t>Security-critical functionality</a:t>
            </a:r>
          </a:p>
        </p:txBody>
      </p:sp>
      <p:sp>
        <p:nvSpPr>
          <p:cNvPr id="8" name="Slide Number Placeholder 3"/>
          <p:cNvSpPr>
            <a:spLocks noGrp="1"/>
          </p:cNvSpPr>
          <p:nvPr>
            <p:ph type="sldNum" sz="quarter" idx="10"/>
          </p:nvPr>
        </p:nvSpPr>
        <p:spPr>
          <a:xfrm>
            <a:off x="6553200" y="6324600"/>
            <a:ext cx="1905000" cy="457200"/>
          </a:xfrm>
        </p:spPr>
        <p:txBody>
          <a:bodyPr/>
          <a:lstStyle/>
          <a:p>
            <a:r>
              <a:rPr lang="en-US" dirty="0" smtClean="0"/>
              <a:t>Slide </a:t>
            </a:r>
            <a:fld id="{23336B39-A5C1-254A-ABD5-A14E92AE0D21}" type="slidenum">
              <a:rPr lang="en-US" smtClean="0"/>
              <a:pPr/>
              <a:t>43</a:t>
            </a:fld>
            <a:endParaRPr lang="en-US" dirty="0"/>
          </a:p>
        </p:txBody>
      </p:sp>
    </p:spTree>
    <p:extLst>
      <p:ext uri="{BB962C8B-B14F-4D97-AF65-F5344CB8AC3E}">
        <p14:creationId xmlns:p14="http://schemas.microsoft.com/office/powerpoint/2010/main" val="2116631874"/>
      </p:ext>
    </p:extLst>
  </p:cSld>
  <p:clrMapOvr>
    <a:masterClrMapping/>
  </p:clrMapOvr>
  <p:transition xmlns:p14="http://schemas.microsoft.com/office/powerpoint/2010/mai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defRPr/>
            </a:pPr>
            <a:r>
              <a:rPr lang="en-US" altLang="en-US" dirty="0" smtClean="0">
                <a:cs typeface="+mj-cs"/>
              </a:rPr>
              <a:t>Restating the Goals . . . </a:t>
            </a:r>
          </a:p>
        </p:txBody>
      </p:sp>
      <p:sp>
        <p:nvSpPr>
          <p:cNvPr id="33795" name="Rectangle 3"/>
          <p:cNvSpPr>
            <a:spLocks noGrp="1" noChangeArrowheads="1"/>
          </p:cNvSpPr>
          <p:nvPr>
            <p:ph idx="1"/>
          </p:nvPr>
        </p:nvSpPr>
        <p:spPr/>
        <p:txBody>
          <a:bodyPr/>
          <a:lstStyle/>
          <a:p>
            <a:pPr>
              <a:defRPr/>
            </a:pPr>
            <a:r>
              <a:rPr lang="en-US" altLang="en-US" dirty="0" smtClean="0">
                <a:cs typeface="+mn-cs"/>
              </a:rPr>
              <a:t>Goal 1: only allow authorized user onto the system</a:t>
            </a:r>
          </a:p>
          <a:p>
            <a:pPr>
              <a:defRPr/>
            </a:pPr>
            <a:r>
              <a:rPr lang="en-US" altLang="en-US" dirty="0" smtClean="0">
                <a:cs typeface="+mn-cs"/>
              </a:rPr>
              <a:t>Goal 2: restrict user</a:t>
            </a:r>
            <a:r>
              <a:rPr lang="en-US" altLang="ja-JP" dirty="0" smtClean="0">
                <a:latin typeface="Arial"/>
                <a:cs typeface="+mn-cs"/>
              </a:rPr>
              <a:t>’</a:t>
            </a:r>
            <a:r>
              <a:rPr lang="en-US" altLang="en-US" dirty="0" smtClean="0">
                <a:cs typeface="+mn-cs"/>
              </a:rPr>
              <a:t>s privileges to those allowed to that user</a:t>
            </a:r>
          </a:p>
          <a:p>
            <a:pPr>
              <a:defRPr/>
            </a:pPr>
            <a:r>
              <a:rPr lang="en-US" altLang="en-US" dirty="0" smtClean="0">
                <a:cs typeface="+mn-cs"/>
              </a:rPr>
              <a:t>Goal 3: log information to reconstruct any unauthorized login (break in)</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44</a:t>
            </a:fld>
            <a:endParaRPr lang="en-US" dirty="0"/>
          </a:p>
        </p:txBody>
      </p:sp>
    </p:spTree>
    <p:extLst>
      <p:ext uri="{BB962C8B-B14F-4D97-AF65-F5344CB8AC3E}">
        <p14:creationId xmlns:p14="http://schemas.microsoft.com/office/powerpoint/2010/main" val="1628371618"/>
      </p:ext>
    </p:extLst>
  </p:cSld>
  <p:clrMapOvr>
    <a:masterClrMapping/>
  </p:clrMapOvr>
  <p:transition xmlns:p14="http://schemas.microsoft.com/office/powerpoint/2010/mai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Grp="1" noChangeArrowheads="1"/>
          </p:cNvSpPr>
          <p:nvPr>
            <p:ph type="title"/>
          </p:nvPr>
        </p:nvSpPr>
        <p:spPr/>
        <p:txBody>
          <a:bodyPr/>
          <a:lstStyle/>
          <a:p>
            <a:pPr>
              <a:defRPr/>
            </a:pPr>
            <a:r>
              <a:rPr lang="en-US" altLang="en-US" smtClean="0">
                <a:cs typeface="+mj-cs"/>
              </a:rPr>
              <a:t>Environment and Assumptions</a:t>
            </a:r>
          </a:p>
        </p:txBody>
      </p:sp>
      <p:sp>
        <p:nvSpPr>
          <p:cNvPr id="65539" name="Rectangle 1027"/>
          <p:cNvSpPr>
            <a:spLocks noGrp="1" noChangeArrowheads="1"/>
          </p:cNvSpPr>
          <p:nvPr>
            <p:ph idx="1"/>
          </p:nvPr>
        </p:nvSpPr>
        <p:spPr/>
        <p:txBody>
          <a:bodyPr/>
          <a:lstStyle/>
          <a:p>
            <a:pPr>
              <a:defRPr/>
            </a:pPr>
            <a:r>
              <a:rPr lang="en-US" altLang="en-US" i="1" dirty="0" smtClean="0">
                <a:cs typeface="+mn-cs"/>
              </a:rPr>
              <a:t>login</a:t>
            </a:r>
            <a:r>
              <a:rPr lang="en-US" altLang="en-US" dirty="0" smtClean="0">
                <a:cs typeface="+mn-cs"/>
              </a:rPr>
              <a:t> program accesses correct authentication data</a:t>
            </a:r>
          </a:p>
          <a:p>
            <a:pPr lvl="1">
              <a:defRPr/>
            </a:pPr>
            <a:r>
              <a:rPr lang="en-US" altLang="en-US" dirty="0" smtClean="0"/>
              <a:t>Is it /</a:t>
            </a:r>
            <a:r>
              <a:rPr lang="en-US" altLang="en-US" dirty="0" err="1" smtClean="0"/>
              <a:t>etc</a:t>
            </a:r>
            <a:r>
              <a:rPr lang="en-US" altLang="en-US" dirty="0" smtClean="0"/>
              <a:t>/</a:t>
            </a:r>
            <a:r>
              <a:rPr lang="en-US" altLang="en-US" dirty="0" err="1" smtClean="0"/>
              <a:t>passwd</a:t>
            </a:r>
            <a:r>
              <a:rPr lang="en-US" altLang="en-US" dirty="0" smtClean="0"/>
              <a:t>, Kerberos, or something else?</a:t>
            </a:r>
          </a:p>
          <a:p>
            <a:pPr lvl="1">
              <a:defRPr/>
            </a:pPr>
            <a:r>
              <a:rPr lang="en-US" altLang="en-US" dirty="0" smtClean="0"/>
              <a:t>How do you know it</a:t>
            </a:r>
            <a:r>
              <a:rPr lang="ja-JP" altLang="en-US" dirty="0" smtClean="0">
                <a:latin typeface="Arial"/>
              </a:rPr>
              <a:t>’</a:t>
            </a:r>
            <a:r>
              <a:rPr lang="en-US" altLang="en-US" dirty="0" smtClean="0"/>
              <a:t>s up to date?</a:t>
            </a:r>
          </a:p>
          <a:p>
            <a:pPr lvl="1">
              <a:defRPr/>
            </a:pPr>
            <a:r>
              <a:rPr lang="en-US" altLang="en-US" dirty="0" smtClean="0"/>
              <a:t>Does it use environment variables?</a:t>
            </a:r>
          </a:p>
          <a:p>
            <a:pPr>
              <a:defRPr/>
            </a:pPr>
            <a:r>
              <a:rPr lang="en-US" altLang="en-US" i="1" dirty="0" smtClean="0">
                <a:cs typeface="+mn-cs"/>
              </a:rPr>
              <a:t>login</a:t>
            </a:r>
            <a:r>
              <a:rPr lang="en-US" altLang="en-US" dirty="0" smtClean="0">
                <a:cs typeface="+mn-cs"/>
              </a:rPr>
              <a:t> program sets up correct environment</a:t>
            </a:r>
          </a:p>
          <a:p>
            <a:pPr lvl="1">
              <a:defRPr/>
            </a:pPr>
            <a:r>
              <a:rPr lang="en-US" altLang="en-US" dirty="0" smtClean="0"/>
              <a:t>If not, it should not use environment, </a:t>
            </a:r>
            <a:r>
              <a:rPr lang="en-US" altLang="en-US" i="1" dirty="0" smtClean="0"/>
              <a:t>or allow any </a:t>
            </a:r>
            <a:r>
              <a:rPr lang="en-US" altLang="en-US" i="1" dirty="0" err="1" smtClean="0"/>
              <a:t>subprocess</a:t>
            </a:r>
            <a:r>
              <a:rPr lang="en-US" altLang="en-US" i="1" dirty="0" smtClean="0"/>
              <a:t> to use that environment</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45</a:t>
            </a:fld>
            <a:endParaRPr lang="en-US" dirty="0"/>
          </a:p>
        </p:txBody>
      </p:sp>
    </p:spTree>
    <p:extLst>
      <p:ext uri="{BB962C8B-B14F-4D97-AF65-F5344CB8AC3E}">
        <p14:creationId xmlns:p14="http://schemas.microsoft.com/office/powerpoint/2010/main" val="218349310"/>
      </p:ext>
    </p:extLst>
  </p:cSld>
  <p:clrMapOvr>
    <a:masterClrMapping/>
  </p:clrMapOvr>
  <p:transition xmlns:p14="http://schemas.microsoft.com/office/powerpoint/2010/mai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title"/>
          </p:nvPr>
        </p:nvSpPr>
        <p:spPr/>
        <p:txBody>
          <a:bodyPr/>
          <a:lstStyle/>
          <a:p>
            <a:pPr>
              <a:defRPr/>
            </a:pPr>
            <a:r>
              <a:rPr lang="en-US" altLang="en-US" smtClean="0">
                <a:cs typeface="+mj-cs"/>
              </a:rPr>
              <a:t>Bad Code</a:t>
            </a:r>
          </a:p>
        </p:txBody>
      </p:sp>
      <p:sp>
        <p:nvSpPr>
          <p:cNvPr id="66563" name="Rectangle 1027"/>
          <p:cNvSpPr>
            <a:spLocks noGrp="1" noChangeArrowheads="1"/>
          </p:cNvSpPr>
          <p:nvPr>
            <p:ph idx="1"/>
          </p:nvPr>
        </p:nvSpPr>
        <p:spPr/>
        <p:txBody>
          <a:bodyPr>
            <a:normAutofit fontScale="92500" lnSpcReduction="10000"/>
          </a:bodyPr>
          <a:lstStyle/>
          <a:p>
            <a:pPr marL="0" indent="0">
              <a:buFont typeface="Monotype Sorts" charset="0"/>
              <a:buNone/>
              <a:defRPr/>
            </a:pPr>
            <a:r>
              <a:rPr lang="en-US" altLang="en-US" sz="2000" dirty="0" smtClean="0">
                <a:latin typeface="Courier" charset="0"/>
                <a:cs typeface="+mn-cs"/>
              </a:rPr>
              <a:t>if ((p = </a:t>
            </a:r>
            <a:r>
              <a:rPr lang="en-US" altLang="en-US" sz="2000" dirty="0" err="1" smtClean="0">
                <a:latin typeface="Courier" charset="0"/>
                <a:cs typeface="+mn-cs"/>
              </a:rPr>
              <a:t>getenv</a:t>
            </a:r>
            <a:r>
              <a:rPr lang="en-US" altLang="en-US" sz="2000" dirty="0" smtClean="0">
                <a:latin typeface="Courier" charset="0"/>
                <a:cs typeface="+mn-cs"/>
              </a:rPr>
              <a:t>(</a:t>
            </a:r>
            <a:r>
              <a:rPr lang="ja-JP" altLang="en-US" sz="2000" dirty="0" smtClean="0">
                <a:latin typeface="Arial"/>
                <a:cs typeface="+mn-cs"/>
              </a:rPr>
              <a:t>“</a:t>
            </a:r>
            <a:r>
              <a:rPr lang="en-US" altLang="en-US" sz="2000" dirty="0" smtClean="0">
                <a:latin typeface="Courier" charset="0"/>
                <a:cs typeface="+mn-cs"/>
              </a:rPr>
              <a:t>HOST</a:t>
            </a:r>
            <a:r>
              <a:rPr lang="ja-JP" altLang="en-US" sz="2000" dirty="0" smtClean="0">
                <a:latin typeface="Arial"/>
                <a:cs typeface="+mn-cs"/>
              </a:rPr>
              <a:t>”</a:t>
            </a:r>
            <a:r>
              <a:rPr lang="en-US" altLang="en-US" sz="2000" dirty="0" smtClean="0">
                <a:latin typeface="Courier" charset="0"/>
                <a:cs typeface="+mn-cs"/>
              </a:rPr>
              <a:t>)) &lt; 0)</a:t>
            </a:r>
          </a:p>
          <a:p>
            <a:pPr marL="0" indent="0">
              <a:buFont typeface="Monotype Sorts" charset="0"/>
              <a:buNone/>
              <a:defRPr/>
            </a:pPr>
            <a:r>
              <a:rPr lang="en-US" altLang="en-US" sz="2000" dirty="0" smtClean="0">
                <a:latin typeface="Courier" charset="0"/>
                <a:cs typeface="+mn-cs"/>
              </a:rPr>
              <a:t>	. . . do something else . . .</a:t>
            </a:r>
          </a:p>
          <a:p>
            <a:pPr marL="0" indent="0">
              <a:buFont typeface="Monotype Sorts" charset="0"/>
              <a:buNone/>
              <a:defRPr/>
            </a:pPr>
            <a:r>
              <a:rPr lang="en-US" altLang="en-US" sz="2000" dirty="0" smtClean="0">
                <a:latin typeface="Courier" charset="0"/>
                <a:cs typeface="+mn-cs"/>
              </a:rPr>
              <a:t>if (</a:t>
            </a:r>
            <a:r>
              <a:rPr lang="en-US" altLang="en-US" sz="2000" dirty="0" err="1" smtClean="0">
                <a:latin typeface="Courier" charset="0"/>
                <a:cs typeface="+mn-cs"/>
              </a:rPr>
              <a:t>strcmp</a:t>
            </a:r>
            <a:r>
              <a:rPr lang="en-US" altLang="en-US" sz="2000" dirty="0" smtClean="0">
                <a:latin typeface="Courier" charset="0"/>
                <a:cs typeface="+mn-cs"/>
              </a:rPr>
              <a:t>(p, </a:t>
            </a:r>
            <a:r>
              <a:rPr lang="ja-JP" altLang="en-US" sz="2000" dirty="0" smtClean="0">
                <a:latin typeface="Arial"/>
                <a:cs typeface="+mn-cs"/>
              </a:rPr>
              <a:t>“</a:t>
            </a:r>
            <a:r>
              <a:rPr lang="en-US" altLang="en-US" sz="2000" dirty="0" smtClean="0">
                <a:latin typeface="Courier" charset="0"/>
                <a:cs typeface="+mn-cs"/>
              </a:rPr>
              <a:t>host1</a:t>
            </a:r>
            <a:r>
              <a:rPr lang="ja-JP" altLang="en-US" sz="2000" dirty="0" smtClean="0">
                <a:latin typeface="Arial"/>
                <a:cs typeface="+mn-cs"/>
              </a:rPr>
              <a:t>”</a:t>
            </a:r>
            <a:r>
              <a:rPr lang="en-US" altLang="en-US" sz="2000" dirty="0" smtClean="0">
                <a:latin typeface="Courier" charset="0"/>
                <a:cs typeface="+mn-cs"/>
              </a:rPr>
              <a:t>) == 0)</a:t>
            </a:r>
          </a:p>
          <a:p>
            <a:pPr marL="0" indent="0">
              <a:buFont typeface="Monotype Sorts" charset="0"/>
              <a:buNone/>
              <a:defRPr/>
            </a:pPr>
            <a:r>
              <a:rPr lang="en-US" altLang="en-US" sz="2000" dirty="0" smtClean="0">
                <a:latin typeface="Courier" charset="0"/>
                <a:cs typeface="+mn-cs"/>
              </a:rPr>
              <a:t>	authenticate(SKEY);</a:t>
            </a:r>
          </a:p>
          <a:p>
            <a:pPr marL="0" indent="0">
              <a:buFont typeface="Monotype Sorts" charset="0"/>
              <a:buNone/>
              <a:defRPr/>
            </a:pPr>
            <a:r>
              <a:rPr lang="en-US" altLang="en-US" sz="2000" dirty="0" smtClean="0">
                <a:latin typeface="Courier" charset="0"/>
                <a:cs typeface="+mn-cs"/>
              </a:rPr>
              <a:t>else if (</a:t>
            </a:r>
            <a:r>
              <a:rPr lang="en-US" altLang="en-US" sz="2000" dirty="0" err="1" smtClean="0">
                <a:latin typeface="Courier" charset="0"/>
                <a:cs typeface="+mn-cs"/>
              </a:rPr>
              <a:t>strcmp</a:t>
            </a:r>
            <a:r>
              <a:rPr lang="en-US" altLang="en-US" sz="2000" dirty="0" smtClean="0">
                <a:latin typeface="Courier" charset="0"/>
                <a:cs typeface="+mn-cs"/>
              </a:rPr>
              <a:t>(p, </a:t>
            </a:r>
            <a:r>
              <a:rPr lang="ja-JP" altLang="en-US" sz="2000" dirty="0" smtClean="0">
                <a:latin typeface="Arial"/>
                <a:cs typeface="+mn-cs"/>
              </a:rPr>
              <a:t>“</a:t>
            </a:r>
            <a:r>
              <a:rPr lang="en-US" altLang="en-US" sz="2000" dirty="0" smtClean="0">
                <a:latin typeface="Courier" charset="0"/>
                <a:cs typeface="+mn-cs"/>
              </a:rPr>
              <a:t>host2</a:t>
            </a:r>
            <a:r>
              <a:rPr lang="ja-JP" altLang="en-US" sz="2000" dirty="0" smtClean="0">
                <a:latin typeface="Arial"/>
                <a:cs typeface="+mn-cs"/>
              </a:rPr>
              <a:t>”</a:t>
            </a:r>
            <a:r>
              <a:rPr lang="en-US" altLang="en-US" sz="2000" dirty="0" smtClean="0">
                <a:latin typeface="Courier" charset="0"/>
                <a:cs typeface="+mn-cs"/>
              </a:rPr>
              <a:t>) == 0)</a:t>
            </a:r>
          </a:p>
          <a:p>
            <a:pPr marL="0" indent="0">
              <a:buFont typeface="Monotype Sorts" charset="0"/>
              <a:buNone/>
              <a:defRPr/>
            </a:pPr>
            <a:r>
              <a:rPr lang="en-US" altLang="en-US" sz="2000" dirty="0" smtClean="0">
                <a:latin typeface="Courier" charset="0"/>
                <a:cs typeface="+mn-cs"/>
              </a:rPr>
              <a:t>	authenticate(KERBEROS);</a:t>
            </a:r>
          </a:p>
          <a:p>
            <a:pPr marL="0" indent="0">
              <a:buFont typeface="Monotype Sorts" charset="0"/>
              <a:buNone/>
              <a:defRPr/>
            </a:pPr>
            <a:r>
              <a:rPr lang="en-US" altLang="en-US" sz="2000" dirty="0" smtClean="0">
                <a:latin typeface="Courier" charset="0"/>
                <a:cs typeface="+mn-cs"/>
              </a:rPr>
              <a:t>else</a:t>
            </a:r>
          </a:p>
          <a:p>
            <a:pPr marL="0" indent="0">
              <a:buFont typeface="Monotype Sorts" charset="0"/>
              <a:buNone/>
              <a:defRPr/>
            </a:pPr>
            <a:r>
              <a:rPr lang="en-US" altLang="en-US" sz="2000" dirty="0" smtClean="0">
                <a:latin typeface="Courier" charset="0"/>
                <a:cs typeface="+mn-cs"/>
              </a:rPr>
              <a:t>	authenticate(PASSWORD_FILE);</a:t>
            </a:r>
          </a:p>
          <a:p>
            <a:pPr marL="0" indent="0">
              <a:buFont typeface="Monotype Sorts" charset="0"/>
              <a:buNone/>
              <a:defRPr/>
            </a:pPr>
            <a:endParaRPr lang="en-US" altLang="en-US" sz="2000" dirty="0" smtClean="0">
              <a:cs typeface="+mn-cs"/>
            </a:endParaRPr>
          </a:p>
          <a:p>
            <a:pPr marL="0" indent="0">
              <a:buFont typeface="Monotype Sorts" charset="0"/>
              <a:buNone/>
              <a:defRPr/>
            </a:pPr>
            <a:r>
              <a:rPr lang="en-US" altLang="en-US" sz="2800" dirty="0" smtClean="0"/>
              <a:t>Problem is </a:t>
            </a:r>
            <a:r>
              <a:rPr lang="en-US" altLang="en-US" sz="2800" b="1" dirty="0" smtClean="0"/>
              <a:t>HOST</a:t>
            </a:r>
            <a:r>
              <a:rPr lang="en-US" altLang="en-US" sz="2800" dirty="0" smtClean="0"/>
              <a:t> is under user</a:t>
            </a:r>
            <a:r>
              <a:rPr lang="en-US" altLang="en-US" sz="2800" dirty="0" smtClean="0">
                <a:latin typeface="Arial"/>
              </a:rPr>
              <a:t>’</a:t>
            </a:r>
            <a:r>
              <a:rPr lang="en-US" altLang="en-US" sz="2800" dirty="0" smtClean="0"/>
              <a:t>s control. Using </a:t>
            </a:r>
            <a:r>
              <a:rPr lang="en-US" altLang="en-US" sz="2800" i="1" dirty="0" err="1" smtClean="0"/>
              <a:t>gethostname</a:t>
            </a:r>
            <a:r>
              <a:rPr lang="en-US" altLang="en-US" sz="2800" dirty="0" smtClean="0"/>
              <a:t>, which is under system control, eliminates this trust in user.</a:t>
            </a:r>
            <a:endParaRPr lang="en-US" altLang="en-US" sz="2800" dirty="0" smtClean="0">
              <a:latin typeface="Courier" charset="0"/>
            </a:endParaRPr>
          </a:p>
          <a:p>
            <a:pPr marL="0" indent="0">
              <a:buFont typeface="Monotype Sorts" charset="0"/>
              <a:buNone/>
              <a:defRPr/>
            </a:pPr>
            <a:endParaRPr lang="en-US" altLang="en-US" sz="2000" dirty="0" smtClean="0">
              <a:latin typeface="Courier" charset="0"/>
              <a:cs typeface="+mn-cs"/>
            </a:endParaRP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46</a:t>
            </a:fld>
            <a:endParaRPr lang="en-US" dirty="0"/>
          </a:p>
        </p:txBody>
      </p:sp>
    </p:spTree>
    <p:extLst>
      <p:ext uri="{BB962C8B-B14F-4D97-AF65-F5344CB8AC3E}">
        <p14:creationId xmlns:p14="http://schemas.microsoft.com/office/powerpoint/2010/main" val="2636198625"/>
      </p:ext>
    </p:extLst>
  </p:cSld>
  <p:clrMapOvr>
    <a:masterClrMapping/>
  </p:clrMapOvr>
  <p:transition xmlns:p14="http://schemas.microsoft.com/office/powerpoint/2010/mai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title"/>
          </p:nvPr>
        </p:nvSpPr>
        <p:spPr/>
        <p:txBody>
          <a:bodyPr/>
          <a:lstStyle/>
          <a:p>
            <a:pPr>
              <a:defRPr/>
            </a:pPr>
            <a:r>
              <a:rPr lang="en-US" altLang="en-US" smtClean="0">
                <a:cs typeface="+mj-cs"/>
              </a:rPr>
              <a:t>More Bad Code</a:t>
            </a:r>
          </a:p>
        </p:txBody>
      </p:sp>
      <p:sp>
        <p:nvSpPr>
          <p:cNvPr id="67587" name="Rectangle 1027"/>
          <p:cNvSpPr>
            <a:spLocks noGrp="1" noChangeArrowheads="1"/>
          </p:cNvSpPr>
          <p:nvPr>
            <p:ph idx="1"/>
          </p:nvPr>
        </p:nvSpPr>
        <p:spPr/>
        <p:txBody>
          <a:bodyPr/>
          <a:lstStyle/>
          <a:p>
            <a:pPr marL="0" indent="0">
              <a:buFont typeface="Monotype Sorts" charset="0"/>
              <a:buNone/>
              <a:defRPr/>
            </a:pPr>
            <a:r>
              <a:rPr lang="en-US" altLang="en-US" sz="2000" dirty="0" smtClean="0">
                <a:latin typeface="Courier" charset="0"/>
                <a:cs typeface="+mn-cs"/>
              </a:rPr>
              <a:t>authenticate = YES;</a:t>
            </a:r>
          </a:p>
          <a:p>
            <a:pPr marL="0" indent="0">
              <a:buFont typeface="Monotype Sorts" charset="0"/>
              <a:buNone/>
              <a:defRPr/>
            </a:pPr>
            <a:r>
              <a:rPr lang="en-US" altLang="en-US" sz="2000" dirty="0" smtClean="0">
                <a:latin typeface="Courier" charset="0"/>
                <a:cs typeface="+mn-cs"/>
              </a:rPr>
              <a:t>while ((o = </a:t>
            </a:r>
            <a:r>
              <a:rPr lang="en-US" altLang="en-US" sz="2000" dirty="0" err="1" smtClean="0">
                <a:latin typeface="Courier" charset="0"/>
                <a:cs typeface="+mn-cs"/>
              </a:rPr>
              <a:t>getopt</a:t>
            </a:r>
            <a:r>
              <a:rPr lang="en-US" altLang="en-US" sz="2000" dirty="0" smtClean="0">
                <a:latin typeface="Courier" charset="0"/>
                <a:cs typeface="+mn-cs"/>
              </a:rPr>
              <a:t>(</a:t>
            </a:r>
            <a:r>
              <a:rPr lang="en-US" altLang="en-US" sz="2000" dirty="0" err="1" smtClean="0">
                <a:latin typeface="Courier" charset="0"/>
                <a:cs typeface="+mn-cs"/>
              </a:rPr>
              <a:t>argv</a:t>
            </a:r>
            <a:r>
              <a:rPr lang="en-US" altLang="en-US" sz="2000" dirty="0" smtClean="0">
                <a:latin typeface="Courier" charset="0"/>
                <a:cs typeface="+mn-cs"/>
              </a:rPr>
              <a:t>, </a:t>
            </a:r>
            <a:r>
              <a:rPr lang="en-US" altLang="en-US" sz="2000" dirty="0" err="1" smtClean="0">
                <a:latin typeface="Courier" charset="0"/>
                <a:cs typeface="+mn-cs"/>
              </a:rPr>
              <a:t>argc</a:t>
            </a:r>
            <a:r>
              <a:rPr lang="en-US" altLang="en-US" sz="2000" dirty="0" smtClean="0">
                <a:latin typeface="Courier" charset="0"/>
                <a:cs typeface="+mn-cs"/>
              </a:rPr>
              <a:t>, </a:t>
            </a:r>
            <a:r>
              <a:rPr lang="ja-JP" altLang="en-US" sz="2000" dirty="0" smtClean="0">
                <a:latin typeface="Arial"/>
                <a:cs typeface="+mn-cs"/>
              </a:rPr>
              <a:t>“</a:t>
            </a:r>
            <a:r>
              <a:rPr lang="en-US" altLang="en-US" sz="2000" dirty="0" err="1" smtClean="0">
                <a:latin typeface="Courier" charset="0"/>
                <a:cs typeface="+mn-cs"/>
              </a:rPr>
              <a:t>fph:n</a:t>
            </a:r>
            <a:r>
              <a:rPr lang="ja-JP" altLang="en-US" sz="2000" dirty="0" smtClean="0">
                <a:latin typeface="Arial"/>
                <a:cs typeface="+mn-cs"/>
              </a:rPr>
              <a:t>”</a:t>
            </a:r>
            <a:r>
              <a:rPr lang="en-US" altLang="en-US" sz="2000" dirty="0" smtClean="0">
                <a:latin typeface="Courier" charset="0"/>
                <a:cs typeface="+mn-cs"/>
              </a:rPr>
              <a:t>)) != EOF){</a:t>
            </a:r>
          </a:p>
          <a:p>
            <a:pPr marL="0" indent="0">
              <a:buFont typeface="Monotype Sorts" charset="0"/>
              <a:buNone/>
              <a:defRPr/>
            </a:pPr>
            <a:r>
              <a:rPr lang="en-US" altLang="en-US" sz="2000" dirty="0" smtClean="0">
                <a:latin typeface="Courier" charset="0"/>
                <a:cs typeface="+mn-cs"/>
              </a:rPr>
              <a:t>	switch(o){</a:t>
            </a:r>
          </a:p>
          <a:p>
            <a:pPr marL="0" indent="0">
              <a:buFont typeface="Monotype Sorts" charset="0"/>
              <a:buNone/>
              <a:defRPr/>
            </a:pPr>
            <a:r>
              <a:rPr lang="en-US" altLang="en-US" sz="2000" dirty="0" smtClean="0">
                <a:latin typeface="Courier" charset="0"/>
                <a:cs typeface="+mn-cs"/>
              </a:rPr>
              <a:t>	case </a:t>
            </a:r>
            <a:r>
              <a:rPr lang="ja-JP" altLang="en-US" sz="2000" dirty="0" smtClean="0">
                <a:latin typeface="Arial"/>
                <a:cs typeface="+mn-cs"/>
              </a:rPr>
              <a:t>‘</a:t>
            </a:r>
            <a:r>
              <a:rPr lang="en-US" altLang="en-US" sz="2000" dirty="0" smtClean="0">
                <a:latin typeface="Courier" charset="0"/>
                <a:cs typeface="+mn-cs"/>
              </a:rPr>
              <a:t>n</a:t>
            </a:r>
            <a:r>
              <a:rPr lang="ja-JP" altLang="en-US" sz="2000" dirty="0" smtClean="0">
                <a:latin typeface="Arial"/>
                <a:cs typeface="+mn-cs"/>
              </a:rPr>
              <a:t>’</a:t>
            </a:r>
            <a:r>
              <a:rPr lang="en-US" altLang="en-US" sz="2000" dirty="0" smtClean="0">
                <a:latin typeface="Courier" charset="0"/>
                <a:cs typeface="+mn-cs"/>
              </a:rPr>
              <a:t>:	authenticate = NO;	break;</a:t>
            </a:r>
          </a:p>
          <a:p>
            <a:pPr marL="0" indent="0">
              <a:buFont typeface="Monotype Sorts" charset="0"/>
              <a:buNone/>
              <a:defRPr/>
            </a:pPr>
            <a:r>
              <a:rPr lang="en-US" altLang="en-US" sz="2000" dirty="0" smtClean="0">
                <a:latin typeface="Courier" charset="0"/>
                <a:cs typeface="+mn-cs"/>
              </a:rPr>
              <a:t>	…</a:t>
            </a:r>
          </a:p>
          <a:p>
            <a:pPr marL="0" indent="0">
              <a:buFont typeface="Monotype Sorts" charset="0"/>
              <a:buNone/>
              <a:defRPr/>
            </a:pPr>
            <a:r>
              <a:rPr lang="en-US" altLang="en-US" sz="2000" dirty="0" smtClean="0">
                <a:latin typeface="Courier" charset="0"/>
                <a:cs typeface="+mn-cs"/>
              </a:rPr>
              <a:t>}</a:t>
            </a:r>
          </a:p>
          <a:p>
            <a:pPr marL="0" indent="0">
              <a:buFont typeface="Monotype Sorts" charset="0"/>
              <a:buNone/>
              <a:defRPr/>
            </a:pPr>
            <a:endParaRPr lang="en-US" altLang="en-US" sz="2000" dirty="0" smtClean="0">
              <a:latin typeface="Courier" charset="0"/>
              <a:cs typeface="+mn-cs"/>
            </a:endParaRPr>
          </a:p>
          <a:p>
            <a:pPr marL="0" indent="0">
              <a:buFont typeface="Monotype Sorts" charset="0"/>
              <a:buNone/>
              <a:defRPr/>
            </a:pPr>
            <a:r>
              <a:rPr lang="en-US" altLang="en-US" sz="2800" dirty="0" smtClean="0"/>
              <a:t>Problem: assumption is that </a:t>
            </a:r>
            <a:r>
              <a:rPr lang="en-US" altLang="en-US" sz="2800" dirty="0" smtClean="0">
                <a:latin typeface="Courier"/>
                <a:cs typeface="Courier"/>
              </a:rPr>
              <a:t>-n</a:t>
            </a:r>
            <a:r>
              <a:rPr lang="en-US" altLang="en-US" sz="2800" dirty="0" smtClean="0"/>
              <a:t> flag (to turn off authentication) </a:t>
            </a:r>
            <a:r>
              <a:rPr lang="en-US" altLang="en-US" sz="2800" i="1" dirty="0" smtClean="0"/>
              <a:t>cannot be invoked</a:t>
            </a:r>
            <a:r>
              <a:rPr lang="en-US" altLang="en-US" sz="2800" dirty="0" smtClean="0"/>
              <a:t> by user</a:t>
            </a:r>
            <a:endParaRPr lang="en-US" altLang="en-US" sz="2800" dirty="0" smtClean="0">
              <a:latin typeface="Courier" charset="0"/>
            </a:endParaRP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47</a:t>
            </a:fld>
            <a:endParaRPr lang="en-US" dirty="0"/>
          </a:p>
        </p:txBody>
      </p:sp>
    </p:spTree>
    <p:extLst>
      <p:ext uri="{BB962C8B-B14F-4D97-AF65-F5344CB8AC3E}">
        <p14:creationId xmlns:p14="http://schemas.microsoft.com/office/powerpoint/2010/main" val="3396854712"/>
      </p:ext>
    </p:extLst>
  </p:cSld>
  <p:clrMapOvr>
    <a:masterClrMapping/>
  </p:clrMapOvr>
  <p:transition xmlns:p14="http://schemas.microsoft.com/office/powerpoint/2010/mai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ChangeArrowheads="1"/>
          </p:cNvSpPr>
          <p:nvPr>
            <p:ph type="title"/>
          </p:nvPr>
        </p:nvSpPr>
        <p:spPr/>
        <p:txBody>
          <a:bodyPr/>
          <a:lstStyle/>
          <a:p>
            <a:pPr>
              <a:defRPr/>
            </a:pPr>
            <a:r>
              <a:rPr lang="en-US" altLang="en-US" i="1" smtClean="0">
                <a:cs typeface="+mj-cs"/>
              </a:rPr>
              <a:t>Really</a:t>
            </a:r>
            <a:r>
              <a:rPr lang="en-US" altLang="en-US" smtClean="0">
                <a:cs typeface="+mj-cs"/>
              </a:rPr>
              <a:t> Bad Code</a:t>
            </a:r>
            <a:endParaRPr lang="en-US" altLang="en-US" i="1" smtClean="0">
              <a:cs typeface="+mj-cs"/>
            </a:endParaRPr>
          </a:p>
        </p:txBody>
      </p:sp>
      <p:sp>
        <p:nvSpPr>
          <p:cNvPr id="70659" name="Rectangle 1027"/>
          <p:cNvSpPr>
            <a:spLocks noGrp="1" noChangeArrowheads="1"/>
          </p:cNvSpPr>
          <p:nvPr>
            <p:ph idx="1"/>
          </p:nvPr>
        </p:nvSpPr>
        <p:spPr/>
        <p:txBody>
          <a:bodyPr>
            <a:normAutofit fontScale="92500"/>
          </a:bodyPr>
          <a:lstStyle/>
          <a:p>
            <a:pPr>
              <a:buFont typeface="Monotype Sorts" charset="0"/>
              <a:buNone/>
              <a:defRPr/>
            </a:pPr>
            <a:r>
              <a:rPr lang="en-US" altLang="en-US" sz="2000" dirty="0" smtClean="0">
                <a:latin typeface="Courier" charset="0"/>
                <a:cs typeface="+mn-cs"/>
              </a:rPr>
              <a:t>if ((</a:t>
            </a:r>
            <a:r>
              <a:rPr lang="en-US" altLang="en-US" sz="2000" dirty="0" err="1" smtClean="0">
                <a:latin typeface="Courier" charset="0"/>
                <a:cs typeface="+mn-cs"/>
              </a:rPr>
              <a:t>fp</a:t>
            </a:r>
            <a:r>
              <a:rPr lang="en-US" altLang="en-US" sz="2000" dirty="0" smtClean="0">
                <a:latin typeface="Courier" charset="0"/>
                <a:cs typeface="+mn-cs"/>
              </a:rPr>
              <a:t> = </a:t>
            </a:r>
            <a:r>
              <a:rPr lang="en-US" altLang="en-US" sz="2000" dirty="0" err="1" smtClean="0">
                <a:latin typeface="Courier" charset="0"/>
                <a:cs typeface="+mn-cs"/>
              </a:rPr>
              <a:t>popen</a:t>
            </a:r>
            <a:r>
              <a:rPr lang="en-US" altLang="en-US" sz="2000" dirty="0" smtClean="0">
                <a:latin typeface="Courier" charset="0"/>
                <a:cs typeface="+mn-cs"/>
              </a:rPr>
              <a:t>(</a:t>
            </a:r>
            <a:r>
              <a:rPr lang="ja-JP" altLang="en-US" sz="2000" dirty="0" smtClean="0">
                <a:latin typeface="Arial"/>
                <a:cs typeface="+mn-cs"/>
              </a:rPr>
              <a:t>“</a:t>
            </a:r>
            <a:r>
              <a:rPr lang="en-US" altLang="en-US" sz="2000" dirty="0" smtClean="0">
                <a:latin typeface="Courier" charset="0"/>
                <a:cs typeface="+mn-cs"/>
              </a:rPr>
              <a:t>mail staff</a:t>
            </a:r>
            <a:r>
              <a:rPr lang="ja-JP" altLang="en-US" sz="2000" dirty="0" smtClean="0">
                <a:latin typeface="Arial"/>
                <a:cs typeface="+mn-cs"/>
              </a:rPr>
              <a:t>”</a:t>
            </a:r>
            <a:r>
              <a:rPr lang="en-US" altLang="en-US" sz="2000" dirty="0" smtClean="0">
                <a:latin typeface="Courier" charset="0"/>
                <a:cs typeface="+mn-cs"/>
              </a:rPr>
              <a:t>, </a:t>
            </a:r>
            <a:r>
              <a:rPr lang="ja-JP" altLang="en-US" sz="2000" dirty="0" smtClean="0">
                <a:latin typeface="Arial"/>
                <a:cs typeface="+mn-cs"/>
              </a:rPr>
              <a:t>“</a:t>
            </a:r>
            <a:r>
              <a:rPr lang="en-US" altLang="en-US" sz="2000" dirty="0" smtClean="0">
                <a:latin typeface="Courier" charset="0"/>
                <a:cs typeface="+mn-cs"/>
              </a:rPr>
              <a:t>w</a:t>
            </a:r>
            <a:r>
              <a:rPr lang="ja-JP" altLang="en-US" sz="2000" dirty="0" smtClean="0">
                <a:latin typeface="Arial"/>
                <a:cs typeface="+mn-cs"/>
              </a:rPr>
              <a:t>”</a:t>
            </a:r>
            <a:r>
              <a:rPr lang="en-US" altLang="en-US" sz="2000" dirty="0" smtClean="0">
                <a:latin typeface="Courier" charset="0"/>
                <a:cs typeface="+mn-cs"/>
              </a:rPr>
              <a:t>)) != NULL){</a:t>
            </a:r>
          </a:p>
          <a:p>
            <a:pPr>
              <a:buFont typeface="Monotype Sorts" charset="0"/>
              <a:buNone/>
              <a:defRPr/>
            </a:pPr>
            <a:r>
              <a:rPr lang="en-US" altLang="en-US" sz="2000" dirty="0" smtClean="0">
                <a:latin typeface="Courier" charset="0"/>
                <a:cs typeface="+mn-cs"/>
              </a:rPr>
              <a:t>	</a:t>
            </a:r>
            <a:r>
              <a:rPr lang="en-US" altLang="en-US" sz="2000" dirty="0" err="1" smtClean="0">
                <a:latin typeface="Courier" charset="0"/>
                <a:cs typeface="+mn-cs"/>
              </a:rPr>
              <a:t>fprintf</a:t>
            </a:r>
            <a:r>
              <a:rPr lang="en-US" altLang="en-US" sz="2000" dirty="0" smtClean="0">
                <a:latin typeface="Courier" charset="0"/>
                <a:cs typeface="+mn-cs"/>
              </a:rPr>
              <a:t>(</a:t>
            </a:r>
            <a:r>
              <a:rPr lang="en-US" altLang="en-US" sz="2000" dirty="0" err="1" smtClean="0">
                <a:latin typeface="Courier" charset="0"/>
                <a:cs typeface="+mn-cs"/>
              </a:rPr>
              <a:t>fp</a:t>
            </a:r>
            <a:r>
              <a:rPr lang="en-US" altLang="en-US" sz="2000" dirty="0" smtClean="0">
                <a:latin typeface="Courier" charset="0"/>
                <a:cs typeface="+mn-cs"/>
              </a:rPr>
              <a:t>, </a:t>
            </a:r>
            <a:r>
              <a:rPr lang="ja-JP" altLang="en-US" sz="2000" dirty="0" smtClean="0">
                <a:latin typeface="Arial"/>
                <a:cs typeface="+mn-cs"/>
              </a:rPr>
              <a:t>“</a:t>
            </a:r>
            <a:r>
              <a:rPr lang="en-US" altLang="en-US" sz="2000" dirty="0" smtClean="0">
                <a:latin typeface="Courier" charset="0"/>
                <a:cs typeface="+mn-cs"/>
              </a:rPr>
              <a:t>Send help soon!\n</a:t>
            </a:r>
            <a:r>
              <a:rPr lang="ja-JP" altLang="en-US" sz="2000" dirty="0" smtClean="0">
                <a:latin typeface="Arial"/>
                <a:cs typeface="+mn-cs"/>
              </a:rPr>
              <a:t>”</a:t>
            </a:r>
            <a:r>
              <a:rPr lang="en-US" altLang="en-US" sz="2000" dirty="0" smtClean="0">
                <a:latin typeface="Courier" charset="0"/>
                <a:cs typeface="+mn-cs"/>
              </a:rPr>
              <a:t>);</a:t>
            </a:r>
          </a:p>
          <a:p>
            <a:pPr>
              <a:buFont typeface="Monotype Sorts" charset="0"/>
              <a:buNone/>
              <a:defRPr/>
            </a:pPr>
            <a:r>
              <a:rPr lang="en-US" altLang="en-US" sz="2000" dirty="0" smtClean="0">
                <a:latin typeface="Courier" charset="0"/>
                <a:cs typeface="+mn-cs"/>
              </a:rPr>
              <a:t>	</a:t>
            </a:r>
            <a:r>
              <a:rPr lang="en-US" altLang="en-US" sz="2000" dirty="0" err="1" smtClean="0">
                <a:latin typeface="Courier" charset="0"/>
                <a:cs typeface="+mn-cs"/>
              </a:rPr>
              <a:t>fclose</a:t>
            </a:r>
            <a:r>
              <a:rPr lang="en-US" altLang="en-US" sz="2000" dirty="0" smtClean="0">
                <a:latin typeface="Courier" charset="0"/>
                <a:cs typeface="+mn-cs"/>
              </a:rPr>
              <a:t>(</a:t>
            </a:r>
            <a:r>
              <a:rPr lang="en-US" altLang="en-US" sz="2000" dirty="0" err="1" smtClean="0">
                <a:latin typeface="Courier" charset="0"/>
                <a:cs typeface="+mn-cs"/>
              </a:rPr>
              <a:t>fp</a:t>
            </a:r>
            <a:r>
              <a:rPr lang="en-US" altLang="en-US" sz="2000" dirty="0" smtClean="0">
                <a:latin typeface="Courier" charset="0"/>
                <a:cs typeface="+mn-cs"/>
              </a:rPr>
              <a:t>);</a:t>
            </a:r>
          </a:p>
          <a:p>
            <a:pPr>
              <a:buFont typeface="Monotype Sorts" charset="0"/>
              <a:buNone/>
              <a:defRPr/>
            </a:pPr>
            <a:r>
              <a:rPr lang="en-US" altLang="en-US" sz="2000" dirty="0" smtClean="0">
                <a:latin typeface="Courier" charset="0"/>
                <a:cs typeface="+mn-cs"/>
              </a:rPr>
              <a:t>}</a:t>
            </a:r>
          </a:p>
          <a:p>
            <a:pPr>
              <a:buFont typeface="Monotype Sorts" charset="0"/>
              <a:buNone/>
              <a:defRPr/>
            </a:pPr>
            <a:endParaRPr lang="en-US" altLang="en-US" sz="2000" dirty="0" smtClean="0">
              <a:latin typeface="Courier" charset="0"/>
              <a:cs typeface="+mn-cs"/>
            </a:endParaRPr>
          </a:p>
          <a:p>
            <a:pPr>
              <a:buFont typeface="Monotype Sorts" charset="0"/>
              <a:buNone/>
              <a:defRPr/>
            </a:pPr>
            <a:r>
              <a:rPr lang="en-US" altLang="en-US" sz="2400" dirty="0" smtClean="0">
                <a:cs typeface="+mn-cs"/>
              </a:rPr>
              <a:t>Problems:</a:t>
            </a:r>
          </a:p>
          <a:p>
            <a:pPr>
              <a:buFont typeface="Monotype Sorts" charset="0"/>
              <a:buNone/>
              <a:defRPr/>
            </a:pPr>
            <a:r>
              <a:rPr lang="en-US" altLang="en-US" sz="2400" dirty="0" smtClean="0">
                <a:cs typeface="+mn-cs"/>
              </a:rPr>
              <a:t>1)	Implicit assumption that </a:t>
            </a:r>
            <a:r>
              <a:rPr lang="en-US" altLang="en-US" sz="2400" b="1" dirty="0" smtClean="0">
                <a:cs typeface="+mn-cs"/>
              </a:rPr>
              <a:t>PATH</a:t>
            </a:r>
            <a:r>
              <a:rPr lang="en-US" altLang="en-US" sz="2400" dirty="0" smtClean="0">
                <a:cs typeface="+mn-cs"/>
              </a:rPr>
              <a:t> variable gets right </a:t>
            </a:r>
            <a:r>
              <a:rPr lang="en-US" altLang="en-US" sz="2400" i="1" dirty="0" smtClean="0">
                <a:cs typeface="+mn-cs"/>
              </a:rPr>
              <a:t>mail</a:t>
            </a:r>
            <a:r>
              <a:rPr lang="en-US" altLang="en-US" sz="2400" dirty="0" smtClean="0">
                <a:cs typeface="+mn-cs"/>
              </a:rPr>
              <a:t> program</a:t>
            </a:r>
          </a:p>
          <a:p>
            <a:pPr>
              <a:buFont typeface="Monotype Sorts" charset="0"/>
              <a:buNone/>
              <a:defRPr/>
            </a:pPr>
            <a:r>
              <a:rPr lang="en-US" altLang="en-US" sz="2400" dirty="0" smtClean="0">
                <a:cs typeface="+mn-cs"/>
              </a:rPr>
              <a:t>2)	Invocation of shell implies command works as expected (</a:t>
            </a:r>
            <a:r>
              <a:rPr lang="en-US" altLang="en-US" sz="2400" i="1" dirty="0" smtClean="0">
                <a:cs typeface="+mn-cs"/>
              </a:rPr>
              <a:t>hint</a:t>
            </a:r>
            <a:r>
              <a:rPr lang="en-US" altLang="en-US" sz="2400" dirty="0" smtClean="0">
                <a:cs typeface="+mn-cs"/>
              </a:rPr>
              <a:t>: think “</a:t>
            </a:r>
            <a:r>
              <a:rPr lang="en-US" altLang="en-US" sz="2400" dirty="0" err="1" smtClean="0">
                <a:cs typeface="+mn-cs"/>
              </a:rPr>
              <a:t>rc</a:t>
            </a:r>
            <a:r>
              <a:rPr lang="en-US" altLang="en-US" sz="2400" dirty="0" smtClean="0">
                <a:cs typeface="+mn-cs"/>
              </a:rPr>
              <a:t> file”)</a:t>
            </a:r>
          </a:p>
          <a:p>
            <a:pPr>
              <a:buFont typeface="Monotype Sorts" charset="0"/>
              <a:buNone/>
              <a:defRPr/>
            </a:pPr>
            <a:r>
              <a:rPr lang="en-US" altLang="en-US" sz="2400" dirty="0" smtClean="0">
                <a:cs typeface="+mn-cs"/>
              </a:rPr>
              <a:t>3)	Implicit assumption that no other variables affect shell</a:t>
            </a:r>
            <a:r>
              <a:rPr lang="en-US" altLang="en-US" sz="2400" dirty="0" smtClean="0">
                <a:latin typeface="Arial"/>
              </a:rPr>
              <a:t>’</a:t>
            </a:r>
            <a:r>
              <a:rPr lang="en-US" altLang="en-US" sz="2400" dirty="0" smtClean="0">
                <a:cs typeface="+mn-cs"/>
              </a:rPr>
              <a:t>s interpretation of command (</a:t>
            </a:r>
            <a:r>
              <a:rPr lang="en-US" altLang="en-US" sz="2400" i="1" dirty="0" smtClean="0">
                <a:cs typeface="+mn-cs"/>
              </a:rPr>
              <a:t>hint</a:t>
            </a:r>
            <a:r>
              <a:rPr lang="en-US" altLang="en-US" sz="2400" dirty="0" smtClean="0">
                <a:cs typeface="+mn-cs"/>
              </a:rPr>
              <a:t>: </a:t>
            </a:r>
            <a:r>
              <a:rPr lang="en-US" altLang="en-US" sz="2400" b="1" dirty="0" smtClean="0">
                <a:cs typeface="+mn-cs"/>
              </a:rPr>
              <a:t>IFS</a:t>
            </a:r>
            <a:r>
              <a:rPr lang="en-US" altLang="en-US" sz="2400" dirty="0" smtClean="0">
                <a:cs typeface="+mn-cs"/>
              </a:rPr>
              <a:t>)</a:t>
            </a:r>
            <a:endParaRPr lang="en-US" altLang="en-US" sz="2400" dirty="0" smtClean="0">
              <a:latin typeface="Courier" charset="0"/>
              <a:cs typeface="+mn-cs"/>
            </a:endParaRP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48</a:t>
            </a:fld>
            <a:endParaRPr lang="en-US" dirty="0"/>
          </a:p>
        </p:txBody>
      </p:sp>
    </p:spTree>
    <p:extLst>
      <p:ext uri="{BB962C8B-B14F-4D97-AF65-F5344CB8AC3E}">
        <p14:creationId xmlns:p14="http://schemas.microsoft.com/office/powerpoint/2010/main" val="4175675836"/>
      </p:ext>
    </p:extLst>
  </p:cSld>
  <p:clrMapOvr>
    <a:masterClrMapping/>
  </p:clrMapOvr>
  <p:transition xmlns:p14="http://schemas.microsoft.com/office/powerpoint/2010/mai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26"/>
          <p:cNvSpPr>
            <a:spLocks noGrp="1" noChangeArrowheads="1"/>
          </p:cNvSpPr>
          <p:nvPr>
            <p:ph type="title"/>
          </p:nvPr>
        </p:nvSpPr>
        <p:spPr/>
        <p:txBody>
          <a:bodyPr/>
          <a:lstStyle/>
          <a:p>
            <a:pPr>
              <a:defRPr/>
            </a:pPr>
            <a:r>
              <a:rPr lang="en-US" altLang="en-US" smtClean="0">
                <a:cs typeface="+mj-cs"/>
              </a:rPr>
              <a:t>Cutely Bad Code</a:t>
            </a:r>
          </a:p>
        </p:txBody>
      </p:sp>
      <p:sp>
        <p:nvSpPr>
          <p:cNvPr id="71683" name="Rectangle 1027"/>
          <p:cNvSpPr>
            <a:spLocks noGrp="1" noChangeArrowheads="1"/>
          </p:cNvSpPr>
          <p:nvPr>
            <p:ph idx="1"/>
          </p:nvPr>
        </p:nvSpPr>
        <p:spPr/>
        <p:txBody>
          <a:bodyPr>
            <a:normAutofit fontScale="92500" lnSpcReduction="10000"/>
          </a:bodyPr>
          <a:lstStyle/>
          <a:p>
            <a:pPr marL="0" indent="0">
              <a:buFont typeface="Monotype Sorts" charset="0"/>
              <a:buNone/>
              <a:defRPr/>
            </a:pPr>
            <a:r>
              <a:rPr lang="en-US" altLang="en-US" sz="2000" dirty="0" smtClean="0">
                <a:latin typeface="Courier" charset="0"/>
                <a:cs typeface="+mn-cs"/>
              </a:rPr>
              <a:t>for(k = 0; environ[k] != NULL; k++)</a:t>
            </a:r>
          </a:p>
          <a:p>
            <a:pPr marL="0" indent="0">
              <a:buFont typeface="Monotype Sorts" charset="0"/>
              <a:buNone/>
              <a:defRPr/>
            </a:pPr>
            <a:r>
              <a:rPr lang="en-US" altLang="en-US" sz="2000" dirty="0" smtClean="0">
                <a:latin typeface="Courier" charset="0"/>
                <a:cs typeface="+mn-cs"/>
              </a:rPr>
              <a:t>	if (</a:t>
            </a:r>
            <a:r>
              <a:rPr lang="en-US" altLang="en-US" sz="2000" dirty="0" err="1" smtClean="0">
                <a:latin typeface="Courier" charset="0"/>
                <a:cs typeface="+mn-cs"/>
              </a:rPr>
              <a:t>strncmp</a:t>
            </a:r>
            <a:r>
              <a:rPr lang="en-US" altLang="en-US" sz="2000" dirty="0" smtClean="0">
                <a:latin typeface="Courier" charset="0"/>
                <a:cs typeface="+mn-cs"/>
              </a:rPr>
              <a:t>(environ[k], </a:t>
            </a:r>
            <a:r>
              <a:rPr lang="ja-JP" altLang="en-US" sz="2000" dirty="0" smtClean="0">
                <a:latin typeface="Arial"/>
                <a:cs typeface="+mn-cs"/>
              </a:rPr>
              <a:t>“</a:t>
            </a:r>
            <a:r>
              <a:rPr lang="en-US" altLang="en-US" sz="2000" dirty="0" smtClean="0">
                <a:latin typeface="Courier" charset="0"/>
                <a:cs typeface="+mn-cs"/>
              </a:rPr>
              <a:t>PATH=</a:t>
            </a:r>
            <a:r>
              <a:rPr lang="ja-JP" altLang="en-US" sz="2000" dirty="0" smtClean="0">
                <a:latin typeface="Arial"/>
                <a:cs typeface="+mn-cs"/>
              </a:rPr>
              <a:t>“</a:t>
            </a:r>
            <a:r>
              <a:rPr lang="en-US" altLang="en-US" sz="2000" dirty="0" smtClean="0">
                <a:latin typeface="Courier" charset="0"/>
                <a:cs typeface="+mn-cs"/>
              </a:rPr>
              <a:t>, 5) == 0)</a:t>
            </a:r>
          </a:p>
          <a:p>
            <a:pPr marL="0" indent="0">
              <a:buFont typeface="Monotype Sorts" charset="0"/>
              <a:buNone/>
              <a:defRPr/>
            </a:pPr>
            <a:r>
              <a:rPr lang="en-US" altLang="en-US" sz="2000" dirty="0" smtClean="0">
                <a:latin typeface="Courier" charset="0"/>
                <a:cs typeface="+mn-cs"/>
              </a:rPr>
              <a:t>		break;</a:t>
            </a:r>
          </a:p>
          <a:p>
            <a:pPr marL="0" indent="0">
              <a:buFont typeface="Monotype Sorts" charset="0"/>
              <a:buNone/>
              <a:defRPr/>
            </a:pPr>
            <a:r>
              <a:rPr lang="en-US" altLang="en-US" sz="2000" dirty="0" smtClean="0">
                <a:latin typeface="Courier" charset="0"/>
                <a:cs typeface="+mn-cs"/>
              </a:rPr>
              <a:t>if (environ[k] != NULL)</a:t>
            </a:r>
          </a:p>
          <a:p>
            <a:pPr marL="0" indent="0">
              <a:buFont typeface="Monotype Sorts" charset="0"/>
              <a:buNone/>
              <a:defRPr/>
            </a:pPr>
            <a:r>
              <a:rPr lang="en-US" altLang="en-US" sz="2000" dirty="0" smtClean="0">
                <a:latin typeface="Courier" charset="0"/>
                <a:cs typeface="+mn-cs"/>
              </a:rPr>
              <a:t>	environ[k] = </a:t>
            </a:r>
            <a:r>
              <a:rPr lang="ja-JP" altLang="en-US" sz="2000" dirty="0" smtClean="0">
                <a:latin typeface="Arial"/>
                <a:cs typeface="+mn-cs"/>
              </a:rPr>
              <a:t>“</a:t>
            </a:r>
            <a:r>
              <a:rPr lang="en-US" altLang="en-US" sz="2000" dirty="0" smtClean="0">
                <a:latin typeface="Courier" charset="0"/>
                <a:cs typeface="+mn-cs"/>
              </a:rPr>
              <a:t>PATH=/bin:/</a:t>
            </a:r>
            <a:r>
              <a:rPr lang="en-US" altLang="en-US" sz="2000" dirty="0" err="1" smtClean="0">
                <a:latin typeface="Courier" charset="0"/>
                <a:cs typeface="+mn-cs"/>
              </a:rPr>
              <a:t>usr</a:t>
            </a:r>
            <a:r>
              <a:rPr lang="en-US" altLang="en-US" sz="2000" dirty="0" smtClean="0">
                <a:latin typeface="Courier" charset="0"/>
                <a:cs typeface="+mn-cs"/>
              </a:rPr>
              <a:t>/bin:/</a:t>
            </a:r>
            <a:r>
              <a:rPr lang="en-US" altLang="en-US" sz="2000" dirty="0" err="1" smtClean="0">
                <a:latin typeface="Courier" charset="0"/>
                <a:cs typeface="+mn-cs"/>
              </a:rPr>
              <a:t>usr</a:t>
            </a:r>
            <a:r>
              <a:rPr lang="en-US" altLang="en-US" sz="2000" dirty="0" smtClean="0">
                <a:latin typeface="Courier" charset="0"/>
                <a:cs typeface="+mn-cs"/>
              </a:rPr>
              <a:t>/</a:t>
            </a:r>
            <a:r>
              <a:rPr lang="en-US" altLang="en-US" sz="2000" dirty="0" err="1" smtClean="0">
                <a:latin typeface="Courier" charset="0"/>
                <a:cs typeface="+mn-cs"/>
              </a:rPr>
              <a:t>etc</a:t>
            </a:r>
            <a:r>
              <a:rPr lang="ja-JP" altLang="en-US" sz="2000" dirty="0" smtClean="0">
                <a:latin typeface="Arial"/>
                <a:cs typeface="+mn-cs"/>
              </a:rPr>
              <a:t>”</a:t>
            </a:r>
            <a:r>
              <a:rPr lang="en-US" altLang="en-US" sz="2000" dirty="0" smtClean="0">
                <a:latin typeface="Courier" charset="0"/>
                <a:cs typeface="+mn-cs"/>
              </a:rPr>
              <a:t>;</a:t>
            </a:r>
          </a:p>
          <a:p>
            <a:pPr marL="0" indent="0">
              <a:buFont typeface="Monotype Sorts" charset="0"/>
              <a:buNone/>
              <a:defRPr/>
            </a:pPr>
            <a:r>
              <a:rPr lang="en-US" altLang="en-US" sz="2000" dirty="0" smtClean="0">
                <a:latin typeface="Courier" charset="0"/>
              </a:rPr>
              <a:t>. . . </a:t>
            </a:r>
            <a:endParaRPr lang="en-US" altLang="en-US" sz="2000" dirty="0" smtClean="0">
              <a:latin typeface="Courier" charset="0"/>
              <a:cs typeface="+mn-cs"/>
            </a:endParaRPr>
          </a:p>
          <a:p>
            <a:pPr marL="0" indent="0">
              <a:buFont typeface="Monotype Sorts" charset="0"/>
              <a:buNone/>
              <a:defRPr/>
            </a:pPr>
            <a:r>
              <a:rPr lang="en-US" altLang="en-US" sz="2000" dirty="0" smtClean="0">
                <a:latin typeface="Courier" charset="0"/>
                <a:cs typeface="+mn-cs"/>
              </a:rPr>
              <a:t>system(</a:t>
            </a:r>
            <a:r>
              <a:rPr lang="ja-JP" altLang="en-US" sz="2000" dirty="0" smtClean="0">
                <a:latin typeface="Arial"/>
                <a:cs typeface="+mn-cs"/>
              </a:rPr>
              <a:t>“</a:t>
            </a:r>
            <a:r>
              <a:rPr lang="en-US" altLang="en-US" sz="2000" dirty="0" smtClean="0">
                <a:latin typeface="Courier" charset="0"/>
                <a:cs typeface="+mn-cs"/>
              </a:rPr>
              <a:t>echo </a:t>
            </a:r>
            <a:r>
              <a:rPr lang="en-US" altLang="en-US" sz="2000" dirty="0" err="1" smtClean="0">
                <a:latin typeface="Courier" charset="0"/>
                <a:cs typeface="+mn-cs"/>
              </a:rPr>
              <a:t>hithere</a:t>
            </a:r>
            <a:r>
              <a:rPr lang="en-US" altLang="en-US" sz="2000" dirty="0" smtClean="0">
                <a:latin typeface="Courier" charset="0"/>
                <a:cs typeface="+mn-cs"/>
              </a:rPr>
              <a:t> | mail bishop</a:t>
            </a:r>
            <a:r>
              <a:rPr lang="ja-JP" altLang="en-US" sz="2000" dirty="0" smtClean="0">
                <a:latin typeface="Arial"/>
                <a:cs typeface="+mn-cs"/>
              </a:rPr>
              <a:t>”</a:t>
            </a:r>
            <a:r>
              <a:rPr lang="en-US" altLang="en-US" sz="2000" dirty="0" smtClean="0">
                <a:latin typeface="Courier" charset="0"/>
                <a:cs typeface="+mn-cs"/>
              </a:rPr>
              <a:t>);</a:t>
            </a:r>
          </a:p>
          <a:p>
            <a:pPr marL="0" indent="0">
              <a:buFont typeface="Monotype Sorts" charset="0"/>
              <a:buNone/>
              <a:defRPr/>
            </a:pPr>
            <a:endParaRPr lang="en-US" altLang="en-US" sz="2000" dirty="0" smtClean="0">
              <a:latin typeface="Courier" charset="0"/>
              <a:cs typeface="+mn-cs"/>
            </a:endParaRPr>
          </a:p>
          <a:p>
            <a:pPr marL="0" indent="0">
              <a:buFont typeface="Monotype Sorts" charset="0"/>
              <a:buNone/>
              <a:defRPr/>
            </a:pPr>
            <a:r>
              <a:rPr lang="en-US" altLang="en-US" sz="2800" dirty="0" smtClean="0">
                <a:cs typeface="+mn-cs"/>
              </a:rPr>
              <a:t>Problem: multiple definitions of </a:t>
            </a:r>
            <a:r>
              <a:rPr lang="en-US" altLang="en-US" sz="2800" b="1" dirty="0" smtClean="0">
                <a:cs typeface="+mn-cs"/>
              </a:rPr>
              <a:t>PATH</a:t>
            </a:r>
            <a:r>
              <a:rPr lang="en-US" altLang="en-US" sz="2800" dirty="0" smtClean="0">
                <a:cs typeface="+mn-cs"/>
              </a:rPr>
              <a:t> variable. If shell takes </a:t>
            </a:r>
            <a:r>
              <a:rPr lang="en-US" altLang="en-US" sz="2800" i="1" dirty="0" smtClean="0">
                <a:cs typeface="+mn-cs"/>
              </a:rPr>
              <a:t>last</a:t>
            </a:r>
            <a:r>
              <a:rPr lang="en-US" altLang="en-US" sz="2800" dirty="0" smtClean="0">
                <a:cs typeface="+mn-cs"/>
              </a:rPr>
              <a:t> definition of variable, this won</a:t>
            </a:r>
            <a:r>
              <a:rPr lang="ja-JP" altLang="en-US" sz="2800" dirty="0" smtClean="0">
                <a:latin typeface="Arial"/>
                <a:cs typeface="+mn-cs"/>
              </a:rPr>
              <a:t>’</a:t>
            </a:r>
            <a:r>
              <a:rPr lang="en-US" altLang="en-US" sz="2800" dirty="0" smtClean="0">
                <a:cs typeface="+mn-cs"/>
              </a:rPr>
              <a:t>t force the right mail program to be selected. (To put multiple definitions, write a short C wrapper …)</a:t>
            </a:r>
            <a:endParaRPr lang="en-US" altLang="en-US" sz="2800" dirty="0" smtClean="0">
              <a:latin typeface="Courier" charset="0"/>
              <a:cs typeface="+mn-cs"/>
            </a:endParaRP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49</a:t>
            </a:fld>
            <a:endParaRPr lang="en-US" dirty="0"/>
          </a:p>
        </p:txBody>
      </p:sp>
    </p:spTree>
    <p:extLst>
      <p:ext uri="{BB962C8B-B14F-4D97-AF65-F5344CB8AC3E}">
        <p14:creationId xmlns:p14="http://schemas.microsoft.com/office/powerpoint/2010/main" val="446249440"/>
      </p:ext>
    </p:extLst>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Robust Programming</a:t>
            </a:r>
            <a:endParaRPr lang="en-US" dirty="0"/>
          </a:p>
        </p:txBody>
      </p:sp>
      <p:sp>
        <p:nvSpPr>
          <p:cNvPr id="3" name="Content Placeholder 2"/>
          <p:cNvSpPr>
            <a:spLocks noGrp="1"/>
          </p:cNvSpPr>
          <p:nvPr>
            <p:ph idx="1"/>
          </p:nvPr>
        </p:nvSpPr>
        <p:spPr/>
        <p:txBody>
          <a:bodyPr/>
          <a:lstStyle/>
          <a:p>
            <a:r>
              <a:rPr lang="en-US" dirty="0"/>
              <a:t>Robust programming, code</a:t>
            </a:r>
          </a:p>
          <a:p>
            <a:pPr lvl="1"/>
            <a:r>
              <a:rPr lang="en-US" dirty="0"/>
              <a:t>A style of programming that prevents abnormal termination or unexpected actions</a:t>
            </a:r>
          </a:p>
          <a:p>
            <a:pPr lvl="2"/>
            <a:r>
              <a:rPr lang="en-US" dirty="0"/>
              <a:t>Handles bad input gracefully</a:t>
            </a:r>
          </a:p>
          <a:p>
            <a:pPr lvl="2"/>
            <a:r>
              <a:rPr lang="en-US" dirty="0"/>
              <a:t>Detects internal errors and handles them gracefully</a:t>
            </a:r>
          </a:p>
          <a:p>
            <a:pPr lvl="2"/>
            <a:r>
              <a:rPr lang="en-US" dirty="0"/>
              <a:t>On failure, provides information to aid in recovery or analysis</a:t>
            </a:r>
          </a:p>
          <a:p>
            <a:r>
              <a:rPr lang="en-US" dirty="0"/>
              <a:t>Fragile programming, code</a:t>
            </a:r>
          </a:p>
          <a:p>
            <a:pPr lvl="1"/>
            <a:r>
              <a:rPr lang="en-US" dirty="0"/>
              <a:t>Non-robust programming, </a:t>
            </a:r>
            <a:r>
              <a:rPr lang="en-US" dirty="0" smtClean="0"/>
              <a:t>code</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5</a:t>
            </a:fld>
            <a:endParaRPr lang="en-US"/>
          </a:p>
        </p:txBody>
      </p:sp>
    </p:spTree>
    <p:extLst>
      <p:ext uri="{BB962C8B-B14F-4D97-AF65-F5344CB8AC3E}">
        <p14:creationId xmlns:p14="http://schemas.microsoft.com/office/powerpoint/2010/main" val="2354458937"/>
      </p:ext>
    </p:extLst>
  </p:cSld>
  <p:clrMapOvr>
    <a:masterClrMapping/>
  </p:clrMapOvr>
  <p:transition xmlns:p14="http://schemas.microsoft.com/office/powerpoint/2010/mai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26"/>
          <p:cNvSpPr>
            <a:spLocks noGrp="1" noChangeArrowheads="1"/>
          </p:cNvSpPr>
          <p:nvPr>
            <p:ph type="title"/>
          </p:nvPr>
        </p:nvSpPr>
        <p:spPr/>
        <p:txBody>
          <a:bodyPr/>
          <a:lstStyle/>
          <a:p>
            <a:pPr>
              <a:defRPr/>
            </a:pPr>
            <a:r>
              <a:rPr lang="en-US" altLang="en-US" dirty="0" smtClean="0">
                <a:cs typeface="+mj-cs"/>
              </a:rPr>
              <a:t>Doing It Right</a:t>
            </a:r>
          </a:p>
        </p:txBody>
      </p:sp>
      <p:sp>
        <p:nvSpPr>
          <p:cNvPr id="71683" name="Rectangle 1027"/>
          <p:cNvSpPr>
            <a:spLocks noGrp="1" noChangeArrowheads="1"/>
          </p:cNvSpPr>
          <p:nvPr>
            <p:ph idx="1"/>
          </p:nvPr>
        </p:nvSpPr>
        <p:spPr/>
        <p:txBody>
          <a:bodyPr>
            <a:normAutofit/>
          </a:bodyPr>
          <a:lstStyle/>
          <a:p>
            <a:pPr marL="0" indent="0">
              <a:buFont typeface="Monotype Sorts" charset="0"/>
              <a:buNone/>
              <a:defRPr/>
            </a:pPr>
            <a:r>
              <a:rPr lang="en-US" altLang="en-US" sz="2000" dirty="0" smtClean="0">
                <a:latin typeface="Courier" charset="0"/>
              </a:rPr>
              <a:t>environ = </a:t>
            </a:r>
            <a:r>
              <a:rPr lang="en-US" altLang="en-US" sz="2000" dirty="0" err="1" smtClean="0">
                <a:latin typeface="Courier" charset="0"/>
              </a:rPr>
              <a:t>allocate_env_array</a:t>
            </a:r>
            <a:r>
              <a:rPr lang="en-US" altLang="en-US" sz="2000" dirty="0" smtClean="0">
                <a:latin typeface="Courier" charset="0"/>
              </a:rPr>
              <a:t>(NUM_ENV);</a:t>
            </a:r>
            <a:endParaRPr lang="en-US" altLang="en-US" sz="2000" dirty="0" smtClean="0">
              <a:latin typeface="Courier" charset="0"/>
              <a:cs typeface="+mn-cs"/>
            </a:endParaRPr>
          </a:p>
          <a:p>
            <a:pPr marL="0" indent="0">
              <a:buFont typeface="Monotype Sorts" charset="0"/>
              <a:buNone/>
              <a:defRPr/>
            </a:pPr>
            <a:r>
              <a:rPr lang="en-US" altLang="en-US" sz="2000" dirty="0">
                <a:latin typeface="Courier" charset="0"/>
              </a:rPr>
              <a:t>e</a:t>
            </a:r>
            <a:r>
              <a:rPr lang="en-US" altLang="en-US" sz="2000" dirty="0" smtClean="0">
                <a:latin typeface="Courier" charset="0"/>
                <a:cs typeface="+mn-cs"/>
              </a:rPr>
              <a:t>nviron[0] = </a:t>
            </a:r>
            <a:r>
              <a:rPr lang="ja-JP" altLang="en-US" sz="2000" dirty="0">
                <a:latin typeface="Arial"/>
              </a:rPr>
              <a:t>“</a:t>
            </a:r>
            <a:r>
              <a:rPr lang="en-US" altLang="en-US" sz="2000" dirty="0">
                <a:latin typeface="Courier" charset="0"/>
              </a:rPr>
              <a:t>PATH=/bin:/</a:t>
            </a:r>
            <a:r>
              <a:rPr lang="en-US" altLang="en-US" sz="2000" dirty="0" err="1">
                <a:latin typeface="Courier" charset="0"/>
              </a:rPr>
              <a:t>usr</a:t>
            </a:r>
            <a:r>
              <a:rPr lang="en-US" altLang="en-US" sz="2000" dirty="0">
                <a:latin typeface="Courier" charset="0"/>
              </a:rPr>
              <a:t>/bin:/</a:t>
            </a:r>
            <a:r>
              <a:rPr lang="en-US" altLang="en-US" sz="2000" dirty="0" err="1">
                <a:latin typeface="Courier" charset="0"/>
              </a:rPr>
              <a:t>usr</a:t>
            </a:r>
            <a:r>
              <a:rPr lang="en-US" altLang="en-US" sz="2000" dirty="0">
                <a:latin typeface="Courier" charset="0"/>
              </a:rPr>
              <a:t>/</a:t>
            </a:r>
            <a:r>
              <a:rPr lang="en-US" altLang="en-US" sz="2000" dirty="0" err="1">
                <a:latin typeface="Courier" charset="0"/>
              </a:rPr>
              <a:t>etc</a:t>
            </a:r>
            <a:r>
              <a:rPr lang="ja-JP" altLang="en-US" sz="2000" dirty="0" smtClean="0">
                <a:latin typeface="Arial"/>
              </a:rPr>
              <a:t>”</a:t>
            </a:r>
            <a:r>
              <a:rPr lang="en-US" altLang="ja-JP" sz="2000" dirty="0" smtClean="0">
                <a:latin typeface="Arial"/>
              </a:rPr>
              <a:t>;</a:t>
            </a:r>
            <a:endParaRPr lang="en-US" altLang="en-US" sz="2000" dirty="0" smtClean="0">
              <a:latin typeface="Courier" charset="0"/>
              <a:cs typeface="+mn-cs"/>
            </a:endParaRPr>
          </a:p>
          <a:p>
            <a:pPr marL="0" indent="0">
              <a:buFont typeface="Monotype Sorts" charset="0"/>
              <a:buNone/>
              <a:defRPr/>
            </a:pPr>
            <a:r>
              <a:rPr lang="en-US" altLang="en-US" sz="2000" dirty="0">
                <a:latin typeface="Courier" charset="0"/>
              </a:rPr>
              <a:t>e</a:t>
            </a:r>
            <a:r>
              <a:rPr lang="en-US" altLang="en-US" sz="2000" dirty="0" smtClean="0">
                <a:latin typeface="Courier" charset="0"/>
                <a:cs typeface="+mn-cs"/>
              </a:rPr>
              <a:t>nviron[1] = / * something else */;</a:t>
            </a:r>
          </a:p>
          <a:p>
            <a:pPr marL="0" indent="0">
              <a:buFont typeface="Monotype Sorts" charset="0"/>
              <a:buNone/>
              <a:defRPr/>
            </a:pPr>
            <a:r>
              <a:rPr lang="en-US" altLang="en-US" sz="2000" dirty="0" smtClean="0">
                <a:latin typeface="Courier" charset="0"/>
              </a:rPr>
              <a:t>. . . </a:t>
            </a:r>
          </a:p>
          <a:p>
            <a:pPr marL="0" indent="0">
              <a:buFont typeface="Monotype Sorts" charset="0"/>
              <a:buNone/>
              <a:defRPr/>
            </a:pPr>
            <a:r>
              <a:rPr lang="en-US" altLang="en-US" sz="2000" dirty="0" smtClean="0">
                <a:latin typeface="Courier" charset="0"/>
                <a:cs typeface="+mn-cs"/>
              </a:rPr>
              <a:t>environ[NUM_ENV-1] = NULL;</a:t>
            </a:r>
          </a:p>
          <a:p>
            <a:pPr marL="0" indent="0">
              <a:buFont typeface="Monotype Sorts" charset="0"/>
              <a:buNone/>
              <a:defRPr/>
            </a:pPr>
            <a:r>
              <a:rPr lang="en-US" altLang="en-US" sz="2000" dirty="0" smtClean="0">
                <a:latin typeface="Courier" charset="0"/>
                <a:cs typeface="+mn-cs"/>
              </a:rPr>
              <a:t>if (</a:t>
            </a:r>
            <a:r>
              <a:rPr lang="en-US" altLang="en-US" sz="2000" dirty="0" err="1" smtClean="0">
                <a:latin typeface="Courier" charset="0"/>
                <a:cs typeface="+mn-cs"/>
              </a:rPr>
              <a:t>execve</a:t>
            </a:r>
            <a:r>
              <a:rPr lang="en-US" altLang="en-US" sz="2000" dirty="0" smtClean="0">
                <a:latin typeface="Courier" charset="0"/>
                <a:cs typeface="+mn-cs"/>
              </a:rPr>
              <a:t>(</a:t>
            </a:r>
            <a:r>
              <a:rPr lang="en-US" altLang="en-US" sz="2000" dirty="0" err="1" smtClean="0">
                <a:latin typeface="Courier" charset="0"/>
                <a:cs typeface="+mn-cs"/>
              </a:rPr>
              <a:t>arg_ct</a:t>
            </a:r>
            <a:r>
              <a:rPr lang="en-US" altLang="en-US" sz="2000" dirty="0" smtClean="0">
                <a:latin typeface="Courier" charset="0"/>
                <a:cs typeface="+mn-cs"/>
              </a:rPr>
              <a:t>, </a:t>
            </a:r>
            <a:r>
              <a:rPr lang="en-US" altLang="en-US" sz="2000" dirty="0" err="1" smtClean="0">
                <a:latin typeface="Courier" charset="0"/>
                <a:cs typeface="+mn-cs"/>
              </a:rPr>
              <a:t>arg_array</a:t>
            </a:r>
            <a:r>
              <a:rPr lang="en-US" altLang="en-US" sz="2000" dirty="0" smtClean="0">
                <a:latin typeface="Courier" charset="0"/>
                <a:cs typeface="+mn-cs"/>
              </a:rPr>
              <a:t>, environ) &lt; 0)</a:t>
            </a:r>
          </a:p>
          <a:p>
            <a:pPr marL="0" indent="0">
              <a:buFont typeface="Monotype Sorts" charset="0"/>
              <a:buNone/>
              <a:defRPr/>
            </a:pPr>
            <a:r>
              <a:rPr lang="en-US" altLang="en-US" sz="2000" dirty="0">
                <a:latin typeface="Courier" charset="0"/>
              </a:rPr>
              <a:t>	</a:t>
            </a:r>
            <a:r>
              <a:rPr lang="en-US" altLang="en-US" sz="2000" dirty="0" err="1" smtClean="0">
                <a:latin typeface="Courier" charset="0"/>
              </a:rPr>
              <a:t>perror</a:t>
            </a:r>
            <a:r>
              <a:rPr lang="en-US" altLang="en-US" sz="2000" dirty="0" smtClean="0">
                <a:latin typeface="Courier" charset="0"/>
              </a:rPr>
              <a:t>(/* error message prefix here */);</a:t>
            </a:r>
            <a:endParaRPr lang="en-US" altLang="en-US" sz="2000" dirty="0" smtClean="0">
              <a:latin typeface="Courier" charset="0"/>
              <a:cs typeface="+mn-cs"/>
            </a:endParaRPr>
          </a:p>
          <a:p>
            <a:pPr marL="0" indent="0">
              <a:buFont typeface="Monotype Sorts" charset="0"/>
              <a:buNone/>
              <a:defRPr/>
            </a:pPr>
            <a:endParaRPr lang="en-US" altLang="en-US" sz="2000" dirty="0" smtClean="0">
              <a:latin typeface="Courier" charset="0"/>
              <a:cs typeface="+mn-cs"/>
            </a:endParaRPr>
          </a:p>
          <a:p>
            <a:pPr marL="0" indent="0">
              <a:buFont typeface="Monotype Sorts" charset="0"/>
              <a:buNone/>
              <a:defRPr/>
            </a:pPr>
            <a:r>
              <a:rPr lang="en-US" altLang="en-US" sz="2800" dirty="0" smtClean="0"/>
              <a:t>Just create a new environment that you know to be safe!</a:t>
            </a:r>
            <a:endParaRPr lang="en-US" altLang="en-US" sz="2800" dirty="0" smtClean="0">
              <a:latin typeface="Courier" charset="0"/>
              <a:cs typeface="+mn-cs"/>
            </a:endParaRP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50</a:t>
            </a:fld>
            <a:endParaRPr lang="en-US" dirty="0"/>
          </a:p>
        </p:txBody>
      </p:sp>
    </p:spTree>
    <p:extLst>
      <p:ext uri="{BB962C8B-B14F-4D97-AF65-F5344CB8AC3E}">
        <p14:creationId xmlns:p14="http://schemas.microsoft.com/office/powerpoint/2010/main" val="2181491733"/>
      </p:ext>
    </p:extLst>
  </p:cSld>
  <p:clrMapOvr>
    <a:masterClrMapping/>
  </p:clrMapOvr>
  <p:transition xmlns:p14="http://schemas.microsoft.com/office/powerpoint/2010/mai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26"/>
          <p:cNvSpPr>
            <a:spLocks noGrp="1" noChangeArrowheads="1"/>
          </p:cNvSpPr>
          <p:nvPr>
            <p:ph type="title"/>
          </p:nvPr>
        </p:nvSpPr>
        <p:spPr/>
        <p:txBody>
          <a:bodyPr/>
          <a:lstStyle/>
          <a:p>
            <a:pPr>
              <a:defRPr/>
            </a:pPr>
            <a:r>
              <a:rPr lang="en-US" altLang="en-US" smtClean="0">
                <a:cs typeface="+mj-cs"/>
              </a:rPr>
              <a:t>Checklist #1</a:t>
            </a:r>
          </a:p>
        </p:txBody>
      </p:sp>
      <p:sp>
        <p:nvSpPr>
          <p:cNvPr id="68611" name="Rectangle 1027"/>
          <p:cNvSpPr>
            <a:spLocks noGrp="1" noChangeArrowheads="1"/>
          </p:cNvSpPr>
          <p:nvPr>
            <p:ph idx="1"/>
          </p:nvPr>
        </p:nvSpPr>
        <p:spPr/>
        <p:txBody>
          <a:bodyPr/>
          <a:lstStyle/>
          <a:p>
            <a:pPr>
              <a:defRPr/>
            </a:pPr>
            <a:r>
              <a:rPr lang="en-US" altLang="en-US" dirty="0" smtClean="0">
                <a:cs typeface="+mn-cs"/>
              </a:rPr>
              <a:t>What will the users/remote servers be supplying?</a:t>
            </a:r>
          </a:p>
          <a:p>
            <a:pPr lvl="1">
              <a:defRPr/>
            </a:pPr>
            <a:r>
              <a:rPr lang="en-US" altLang="en-US" dirty="0" smtClean="0"/>
              <a:t>How can I check it for validity?</a:t>
            </a:r>
          </a:p>
          <a:p>
            <a:pPr lvl="1">
              <a:defRPr/>
            </a:pPr>
            <a:r>
              <a:rPr lang="en-US" altLang="en-US" dirty="0" smtClean="0"/>
              <a:t>What happens if it</a:t>
            </a:r>
            <a:r>
              <a:rPr lang="ja-JP" altLang="en-US" dirty="0" smtClean="0">
                <a:latin typeface="Arial"/>
              </a:rPr>
              <a:t>’</a:t>
            </a:r>
            <a:r>
              <a:rPr lang="en-US" altLang="en-US" dirty="0" smtClean="0"/>
              <a:t>s bogus?</a:t>
            </a:r>
          </a:p>
          <a:p>
            <a:pPr lvl="1">
              <a:defRPr/>
            </a:pPr>
            <a:r>
              <a:rPr lang="en-US" altLang="en-US" dirty="0" smtClean="0"/>
              <a:t>What am I assuming about the environment?</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51</a:t>
            </a:fld>
            <a:endParaRPr lang="en-US" dirty="0"/>
          </a:p>
        </p:txBody>
      </p:sp>
    </p:spTree>
    <p:extLst>
      <p:ext uri="{BB962C8B-B14F-4D97-AF65-F5344CB8AC3E}">
        <p14:creationId xmlns:p14="http://schemas.microsoft.com/office/powerpoint/2010/main" val="2540159073"/>
      </p:ext>
    </p:extLst>
  </p:cSld>
  <p:clrMapOvr>
    <a:masterClrMapping/>
  </p:clrMapOvr>
  <p:transition xmlns:p14="http://schemas.microsoft.com/office/powerpoint/2010/mai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26"/>
          <p:cNvSpPr>
            <a:spLocks noGrp="1" noChangeArrowheads="1"/>
          </p:cNvSpPr>
          <p:nvPr>
            <p:ph type="title"/>
          </p:nvPr>
        </p:nvSpPr>
        <p:spPr/>
        <p:txBody>
          <a:bodyPr/>
          <a:lstStyle/>
          <a:p>
            <a:pPr>
              <a:defRPr/>
            </a:pPr>
            <a:r>
              <a:rPr lang="en-US" altLang="en-US" smtClean="0">
                <a:cs typeface="+mj-cs"/>
              </a:rPr>
              <a:t>Checklist #2</a:t>
            </a:r>
          </a:p>
        </p:txBody>
      </p:sp>
      <p:sp>
        <p:nvSpPr>
          <p:cNvPr id="69635" name="Rectangle 1027"/>
          <p:cNvSpPr>
            <a:spLocks noGrp="1" noChangeArrowheads="1"/>
          </p:cNvSpPr>
          <p:nvPr>
            <p:ph idx="1"/>
          </p:nvPr>
        </p:nvSpPr>
        <p:spPr/>
        <p:txBody>
          <a:bodyPr>
            <a:normAutofit lnSpcReduction="10000"/>
          </a:bodyPr>
          <a:lstStyle/>
          <a:p>
            <a:pPr>
              <a:defRPr/>
            </a:pPr>
            <a:r>
              <a:rPr lang="en-US" altLang="en-US" dirty="0" smtClean="0">
                <a:cs typeface="+mn-cs"/>
              </a:rPr>
              <a:t>What am I assuming about each library function</a:t>
            </a:r>
            <a:r>
              <a:rPr lang="en-US" altLang="en-US" dirty="0" smtClean="0">
                <a:latin typeface="Arial"/>
                <a:cs typeface="+mn-cs"/>
              </a:rPr>
              <a:t>’</a:t>
            </a:r>
            <a:r>
              <a:rPr lang="en-US" altLang="en-US" dirty="0" smtClean="0">
                <a:cs typeface="+mn-cs"/>
              </a:rPr>
              <a:t>s actions?</a:t>
            </a:r>
          </a:p>
          <a:p>
            <a:pPr lvl="1">
              <a:defRPr/>
            </a:pPr>
            <a:r>
              <a:rPr lang="en-US" altLang="en-US" i="1" dirty="0" smtClean="0"/>
              <a:t>This including side effects!</a:t>
            </a:r>
          </a:p>
          <a:p>
            <a:pPr lvl="1">
              <a:defRPr/>
            </a:pPr>
            <a:r>
              <a:rPr lang="en-US" altLang="en-US" dirty="0" smtClean="0"/>
              <a:t>What assumptions does the library function make?</a:t>
            </a:r>
          </a:p>
          <a:p>
            <a:pPr lvl="1">
              <a:defRPr/>
            </a:pPr>
            <a:r>
              <a:rPr lang="en-US" altLang="en-US" dirty="0" smtClean="0"/>
              <a:t>What information does it obtain from the environment and remote servers?</a:t>
            </a:r>
          </a:p>
          <a:p>
            <a:pPr lvl="1">
              <a:defRPr/>
            </a:pPr>
            <a:r>
              <a:rPr lang="en-US" altLang="en-US" dirty="0" smtClean="0"/>
              <a:t>Does the library function do what the manual claims it does?</a:t>
            </a:r>
          </a:p>
          <a:p>
            <a:pPr>
              <a:defRPr/>
            </a:pPr>
            <a:endParaRPr lang="en-US" altLang="en-US" dirty="0" smtClean="0">
              <a:cs typeface="+mn-cs"/>
            </a:endParaRP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52</a:t>
            </a:fld>
            <a:endParaRPr lang="en-US" dirty="0"/>
          </a:p>
        </p:txBody>
      </p:sp>
    </p:spTree>
    <p:extLst>
      <p:ext uri="{BB962C8B-B14F-4D97-AF65-F5344CB8AC3E}">
        <p14:creationId xmlns:p14="http://schemas.microsoft.com/office/powerpoint/2010/main" val="4250020403"/>
      </p:ext>
    </p:extLst>
  </p:cSld>
  <p:clrMapOvr>
    <a:masterClrMapping/>
  </p:clrMapOvr>
  <p:transition xmlns:p14="http://schemas.microsoft.com/office/powerpoint/2010/mai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defRPr/>
            </a:pPr>
            <a:r>
              <a:rPr lang="en-US" altLang="en-US" dirty="0" smtClean="0">
                <a:cs typeface="+mj-cs"/>
              </a:rPr>
              <a:t>Back to the login Program</a:t>
            </a:r>
          </a:p>
        </p:txBody>
      </p:sp>
      <p:sp>
        <p:nvSpPr>
          <p:cNvPr id="44035" name="Rectangle 3"/>
          <p:cNvSpPr>
            <a:spLocks noGrp="1" noChangeArrowheads="1"/>
          </p:cNvSpPr>
          <p:nvPr>
            <p:ph idx="1"/>
          </p:nvPr>
        </p:nvSpPr>
        <p:spPr/>
        <p:txBody>
          <a:bodyPr/>
          <a:lstStyle/>
          <a:p>
            <a:pPr>
              <a:defRPr/>
            </a:pPr>
            <a:r>
              <a:rPr lang="en-US" altLang="en-US" dirty="0" smtClean="0">
                <a:cs typeface="+mn-cs"/>
              </a:rPr>
              <a:t>Authenticate user</a:t>
            </a:r>
          </a:p>
          <a:p>
            <a:pPr lvl="2">
              <a:defRPr/>
            </a:pPr>
            <a:r>
              <a:rPr lang="en-US" altLang="en-US" dirty="0" smtClean="0"/>
              <a:t>Get user</a:t>
            </a:r>
            <a:r>
              <a:rPr lang="en-US" altLang="ja-JP" dirty="0" smtClean="0">
                <a:latin typeface="Arial"/>
              </a:rPr>
              <a:t>’</a:t>
            </a:r>
            <a:r>
              <a:rPr lang="en-US" altLang="en-US" dirty="0" smtClean="0"/>
              <a:t>s authenticator</a:t>
            </a:r>
          </a:p>
          <a:p>
            <a:pPr lvl="2">
              <a:defRPr/>
            </a:pPr>
            <a:r>
              <a:rPr lang="en-US" altLang="en-US" dirty="0" smtClean="0"/>
              <a:t>Get user</a:t>
            </a:r>
            <a:r>
              <a:rPr lang="en-US" altLang="ja-JP" dirty="0" smtClean="0">
                <a:latin typeface="Arial"/>
              </a:rPr>
              <a:t>’</a:t>
            </a:r>
            <a:r>
              <a:rPr lang="en-US" altLang="en-US" dirty="0" smtClean="0"/>
              <a:t>s authentication data</a:t>
            </a:r>
          </a:p>
          <a:p>
            <a:pPr lvl="2">
              <a:defRPr/>
            </a:pPr>
            <a:r>
              <a:rPr lang="en-US" altLang="en-US" dirty="0" smtClean="0"/>
              <a:t>Check for match</a:t>
            </a:r>
          </a:p>
          <a:p>
            <a:pPr>
              <a:defRPr/>
            </a:pPr>
            <a:r>
              <a:rPr lang="en-US" altLang="en-US" dirty="0" smtClean="0">
                <a:cs typeface="+mn-cs"/>
              </a:rPr>
              <a:t>Change UID, group info</a:t>
            </a:r>
          </a:p>
          <a:p>
            <a:pPr lvl="2">
              <a:defRPr/>
            </a:pPr>
            <a:r>
              <a:rPr lang="en-US" altLang="en-US" dirty="0" smtClean="0"/>
              <a:t>Get UID, primary GID, secondary GIDs</a:t>
            </a:r>
          </a:p>
          <a:p>
            <a:pPr lvl="2">
              <a:defRPr/>
            </a:pPr>
            <a:r>
              <a:rPr lang="en-US" altLang="en-US" dirty="0" smtClean="0"/>
              <a:t>Change to them</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53</a:t>
            </a:fld>
            <a:endParaRPr lang="en-US" dirty="0"/>
          </a:p>
        </p:txBody>
      </p:sp>
    </p:spTree>
    <p:extLst>
      <p:ext uri="{BB962C8B-B14F-4D97-AF65-F5344CB8AC3E}">
        <p14:creationId xmlns:p14="http://schemas.microsoft.com/office/powerpoint/2010/main" val="1777309370"/>
      </p:ext>
    </p:extLst>
  </p:cSld>
  <p:clrMapOvr>
    <a:masterClrMapping/>
  </p:clrMapOvr>
  <p:transition xmlns:p14="http://schemas.microsoft.com/office/powerpoint/2010/mai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defRPr/>
            </a:pPr>
            <a:r>
              <a:rPr lang="en-US" altLang="en-US" dirty="0" smtClean="0">
                <a:cs typeface="+mj-cs"/>
              </a:rPr>
              <a:t>More Implementation Detail</a:t>
            </a:r>
          </a:p>
        </p:txBody>
      </p:sp>
      <p:sp>
        <p:nvSpPr>
          <p:cNvPr id="45059" name="Rectangle 3"/>
          <p:cNvSpPr>
            <a:spLocks noGrp="1" noChangeArrowheads="1"/>
          </p:cNvSpPr>
          <p:nvPr>
            <p:ph idx="1"/>
          </p:nvPr>
        </p:nvSpPr>
        <p:spPr/>
        <p:txBody>
          <a:bodyPr/>
          <a:lstStyle/>
          <a:p>
            <a:pPr>
              <a:defRPr/>
            </a:pPr>
            <a:r>
              <a:rPr lang="en-US" altLang="en-US" dirty="0" smtClean="0">
                <a:cs typeface="+mn-cs"/>
              </a:rPr>
              <a:t>Update log files</a:t>
            </a:r>
          </a:p>
          <a:p>
            <a:pPr lvl="2">
              <a:defRPr/>
            </a:pPr>
            <a:r>
              <a:rPr lang="en-US" altLang="en-US" dirty="0" smtClean="0"/>
              <a:t>For each log file, open it, write out info, close it</a:t>
            </a:r>
          </a:p>
          <a:p>
            <a:pPr>
              <a:defRPr/>
            </a:pPr>
            <a:r>
              <a:rPr lang="en-US" altLang="en-US" dirty="0" smtClean="0">
                <a:cs typeface="+mn-cs"/>
              </a:rPr>
              <a:t>Give user appropriate command interpreter</a:t>
            </a:r>
          </a:p>
          <a:p>
            <a:pPr lvl="2">
              <a:defRPr/>
            </a:pPr>
            <a:r>
              <a:rPr lang="en-US" altLang="en-US" dirty="0" smtClean="0"/>
              <a:t>Obtain user</a:t>
            </a:r>
            <a:r>
              <a:rPr lang="en-US" altLang="en-US" dirty="0" smtClean="0">
                <a:latin typeface="Arial"/>
              </a:rPr>
              <a:t>’</a:t>
            </a:r>
            <a:r>
              <a:rPr lang="en-US" altLang="en-US" dirty="0" smtClean="0"/>
              <a:t>s shell name</a:t>
            </a:r>
          </a:p>
          <a:p>
            <a:pPr lvl="2">
              <a:defRPr/>
            </a:pPr>
            <a:r>
              <a:rPr lang="en-US" altLang="en-US" dirty="0"/>
              <a:t>V</a:t>
            </a:r>
            <a:r>
              <a:rPr lang="en-US" altLang="en-US" dirty="0" smtClean="0"/>
              <a:t>erify it is a valid shell</a:t>
            </a:r>
          </a:p>
          <a:p>
            <a:pPr lvl="2">
              <a:defRPr/>
            </a:pPr>
            <a:r>
              <a:rPr lang="en-US" altLang="en-US" dirty="0"/>
              <a:t>S</a:t>
            </a:r>
            <a:r>
              <a:rPr lang="en-US" altLang="en-US" dirty="0" smtClean="0"/>
              <a:t>pawn it</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54</a:t>
            </a:fld>
            <a:endParaRPr lang="en-US" dirty="0"/>
          </a:p>
        </p:txBody>
      </p:sp>
    </p:spTree>
    <p:extLst>
      <p:ext uri="{BB962C8B-B14F-4D97-AF65-F5344CB8AC3E}">
        <p14:creationId xmlns:p14="http://schemas.microsoft.com/office/powerpoint/2010/main" val="3054616993"/>
      </p:ext>
    </p:extLst>
  </p:cSld>
  <p:clrMapOvr>
    <a:masterClrMapping/>
  </p:clrMapOvr>
  <p:transition xmlns:p14="http://schemas.microsoft.com/office/powerpoint/2010/mai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en-US" altLang="en-US" dirty="0" smtClean="0">
                <a:cs typeface="+mj-cs"/>
              </a:rPr>
              <a:t>Libraries and Such</a:t>
            </a:r>
          </a:p>
        </p:txBody>
      </p:sp>
      <p:sp>
        <p:nvSpPr>
          <p:cNvPr id="47107" name="Rectangle 3"/>
          <p:cNvSpPr>
            <a:spLocks noGrp="1" noChangeArrowheads="1"/>
          </p:cNvSpPr>
          <p:nvPr>
            <p:ph idx="1"/>
          </p:nvPr>
        </p:nvSpPr>
        <p:spPr/>
        <p:txBody>
          <a:bodyPr>
            <a:normAutofit fontScale="92500"/>
          </a:bodyPr>
          <a:lstStyle/>
          <a:p>
            <a:pPr>
              <a:defRPr/>
            </a:pPr>
            <a:r>
              <a:rPr lang="en-US" altLang="en-US" dirty="0" smtClean="0"/>
              <a:t>Know their assumptions</a:t>
            </a:r>
          </a:p>
          <a:p>
            <a:pPr lvl="1">
              <a:defRPr/>
            </a:pPr>
            <a:r>
              <a:rPr lang="en-US" altLang="en-US" i="1" dirty="0" err="1" smtClean="0"/>
              <a:t>strcpy</a:t>
            </a:r>
            <a:r>
              <a:rPr lang="en-US" altLang="en-US" dirty="0" smtClean="0"/>
              <a:t> assumes second buffer no longer than first</a:t>
            </a:r>
          </a:p>
          <a:p>
            <a:pPr lvl="1">
              <a:defRPr/>
            </a:pPr>
            <a:r>
              <a:rPr lang="en-US" altLang="en-US" i="1" dirty="0" err="1" smtClean="0"/>
              <a:t>strncpy</a:t>
            </a:r>
            <a:r>
              <a:rPr lang="en-US" altLang="en-US" dirty="0" smtClean="0"/>
              <a:t> assumes same or it may omit NUL byte</a:t>
            </a:r>
          </a:p>
          <a:p>
            <a:pPr lvl="1">
              <a:defRPr/>
            </a:pPr>
            <a:r>
              <a:rPr lang="en-US" altLang="en-US" i="1" dirty="0" smtClean="0"/>
              <a:t>gets</a:t>
            </a:r>
            <a:r>
              <a:rPr lang="en-US" altLang="en-US" dirty="0" smtClean="0"/>
              <a:t> doesn</a:t>
            </a:r>
            <a:r>
              <a:rPr lang="en-US" altLang="en-US" dirty="0" smtClean="0">
                <a:latin typeface="Arial"/>
              </a:rPr>
              <a:t>’</a:t>
            </a:r>
            <a:r>
              <a:rPr lang="en-US" altLang="en-US" dirty="0" smtClean="0"/>
              <a:t>t check input length</a:t>
            </a:r>
          </a:p>
          <a:p>
            <a:pPr lvl="1">
              <a:defRPr/>
            </a:pPr>
            <a:r>
              <a:rPr lang="en-US" altLang="en-US" dirty="0" smtClean="0"/>
              <a:t>And so on …</a:t>
            </a:r>
          </a:p>
          <a:p>
            <a:pPr>
              <a:defRPr/>
            </a:pPr>
            <a:r>
              <a:rPr lang="en-US" altLang="en-US" dirty="0" smtClean="0"/>
              <a:t>Know their outputs and side effects</a:t>
            </a:r>
          </a:p>
          <a:p>
            <a:pPr lvl="1">
              <a:defRPr/>
            </a:pPr>
            <a:r>
              <a:rPr lang="en-US" altLang="en-US" i="1" dirty="0" err="1" smtClean="0"/>
              <a:t>malloc</a:t>
            </a:r>
            <a:r>
              <a:rPr lang="en-US" altLang="en-US" dirty="0" smtClean="0"/>
              <a:t>(–2048) gives what?</a:t>
            </a:r>
          </a:p>
          <a:p>
            <a:pPr lvl="1">
              <a:defRPr/>
            </a:pPr>
            <a:r>
              <a:rPr lang="en-US" altLang="en-US" i="1" dirty="0" err="1" smtClean="0"/>
              <a:t>strcpy</a:t>
            </a:r>
            <a:r>
              <a:rPr lang="en-US" altLang="en-US" dirty="0" smtClean="0"/>
              <a:t>(a, b, –5) does what?</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55</a:t>
            </a:fld>
            <a:endParaRPr lang="en-US" dirty="0"/>
          </a:p>
        </p:txBody>
      </p:sp>
    </p:spTree>
    <p:extLst>
      <p:ext uri="{BB962C8B-B14F-4D97-AF65-F5344CB8AC3E}">
        <p14:creationId xmlns:p14="http://schemas.microsoft.com/office/powerpoint/2010/main" val="2309144558"/>
      </p:ext>
    </p:extLst>
  </p:cSld>
  <p:clrMapOvr>
    <a:masterClrMapping/>
  </p:clrMapOvr>
  <p:transition xmlns:p14="http://schemas.microsoft.com/office/powerpoint/2010/mai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defRPr/>
            </a:pPr>
            <a:r>
              <a:rPr lang="en-US" altLang="en-US" smtClean="0">
                <a:cs typeface="+mj-cs"/>
              </a:rPr>
              <a:t>Checklist #3</a:t>
            </a:r>
          </a:p>
        </p:txBody>
      </p:sp>
      <p:sp>
        <p:nvSpPr>
          <p:cNvPr id="75779" name="Rectangle 3"/>
          <p:cNvSpPr>
            <a:spLocks noGrp="1" noChangeArrowheads="1"/>
          </p:cNvSpPr>
          <p:nvPr>
            <p:ph idx="1"/>
          </p:nvPr>
        </p:nvSpPr>
        <p:spPr/>
        <p:txBody>
          <a:bodyPr/>
          <a:lstStyle/>
          <a:p>
            <a:pPr>
              <a:defRPr/>
            </a:pPr>
            <a:r>
              <a:rPr lang="en-US" altLang="en-US" smtClean="0">
                <a:cs typeface="+mn-cs"/>
              </a:rPr>
              <a:t>Have I structured my program appropriately?</a:t>
            </a:r>
          </a:p>
          <a:p>
            <a:pPr lvl="1">
              <a:defRPr/>
            </a:pPr>
            <a:r>
              <a:rPr lang="en-US" altLang="en-US" smtClean="0"/>
              <a:t>Non-security-relevant elements</a:t>
            </a:r>
          </a:p>
          <a:p>
            <a:pPr lvl="1">
              <a:defRPr/>
            </a:pPr>
            <a:r>
              <a:rPr lang="en-US" altLang="en-US" smtClean="0"/>
              <a:t>Security-relevant elements</a:t>
            </a:r>
          </a:p>
          <a:p>
            <a:pPr lvl="1">
              <a:defRPr/>
            </a:pPr>
            <a:r>
              <a:rPr lang="en-US" altLang="en-US" smtClean="0"/>
              <a:t>Modularize security-relevant elements so each module performs exactly one security-related function</a:t>
            </a:r>
          </a:p>
          <a:p>
            <a:pPr lvl="1">
              <a:defRPr/>
            </a:pPr>
            <a:r>
              <a:rPr lang="en-US" altLang="en-US" smtClean="0"/>
              <a:t>KISS principle</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56</a:t>
            </a:fld>
            <a:endParaRPr lang="en-US" dirty="0"/>
          </a:p>
        </p:txBody>
      </p:sp>
    </p:spTree>
    <p:extLst>
      <p:ext uri="{BB962C8B-B14F-4D97-AF65-F5344CB8AC3E}">
        <p14:creationId xmlns:p14="http://schemas.microsoft.com/office/powerpoint/2010/main" val="2907098001"/>
      </p:ext>
    </p:extLst>
  </p:cSld>
  <p:clrMapOvr>
    <a:masterClrMapping/>
  </p:clrMapOvr>
  <p:transition xmlns:p14="http://schemas.microsoft.com/office/powerpoint/2010/mai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defRPr/>
            </a:pPr>
            <a:r>
              <a:rPr lang="en-US" altLang="en-US" smtClean="0">
                <a:cs typeface="+mj-cs"/>
              </a:rPr>
              <a:t>Checklist #4</a:t>
            </a:r>
          </a:p>
        </p:txBody>
      </p:sp>
      <p:sp>
        <p:nvSpPr>
          <p:cNvPr id="76803" name="Rectangle 3"/>
          <p:cNvSpPr>
            <a:spLocks noGrp="1" noChangeArrowheads="1"/>
          </p:cNvSpPr>
          <p:nvPr>
            <p:ph idx="1"/>
          </p:nvPr>
        </p:nvSpPr>
        <p:spPr/>
        <p:txBody>
          <a:bodyPr/>
          <a:lstStyle/>
          <a:p>
            <a:pPr>
              <a:defRPr/>
            </a:pPr>
            <a:r>
              <a:rPr lang="en-US" altLang="en-US" dirty="0" smtClean="0">
                <a:cs typeface="+mn-cs"/>
              </a:rPr>
              <a:t>Have I checked my interfaces?</a:t>
            </a:r>
          </a:p>
          <a:p>
            <a:pPr lvl="1">
              <a:defRPr/>
            </a:pPr>
            <a:r>
              <a:rPr lang="en-US" altLang="en-US" dirty="0" smtClean="0"/>
              <a:t>User/Programmer: no passing pointers or addresses; use some other structure (like tickets)</a:t>
            </a:r>
          </a:p>
          <a:p>
            <a:pPr lvl="2">
              <a:defRPr/>
            </a:pPr>
            <a:r>
              <a:rPr lang="en-US" altLang="en-US" dirty="0" smtClean="0"/>
              <a:t>May have to in some cases, but try to avoid it</a:t>
            </a:r>
          </a:p>
          <a:p>
            <a:pPr lvl="1">
              <a:defRPr/>
            </a:pPr>
            <a:r>
              <a:rPr lang="en-US" altLang="en-US" dirty="0" smtClean="0"/>
              <a:t>Are the call/data dependency graphs simple and easy to follow?</a:t>
            </a:r>
          </a:p>
          <a:p>
            <a:pPr lvl="1">
              <a:defRPr/>
            </a:pPr>
            <a:r>
              <a:rPr lang="en-US" altLang="en-US" dirty="0" smtClean="0"/>
              <a:t>Do I check everything anyway?</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57</a:t>
            </a:fld>
            <a:endParaRPr lang="en-US" dirty="0"/>
          </a:p>
        </p:txBody>
      </p:sp>
    </p:spTree>
    <p:extLst>
      <p:ext uri="{BB962C8B-B14F-4D97-AF65-F5344CB8AC3E}">
        <p14:creationId xmlns:p14="http://schemas.microsoft.com/office/powerpoint/2010/main" val="3693121589"/>
      </p:ext>
    </p:extLst>
  </p:cSld>
  <p:clrMapOvr>
    <a:masterClrMapping/>
  </p:clrMapOvr>
  <p:transition xmlns:p14="http://schemas.microsoft.com/office/powerpoint/2010/mai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defRPr/>
            </a:pPr>
            <a:r>
              <a:rPr lang="en-US" altLang="en-US" i="1" dirty="0" smtClean="0">
                <a:cs typeface="+mj-cs"/>
              </a:rPr>
              <a:t>Login</a:t>
            </a:r>
            <a:r>
              <a:rPr lang="en-US" altLang="en-US" dirty="0" smtClean="0">
                <a:cs typeface="+mj-cs"/>
              </a:rPr>
              <a:t> Preconditions</a:t>
            </a:r>
            <a:endParaRPr lang="en-US" altLang="en-US" i="1" dirty="0" smtClean="0">
              <a:cs typeface="+mj-cs"/>
            </a:endParaRPr>
          </a:p>
        </p:txBody>
      </p:sp>
      <p:sp>
        <p:nvSpPr>
          <p:cNvPr id="50179" name="Rectangle 3"/>
          <p:cNvSpPr>
            <a:spLocks noGrp="1" noChangeArrowheads="1"/>
          </p:cNvSpPr>
          <p:nvPr>
            <p:ph idx="1"/>
          </p:nvPr>
        </p:nvSpPr>
        <p:spPr/>
        <p:txBody>
          <a:bodyPr>
            <a:normAutofit fontScale="92500"/>
          </a:bodyPr>
          <a:lstStyle/>
          <a:p>
            <a:pPr>
              <a:defRPr/>
            </a:pPr>
            <a:r>
              <a:rPr lang="en-US" altLang="en-US" dirty="0" smtClean="0">
                <a:cs typeface="+mn-cs"/>
              </a:rPr>
              <a:t>Exporting environment variables preconditions</a:t>
            </a:r>
          </a:p>
          <a:p>
            <a:pPr lvl="1">
              <a:defRPr/>
            </a:pPr>
            <a:r>
              <a:rPr lang="en-US" altLang="en-US" dirty="0" smtClean="0">
                <a:cs typeface="+mn-cs"/>
              </a:rPr>
              <a:t>Don’t export any with string </a:t>
            </a:r>
            <a:r>
              <a:rPr lang="en-US" altLang="en-US" dirty="0" err="1" smtClean="0">
                <a:cs typeface="+mn-cs"/>
              </a:rPr>
              <a:t>legth</a:t>
            </a:r>
            <a:r>
              <a:rPr lang="en-US" altLang="en-US" dirty="0" smtClean="0">
                <a:cs typeface="+mn-cs"/>
              </a:rPr>
              <a:t> over 1024 chars</a:t>
            </a:r>
          </a:p>
          <a:p>
            <a:pPr lvl="1">
              <a:defRPr/>
            </a:pPr>
            <a:r>
              <a:rPr lang="en-US" altLang="en-US" dirty="0" smtClean="0">
                <a:cs typeface="+mn-cs"/>
              </a:rPr>
              <a:t>Don’t export any with empty (or no) value</a:t>
            </a:r>
          </a:p>
          <a:p>
            <a:pPr lvl="1">
              <a:defRPr/>
            </a:pPr>
            <a:r>
              <a:rPr lang="en-US" altLang="en-US" dirty="0" smtClean="0">
                <a:cs typeface="+mn-cs"/>
              </a:rPr>
              <a:t>Don’t export any named in </a:t>
            </a:r>
            <a:r>
              <a:rPr lang="en-US" altLang="en-US" i="1" dirty="0" err="1" smtClean="0">
                <a:cs typeface="+mn-cs"/>
              </a:rPr>
              <a:t>noexport</a:t>
            </a:r>
            <a:r>
              <a:rPr lang="en-US" altLang="en-US" dirty="0" smtClean="0">
                <a:cs typeface="+mn-cs"/>
              </a:rPr>
              <a:t> list</a:t>
            </a:r>
          </a:p>
          <a:p>
            <a:pPr>
              <a:defRPr/>
            </a:pPr>
            <a:r>
              <a:rPr lang="en-US" altLang="en-US" dirty="0" err="1" smtClean="0">
                <a:cs typeface="+mn-cs"/>
              </a:rPr>
              <a:t>Postcondition</a:t>
            </a:r>
            <a:endParaRPr lang="en-US" altLang="en-US" dirty="0" smtClean="0">
              <a:cs typeface="+mn-cs"/>
            </a:endParaRPr>
          </a:p>
          <a:p>
            <a:pPr lvl="1">
              <a:defRPr/>
            </a:pPr>
            <a:r>
              <a:rPr lang="en-US" altLang="en-US" dirty="0" smtClean="0">
                <a:cs typeface="+mn-cs"/>
              </a:rPr>
              <a:t>Environment variable placed in list of environment variables to be made available to the user</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58</a:t>
            </a:fld>
            <a:endParaRPr lang="en-US" dirty="0"/>
          </a:p>
        </p:txBody>
      </p:sp>
    </p:spTree>
    <p:extLst>
      <p:ext uri="{BB962C8B-B14F-4D97-AF65-F5344CB8AC3E}">
        <p14:creationId xmlns:p14="http://schemas.microsoft.com/office/powerpoint/2010/main" val="3127944966"/>
      </p:ext>
    </p:extLst>
  </p:cSld>
  <p:clrMapOvr>
    <a:masterClrMapping/>
  </p:clrMapOvr>
  <p:transition xmlns:p14="http://schemas.microsoft.com/office/powerpoint/2010/mai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The Fragile Export Function</a:t>
            </a:r>
            <a:endParaRPr lang="en-US" dirty="0"/>
          </a:p>
        </p:txBody>
      </p:sp>
      <p:sp>
        <p:nvSpPr>
          <p:cNvPr id="3" name="Content Placeholder 2"/>
          <p:cNvSpPr>
            <a:spLocks noGrp="1"/>
          </p:cNvSpPr>
          <p:nvPr>
            <p:ph idx="1"/>
          </p:nvPr>
        </p:nvSpPr>
        <p:spPr/>
        <p:txBody>
          <a:bodyPr>
            <a:normAutofit lnSpcReduction="10000"/>
          </a:bodyPr>
          <a:lstStyle/>
          <a:p>
            <a:pPr marL="0" indent="0">
              <a:buFont typeface="Monotype Sorts" charset="0"/>
              <a:buNone/>
              <a:defRPr/>
            </a:pPr>
            <a:r>
              <a:rPr lang="en-US" sz="2000" dirty="0">
                <a:latin typeface="Courier"/>
                <a:cs typeface="Courier"/>
              </a:rPr>
              <a:t>static </a:t>
            </a:r>
            <a:r>
              <a:rPr lang="en-US" sz="2000" dirty="0" err="1">
                <a:latin typeface="Courier"/>
                <a:cs typeface="Courier"/>
              </a:rPr>
              <a:t>int</a:t>
            </a:r>
            <a:r>
              <a:rPr lang="en-US" sz="2000" dirty="0">
                <a:latin typeface="Courier"/>
                <a:cs typeface="Courier"/>
              </a:rPr>
              <a:t> </a:t>
            </a:r>
            <a:r>
              <a:rPr lang="en-US" sz="2000" dirty="0" smtClean="0">
                <a:latin typeface="Courier"/>
                <a:cs typeface="Courier"/>
              </a:rPr>
              <a:t>export(</a:t>
            </a:r>
            <a:r>
              <a:rPr lang="en-US" sz="2000" dirty="0" err="1">
                <a:latin typeface="Courier"/>
                <a:cs typeface="Courier"/>
              </a:rPr>
              <a:t>const</a:t>
            </a:r>
            <a:r>
              <a:rPr lang="en-US" sz="2000" dirty="0">
                <a:latin typeface="Courier"/>
                <a:cs typeface="Courier"/>
              </a:rPr>
              <a:t> char *s</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a:t>
            </a:r>
            <a:endParaRPr lang="en-US" sz="2000" dirty="0">
              <a:latin typeface="Courier"/>
              <a:cs typeface="Courier"/>
            </a:endParaRPr>
          </a:p>
          <a:p>
            <a:pPr marL="0" indent="0">
              <a:buFont typeface="Monotype Sorts" charset="0"/>
              <a:buNone/>
              <a:defRPr/>
            </a:pPr>
            <a:r>
              <a:rPr lang="fi-FI" sz="2000" dirty="0" smtClean="0">
                <a:latin typeface="Courier"/>
                <a:cs typeface="Courier"/>
              </a:rPr>
              <a:t>	p </a:t>
            </a:r>
            <a:r>
              <a:rPr lang="fi-FI" sz="2000" dirty="0">
                <a:latin typeface="Courier"/>
                <a:cs typeface="Courier"/>
              </a:rPr>
              <a:t>= </a:t>
            </a:r>
            <a:r>
              <a:rPr lang="fi-FI" sz="2000" dirty="0" err="1">
                <a:latin typeface="Courier"/>
                <a:cs typeface="Courier"/>
              </a:rPr>
              <a:t>strchr(s</a:t>
            </a:r>
            <a:r>
              <a:rPr lang="fi-FI" sz="2000" dirty="0">
                <a:latin typeface="Courier"/>
                <a:cs typeface="Courier"/>
              </a:rPr>
              <a:t>, ‘=’)</a:t>
            </a:r>
            <a:r>
              <a:rPr lang="fi-FI" sz="2000" dirty="0" smtClean="0">
                <a:latin typeface="Courier"/>
                <a:cs typeface="Courier"/>
              </a:rPr>
              <a:t>;</a:t>
            </a:r>
          </a:p>
          <a:p>
            <a:pPr marL="0" indent="0">
              <a:buFont typeface="Monotype Sorts" charset="0"/>
              <a:buNone/>
              <a:defRPr/>
            </a:pPr>
            <a:r>
              <a:rPr lang="fi-FI" sz="2000" dirty="0">
                <a:latin typeface="Courier"/>
                <a:cs typeface="Courier"/>
              </a:rPr>
              <a:t>	</a:t>
            </a:r>
            <a:r>
              <a:rPr lang="fi-FI" sz="2000" dirty="0" smtClean="0">
                <a:latin typeface="Courier"/>
                <a:cs typeface="Courier"/>
              </a:rPr>
              <a:t>*</a:t>
            </a:r>
            <a:r>
              <a:rPr lang="fi-FI" sz="2000" dirty="0">
                <a:latin typeface="Courier"/>
                <a:cs typeface="Courier"/>
              </a:rPr>
              <a:t>p = ‘\0’</a:t>
            </a:r>
            <a:r>
              <a:rPr lang="fi-FI" sz="2000" dirty="0" smtClean="0">
                <a:latin typeface="Courier"/>
                <a:cs typeface="Courier"/>
              </a:rPr>
              <a:t>;</a:t>
            </a:r>
          </a:p>
          <a:p>
            <a:pPr marL="0" indent="0">
              <a:buFont typeface="Monotype Sorts" charset="0"/>
              <a:buNone/>
              <a:defRPr/>
            </a:pPr>
            <a:r>
              <a:rPr lang="fi-FI" sz="2000" dirty="0">
                <a:latin typeface="Courier"/>
                <a:cs typeface="Courier"/>
              </a:rPr>
              <a:t>	</a:t>
            </a:r>
            <a:r>
              <a:rPr lang="fi-FI" sz="2000" dirty="0" smtClean="0">
                <a:latin typeface="Courier"/>
                <a:cs typeface="Courier"/>
              </a:rPr>
              <a:t>(</a:t>
            </a:r>
            <a:r>
              <a:rPr lang="fi-FI" sz="2000" dirty="0" err="1">
                <a:latin typeface="Courier"/>
                <a:cs typeface="Courier"/>
              </a:rPr>
              <a:t>void</a:t>
            </a:r>
            <a:r>
              <a:rPr lang="fi-FI" sz="2000" dirty="0">
                <a:latin typeface="Courier"/>
                <a:cs typeface="Courier"/>
              </a:rPr>
              <a:t>) </a:t>
            </a:r>
            <a:r>
              <a:rPr lang="fi-FI" sz="2000" dirty="0" err="1">
                <a:latin typeface="Courier"/>
                <a:cs typeface="Courier"/>
              </a:rPr>
              <a:t>setenv(s</a:t>
            </a:r>
            <a:r>
              <a:rPr lang="fi-FI" sz="2000" dirty="0">
                <a:latin typeface="Courier"/>
                <a:cs typeface="Courier"/>
              </a:rPr>
              <a:t>, p + 1, 1)</a:t>
            </a:r>
            <a:r>
              <a:rPr lang="fi-FI" sz="2000" dirty="0" smtClean="0">
                <a:latin typeface="Courier"/>
                <a:cs typeface="Courier"/>
              </a:rPr>
              <a:t>;</a:t>
            </a:r>
          </a:p>
          <a:p>
            <a:pPr marL="0" indent="0">
              <a:buFont typeface="Monotype Sorts" charset="0"/>
              <a:buNone/>
              <a:defRPr/>
            </a:pPr>
            <a:r>
              <a:rPr lang="fi-FI" sz="2000" dirty="0">
                <a:latin typeface="Courier"/>
                <a:cs typeface="Courier"/>
              </a:rPr>
              <a:t>	</a:t>
            </a:r>
            <a:r>
              <a:rPr lang="fi-FI" sz="2000" dirty="0" smtClean="0">
                <a:latin typeface="Courier"/>
                <a:cs typeface="Courier"/>
              </a:rPr>
              <a:t>*</a:t>
            </a:r>
            <a:r>
              <a:rPr lang="fi-FI" sz="2000" dirty="0">
                <a:latin typeface="Courier"/>
                <a:cs typeface="Courier"/>
              </a:rPr>
              <a:t>p = ‘=’</a:t>
            </a:r>
            <a:r>
              <a:rPr lang="fi-FI" sz="2000" dirty="0" smtClean="0">
                <a:latin typeface="Courier"/>
                <a:cs typeface="Courier"/>
              </a:rPr>
              <a:t>;</a:t>
            </a:r>
          </a:p>
          <a:p>
            <a:pPr marL="0" indent="0">
              <a:buFont typeface="Monotype Sorts" charset="0"/>
              <a:buNone/>
              <a:defRPr/>
            </a:pPr>
            <a:r>
              <a:rPr lang="fi-FI" sz="2000" dirty="0">
                <a:latin typeface="Courier"/>
                <a:cs typeface="Courier"/>
              </a:rPr>
              <a:t>	</a:t>
            </a:r>
            <a:r>
              <a:rPr lang="fi-FI" sz="2000" dirty="0" smtClean="0">
                <a:latin typeface="Courier"/>
                <a:cs typeface="Courier"/>
              </a:rPr>
              <a:t>return</a:t>
            </a:r>
            <a:r>
              <a:rPr lang="fi-FI" sz="2000" dirty="0">
                <a:latin typeface="Courier"/>
                <a:cs typeface="Courier"/>
              </a:rPr>
              <a:t>(1);</a:t>
            </a:r>
          </a:p>
          <a:p>
            <a:pPr marL="0" indent="0">
              <a:buFont typeface="Monotype Sorts" charset="0"/>
              <a:buNone/>
              <a:defRPr/>
            </a:pPr>
            <a:r>
              <a:rPr lang="fi-FI" sz="2000" dirty="0" smtClean="0">
                <a:latin typeface="Courier"/>
                <a:cs typeface="Courier"/>
              </a:rPr>
              <a:t>}</a:t>
            </a:r>
          </a:p>
          <a:p>
            <a:pPr marL="0" indent="0">
              <a:buFont typeface="Monotype Sorts" charset="0"/>
              <a:buNone/>
              <a:defRPr/>
            </a:pPr>
            <a:endParaRPr lang="fi-FI" sz="2000" dirty="0">
              <a:latin typeface="Courier"/>
              <a:cs typeface="Courier"/>
            </a:endParaRPr>
          </a:p>
          <a:p>
            <a:pPr marL="0" indent="0">
              <a:buFont typeface="Monotype Sorts" charset="0"/>
              <a:buNone/>
              <a:defRPr/>
            </a:pPr>
            <a:r>
              <a:rPr lang="en-US" sz="2800" dirty="0" smtClean="0">
                <a:latin typeface="Times"/>
                <a:cs typeface="Times"/>
              </a:rPr>
              <a:t>Note boundary cases not checked (for example, no “=“ causes problem)</a:t>
            </a:r>
            <a:endParaRPr lang="en-US" sz="2800" dirty="0">
              <a:latin typeface="Times"/>
              <a:cs typeface="Times"/>
            </a:endParaRPr>
          </a:p>
        </p:txBody>
      </p:sp>
      <p:sp>
        <p:nvSpPr>
          <p:cNvPr id="6" name="Slide Number Placeholder 5"/>
          <p:cNvSpPr>
            <a:spLocks noGrp="1"/>
          </p:cNvSpPr>
          <p:nvPr>
            <p:ph type="sldNum" sz="quarter" idx="10"/>
          </p:nvPr>
        </p:nvSpPr>
        <p:spPr>
          <a:prstGeom prst="rect">
            <a:avLst/>
          </a:prstGeom>
        </p:spPr>
        <p:txBody>
          <a:bodyPr/>
          <a:lstStyle/>
          <a:p>
            <a:pPr>
              <a:defRPr/>
            </a:pPr>
            <a:r>
              <a:rPr lang="en-US" altLang="en-US" smtClean="0"/>
              <a:t>Slide #</a:t>
            </a:r>
            <a:fld id="{301FE6C5-5061-2E47-9413-0F1CA5E43225}" type="slidenum">
              <a:rPr lang="en-US" altLang="en-US" smtClean="0"/>
              <a:pPr>
                <a:defRPr/>
              </a:pPr>
              <a:t>59</a:t>
            </a:fld>
            <a:endParaRPr lang="en-US" altLang="en-US"/>
          </a:p>
        </p:txBody>
      </p:sp>
    </p:spTree>
    <p:extLst>
      <p:ext uri="{BB962C8B-B14F-4D97-AF65-F5344CB8AC3E}">
        <p14:creationId xmlns:p14="http://schemas.microsoft.com/office/powerpoint/2010/main" val="2616916871"/>
      </p:ext>
    </p:extLst>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vs. Secure Programming</a:t>
            </a:r>
            <a:endParaRPr lang="en-US" dirty="0"/>
          </a:p>
        </p:txBody>
      </p:sp>
      <p:sp>
        <p:nvSpPr>
          <p:cNvPr id="3" name="Content Placeholder 2"/>
          <p:cNvSpPr>
            <a:spLocks noGrp="1"/>
          </p:cNvSpPr>
          <p:nvPr>
            <p:ph idx="1"/>
          </p:nvPr>
        </p:nvSpPr>
        <p:spPr/>
        <p:txBody>
          <a:bodyPr/>
          <a:lstStyle/>
          <a:p>
            <a:r>
              <a:rPr lang="en-US" dirty="0"/>
              <a:t>“Secure” program conforms to a security </a:t>
            </a:r>
            <a:r>
              <a:rPr lang="en-US" dirty="0" smtClean="0"/>
              <a:t>policy</a:t>
            </a:r>
          </a:p>
          <a:p>
            <a:pPr lvl="1"/>
            <a:r>
              <a:rPr lang="en-US" dirty="0" smtClean="0"/>
              <a:t>And implicitly requires robustness</a:t>
            </a:r>
          </a:p>
          <a:p>
            <a:r>
              <a:rPr lang="en-US" dirty="0" smtClean="0"/>
              <a:t>Robust programming does not require such conformance</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6</a:t>
            </a:fld>
            <a:endParaRPr lang="en-US"/>
          </a:p>
        </p:txBody>
      </p:sp>
    </p:spTree>
    <p:extLst>
      <p:ext uri="{BB962C8B-B14F-4D97-AF65-F5344CB8AC3E}">
        <p14:creationId xmlns:p14="http://schemas.microsoft.com/office/powerpoint/2010/main" val="2078645078"/>
      </p:ext>
    </p:extLst>
  </p:cSld>
  <p:clrMapOvr>
    <a:masterClrMapping/>
  </p:clrMapOvr>
  <p:transition xmlns:p14="http://schemas.microsoft.com/office/powerpoint/2010/mai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Check Preconditions</a:t>
            </a:r>
            <a:endParaRPr lang="en-US" dirty="0"/>
          </a:p>
        </p:txBody>
      </p:sp>
      <p:sp>
        <p:nvSpPr>
          <p:cNvPr id="3" name="Content Placeholder 2"/>
          <p:cNvSpPr>
            <a:spLocks noGrp="1"/>
          </p:cNvSpPr>
          <p:nvPr>
            <p:ph idx="1"/>
          </p:nvPr>
        </p:nvSpPr>
        <p:spPr/>
        <p:txBody>
          <a:bodyPr>
            <a:normAutofit lnSpcReduction="10000"/>
          </a:bodyPr>
          <a:lstStyle/>
          <a:p>
            <a:pPr marL="0" indent="0">
              <a:buFont typeface="Monotype Sorts" charset="0"/>
              <a:buNone/>
              <a:defRPr/>
            </a:pPr>
            <a:r>
              <a:rPr lang="en-US" sz="2000" dirty="0">
                <a:latin typeface="Courier"/>
                <a:cs typeface="Courier"/>
              </a:rPr>
              <a:t>static </a:t>
            </a:r>
            <a:r>
              <a:rPr lang="en-US" sz="2000" dirty="0" err="1">
                <a:latin typeface="Courier"/>
                <a:cs typeface="Courier"/>
              </a:rPr>
              <a:t>int</a:t>
            </a:r>
            <a:r>
              <a:rPr lang="en-US" sz="2000" dirty="0">
                <a:latin typeface="Courier"/>
                <a:cs typeface="Courier"/>
              </a:rPr>
              <a:t> export(</a:t>
            </a:r>
            <a:r>
              <a:rPr lang="en-US" sz="2000" dirty="0" err="1">
                <a:latin typeface="Courier"/>
                <a:cs typeface="Courier"/>
              </a:rPr>
              <a:t>const</a:t>
            </a:r>
            <a:r>
              <a:rPr lang="en-US" sz="2000" dirty="0">
                <a:latin typeface="Courier"/>
                <a:cs typeface="Courier"/>
              </a:rPr>
              <a:t> char *s) {</a:t>
            </a:r>
          </a:p>
          <a:p>
            <a:pPr marL="0" indent="0">
              <a:buFont typeface="Monotype Sorts" charset="0"/>
              <a:buNone/>
              <a:defRPr/>
            </a:pPr>
            <a:endParaRPr lang="en-US" sz="2000" dirty="0">
              <a:latin typeface="Courier"/>
              <a:cs typeface="Courier"/>
            </a:endParaRPr>
          </a:p>
          <a:p>
            <a:pPr marL="0" indent="0">
              <a:buFont typeface="Monotype Sorts" charset="0"/>
              <a:buNone/>
              <a:defRPr/>
            </a:pPr>
            <a:r>
              <a:rPr lang="en-US" sz="2000" dirty="0" smtClean="0">
                <a:latin typeface="Courier"/>
                <a:cs typeface="Courier"/>
              </a:rPr>
              <a:t>char </a:t>
            </a:r>
            <a:r>
              <a:rPr lang="en-US" sz="2000" dirty="0">
                <a:latin typeface="Courier"/>
                <a:cs typeface="Courier"/>
              </a:rPr>
              <a:t>*p; </a:t>
            </a:r>
            <a:r>
              <a:rPr lang="en-US" sz="2000" dirty="0" err="1">
                <a:latin typeface="Courier"/>
                <a:cs typeface="Courier"/>
              </a:rPr>
              <a:t>const</a:t>
            </a:r>
            <a:r>
              <a:rPr lang="en-US" sz="2000" dirty="0">
                <a:latin typeface="Courier"/>
                <a:cs typeface="Courier"/>
              </a:rPr>
              <a:t> char **</a:t>
            </a:r>
            <a:r>
              <a:rPr lang="en-US" sz="2000" dirty="0" err="1">
                <a:latin typeface="Courier"/>
                <a:cs typeface="Courier"/>
              </a:rPr>
              <a:t>pp</a:t>
            </a:r>
            <a:r>
              <a:rPr lang="en-US" sz="2000" dirty="0">
                <a:latin typeface="Courier"/>
                <a:cs typeface="Courier"/>
              </a:rPr>
              <a:t>; </a:t>
            </a:r>
            <a:r>
              <a:rPr lang="en-US" sz="2000" dirty="0" err="1">
                <a:latin typeface="Courier"/>
                <a:cs typeface="Courier"/>
              </a:rPr>
              <a:t>size_t</a:t>
            </a:r>
            <a:r>
              <a:rPr lang="en-US" sz="2000" dirty="0">
                <a:latin typeface="Courier"/>
                <a:cs typeface="Courier"/>
              </a:rPr>
              <a:t> n</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a:t>
            </a:r>
            <a:r>
              <a:rPr lang="en-US" sz="2000" dirty="0">
                <a:latin typeface="Courier"/>
                <a:cs typeface="Courier"/>
              </a:rPr>
              <a:t>* check precondition 1 *</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if </a:t>
            </a:r>
            <a:r>
              <a:rPr lang="en-US" sz="2000" dirty="0">
                <a:latin typeface="Courier"/>
                <a:cs typeface="Courier"/>
              </a:rPr>
              <a:t>(</a:t>
            </a:r>
            <a:r>
              <a:rPr lang="en-US" sz="2000" dirty="0" err="1">
                <a:latin typeface="Courier"/>
                <a:cs typeface="Courier"/>
              </a:rPr>
              <a:t>strlen</a:t>
            </a:r>
            <a:r>
              <a:rPr lang="en-US" sz="2000" dirty="0">
                <a:latin typeface="Courier"/>
                <a:cs typeface="Courier"/>
              </a:rPr>
              <a:t>(s) &gt; 1024) return(0)</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a:t>
            </a:r>
            <a:r>
              <a:rPr lang="en-US" sz="2000" dirty="0">
                <a:latin typeface="Courier"/>
                <a:cs typeface="Courier"/>
              </a:rPr>
              <a:t>* handle precondition 2 *</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if </a:t>
            </a:r>
            <a:r>
              <a:rPr lang="en-US" sz="2000" dirty="0">
                <a:latin typeface="Courier"/>
                <a:cs typeface="Courier"/>
              </a:rPr>
              <a:t>(</a:t>
            </a:r>
            <a:r>
              <a:rPr lang="en-US" sz="2000" dirty="0" err="1">
                <a:latin typeface="Courier"/>
                <a:cs typeface="Courier"/>
              </a:rPr>
              <a:t>strchr</a:t>
            </a:r>
            <a:r>
              <a:rPr lang="en-US" sz="2000" dirty="0">
                <a:latin typeface="Courier"/>
                <a:cs typeface="Courier"/>
              </a:rPr>
              <a:t>(s, ‘=’) == NULL</a:t>
            </a:r>
            <a:r>
              <a:rPr lang="en-US" sz="2000" dirty="0" smtClean="0">
                <a:latin typeface="Courier"/>
                <a:cs typeface="Courier"/>
              </a:rPr>
              <a:t>) return</a:t>
            </a:r>
            <a:r>
              <a:rPr lang="en-US" sz="2000" dirty="0">
                <a:latin typeface="Courier"/>
                <a:cs typeface="Courier"/>
              </a:rPr>
              <a:t>(0)</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a:t>
            </a:r>
            <a:r>
              <a:rPr lang="en-US" sz="2000" dirty="0">
                <a:latin typeface="Courier"/>
                <a:cs typeface="Courier"/>
              </a:rPr>
              <a:t>* handle precondition 3 *</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for </a:t>
            </a:r>
            <a:r>
              <a:rPr lang="en-US" sz="2000" dirty="0">
                <a:latin typeface="Courier"/>
                <a:cs typeface="Courier"/>
              </a:rPr>
              <a:t>(</a:t>
            </a:r>
            <a:r>
              <a:rPr lang="en-US" sz="2000" dirty="0" err="1">
                <a:latin typeface="Courier"/>
                <a:cs typeface="Courier"/>
              </a:rPr>
              <a:t>pp</a:t>
            </a:r>
            <a:r>
              <a:rPr lang="en-US" sz="2000" dirty="0">
                <a:latin typeface="Courier"/>
                <a:cs typeface="Courier"/>
              </a:rPr>
              <a:t> =- </a:t>
            </a:r>
            <a:r>
              <a:rPr lang="en-US" sz="2000" dirty="0" err="1">
                <a:latin typeface="Courier"/>
                <a:cs typeface="Courier"/>
              </a:rPr>
              <a:t>noexport</a:t>
            </a:r>
            <a:r>
              <a:rPr lang="en-US" sz="2000" dirty="0">
                <a:latin typeface="Courier"/>
                <a:cs typeface="Courier"/>
              </a:rPr>
              <a:t>; *</a:t>
            </a:r>
            <a:r>
              <a:rPr lang="en-US" sz="2000" dirty="0" err="1">
                <a:latin typeface="Courier"/>
                <a:cs typeface="Courier"/>
              </a:rPr>
              <a:t>pp</a:t>
            </a:r>
            <a:r>
              <a:rPr lang="en-US" sz="2000" dirty="0">
                <a:latin typeface="Courier"/>
                <a:cs typeface="Courier"/>
              </a:rPr>
              <a:t> != NULL; </a:t>
            </a:r>
            <a:r>
              <a:rPr lang="en-US" sz="2000" dirty="0" err="1">
                <a:latin typeface="Courier"/>
                <a:cs typeface="Courier"/>
              </a:rPr>
              <a:t>pp</a:t>
            </a:r>
            <a:r>
              <a:rPr lang="en-US" sz="2000" dirty="0">
                <a:latin typeface="Courier"/>
                <a:cs typeface="Courier"/>
              </a:rPr>
              <a:t>++){</a:t>
            </a:r>
          </a:p>
          <a:p>
            <a:pPr marL="0" indent="0">
              <a:buFont typeface="Monotype Sorts" charset="0"/>
              <a:buNone/>
              <a:defRPr/>
            </a:pPr>
            <a:r>
              <a:rPr lang="en-US" sz="2000" dirty="0" smtClean="0">
                <a:latin typeface="Courier"/>
                <a:cs typeface="Courier"/>
              </a:rPr>
              <a:t>	n </a:t>
            </a:r>
            <a:r>
              <a:rPr lang="en-US" sz="2000" dirty="0">
                <a:latin typeface="Courier"/>
                <a:cs typeface="Courier"/>
              </a:rPr>
              <a:t>= </a:t>
            </a:r>
            <a:r>
              <a:rPr lang="en-US" sz="2000" dirty="0" err="1">
                <a:latin typeface="Courier"/>
                <a:cs typeface="Courier"/>
              </a:rPr>
              <a:t>strlen</a:t>
            </a:r>
            <a:r>
              <a:rPr lang="en-US" sz="2000" dirty="0">
                <a:latin typeface="Courier"/>
                <a:cs typeface="Courier"/>
              </a:rPr>
              <a:t>(*</a:t>
            </a:r>
            <a:r>
              <a:rPr lang="en-US" sz="2000" dirty="0" err="1">
                <a:latin typeface="Courier"/>
                <a:cs typeface="Courier"/>
              </a:rPr>
              <a:t>pp</a:t>
            </a:r>
            <a:r>
              <a:rPr lang="en-US" sz="2000" dirty="0">
                <a:latin typeface="Courier"/>
                <a:cs typeface="Courier"/>
              </a:rPr>
              <a:t>)</a:t>
            </a:r>
            <a:r>
              <a:rPr lang="en-US" sz="2000" dirty="0" smtClean="0">
                <a:latin typeface="Courier"/>
                <a:cs typeface="Courier"/>
              </a:rPr>
              <a:t>;</a:t>
            </a:r>
          </a:p>
          <a:p>
            <a:pPr marL="0" indent="0">
              <a:buFont typeface="Monotype Sorts" charset="0"/>
              <a:buNone/>
              <a:defRPr/>
            </a:pPr>
            <a:r>
              <a:rPr lang="en-US" sz="2000" dirty="0">
                <a:latin typeface="Courier"/>
                <a:cs typeface="Courier"/>
              </a:rPr>
              <a:t>	</a:t>
            </a:r>
            <a:r>
              <a:rPr lang="en-US" sz="2000" dirty="0" smtClean="0">
                <a:latin typeface="Courier"/>
                <a:cs typeface="Courier"/>
              </a:rPr>
              <a:t>if </a:t>
            </a:r>
            <a:r>
              <a:rPr lang="en-US" sz="2000" dirty="0">
                <a:latin typeface="Courier"/>
                <a:cs typeface="Courier"/>
              </a:rPr>
              <a:t>(s[n] == ‘=’ &amp;&amp; </a:t>
            </a:r>
            <a:r>
              <a:rPr lang="en-US" sz="2000" dirty="0" err="1">
                <a:latin typeface="Courier"/>
                <a:cs typeface="Courier"/>
              </a:rPr>
              <a:t>strncmp</a:t>
            </a:r>
            <a:r>
              <a:rPr lang="en-US" sz="2000" dirty="0">
                <a:latin typeface="Courier"/>
                <a:cs typeface="Courier"/>
              </a:rPr>
              <a:t>(s, *</a:t>
            </a:r>
            <a:r>
              <a:rPr lang="en-US" sz="2000" dirty="0" err="1">
                <a:latin typeface="Courier"/>
                <a:cs typeface="Courier"/>
              </a:rPr>
              <a:t>pp</a:t>
            </a:r>
            <a:r>
              <a:rPr lang="en-US" sz="2000" dirty="0">
                <a:latin typeface="Courier"/>
                <a:cs typeface="Courier"/>
              </a:rPr>
              <a:t>, n) == 0</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return</a:t>
            </a:r>
            <a:r>
              <a:rPr lang="en-US" sz="2000" dirty="0">
                <a:latin typeface="Courier"/>
                <a:cs typeface="Courier"/>
              </a:rPr>
              <a:t>(0);</a:t>
            </a:r>
          </a:p>
        </p:txBody>
      </p:sp>
      <p:sp>
        <p:nvSpPr>
          <p:cNvPr id="6" name="Slide Number Placeholder 5"/>
          <p:cNvSpPr>
            <a:spLocks noGrp="1"/>
          </p:cNvSpPr>
          <p:nvPr>
            <p:ph type="sldNum" sz="quarter" idx="10"/>
          </p:nvPr>
        </p:nvSpPr>
        <p:spPr>
          <a:prstGeom prst="rect">
            <a:avLst/>
          </a:prstGeom>
        </p:spPr>
        <p:txBody>
          <a:bodyPr/>
          <a:lstStyle/>
          <a:p>
            <a:pPr>
              <a:defRPr/>
            </a:pPr>
            <a:r>
              <a:rPr lang="en-US" altLang="en-US" smtClean="0"/>
              <a:t>Slide #</a:t>
            </a:r>
            <a:fld id="{EE78FE84-B7DA-AC42-92EA-66BD58466402}" type="slidenum">
              <a:rPr lang="en-US" altLang="en-US" smtClean="0"/>
              <a:pPr>
                <a:defRPr/>
              </a:pPr>
              <a:t>60</a:t>
            </a:fld>
            <a:endParaRPr lang="en-US" altLang="en-US"/>
          </a:p>
        </p:txBody>
      </p:sp>
    </p:spTree>
    <p:extLst>
      <p:ext uri="{BB962C8B-B14F-4D97-AF65-F5344CB8AC3E}">
        <p14:creationId xmlns:p14="http://schemas.microsoft.com/office/powerpoint/2010/main" val="4210657023"/>
      </p:ext>
    </p:extLst>
  </p:cSld>
  <p:clrMapOvr>
    <a:masterClrMapping/>
  </p:clrMapOvr>
  <p:transition xmlns:p14="http://schemas.microsoft.com/office/powerpoint/2010/mai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Check </a:t>
            </a:r>
            <a:r>
              <a:rPr lang="en-US" dirty="0" err="1" smtClean="0"/>
              <a:t>Postconditions</a:t>
            </a:r>
            <a:endParaRPr lang="en-US" dirty="0"/>
          </a:p>
        </p:txBody>
      </p:sp>
      <p:sp>
        <p:nvSpPr>
          <p:cNvPr id="3" name="Content Placeholder 2"/>
          <p:cNvSpPr>
            <a:spLocks noGrp="1"/>
          </p:cNvSpPr>
          <p:nvPr>
            <p:ph idx="1"/>
          </p:nvPr>
        </p:nvSpPr>
        <p:spPr/>
        <p:txBody>
          <a:bodyPr>
            <a:normAutofit fontScale="92500" lnSpcReduction="10000"/>
          </a:bodyPr>
          <a:lstStyle/>
          <a:p>
            <a:pPr marL="0" indent="0">
              <a:buFont typeface="Monotype Sorts" charset="0"/>
              <a:buNone/>
              <a:defRPr/>
            </a:pPr>
            <a:r>
              <a:rPr lang="en-US" sz="2000" dirty="0" smtClean="0">
                <a:latin typeface="Courier"/>
                <a:cs typeface="Courier"/>
              </a:rPr>
              <a:t>	/</a:t>
            </a:r>
            <a:r>
              <a:rPr lang="en-US" sz="2000" dirty="0">
                <a:latin typeface="Courier"/>
                <a:cs typeface="Courier"/>
              </a:rPr>
              <a:t>* now the original code *</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p </a:t>
            </a:r>
            <a:r>
              <a:rPr lang="en-US" sz="2000" dirty="0">
                <a:latin typeface="Courier"/>
                <a:cs typeface="Courier"/>
              </a:rPr>
              <a:t>= </a:t>
            </a:r>
            <a:r>
              <a:rPr lang="en-US" sz="2000" dirty="0" err="1">
                <a:latin typeface="Courier"/>
                <a:cs typeface="Courier"/>
              </a:rPr>
              <a:t>strchr</a:t>
            </a:r>
            <a:r>
              <a:rPr lang="en-US" sz="2000" dirty="0">
                <a:latin typeface="Courier"/>
                <a:cs typeface="Courier"/>
              </a:rPr>
              <a:t>(s, ‘=’)</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a:t>
            </a:r>
            <a:r>
              <a:rPr lang="en-US" sz="2000" dirty="0">
                <a:latin typeface="Courier"/>
                <a:cs typeface="Courier"/>
              </a:rPr>
              <a:t>p = ‘\0’</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a:t>
            </a:r>
            <a:r>
              <a:rPr lang="en-US" sz="2000" dirty="0" err="1" smtClean="0">
                <a:latin typeface="Courier"/>
                <a:cs typeface="Courier"/>
              </a:rPr>
              <a:t>rv</a:t>
            </a:r>
            <a:r>
              <a:rPr lang="en-US" sz="2000" dirty="0" smtClean="0">
                <a:latin typeface="Courier"/>
                <a:cs typeface="Courier"/>
              </a:rPr>
              <a:t> </a:t>
            </a:r>
            <a:r>
              <a:rPr lang="en-US" sz="2000" dirty="0">
                <a:latin typeface="Courier"/>
                <a:cs typeface="Courier"/>
              </a:rPr>
              <a:t>= </a:t>
            </a:r>
            <a:r>
              <a:rPr lang="en-US" sz="2000" dirty="0" err="1">
                <a:latin typeface="Courier"/>
                <a:cs typeface="Courier"/>
              </a:rPr>
              <a:t>setenv</a:t>
            </a:r>
            <a:r>
              <a:rPr lang="en-US" sz="2000" dirty="0">
                <a:latin typeface="Courier"/>
                <a:cs typeface="Courier"/>
              </a:rPr>
              <a:t>(s, p + 1, 1)</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a:t>
            </a:r>
            <a:r>
              <a:rPr lang="en-US" sz="2000" dirty="0">
                <a:latin typeface="Courier"/>
                <a:cs typeface="Courier"/>
              </a:rPr>
              <a:t>p = ‘=’;</a:t>
            </a:r>
          </a:p>
          <a:p>
            <a:pPr marL="0" indent="0">
              <a:buFont typeface="Monotype Sorts" charset="0"/>
              <a:buNone/>
              <a:defRPr/>
            </a:pPr>
            <a:r>
              <a:rPr lang="en-US" sz="2000" dirty="0" smtClean="0">
                <a:latin typeface="Courier"/>
                <a:cs typeface="Courier"/>
              </a:rPr>
              <a:t>	/</a:t>
            </a:r>
            <a:r>
              <a:rPr lang="en-US" sz="2000" dirty="0">
                <a:latin typeface="Courier"/>
                <a:cs typeface="Courier"/>
              </a:rPr>
              <a:t>* check the </a:t>
            </a:r>
            <a:r>
              <a:rPr lang="en-US" sz="2000" dirty="0" err="1">
                <a:latin typeface="Courier"/>
                <a:cs typeface="Courier"/>
              </a:rPr>
              <a:t>postcondition</a:t>
            </a:r>
            <a:r>
              <a:rPr lang="en-US" sz="2000" dirty="0">
                <a:latin typeface="Courier"/>
                <a:cs typeface="Courier"/>
              </a:rPr>
              <a:t> *</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if </a:t>
            </a:r>
            <a:r>
              <a:rPr lang="en-US" sz="2000" dirty="0">
                <a:latin typeface="Courier"/>
                <a:cs typeface="Courier"/>
              </a:rPr>
              <a:t>(</a:t>
            </a:r>
            <a:r>
              <a:rPr lang="en-US" sz="2000" dirty="0" err="1">
                <a:latin typeface="Courier"/>
                <a:cs typeface="Courier"/>
              </a:rPr>
              <a:t>rv</a:t>
            </a:r>
            <a:r>
              <a:rPr lang="en-US" sz="2000" dirty="0">
                <a:latin typeface="Courier"/>
                <a:cs typeface="Courier"/>
              </a:rPr>
              <a:t> == -1</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return</a:t>
            </a:r>
            <a:r>
              <a:rPr lang="en-US" sz="2000" dirty="0">
                <a:latin typeface="Courier"/>
                <a:cs typeface="Courier"/>
              </a:rPr>
              <a:t>(0)</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	return</a:t>
            </a:r>
            <a:r>
              <a:rPr lang="en-US" sz="2000" dirty="0">
                <a:latin typeface="Courier"/>
                <a:cs typeface="Courier"/>
              </a:rPr>
              <a:t>(1)</a:t>
            </a:r>
            <a:r>
              <a:rPr lang="en-US" sz="2000" dirty="0" smtClean="0">
                <a:latin typeface="Courier"/>
                <a:cs typeface="Courier"/>
              </a:rPr>
              <a:t>;</a:t>
            </a:r>
          </a:p>
          <a:p>
            <a:pPr marL="0" indent="0">
              <a:buFont typeface="Monotype Sorts" charset="0"/>
              <a:buNone/>
              <a:defRPr/>
            </a:pPr>
            <a:r>
              <a:rPr lang="en-US" sz="2000" dirty="0" smtClean="0">
                <a:latin typeface="Courier"/>
                <a:cs typeface="Courier"/>
              </a:rPr>
              <a:t>}</a:t>
            </a:r>
          </a:p>
          <a:p>
            <a:pPr marL="0" indent="0">
              <a:buFont typeface="Monotype Sorts" charset="0"/>
              <a:buNone/>
              <a:defRPr/>
            </a:pPr>
            <a:r>
              <a:rPr lang="en-US" sz="2800" dirty="0" smtClean="0">
                <a:latin typeface="Times"/>
                <a:cs typeface="Times"/>
              </a:rPr>
              <a:t>Note: just like FreeBSD code, but </a:t>
            </a:r>
            <a:r>
              <a:rPr lang="en-US" sz="2800" dirty="0" err="1" smtClean="0">
                <a:latin typeface="Times"/>
                <a:cs typeface="Times"/>
              </a:rPr>
              <a:t>postcondition</a:t>
            </a:r>
            <a:r>
              <a:rPr lang="en-US" sz="2800" dirty="0" smtClean="0">
                <a:latin typeface="Times"/>
                <a:cs typeface="Times"/>
              </a:rPr>
              <a:t> </a:t>
            </a:r>
            <a:r>
              <a:rPr lang="en-US" sz="2800" b="1" dirty="0" smtClean="0">
                <a:latin typeface="Times"/>
                <a:cs typeface="Times"/>
              </a:rPr>
              <a:t>not </a:t>
            </a:r>
            <a:r>
              <a:rPr lang="en-US" sz="2800" dirty="0" smtClean="0">
                <a:latin typeface="Times"/>
                <a:cs typeface="Times"/>
              </a:rPr>
              <a:t>checked!</a:t>
            </a:r>
            <a:endParaRPr lang="en-US" sz="2800" dirty="0">
              <a:latin typeface="Times"/>
              <a:cs typeface="Times"/>
            </a:endParaRPr>
          </a:p>
        </p:txBody>
      </p:sp>
      <p:sp>
        <p:nvSpPr>
          <p:cNvPr id="6" name="Slide Number Placeholder 5"/>
          <p:cNvSpPr>
            <a:spLocks noGrp="1"/>
          </p:cNvSpPr>
          <p:nvPr>
            <p:ph type="sldNum" sz="quarter" idx="10"/>
          </p:nvPr>
        </p:nvSpPr>
        <p:spPr>
          <a:prstGeom prst="rect">
            <a:avLst/>
          </a:prstGeom>
        </p:spPr>
        <p:txBody>
          <a:bodyPr/>
          <a:lstStyle/>
          <a:p>
            <a:pPr>
              <a:defRPr/>
            </a:pPr>
            <a:r>
              <a:rPr lang="en-US" altLang="en-US" smtClean="0"/>
              <a:t>Slide #</a:t>
            </a:r>
            <a:fld id="{6FFC59BA-29B8-1A43-9754-3DAB9C3FD42B}" type="slidenum">
              <a:rPr lang="en-US" altLang="en-US" smtClean="0"/>
              <a:pPr>
                <a:defRPr/>
              </a:pPr>
              <a:t>61</a:t>
            </a:fld>
            <a:endParaRPr lang="en-US" altLang="en-US"/>
          </a:p>
        </p:txBody>
      </p:sp>
    </p:spTree>
    <p:extLst>
      <p:ext uri="{BB962C8B-B14F-4D97-AF65-F5344CB8AC3E}">
        <p14:creationId xmlns:p14="http://schemas.microsoft.com/office/powerpoint/2010/main" val="2554914329"/>
      </p:ext>
    </p:extLst>
  </p:cSld>
  <p:clrMapOvr>
    <a:masterClrMapping/>
  </p:clrMapOvr>
  <p:transition xmlns:p14="http://schemas.microsoft.com/office/powerpoint/2010/mai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defRPr/>
            </a:pPr>
            <a:r>
              <a:rPr lang="en-US" altLang="en-US" smtClean="0">
                <a:cs typeface="+mj-cs"/>
              </a:rPr>
              <a:t>Lessons</a:t>
            </a:r>
          </a:p>
        </p:txBody>
      </p:sp>
      <p:sp>
        <p:nvSpPr>
          <p:cNvPr id="51203" name="Rectangle 3"/>
          <p:cNvSpPr>
            <a:spLocks noGrp="1" noChangeArrowheads="1"/>
          </p:cNvSpPr>
          <p:nvPr>
            <p:ph idx="1"/>
          </p:nvPr>
        </p:nvSpPr>
        <p:spPr/>
        <p:txBody>
          <a:bodyPr/>
          <a:lstStyle/>
          <a:p>
            <a:pPr>
              <a:defRPr/>
            </a:pPr>
            <a:r>
              <a:rPr lang="en-US" altLang="en-US" dirty="0" smtClean="0">
                <a:cs typeface="+mn-cs"/>
              </a:rPr>
              <a:t>Again, know your assumptions!</a:t>
            </a:r>
          </a:p>
          <a:p>
            <a:pPr lvl="1">
              <a:defRPr/>
            </a:pPr>
            <a:r>
              <a:rPr lang="en-US" altLang="en-US" dirty="0" smtClean="0"/>
              <a:t>Check them whenever possible</a:t>
            </a:r>
          </a:p>
          <a:p>
            <a:pPr lvl="1">
              <a:defRPr/>
            </a:pPr>
            <a:r>
              <a:rPr lang="en-US" altLang="en-US" dirty="0" smtClean="0"/>
              <a:t>Examine results when you can</a:t>
            </a:r>
            <a:r>
              <a:rPr lang="ja-JP" altLang="en-US" dirty="0" smtClean="0">
                <a:latin typeface="Arial"/>
              </a:rPr>
              <a:t>’</a:t>
            </a:r>
            <a:r>
              <a:rPr lang="en-US" altLang="en-US" dirty="0" smtClean="0"/>
              <a:t>t check inputs</a:t>
            </a:r>
          </a:p>
          <a:p>
            <a:pPr>
              <a:defRPr/>
            </a:pPr>
            <a:r>
              <a:rPr lang="en-US" altLang="en-US" dirty="0" smtClean="0">
                <a:cs typeface="+mn-cs"/>
              </a:rPr>
              <a:t>Don</a:t>
            </a:r>
            <a:r>
              <a:rPr lang="en-US" altLang="en-US" dirty="0" smtClean="0">
                <a:latin typeface="Arial"/>
              </a:rPr>
              <a:t>’</a:t>
            </a:r>
            <a:r>
              <a:rPr lang="en-US" altLang="en-US" dirty="0" smtClean="0">
                <a:cs typeface="+mn-cs"/>
              </a:rPr>
              <a:t>t expect system calls, library functions to do what they do not claim to do</a:t>
            </a:r>
          </a:p>
          <a:p>
            <a:pPr lvl="1">
              <a:defRPr/>
            </a:pPr>
            <a:r>
              <a:rPr lang="en-US" altLang="en-US" dirty="0" smtClean="0"/>
              <a:t>And read the fine print; that </a:t>
            </a:r>
            <a:r>
              <a:rPr lang="en-US" altLang="en-US" i="1" dirty="0" err="1" smtClean="0"/>
              <a:t>strncpy</a:t>
            </a:r>
            <a:r>
              <a:rPr lang="en-US" altLang="en-US" dirty="0" smtClean="0"/>
              <a:t> does not add a NUL byte if it truncates the copy is implicitly stated, </a:t>
            </a:r>
            <a:r>
              <a:rPr lang="en-US" altLang="en-US" i="1" dirty="0" smtClean="0"/>
              <a:t>but not explicitly</a:t>
            </a:r>
            <a:endParaRPr lang="en-US" altLang="en-US" dirty="0" smtClean="0"/>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62</a:t>
            </a:fld>
            <a:endParaRPr lang="en-US" dirty="0"/>
          </a:p>
        </p:txBody>
      </p:sp>
    </p:spTree>
    <p:extLst>
      <p:ext uri="{BB962C8B-B14F-4D97-AF65-F5344CB8AC3E}">
        <p14:creationId xmlns:p14="http://schemas.microsoft.com/office/powerpoint/2010/main" val="3353879862"/>
      </p:ext>
    </p:extLst>
  </p:cSld>
  <p:clrMapOvr>
    <a:masterClrMapping/>
  </p:clrMapOvr>
  <p:transition xmlns:p14="http://schemas.microsoft.com/office/powerpoint/2010/mai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defRPr/>
            </a:pPr>
            <a:r>
              <a:rPr lang="en-US" altLang="en-US" smtClean="0">
                <a:cs typeface="+mj-cs"/>
              </a:rPr>
              <a:t>Checklist #5</a:t>
            </a:r>
          </a:p>
        </p:txBody>
      </p:sp>
      <p:sp>
        <p:nvSpPr>
          <p:cNvPr id="77827" name="Rectangle 3"/>
          <p:cNvSpPr>
            <a:spLocks noGrp="1" noChangeArrowheads="1"/>
          </p:cNvSpPr>
          <p:nvPr>
            <p:ph idx="1"/>
          </p:nvPr>
        </p:nvSpPr>
        <p:spPr/>
        <p:txBody>
          <a:bodyPr/>
          <a:lstStyle/>
          <a:p>
            <a:pPr>
              <a:defRPr/>
            </a:pPr>
            <a:r>
              <a:rPr lang="en-US" altLang="en-US" dirty="0" smtClean="0">
                <a:cs typeface="+mn-cs"/>
              </a:rPr>
              <a:t>Is the goal of my program/routine well-defined?</a:t>
            </a:r>
          </a:p>
          <a:p>
            <a:pPr>
              <a:defRPr/>
            </a:pPr>
            <a:r>
              <a:rPr lang="en-US" altLang="en-US" dirty="0" smtClean="0">
                <a:cs typeface="+mn-cs"/>
              </a:rPr>
              <a:t>Did I check my assumptions?</a:t>
            </a:r>
          </a:p>
          <a:p>
            <a:pPr>
              <a:defRPr/>
            </a:pPr>
            <a:r>
              <a:rPr lang="en-US" altLang="en-US" dirty="0" smtClean="0">
                <a:cs typeface="+mn-cs"/>
              </a:rPr>
              <a:t>Do I check the values of operators?</a:t>
            </a:r>
          </a:p>
          <a:p>
            <a:pPr lvl="1">
              <a:defRPr/>
            </a:pPr>
            <a:r>
              <a:rPr lang="en-US" altLang="en-US" dirty="0" smtClean="0"/>
              <a:t>/: be sure denominator isn</a:t>
            </a:r>
            <a:r>
              <a:rPr lang="en-US" altLang="en-US" dirty="0" smtClean="0">
                <a:latin typeface="Arial"/>
              </a:rPr>
              <a:t>’</a:t>
            </a:r>
            <a:r>
              <a:rPr lang="en-US" altLang="en-US" dirty="0" smtClean="0"/>
              <a:t>t 0</a:t>
            </a:r>
          </a:p>
          <a:p>
            <a:pPr lvl="1">
              <a:defRPr/>
            </a:pPr>
            <a:r>
              <a:rPr lang="en-US" altLang="en-US" dirty="0" smtClean="0"/>
              <a:t>%: be sure both operands are positive</a:t>
            </a:r>
          </a:p>
          <a:p>
            <a:pPr lvl="1">
              <a:defRPr/>
            </a:pPr>
            <a:r>
              <a:rPr lang="en-US" altLang="en-US" dirty="0" smtClean="0"/>
              <a:t>++: be sure you don</a:t>
            </a:r>
            <a:r>
              <a:rPr lang="en-US" altLang="en-US" dirty="0" smtClean="0">
                <a:latin typeface="Arial"/>
              </a:rPr>
              <a:t>’</a:t>
            </a:r>
            <a:r>
              <a:rPr lang="en-US" altLang="en-US" dirty="0" smtClean="0"/>
              <a:t>t go off the end of the array (can detect it, don</a:t>
            </a:r>
            <a:r>
              <a:rPr lang="en-US" altLang="en-US" dirty="0" smtClean="0">
                <a:latin typeface="Arial"/>
              </a:rPr>
              <a:t>’</a:t>
            </a:r>
            <a:r>
              <a:rPr lang="en-US" altLang="en-US" dirty="0" smtClean="0"/>
              <a:t>t reference through it)</a:t>
            </a:r>
          </a:p>
        </p:txBody>
      </p:sp>
      <p:sp>
        <p:nvSpPr>
          <p:cNvPr id="2" name="Slide Number Placeholder 1"/>
          <p:cNvSpPr>
            <a:spLocks noGrp="1"/>
          </p:cNvSpPr>
          <p:nvPr>
            <p:ph type="sldNum" sz="quarter" idx="10"/>
          </p:nvPr>
        </p:nvSpPr>
        <p:spPr/>
        <p:txBody>
          <a:bodyPr/>
          <a:lstStyle/>
          <a:p>
            <a:r>
              <a:rPr lang="en-US" smtClean="0"/>
              <a:t>Slide #</a:t>
            </a:r>
            <a:fld id="{23336B39-A5C1-254A-ABD5-A14E92AE0D21}" type="slidenum">
              <a:rPr lang="en-US" smtClean="0"/>
              <a:pPr/>
              <a:t>63</a:t>
            </a:fld>
            <a:endParaRPr lang="en-US" dirty="0"/>
          </a:p>
        </p:txBody>
      </p:sp>
    </p:spTree>
    <p:extLst>
      <p:ext uri="{BB962C8B-B14F-4D97-AF65-F5344CB8AC3E}">
        <p14:creationId xmlns:p14="http://schemas.microsoft.com/office/powerpoint/2010/main" val="1160473994"/>
      </p:ext>
    </p:extLst>
  </p:cSld>
  <p:clrMapOvr>
    <a:masterClrMapping/>
  </p:clrMapOvr>
  <p:transition xmlns:p14="http://schemas.microsoft.com/office/powerpoint/2010/mai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How Do We Teach Secure Programming?</a:t>
            </a:r>
            <a:endParaRPr lang="en-US" dirty="0"/>
          </a:p>
        </p:txBody>
      </p:sp>
      <p:sp>
        <p:nvSpPr>
          <p:cNvPr id="3" name="Content Placeholder 2"/>
          <p:cNvSpPr>
            <a:spLocks noGrp="1"/>
          </p:cNvSpPr>
          <p:nvPr>
            <p:ph idx="1"/>
          </p:nvPr>
        </p:nvSpPr>
        <p:spPr/>
        <p:txBody>
          <a:bodyPr/>
          <a:lstStyle/>
          <a:p>
            <a:pPr>
              <a:defRPr/>
            </a:pPr>
            <a:r>
              <a:rPr lang="en-US" dirty="0" smtClean="0"/>
              <a:t>SESS report has suggestions</a:t>
            </a:r>
          </a:p>
          <a:p>
            <a:pPr lvl="1">
              <a:defRPr/>
            </a:pPr>
            <a:r>
              <a:rPr lang="en-US" sz="2000" dirty="0" smtClean="0"/>
              <a:t>http://nob.cs.ucdavis.edu/~bishop/notes/2011-sess/2011-sess.pdf</a:t>
            </a:r>
          </a:p>
          <a:p>
            <a:pPr>
              <a:defRPr/>
            </a:pPr>
            <a:r>
              <a:rPr lang="en-US" dirty="0" smtClean="0"/>
              <a:t>Key conclusion: </a:t>
            </a:r>
            <a:r>
              <a:rPr lang="en-US" i="1" dirty="0" smtClean="0"/>
              <a:t>no one sector can improve the state of the practice on its own</a:t>
            </a:r>
            <a:endParaRPr lang="en-US" dirty="0" smtClean="0"/>
          </a:p>
          <a:p>
            <a:pPr lvl="1">
              <a:defRPr/>
            </a:pPr>
            <a:r>
              <a:rPr lang="en-US" dirty="0" smtClean="0"/>
              <a:t>“We must all hang together, or we shall all hang separately” (B. Franklin)</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AA99951A-BF17-5A41-90DC-366BF7D075A2}" type="slidenum">
              <a:rPr lang="en-US" altLang="en-US" smtClean="0"/>
              <a:pPr>
                <a:defRPr/>
              </a:pPr>
              <a:t>64</a:t>
            </a:fld>
            <a:endParaRPr lang="en-US" altLang="en-US"/>
          </a:p>
        </p:txBody>
      </p:sp>
    </p:spTree>
    <p:extLst>
      <p:ext uri="{BB962C8B-B14F-4D97-AF65-F5344CB8AC3E}">
        <p14:creationId xmlns:p14="http://schemas.microsoft.com/office/powerpoint/2010/main" val="921505177"/>
      </p:ext>
    </p:extLst>
  </p:cSld>
  <p:clrMapOvr>
    <a:masterClrMapping/>
  </p:clrMapOvr>
  <p:transition xmlns:p14="http://schemas.microsoft.com/office/powerpoint/2010/mai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Questionable Idea #1: Testing</a:t>
            </a:r>
            <a:br>
              <a:rPr lang="en-US" dirty="0" smtClean="0"/>
            </a:br>
            <a:r>
              <a:rPr lang="en-US" dirty="0" smtClean="0"/>
              <a:t>Students’ Knowledge</a:t>
            </a:r>
            <a:endParaRPr lang="en-US" dirty="0"/>
          </a:p>
        </p:txBody>
      </p:sp>
      <p:sp>
        <p:nvSpPr>
          <p:cNvPr id="3" name="Content Placeholder 2"/>
          <p:cNvSpPr>
            <a:spLocks noGrp="1"/>
          </p:cNvSpPr>
          <p:nvPr>
            <p:ph idx="1"/>
          </p:nvPr>
        </p:nvSpPr>
        <p:spPr/>
        <p:txBody>
          <a:bodyPr>
            <a:normAutofit/>
          </a:bodyPr>
          <a:lstStyle/>
          <a:p>
            <a:pPr>
              <a:defRPr/>
            </a:pPr>
            <a:r>
              <a:rPr lang="en-US" dirty="0" smtClean="0"/>
              <a:t>Who creates the tests?</a:t>
            </a:r>
            <a:endParaRPr lang="en-US" dirty="0"/>
          </a:p>
          <a:p>
            <a:pPr>
              <a:defRPr/>
            </a:pPr>
            <a:r>
              <a:rPr lang="en-US" dirty="0" smtClean="0"/>
              <a:t>Who is being tested?</a:t>
            </a:r>
          </a:p>
          <a:p>
            <a:pPr>
              <a:defRPr/>
            </a:pPr>
            <a:r>
              <a:rPr lang="en-US" dirty="0" smtClean="0"/>
              <a:t>How do you know that you are testing what is important (that is, the “right thing”)?</a:t>
            </a:r>
          </a:p>
          <a:p>
            <a:pPr>
              <a:defRPr/>
            </a:pPr>
            <a:r>
              <a:rPr lang="en-US" dirty="0" smtClean="0"/>
              <a:t>Who determines what is an acceptable result?</a:t>
            </a:r>
          </a:p>
          <a:p>
            <a:pPr>
              <a:defRPr/>
            </a:pPr>
            <a:r>
              <a:rPr lang="en-US" dirty="0" smtClean="0"/>
              <a:t>Teaching for the test, not the material</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B0FD2C28-8B85-3745-98D2-862AC515F8E1}" type="slidenum">
              <a:rPr lang="en-US" altLang="en-US" smtClean="0"/>
              <a:pPr>
                <a:defRPr/>
              </a:pPr>
              <a:t>65</a:t>
            </a:fld>
            <a:endParaRPr lang="en-US" altLang="en-US"/>
          </a:p>
        </p:txBody>
      </p:sp>
    </p:spTree>
    <p:extLst>
      <p:ext uri="{BB962C8B-B14F-4D97-AF65-F5344CB8AC3E}">
        <p14:creationId xmlns:p14="http://schemas.microsoft.com/office/powerpoint/2010/main" val="3910505605"/>
      </p:ext>
    </p:extLst>
  </p:cSld>
  <p:clrMapOvr>
    <a:masterClrMapping/>
  </p:clrMapOvr>
  <p:transition xmlns:p14="http://schemas.microsoft.com/office/powerpoint/2010/mai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Questionable Idea #2:</a:t>
            </a:r>
            <a:br>
              <a:rPr lang="en-US" dirty="0" smtClean="0"/>
            </a:br>
            <a:r>
              <a:rPr lang="en-US" dirty="0" smtClean="0"/>
              <a:t>Unsupported Mandates</a:t>
            </a:r>
            <a:endParaRPr lang="en-US" dirty="0"/>
          </a:p>
        </p:txBody>
      </p:sp>
      <p:sp>
        <p:nvSpPr>
          <p:cNvPr id="3" name="Content Placeholder 2"/>
          <p:cNvSpPr>
            <a:spLocks noGrp="1"/>
          </p:cNvSpPr>
          <p:nvPr>
            <p:ph idx="1"/>
          </p:nvPr>
        </p:nvSpPr>
        <p:spPr/>
        <p:txBody>
          <a:bodyPr/>
          <a:lstStyle/>
          <a:p>
            <a:pPr>
              <a:defRPr/>
            </a:pPr>
            <a:r>
              <a:rPr lang="en-US" dirty="0" smtClean="0"/>
              <a:t>The support has to come from somewhere</a:t>
            </a:r>
          </a:p>
          <a:p>
            <a:pPr lvl="1">
              <a:defRPr/>
            </a:pPr>
            <a:r>
              <a:rPr lang="en-US" dirty="0" smtClean="0"/>
              <a:t>It’s like a zero-sum game</a:t>
            </a:r>
          </a:p>
          <a:p>
            <a:pPr>
              <a:defRPr/>
            </a:pPr>
            <a:r>
              <a:rPr lang="en-US" dirty="0" smtClean="0"/>
              <a:t>What do you want to weaken?</a:t>
            </a:r>
          </a:p>
          <a:p>
            <a:pPr lvl="1">
              <a:defRPr/>
            </a:pPr>
            <a:r>
              <a:rPr lang="en-US" dirty="0" smtClean="0"/>
              <a:t>If you only have so many resources, something will have to give</a:t>
            </a:r>
          </a:p>
          <a:p>
            <a:pPr lvl="1">
              <a:defRPr/>
            </a:pPr>
            <a:r>
              <a:rPr lang="en-US" dirty="0" smtClean="0"/>
              <a:t>You don’t want to weaken the core foundation of understanding </a:t>
            </a:r>
            <a:r>
              <a:rPr lang="en-US" i="1" dirty="0" smtClean="0"/>
              <a:t>why</a:t>
            </a:r>
            <a:r>
              <a:rPr lang="en-US" dirty="0" smtClean="0"/>
              <a:t> certain programming paradigms are critical</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1D2B9A99-D999-104A-8F2F-DE961A7C540E}" type="slidenum">
              <a:rPr lang="en-US" altLang="en-US" smtClean="0"/>
              <a:pPr>
                <a:defRPr/>
              </a:pPr>
              <a:t>66</a:t>
            </a:fld>
            <a:endParaRPr lang="en-US" altLang="en-US"/>
          </a:p>
        </p:txBody>
      </p:sp>
    </p:spTree>
    <p:extLst>
      <p:ext uri="{BB962C8B-B14F-4D97-AF65-F5344CB8AC3E}">
        <p14:creationId xmlns:p14="http://schemas.microsoft.com/office/powerpoint/2010/main" val="1522441224"/>
      </p:ext>
    </p:extLst>
  </p:cSld>
  <p:clrMapOvr>
    <a:masterClrMapping/>
  </p:clrMapOvr>
  <p:transition xmlns:p14="http://schemas.microsoft.com/office/powerpoint/2010/mai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Can Academia Do?</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Include robustness in evaluation of programs, programming projects</a:t>
            </a:r>
          </a:p>
          <a:p>
            <a:pPr>
              <a:defRPr/>
            </a:pPr>
            <a:r>
              <a:rPr lang="en-US" dirty="0" smtClean="0"/>
              <a:t>Create a “secure programming clinic”</a:t>
            </a:r>
          </a:p>
          <a:p>
            <a:pPr lvl="1">
              <a:defRPr/>
            </a:pPr>
            <a:r>
              <a:rPr lang="en-US" dirty="0" smtClean="0"/>
              <a:t>Like an English clinic, or a writing clinic for law schools</a:t>
            </a:r>
          </a:p>
          <a:p>
            <a:pPr>
              <a:defRPr/>
            </a:pPr>
            <a:r>
              <a:rPr lang="en-US" dirty="0" smtClean="0"/>
              <a:t>Provide supplementary material for textbooks, classes</a:t>
            </a:r>
          </a:p>
          <a:p>
            <a:pPr lvl="1">
              <a:defRPr/>
            </a:pPr>
            <a:r>
              <a:rPr lang="en-US" dirty="0" smtClean="0"/>
              <a:t>These should emphasize robust programming</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2E902CD0-8321-DC42-9249-A2D29E5382F4}" type="slidenum">
              <a:rPr lang="en-US" altLang="en-US" smtClean="0"/>
              <a:pPr>
                <a:defRPr/>
              </a:pPr>
              <a:t>67</a:t>
            </a:fld>
            <a:endParaRPr lang="en-US" altLang="en-US"/>
          </a:p>
        </p:txBody>
      </p:sp>
    </p:spTree>
    <p:extLst>
      <p:ext uri="{BB962C8B-B14F-4D97-AF65-F5344CB8AC3E}">
        <p14:creationId xmlns:p14="http://schemas.microsoft.com/office/powerpoint/2010/main" val="1280522722"/>
      </p:ext>
    </p:extLst>
  </p:cSld>
  <p:clrMapOvr>
    <a:masterClrMapping/>
  </p:clrMapOvr>
  <p:transition xmlns:p14="http://schemas.microsoft.com/office/powerpoint/2010/mai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Can Industry Do?</a:t>
            </a:r>
            <a:endParaRPr lang="en-US" dirty="0"/>
          </a:p>
        </p:txBody>
      </p:sp>
      <p:sp>
        <p:nvSpPr>
          <p:cNvPr id="3" name="Content Placeholder 2"/>
          <p:cNvSpPr>
            <a:spLocks noGrp="1"/>
          </p:cNvSpPr>
          <p:nvPr>
            <p:ph idx="1"/>
          </p:nvPr>
        </p:nvSpPr>
        <p:spPr/>
        <p:txBody>
          <a:bodyPr/>
          <a:lstStyle/>
          <a:p>
            <a:pPr>
              <a:defRPr/>
            </a:pPr>
            <a:r>
              <a:rPr lang="en-US" dirty="0" smtClean="0"/>
              <a:t>Key is to do more than </a:t>
            </a:r>
            <a:r>
              <a:rPr lang="en-US" i="1" dirty="0" smtClean="0"/>
              <a:t>say</a:t>
            </a:r>
            <a:r>
              <a:rPr lang="en-US" dirty="0" smtClean="0"/>
              <a:t> it is important</a:t>
            </a:r>
          </a:p>
          <a:p>
            <a:pPr>
              <a:defRPr/>
            </a:pPr>
            <a:r>
              <a:rPr lang="en-US" dirty="0" smtClean="0"/>
              <a:t>Make clear that the skills are important for hiring</a:t>
            </a:r>
          </a:p>
          <a:p>
            <a:pPr lvl="1">
              <a:defRPr/>
            </a:pPr>
            <a:r>
              <a:rPr lang="en-US" dirty="0"/>
              <a:t>M</a:t>
            </a:r>
            <a:r>
              <a:rPr lang="en-US" dirty="0" smtClean="0"/>
              <a:t>ention their need in job openings</a:t>
            </a:r>
          </a:p>
          <a:p>
            <a:pPr lvl="1">
              <a:defRPr/>
            </a:pPr>
            <a:r>
              <a:rPr lang="en-US" dirty="0" smtClean="0"/>
              <a:t>Preference to those with skill in this also helps</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1F4EAC79-F2E9-1941-B67B-4D66BD354A2B}" type="slidenum">
              <a:rPr lang="en-US" altLang="en-US" smtClean="0"/>
              <a:pPr>
                <a:defRPr/>
              </a:pPr>
              <a:t>68</a:t>
            </a:fld>
            <a:endParaRPr lang="en-US" altLang="en-US"/>
          </a:p>
        </p:txBody>
      </p:sp>
    </p:spTree>
    <p:extLst>
      <p:ext uri="{BB962C8B-B14F-4D97-AF65-F5344CB8AC3E}">
        <p14:creationId xmlns:p14="http://schemas.microsoft.com/office/powerpoint/2010/main" val="3129018330"/>
      </p:ext>
    </p:extLst>
  </p:cSld>
  <p:clrMapOvr>
    <a:masterClrMapping/>
  </p:clrMapOvr>
  <p:transition xmlns:p14="http://schemas.microsoft.com/office/powerpoint/2010/mai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Work With Students and Faculty</a:t>
            </a:r>
            <a:endParaRPr lang="en-US" dirty="0"/>
          </a:p>
        </p:txBody>
      </p:sp>
      <p:sp>
        <p:nvSpPr>
          <p:cNvPr id="3" name="Content Placeholder 2"/>
          <p:cNvSpPr>
            <a:spLocks noGrp="1"/>
          </p:cNvSpPr>
          <p:nvPr>
            <p:ph idx="1"/>
          </p:nvPr>
        </p:nvSpPr>
        <p:spPr/>
        <p:txBody>
          <a:bodyPr/>
          <a:lstStyle/>
          <a:p>
            <a:pPr>
              <a:defRPr/>
            </a:pPr>
            <a:r>
              <a:rPr lang="en-US" dirty="0" smtClean="0"/>
              <a:t>Internships</a:t>
            </a:r>
          </a:p>
          <a:p>
            <a:pPr lvl="1">
              <a:defRPr/>
            </a:pPr>
            <a:r>
              <a:rPr lang="en-US" dirty="0" smtClean="0"/>
              <a:t>Students </a:t>
            </a:r>
            <a:r>
              <a:rPr lang="en-US" i="1" dirty="0" smtClean="0"/>
              <a:t>love</a:t>
            </a:r>
            <a:r>
              <a:rPr lang="en-US" dirty="0" smtClean="0"/>
              <a:t> these; good recruiting tool</a:t>
            </a:r>
          </a:p>
          <a:p>
            <a:pPr lvl="1">
              <a:defRPr/>
            </a:pPr>
            <a:r>
              <a:rPr lang="en-US" dirty="0" smtClean="0"/>
              <a:t>Tasks requiring robust programming emphasize its importance to students</a:t>
            </a:r>
          </a:p>
          <a:p>
            <a:pPr>
              <a:defRPr/>
            </a:pPr>
            <a:r>
              <a:rPr lang="en-US" dirty="0" smtClean="0"/>
              <a:t>Help teach students</a:t>
            </a:r>
          </a:p>
          <a:p>
            <a:pPr lvl="1">
              <a:defRPr/>
            </a:pPr>
            <a:r>
              <a:rPr lang="en-US" dirty="0" smtClean="0"/>
              <a:t>Review students’ code</a:t>
            </a:r>
          </a:p>
          <a:p>
            <a:pPr lvl="1">
              <a:defRPr/>
            </a:pPr>
            <a:r>
              <a:rPr lang="en-US" dirty="0" smtClean="0"/>
              <a:t>Team with colleges in senior/capstone projects </a:t>
            </a:r>
            <a:endParaRPr lang="en-US" dirty="0"/>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392913D5-643F-2E48-A4B3-574C2D9534B7}" type="slidenum">
              <a:rPr lang="en-US" altLang="en-US" smtClean="0"/>
              <a:pPr>
                <a:defRPr/>
              </a:pPr>
              <a:t>69</a:t>
            </a:fld>
            <a:endParaRPr lang="en-US" altLang="en-US"/>
          </a:p>
        </p:txBody>
      </p:sp>
    </p:spTree>
    <p:extLst>
      <p:ext uri="{BB962C8B-B14F-4D97-AF65-F5344CB8AC3E}">
        <p14:creationId xmlns:p14="http://schemas.microsoft.com/office/powerpoint/2010/main" val="1363777507"/>
      </p:ext>
    </p:extLst>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Buffer Overflow</a:t>
            </a:r>
            <a:endParaRPr lang="en-US" dirty="0"/>
          </a:p>
        </p:txBody>
      </p:sp>
      <p:sp>
        <p:nvSpPr>
          <p:cNvPr id="3" name="Content Placeholder 2"/>
          <p:cNvSpPr>
            <a:spLocks noGrp="1"/>
          </p:cNvSpPr>
          <p:nvPr>
            <p:ph idx="1"/>
          </p:nvPr>
        </p:nvSpPr>
        <p:spPr/>
        <p:txBody>
          <a:bodyPr/>
          <a:lstStyle/>
          <a:p>
            <a:r>
              <a:rPr lang="en-US" dirty="0" smtClean="0"/>
              <a:t>The program has additional privileges, so I use a buffer overflow to escalate my privileges in violation of a security policy </a:t>
            </a:r>
            <a:r>
              <a:rPr lang="en-US" dirty="0"/>
              <a:t>(</a:t>
            </a:r>
            <a:r>
              <a:rPr lang="en-US" i="1" dirty="0"/>
              <a:t>non-secure</a:t>
            </a:r>
            <a:r>
              <a:rPr lang="en-US" dirty="0"/>
              <a:t> program)</a:t>
            </a:r>
          </a:p>
          <a:p>
            <a:r>
              <a:rPr lang="en-US" dirty="0" smtClean="0"/>
              <a:t>The program has no privileges other than mine, so I cannot use it to escalate </a:t>
            </a:r>
            <a:r>
              <a:rPr lang="en-US" dirty="0"/>
              <a:t>privileges </a:t>
            </a:r>
            <a:r>
              <a:rPr lang="en-US" dirty="0" smtClean="0"/>
              <a:t>in a way that violates the security policy (</a:t>
            </a:r>
            <a:r>
              <a:rPr lang="en-US" i="1" dirty="0"/>
              <a:t>secure</a:t>
            </a:r>
            <a:r>
              <a:rPr lang="en-US" dirty="0"/>
              <a:t> program, but not </a:t>
            </a:r>
            <a:r>
              <a:rPr lang="en-US" i="1" dirty="0"/>
              <a:t>robust</a:t>
            </a:r>
            <a:r>
              <a:rPr lang="en-US" dirty="0"/>
              <a:t> one)</a:t>
            </a:r>
          </a:p>
          <a:p>
            <a:pPr marL="0" indent="0">
              <a:buNone/>
            </a:pP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7</a:t>
            </a:fld>
            <a:endParaRPr lang="en-US"/>
          </a:p>
        </p:txBody>
      </p:sp>
    </p:spTree>
    <p:extLst>
      <p:ext uri="{BB962C8B-B14F-4D97-AF65-F5344CB8AC3E}">
        <p14:creationId xmlns:p14="http://schemas.microsoft.com/office/powerpoint/2010/main" val="4264927355"/>
      </p:ext>
    </p:extLst>
  </p:cSld>
  <p:clrMapOvr>
    <a:masterClrMapping/>
  </p:clrMapOvr>
  <p:transition xmlns:p14="http://schemas.microsoft.com/office/powerpoint/2010/mai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Will This Do?</a:t>
            </a:r>
            <a:endParaRPr lang="en-US" dirty="0"/>
          </a:p>
        </p:txBody>
      </p:sp>
      <p:sp>
        <p:nvSpPr>
          <p:cNvPr id="3" name="Content Placeholder 2"/>
          <p:cNvSpPr>
            <a:spLocks noGrp="1"/>
          </p:cNvSpPr>
          <p:nvPr>
            <p:ph idx="1"/>
          </p:nvPr>
        </p:nvSpPr>
        <p:spPr/>
        <p:txBody>
          <a:bodyPr>
            <a:normAutofit/>
          </a:bodyPr>
          <a:lstStyle/>
          <a:p>
            <a:pPr>
              <a:defRPr/>
            </a:pPr>
            <a:r>
              <a:rPr lang="en-US" dirty="0" smtClean="0"/>
              <a:t>Increase student demand</a:t>
            </a:r>
          </a:p>
          <a:p>
            <a:pPr lvl="1">
              <a:defRPr/>
            </a:pPr>
            <a:r>
              <a:rPr lang="en-US" dirty="0" smtClean="0"/>
              <a:t>If students see it as important, they will ask about it in class, evaluate programs, faculty in part on it</a:t>
            </a:r>
          </a:p>
          <a:p>
            <a:pPr>
              <a:defRPr/>
            </a:pPr>
            <a:r>
              <a:rPr lang="en-US" dirty="0" smtClean="0"/>
              <a:t>Increase your visibility</a:t>
            </a:r>
          </a:p>
          <a:p>
            <a:pPr lvl="1">
              <a:defRPr/>
            </a:pPr>
            <a:r>
              <a:rPr lang="en-US" dirty="0" smtClean="0"/>
              <a:t>Good recruiting tools</a:t>
            </a:r>
          </a:p>
          <a:p>
            <a:pPr lvl="1">
              <a:defRPr/>
            </a:pPr>
            <a:r>
              <a:rPr lang="en-US" dirty="0" smtClean="0"/>
              <a:t>A corporate “good citizen”</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11D6DF77-2436-B542-B5F9-D2968B577AE8}" type="slidenum">
              <a:rPr lang="en-US" altLang="en-US" smtClean="0"/>
              <a:pPr>
                <a:defRPr/>
              </a:pPr>
              <a:t>70</a:t>
            </a:fld>
            <a:endParaRPr lang="en-US" altLang="en-US"/>
          </a:p>
        </p:txBody>
      </p:sp>
    </p:spTree>
    <p:extLst>
      <p:ext uri="{BB962C8B-B14F-4D97-AF65-F5344CB8AC3E}">
        <p14:creationId xmlns:p14="http://schemas.microsoft.com/office/powerpoint/2010/main" val="2450944983"/>
      </p:ext>
    </p:extLst>
  </p:cSld>
  <p:clrMapOvr>
    <a:masterClrMapping/>
  </p:clrMapOvr>
  <p:transition xmlns:p14="http://schemas.microsoft.com/office/powerpoint/2010/mai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Government Support</a:t>
            </a:r>
            <a:endParaRPr lang="en-US" dirty="0"/>
          </a:p>
        </p:txBody>
      </p:sp>
      <p:sp>
        <p:nvSpPr>
          <p:cNvPr id="3" name="Content Placeholder 2"/>
          <p:cNvSpPr>
            <a:spLocks noGrp="1"/>
          </p:cNvSpPr>
          <p:nvPr>
            <p:ph idx="1"/>
          </p:nvPr>
        </p:nvSpPr>
        <p:spPr/>
        <p:txBody>
          <a:bodyPr/>
          <a:lstStyle/>
          <a:p>
            <a:pPr>
              <a:defRPr/>
            </a:pPr>
            <a:r>
              <a:rPr lang="en-US" dirty="0" smtClean="0"/>
              <a:t>Act like an industry (see above)</a:t>
            </a:r>
          </a:p>
          <a:p>
            <a:pPr>
              <a:defRPr/>
            </a:pPr>
            <a:r>
              <a:rPr lang="en-US" dirty="0" smtClean="0"/>
              <a:t>Government can also fund programs</a:t>
            </a:r>
          </a:p>
          <a:p>
            <a:pPr>
              <a:defRPr/>
            </a:pPr>
            <a:r>
              <a:rPr lang="en-US" i="1" dirty="0" smtClean="0"/>
              <a:t>Imperative: target funding towards this specific purpose</a:t>
            </a:r>
            <a:endParaRPr lang="en-US" dirty="0" smtClean="0"/>
          </a:p>
          <a:p>
            <a:pPr lvl="1">
              <a:defRPr/>
            </a:pPr>
            <a:r>
              <a:rPr lang="en-US" dirty="0" smtClean="0"/>
              <a:t>That will </a:t>
            </a:r>
            <a:r>
              <a:rPr lang="en-US" u="sng" dirty="0" smtClean="0"/>
              <a:t>require</a:t>
            </a:r>
            <a:r>
              <a:rPr lang="en-US" dirty="0" smtClean="0"/>
              <a:t> funding to be used for supporting robust programming</a:t>
            </a:r>
          </a:p>
          <a:p>
            <a:pPr lvl="1">
              <a:defRPr/>
            </a:pPr>
            <a:r>
              <a:rPr lang="en-US" dirty="0" smtClean="0"/>
              <a:t>If done as adjunct, it is likely to disappear in the main purpose of the funding</a:t>
            </a:r>
            <a:endParaRPr lang="en-US" dirty="0"/>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759464F3-CCBF-6449-909A-BB8B259499E0}" type="slidenum">
              <a:rPr lang="en-US" altLang="en-US" smtClean="0"/>
              <a:pPr>
                <a:defRPr/>
              </a:pPr>
              <a:t>71</a:t>
            </a:fld>
            <a:endParaRPr lang="en-US" altLang="en-US"/>
          </a:p>
        </p:txBody>
      </p:sp>
    </p:spTree>
    <p:extLst>
      <p:ext uri="{BB962C8B-B14F-4D97-AF65-F5344CB8AC3E}">
        <p14:creationId xmlns:p14="http://schemas.microsoft.com/office/powerpoint/2010/main" val="2881626016"/>
      </p:ext>
    </p:extLst>
  </p:cSld>
  <p:clrMapOvr>
    <a:masterClrMapping/>
  </p:clrMapOvr>
  <p:transition xmlns:p14="http://schemas.microsoft.com/office/powerpoint/2010/mai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Key Point</a:t>
            </a:r>
            <a:endParaRPr lang="en-US" dirty="0"/>
          </a:p>
        </p:txBody>
      </p:sp>
      <p:sp>
        <p:nvSpPr>
          <p:cNvPr id="3" name="Content Placeholder 2"/>
          <p:cNvSpPr>
            <a:spLocks noGrp="1"/>
          </p:cNvSpPr>
          <p:nvPr>
            <p:ph idx="1"/>
          </p:nvPr>
        </p:nvSpPr>
        <p:spPr/>
        <p:txBody>
          <a:bodyPr>
            <a:normAutofit/>
          </a:bodyPr>
          <a:lstStyle/>
          <a:p>
            <a:pPr>
              <a:defRPr/>
            </a:pPr>
            <a:r>
              <a:rPr lang="en-US" dirty="0" smtClean="0"/>
              <a:t>Build on existing programs</a:t>
            </a:r>
          </a:p>
          <a:p>
            <a:pPr>
              <a:defRPr/>
            </a:pPr>
            <a:r>
              <a:rPr lang="en-US" dirty="0" smtClean="0"/>
              <a:t>Understand that academia is a different environment—completely</a:t>
            </a:r>
          </a:p>
          <a:p>
            <a:pPr lvl="1">
              <a:defRPr/>
            </a:pPr>
            <a:r>
              <a:rPr lang="en-US" dirty="0" smtClean="0"/>
              <a:t>Business models don’t work well because the “end product” is intangible</a:t>
            </a:r>
          </a:p>
        </p:txBody>
      </p:sp>
      <p:sp>
        <p:nvSpPr>
          <p:cNvPr id="4" name="Slide Number Placeholder 3"/>
          <p:cNvSpPr>
            <a:spLocks noGrp="1"/>
          </p:cNvSpPr>
          <p:nvPr>
            <p:ph type="sldNum" sz="quarter" idx="10"/>
          </p:nvPr>
        </p:nvSpPr>
        <p:spPr>
          <a:prstGeom prst="rect">
            <a:avLst/>
          </a:prstGeom>
        </p:spPr>
        <p:txBody>
          <a:bodyPr/>
          <a:lstStyle/>
          <a:p>
            <a:pPr>
              <a:defRPr/>
            </a:pPr>
            <a:r>
              <a:rPr lang="en-US" altLang="en-US" smtClean="0"/>
              <a:t>Slide #</a:t>
            </a:r>
            <a:fld id="{BA5B7B94-9AA6-AB4E-A3AA-511539F5914E}" type="slidenum">
              <a:rPr lang="en-US" altLang="en-US" smtClean="0"/>
              <a:pPr>
                <a:defRPr/>
              </a:pPr>
              <a:t>72</a:t>
            </a:fld>
            <a:endParaRPr lang="en-US" altLang="en-US"/>
          </a:p>
        </p:txBody>
      </p:sp>
    </p:spTree>
    <p:extLst>
      <p:ext uri="{BB962C8B-B14F-4D97-AF65-F5344CB8AC3E}">
        <p14:creationId xmlns:p14="http://schemas.microsoft.com/office/powerpoint/2010/main" val="667467016"/>
      </p:ext>
    </p:extLst>
  </p:cSld>
  <p:clrMapOvr>
    <a:masterClrMapping/>
  </p:clrMapOvr>
  <p:transition xmlns:p14="http://schemas.microsoft.com/office/powerpoint/2010/mai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r>
              <a:rPr lang="en-US"/>
              <a:t>Slide </a:t>
            </a:r>
            <a:fld id="{BCB9BF15-6D01-194C-A339-900483B7EA91}" type="slidenum">
              <a:rPr lang="en-US"/>
              <a:pPr/>
              <a:t>73</a:t>
            </a:fld>
            <a:endParaRPr lang="en-US"/>
          </a:p>
        </p:txBody>
      </p:sp>
      <p:sp>
        <p:nvSpPr>
          <p:cNvPr id="56322" name="Rectangle 2"/>
          <p:cNvSpPr>
            <a:spLocks noGrp="1" noChangeArrowheads="1"/>
          </p:cNvSpPr>
          <p:nvPr>
            <p:ph type="title"/>
          </p:nvPr>
        </p:nvSpPr>
        <p:spPr/>
        <p:txBody>
          <a:bodyPr/>
          <a:lstStyle/>
          <a:p>
            <a:r>
              <a:rPr lang="en-US" dirty="0"/>
              <a:t>Conclusion: A Touch of Wisdom</a:t>
            </a:r>
          </a:p>
        </p:txBody>
      </p:sp>
      <p:sp>
        <p:nvSpPr>
          <p:cNvPr id="56323" name="Rectangle 3"/>
          <p:cNvSpPr>
            <a:spLocks noGrp="1" noChangeArrowheads="1"/>
          </p:cNvSpPr>
          <p:nvPr>
            <p:ph type="body" idx="1"/>
          </p:nvPr>
        </p:nvSpPr>
        <p:spPr>
          <a:xfrm>
            <a:off x="457200" y="1828800"/>
            <a:ext cx="7772400" cy="685800"/>
          </a:xfrm>
        </p:spPr>
        <p:txBody>
          <a:bodyPr/>
          <a:lstStyle/>
          <a:p>
            <a:pPr algn="ctr">
              <a:buFontTx/>
              <a:buNone/>
            </a:pPr>
            <a:r>
              <a:rPr lang="en-US"/>
              <a:t>Zymurgy’s Law of Worms</a:t>
            </a:r>
          </a:p>
        </p:txBody>
      </p:sp>
      <p:sp>
        <p:nvSpPr>
          <p:cNvPr id="56324" name="Text Box 4"/>
          <p:cNvSpPr txBox="1">
            <a:spLocks noChangeArrowheads="1"/>
          </p:cNvSpPr>
          <p:nvPr/>
        </p:nvSpPr>
        <p:spPr bwMode="auto">
          <a:xfrm>
            <a:off x="1066800" y="2667000"/>
            <a:ext cx="6883400" cy="1066800"/>
          </a:xfrm>
          <a:prstGeom prst="rect">
            <a:avLst/>
          </a:prstGeom>
          <a:noFill/>
          <a:ln w="12700">
            <a:noFill/>
            <a:miter lim="800000"/>
            <a:headEnd/>
            <a:tailEnd/>
          </a:ln>
          <a:effectLst/>
        </p:spPr>
        <p:txBody>
          <a:bodyPr wrap="none">
            <a:prstTxWarp prst="textNoShape">
              <a:avLst/>
            </a:prstTxWarp>
            <a:spAutoFit/>
          </a:bodyPr>
          <a:lstStyle/>
          <a:p>
            <a:r>
              <a:rPr lang="en-US" sz="3200" i="1"/>
              <a:t>Whenever you try to put worms back into</a:t>
            </a:r>
          </a:p>
          <a:p>
            <a:r>
              <a:rPr lang="en-US" sz="3200" i="1"/>
              <a:t>the can they came from …</a:t>
            </a:r>
            <a:endParaRPr lang="en-US" sz="1400"/>
          </a:p>
        </p:txBody>
      </p:sp>
      <p:sp>
        <p:nvSpPr>
          <p:cNvPr id="56325" name="Text Box 5"/>
          <p:cNvSpPr txBox="1">
            <a:spLocks noChangeArrowheads="1"/>
          </p:cNvSpPr>
          <p:nvPr/>
        </p:nvSpPr>
        <p:spPr bwMode="auto">
          <a:xfrm>
            <a:off x="2895600" y="4252913"/>
            <a:ext cx="3798888" cy="579437"/>
          </a:xfrm>
          <a:prstGeom prst="rect">
            <a:avLst/>
          </a:prstGeom>
          <a:noFill/>
          <a:ln w="12700">
            <a:noFill/>
            <a:miter lim="800000"/>
            <a:headEnd/>
            <a:tailEnd/>
          </a:ln>
          <a:effectLst/>
        </p:spPr>
        <p:txBody>
          <a:bodyPr wrap="none">
            <a:prstTxWarp prst="textNoShape">
              <a:avLst/>
            </a:prstTxWarp>
            <a:spAutoFit/>
          </a:bodyPr>
          <a:lstStyle/>
          <a:p>
            <a:r>
              <a:rPr lang="en-US" sz="3200" i="1"/>
              <a:t>you need a bigger can</a:t>
            </a:r>
            <a:endParaRPr lang="en-US" sz="320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6324"/>
                                        </p:tgtEl>
                                        <p:attrNameLst>
                                          <p:attrName>style.visibility</p:attrName>
                                        </p:attrNameLst>
                                      </p:cBhvr>
                                      <p:to>
                                        <p:strVal val="visible"/>
                                      </p:to>
                                    </p:set>
                                    <p:anim calcmode="lin" valueType="num">
                                      <p:cBhvr additive="base">
                                        <p:cTn id="13" dur="500" fill="hold"/>
                                        <p:tgtEl>
                                          <p:spTgt spid="56324"/>
                                        </p:tgtEl>
                                        <p:attrNameLst>
                                          <p:attrName>ppt_x</p:attrName>
                                        </p:attrNameLst>
                                      </p:cBhvr>
                                      <p:tavLst>
                                        <p:tav tm="0">
                                          <p:val>
                                            <p:strVal val="1+#ppt_w/2"/>
                                          </p:val>
                                        </p:tav>
                                        <p:tav tm="100000">
                                          <p:val>
                                            <p:strVal val="#ppt_x"/>
                                          </p:val>
                                        </p:tav>
                                      </p:tavLst>
                                    </p:anim>
                                    <p:anim calcmode="lin" valueType="num">
                                      <p:cBhvr additive="base">
                                        <p:cTn id="14" dur="500" fill="hold"/>
                                        <p:tgtEl>
                                          <p:spTgt spid="563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6325"/>
                                        </p:tgtEl>
                                        <p:attrNameLst>
                                          <p:attrName>style.visibility</p:attrName>
                                        </p:attrNameLst>
                                      </p:cBhvr>
                                      <p:to>
                                        <p:strVal val="visible"/>
                                      </p:to>
                                    </p:set>
                                    <p:anim calcmode="lin" valueType="num">
                                      <p:cBhvr additive="base">
                                        <p:cTn id="19" dur="500" fill="hold"/>
                                        <p:tgtEl>
                                          <p:spTgt spid="56325"/>
                                        </p:tgtEl>
                                        <p:attrNameLst>
                                          <p:attrName>ppt_x</p:attrName>
                                        </p:attrNameLst>
                                      </p:cBhvr>
                                      <p:tavLst>
                                        <p:tav tm="0">
                                          <p:val>
                                            <p:strVal val="#ppt_x"/>
                                          </p:val>
                                        </p:tav>
                                        <p:tav tm="100000">
                                          <p:val>
                                            <p:strVal val="#ppt_x"/>
                                          </p:val>
                                        </p:tav>
                                      </p:tavLst>
                                    </p:anim>
                                    <p:anim calcmode="lin" valueType="num">
                                      <p:cBhvr additive="base">
                                        <p:cTn id="20" dur="500" fill="hold"/>
                                        <p:tgtEl>
                                          <p:spTgt spid="563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P spid="56324" grpId="0" autoUpdateAnimBg="0"/>
      <p:bldP spid="56325"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 Overall Goals</a:t>
            </a:r>
            <a:endParaRPr lang="en-US" dirty="0"/>
          </a:p>
        </p:txBody>
      </p:sp>
      <p:sp>
        <p:nvSpPr>
          <p:cNvPr id="3" name="Content Placeholder 2"/>
          <p:cNvSpPr>
            <a:spLocks noGrp="1"/>
          </p:cNvSpPr>
          <p:nvPr>
            <p:ph idx="1"/>
          </p:nvPr>
        </p:nvSpPr>
        <p:spPr/>
        <p:txBody>
          <a:bodyPr/>
          <a:lstStyle/>
          <a:p>
            <a:pPr marL="0" indent="0">
              <a:lnSpc>
                <a:spcPct val="90000"/>
              </a:lnSpc>
              <a:buFontTx/>
              <a:buNone/>
            </a:pPr>
            <a:r>
              <a:rPr lang="en-US" sz="1400" dirty="0"/>
              <a:t>Gentlemen,</a:t>
            </a:r>
          </a:p>
          <a:p>
            <a:pPr marL="0" indent="0">
              <a:lnSpc>
                <a:spcPct val="90000"/>
              </a:lnSpc>
              <a:buFontTx/>
              <a:buNone/>
            </a:pPr>
            <a:r>
              <a:rPr lang="en-US" sz="1400" dirty="0"/>
              <a:t>        Whilst marching from Portugal to a position which commands the approach to Madrid and the French forces, my officers have been diligently complying with your requests which have been sent by H.M. ship from London to Lisbon and thence by dispatch to our headquarters.</a:t>
            </a:r>
          </a:p>
          <a:p>
            <a:pPr marL="0" indent="0">
              <a:lnSpc>
                <a:spcPct val="90000"/>
              </a:lnSpc>
              <a:buFontTx/>
              <a:buNone/>
            </a:pPr>
            <a:r>
              <a:rPr lang="en-US" sz="1400" dirty="0"/>
              <a:t>        We have enumerated our saddles, bridles, tents and tent poles, and all manner of sundry items for which His Majesty's Government holds me accountable. I have dispatched reports on the character, wit, and spleen of every officer. Each item and every farthing has been accounted for, with two regrettable exceptions for which I beg your indulgence.</a:t>
            </a:r>
          </a:p>
          <a:p>
            <a:pPr marL="0" indent="0">
              <a:lnSpc>
                <a:spcPct val="90000"/>
              </a:lnSpc>
              <a:buFontTx/>
              <a:buNone/>
            </a:pPr>
            <a:r>
              <a:rPr lang="en-US" sz="1400" dirty="0"/>
              <a:t>        Unfortunately the sum of one shilling and </a:t>
            </a:r>
            <a:r>
              <a:rPr lang="en-US" sz="1400" dirty="0" err="1"/>
              <a:t>ninepence</a:t>
            </a:r>
            <a:r>
              <a:rPr lang="en-US" sz="1400" dirty="0"/>
              <a:t> remains unaccounted for in one infantry battalion's petty cash and there has been a hideous confusion as to the number of jars of raspberry jam issued to one cavalry regiment during a sandstorm in western Spain.  This reprehensible carelessness may be related to the pressure of circumstance, since we are war with France, a fact which may come as a bit of a surprise to you gentlemen in Whitehall.</a:t>
            </a:r>
          </a:p>
          <a:p>
            <a:pPr marL="0" indent="0">
              <a:lnSpc>
                <a:spcPct val="90000"/>
              </a:lnSpc>
              <a:buFontTx/>
              <a:buNone/>
            </a:pPr>
            <a:r>
              <a:rPr lang="en-US" sz="1400" dirty="0"/>
              <a:t>        This brings me to my present purpose, which is to request elucidation of my instructions from His Majesty's Government so that I may better understand why I am dragging an army over these barren plains.  I construe that perforce it must be one of two alternative duties, as given below.  I shall pursue either one with the best of my ability, but I cannot do both:</a:t>
            </a:r>
          </a:p>
          <a:p>
            <a:pPr marL="0" indent="0">
              <a:lnSpc>
                <a:spcPct val="90000"/>
              </a:lnSpc>
              <a:buFontTx/>
              <a:buNone/>
            </a:pPr>
            <a:r>
              <a:rPr lang="en-US" sz="1400" dirty="0"/>
              <a:t>       1. To train an army of uniformed British clerks in Spain for the benefit of the accountants and copy-boys in London or perchance:</a:t>
            </a:r>
          </a:p>
          <a:p>
            <a:pPr marL="0" indent="0">
              <a:lnSpc>
                <a:spcPct val="90000"/>
              </a:lnSpc>
              <a:buFontTx/>
              <a:buNone/>
            </a:pPr>
            <a:r>
              <a:rPr lang="en-US" sz="1400" dirty="0"/>
              <a:t>       2. To see to it that the forces of Napoleon are driven out of Spain.</a:t>
            </a:r>
          </a:p>
          <a:p>
            <a:pPr marL="0" indent="0">
              <a:lnSpc>
                <a:spcPct val="90000"/>
              </a:lnSpc>
              <a:buFontTx/>
              <a:buNone/>
            </a:pPr>
            <a:r>
              <a:rPr lang="en-US" sz="1400" dirty="0"/>
              <a:t>		—Duke of Wellington, to the British Foreign Office,  London, 1812</a:t>
            </a:r>
          </a:p>
          <a:p>
            <a:pPr marL="0" indent="0">
              <a:buNone/>
            </a:pPr>
            <a:endParaRPr lang="en-US" sz="1400"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74</a:t>
            </a:fld>
            <a:endParaRPr lang="en-US"/>
          </a:p>
        </p:txBody>
      </p:sp>
    </p:spTree>
    <p:extLst>
      <p:ext uri="{BB962C8B-B14F-4D97-AF65-F5344CB8AC3E}">
        <p14:creationId xmlns:p14="http://schemas.microsoft.com/office/powerpoint/2010/main" val="249676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r>
              <a:rPr lang="en-US" smtClean="0"/>
              <a:t>Any Questions?</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75</a:t>
            </a:fld>
            <a:endParaRPr lang="en-US" dirty="0"/>
          </a:p>
        </p:txBody>
      </p:sp>
      <p:sp>
        <p:nvSpPr>
          <p:cNvPr id="5" name="TextBox 4"/>
          <p:cNvSpPr txBox="1"/>
          <p:nvPr/>
        </p:nvSpPr>
        <p:spPr>
          <a:xfrm>
            <a:off x="2810933" y="2997201"/>
            <a:ext cx="3541154" cy="1569660"/>
          </a:xfrm>
          <a:prstGeom prst="rect">
            <a:avLst/>
          </a:prstGeom>
          <a:noFill/>
        </p:spPr>
        <p:txBody>
          <a:bodyPr wrap="none" rtlCol="0">
            <a:spAutoFit/>
          </a:bodyPr>
          <a:lstStyle/>
          <a:p>
            <a:r>
              <a:rPr lang="en-US" sz="3200" dirty="0" err="1"/>
              <a:t>सुनने</a:t>
            </a:r>
            <a:r>
              <a:rPr lang="en-US" sz="3200" dirty="0"/>
              <a:t> </a:t>
            </a:r>
            <a:r>
              <a:rPr lang="en-US" sz="3200" dirty="0" err="1"/>
              <a:t>के</a:t>
            </a:r>
            <a:r>
              <a:rPr lang="en-US" sz="3200" dirty="0"/>
              <a:t> </a:t>
            </a:r>
            <a:r>
              <a:rPr lang="en-US" sz="3200" dirty="0" err="1"/>
              <a:t>लिए</a:t>
            </a:r>
            <a:r>
              <a:rPr lang="en-US" sz="3200" dirty="0"/>
              <a:t> </a:t>
            </a:r>
            <a:r>
              <a:rPr lang="en-US" sz="3200" dirty="0" err="1"/>
              <a:t>धन्यवाद</a:t>
            </a:r>
            <a:r>
              <a:rPr lang="en-US" sz="3200" dirty="0"/>
              <a:t>!</a:t>
            </a:r>
          </a:p>
          <a:p>
            <a:endParaRPr lang="en-US" sz="3200" dirty="0"/>
          </a:p>
          <a:p>
            <a:r>
              <a:rPr lang="en-US" sz="3200" dirty="0" err="1"/>
              <a:t>कोई</a:t>
            </a:r>
            <a:r>
              <a:rPr lang="en-US" sz="3200" dirty="0"/>
              <a:t> </a:t>
            </a:r>
            <a:r>
              <a:rPr lang="en-US" sz="3200" dirty="0" err="1"/>
              <a:t>सवाल</a:t>
            </a:r>
            <a:r>
              <a:rPr lang="en-US" sz="3200" dirty="0"/>
              <a:t>?</a:t>
            </a:r>
          </a:p>
        </p:txBody>
      </p:sp>
    </p:spTree>
    <p:extLst>
      <p:ext uri="{BB962C8B-B14F-4D97-AF65-F5344CB8AC3E}">
        <p14:creationId xmlns:p14="http://schemas.microsoft.com/office/powerpoint/2010/main" val="2428079629"/>
      </p:ext>
    </p:extLst>
  </p:cSld>
  <p:clrMapOvr>
    <a:masterClrMapping/>
  </p:clrMapOvr>
  <p:transition xmlns:p14="http://schemas.microsoft.com/office/powerpoint/2010/mai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Should Care?</a:t>
            </a:r>
            <a:endParaRPr lang="en-US" dirty="0"/>
          </a:p>
        </p:txBody>
      </p:sp>
      <p:sp>
        <p:nvSpPr>
          <p:cNvPr id="3" name="Content Placeholder 2"/>
          <p:cNvSpPr>
            <a:spLocks noGrp="1"/>
          </p:cNvSpPr>
          <p:nvPr>
            <p:ph idx="1"/>
          </p:nvPr>
        </p:nvSpPr>
        <p:spPr/>
        <p:txBody>
          <a:bodyPr>
            <a:normAutofit fontScale="92500" lnSpcReduction="20000"/>
          </a:bodyPr>
          <a:lstStyle/>
          <a:p>
            <a:r>
              <a:rPr lang="en-US" dirty="0"/>
              <a:t>Users of Facebook</a:t>
            </a:r>
          </a:p>
          <a:p>
            <a:pPr lvl="1"/>
            <a:r>
              <a:rPr lang="en-US" dirty="0"/>
              <a:t>Mishandled error condition made it inaccessible for over 2 hours</a:t>
            </a:r>
          </a:p>
          <a:p>
            <a:r>
              <a:rPr lang="en-US" dirty="0"/>
              <a:t>Users of medical equipment—and patients</a:t>
            </a:r>
          </a:p>
          <a:p>
            <a:pPr lvl="1"/>
            <a:r>
              <a:rPr lang="en-US" dirty="0"/>
              <a:t>Errors have caused problems ranging from inconvenience to death</a:t>
            </a:r>
          </a:p>
          <a:p>
            <a:r>
              <a:rPr lang="en-US" dirty="0"/>
              <a:t>Voters</a:t>
            </a:r>
          </a:p>
          <a:p>
            <a:pPr lvl="1"/>
            <a:r>
              <a:rPr lang="en-US" dirty="0"/>
              <a:t>Electronic voting system software shown to have severe problems</a:t>
            </a:r>
          </a:p>
          <a:p>
            <a:r>
              <a:rPr lang="en-US" dirty="0"/>
              <a:t>And many more . . </a:t>
            </a:r>
            <a:r>
              <a:rPr lang="en-US" dirty="0" smtClean="0"/>
              <a:t>.</a:t>
            </a:r>
            <a:endParaRPr lang="en-US" dirty="0"/>
          </a:p>
        </p:txBody>
      </p:sp>
      <p:sp>
        <p:nvSpPr>
          <p:cNvPr id="4" name="Slide Number Placeholder 3"/>
          <p:cNvSpPr>
            <a:spLocks noGrp="1"/>
          </p:cNvSpPr>
          <p:nvPr>
            <p:ph type="sldNum" sz="quarter" idx="10"/>
          </p:nvPr>
        </p:nvSpPr>
        <p:spPr/>
        <p:txBody>
          <a:bodyPr/>
          <a:lstStyle/>
          <a:p>
            <a:r>
              <a:rPr lang="en-US" smtClean="0"/>
              <a:t>Slide </a:t>
            </a:r>
            <a:fld id="{23336B39-A5C1-254A-ABD5-A14E92AE0D21}" type="slidenum">
              <a:rPr lang="en-US" smtClean="0"/>
              <a:pPr/>
              <a:t>8</a:t>
            </a:fld>
            <a:endParaRPr lang="en-US"/>
          </a:p>
        </p:txBody>
      </p:sp>
    </p:spTree>
    <p:extLst>
      <p:ext uri="{BB962C8B-B14F-4D97-AF65-F5344CB8AC3E}">
        <p14:creationId xmlns:p14="http://schemas.microsoft.com/office/powerpoint/2010/main" val="874260063"/>
      </p:ext>
    </p:extLst>
  </p:cSld>
  <p:clrMapOvr>
    <a:masterClrMapping/>
  </p:clrMapOvr>
  <p:transition xmlns:p14="http://schemas.microsoft.com/office/powerpoint/2010/mai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pPr>
              <a:defRPr/>
            </a:pPr>
            <a:r>
              <a:rPr lang="en-US" dirty="0"/>
              <a:t>We don’t build systems that meet security requirements</a:t>
            </a:r>
          </a:p>
          <a:p>
            <a:pPr>
              <a:defRPr/>
            </a:pPr>
            <a:r>
              <a:rPr lang="en-US" dirty="0"/>
              <a:t>We don’t write software that is robust</a:t>
            </a:r>
          </a:p>
          <a:p>
            <a:pPr lvl="1">
              <a:defRPr/>
            </a:pPr>
            <a:r>
              <a:rPr lang="en-US" dirty="0"/>
              <a:t>Some exceptions in special cases</a:t>
            </a:r>
          </a:p>
          <a:p>
            <a:pPr>
              <a:defRPr/>
            </a:pPr>
            <a:r>
              <a:rPr lang="en-US" dirty="0"/>
              <a:t>Many different models for developing software</a:t>
            </a:r>
          </a:p>
          <a:p>
            <a:pPr lvl="1">
              <a:defRPr/>
            </a:pPr>
            <a:r>
              <a:rPr lang="en-US" dirty="0"/>
              <a:t>Agile, waterfall, rapid prototyping, . . </a:t>
            </a:r>
            <a:r>
              <a:rPr lang="en-US" dirty="0" smtClean="0"/>
              <a:t>.</a:t>
            </a:r>
            <a:endParaRPr lang="en-US" dirty="0"/>
          </a:p>
        </p:txBody>
      </p:sp>
      <p:sp>
        <p:nvSpPr>
          <p:cNvPr id="4" name="Slide Number Placeholder 3"/>
          <p:cNvSpPr>
            <a:spLocks noGrp="1"/>
          </p:cNvSpPr>
          <p:nvPr>
            <p:ph type="sldNum" sz="quarter" idx="10"/>
          </p:nvPr>
        </p:nvSpPr>
        <p:spPr/>
        <p:txBody>
          <a:bodyPr/>
          <a:lstStyle/>
          <a:p>
            <a:r>
              <a:rPr lang="en-US" dirty="0" smtClean="0"/>
              <a:t>Slide </a:t>
            </a:r>
            <a:fld id="{23336B39-A5C1-254A-ABD5-A14E92AE0D21}" type="slidenum">
              <a:rPr lang="en-US" smtClean="0"/>
              <a:pPr/>
              <a:t>9</a:t>
            </a:fld>
            <a:endParaRPr lang="en-US" dirty="0"/>
          </a:p>
        </p:txBody>
      </p:sp>
    </p:spTree>
    <p:extLst>
      <p:ext uri="{BB962C8B-B14F-4D97-AF65-F5344CB8AC3E}">
        <p14:creationId xmlns:p14="http://schemas.microsoft.com/office/powerpoint/2010/main" val="4004563385"/>
      </p:ext>
    </p:extLst>
  </p:cSld>
  <p:clrMapOvr>
    <a:masterClrMapping/>
  </p:clrMapOvr>
  <p:transition xmlns:p14="http://schemas.microsoft.com/office/powerpoint/2010/main"/>
</p:sld>
</file>

<file path=ppt/theme/theme1.xml><?xml version="1.0" encoding="utf-8"?>
<a:theme xmlns:a="http://schemas.openxmlformats.org/drawingml/2006/main" name="comet">
  <a:themeElements>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Fireba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comet.potx</Template>
  <TotalTime>995</TotalTime>
  <Words>4184</Words>
  <Application>Microsoft Macintosh PowerPoint</Application>
  <PresentationFormat>On-screen Show (4:3)</PresentationFormat>
  <Paragraphs>704</Paragraphs>
  <Slides>75</Slides>
  <Notes>23</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comet</vt:lpstr>
      <vt:lpstr>“Secure” Programming</vt:lpstr>
      <vt:lpstr>PowerPoint Presentation</vt:lpstr>
      <vt:lpstr>Weinberg’s Second Law</vt:lpstr>
      <vt:lpstr>Outline</vt:lpstr>
      <vt:lpstr>What Is Robust Programming</vt:lpstr>
      <vt:lpstr>Robust vs. Secure Programming</vt:lpstr>
      <vt:lpstr>Example: Buffer Overflow</vt:lpstr>
      <vt:lpstr>Who Should Care?</vt:lpstr>
      <vt:lpstr>Problem</vt:lpstr>
      <vt:lpstr>Quality of Code</vt:lpstr>
      <vt:lpstr>Security is Cumulative</vt:lpstr>
      <vt:lpstr>More Problems</vt:lpstr>
      <vt:lpstr>Policies and Procedures</vt:lpstr>
      <vt:lpstr>Basic Principles</vt:lpstr>
      <vt:lpstr>Looking for Problems</vt:lpstr>
      <vt:lpstr>What Is Intended?</vt:lpstr>
      <vt:lpstr>Find Assumptions</vt:lpstr>
      <vt:lpstr>One Good Way to Find These</vt:lpstr>
      <vt:lpstr>General Thoughts</vt:lpstr>
      <vt:lpstr>Good Places for This</vt:lpstr>
      <vt:lpstr>Network Servers</vt:lpstr>
      <vt:lpstr>Local Servers</vt:lpstr>
      <vt:lpstr>Privileged Programs</vt:lpstr>
      <vt:lpstr>Clients</vt:lpstr>
      <vt:lpstr>Cryptography</vt:lpstr>
      <vt:lpstr>Access Control Checking</vt:lpstr>
      <vt:lpstr>Cleaning Up</vt:lpstr>
      <vt:lpstr>Error Handling</vt:lpstr>
      <vt:lpstr>Key Ideas</vt:lpstr>
      <vt:lpstr>Example of Fragile Code</vt:lpstr>
      <vt:lpstr>Queue Structure</vt:lpstr>
      <vt:lpstr>Interfaces</vt:lpstr>
      <vt:lpstr>How To Mess This Up</vt:lpstr>
      <vt:lpstr>qmanage</vt:lpstr>
      <vt:lpstr>What Can Go Wrong</vt:lpstr>
      <vt:lpstr>Adding to a Queue</vt:lpstr>
      <vt:lpstr>What Can Go Wrong</vt:lpstr>
      <vt:lpstr>Taking from a Queue</vt:lpstr>
      <vt:lpstr>What Can Go Wrong</vt:lpstr>
      <vt:lpstr>Protecting Your Code</vt:lpstr>
      <vt:lpstr>General Rules</vt:lpstr>
      <vt:lpstr>Lessons</vt:lpstr>
      <vt:lpstr>Example Program</vt:lpstr>
      <vt:lpstr>Restating the Goals . . . </vt:lpstr>
      <vt:lpstr>Environment and Assumptions</vt:lpstr>
      <vt:lpstr>Bad Code</vt:lpstr>
      <vt:lpstr>More Bad Code</vt:lpstr>
      <vt:lpstr>Really Bad Code</vt:lpstr>
      <vt:lpstr>Cutely Bad Code</vt:lpstr>
      <vt:lpstr>Doing It Right</vt:lpstr>
      <vt:lpstr>Checklist #1</vt:lpstr>
      <vt:lpstr>Checklist #2</vt:lpstr>
      <vt:lpstr>Back to the login Program</vt:lpstr>
      <vt:lpstr>More Implementation Detail</vt:lpstr>
      <vt:lpstr>Libraries and Such</vt:lpstr>
      <vt:lpstr>Checklist #3</vt:lpstr>
      <vt:lpstr>Checklist #4</vt:lpstr>
      <vt:lpstr>Login Preconditions</vt:lpstr>
      <vt:lpstr>The Fragile Export Function</vt:lpstr>
      <vt:lpstr>Check Preconditions</vt:lpstr>
      <vt:lpstr>Check Postconditions</vt:lpstr>
      <vt:lpstr>Lessons</vt:lpstr>
      <vt:lpstr>Checklist #5</vt:lpstr>
      <vt:lpstr>How Do We Teach Secure Programming?</vt:lpstr>
      <vt:lpstr>Questionable Idea #1: Testing Students’ Knowledge</vt:lpstr>
      <vt:lpstr>Questionable Idea #2: Unsupported Mandates</vt:lpstr>
      <vt:lpstr>What Can Academia Do?</vt:lpstr>
      <vt:lpstr>What Can Industry Do?</vt:lpstr>
      <vt:lpstr>Work With Students and Faculty</vt:lpstr>
      <vt:lpstr>What Will This Do?</vt:lpstr>
      <vt:lpstr>Government Support</vt:lpstr>
      <vt:lpstr>Key Point</vt:lpstr>
      <vt:lpstr>Conclusion: A Touch of Wisdom</vt:lpstr>
      <vt:lpstr>Clear Overall Goals</vt:lpstr>
      <vt:lpstr>Thank You! Any Questions?</vt:lpstr>
    </vt:vector>
  </TitlesOfParts>
  <Company>Dept. of Computer Science, UC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Vulnerabilities</dc:title>
  <dc:creator>Matt Bishop</dc:creator>
  <cp:lastModifiedBy>Matt Bishop</cp:lastModifiedBy>
  <cp:revision>45</cp:revision>
  <cp:lastPrinted>2013-01-15T17:20:53Z</cp:lastPrinted>
  <dcterms:created xsi:type="dcterms:W3CDTF">2010-10-14T03:16:09Z</dcterms:created>
  <dcterms:modified xsi:type="dcterms:W3CDTF">2013-02-28T08:05:11Z</dcterms:modified>
</cp:coreProperties>
</file>