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38"/>
  </p:notesMasterIdLst>
  <p:handoutMasterIdLst>
    <p:handoutMasterId r:id="rId39"/>
  </p:handoutMasterIdLst>
  <p:sldIdLst>
    <p:sldId id="392" r:id="rId6"/>
    <p:sldId id="383" r:id="rId7"/>
    <p:sldId id="410" r:id="rId8"/>
    <p:sldId id="406" r:id="rId9"/>
    <p:sldId id="407" r:id="rId10"/>
    <p:sldId id="408" r:id="rId11"/>
    <p:sldId id="409" r:id="rId12"/>
    <p:sldId id="390" r:id="rId13"/>
    <p:sldId id="394" r:id="rId14"/>
    <p:sldId id="404" r:id="rId15"/>
    <p:sldId id="395" r:id="rId16"/>
    <p:sldId id="375" r:id="rId17"/>
    <p:sldId id="378" r:id="rId18"/>
    <p:sldId id="380" r:id="rId19"/>
    <p:sldId id="379" r:id="rId20"/>
    <p:sldId id="339" r:id="rId21"/>
    <p:sldId id="381" r:id="rId22"/>
    <p:sldId id="382" r:id="rId23"/>
    <p:sldId id="384" r:id="rId24"/>
    <p:sldId id="343" r:id="rId25"/>
    <p:sldId id="333" r:id="rId26"/>
    <p:sldId id="396" r:id="rId27"/>
    <p:sldId id="386" r:id="rId28"/>
    <p:sldId id="341" r:id="rId29"/>
    <p:sldId id="393" r:id="rId30"/>
    <p:sldId id="397" r:id="rId31"/>
    <p:sldId id="398" r:id="rId32"/>
    <p:sldId id="412" r:id="rId33"/>
    <p:sldId id="331" r:id="rId34"/>
    <p:sldId id="405" r:id="rId35"/>
    <p:sldId id="411" r:id="rId36"/>
    <p:sldId id="413" r:id="rId37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38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2/28/2013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2/28/2013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/>
              <a:t>The Future of Access </a:t>
            </a:r>
            <a:r>
              <a:rPr lang="en-US" sz="3200" dirty="0" smtClean="0"/>
              <a:t>Control: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Attributes</a:t>
            </a:r>
            <a:r>
              <a:rPr lang="en-US" sz="3200" dirty="0"/>
              <a:t>, Automation and Adaptation </a:t>
            </a: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S&amp;P Symposium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IIT Kanpur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March 1, 2013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>
                <a:solidFill>
                  <a:srgbClr val="131F49"/>
                </a:solidFill>
              </a:rPr>
              <a:t>Institute for Cyber Security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1" y="1863090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6426" y="1127760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Human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Driven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45169" y="5852160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Automated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Adaptive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715760" y="4171950"/>
            <a:ext cx="1788160" cy="83099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Messy or Chaotic?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800" b="1" dirty="0" smtClean="0">
                <a:solidFill>
                  <a:srgbClr val="131F49"/>
                </a:solidFill>
              </a:rPr>
              <a:t>Cyber Security Technologies</a:t>
            </a:r>
            <a:endParaRPr lang="en-US" sz="2800" b="1" dirty="0">
              <a:solidFill>
                <a:srgbClr val="131F49"/>
              </a:solidFill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12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4" name="Oval 3" descr="10%"/>
          <p:cNvSpPr>
            <a:spLocks noChangeArrowheads="1"/>
          </p:cNvSpPr>
          <p:nvPr/>
        </p:nvSpPr>
        <p:spPr bwMode="auto">
          <a:xfrm>
            <a:off x="336020" y="1046580"/>
            <a:ext cx="9464587" cy="5496513"/>
          </a:xfrm>
          <a:prstGeom prst="ellipse">
            <a:avLst/>
          </a:prstGeom>
          <a:pattFill prst="pct10">
            <a:fgClr>
              <a:schemeClr val="tx2"/>
            </a:fgClr>
            <a:bgClr>
              <a:schemeClr val="bg1"/>
            </a:bgClr>
          </a:pattFill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3440713" y="1373814"/>
            <a:ext cx="3326956" cy="988708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AUTHENTICATION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836237" y="4465113"/>
            <a:ext cx="2721418" cy="899461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INTRUSION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DETECTION </a:t>
            </a: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AND AUDIT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896054" y="2959247"/>
            <a:ext cx="2912181" cy="1041206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CRYPTOGRAPHY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6412396" y="2936498"/>
            <a:ext cx="2478154" cy="1063954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9745" tIns="48997" rIns="99745" bIns="48997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ACCESS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CONTROL</a:t>
            </a:r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auto">
          <a:xfrm flipH="1">
            <a:off x="3850237" y="2423769"/>
            <a:ext cx="1293330" cy="925711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3858988" y="3473724"/>
            <a:ext cx="1228576" cy="97295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5143567" y="3417727"/>
            <a:ext cx="1204075" cy="1105952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5143567" y="2423769"/>
            <a:ext cx="1226827" cy="97295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5115566" y="2401021"/>
            <a:ext cx="0" cy="2066661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3836237" y="3422977"/>
            <a:ext cx="2558659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00794" tIns="50397" rIns="100794" bIns="50397" anchor="ctr"/>
          <a:lstStyle/>
          <a:p>
            <a:endParaRPr lang="en-US"/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1041313" y="2199779"/>
            <a:ext cx="1663377" cy="375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ASSURANCE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7209730" y="1877793"/>
            <a:ext cx="1347265" cy="6529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RISK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ANALYSIS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3659969" y="5605132"/>
            <a:ext cx="3044204" cy="6529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9745" tIns="48997" rIns="99745" bIns="48997">
            <a:spAutoFit/>
          </a:bodyPr>
          <a:lstStyle/>
          <a:p>
            <a:pPr algn="ctr"/>
            <a:r>
              <a:rPr lang="en-US" b="1">
                <a:solidFill>
                  <a:schemeClr val="tx2"/>
                </a:solidFill>
              </a:rPr>
              <a:t>SECURITY ENGINEERING</a:t>
            </a:r>
          </a:p>
          <a:p>
            <a:pPr algn="ctr"/>
            <a:r>
              <a:rPr lang="en-US" b="1">
                <a:solidFill>
                  <a:schemeClr val="tx2"/>
                </a:solidFill>
              </a:rPr>
              <a:t>&amp;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4646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Side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Phishing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Safety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Usability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Privacy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Attack Asymmetry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Compatibility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Federation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….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Limitations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4646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Analog Hole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Covert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Side Channels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Phishing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Safety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Usability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Privacy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Attack Asymmetry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Compatibility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Federation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….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Limitations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47080" y="1543050"/>
            <a:ext cx="2496820" cy="83099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Can manage Cannot eliminate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0" y="914400"/>
            <a:ext cx="10080625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Discretionary Access Control (DAC), 1970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Owner controls access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But only to the original, not to copies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policies of researchers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Mandatory Access Control (MAC), 1970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Synonymous to Lattice-Based Access Control (LBAC)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Access based on security labels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Labels propagate to copies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military and national security policies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Role-Based Access Control (RBAC), 1995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Access based on roles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Can be configured to do DAC or MAC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Grounded in pre-computer enterprise policies</a:t>
            </a:r>
          </a:p>
          <a:p>
            <a:pPr>
              <a:buSzPct val="90000"/>
              <a:buNone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 Models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18523" y="6028002"/>
            <a:ext cx="6978316" cy="40011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C3300"/>
                </a:solidFill>
              </a:rPr>
              <a:t>Numerous other models but only 3 </a:t>
            </a:r>
            <a:r>
              <a:rPr lang="en-US" sz="2000" b="1" dirty="0" smtClean="0">
                <a:solidFill>
                  <a:srgbClr val="CC3300"/>
                </a:solidFill>
              </a:rPr>
              <a:t>successes: SO FAR</a:t>
            </a:r>
            <a:endParaRPr lang="en-US" sz="2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The RBAC Story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073" y="1070928"/>
            <a:ext cx="6235700" cy="552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653473" y="34331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967673" y="28235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RBAC96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model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406073" y="20615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720273" y="1029018"/>
            <a:ext cx="1495425" cy="84044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 Proposed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549073" y="918528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625272" y="716598"/>
            <a:ext cx="1261427" cy="84044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/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NIST-ANSI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  <a:endParaRPr lang="en-US" sz="1600" dirty="0">
              <a:solidFill>
                <a:srgbClr val="000000"/>
              </a:solidFill>
              <a:latin typeface="Times" pitchFamily="18" charset="0"/>
              <a:cs typeface="Arial" charset="0"/>
            </a:endParaRP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Times" pitchFamily="18" charset="0"/>
                <a:cs typeface="Arial" charset="0"/>
              </a:rPr>
              <a:t>Adopted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131F49"/>
                </a:solidFill>
              </a:rPr>
              <a:t>RBAC96 Model</a:t>
            </a:r>
            <a:endParaRPr lang="en-US" sz="36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042" y="1515921"/>
            <a:ext cx="8846522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60339" y="5547749"/>
            <a:ext cx="1761675" cy="471110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400" dirty="0" smtClean="0"/>
              <a:t>Constraints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80234" y="4959773"/>
            <a:ext cx="1680104" cy="67197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64109" y="4875777"/>
            <a:ext cx="3696229" cy="75596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36281" y="3615831"/>
            <a:ext cx="924057" cy="201591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20156" y="3279846"/>
            <a:ext cx="2940182" cy="235189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20287" y="2439882"/>
            <a:ext cx="840052" cy="31918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>
              <a:defRPr/>
            </a:pPr>
            <a:r>
              <a:rPr lang="en-US" sz="2400" b="1" dirty="0" smtClean="0">
                <a:solidFill>
                  <a:srgbClr val="131F49"/>
                </a:solidFill>
              </a:rPr>
              <a:t>Fundamental Theorem of RBAC</a:t>
            </a: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18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013740" y="1869423"/>
            <a:ext cx="6383337" cy="152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can be configured to do MAC</a:t>
            </a:r>
          </a:p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can be configured to do DAC</a:t>
            </a:r>
          </a:p>
          <a:p>
            <a:pPr marL="495300" lvl="1" indent="-381000" defTabSz="914400" eaLnBrk="0"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Bitstream Charter" pitchFamily="16" charset="0"/>
              </a:rPr>
              <a:t>RBAC is policy neutral</a:t>
            </a: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endParaRPr lang="en-US" sz="2800" dirty="0">
              <a:solidFill>
                <a:srgbClr val="000000"/>
              </a:solidFill>
              <a:latin typeface="Bitstream Charter" pitchFamily="16" charset="0"/>
            </a:endParaRPr>
          </a:p>
          <a:p>
            <a:pPr marL="495300" lvl="1" indent="-381000" defTabSz="914400" eaLnBrk="0">
              <a:buSzPct val="75000"/>
              <a:buFont typeface="Symbol" pitchFamily="18" charset="2"/>
              <a:buChar char=""/>
            </a:pPr>
            <a:endParaRPr lang="en-US" sz="4800" dirty="0">
              <a:solidFill>
                <a:srgbClr val="000000"/>
              </a:solidFill>
              <a:latin typeface="Bitstream Charter" pitchFamily="16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2339620" y="3473433"/>
            <a:ext cx="4141190" cy="440333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2200">
                <a:solidFill>
                  <a:srgbClr val="CC3300"/>
                </a:solidFill>
                <a:latin typeface="Times" pitchFamily="18" charset="0"/>
                <a:cs typeface="Arial" charset="0"/>
              </a:rPr>
              <a:t>RBAC is neither MAC nor DAC!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9505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Role granularity is not adequate leading to role explosion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Researchers have suggested several extensions such as parameterized privileges, role templates, parameterized roles (1997-)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Role design and engineering is difficult and expensive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Substantial research on role engineering top down or bottom up (1996-), and on role mining (2003-)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Assignment of users/permissions to roles is cumbersome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Researchers have investigated decentralized administration (1997-), attribute-based implicit user-role assignment (2002-), role-delegation (2000-), role-based trust management (2003-), attribute-based implicit permission-role assignment (2012-)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Adjustment based on local/global situational factors is difficult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Temporal (2001-) and spatial (2005-) extensions to RBAC proposed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0000"/>
                </a:solidFill>
                <a:ea typeface="ＭＳ Ｐゴシック" pitchFamily="34" charset="-128"/>
              </a:rPr>
              <a:t>RBAC does not offer an extension framework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Every shortcoming seems to need a custom extension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rgbClr val="FF0000"/>
                </a:solidFill>
                <a:ea typeface="ＭＳ Ｐゴシック" pitchFamily="34" charset="-128"/>
              </a:rPr>
              <a:t>Can ABAC unify these extensions in a common open-ended framework?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rgbClr val="FF0000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4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RBAC Shortcomings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Cyberspace will become orders of magnitude more complex and confused very quickly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Overall this is a very positive development and will enrich human society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It will be messy but need not be chaotic!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Cyber </a:t>
            </a: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security research and practice are loosing ground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Cyberspace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131F49"/>
                </a:solidFill>
              </a:rPr>
              <a:t>RBAC Policy Configuration Points</a:t>
            </a:r>
            <a:endParaRPr lang="en-US" sz="28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042" y="1515921"/>
            <a:ext cx="8846522" cy="453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60339" y="5547749"/>
            <a:ext cx="1761675" cy="471110"/>
          </a:xfrm>
          <a:prstGeom prst="rect">
            <a:avLst/>
          </a:prstGeom>
          <a:noFill/>
        </p:spPr>
        <p:txBody>
          <a:bodyPr wrap="none" lIns="100794" tIns="50397" rIns="100794" bIns="50397" rtlCol="0">
            <a:spAutoFit/>
          </a:bodyPr>
          <a:lstStyle/>
          <a:p>
            <a:r>
              <a:rPr lang="en-US" sz="2400" dirty="0" smtClean="0"/>
              <a:t>Constraints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80234" y="4959773"/>
            <a:ext cx="1680104" cy="67197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64109" y="4875777"/>
            <a:ext cx="3696229" cy="75596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536281" y="3615831"/>
            <a:ext cx="924057" cy="201591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520156" y="3279846"/>
            <a:ext cx="2940182" cy="235189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20287" y="2439882"/>
            <a:ext cx="840052" cy="3191863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44611" y="893708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22841" y="1731996"/>
            <a:ext cx="1864613" cy="707886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Security 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Administrator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8691" y="4311278"/>
            <a:ext cx="755335" cy="400110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User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26300" y="4759718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65481" y="6051726"/>
            <a:ext cx="2368084" cy="400110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 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113" y="1826010"/>
            <a:ext cx="1864613" cy="707886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Security </a:t>
            </a:r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Administrator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72560" y="3769118"/>
            <a:ext cx="1295547" cy="707886"/>
          </a:xfrm>
          <a:prstGeom prst="rect">
            <a:avLst/>
          </a:prstGeom>
          <a:solidFill>
            <a:srgbClr val="00B050">
              <a:alpha val="2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Security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Architect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131F49"/>
                </a:solidFill>
              </a:rPr>
              <a:t>Access Control Models</a:t>
            </a:r>
            <a:endParaRPr lang="en-US" sz="36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174397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8496" y="3288232"/>
            <a:ext cx="1527982" cy="107721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Reality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1719312"/>
            <a:ext cx="269016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Enforcement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58425" y="5266423"/>
            <a:ext cx="307648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Administration</a:t>
            </a:r>
          </a:p>
        </p:txBody>
      </p:sp>
      <p:cxnSp>
        <p:nvCxnSpPr>
          <p:cNvPr id="28" name="Straight Connector 27"/>
          <p:cNvCxnSpPr>
            <a:stCxn id="17" idx="2"/>
            <a:endCxn id="26" idx="1"/>
          </p:cNvCxnSpPr>
          <p:nvPr/>
        </p:nvCxnSpPr>
        <p:spPr bwMode="auto">
          <a:xfrm>
            <a:off x="2033015" y="2821197"/>
            <a:ext cx="1425410" cy="2983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7" idx="3"/>
            <a:endCxn id="19" idx="1"/>
          </p:cNvCxnSpPr>
          <p:nvPr/>
        </p:nvCxnSpPr>
        <p:spPr bwMode="auto">
          <a:xfrm flipV="1">
            <a:off x="3399735" y="2257921"/>
            <a:ext cx="3482730" cy="24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9" idx="2"/>
            <a:endCxn id="26" idx="3"/>
          </p:cNvCxnSpPr>
          <p:nvPr/>
        </p:nvCxnSpPr>
        <p:spPr bwMode="auto">
          <a:xfrm flipH="1">
            <a:off x="6534909" y="2796530"/>
            <a:ext cx="1692636" cy="3008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399735" y="2821197"/>
            <a:ext cx="818761" cy="4670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746478" y="2796530"/>
            <a:ext cx="1135987" cy="491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8" idx="2"/>
            <a:endCxn id="26" idx="0"/>
          </p:cNvCxnSpPr>
          <p:nvPr/>
        </p:nvCxnSpPr>
        <p:spPr bwMode="auto">
          <a:xfrm>
            <a:off x="4982487" y="4365450"/>
            <a:ext cx="14180" cy="9009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>
                <a:solidFill>
                  <a:srgbClr val="131F49"/>
                </a:solidFill>
              </a:rPr>
              <a:t>Access Control Models</a:t>
            </a:r>
            <a:endParaRPr lang="en-US" sz="36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4" y="1743979"/>
            <a:ext cx="2733441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Specification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8496" y="3288232"/>
            <a:ext cx="1527982" cy="1077218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Reality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82465" y="1719312"/>
            <a:ext cx="269016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Enforcement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58425" y="5266423"/>
            <a:ext cx="3076484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Policy</a:t>
            </a:r>
          </a:p>
          <a:p>
            <a:pPr algn="ctr"/>
            <a:r>
              <a:rPr lang="en-US" sz="3200" b="1" dirty="0" smtClean="0"/>
              <a:t>Administration</a:t>
            </a:r>
          </a:p>
        </p:txBody>
      </p:sp>
      <p:cxnSp>
        <p:nvCxnSpPr>
          <p:cNvPr id="28" name="Straight Connector 27"/>
          <p:cNvCxnSpPr>
            <a:stCxn id="17" idx="2"/>
            <a:endCxn id="26" idx="1"/>
          </p:cNvCxnSpPr>
          <p:nvPr/>
        </p:nvCxnSpPr>
        <p:spPr bwMode="auto">
          <a:xfrm>
            <a:off x="2033015" y="2821197"/>
            <a:ext cx="1425410" cy="2983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7" idx="3"/>
            <a:endCxn id="19" idx="1"/>
          </p:cNvCxnSpPr>
          <p:nvPr/>
        </p:nvCxnSpPr>
        <p:spPr bwMode="auto">
          <a:xfrm flipV="1">
            <a:off x="3399735" y="2257921"/>
            <a:ext cx="3482730" cy="24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9" idx="2"/>
            <a:endCxn id="26" idx="3"/>
          </p:cNvCxnSpPr>
          <p:nvPr/>
        </p:nvCxnSpPr>
        <p:spPr bwMode="auto">
          <a:xfrm flipH="1">
            <a:off x="6534909" y="2796530"/>
            <a:ext cx="1692636" cy="3008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399735" y="2821197"/>
            <a:ext cx="818761" cy="4670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746478" y="2796530"/>
            <a:ext cx="1135987" cy="4917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8" idx="2"/>
            <a:endCxn id="26" idx="0"/>
          </p:cNvCxnSpPr>
          <p:nvPr/>
        </p:nvCxnSpPr>
        <p:spPr bwMode="auto">
          <a:xfrm>
            <a:off x="4982487" y="4365450"/>
            <a:ext cx="14180" cy="9009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909560" y="3199173"/>
            <a:ext cx="1955800" cy="830997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MAC, DAC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focus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6519" y="3199173"/>
            <a:ext cx="2103755" cy="830997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RBAC, ABAC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Initial focus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Attributes are </a:t>
            </a:r>
            <a:r>
              <a:rPr lang="en-US" dirty="0" err="1" smtClean="0">
                <a:ea typeface="ＭＳ Ｐゴシック" pitchFamily="34" charset="-128"/>
              </a:rPr>
              <a:t>name:value</a:t>
            </a:r>
            <a:r>
              <a:rPr lang="en-US" dirty="0" smtClean="0">
                <a:ea typeface="ＭＳ Ｐゴシック" pitchFamily="34" charset="-128"/>
              </a:rPr>
              <a:t> pairs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possibly chained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 values can be complex data structures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Associated with</a:t>
            </a: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users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subjects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objects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contexts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device, connection, location, environment, system …</a:t>
            </a: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Converted by policies into rights just in time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policies specified by security architects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attributes maintained by security administrators</a:t>
            </a:r>
          </a:p>
          <a:p>
            <a:pPr lvl="1"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ordinary users morph into architects and administrators</a:t>
            </a: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Inherently extensible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Attribute-Based Access Control (ABAC)</a:t>
            </a:r>
            <a:endParaRPr lang="en-US" sz="24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 Status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073" y="1070928"/>
            <a:ext cx="6235700" cy="552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653473" y="34331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967673" y="28235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RBAC96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paper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406073" y="1832928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720273" y="1223328"/>
            <a:ext cx="1495425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Proposed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6549073" y="918528"/>
            <a:ext cx="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625273" y="842328"/>
            <a:ext cx="1066800" cy="590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Standard</a:t>
            </a:r>
          </a:p>
          <a:p>
            <a:pPr algn="ctr" defTabSz="1008063" hangingPunct="1">
              <a:buClrTx/>
              <a:buSzTx/>
              <a:buFontTx/>
              <a:buNone/>
            </a:pPr>
            <a:r>
              <a:rPr lang="en-US" sz="1600">
                <a:solidFill>
                  <a:srgbClr val="000000"/>
                </a:solidFill>
                <a:latin typeface="Times" pitchFamily="18" charset="0"/>
                <a:cs typeface="Arial" charset="0"/>
              </a:rPr>
              <a:t>Adopted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392113" y="4823460"/>
            <a:ext cx="3059747" cy="3429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30587" y="4994910"/>
            <a:ext cx="1995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ABAC still in pre/early phase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7998" y="4206796"/>
            <a:ext cx="970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1990?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2138" y="4210606"/>
            <a:ext cx="78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2012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9505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X.509, SPKI Attribute Certificates (1999 onwards)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IETF RFCs and drafts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Tightly coupled with PKI (Public-Key Infrastructure)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XACML (2003 onwards)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OASIS standard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Narrowly focused on particular policy combination issues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accommodate the ANSI-NIST RBAC standard model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address user subject mapping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Usage Control or UCON (Park-</a:t>
            </a:r>
            <a:r>
              <a:rPr lang="en-US" sz="2400" dirty="0" err="1" smtClean="0">
                <a:ea typeface="ＭＳ Ｐゴシック" pitchFamily="34" charset="-128"/>
              </a:rPr>
              <a:t>Sandhu</a:t>
            </a:r>
            <a:r>
              <a:rPr lang="en-US" sz="2400" dirty="0" smtClean="0">
                <a:ea typeface="ＭＳ Ｐゴシック" pitchFamily="34" charset="-128"/>
              </a:rPr>
              <a:t> 2004)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Fails to address user subject mapping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Focus is on extended features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Mutable attributes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Continuous enforcement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Obligations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r>
              <a:rPr lang="en-US" sz="2000" dirty="0" smtClean="0">
                <a:ea typeface="ＭＳ Ｐゴシック" pitchFamily="34" charset="-128"/>
              </a:rPr>
              <a:t>Conditions</a:t>
            </a:r>
          </a:p>
          <a:p>
            <a:pPr lvl="0"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Several others ………..</a:t>
            </a:r>
          </a:p>
          <a:p>
            <a:pPr lvl="2"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endParaRPr lang="en-US" sz="2000" dirty="0" smtClean="0">
              <a:ea typeface="ＭＳ Ｐゴシック" pitchFamily="34" charset="-128"/>
            </a:endParaRPr>
          </a:p>
          <a:p>
            <a:pPr>
              <a:spcAft>
                <a:spcPts val="0"/>
              </a:spcAft>
              <a:buSzPct val="90000"/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 Prior Work Includes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An ABAC model requires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identification of policy configuration points (PCPs)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languages and formalisms for each PCP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 core set of PCPs can be discovered by building the ABAC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α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model to unify DAC, MAC and RBAC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Additional ABAC models can then be developed by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ea typeface="ＭＳ Ｐゴシック" pitchFamily="34" charset="-128"/>
              </a:rPr>
              <a:t>increasing the sophistication of the ABAC</a:t>
            </a:r>
            <a:r>
              <a:rPr lang="el-GR" dirty="0" smtClean="0">
                <a:ea typeface="ＭＳ Ｐゴシック" pitchFamily="34" charset="-128"/>
              </a:rPr>
              <a:t>α</a:t>
            </a:r>
            <a:r>
              <a:rPr lang="en-US" dirty="0" smtClean="0">
                <a:ea typeface="ＭＳ Ｐゴシック" pitchFamily="34" charset="-128"/>
              </a:rPr>
              <a:t> PCPs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discovering additional PCPs driven by requirements beyond DAC, MAC and RBAC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ABAC</a:t>
            </a:r>
            <a:r>
              <a:rPr lang="el-GR" sz="2800" dirty="0" smtClean="0"/>
              <a:t>α</a:t>
            </a:r>
            <a:r>
              <a:rPr lang="en-US" sz="2800" dirty="0" smtClean="0"/>
              <a:t> Hypothesis (DBSEC 2012)</a:t>
            </a:r>
            <a:endParaRPr lang="en-US" sz="2800" b="1" kern="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78100" y="5190473"/>
            <a:ext cx="2902940" cy="440333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100794" tIns="50397" rIns="100794" bIns="50397">
            <a:spAutoFit/>
          </a:bodyPr>
          <a:lstStyle/>
          <a:p>
            <a:pPr algn="ctr" defTabSz="1008063" hangingPunct="1">
              <a:buClrTx/>
              <a:buSzTx/>
              <a:buFontTx/>
              <a:buNone/>
            </a:pPr>
            <a:r>
              <a:rPr lang="en-US" sz="2200" dirty="0" smtClean="0">
                <a:solidFill>
                  <a:srgbClr val="CC3300"/>
                </a:solidFill>
                <a:latin typeface="Times" pitchFamily="18" charset="0"/>
                <a:cs typeface="Arial" charset="0"/>
              </a:rPr>
              <a:t>A small but crucial step</a:t>
            </a:r>
            <a:endParaRPr lang="en-US" sz="2200" dirty="0">
              <a:solidFill>
                <a:srgbClr val="CC3300"/>
              </a:solidFill>
              <a:latin typeface="Times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/>
              <a:t>ABAC</a:t>
            </a:r>
            <a:r>
              <a:rPr lang="el-GR" sz="3600" dirty="0" smtClean="0"/>
              <a:t>α</a:t>
            </a:r>
            <a:r>
              <a:rPr lang="en-US" sz="3600" dirty="0" smtClean="0"/>
              <a:t> Model Structure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8" name="内容占位符 6" descr="未命名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7319" y="2002868"/>
            <a:ext cx="8673473" cy="35767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23260" y="97155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Policy Configuration Points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 flipH="1">
            <a:off x="3223260" y="1340882"/>
            <a:ext cx="1605568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2"/>
          </p:cNvCxnSpPr>
          <p:nvPr/>
        </p:nvCxnSpPr>
        <p:spPr bwMode="auto">
          <a:xfrm>
            <a:off x="4828828" y="1340882"/>
            <a:ext cx="1331942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828828" y="1340882"/>
            <a:ext cx="1605567" cy="238529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AE6465F9-F51D-4261-B903-1E61C6D07A11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600" dirty="0" smtClean="0"/>
              <a:t>ABAC</a:t>
            </a:r>
            <a:r>
              <a:rPr lang="el-GR" sz="3600" dirty="0" smtClean="0"/>
              <a:t>α</a:t>
            </a:r>
            <a:r>
              <a:rPr lang="en-US" sz="3600" dirty="0" smtClean="0"/>
              <a:t> Model Structure</a:t>
            </a:r>
            <a:endParaRPr lang="en-US" sz="36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</a:t>
            </a:r>
            <a:r>
              <a:rPr lang="en-US" sz="1400" dirty="0" smtClean="0">
                <a:solidFill>
                  <a:srgbClr val="000000"/>
                </a:solidFill>
              </a:rPr>
              <a:t>Ravi  </a:t>
            </a:r>
            <a:r>
              <a:rPr lang="en-US" sz="1400" dirty="0">
                <a:solidFill>
                  <a:srgbClr val="000000"/>
                </a:solidFill>
              </a:rPr>
              <a:t>Sandhu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8" name="内容占位符 6" descr="未命名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7319" y="2002868"/>
            <a:ext cx="8673473" cy="35767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23260" y="97155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Policy Configuration Points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 flipH="1">
            <a:off x="3223260" y="1340882"/>
            <a:ext cx="1605568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2"/>
          </p:cNvCxnSpPr>
          <p:nvPr/>
        </p:nvCxnSpPr>
        <p:spPr bwMode="auto">
          <a:xfrm>
            <a:off x="4828828" y="1340882"/>
            <a:ext cx="1331942" cy="661986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828828" y="1340882"/>
            <a:ext cx="1605567" cy="238529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069434" y="6028002"/>
            <a:ext cx="5390173" cy="40011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CC3300"/>
                </a:solidFill>
              </a:rPr>
              <a:t>Can be configured to do DAC, MAC, RBAC</a:t>
            </a:r>
            <a:endParaRPr lang="en-US" sz="20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4294967295"/>
          </p:nvPr>
        </p:nvSpPr>
        <p:spPr>
          <a:xfrm>
            <a:off x="2914968" y="902970"/>
            <a:ext cx="3977322" cy="2388870"/>
          </a:xfrm>
          <a:ln w="31750">
            <a:solidFill>
              <a:srgbClr val="002060"/>
            </a:solidFill>
          </a:ln>
        </p:spPr>
        <p:txBody>
          <a:bodyPr/>
          <a:lstStyle/>
          <a:p>
            <a:pPr>
              <a:buSzPct val="90000"/>
              <a:buNone/>
            </a:pPr>
            <a:r>
              <a:rPr lang="en-US" sz="3200" dirty="0" smtClean="0">
                <a:ea typeface="ＭＳ Ｐゴシック" pitchFamily="34" charset="-128"/>
              </a:rPr>
              <a:t> </a:t>
            </a:r>
            <a:r>
              <a:rPr lang="en-US" sz="3200" b="1" dirty="0" smtClean="0">
                <a:ea typeface="ＭＳ Ｐゴシック" pitchFamily="34" charset="-128"/>
              </a:rPr>
              <a:t>Rights to attributes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Rights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Labels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Roles</a:t>
            </a:r>
          </a:p>
          <a:p>
            <a:pPr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Attributes</a:t>
            </a:r>
          </a:p>
          <a:p>
            <a:pPr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430F73F-C38F-44D6-905D-29ACD7DCCFFC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0725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2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Authorization Leap</a:t>
            </a:r>
            <a:endParaRPr lang="en-US" sz="32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17220" y="4069080"/>
            <a:ext cx="2880360" cy="2446020"/>
          </a:xfrm>
          <a:prstGeom prst="rect">
            <a:avLst/>
          </a:prstGeom>
          <a:noFill/>
          <a:ln w="31750">
            <a:solidFill>
              <a:srgbClr val="00206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31800" marR="0" lvl="0" indent="-32385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Benefits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Decentralized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Dynamic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Contextual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Consolidated</a:t>
            </a: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256338" y="4072890"/>
            <a:ext cx="2727642" cy="2446020"/>
          </a:xfrm>
          <a:prstGeom prst="rect">
            <a:avLst/>
          </a:prstGeom>
          <a:noFill/>
          <a:ln w="31750">
            <a:solidFill>
              <a:srgbClr val="00206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31800" marR="0" lvl="0" indent="-32385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ＭＳ Ｐゴシック" charset="-128"/>
              </a:rPr>
              <a:t>Risks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Complexity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Confusion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Attribute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trust</a:t>
            </a:r>
          </a:p>
          <a:p>
            <a:pPr marL="431800" indent="-287338" eaLnBrk="0" hangingPunct="0">
              <a:buClr>
                <a:srgbClr val="000000"/>
              </a:buClr>
              <a:buSzPct val="90000"/>
              <a:buFont typeface="Wingdings" pitchFamily="2" charset="2"/>
              <a:buChar char="v"/>
            </a:pPr>
            <a:r>
              <a:rPr lang="en-US" sz="2800" kern="0" dirty="0" smtClean="0"/>
              <a:t> Policy trust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0982" y="3384560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Messy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8482" y="3388370"/>
            <a:ext cx="150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Chaotic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15" name="Straight Arrow Connector 14"/>
          <p:cNvCxnSpPr>
            <a:stCxn id="10" idx="3"/>
          </p:cNvCxnSpPr>
          <p:nvPr/>
        </p:nvCxnSpPr>
        <p:spPr bwMode="auto">
          <a:xfrm>
            <a:off x="1856911" y="3646170"/>
            <a:ext cx="5312239" cy="3429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C0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572000" y="3429000"/>
            <a:ext cx="58541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??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Most cyber security thinking is </a:t>
            </a:r>
            <a:r>
              <a:rPr lang="en-US" sz="3200" dirty="0" err="1" smtClean="0">
                <a:solidFill>
                  <a:schemeClr val="tx1"/>
                </a:solidFill>
                <a:ea typeface="ＭＳ Ｐゴシック" pitchFamily="34" charset="-128"/>
              </a:rPr>
              <a:t>microsec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Most  big cyber security threats are </a:t>
            </a:r>
            <a:r>
              <a:rPr lang="en-US" sz="3200" dirty="0" err="1" smtClean="0">
                <a:solidFill>
                  <a:schemeClr val="tx1"/>
                </a:solidFill>
                <a:ea typeface="ＭＳ Ｐゴシック" pitchFamily="34" charset="-128"/>
              </a:rPr>
              <a:t>macrosec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chemeClr val="tx1"/>
                </a:solidFill>
                <a:ea typeface="ＭＳ Ｐゴシック" pitchFamily="34" charset="-128"/>
              </a:rPr>
              <a:t>Microsec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Retail attacks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vs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Targeted attacks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99% of the attacks are thwarted by basic hygiene and some luck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1% of the attacks are difficult and expensive, even impossible,  to defend or detect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Rational </a:t>
            </a:r>
            <a:r>
              <a:rPr lang="en-US" sz="3200" dirty="0" err="1" smtClean="0">
                <a:solidFill>
                  <a:schemeClr val="tx1"/>
                </a:solidFill>
                <a:ea typeface="ＭＳ Ｐゴシック" pitchFamily="34" charset="-128"/>
              </a:rPr>
              <a:t>microsec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behavior can result in highly vulnerable </a:t>
            </a:r>
            <a:r>
              <a:rPr lang="en-US" sz="3200" dirty="0" err="1" smtClean="0">
                <a:solidFill>
                  <a:schemeClr val="tx1"/>
                </a:solidFill>
                <a:ea typeface="ＭＳ Ｐゴシック" pitchFamily="34" charset="-128"/>
              </a:rPr>
              <a:t>macrosec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D4F77632-5740-4866-92E6-B2650786B664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33797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err="1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Microsec</a:t>
            </a:r>
            <a:r>
              <a:rPr lang="en-US" sz="40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US" sz="4000" kern="0" dirty="0" err="1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vs</a:t>
            </a:r>
            <a:r>
              <a:rPr lang="en-US" sz="40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 </a:t>
            </a:r>
            <a:r>
              <a:rPr lang="en-US" sz="4000" kern="0" dirty="0" err="1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Macrosec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Attributes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Automated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Adaptive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Managed but not solved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Cyber Security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Attributes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Automated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Adaptive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Managed but not solved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Cyber Security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Research at ICS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491915" y="3489127"/>
            <a:ext cx="7572495" cy="166039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Foundations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Attribute based access control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Relationship based access control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Malware models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lang="en-US" dirty="0" smtClean="0"/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491916" y="1359573"/>
            <a:ext cx="3934326" cy="212955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Applications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Secure information sharing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Social networks security and privacy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Secure data provenance</a:t>
            </a:r>
            <a:endParaRPr lang="en-US" dirty="0" smtClean="0"/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Content delivery networks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Smart grid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426242" y="1359572"/>
            <a:ext cx="3638169" cy="212955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Technology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Cloud computing security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Software</a:t>
            </a:r>
            <a:r>
              <a:rPr kumimoji="0" lang="en-US" sz="180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defined networks</a:t>
            </a:r>
          </a:p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baseline="0" dirty="0" err="1" smtClean="0"/>
              <a:t>Botnets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2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Enable system designers and operators to say: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	This system is secure</a:t>
            </a:r>
          </a:p>
          <a:p>
            <a:pPr>
              <a:buSzPct val="90000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There is an infinite supply of low-hanging attacks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Goal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85362" y="2442411"/>
            <a:ext cx="1608133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attainable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33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90600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 Enable system designers and operators to say: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	This system is secure enough</a:t>
            </a:r>
          </a:p>
          <a:p>
            <a:pPr>
              <a:buSzPct val="90000"/>
              <a:buNone/>
              <a:defRPr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Mass </a:t>
            </a:r>
            <a:r>
              <a:rPr lang="en-US" sz="3200" dirty="0" smtClean="0">
                <a:ea typeface="ＭＳ Ｐゴシック" pitchFamily="34" charset="-128"/>
              </a:rPr>
              <a:t>scale, not very high assurance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ATM network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 smtClean="0">
                <a:ea typeface="ＭＳ Ｐゴシック" pitchFamily="34" charset="-128"/>
              </a:rPr>
              <a:t> On-line banking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smtClean="0">
                <a:ea typeface="ＭＳ Ｐゴシック" pitchFamily="34" charset="-128"/>
              </a:rPr>
              <a:t>E-commerce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 smtClean="0">
                <a:ea typeface="ＭＳ Ｐゴシック" pitchFamily="34" charset="-128"/>
              </a:rPr>
              <a:t>One of a kind, extremely high assurance</a:t>
            </a: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smtClean="0">
                <a:ea typeface="ＭＳ Ｐゴシック" pitchFamily="34" charset="-128"/>
              </a:rPr>
              <a:t>US President’s nuclear football </a:t>
            </a:r>
            <a:endParaRPr lang="en-US" sz="28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Goal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10161" y="2447925"/>
            <a:ext cx="2941831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Many successful examples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307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00125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Our successes are not studied as success stories 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Our successes are not attainable via current cyber security science, engineering, doctrine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Cyber Security </a:t>
            </a:r>
            <a:r>
              <a:rPr lang="en-US" sz="40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Paradox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448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>
          <a:xfrm>
            <a:off x="2525713" y="0"/>
            <a:ext cx="5235575" cy="684213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rgbClr val="131F49"/>
                </a:solidFill>
              </a:rPr>
              <a:t>Cyber Security</a:t>
            </a:r>
            <a:endParaRPr lang="en-US" sz="4000" b="1" dirty="0" smtClean="0">
              <a:solidFill>
                <a:srgbClr val="131F49"/>
              </a:solidFill>
              <a:ea typeface="ＭＳ Ｐゴシック" pitchFamily="34" charset="-128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2265363"/>
          </a:xfrm>
        </p:spPr>
        <p:txBody>
          <a:bodyPr/>
          <a:lstStyle/>
          <a:p>
            <a:pPr>
              <a:buSzPct val="75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Cyber Security is all about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tradeoffs and adjustments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automation (in future) </a:t>
            </a:r>
          </a:p>
          <a:p>
            <a:pPr>
              <a:buSzPct val="75000"/>
              <a:buFont typeface="Wingdings" pitchFamily="2" charset="2"/>
              <a:buNone/>
            </a:pPr>
            <a:endParaRPr lang="en-US" sz="4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7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fld id="{FBAB7ED1-1CF0-4501-AD03-4ED9854218F4}" type="slidenum">
              <a:rPr lang="en-GB" sz="1400">
                <a:solidFill>
                  <a:srgbClr val="000000"/>
                </a:solidFill>
              </a:rPr>
              <a:pPr algn="r">
                <a:lnSpc>
                  <a:spcPct val="101000"/>
                </a:lnSpc>
                <a:tabLst>
                  <a:tab pos="723900" algn="l"/>
                  <a:tab pos="1447800" algn="l"/>
                  <a:tab pos="2171700" algn="l"/>
                </a:tabLst>
              </a:pPr>
              <a:t>7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3558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92113" y="3113088"/>
            <a:ext cx="9448800" cy="2027237"/>
            <a:chOff x="247" y="2130"/>
            <a:chExt cx="5952" cy="1277"/>
          </a:xfrm>
        </p:grpSpPr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>
              <a:off x="784" y="2130"/>
              <a:ext cx="4795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Text Box 19"/>
            <p:cNvSpPr txBox="1">
              <a:spLocks noChangeArrowheads="1"/>
            </p:cNvSpPr>
            <p:nvPr/>
          </p:nvSpPr>
          <p:spPr bwMode="auto">
            <a:xfrm>
              <a:off x="344" y="2219"/>
              <a:ext cx="10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Productivity</a:t>
              </a:r>
            </a:p>
          </p:txBody>
        </p:sp>
        <p:sp>
          <p:nvSpPr>
            <p:cNvPr id="23564" name="Text Box 20"/>
            <p:cNvSpPr txBox="1">
              <a:spLocks noChangeArrowheads="1"/>
            </p:cNvSpPr>
            <p:nvPr/>
          </p:nvSpPr>
          <p:spPr bwMode="auto">
            <a:xfrm>
              <a:off x="5149" y="2219"/>
              <a:ext cx="7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Security</a:t>
              </a:r>
            </a:p>
          </p:txBody>
        </p:sp>
        <p:sp>
          <p:nvSpPr>
            <p:cNvPr id="23565" name="Text Box 21"/>
            <p:cNvSpPr txBox="1">
              <a:spLocks noChangeArrowheads="1"/>
            </p:cNvSpPr>
            <p:nvPr/>
          </p:nvSpPr>
          <p:spPr bwMode="auto">
            <a:xfrm>
              <a:off x="247" y="2657"/>
              <a:ext cx="198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build it</a:t>
              </a:r>
            </a:p>
            <a:p>
              <a:r>
                <a:rPr lang="en-US"/>
                <a:t>Cash out the benefits</a:t>
              </a:r>
            </a:p>
            <a:p>
              <a:r>
                <a:rPr lang="en-US"/>
                <a:t>Next generation can secure it</a:t>
              </a:r>
            </a:p>
          </p:txBody>
        </p:sp>
        <p:sp>
          <p:nvSpPr>
            <p:cNvPr id="23566" name="Text Box 22"/>
            <p:cNvSpPr txBox="1">
              <a:spLocks noChangeArrowheads="1"/>
            </p:cNvSpPr>
            <p:nvPr/>
          </p:nvSpPr>
          <p:spPr bwMode="auto">
            <a:xfrm>
              <a:off x="4155" y="2657"/>
              <a:ext cx="204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Let’s not build it</a:t>
              </a:r>
            </a:p>
            <a:p>
              <a:r>
                <a:rPr lang="en-US"/>
                <a:t>Let’s bake in super-security to</a:t>
              </a:r>
            </a:p>
            <a:p>
              <a:r>
                <a:rPr lang="en-US"/>
                <a:t>make it unusable/unaffordable</a:t>
              </a:r>
            </a:p>
            <a:p>
              <a:r>
                <a:rPr lang="en-US"/>
                <a:t>Let’s sell unproven solutions</a:t>
              </a:r>
            </a:p>
          </p:txBody>
        </p:sp>
      </p:grp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5116513" y="3101975"/>
            <a:ext cx="0" cy="201295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1" name="Text Box 25"/>
          <p:cNvSpPr txBox="1">
            <a:spLocks noChangeArrowheads="1"/>
          </p:cNvSpPr>
          <p:nvPr/>
        </p:nvSpPr>
        <p:spPr bwMode="auto">
          <a:xfrm>
            <a:off x="3000068" y="5481638"/>
            <a:ext cx="42328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There is a </a:t>
            </a:r>
            <a:r>
              <a:rPr lang="en-US" dirty="0" smtClean="0"/>
              <a:t>sweet spot in the middle</a:t>
            </a:r>
            <a:endParaRPr lang="en-US" dirty="0"/>
          </a:p>
          <a:p>
            <a:pPr algn="ctr"/>
            <a:r>
              <a:rPr lang="en-US" dirty="0"/>
              <a:t>We don’t know how to predictably find </a:t>
            </a:r>
            <a:r>
              <a:rPr lang="en-US" dirty="0" smtClean="0"/>
              <a:t>it</a:t>
            </a:r>
          </a:p>
          <a:p>
            <a:pPr algn="ctr"/>
            <a:r>
              <a:rPr lang="en-US" dirty="0"/>
              <a:t>a</a:t>
            </a:r>
            <a:r>
              <a:rPr lang="en-US" dirty="0" smtClean="0"/>
              <a:t>nd maintain position there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874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Prognosis: 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1" y="1863090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24134" y="1127760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Fixed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7953" y="5852160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Flexible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7527</TotalTime>
  <Words>1550</Words>
  <Application>Microsoft Office PowerPoint</Application>
  <PresentationFormat>Custom</PresentationFormat>
  <Paragraphs>505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  <vt:lpstr>Slide 5</vt:lpstr>
      <vt:lpstr>Slide 6</vt:lpstr>
      <vt:lpstr>Cyber Security</vt:lpstr>
      <vt:lpstr>Slide 8</vt:lpstr>
      <vt:lpstr>Slide 9</vt:lpstr>
      <vt:lpstr>Slide 10</vt:lpstr>
      <vt:lpstr>Slide 11</vt:lpstr>
      <vt:lpstr>Cyber Security Technologies</vt:lpstr>
      <vt:lpstr>Slide 13</vt:lpstr>
      <vt:lpstr>Slide 14</vt:lpstr>
      <vt:lpstr>Slide 15</vt:lpstr>
      <vt:lpstr>Slide 16</vt:lpstr>
      <vt:lpstr>Slide 17</vt:lpstr>
      <vt:lpstr>Fundamental Theorem of RBAC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962</cp:revision>
  <cp:lastPrinted>2012-11-13T22:38:33Z</cp:lastPrinted>
  <dcterms:created xsi:type="dcterms:W3CDTF">2010-02-19T20:53:39Z</dcterms:created>
  <dcterms:modified xsi:type="dcterms:W3CDTF">2013-02-28T17:46:49Z</dcterms:modified>
</cp:coreProperties>
</file>