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6"/>
  </p:notesMasterIdLst>
  <p:sldIdLst>
    <p:sldId id="256" r:id="rId2"/>
    <p:sldId id="257" r:id="rId3"/>
    <p:sldId id="258" r:id="rId4"/>
    <p:sldId id="259" r:id="rId5"/>
    <p:sldId id="260" r:id="rId6"/>
    <p:sldId id="261" r:id="rId7"/>
    <p:sldId id="262" r:id="rId8"/>
    <p:sldId id="263" r:id="rId9"/>
    <p:sldId id="266" r:id="rId10"/>
    <p:sldId id="267" r:id="rId11"/>
    <p:sldId id="264" r:id="rId12"/>
    <p:sldId id="268" r:id="rId13"/>
    <p:sldId id="269" r:id="rId14"/>
    <p:sldId id="265"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0"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B3E68C7-9179-44D9-A08C-BC255419089D}" type="datetimeFigureOut">
              <a:rPr lang="en-US" smtClean="0"/>
              <a:t>2/26/2013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5A6D2D5-5DEB-4B6D-AF61-E19F5244784E}"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FABFE80-88D7-4FAC-9F16-D36FE4D2D22F}" type="datetime2">
              <a:rPr lang="en-US" smtClean="0"/>
              <a:t>Tuesday, February 26, 2013</a:t>
            </a:fld>
            <a:endParaRPr lang="en-US"/>
          </a:p>
        </p:txBody>
      </p:sp>
      <p:sp>
        <p:nvSpPr>
          <p:cNvPr id="5" name="Footer Placeholder 4"/>
          <p:cNvSpPr>
            <a:spLocks noGrp="1"/>
          </p:cNvSpPr>
          <p:nvPr>
            <p:ph type="ftr" sz="quarter" idx="11"/>
          </p:nvPr>
        </p:nvSpPr>
        <p:spPr/>
        <p:txBody>
          <a:bodyPr/>
          <a:lstStyle/>
          <a:p>
            <a:r>
              <a:rPr lang="en-US" smtClean="0"/>
              <a:t>Institue for Development and Research in Banking Technology</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B49F45-64B5-4329-8EA9-5985E3353AD2}" type="datetime2">
              <a:rPr lang="en-US" smtClean="0"/>
              <a:t>Tuesday, February 26, 2013</a:t>
            </a:fld>
            <a:endParaRPr lang="en-US"/>
          </a:p>
        </p:txBody>
      </p:sp>
      <p:sp>
        <p:nvSpPr>
          <p:cNvPr id="5" name="Footer Placeholder 4"/>
          <p:cNvSpPr>
            <a:spLocks noGrp="1"/>
          </p:cNvSpPr>
          <p:nvPr>
            <p:ph type="ftr" sz="quarter" idx="11"/>
          </p:nvPr>
        </p:nvSpPr>
        <p:spPr/>
        <p:txBody>
          <a:bodyPr/>
          <a:lstStyle/>
          <a:p>
            <a:r>
              <a:rPr lang="en-US" smtClean="0"/>
              <a:t>Institue for Development and Research in Banking Technology</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4C46D0-74E2-43D6-8110-00CDDBB85BBD}" type="datetime2">
              <a:rPr lang="en-US" smtClean="0"/>
              <a:t>Tuesday, February 26, 2013</a:t>
            </a:fld>
            <a:endParaRPr lang="en-US"/>
          </a:p>
        </p:txBody>
      </p:sp>
      <p:sp>
        <p:nvSpPr>
          <p:cNvPr id="5" name="Footer Placeholder 4"/>
          <p:cNvSpPr>
            <a:spLocks noGrp="1"/>
          </p:cNvSpPr>
          <p:nvPr>
            <p:ph type="ftr" sz="quarter" idx="11"/>
          </p:nvPr>
        </p:nvSpPr>
        <p:spPr/>
        <p:txBody>
          <a:bodyPr/>
          <a:lstStyle/>
          <a:p>
            <a:r>
              <a:rPr lang="en-US" smtClean="0"/>
              <a:t>Institue for Development and Research in Banking Technology</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0BF134-F091-4D37-8DA5-9647C97CDCF2}" type="datetime2">
              <a:rPr lang="en-US" smtClean="0"/>
              <a:t>Tuesday, February 26, 2013</a:t>
            </a:fld>
            <a:endParaRPr lang="en-US"/>
          </a:p>
        </p:txBody>
      </p:sp>
      <p:sp>
        <p:nvSpPr>
          <p:cNvPr id="5" name="Footer Placeholder 4"/>
          <p:cNvSpPr>
            <a:spLocks noGrp="1"/>
          </p:cNvSpPr>
          <p:nvPr>
            <p:ph type="ftr" sz="quarter" idx="11"/>
          </p:nvPr>
        </p:nvSpPr>
        <p:spPr/>
        <p:txBody>
          <a:bodyPr/>
          <a:lstStyle/>
          <a:p>
            <a:r>
              <a:rPr lang="en-US" smtClean="0"/>
              <a:t>Institue for Development and Research in Banking Technology</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F6CF704-3873-4A65-A03D-A8524A250800}" type="datetime2">
              <a:rPr lang="en-US" smtClean="0"/>
              <a:t>Tuesday, February 26, 2013</a:t>
            </a:fld>
            <a:endParaRPr lang="en-US"/>
          </a:p>
        </p:txBody>
      </p:sp>
      <p:sp>
        <p:nvSpPr>
          <p:cNvPr id="5" name="Footer Placeholder 4"/>
          <p:cNvSpPr>
            <a:spLocks noGrp="1"/>
          </p:cNvSpPr>
          <p:nvPr>
            <p:ph type="ftr" sz="quarter" idx="11"/>
          </p:nvPr>
        </p:nvSpPr>
        <p:spPr/>
        <p:txBody>
          <a:bodyPr/>
          <a:lstStyle/>
          <a:p>
            <a:r>
              <a:rPr lang="en-US" smtClean="0"/>
              <a:t>Institue for Development and Research in Banking Technology</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4A88BEF-9FED-4BF8-8F17-A16215578CE6}" type="datetime2">
              <a:rPr lang="en-US" smtClean="0"/>
              <a:t>Tuesday, February 26, 2013</a:t>
            </a:fld>
            <a:endParaRPr lang="en-US"/>
          </a:p>
        </p:txBody>
      </p:sp>
      <p:sp>
        <p:nvSpPr>
          <p:cNvPr id="6" name="Footer Placeholder 5"/>
          <p:cNvSpPr>
            <a:spLocks noGrp="1"/>
          </p:cNvSpPr>
          <p:nvPr>
            <p:ph type="ftr" sz="quarter" idx="11"/>
          </p:nvPr>
        </p:nvSpPr>
        <p:spPr/>
        <p:txBody>
          <a:bodyPr/>
          <a:lstStyle/>
          <a:p>
            <a:r>
              <a:rPr lang="en-US" smtClean="0"/>
              <a:t>Institue for Development and Research in Banking Technology</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9A9F7FE-476C-4F08-9367-AF66B9517A0D}" type="datetime2">
              <a:rPr lang="en-US" smtClean="0"/>
              <a:t>Tuesday, February 26, 2013</a:t>
            </a:fld>
            <a:endParaRPr lang="en-US"/>
          </a:p>
        </p:txBody>
      </p:sp>
      <p:sp>
        <p:nvSpPr>
          <p:cNvPr id="8" name="Footer Placeholder 7"/>
          <p:cNvSpPr>
            <a:spLocks noGrp="1"/>
          </p:cNvSpPr>
          <p:nvPr>
            <p:ph type="ftr" sz="quarter" idx="11"/>
          </p:nvPr>
        </p:nvSpPr>
        <p:spPr/>
        <p:txBody>
          <a:bodyPr/>
          <a:lstStyle/>
          <a:p>
            <a:r>
              <a:rPr lang="en-US" smtClean="0"/>
              <a:t>Institue for Development and Research in Banking Technology</a:t>
            </a:r>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A28D05A-EB04-4FAA-AA0B-06DEE453352E}" type="datetime2">
              <a:rPr lang="en-US" smtClean="0"/>
              <a:t>Tuesday, February 26, 2013</a:t>
            </a:fld>
            <a:endParaRPr lang="en-US"/>
          </a:p>
        </p:txBody>
      </p:sp>
      <p:sp>
        <p:nvSpPr>
          <p:cNvPr id="4" name="Footer Placeholder 3"/>
          <p:cNvSpPr>
            <a:spLocks noGrp="1"/>
          </p:cNvSpPr>
          <p:nvPr>
            <p:ph type="ftr" sz="quarter" idx="11"/>
          </p:nvPr>
        </p:nvSpPr>
        <p:spPr/>
        <p:txBody>
          <a:bodyPr/>
          <a:lstStyle/>
          <a:p>
            <a:r>
              <a:rPr lang="en-US" smtClean="0"/>
              <a:t>Institue for Development and Research in Banking Technology</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2B1930-2FA1-4576-AAE9-CB9D2842477B}" type="datetime2">
              <a:rPr lang="en-US" smtClean="0"/>
              <a:t>Tuesday, February 26, 2013</a:t>
            </a:fld>
            <a:endParaRPr lang="en-US"/>
          </a:p>
        </p:txBody>
      </p:sp>
      <p:sp>
        <p:nvSpPr>
          <p:cNvPr id="3" name="Footer Placeholder 2"/>
          <p:cNvSpPr>
            <a:spLocks noGrp="1"/>
          </p:cNvSpPr>
          <p:nvPr>
            <p:ph type="ftr" sz="quarter" idx="11"/>
          </p:nvPr>
        </p:nvSpPr>
        <p:spPr/>
        <p:txBody>
          <a:bodyPr/>
          <a:lstStyle/>
          <a:p>
            <a:r>
              <a:rPr lang="en-US" smtClean="0"/>
              <a:t>Institue for Development and Research in Banking Technology</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DD498D5-9EE6-4A88-8F27-DAA7BF0B8421}" type="datetime2">
              <a:rPr lang="en-US" smtClean="0"/>
              <a:t>Tuesday, February 26, 2013</a:t>
            </a:fld>
            <a:endParaRPr lang="en-US"/>
          </a:p>
        </p:txBody>
      </p:sp>
      <p:sp>
        <p:nvSpPr>
          <p:cNvPr id="6" name="Footer Placeholder 5"/>
          <p:cNvSpPr>
            <a:spLocks noGrp="1"/>
          </p:cNvSpPr>
          <p:nvPr>
            <p:ph type="ftr" sz="quarter" idx="11"/>
          </p:nvPr>
        </p:nvSpPr>
        <p:spPr/>
        <p:txBody>
          <a:bodyPr/>
          <a:lstStyle/>
          <a:p>
            <a:r>
              <a:rPr lang="en-US" smtClean="0"/>
              <a:t>Institue for Development and Research in Banking Technology</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F51AECD-FFD9-4419-B0D9-085AE7905F18}" type="datetime2">
              <a:rPr lang="en-US" smtClean="0"/>
              <a:t>Tuesday, February 26, 2013</a:t>
            </a:fld>
            <a:endParaRPr lang="en-US"/>
          </a:p>
        </p:txBody>
      </p:sp>
      <p:sp>
        <p:nvSpPr>
          <p:cNvPr id="6" name="Footer Placeholder 5"/>
          <p:cNvSpPr>
            <a:spLocks noGrp="1"/>
          </p:cNvSpPr>
          <p:nvPr>
            <p:ph type="ftr" sz="quarter" idx="11"/>
          </p:nvPr>
        </p:nvSpPr>
        <p:spPr/>
        <p:txBody>
          <a:bodyPr/>
          <a:lstStyle/>
          <a:p>
            <a:r>
              <a:rPr lang="en-US" smtClean="0"/>
              <a:t>Institue for Development and Research in Banking Technology</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F89383-EA66-4434-A83B-38D6E2EBB819}" type="datetime2">
              <a:rPr lang="en-US" smtClean="0"/>
              <a:t>Tuesday, February 26, 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Institue for Development and Research in Banking Technology</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Evolution of Security Standards in Indian Banking Industry</a:t>
            </a:r>
            <a:endParaRPr lang="en-US" dirty="0"/>
          </a:p>
        </p:txBody>
      </p:sp>
      <p:sp>
        <p:nvSpPr>
          <p:cNvPr id="3" name="Subtitle 2"/>
          <p:cNvSpPr>
            <a:spLocks noGrp="1"/>
          </p:cNvSpPr>
          <p:nvPr>
            <p:ph type="subTitle" idx="1"/>
          </p:nvPr>
        </p:nvSpPr>
        <p:spPr/>
        <p:txBody>
          <a:bodyPr/>
          <a:lstStyle/>
          <a:p>
            <a:r>
              <a:rPr lang="en-US" dirty="0" err="1" smtClean="0"/>
              <a:t>V.Radha</a:t>
            </a:r>
            <a:endParaRPr lang="en-US" dirty="0" smtClean="0"/>
          </a:p>
          <a:p>
            <a:r>
              <a:rPr lang="en-US" dirty="0" smtClean="0"/>
              <a:t>IDRBT</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Data Privacy</a:t>
            </a:r>
            <a:endParaRPr lang="en-US" dirty="0"/>
          </a:p>
        </p:txBody>
      </p:sp>
      <p:sp>
        <p:nvSpPr>
          <p:cNvPr id="3" name="Content Placeholder 2"/>
          <p:cNvSpPr>
            <a:spLocks noGrp="1"/>
          </p:cNvSpPr>
          <p:nvPr>
            <p:ph idx="1"/>
          </p:nvPr>
        </p:nvSpPr>
        <p:spPr/>
        <p:txBody>
          <a:bodyPr/>
          <a:lstStyle/>
          <a:p>
            <a:r>
              <a:rPr lang="en-US" dirty="0" smtClean="0"/>
              <a:t>Some cases of corporate espionage</a:t>
            </a:r>
          </a:p>
          <a:p>
            <a:r>
              <a:rPr lang="en-US" dirty="0" smtClean="0"/>
              <a:t>Some banks setting up Data Governance Groups</a:t>
            </a:r>
          </a:p>
          <a:p>
            <a:r>
              <a:rPr lang="en-US" dirty="0" smtClean="0"/>
              <a:t>Groups include HNI, Corporate Customers, solution vendors along with banks CISO</a:t>
            </a:r>
          </a:p>
          <a:p>
            <a:pPr>
              <a:buNone/>
            </a:pPr>
            <a:endParaRPr lang="en-US" dirty="0"/>
          </a:p>
        </p:txBody>
      </p:sp>
      <p:sp>
        <p:nvSpPr>
          <p:cNvPr id="4" name="Date Placeholder 3"/>
          <p:cNvSpPr>
            <a:spLocks noGrp="1"/>
          </p:cNvSpPr>
          <p:nvPr>
            <p:ph type="dt" sz="half" idx="10"/>
          </p:nvPr>
        </p:nvSpPr>
        <p:spPr/>
        <p:txBody>
          <a:bodyPr/>
          <a:lstStyle/>
          <a:p>
            <a:fld id="{C20BF134-F091-4D37-8DA5-9647C97CDCF2}" type="datetime2">
              <a:rPr lang="en-US" smtClean="0"/>
              <a:t>Tuesday, February 26, 2013</a:t>
            </a:fld>
            <a:endParaRPr lang="en-US"/>
          </a:p>
        </p:txBody>
      </p:sp>
      <p:sp>
        <p:nvSpPr>
          <p:cNvPr id="5" name="Footer Placeholder 4"/>
          <p:cNvSpPr>
            <a:spLocks noGrp="1"/>
          </p:cNvSpPr>
          <p:nvPr>
            <p:ph type="ftr" sz="quarter" idx="11"/>
          </p:nvPr>
        </p:nvSpPr>
        <p:spPr/>
        <p:txBody>
          <a:bodyPr/>
          <a:lstStyle/>
          <a:p>
            <a:r>
              <a:rPr lang="en-US" smtClean="0"/>
              <a:t>Institue for Development and Research in Banking Technology</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Process Re-engineering</a:t>
            </a:r>
            <a:endParaRPr lang="en-US" dirty="0"/>
          </a:p>
        </p:txBody>
      </p:sp>
      <p:sp>
        <p:nvSpPr>
          <p:cNvPr id="3" name="Content Placeholder 2"/>
          <p:cNvSpPr>
            <a:spLocks noGrp="1"/>
          </p:cNvSpPr>
          <p:nvPr>
            <p:ph idx="1"/>
          </p:nvPr>
        </p:nvSpPr>
        <p:spPr/>
        <p:txBody>
          <a:bodyPr/>
          <a:lstStyle/>
          <a:p>
            <a:r>
              <a:rPr lang="en-US" dirty="0" smtClean="0"/>
              <a:t>Dematerialized Deposits</a:t>
            </a:r>
          </a:p>
          <a:p>
            <a:r>
              <a:rPr lang="en-US" dirty="0" smtClean="0"/>
              <a:t>Online Deposit verification</a:t>
            </a:r>
          </a:p>
          <a:p>
            <a:r>
              <a:rPr lang="en-US" dirty="0" smtClean="0"/>
              <a:t>Straight through Processing – Automated Data Flow</a:t>
            </a:r>
          </a:p>
          <a:p>
            <a:r>
              <a:rPr lang="en-US" dirty="0" smtClean="0"/>
              <a:t>Online Lending Platforms</a:t>
            </a:r>
          </a:p>
          <a:p>
            <a:endParaRPr lang="en-US" dirty="0"/>
          </a:p>
        </p:txBody>
      </p:sp>
      <p:sp>
        <p:nvSpPr>
          <p:cNvPr id="4" name="Date Placeholder 3"/>
          <p:cNvSpPr>
            <a:spLocks noGrp="1"/>
          </p:cNvSpPr>
          <p:nvPr>
            <p:ph type="dt" sz="half" idx="10"/>
          </p:nvPr>
        </p:nvSpPr>
        <p:spPr/>
        <p:txBody>
          <a:bodyPr/>
          <a:lstStyle/>
          <a:p>
            <a:fld id="{C20BF134-F091-4D37-8DA5-9647C97CDCF2}" type="datetime2">
              <a:rPr lang="en-US" smtClean="0"/>
              <a:t>Tuesday, February 26, 2013</a:t>
            </a:fld>
            <a:endParaRPr lang="en-US"/>
          </a:p>
        </p:txBody>
      </p:sp>
      <p:sp>
        <p:nvSpPr>
          <p:cNvPr id="5" name="Footer Placeholder 4"/>
          <p:cNvSpPr>
            <a:spLocks noGrp="1"/>
          </p:cNvSpPr>
          <p:nvPr>
            <p:ph type="ftr" sz="quarter" idx="11"/>
          </p:nvPr>
        </p:nvSpPr>
        <p:spPr/>
        <p:txBody>
          <a:bodyPr/>
          <a:lstStyle/>
          <a:p>
            <a:r>
              <a:rPr lang="en-US" smtClean="0"/>
              <a:t>Institue for Development and Research in Banking Technology</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Education</a:t>
            </a:r>
            <a:endParaRPr lang="en-US" dirty="0"/>
          </a:p>
        </p:txBody>
      </p:sp>
      <p:sp>
        <p:nvSpPr>
          <p:cNvPr id="3" name="Content Placeholder 2"/>
          <p:cNvSpPr>
            <a:spLocks noGrp="1"/>
          </p:cNvSpPr>
          <p:nvPr>
            <p:ph idx="1"/>
          </p:nvPr>
        </p:nvSpPr>
        <p:spPr>
          <a:xfrm>
            <a:off x="457200" y="1447800"/>
            <a:ext cx="8229600" cy="4678363"/>
          </a:xfrm>
        </p:spPr>
        <p:txBody>
          <a:bodyPr/>
          <a:lstStyle/>
          <a:p>
            <a:r>
              <a:rPr lang="en-US" dirty="0" smtClean="0"/>
              <a:t>Most of the security problems thrown in the courts of solution vendors (n/w, app etc)</a:t>
            </a:r>
          </a:p>
          <a:p>
            <a:r>
              <a:rPr lang="en-US" dirty="0" smtClean="0"/>
              <a:t>Banks can resolve them only if they are knowledgeable</a:t>
            </a:r>
          </a:p>
          <a:p>
            <a:r>
              <a:rPr lang="en-US" dirty="0" smtClean="0"/>
              <a:t>Network Security, IS Audit, IS &amp; IT Governance, Secure Coding practices, Fraud Detection and Monitoring etc help them equip with latest know how.</a:t>
            </a:r>
            <a:endParaRPr lang="en-US" dirty="0"/>
          </a:p>
        </p:txBody>
      </p:sp>
      <p:sp>
        <p:nvSpPr>
          <p:cNvPr id="4" name="Date Placeholder 3"/>
          <p:cNvSpPr>
            <a:spLocks noGrp="1"/>
          </p:cNvSpPr>
          <p:nvPr>
            <p:ph type="dt" sz="half" idx="10"/>
          </p:nvPr>
        </p:nvSpPr>
        <p:spPr/>
        <p:txBody>
          <a:bodyPr/>
          <a:lstStyle/>
          <a:p>
            <a:fld id="{C20BF134-F091-4D37-8DA5-9647C97CDCF2}" type="datetime2">
              <a:rPr lang="en-US" smtClean="0"/>
              <a:t>Tuesday, February 26, 2013</a:t>
            </a:fld>
            <a:endParaRPr lang="en-US"/>
          </a:p>
        </p:txBody>
      </p:sp>
      <p:sp>
        <p:nvSpPr>
          <p:cNvPr id="5" name="Footer Placeholder 4"/>
          <p:cNvSpPr>
            <a:spLocks noGrp="1"/>
          </p:cNvSpPr>
          <p:nvPr>
            <p:ph type="ftr" sz="quarter" idx="11"/>
          </p:nvPr>
        </p:nvSpPr>
        <p:spPr/>
        <p:txBody>
          <a:bodyPr/>
          <a:lstStyle/>
          <a:p>
            <a:r>
              <a:rPr lang="en-US" smtClean="0"/>
              <a:t>Institue for Development and Research in Banking Technology</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lstStyle/>
          <a:p>
            <a:r>
              <a:rPr lang="en-US" dirty="0" smtClean="0"/>
              <a:t>Human Resources</a:t>
            </a:r>
            <a:endParaRPr lang="en-US" dirty="0"/>
          </a:p>
        </p:txBody>
      </p:sp>
      <p:sp>
        <p:nvSpPr>
          <p:cNvPr id="3" name="Content Placeholder 2"/>
          <p:cNvSpPr>
            <a:spLocks noGrp="1"/>
          </p:cNvSpPr>
          <p:nvPr>
            <p:ph idx="1"/>
          </p:nvPr>
        </p:nvSpPr>
        <p:spPr>
          <a:xfrm>
            <a:off x="457200" y="1143000"/>
            <a:ext cx="8458200" cy="4983163"/>
          </a:xfrm>
        </p:spPr>
        <p:txBody>
          <a:bodyPr>
            <a:normAutofit/>
          </a:bodyPr>
          <a:lstStyle/>
          <a:p>
            <a:r>
              <a:rPr lang="en-US" dirty="0" smtClean="0"/>
              <a:t>Banks are increasing the specialist technical officers in Scale I and Scale II through campus recruitment as well</a:t>
            </a:r>
          </a:p>
          <a:p>
            <a:r>
              <a:rPr lang="en-US" dirty="0" smtClean="0"/>
              <a:t>IDRBT </a:t>
            </a:r>
            <a:r>
              <a:rPr lang="en-US" dirty="0" err="1" smtClean="0"/>
              <a:t>Mtech</a:t>
            </a:r>
            <a:r>
              <a:rPr lang="en-US" dirty="0" smtClean="0"/>
              <a:t> IT with UOH, 100% placement </a:t>
            </a:r>
          </a:p>
          <a:p>
            <a:r>
              <a:rPr lang="en-US" dirty="0" smtClean="0"/>
              <a:t>We envisage that future generation of bank employees would come up with new innovations, appreciate the </a:t>
            </a:r>
            <a:r>
              <a:rPr lang="en-US" dirty="0" err="1" smtClean="0"/>
              <a:t>govt</a:t>
            </a:r>
            <a:r>
              <a:rPr lang="en-US" dirty="0" smtClean="0"/>
              <a:t> and regulatory policies in taking benefits from technology, with no or less resistance</a:t>
            </a:r>
            <a:endParaRPr lang="en-US" dirty="0"/>
          </a:p>
        </p:txBody>
      </p:sp>
      <p:sp>
        <p:nvSpPr>
          <p:cNvPr id="4" name="Date Placeholder 3"/>
          <p:cNvSpPr>
            <a:spLocks noGrp="1"/>
          </p:cNvSpPr>
          <p:nvPr>
            <p:ph type="dt" sz="half" idx="10"/>
          </p:nvPr>
        </p:nvSpPr>
        <p:spPr/>
        <p:txBody>
          <a:bodyPr/>
          <a:lstStyle/>
          <a:p>
            <a:fld id="{C20BF134-F091-4D37-8DA5-9647C97CDCF2}" type="datetime2">
              <a:rPr lang="en-US" smtClean="0"/>
              <a:t>Tuesday, February 26, 2013</a:t>
            </a:fld>
            <a:endParaRPr lang="en-US"/>
          </a:p>
        </p:txBody>
      </p:sp>
      <p:sp>
        <p:nvSpPr>
          <p:cNvPr id="5" name="Footer Placeholder 4"/>
          <p:cNvSpPr>
            <a:spLocks noGrp="1"/>
          </p:cNvSpPr>
          <p:nvPr>
            <p:ph type="ftr" sz="quarter" idx="11"/>
          </p:nvPr>
        </p:nvSpPr>
        <p:spPr/>
        <p:txBody>
          <a:bodyPr/>
          <a:lstStyle/>
          <a:p>
            <a:r>
              <a:rPr lang="en-US" smtClean="0"/>
              <a:t>Institue for Development and Research in Banking Technology</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smtClean="0"/>
          </a:p>
          <a:p>
            <a:endParaRPr lang="en-US" dirty="0" smtClean="0"/>
          </a:p>
          <a:p>
            <a:pPr algn="ctr">
              <a:buNone/>
            </a:pPr>
            <a:r>
              <a:rPr lang="en-US" sz="7200" dirty="0" smtClean="0"/>
              <a:t>Thank You</a:t>
            </a:r>
            <a:endParaRPr lang="en-US" sz="7200" dirty="0"/>
          </a:p>
        </p:txBody>
      </p:sp>
      <p:sp>
        <p:nvSpPr>
          <p:cNvPr id="4" name="Date Placeholder 3"/>
          <p:cNvSpPr>
            <a:spLocks noGrp="1"/>
          </p:cNvSpPr>
          <p:nvPr>
            <p:ph type="dt" sz="half" idx="10"/>
          </p:nvPr>
        </p:nvSpPr>
        <p:spPr/>
        <p:txBody>
          <a:bodyPr/>
          <a:lstStyle/>
          <a:p>
            <a:fld id="{C20BF134-F091-4D37-8DA5-9647C97CDCF2}" type="datetime2">
              <a:rPr lang="en-US" smtClean="0"/>
              <a:t>Tuesday, February 26, 2013</a:t>
            </a:fld>
            <a:endParaRPr lang="en-US"/>
          </a:p>
        </p:txBody>
      </p:sp>
      <p:sp>
        <p:nvSpPr>
          <p:cNvPr id="5" name="Footer Placeholder 4"/>
          <p:cNvSpPr>
            <a:spLocks noGrp="1"/>
          </p:cNvSpPr>
          <p:nvPr>
            <p:ph type="ftr" sz="quarter" idx="11"/>
          </p:nvPr>
        </p:nvSpPr>
        <p:spPr/>
        <p:txBody>
          <a:bodyPr/>
          <a:lstStyle/>
          <a:p>
            <a:r>
              <a:rPr lang="en-US" smtClean="0"/>
              <a:t>Institue for Development and Research in Banking Technology</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14</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229600" cy="715962"/>
          </a:xfrm>
        </p:spPr>
        <p:txBody>
          <a:bodyPr>
            <a:normAutofit fontScale="90000"/>
          </a:bodyPr>
          <a:lstStyle/>
          <a:p>
            <a:r>
              <a:rPr lang="en-US" dirty="0" smtClean="0"/>
              <a:t>The chronology of events (1999-2004)</a:t>
            </a:r>
            <a:endParaRPr lang="en-US" dirty="0"/>
          </a:p>
        </p:txBody>
      </p:sp>
      <p:sp>
        <p:nvSpPr>
          <p:cNvPr id="3" name="Content Placeholder 2"/>
          <p:cNvSpPr>
            <a:spLocks noGrp="1"/>
          </p:cNvSpPr>
          <p:nvPr>
            <p:ph idx="1"/>
          </p:nvPr>
        </p:nvSpPr>
        <p:spPr>
          <a:xfrm>
            <a:off x="457200" y="838200"/>
            <a:ext cx="8458200" cy="5287963"/>
          </a:xfrm>
        </p:spPr>
        <p:txBody>
          <a:bodyPr>
            <a:normAutofit fontScale="85000" lnSpcReduction="20000"/>
          </a:bodyPr>
          <a:lstStyle/>
          <a:p>
            <a:r>
              <a:rPr lang="en-US" dirty="0" smtClean="0"/>
              <a:t>IDRBT set up INFINET</a:t>
            </a:r>
          </a:p>
          <a:p>
            <a:r>
              <a:rPr lang="en-US" dirty="0" err="1" smtClean="0"/>
              <a:t>Hyperchat</a:t>
            </a:r>
            <a:r>
              <a:rPr lang="en-US" dirty="0" smtClean="0"/>
              <a:t> was the only application</a:t>
            </a:r>
          </a:p>
          <a:p>
            <a:r>
              <a:rPr lang="en-US" dirty="0" smtClean="0"/>
              <a:t>Its VSAT based </a:t>
            </a:r>
          </a:p>
          <a:p>
            <a:r>
              <a:rPr lang="en-US" dirty="0" smtClean="0"/>
              <a:t>Banks were using Novell based net applications</a:t>
            </a:r>
          </a:p>
          <a:p>
            <a:r>
              <a:rPr lang="en-US" dirty="0" smtClean="0"/>
              <a:t>IP was enabled on INFINET and internal banks’ LAN could be connected</a:t>
            </a:r>
          </a:p>
          <a:p>
            <a:r>
              <a:rPr lang="en-US" dirty="0" smtClean="0"/>
              <a:t>MMS Launched</a:t>
            </a:r>
          </a:p>
          <a:p>
            <a:r>
              <a:rPr lang="en-US" dirty="0" smtClean="0"/>
              <a:t>Novell was very late in bringing IP onto Netware. Today there are no/few Novell app in Banking Industry. </a:t>
            </a:r>
          </a:p>
          <a:p>
            <a:r>
              <a:rPr lang="en-US" dirty="0" smtClean="0"/>
              <a:t>IDRBT CA</a:t>
            </a:r>
          </a:p>
          <a:p>
            <a:r>
              <a:rPr lang="en-US" dirty="0" smtClean="0"/>
              <a:t>SFMS</a:t>
            </a:r>
          </a:p>
          <a:p>
            <a:r>
              <a:rPr lang="en-US" dirty="0" smtClean="0"/>
              <a:t>NEFT</a:t>
            </a:r>
          </a:p>
          <a:p>
            <a:r>
              <a:rPr lang="en-US" dirty="0" smtClean="0"/>
              <a:t>NFS</a:t>
            </a:r>
            <a:endParaRPr lang="en-US" dirty="0"/>
          </a:p>
        </p:txBody>
      </p:sp>
      <p:sp>
        <p:nvSpPr>
          <p:cNvPr id="4" name="Date Placeholder 3"/>
          <p:cNvSpPr>
            <a:spLocks noGrp="1"/>
          </p:cNvSpPr>
          <p:nvPr>
            <p:ph type="dt" sz="half" idx="10"/>
          </p:nvPr>
        </p:nvSpPr>
        <p:spPr/>
        <p:txBody>
          <a:bodyPr/>
          <a:lstStyle/>
          <a:p>
            <a:fld id="{C20BF134-F091-4D37-8DA5-9647C97CDCF2}" type="datetime2">
              <a:rPr lang="en-US" smtClean="0"/>
              <a:t>Tuesday, February 26, 2013</a:t>
            </a:fld>
            <a:endParaRPr lang="en-US"/>
          </a:p>
        </p:txBody>
      </p:sp>
      <p:sp>
        <p:nvSpPr>
          <p:cNvPr id="5" name="Footer Placeholder 4"/>
          <p:cNvSpPr>
            <a:spLocks noGrp="1"/>
          </p:cNvSpPr>
          <p:nvPr>
            <p:ph type="ftr" sz="quarter" idx="11"/>
          </p:nvPr>
        </p:nvSpPr>
        <p:spPr/>
        <p:txBody>
          <a:bodyPr/>
          <a:lstStyle/>
          <a:p>
            <a:r>
              <a:rPr lang="en-US" smtClean="0"/>
              <a:t>Institue for Development and Research in Banking Technology</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15962"/>
          </a:xfrm>
        </p:spPr>
        <p:txBody>
          <a:bodyPr>
            <a:normAutofit fontScale="90000"/>
          </a:bodyPr>
          <a:lstStyle/>
          <a:p>
            <a:r>
              <a:rPr lang="en-US" dirty="0" smtClean="0"/>
              <a:t>First few threats and countermeasures</a:t>
            </a:r>
            <a:endParaRPr lang="en-US" dirty="0"/>
          </a:p>
        </p:txBody>
      </p:sp>
      <p:sp>
        <p:nvSpPr>
          <p:cNvPr id="3" name="Content Placeholder 2"/>
          <p:cNvSpPr>
            <a:spLocks noGrp="1"/>
          </p:cNvSpPr>
          <p:nvPr>
            <p:ph idx="1"/>
          </p:nvPr>
        </p:nvSpPr>
        <p:spPr>
          <a:xfrm>
            <a:off x="457200" y="990600"/>
            <a:ext cx="8229600" cy="5135563"/>
          </a:xfrm>
        </p:spPr>
        <p:txBody>
          <a:bodyPr>
            <a:normAutofit fontScale="85000" lnSpcReduction="20000"/>
          </a:bodyPr>
          <a:lstStyle/>
          <a:p>
            <a:r>
              <a:rPr lang="en-US" dirty="0" smtClean="0"/>
              <a:t>Very low knowledge levels of Networks (Even IP Addressing, Routing etc)</a:t>
            </a:r>
          </a:p>
          <a:p>
            <a:r>
              <a:rPr lang="en-US" dirty="0" smtClean="0"/>
              <a:t>Even Internet IP addresses that are generated from DNS requests from browsers used to hit INFINET and bring down the entire INFINET.</a:t>
            </a:r>
          </a:p>
          <a:p>
            <a:r>
              <a:rPr lang="en-US" dirty="0" smtClean="0"/>
              <a:t>Banks were guided to connect to INFINET through routers with NAT, proxies, Firewalls etc</a:t>
            </a:r>
          </a:p>
          <a:p>
            <a:r>
              <a:rPr lang="en-US" dirty="0" smtClean="0"/>
              <a:t>MMS was hacked</a:t>
            </a:r>
          </a:p>
          <a:p>
            <a:r>
              <a:rPr lang="en-US" dirty="0" smtClean="0"/>
              <a:t>IS Audit was mandated </a:t>
            </a:r>
          </a:p>
          <a:p>
            <a:r>
              <a:rPr lang="en-US" dirty="0" smtClean="0"/>
              <a:t>CISA certifications were encouraged</a:t>
            </a:r>
          </a:p>
          <a:p>
            <a:r>
              <a:rPr lang="en-US" dirty="0" smtClean="0"/>
              <a:t>Internet Banking required RBI permission</a:t>
            </a:r>
          </a:p>
          <a:p>
            <a:r>
              <a:rPr lang="en-US" dirty="0" smtClean="0"/>
              <a:t>Training Programs on INFINET, Network Security, MMS etc were launched</a:t>
            </a:r>
          </a:p>
          <a:p>
            <a:pPr>
              <a:buNone/>
            </a:pPr>
            <a:endParaRPr lang="en-US" dirty="0"/>
          </a:p>
        </p:txBody>
      </p:sp>
      <p:sp>
        <p:nvSpPr>
          <p:cNvPr id="4" name="Date Placeholder 3"/>
          <p:cNvSpPr>
            <a:spLocks noGrp="1"/>
          </p:cNvSpPr>
          <p:nvPr>
            <p:ph type="dt" sz="half" idx="10"/>
          </p:nvPr>
        </p:nvSpPr>
        <p:spPr/>
        <p:txBody>
          <a:bodyPr/>
          <a:lstStyle/>
          <a:p>
            <a:fld id="{C20BF134-F091-4D37-8DA5-9647C97CDCF2}" type="datetime2">
              <a:rPr lang="en-US" smtClean="0"/>
              <a:t>Tuesday, February 26, 2013</a:t>
            </a:fld>
            <a:endParaRPr lang="en-US"/>
          </a:p>
        </p:txBody>
      </p:sp>
      <p:sp>
        <p:nvSpPr>
          <p:cNvPr id="5" name="Footer Placeholder 4"/>
          <p:cNvSpPr>
            <a:spLocks noGrp="1"/>
          </p:cNvSpPr>
          <p:nvPr>
            <p:ph type="ftr" sz="quarter" idx="11"/>
          </p:nvPr>
        </p:nvSpPr>
        <p:spPr/>
        <p:txBody>
          <a:bodyPr/>
          <a:lstStyle/>
          <a:p>
            <a:r>
              <a:rPr lang="en-US" smtClean="0"/>
              <a:t>Institue for Development and Research in Banking Technology</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dirty="0" smtClean="0"/>
              <a:t>Recent Initiatives</a:t>
            </a:r>
            <a:endParaRPr lang="en-US" dirty="0"/>
          </a:p>
        </p:txBody>
      </p:sp>
      <p:sp>
        <p:nvSpPr>
          <p:cNvPr id="3" name="Content Placeholder 2"/>
          <p:cNvSpPr>
            <a:spLocks noGrp="1"/>
          </p:cNvSpPr>
          <p:nvPr>
            <p:ph idx="1"/>
          </p:nvPr>
        </p:nvSpPr>
        <p:spPr>
          <a:xfrm>
            <a:off x="457200" y="1143000"/>
            <a:ext cx="8229600" cy="4983163"/>
          </a:xfrm>
        </p:spPr>
        <p:txBody>
          <a:bodyPr/>
          <a:lstStyle/>
          <a:p>
            <a:r>
              <a:rPr lang="en-US" dirty="0" smtClean="0"/>
              <a:t>VAPT from Cert empanelled IS auditors</a:t>
            </a:r>
          </a:p>
          <a:p>
            <a:r>
              <a:rPr lang="en-US" dirty="0" smtClean="0"/>
              <a:t>IS Governance and IT Governance from IDRBT</a:t>
            </a:r>
          </a:p>
          <a:p>
            <a:r>
              <a:rPr lang="en-US" dirty="0" err="1" smtClean="0"/>
              <a:t>Gopala</a:t>
            </a:r>
            <a:r>
              <a:rPr lang="en-US" dirty="0" smtClean="0"/>
              <a:t> Krishna Committee Guidelines on Security, Cybercrime etc</a:t>
            </a:r>
          </a:p>
          <a:p>
            <a:r>
              <a:rPr lang="en-US" dirty="0" smtClean="0"/>
              <a:t>PCI-DSS</a:t>
            </a:r>
          </a:p>
          <a:p>
            <a:r>
              <a:rPr lang="en-US" dirty="0" smtClean="0"/>
              <a:t>Mobile Banking Security Guidelines</a:t>
            </a:r>
          </a:p>
          <a:p>
            <a:pPr>
              <a:buNone/>
            </a:pPr>
            <a:endParaRPr lang="en-US" dirty="0"/>
          </a:p>
        </p:txBody>
      </p:sp>
      <p:sp>
        <p:nvSpPr>
          <p:cNvPr id="4" name="Date Placeholder 3"/>
          <p:cNvSpPr>
            <a:spLocks noGrp="1"/>
          </p:cNvSpPr>
          <p:nvPr>
            <p:ph type="dt" sz="half" idx="10"/>
          </p:nvPr>
        </p:nvSpPr>
        <p:spPr/>
        <p:txBody>
          <a:bodyPr/>
          <a:lstStyle/>
          <a:p>
            <a:fld id="{C20BF134-F091-4D37-8DA5-9647C97CDCF2}" type="datetime2">
              <a:rPr lang="en-US" smtClean="0"/>
              <a:t>Tuesday, February 26, 2013</a:t>
            </a:fld>
            <a:endParaRPr lang="en-US"/>
          </a:p>
        </p:txBody>
      </p:sp>
      <p:sp>
        <p:nvSpPr>
          <p:cNvPr id="5" name="Footer Placeholder 4"/>
          <p:cNvSpPr>
            <a:spLocks noGrp="1"/>
          </p:cNvSpPr>
          <p:nvPr>
            <p:ph type="ftr" sz="quarter" idx="11"/>
          </p:nvPr>
        </p:nvSpPr>
        <p:spPr/>
        <p:txBody>
          <a:bodyPr/>
          <a:lstStyle/>
          <a:p>
            <a:r>
              <a:rPr lang="en-US" smtClean="0"/>
              <a:t>Institue for Development and Research in Banking Technology</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normAutofit fontScale="90000"/>
          </a:bodyPr>
          <a:lstStyle/>
          <a:p>
            <a:r>
              <a:rPr lang="en-US" dirty="0" smtClean="0"/>
              <a:t>Security </a:t>
            </a:r>
            <a:endParaRPr lang="en-US" dirty="0"/>
          </a:p>
        </p:txBody>
      </p:sp>
      <p:sp>
        <p:nvSpPr>
          <p:cNvPr id="3" name="Content Placeholder 2"/>
          <p:cNvSpPr>
            <a:spLocks noGrp="1"/>
          </p:cNvSpPr>
          <p:nvPr>
            <p:ph idx="1"/>
          </p:nvPr>
        </p:nvSpPr>
        <p:spPr>
          <a:xfrm>
            <a:off x="457200" y="914400"/>
            <a:ext cx="8229600" cy="5211763"/>
          </a:xfrm>
        </p:spPr>
        <p:txBody>
          <a:bodyPr>
            <a:normAutofit lnSpcReduction="10000"/>
          </a:bodyPr>
          <a:lstStyle/>
          <a:p>
            <a:r>
              <a:rPr lang="en-US" dirty="0" smtClean="0"/>
              <a:t>Security Problems</a:t>
            </a:r>
          </a:p>
          <a:p>
            <a:pPr lvl="1"/>
            <a:r>
              <a:rPr lang="en-US" dirty="0" smtClean="0"/>
              <a:t>Man made</a:t>
            </a:r>
          </a:p>
          <a:p>
            <a:pPr lvl="2"/>
            <a:r>
              <a:rPr lang="en-US" dirty="0" smtClean="0"/>
              <a:t>Created by faulty design and implementation issues </a:t>
            </a:r>
          </a:p>
          <a:p>
            <a:pPr lvl="3"/>
            <a:r>
              <a:rPr lang="en-US" dirty="0" smtClean="0"/>
              <a:t>Phishing</a:t>
            </a:r>
          </a:p>
          <a:p>
            <a:pPr lvl="3"/>
            <a:r>
              <a:rPr lang="en-US" dirty="0" smtClean="0"/>
              <a:t>Spoofing etc</a:t>
            </a:r>
          </a:p>
          <a:p>
            <a:pPr lvl="3"/>
            <a:r>
              <a:rPr lang="en-US" dirty="0" smtClean="0"/>
              <a:t>Majority of attacks listed in OWASP </a:t>
            </a:r>
            <a:endParaRPr lang="en-US" dirty="0" smtClean="0"/>
          </a:p>
          <a:p>
            <a:pPr lvl="2"/>
            <a:r>
              <a:rPr lang="en-US" dirty="0" smtClean="0"/>
              <a:t>Crossing lines of “not supposed to”</a:t>
            </a:r>
          </a:p>
          <a:p>
            <a:pPr lvl="3"/>
            <a:r>
              <a:rPr lang="en-US" dirty="0" smtClean="0"/>
              <a:t>Unauthorized Access</a:t>
            </a:r>
          </a:p>
          <a:p>
            <a:pPr lvl="3"/>
            <a:r>
              <a:rPr lang="en-US" dirty="0" smtClean="0"/>
              <a:t>Tampering Data</a:t>
            </a:r>
          </a:p>
          <a:p>
            <a:pPr lvl="1"/>
            <a:r>
              <a:rPr lang="en-US" dirty="0" smtClean="0"/>
              <a:t>Natural</a:t>
            </a:r>
          </a:p>
          <a:p>
            <a:pPr lvl="2"/>
            <a:r>
              <a:rPr lang="en-US" dirty="0" smtClean="0"/>
              <a:t>Identity Management</a:t>
            </a:r>
          </a:p>
          <a:p>
            <a:pPr lvl="2"/>
            <a:r>
              <a:rPr lang="en-US" dirty="0" smtClean="0"/>
              <a:t>AAA</a:t>
            </a:r>
          </a:p>
          <a:p>
            <a:pPr lvl="2"/>
            <a:r>
              <a:rPr lang="en-US" dirty="0" smtClean="0"/>
              <a:t>Secret Sharing etc</a:t>
            </a:r>
          </a:p>
        </p:txBody>
      </p:sp>
      <p:sp>
        <p:nvSpPr>
          <p:cNvPr id="4" name="Date Placeholder 3"/>
          <p:cNvSpPr>
            <a:spLocks noGrp="1"/>
          </p:cNvSpPr>
          <p:nvPr>
            <p:ph type="dt" sz="half" idx="10"/>
          </p:nvPr>
        </p:nvSpPr>
        <p:spPr/>
        <p:txBody>
          <a:bodyPr/>
          <a:lstStyle/>
          <a:p>
            <a:fld id="{C20BF134-F091-4D37-8DA5-9647C97CDCF2}" type="datetime2">
              <a:rPr lang="en-US" smtClean="0"/>
              <a:t>Tuesday, February 26, 2013</a:t>
            </a:fld>
            <a:endParaRPr lang="en-US"/>
          </a:p>
        </p:txBody>
      </p:sp>
      <p:sp>
        <p:nvSpPr>
          <p:cNvPr id="5" name="Footer Placeholder 4"/>
          <p:cNvSpPr>
            <a:spLocks noGrp="1"/>
          </p:cNvSpPr>
          <p:nvPr>
            <p:ph type="ftr" sz="quarter" idx="11"/>
          </p:nvPr>
        </p:nvSpPr>
        <p:spPr/>
        <p:txBody>
          <a:bodyPr/>
          <a:lstStyle/>
          <a:p>
            <a:r>
              <a:rPr lang="en-US" smtClean="0"/>
              <a:t>Institue for Development and Research in Banking Technology</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smtClean="0"/>
              <a:t>Solutions</a:t>
            </a:r>
            <a:endParaRPr lang="en-US" dirty="0"/>
          </a:p>
        </p:txBody>
      </p:sp>
      <p:sp>
        <p:nvSpPr>
          <p:cNvPr id="3" name="Content Placeholder 2"/>
          <p:cNvSpPr>
            <a:spLocks noGrp="1"/>
          </p:cNvSpPr>
          <p:nvPr>
            <p:ph idx="1"/>
          </p:nvPr>
        </p:nvSpPr>
        <p:spPr>
          <a:xfrm>
            <a:off x="457200" y="990600"/>
            <a:ext cx="8229600" cy="5135563"/>
          </a:xfrm>
        </p:spPr>
        <p:txBody>
          <a:bodyPr/>
          <a:lstStyle/>
          <a:p>
            <a:r>
              <a:rPr lang="en-US" dirty="0" smtClean="0"/>
              <a:t>Strengthen the weak protocols, software, OS, implementation etc</a:t>
            </a:r>
          </a:p>
          <a:p>
            <a:r>
              <a:rPr lang="en-US" dirty="0" smtClean="0"/>
              <a:t>Prevent security threats to manifest as much as possible</a:t>
            </a:r>
          </a:p>
          <a:p>
            <a:r>
              <a:rPr lang="en-US" dirty="0" smtClean="0"/>
              <a:t>Monitor the events of crossing lines of “not supposed to”</a:t>
            </a:r>
            <a:endParaRPr lang="en-US" dirty="0"/>
          </a:p>
        </p:txBody>
      </p:sp>
      <p:sp>
        <p:nvSpPr>
          <p:cNvPr id="4" name="Date Placeholder 3"/>
          <p:cNvSpPr>
            <a:spLocks noGrp="1"/>
          </p:cNvSpPr>
          <p:nvPr>
            <p:ph type="dt" sz="half" idx="10"/>
          </p:nvPr>
        </p:nvSpPr>
        <p:spPr/>
        <p:txBody>
          <a:bodyPr/>
          <a:lstStyle/>
          <a:p>
            <a:fld id="{C20BF134-F091-4D37-8DA5-9647C97CDCF2}" type="datetime2">
              <a:rPr lang="en-US" smtClean="0"/>
              <a:t>Tuesday, February 26, 2013</a:t>
            </a:fld>
            <a:endParaRPr lang="en-US"/>
          </a:p>
        </p:txBody>
      </p:sp>
      <p:sp>
        <p:nvSpPr>
          <p:cNvPr id="5" name="Footer Placeholder 4"/>
          <p:cNvSpPr>
            <a:spLocks noGrp="1"/>
          </p:cNvSpPr>
          <p:nvPr>
            <p:ph type="ftr" sz="quarter" idx="11"/>
          </p:nvPr>
        </p:nvSpPr>
        <p:spPr/>
        <p:txBody>
          <a:bodyPr/>
          <a:lstStyle/>
          <a:p>
            <a:r>
              <a:rPr lang="en-US" smtClean="0"/>
              <a:t>Institue for Development and Research in Banking Technology</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normAutofit/>
          </a:bodyPr>
          <a:lstStyle/>
          <a:p>
            <a:r>
              <a:rPr lang="en-US" dirty="0" smtClean="0"/>
              <a:t>New thoughts</a:t>
            </a:r>
            <a:endParaRPr lang="en-US" dirty="0"/>
          </a:p>
        </p:txBody>
      </p:sp>
      <p:sp>
        <p:nvSpPr>
          <p:cNvPr id="3" name="Content Placeholder 2"/>
          <p:cNvSpPr>
            <a:spLocks noGrp="1"/>
          </p:cNvSpPr>
          <p:nvPr>
            <p:ph idx="1"/>
          </p:nvPr>
        </p:nvSpPr>
        <p:spPr>
          <a:xfrm>
            <a:off x="457200" y="990600"/>
            <a:ext cx="8229600" cy="5135563"/>
          </a:xfrm>
        </p:spPr>
        <p:txBody>
          <a:bodyPr>
            <a:normAutofit fontScale="92500" lnSpcReduction="10000"/>
          </a:bodyPr>
          <a:lstStyle/>
          <a:p>
            <a:r>
              <a:rPr lang="en-US" dirty="0" smtClean="0"/>
              <a:t>Looked at phishing and solutions of anti-phishing</a:t>
            </a:r>
          </a:p>
          <a:p>
            <a:pPr lvl="1"/>
            <a:r>
              <a:rPr lang="en-US" dirty="0" smtClean="0"/>
              <a:t>Very less can be done from banks’ end on this</a:t>
            </a:r>
          </a:p>
          <a:p>
            <a:pPr lvl="1"/>
            <a:r>
              <a:rPr lang="en-US" dirty="0" smtClean="0"/>
              <a:t>Solutions like SPF has to be implemented by all across, not just by banks.</a:t>
            </a:r>
          </a:p>
          <a:p>
            <a:pPr lvl="1"/>
            <a:r>
              <a:rPr lang="en-US" dirty="0" smtClean="0"/>
              <a:t>Domain Specific Passwords is a very good solution, but has to be part of browsers</a:t>
            </a:r>
          </a:p>
          <a:p>
            <a:pPr lvl="1"/>
            <a:r>
              <a:rPr lang="en-US" dirty="0" smtClean="0"/>
              <a:t>Majority of the phishing techniques like domain name look alike, URL redirection etc are taken care by browsers</a:t>
            </a:r>
          </a:p>
          <a:p>
            <a:pPr lvl="1"/>
            <a:r>
              <a:rPr lang="en-US" dirty="0" smtClean="0"/>
              <a:t>Banks are asked to deploy adoptive authentication, over and above 2 factor authentication (monitoring solution)</a:t>
            </a:r>
          </a:p>
          <a:p>
            <a:pPr lvl="1"/>
            <a:endParaRPr lang="en-US" dirty="0"/>
          </a:p>
        </p:txBody>
      </p:sp>
      <p:sp>
        <p:nvSpPr>
          <p:cNvPr id="4" name="Date Placeholder 3"/>
          <p:cNvSpPr>
            <a:spLocks noGrp="1"/>
          </p:cNvSpPr>
          <p:nvPr>
            <p:ph type="dt" sz="half" idx="10"/>
          </p:nvPr>
        </p:nvSpPr>
        <p:spPr/>
        <p:txBody>
          <a:bodyPr/>
          <a:lstStyle/>
          <a:p>
            <a:fld id="{C20BF134-F091-4D37-8DA5-9647C97CDCF2}" type="datetime2">
              <a:rPr lang="en-US" smtClean="0"/>
              <a:t>Tuesday, February 26, 2013</a:t>
            </a:fld>
            <a:endParaRPr lang="en-US"/>
          </a:p>
        </p:txBody>
      </p:sp>
      <p:sp>
        <p:nvSpPr>
          <p:cNvPr id="5" name="Footer Placeholder 4"/>
          <p:cNvSpPr>
            <a:spLocks noGrp="1"/>
          </p:cNvSpPr>
          <p:nvPr>
            <p:ph type="ftr" sz="quarter" idx="11"/>
          </p:nvPr>
        </p:nvSpPr>
        <p:spPr/>
        <p:txBody>
          <a:bodyPr/>
          <a:lstStyle/>
          <a:p>
            <a:r>
              <a:rPr lang="en-US" smtClean="0"/>
              <a:t>Institue for Development and Research in Banking Technology</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smtClean="0"/>
              <a:t>Source Code Review</a:t>
            </a:r>
            <a:endParaRPr lang="en-US" dirty="0"/>
          </a:p>
        </p:txBody>
      </p:sp>
      <p:sp>
        <p:nvSpPr>
          <p:cNvPr id="3" name="Content Placeholder 2"/>
          <p:cNvSpPr>
            <a:spLocks noGrp="1"/>
          </p:cNvSpPr>
          <p:nvPr>
            <p:ph idx="1"/>
          </p:nvPr>
        </p:nvSpPr>
        <p:spPr>
          <a:xfrm>
            <a:off x="457200" y="1219200"/>
            <a:ext cx="8229600" cy="4906963"/>
          </a:xfrm>
        </p:spPr>
        <p:txBody>
          <a:bodyPr/>
          <a:lstStyle/>
          <a:p>
            <a:r>
              <a:rPr lang="en-US" dirty="0" smtClean="0"/>
              <a:t>As we see many vulnerabilities are due to bad coding, we felt the need for mandating source code review on application vendors.  Also, we observed that the product vendors like OS, Database have framed their in house frameworks for ensuring safe and secure software.</a:t>
            </a:r>
            <a:endParaRPr lang="en-US" dirty="0"/>
          </a:p>
        </p:txBody>
      </p:sp>
      <p:sp>
        <p:nvSpPr>
          <p:cNvPr id="4" name="Date Placeholder 3"/>
          <p:cNvSpPr>
            <a:spLocks noGrp="1"/>
          </p:cNvSpPr>
          <p:nvPr>
            <p:ph type="dt" sz="half" idx="10"/>
          </p:nvPr>
        </p:nvSpPr>
        <p:spPr/>
        <p:txBody>
          <a:bodyPr/>
          <a:lstStyle/>
          <a:p>
            <a:fld id="{C20BF134-F091-4D37-8DA5-9647C97CDCF2}" type="datetime2">
              <a:rPr lang="en-US" smtClean="0"/>
              <a:t>Tuesday, February 26, 2013</a:t>
            </a:fld>
            <a:endParaRPr lang="en-US"/>
          </a:p>
        </p:txBody>
      </p:sp>
      <p:sp>
        <p:nvSpPr>
          <p:cNvPr id="5" name="Footer Placeholder 4"/>
          <p:cNvSpPr>
            <a:spLocks noGrp="1"/>
          </p:cNvSpPr>
          <p:nvPr>
            <p:ph type="ftr" sz="quarter" idx="11"/>
          </p:nvPr>
        </p:nvSpPr>
        <p:spPr/>
        <p:txBody>
          <a:bodyPr/>
          <a:lstStyle/>
          <a:p>
            <a:r>
              <a:rPr lang="en-US" smtClean="0"/>
              <a:t>Institue for Development and Research in Banking Technology</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Formal Methods</a:t>
            </a:r>
            <a:endParaRPr lang="en-US" dirty="0"/>
          </a:p>
        </p:txBody>
      </p:sp>
      <p:sp>
        <p:nvSpPr>
          <p:cNvPr id="3" name="Content Placeholder 2"/>
          <p:cNvSpPr>
            <a:spLocks noGrp="1"/>
          </p:cNvSpPr>
          <p:nvPr>
            <p:ph idx="1"/>
          </p:nvPr>
        </p:nvSpPr>
        <p:spPr/>
        <p:txBody>
          <a:bodyPr/>
          <a:lstStyle/>
          <a:p>
            <a:r>
              <a:rPr lang="en-US" dirty="0" smtClean="0"/>
              <a:t>New Payment Protocols</a:t>
            </a:r>
          </a:p>
          <a:p>
            <a:r>
              <a:rPr lang="en-US" dirty="0" smtClean="0"/>
              <a:t>Design Level Verification is must before deploying the protocol</a:t>
            </a:r>
          </a:p>
          <a:p>
            <a:r>
              <a:rPr lang="en-US" sz="2800" dirty="0" smtClean="0"/>
              <a:t>New Privacy Issues in Mobile Telephony</a:t>
            </a:r>
            <a:r>
              <a:rPr lang="en-US" sz="2800" dirty="0" smtClean="0"/>
              <a:t>: Fix </a:t>
            </a:r>
            <a:r>
              <a:rPr lang="en-US" sz="2800" dirty="0" smtClean="0"/>
              <a:t>and </a:t>
            </a:r>
            <a:r>
              <a:rPr lang="en-US" sz="2800" dirty="0" smtClean="0"/>
              <a:t>Verification by </a:t>
            </a:r>
            <a:r>
              <a:rPr lang="en-US" sz="2800" dirty="0" err="1" smtClean="0"/>
              <a:t>Ravishankar</a:t>
            </a:r>
            <a:r>
              <a:rPr lang="en-US" sz="2800" dirty="0" smtClean="0"/>
              <a:t> </a:t>
            </a:r>
            <a:r>
              <a:rPr lang="en-US" sz="2800" dirty="0" err="1" smtClean="0"/>
              <a:t>Borgaonkar</a:t>
            </a:r>
            <a:r>
              <a:rPr lang="en-US" sz="2800" dirty="0" smtClean="0"/>
              <a:t> et al</a:t>
            </a:r>
            <a:endParaRPr lang="en-US" sz="2800" dirty="0" smtClean="0"/>
          </a:p>
          <a:p>
            <a:endParaRPr lang="en-US" dirty="0"/>
          </a:p>
        </p:txBody>
      </p:sp>
      <p:sp>
        <p:nvSpPr>
          <p:cNvPr id="4" name="Date Placeholder 3"/>
          <p:cNvSpPr>
            <a:spLocks noGrp="1"/>
          </p:cNvSpPr>
          <p:nvPr>
            <p:ph type="dt" sz="half" idx="10"/>
          </p:nvPr>
        </p:nvSpPr>
        <p:spPr/>
        <p:txBody>
          <a:bodyPr/>
          <a:lstStyle/>
          <a:p>
            <a:fld id="{C20BF134-F091-4D37-8DA5-9647C97CDCF2}" type="datetime2">
              <a:rPr lang="en-US" smtClean="0"/>
              <a:t>Tuesday, February 26, 2013</a:t>
            </a:fld>
            <a:endParaRPr lang="en-US"/>
          </a:p>
        </p:txBody>
      </p:sp>
      <p:sp>
        <p:nvSpPr>
          <p:cNvPr id="5" name="Footer Placeholder 4"/>
          <p:cNvSpPr>
            <a:spLocks noGrp="1"/>
          </p:cNvSpPr>
          <p:nvPr>
            <p:ph type="ftr" sz="quarter" idx="11"/>
          </p:nvPr>
        </p:nvSpPr>
        <p:spPr/>
        <p:txBody>
          <a:bodyPr/>
          <a:lstStyle/>
          <a:p>
            <a:r>
              <a:rPr lang="en-US" smtClean="0"/>
              <a:t>Institue for Development and Research in Banking Technology</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9</a:t>
            </a:fld>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420</TotalTime>
  <Words>728</Words>
  <Application>Microsoft Office PowerPoint</Application>
  <PresentationFormat>On-screen Show (4:3)</PresentationFormat>
  <Paragraphs>120</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Evolution of Security Standards in Indian Banking Industry</vt:lpstr>
      <vt:lpstr>The chronology of events (1999-2004)</vt:lpstr>
      <vt:lpstr>First few threats and countermeasures</vt:lpstr>
      <vt:lpstr>Recent Initiatives</vt:lpstr>
      <vt:lpstr>Security </vt:lpstr>
      <vt:lpstr>Solutions</vt:lpstr>
      <vt:lpstr>New thoughts</vt:lpstr>
      <vt:lpstr>Source Code Review</vt:lpstr>
      <vt:lpstr>Formal Methods</vt:lpstr>
      <vt:lpstr>Data Privacy</vt:lpstr>
      <vt:lpstr>Business Process Re-engineering</vt:lpstr>
      <vt:lpstr>Education</vt:lpstr>
      <vt:lpstr>Human Resources</vt:lpstr>
      <vt:lpstr>Slide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Evolution of Security Standards in Indian Banking Industry</dc:title>
  <dc:creator>Radha Vedala</dc:creator>
  <cp:lastModifiedBy>vradha</cp:lastModifiedBy>
  <cp:revision>34</cp:revision>
  <dcterms:created xsi:type="dcterms:W3CDTF">2006-08-16T00:00:00Z</dcterms:created>
  <dcterms:modified xsi:type="dcterms:W3CDTF">2013-02-26T11:55:44Z</dcterms:modified>
</cp:coreProperties>
</file>