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370" r:id="rId3"/>
    <p:sldId id="374" r:id="rId4"/>
    <p:sldId id="375" r:id="rId5"/>
    <p:sldId id="376" r:id="rId6"/>
    <p:sldId id="377" r:id="rId7"/>
    <p:sldId id="378" r:id="rId8"/>
    <p:sldId id="379" r:id="rId9"/>
    <p:sldId id="358" r:id="rId10"/>
    <p:sldId id="373" r:id="rId11"/>
    <p:sldId id="360" r:id="rId12"/>
    <p:sldId id="361" r:id="rId13"/>
    <p:sldId id="362" r:id="rId14"/>
    <p:sldId id="363" r:id="rId15"/>
    <p:sldId id="364" r:id="rId16"/>
    <p:sldId id="365" r:id="rId17"/>
    <p:sldId id="366" r:id="rId18"/>
    <p:sldId id="367" r:id="rId19"/>
    <p:sldId id="368" r:id="rId20"/>
    <p:sldId id="369" r:id="rId21"/>
    <p:sldId id="348" r:id="rId22"/>
    <p:sldId id="349" r:id="rId23"/>
    <p:sldId id="397" r:id="rId24"/>
    <p:sldId id="398" r:id="rId25"/>
    <p:sldId id="407" r:id="rId26"/>
    <p:sldId id="408" r:id="rId27"/>
    <p:sldId id="399" r:id="rId28"/>
    <p:sldId id="400" r:id="rId29"/>
    <p:sldId id="401" r:id="rId30"/>
    <p:sldId id="402" r:id="rId31"/>
    <p:sldId id="403" r:id="rId32"/>
    <p:sldId id="404" r:id="rId33"/>
    <p:sldId id="405" r:id="rId34"/>
    <p:sldId id="406" r:id="rId35"/>
    <p:sldId id="356" r:id="rId36"/>
    <p:sldId id="396" r:id="rId37"/>
    <p:sldId id="383" r:id="rId38"/>
    <p:sldId id="384" r:id="rId39"/>
    <p:sldId id="385" r:id="rId40"/>
    <p:sldId id="387" r:id="rId41"/>
    <p:sldId id="388" r:id="rId42"/>
    <p:sldId id="389" r:id="rId43"/>
    <p:sldId id="390" r:id="rId44"/>
    <p:sldId id="391" r:id="rId45"/>
    <p:sldId id="392" r:id="rId46"/>
    <p:sldId id="393" r:id="rId47"/>
    <p:sldId id="394" r:id="rId48"/>
    <p:sldId id="395" r:id="rId49"/>
    <p:sldId id="275" r:id="rId5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CC00"/>
    <a:srgbClr val="FFFF99"/>
    <a:srgbClr val="CCFF66"/>
    <a:srgbClr val="EBEBFF"/>
    <a:srgbClr val="F5F3F7"/>
    <a:srgbClr val="F0ECF4"/>
    <a:srgbClr val="CCCCFF"/>
    <a:srgbClr val="FF7C80"/>
    <a:srgbClr val="FFCC66"/>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0" autoAdjust="0"/>
    <p:restoredTop sz="87061" autoAdjust="0"/>
  </p:normalViewPr>
  <p:slideViewPr>
    <p:cSldViewPr>
      <p:cViewPr>
        <p:scale>
          <a:sx n="75" d="100"/>
          <a:sy n="75" d="100"/>
        </p:scale>
        <p:origin x="-654" y="-114"/>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C98EA-B477-1549-B56D-E67F9F697955}" type="doc">
      <dgm:prSet loTypeId="urn:microsoft.com/office/officeart/2005/8/layout/chevron2" loCatId="" qsTypeId="urn:microsoft.com/office/officeart/2005/8/quickstyle/3D3" qsCatId="3D" csTypeId="urn:microsoft.com/office/officeart/2005/8/colors/accent1_2" csCatId="accent1" phldr="1"/>
      <dgm:spPr/>
      <dgm:t>
        <a:bodyPr/>
        <a:lstStyle/>
        <a:p>
          <a:endParaRPr lang="en-US"/>
        </a:p>
      </dgm:t>
    </dgm:pt>
    <dgm:pt modelId="{0CD4D92A-41E3-3F40-879B-1762AE298A9D}">
      <dgm:prSet phldrT="[Text]"/>
      <dgm:spPr/>
      <dgm:t>
        <a:bodyPr/>
        <a:lstStyle/>
        <a:p>
          <a:r>
            <a:rPr lang="en-US" dirty="0" smtClean="0"/>
            <a:t>Network layer</a:t>
          </a:r>
          <a:endParaRPr lang="en-US" dirty="0"/>
        </a:p>
      </dgm:t>
    </dgm:pt>
    <dgm:pt modelId="{07CC9613-2624-7242-911A-886AEC5F5B96}" type="parTrans" cxnId="{0C625EF4-3CDC-144F-89DD-D5981EB7103C}">
      <dgm:prSet/>
      <dgm:spPr/>
      <dgm:t>
        <a:bodyPr/>
        <a:lstStyle/>
        <a:p>
          <a:endParaRPr lang="en-US"/>
        </a:p>
      </dgm:t>
    </dgm:pt>
    <dgm:pt modelId="{5894BD61-186F-1C46-A051-06F76EBE11D9}" type="sibTrans" cxnId="{0C625EF4-3CDC-144F-89DD-D5981EB7103C}">
      <dgm:prSet/>
      <dgm:spPr/>
      <dgm:t>
        <a:bodyPr/>
        <a:lstStyle/>
        <a:p>
          <a:endParaRPr lang="en-US"/>
        </a:p>
      </dgm:t>
    </dgm:pt>
    <dgm:pt modelId="{58D6D387-35C2-3F46-BED4-96D17CC4E571}">
      <dgm:prSet phldrT="[Text]"/>
      <dgm:spPr/>
      <dgm:t>
        <a:bodyPr/>
        <a:lstStyle/>
        <a:p>
          <a:pPr marL="365760"/>
          <a:r>
            <a:rPr lang="en-US" dirty="0" smtClean="0"/>
            <a:t>Change in outgoing packet patterns</a:t>
          </a:r>
          <a:endParaRPr lang="en-US" dirty="0"/>
        </a:p>
      </dgm:t>
    </dgm:pt>
    <dgm:pt modelId="{9BAA4C0C-A433-5E4A-8BD6-892D8F2F7C88}" type="parTrans" cxnId="{D9372240-C957-1445-B713-BAE7FD9B3D18}">
      <dgm:prSet/>
      <dgm:spPr/>
      <dgm:t>
        <a:bodyPr/>
        <a:lstStyle/>
        <a:p>
          <a:endParaRPr lang="en-US"/>
        </a:p>
      </dgm:t>
    </dgm:pt>
    <dgm:pt modelId="{59EE5B6A-9E68-CF42-BC69-231791CC3EE0}" type="sibTrans" cxnId="{D9372240-C957-1445-B713-BAE7FD9B3D18}">
      <dgm:prSet/>
      <dgm:spPr/>
      <dgm:t>
        <a:bodyPr/>
        <a:lstStyle/>
        <a:p>
          <a:endParaRPr lang="en-US"/>
        </a:p>
      </dgm:t>
    </dgm:pt>
    <dgm:pt modelId="{B3D77D80-10DF-4447-AE45-4D40BCB172E8}">
      <dgm:prSet phldrT="[Text]"/>
      <dgm:spPr/>
      <dgm:t>
        <a:bodyPr/>
        <a:lstStyle/>
        <a:p>
          <a:pPr marL="365760"/>
          <a:r>
            <a:rPr lang="en-US" dirty="0" smtClean="0"/>
            <a:t>Connection to an unknown address</a:t>
          </a:r>
          <a:endParaRPr lang="en-US" dirty="0"/>
        </a:p>
      </dgm:t>
    </dgm:pt>
    <dgm:pt modelId="{17111677-939A-CF4C-A648-768C0F15E44E}" type="parTrans" cxnId="{AA3915CF-9D16-BF4B-991D-50E7F9D8E429}">
      <dgm:prSet/>
      <dgm:spPr/>
      <dgm:t>
        <a:bodyPr/>
        <a:lstStyle/>
        <a:p>
          <a:endParaRPr lang="en-US"/>
        </a:p>
      </dgm:t>
    </dgm:pt>
    <dgm:pt modelId="{12830357-50FE-3F48-8ED2-BE7657749C35}" type="sibTrans" cxnId="{AA3915CF-9D16-BF4B-991D-50E7F9D8E429}">
      <dgm:prSet/>
      <dgm:spPr/>
      <dgm:t>
        <a:bodyPr/>
        <a:lstStyle/>
        <a:p>
          <a:endParaRPr lang="en-US"/>
        </a:p>
      </dgm:t>
    </dgm:pt>
    <dgm:pt modelId="{9DDFA098-D8EC-9145-936A-15EC9CF42B2C}">
      <dgm:prSet phldrT="[Text]"/>
      <dgm:spPr/>
      <dgm:t>
        <a:bodyPr/>
        <a:lstStyle/>
        <a:p>
          <a:r>
            <a:rPr lang="en-US" dirty="0" smtClean="0"/>
            <a:t>Application layer</a:t>
          </a:r>
          <a:endParaRPr lang="en-US" dirty="0"/>
        </a:p>
      </dgm:t>
    </dgm:pt>
    <dgm:pt modelId="{84B6D246-9B41-EF4C-B13E-525AC136EE13}" type="parTrans" cxnId="{45A92CED-EE94-6946-B8ED-CE1122C7B0EA}">
      <dgm:prSet/>
      <dgm:spPr/>
      <dgm:t>
        <a:bodyPr/>
        <a:lstStyle/>
        <a:p>
          <a:endParaRPr lang="en-US"/>
        </a:p>
      </dgm:t>
    </dgm:pt>
    <dgm:pt modelId="{0D2FFA03-1232-1E48-ADC8-EFE2B0A1E9A8}" type="sibTrans" cxnId="{45A92CED-EE94-6946-B8ED-CE1122C7B0EA}">
      <dgm:prSet/>
      <dgm:spPr/>
      <dgm:t>
        <a:bodyPr/>
        <a:lstStyle/>
        <a:p>
          <a:endParaRPr lang="en-US"/>
        </a:p>
      </dgm:t>
    </dgm:pt>
    <dgm:pt modelId="{D2C99B63-489A-4E44-B2F3-1E9CE8176274}">
      <dgm:prSet phldrT="[Text]"/>
      <dgm:spPr/>
      <dgm:t>
        <a:bodyPr/>
        <a:lstStyle/>
        <a:p>
          <a:r>
            <a:rPr lang="en-US" dirty="0" smtClean="0"/>
            <a:t>Hardware layer</a:t>
          </a:r>
          <a:endParaRPr lang="en-US" dirty="0"/>
        </a:p>
      </dgm:t>
    </dgm:pt>
    <dgm:pt modelId="{9BB9FBCA-8742-2249-8CDC-F554A312CAA4}" type="parTrans" cxnId="{6060EE54-1991-114A-8B6D-5695C2873353}">
      <dgm:prSet/>
      <dgm:spPr/>
      <dgm:t>
        <a:bodyPr/>
        <a:lstStyle/>
        <a:p>
          <a:endParaRPr lang="en-US"/>
        </a:p>
      </dgm:t>
    </dgm:pt>
    <dgm:pt modelId="{30148A1A-1A74-B440-82B1-C16711A06094}" type="sibTrans" cxnId="{6060EE54-1991-114A-8B6D-5695C2873353}">
      <dgm:prSet/>
      <dgm:spPr/>
      <dgm:t>
        <a:bodyPr/>
        <a:lstStyle/>
        <a:p>
          <a:endParaRPr lang="en-US"/>
        </a:p>
      </dgm:t>
    </dgm:pt>
    <dgm:pt modelId="{1A5E7130-6434-3F45-A711-2F9E591722A5}">
      <dgm:prSet/>
      <dgm:spPr/>
      <dgm:t>
        <a:bodyPr/>
        <a:lstStyle/>
        <a:p>
          <a:pPr marL="365760"/>
          <a:r>
            <a:rPr lang="en-US" dirty="0" smtClean="0"/>
            <a:t>New hardware insertion event</a:t>
          </a:r>
          <a:endParaRPr lang="en-US" dirty="0"/>
        </a:p>
      </dgm:t>
    </dgm:pt>
    <dgm:pt modelId="{3BE8903C-A460-4849-8EF6-E8306A9DAD84}" type="parTrans" cxnId="{39ECECDB-39C8-7941-BF29-E14D006D5968}">
      <dgm:prSet/>
      <dgm:spPr/>
      <dgm:t>
        <a:bodyPr/>
        <a:lstStyle/>
        <a:p>
          <a:endParaRPr lang="en-US"/>
        </a:p>
      </dgm:t>
    </dgm:pt>
    <dgm:pt modelId="{10B81BC8-21A0-2649-AA2E-3242AAC15D70}" type="sibTrans" cxnId="{39ECECDB-39C8-7941-BF29-E14D006D5968}">
      <dgm:prSet/>
      <dgm:spPr/>
      <dgm:t>
        <a:bodyPr/>
        <a:lstStyle/>
        <a:p>
          <a:endParaRPr lang="en-US"/>
        </a:p>
      </dgm:t>
    </dgm:pt>
    <dgm:pt modelId="{CACB99C2-F6AE-1643-9C28-8EB013A8A71D}">
      <dgm:prSet/>
      <dgm:spPr/>
      <dgm:t>
        <a:bodyPr/>
        <a:lstStyle/>
        <a:p>
          <a:pPr marL="365760"/>
          <a:r>
            <a:rPr lang="en-US" dirty="0" smtClean="0"/>
            <a:t>Change in the power consumption patterns</a:t>
          </a:r>
          <a:endParaRPr lang="en-US" dirty="0"/>
        </a:p>
      </dgm:t>
    </dgm:pt>
    <dgm:pt modelId="{2A030F28-9C6C-834F-9E47-20D43E9D0E93}" type="parTrans" cxnId="{36880ADE-42A9-7444-A383-E4C35623DAE4}">
      <dgm:prSet/>
      <dgm:spPr/>
      <dgm:t>
        <a:bodyPr/>
        <a:lstStyle/>
        <a:p>
          <a:endParaRPr lang="en-US"/>
        </a:p>
      </dgm:t>
    </dgm:pt>
    <dgm:pt modelId="{B00FE921-BA54-FA4F-AB88-048FD013B62E}" type="sibTrans" cxnId="{36880ADE-42A9-7444-A383-E4C35623DAE4}">
      <dgm:prSet/>
      <dgm:spPr/>
      <dgm:t>
        <a:bodyPr/>
        <a:lstStyle/>
        <a:p>
          <a:endParaRPr lang="en-US"/>
        </a:p>
      </dgm:t>
    </dgm:pt>
    <dgm:pt modelId="{BC7D6FD3-F1AF-BA40-8B0B-352D1720F5F1}">
      <dgm:prSet/>
      <dgm:spPr/>
      <dgm:t>
        <a:bodyPr/>
        <a:lstStyle/>
        <a:p>
          <a:pPr marL="114300"/>
          <a:endParaRPr lang="en-US" dirty="0"/>
        </a:p>
      </dgm:t>
    </dgm:pt>
    <dgm:pt modelId="{8920B6F1-9C63-9F41-88A3-FE06EEBC34AB}" type="parTrans" cxnId="{43D181DB-460B-6847-88D9-AF73B636646B}">
      <dgm:prSet/>
      <dgm:spPr/>
      <dgm:t>
        <a:bodyPr/>
        <a:lstStyle/>
        <a:p>
          <a:endParaRPr lang="en-US"/>
        </a:p>
      </dgm:t>
    </dgm:pt>
    <dgm:pt modelId="{2575E950-732E-574F-8FD8-375F50C40175}" type="sibTrans" cxnId="{43D181DB-460B-6847-88D9-AF73B636646B}">
      <dgm:prSet/>
      <dgm:spPr/>
      <dgm:t>
        <a:bodyPr/>
        <a:lstStyle/>
        <a:p>
          <a:endParaRPr lang="en-US"/>
        </a:p>
      </dgm:t>
    </dgm:pt>
    <dgm:pt modelId="{4ED0D9FB-D7D2-0E4E-BE20-F50A9B893C28}">
      <dgm:prSet/>
      <dgm:spPr/>
      <dgm:t>
        <a:bodyPr/>
        <a:lstStyle/>
        <a:p>
          <a:pPr marL="365760"/>
          <a:r>
            <a:rPr lang="en-US" dirty="0" smtClean="0"/>
            <a:t>New device driver registration</a:t>
          </a:r>
          <a:endParaRPr lang="en-US" dirty="0"/>
        </a:p>
      </dgm:t>
    </dgm:pt>
    <dgm:pt modelId="{8E932EDC-4BEA-3348-A91C-D0146B9C7AE6}" type="parTrans" cxnId="{5082182D-23EB-8043-8323-F4B2365405A8}">
      <dgm:prSet/>
      <dgm:spPr/>
      <dgm:t>
        <a:bodyPr/>
        <a:lstStyle/>
        <a:p>
          <a:endParaRPr lang="en-US"/>
        </a:p>
      </dgm:t>
    </dgm:pt>
    <dgm:pt modelId="{C7138B4F-0049-1746-8A1A-CE194B2D090B}" type="sibTrans" cxnId="{5082182D-23EB-8043-8323-F4B2365405A8}">
      <dgm:prSet/>
      <dgm:spPr/>
      <dgm:t>
        <a:bodyPr/>
        <a:lstStyle/>
        <a:p>
          <a:endParaRPr lang="en-US"/>
        </a:p>
      </dgm:t>
    </dgm:pt>
    <dgm:pt modelId="{21025C0B-37C2-234D-90ED-2716C0C25DF6}">
      <dgm:prSet/>
      <dgm:spPr/>
      <dgm:t>
        <a:bodyPr/>
        <a:lstStyle/>
        <a:p>
          <a:pPr marL="365760"/>
          <a:r>
            <a:rPr lang="en-US" dirty="0" smtClean="0"/>
            <a:t>Change in the instruction set patterns</a:t>
          </a:r>
          <a:endParaRPr lang="en-US" dirty="0"/>
        </a:p>
      </dgm:t>
    </dgm:pt>
    <dgm:pt modelId="{14F27BF9-99DB-DC4D-822F-C653B1ABD06C}" type="parTrans" cxnId="{F56FAF15-FCE4-174C-8606-621B184686F2}">
      <dgm:prSet/>
      <dgm:spPr/>
      <dgm:t>
        <a:bodyPr/>
        <a:lstStyle/>
        <a:p>
          <a:endParaRPr lang="en-US"/>
        </a:p>
      </dgm:t>
    </dgm:pt>
    <dgm:pt modelId="{118350CA-5D85-974E-8D54-7961473E4E1C}" type="sibTrans" cxnId="{F56FAF15-FCE4-174C-8606-621B184686F2}">
      <dgm:prSet/>
      <dgm:spPr/>
      <dgm:t>
        <a:bodyPr/>
        <a:lstStyle/>
        <a:p>
          <a:endParaRPr lang="en-US"/>
        </a:p>
      </dgm:t>
    </dgm:pt>
    <dgm:pt modelId="{8C86FF5E-8F9A-4EB8-9EA9-7C051270184A}">
      <dgm:prSet/>
      <dgm:spPr/>
      <dgm:t>
        <a:bodyPr/>
        <a:lstStyle/>
        <a:p>
          <a:pPr marL="114300"/>
          <a:r>
            <a:rPr lang="en-US" dirty="0" smtClean="0"/>
            <a:t>Sensor for:</a:t>
          </a:r>
          <a:endParaRPr lang="en-US" dirty="0"/>
        </a:p>
      </dgm:t>
    </dgm:pt>
    <dgm:pt modelId="{7ADF28DE-D969-4926-A99D-3D84D28C0F4C}" type="parTrans" cxnId="{FA770C4D-6FFE-4D7E-BF25-31655FCC82B0}">
      <dgm:prSet/>
      <dgm:spPr/>
      <dgm:t>
        <a:bodyPr/>
        <a:lstStyle/>
        <a:p>
          <a:endParaRPr lang="en-US"/>
        </a:p>
      </dgm:t>
    </dgm:pt>
    <dgm:pt modelId="{1150FF8B-D01A-42B5-8C8E-589D51865AE5}" type="sibTrans" cxnId="{FA770C4D-6FFE-4D7E-BF25-31655FCC82B0}">
      <dgm:prSet/>
      <dgm:spPr/>
      <dgm:t>
        <a:bodyPr/>
        <a:lstStyle/>
        <a:p>
          <a:endParaRPr lang="en-US"/>
        </a:p>
      </dgm:t>
    </dgm:pt>
    <dgm:pt modelId="{FC17C3D2-24DF-8A4D-B985-DA27797297D1}">
      <dgm:prSet/>
      <dgm:spPr/>
      <dgm:t>
        <a:bodyPr/>
        <a:lstStyle/>
        <a:p>
          <a:pPr marL="365760"/>
          <a:r>
            <a:rPr lang="en-US" dirty="0" smtClean="0"/>
            <a:t>Hidden processes</a:t>
          </a:r>
          <a:endParaRPr lang="en-US" dirty="0"/>
        </a:p>
      </dgm:t>
    </dgm:pt>
    <dgm:pt modelId="{779D517F-E8C0-1C47-B656-2924BC787DB7}" type="sibTrans" cxnId="{274964C4-97F3-3749-A23A-881A723610BC}">
      <dgm:prSet/>
      <dgm:spPr/>
      <dgm:t>
        <a:bodyPr/>
        <a:lstStyle/>
        <a:p>
          <a:endParaRPr lang="en-US"/>
        </a:p>
      </dgm:t>
    </dgm:pt>
    <dgm:pt modelId="{BA351D63-F2AB-D246-9B5B-77490288E0E0}" type="parTrans" cxnId="{274964C4-97F3-3749-A23A-881A723610BC}">
      <dgm:prSet/>
      <dgm:spPr/>
      <dgm:t>
        <a:bodyPr/>
        <a:lstStyle/>
        <a:p>
          <a:endParaRPr lang="en-US"/>
        </a:p>
      </dgm:t>
    </dgm:pt>
    <dgm:pt modelId="{1665C134-4EEF-40F9-AEE0-9D2742820E22}">
      <dgm:prSet phldrT="[Text]"/>
      <dgm:spPr/>
      <dgm:t>
        <a:bodyPr/>
        <a:lstStyle/>
        <a:p>
          <a:pPr marL="114300"/>
          <a:r>
            <a:rPr lang="en-US" dirty="0" smtClean="0"/>
            <a:t>Sensors to detect:</a:t>
          </a:r>
          <a:endParaRPr lang="en-US" dirty="0"/>
        </a:p>
      </dgm:t>
    </dgm:pt>
    <dgm:pt modelId="{3D38E789-BA8B-4AA9-B40A-949D2738291E}" type="parTrans" cxnId="{FB86A734-A43E-4F25-95F0-F12CE26A9972}">
      <dgm:prSet/>
      <dgm:spPr/>
      <dgm:t>
        <a:bodyPr/>
        <a:lstStyle/>
        <a:p>
          <a:endParaRPr lang="en-US"/>
        </a:p>
      </dgm:t>
    </dgm:pt>
    <dgm:pt modelId="{32D07CE3-656F-4837-B06D-9B445922829D}" type="sibTrans" cxnId="{FB86A734-A43E-4F25-95F0-F12CE26A9972}">
      <dgm:prSet/>
      <dgm:spPr/>
      <dgm:t>
        <a:bodyPr/>
        <a:lstStyle/>
        <a:p>
          <a:endParaRPr lang="en-US"/>
        </a:p>
      </dgm:t>
    </dgm:pt>
    <dgm:pt modelId="{7E537CE6-9935-48F4-BE1F-C41C2C555B44}">
      <dgm:prSet/>
      <dgm:spPr/>
      <dgm:t>
        <a:bodyPr/>
        <a:lstStyle/>
        <a:p>
          <a:pPr marL="114300"/>
          <a:r>
            <a:rPr lang="en-US" dirty="0" smtClean="0"/>
            <a:t>Sensors to detect:</a:t>
          </a:r>
          <a:endParaRPr lang="en-US" dirty="0"/>
        </a:p>
      </dgm:t>
    </dgm:pt>
    <dgm:pt modelId="{888AAD1E-5D9E-40B7-A5D2-6A88C096E060}" type="parTrans" cxnId="{AAAEC270-672D-4C65-9D24-D03FB6AB04D7}">
      <dgm:prSet/>
      <dgm:spPr/>
      <dgm:t>
        <a:bodyPr/>
        <a:lstStyle/>
        <a:p>
          <a:endParaRPr lang="en-US"/>
        </a:p>
      </dgm:t>
    </dgm:pt>
    <dgm:pt modelId="{D9B3F5E5-33C7-4DBE-BE25-F493A5BA229A}" type="sibTrans" cxnId="{AAAEC270-672D-4C65-9D24-D03FB6AB04D7}">
      <dgm:prSet/>
      <dgm:spPr/>
      <dgm:t>
        <a:bodyPr/>
        <a:lstStyle/>
        <a:p>
          <a:endParaRPr lang="en-US"/>
        </a:p>
      </dgm:t>
    </dgm:pt>
    <dgm:pt modelId="{D0AE5D6A-D92C-C046-A0CF-A37414720BEC}" type="pres">
      <dgm:prSet presAssocID="{7BFC98EA-B477-1549-B56D-E67F9F697955}" presName="linearFlow" presStyleCnt="0">
        <dgm:presLayoutVars>
          <dgm:dir/>
          <dgm:animLvl val="lvl"/>
          <dgm:resizeHandles val="exact"/>
        </dgm:presLayoutVars>
      </dgm:prSet>
      <dgm:spPr/>
      <dgm:t>
        <a:bodyPr/>
        <a:lstStyle/>
        <a:p>
          <a:endParaRPr lang="en-US"/>
        </a:p>
      </dgm:t>
    </dgm:pt>
    <dgm:pt modelId="{513E2F16-CCD1-B943-BB87-7FB34860E7E4}" type="pres">
      <dgm:prSet presAssocID="{9DDFA098-D8EC-9145-936A-15EC9CF42B2C}" presName="composite" presStyleCnt="0"/>
      <dgm:spPr/>
    </dgm:pt>
    <dgm:pt modelId="{712B0250-CEBC-834F-B66D-D8EEA7065F65}" type="pres">
      <dgm:prSet presAssocID="{9DDFA098-D8EC-9145-936A-15EC9CF42B2C}" presName="parentText" presStyleLbl="alignNode1" presStyleIdx="0" presStyleCnt="3" custScaleX="161732" custScaleY="135900">
        <dgm:presLayoutVars>
          <dgm:chMax val="1"/>
          <dgm:bulletEnabled val="1"/>
        </dgm:presLayoutVars>
      </dgm:prSet>
      <dgm:spPr/>
      <dgm:t>
        <a:bodyPr/>
        <a:lstStyle/>
        <a:p>
          <a:endParaRPr lang="en-US"/>
        </a:p>
      </dgm:t>
    </dgm:pt>
    <dgm:pt modelId="{6BC075A3-BC57-D743-B0E4-14F8DCAD3294}" type="pres">
      <dgm:prSet presAssocID="{9DDFA098-D8EC-9145-936A-15EC9CF42B2C}" presName="descendantText" presStyleLbl="alignAcc1" presStyleIdx="0" presStyleCnt="3" custScaleX="88998" custScaleY="127671">
        <dgm:presLayoutVars>
          <dgm:bulletEnabled val="1"/>
        </dgm:presLayoutVars>
      </dgm:prSet>
      <dgm:spPr/>
      <dgm:t>
        <a:bodyPr/>
        <a:lstStyle/>
        <a:p>
          <a:endParaRPr lang="en-US"/>
        </a:p>
      </dgm:t>
    </dgm:pt>
    <dgm:pt modelId="{94A34A33-BB4B-E84A-85F5-135455EE7B9D}" type="pres">
      <dgm:prSet presAssocID="{0D2FFA03-1232-1E48-ADC8-EFE2B0A1E9A8}" presName="sp" presStyleCnt="0"/>
      <dgm:spPr/>
    </dgm:pt>
    <dgm:pt modelId="{24CC2BB3-4E48-8842-8E6A-7BF9E826AA2B}" type="pres">
      <dgm:prSet presAssocID="{0CD4D92A-41E3-3F40-879B-1762AE298A9D}" presName="composite" presStyleCnt="0"/>
      <dgm:spPr/>
    </dgm:pt>
    <dgm:pt modelId="{60EF25F9-9B29-A141-A6EE-85E35AC16F0D}" type="pres">
      <dgm:prSet presAssocID="{0CD4D92A-41E3-3F40-879B-1762AE298A9D}" presName="parentText" presStyleLbl="alignNode1" presStyleIdx="1" presStyleCnt="3" custScaleX="161732" custScaleY="135900">
        <dgm:presLayoutVars>
          <dgm:chMax val="1"/>
          <dgm:bulletEnabled val="1"/>
        </dgm:presLayoutVars>
      </dgm:prSet>
      <dgm:spPr/>
      <dgm:t>
        <a:bodyPr/>
        <a:lstStyle/>
        <a:p>
          <a:endParaRPr lang="en-US"/>
        </a:p>
      </dgm:t>
    </dgm:pt>
    <dgm:pt modelId="{72411F8E-7BF6-1A4A-876C-8EC44715C8ED}" type="pres">
      <dgm:prSet presAssocID="{0CD4D92A-41E3-3F40-879B-1762AE298A9D}" presName="descendantText" presStyleLbl="alignAcc1" presStyleIdx="1" presStyleCnt="3" custScaleX="88603" custLinFactNeighborX="-184">
        <dgm:presLayoutVars>
          <dgm:bulletEnabled val="1"/>
        </dgm:presLayoutVars>
      </dgm:prSet>
      <dgm:spPr/>
      <dgm:t>
        <a:bodyPr/>
        <a:lstStyle/>
        <a:p>
          <a:endParaRPr lang="en-US"/>
        </a:p>
      </dgm:t>
    </dgm:pt>
    <dgm:pt modelId="{223E75C6-3D2B-0342-B2BF-F7F713CF2413}" type="pres">
      <dgm:prSet presAssocID="{5894BD61-186F-1C46-A051-06F76EBE11D9}" presName="sp" presStyleCnt="0"/>
      <dgm:spPr/>
    </dgm:pt>
    <dgm:pt modelId="{4A5801EF-0402-1147-B4A4-002971B39047}" type="pres">
      <dgm:prSet presAssocID="{D2C99B63-489A-4E44-B2F3-1E9CE8176274}" presName="composite" presStyleCnt="0"/>
      <dgm:spPr/>
    </dgm:pt>
    <dgm:pt modelId="{2035D714-1D8A-7344-943C-6F2E3DABAB25}" type="pres">
      <dgm:prSet presAssocID="{D2C99B63-489A-4E44-B2F3-1E9CE8176274}" presName="parentText" presStyleLbl="alignNode1" presStyleIdx="2" presStyleCnt="3" custScaleX="161732" custScaleY="135900">
        <dgm:presLayoutVars>
          <dgm:chMax val="1"/>
          <dgm:bulletEnabled val="1"/>
        </dgm:presLayoutVars>
      </dgm:prSet>
      <dgm:spPr/>
      <dgm:t>
        <a:bodyPr/>
        <a:lstStyle/>
        <a:p>
          <a:endParaRPr lang="en-US"/>
        </a:p>
      </dgm:t>
    </dgm:pt>
    <dgm:pt modelId="{9916EDB2-28C8-6844-8E0F-8B614FAE5691}" type="pres">
      <dgm:prSet presAssocID="{D2C99B63-489A-4E44-B2F3-1E9CE8176274}" presName="descendantText" presStyleLbl="alignAcc1" presStyleIdx="2" presStyleCnt="3" custScaleX="88998">
        <dgm:presLayoutVars>
          <dgm:bulletEnabled val="1"/>
        </dgm:presLayoutVars>
      </dgm:prSet>
      <dgm:spPr/>
      <dgm:t>
        <a:bodyPr/>
        <a:lstStyle/>
        <a:p>
          <a:endParaRPr lang="en-US"/>
        </a:p>
      </dgm:t>
    </dgm:pt>
  </dgm:ptLst>
  <dgm:cxnLst>
    <dgm:cxn modelId="{914A107E-684D-483D-80C2-CF0069157EFE}" type="presOf" srcId="{9DDFA098-D8EC-9145-936A-15EC9CF42B2C}" destId="{712B0250-CEBC-834F-B66D-D8EEA7065F65}" srcOrd="0" destOrd="0" presId="urn:microsoft.com/office/officeart/2005/8/layout/chevron2"/>
    <dgm:cxn modelId="{BD042D19-8892-4BAD-9CA6-95C1CBE9E76E}" type="presOf" srcId="{0CD4D92A-41E3-3F40-879B-1762AE298A9D}" destId="{60EF25F9-9B29-A141-A6EE-85E35AC16F0D}" srcOrd="0" destOrd="0" presId="urn:microsoft.com/office/officeart/2005/8/layout/chevron2"/>
    <dgm:cxn modelId="{54C06496-26B7-4F9F-A63B-47FCF64A304F}" type="presOf" srcId="{58D6D387-35C2-3F46-BED4-96D17CC4E571}" destId="{72411F8E-7BF6-1A4A-876C-8EC44715C8ED}" srcOrd="0" destOrd="1" presId="urn:microsoft.com/office/officeart/2005/8/layout/chevron2"/>
    <dgm:cxn modelId="{5082182D-23EB-8043-8323-F4B2365405A8}" srcId="{8C86FF5E-8F9A-4EB8-9EA9-7C051270184A}" destId="{4ED0D9FB-D7D2-0E4E-BE20-F50A9B893C28}" srcOrd="2" destOrd="0" parTransId="{8E932EDC-4BEA-3348-A91C-D0146B9C7AE6}" sibTransId="{C7138B4F-0049-1746-8A1A-CE194B2D090B}"/>
    <dgm:cxn modelId="{6CD426EE-90D3-4089-9F4B-E65B4E124FF4}" type="presOf" srcId="{CACB99C2-F6AE-1643-9C28-8EB013A8A71D}" destId="{9916EDB2-28C8-6844-8E0F-8B614FAE5691}" srcOrd="0" destOrd="1" presId="urn:microsoft.com/office/officeart/2005/8/layout/chevron2"/>
    <dgm:cxn modelId="{66DDA55B-E37A-4227-84FE-BB7309F176F8}" type="presOf" srcId="{1665C134-4EEF-40F9-AEE0-9D2742820E22}" destId="{72411F8E-7BF6-1A4A-876C-8EC44715C8ED}" srcOrd="0" destOrd="0" presId="urn:microsoft.com/office/officeart/2005/8/layout/chevron2"/>
    <dgm:cxn modelId="{668C2B6C-E19A-4B1E-A0C7-24275D52A3C6}" type="presOf" srcId="{21025C0B-37C2-234D-90ED-2716C0C25DF6}" destId="{9916EDB2-28C8-6844-8E0F-8B614FAE5691}" srcOrd="0" destOrd="2" presId="urn:microsoft.com/office/officeart/2005/8/layout/chevron2"/>
    <dgm:cxn modelId="{274964C4-97F3-3749-A23A-881A723610BC}" srcId="{8C86FF5E-8F9A-4EB8-9EA9-7C051270184A}" destId="{FC17C3D2-24DF-8A4D-B985-DA27797297D1}" srcOrd="0" destOrd="0" parTransId="{BA351D63-F2AB-D246-9B5B-77490288E0E0}" sibTransId="{779D517F-E8C0-1C47-B656-2924BC787DB7}"/>
    <dgm:cxn modelId="{41908C46-3DD0-45FF-8C4B-E6AD4640A733}" type="presOf" srcId="{7E537CE6-9935-48F4-BE1F-C41C2C555B44}" destId="{9916EDB2-28C8-6844-8E0F-8B614FAE5691}" srcOrd="0" destOrd="0" presId="urn:microsoft.com/office/officeart/2005/8/layout/chevron2"/>
    <dgm:cxn modelId="{763A26C1-B8FA-4913-B438-6229BE728539}" type="presOf" srcId="{7BFC98EA-B477-1549-B56D-E67F9F697955}" destId="{D0AE5D6A-D92C-C046-A0CF-A37414720BEC}" srcOrd="0" destOrd="0" presId="urn:microsoft.com/office/officeart/2005/8/layout/chevron2"/>
    <dgm:cxn modelId="{AA3915CF-9D16-BF4B-991D-50E7F9D8E429}" srcId="{1665C134-4EEF-40F9-AEE0-9D2742820E22}" destId="{B3D77D80-10DF-4447-AE45-4D40BCB172E8}" srcOrd="1" destOrd="0" parTransId="{17111677-939A-CF4C-A648-768C0F15E44E}" sibTransId="{12830357-50FE-3F48-8ED2-BE7657749C35}"/>
    <dgm:cxn modelId="{F56FAF15-FCE4-174C-8606-621B184686F2}" srcId="{7E537CE6-9935-48F4-BE1F-C41C2C555B44}" destId="{21025C0B-37C2-234D-90ED-2716C0C25DF6}" srcOrd="1" destOrd="0" parTransId="{14F27BF9-99DB-DC4D-822F-C653B1ABD06C}" sibTransId="{118350CA-5D85-974E-8D54-7961473E4E1C}"/>
    <dgm:cxn modelId="{88F5CDCA-E925-4BE0-B398-88E712AA2358}" type="presOf" srcId="{BC7D6FD3-F1AF-BA40-8B0B-352D1720F5F1}" destId="{9916EDB2-28C8-6844-8E0F-8B614FAE5691}" srcOrd="0" destOrd="3" presId="urn:microsoft.com/office/officeart/2005/8/layout/chevron2"/>
    <dgm:cxn modelId="{0C625EF4-3CDC-144F-89DD-D5981EB7103C}" srcId="{7BFC98EA-B477-1549-B56D-E67F9F697955}" destId="{0CD4D92A-41E3-3F40-879B-1762AE298A9D}" srcOrd="1" destOrd="0" parTransId="{07CC9613-2624-7242-911A-886AEC5F5B96}" sibTransId="{5894BD61-186F-1C46-A051-06F76EBE11D9}"/>
    <dgm:cxn modelId="{76D54E7B-D963-47B0-9968-7995565D0F09}" type="presOf" srcId="{1A5E7130-6434-3F45-A711-2F9E591722A5}" destId="{6BC075A3-BC57-D743-B0E4-14F8DCAD3294}" srcOrd="0" destOrd="2" presId="urn:microsoft.com/office/officeart/2005/8/layout/chevron2"/>
    <dgm:cxn modelId="{FA770C4D-6FFE-4D7E-BF25-31655FCC82B0}" srcId="{9DDFA098-D8EC-9145-936A-15EC9CF42B2C}" destId="{8C86FF5E-8F9A-4EB8-9EA9-7C051270184A}" srcOrd="0" destOrd="0" parTransId="{7ADF28DE-D969-4926-A99D-3D84D28C0F4C}" sibTransId="{1150FF8B-D01A-42B5-8C8E-589D51865AE5}"/>
    <dgm:cxn modelId="{45A92CED-EE94-6946-B8ED-CE1122C7B0EA}" srcId="{7BFC98EA-B477-1549-B56D-E67F9F697955}" destId="{9DDFA098-D8EC-9145-936A-15EC9CF42B2C}" srcOrd="0" destOrd="0" parTransId="{84B6D246-9B41-EF4C-B13E-525AC136EE13}" sibTransId="{0D2FFA03-1232-1E48-ADC8-EFE2B0A1E9A8}"/>
    <dgm:cxn modelId="{36880ADE-42A9-7444-A383-E4C35623DAE4}" srcId="{7E537CE6-9935-48F4-BE1F-C41C2C555B44}" destId="{CACB99C2-F6AE-1643-9C28-8EB013A8A71D}" srcOrd="0" destOrd="0" parTransId="{2A030F28-9C6C-834F-9E47-20D43E9D0E93}" sibTransId="{B00FE921-BA54-FA4F-AB88-048FD013B62E}"/>
    <dgm:cxn modelId="{D9372240-C957-1445-B713-BAE7FD9B3D18}" srcId="{1665C134-4EEF-40F9-AEE0-9D2742820E22}" destId="{58D6D387-35C2-3F46-BED4-96D17CC4E571}" srcOrd="0" destOrd="0" parTransId="{9BAA4C0C-A433-5E4A-8BD6-892D8F2F7C88}" sibTransId="{59EE5B6A-9E68-CF42-BC69-231791CC3EE0}"/>
    <dgm:cxn modelId="{43D181DB-460B-6847-88D9-AF73B636646B}" srcId="{D2C99B63-489A-4E44-B2F3-1E9CE8176274}" destId="{BC7D6FD3-F1AF-BA40-8B0B-352D1720F5F1}" srcOrd="1" destOrd="0" parTransId="{8920B6F1-9C63-9F41-88A3-FE06EEBC34AB}" sibTransId="{2575E950-732E-574F-8FD8-375F50C40175}"/>
    <dgm:cxn modelId="{6060EE54-1991-114A-8B6D-5695C2873353}" srcId="{7BFC98EA-B477-1549-B56D-E67F9F697955}" destId="{D2C99B63-489A-4E44-B2F3-1E9CE8176274}" srcOrd="2" destOrd="0" parTransId="{9BB9FBCA-8742-2249-8CDC-F554A312CAA4}" sibTransId="{30148A1A-1A74-B440-82B1-C16711A06094}"/>
    <dgm:cxn modelId="{39ECECDB-39C8-7941-BF29-E14D006D5968}" srcId="{8C86FF5E-8F9A-4EB8-9EA9-7C051270184A}" destId="{1A5E7130-6434-3F45-A711-2F9E591722A5}" srcOrd="1" destOrd="0" parTransId="{3BE8903C-A460-4849-8EF6-E8306A9DAD84}" sibTransId="{10B81BC8-21A0-2649-AA2E-3242AAC15D70}"/>
    <dgm:cxn modelId="{FB86A734-A43E-4F25-95F0-F12CE26A9972}" srcId="{0CD4D92A-41E3-3F40-879B-1762AE298A9D}" destId="{1665C134-4EEF-40F9-AEE0-9D2742820E22}" srcOrd="0" destOrd="0" parTransId="{3D38E789-BA8B-4AA9-B40A-949D2738291E}" sibTransId="{32D07CE3-656F-4837-B06D-9B445922829D}"/>
    <dgm:cxn modelId="{045BA085-88DD-415D-AA60-CDD3F26E5202}" type="presOf" srcId="{4ED0D9FB-D7D2-0E4E-BE20-F50A9B893C28}" destId="{6BC075A3-BC57-D743-B0E4-14F8DCAD3294}" srcOrd="0" destOrd="3" presId="urn:microsoft.com/office/officeart/2005/8/layout/chevron2"/>
    <dgm:cxn modelId="{AAAEC270-672D-4C65-9D24-D03FB6AB04D7}" srcId="{D2C99B63-489A-4E44-B2F3-1E9CE8176274}" destId="{7E537CE6-9935-48F4-BE1F-C41C2C555B44}" srcOrd="0" destOrd="0" parTransId="{888AAD1E-5D9E-40B7-A5D2-6A88C096E060}" sibTransId="{D9B3F5E5-33C7-4DBE-BE25-F493A5BA229A}"/>
    <dgm:cxn modelId="{0C3CD9F4-FD8B-493E-AAE3-5A62D0278F97}" type="presOf" srcId="{8C86FF5E-8F9A-4EB8-9EA9-7C051270184A}" destId="{6BC075A3-BC57-D743-B0E4-14F8DCAD3294}" srcOrd="0" destOrd="0" presId="urn:microsoft.com/office/officeart/2005/8/layout/chevron2"/>
    <dgm:cxn modelId="{4B67AFC3-81A1-40C9-9544-243BDFD3CB9D}" type="presOf" srcId="{FC17C3D2-24DF-8A4D-B985-DA27797297D1}" destId="{6BC075A3-BC57-D743-B0E4-14F8DCAD3294}" srcOrd="0" destOrd="1" presId="urn:microsoft.com/office/officeart/2005/8/layout/chevron2"/>
    <dgm:cxn modelId="{A81FE527-0A19-466A-9687-EAA8D0AB8D93}" type="presOf" srcId="{B3D77D80-10DF-4447-AE45-4D40BCB172E8}" destId="{72411F8E-7BF6-1A4A-876C-8EC44715C8ED}" srcOrd="0" destOrd="2" presId="urn:microsoft.com/office/officeart/2005/8/layout/chevron2"/>
    <dgm:cxn modelId="{9FB32CE6-B221-440B-8E98-4A9402E1F9AD}" type="presOf" srcId="{D2C99B63-489A-4E44-B2F3-1E9CE8176274}" destId="{2035D714-1D8A-7344-943C-6F2E3DABAB25}" srcOrd="0" destOrd="0" presId="urn:microsoft.com/office/officeart/2005/8/layout/chevron2"/>
    <dgm:cxn modelId="{704858B2-F872-4CEB-8C43-BDC2AC6F8F5E}" type="presParOf" srcId="{D0AE5D6A-D92C-C046-A0CF-A37414720BEC}" destId="{513E2F16-CCD1-B943-BB87-7FB34860E7E4}" srcOrd="0" destOrd="0" presId="urn:microsoft.com/office/officeart/2005/8/layout/chevron2"/>
    <dgm:cxn modelId="{B0E6E34F-548E-4578-8DFF-6E8C450D1F06}" type="presParOf" srcId="{513E2F16-CCD1-B943-BB87-7FB34860E7E4}" destId="{712B0250-CEBC-834F-B66D-D8EEA7065F65}" srcOrd="0" destOrd="0" presId="urn:microsoft.com/office/officeart/2005/8/layout/chevron2"/>
    <dgm:cxn modelId="{DE235088-4B8D-48CA-A381-826D50021968}" type="presParOf" srcId="{513E2F16-CCD1-B943-BB87-7FB34860E7E4}" destId="{6BC075A3-BC57-D743-B0E4-14F8DCAD3294}" srcOrd="1" destOrd="0" presId="urn:microsoft.com/office/officeart/2005/8/layout/chevron2"/>
    <dgm:cxn modelId="{903B74F6-10C5-4960-ABDE-1D39A1571ADA}" type="presParOf" srcId="{D0AE5D6A-D92C-C046-A0CF-A37414720BEC}" destId="{94A34A33-BB4B-E84A-85F5-135455EE7B9D}" srcOrd="1" destOrd="0" presId="urn:microsoft.com/office/officeart/2005/8/layout/chevron2"/>
    <dgm:cxn modelId="{21ED9CAF-D347-4DFA-AAE0-47140927F4E6}" type="presParOf" srcId="{D0AE5D6A-D92C-C046-A0CF-A37414720BEC}" destId="{24CC2BB3-4E48-8842-8E6A-7BF9E826AA2B}" srcOrd="2" destOrd="0" presId="urn:microsoft.com/office/officeart/2005/8/layout/chevron2"/>
    <dgm:cxn modelId="{C05B254F-CDBD-4285-902A-8161017B24A8}" type="presParOf" srcId="{24CC2BB3-4E48-8842-8E6A-7BF9E826AA2B}" destId="{60EF25F9-9B29-A141-A6EE-85E35AC16F0D}" srcOrd="0" destOrd="0" presId="urn:microsoft.com/office/officeart/2005/8/layout/chevron2"/>
    <dgm:cxn modelId="{8DDC9266-EC29-47E7-BD7C-CDD5470CE31C}" type="presParOf" srcId="{24CC2BB3-4E48-8842-8E6A-7BF9E826AA2B}" destId="{72411F8E-7BF6-1A4A-876C-8EC44715C8ED}" srcOrd="1" destOrd="0" presId="urn:microsoft.com/office/officeart/2005/8/layout/chevron2"/>
    <dgm:cxn modelId="{07AF4C2D-704F-498A-84B0-D8A87356649C}" type="presParOf" srcId="{D0AE5D6A-D92C-C046-A0CF-A37414720BEC}" destId="{223E75C6-3D2B-0342-B2BF-F7F713CF2413}" srcOrd="3" destOrd="0" presId="urn:microsoft.com/office/officeart/2005/8/layout/chevron2"/>
    <dgm:cxn modelId="{85F84474-A094-403E-9A8F-0CA34D396A5D}" type="presParOf" srcId="{D0AE5D6A-D92C-C046-A0CF-A37414720BEC}" destId="{4A5801EF-0402-1147-B4A4-002971B39047}" srcOrd="4" destOrd="0" presId="urn:microsoft.com/office/officeart/2005/8/layout/chevron2"/>
    <dgm:cxn modelId="{86200FF1-CC7F-4265-A86D-2F8C65B11012}" type="presParOf" srcId="{4A5801EF-0402-1147-B4A4-002971B39047}" destId="{2035D714-1D8A-7344-943C-6F2E3DABAB25}" srcOrd="0" destOrd="0" presId="urn:microsoft.com/office/officeart/2005/8/layout/chevron2"/>
    <dgm:cxn modelId="{C2797352-FAD6-480C-82C8-7FDA34082CC7}" type="presParOf" srcId="{4A5801EF-0402-1147-B4A4-002971B39047}" destId="{9916EDB2-28C8-6844-8E0F-8B614FAE569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2B0250-CEBC-834F-B66D-D8EEA7065F65}">
      <dsp:nvSpPr>
        <dsp:cNvPr id="0" name=""/>
        <dsp:cNvSpPr/>
      </dsp:nvSpPr>
      <dsp:spPr>
        <a:xfrm rot="5400000">
          <a:off x="-109271" y="163123"/>
          <a:ext cx="1907393" cy="158896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Application layer</a:t>
          </a:r>
          <a:endParaRPr lang="en-US" sz="1800" kern="1200" dirty="0"/>
        </a:p>
      </dsp:txBody>
      <dsp:txXfrm rot="5400000">
        <a:off x="-109271" y="163123"/>
        <a:ext cx="1907393" cy="1588966"/>
      </dsp:txXfrm>
    </dsp:sp>
    <dsp:sp modelId="{6BC075A3-BC57-D743-B0E4-14F8DCAD3294}">
      <dsp:nvSpPr>
        <dsp:cNvPr id="0" name=""/>
        <dsp:cNvSpPr/>
      </dsp:nvSpPr>
      <dsp:spPr>
        <a:xfrm rot="5400000">
          <a:off x="4417465" y="-2549050"/>
          <a:ext cx="1164733" cy="652208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Sensor for:</a:t>
          </a:r>
          <a:endParaRPr lang="en-US" sz="1200" kern="1200" dirty="0"/>
        </a:p>
        <a:p>
          <a:pPr marL="365760" lvl="2" indent="-114300" algn="l" defTabSz="533400">
            <a:lnSpc>
              <a:spcPct val="90000"/>
            </a:lnSpc>
            <a:spcBef>
              <a:spcPct val="0"/>
            </a:spcBef>
            <a:spcAft>
              <a:spcPct val="15000"/>
            </a:spcAft>
            <a:buChar char="••"/>
          </a:pPr>
          <a:r>
            <a:rPr lang="en-US" sz="1200" kern="1200" dirty="0" smtClean="0"/>
            <a:t>Hidden processes</a:t>
          </a:r>
          <a:endParaRPr lang="en-US" sz="1200" kern="1200" dirty="0"/>
        </a:p>
        <a:p>
          <a:pPr marL="365760" lvl="2" indent="-114300" algn="l" defTabSz="533400">
            <a:lnSpc>
              <a:spcPct val="90000"/>
            </a:lnSpc>
            <a:spcBef>
              <a:spcPct val="0"/>
            </a:spcBef>
            <a:spcAft>
              <a:spcPct val="15000"/>
            </a:spcAft>
            <a:buChar char="••"/>
          </a:pPr>
          <a:r>
            <a:rPr lang="en-US" sz="1200" kern="1200" dirty="0" smtClean="0"/>
            <a:t>New hardware insertion event</a:t>
          </a:r>
          <a:endParaRPr lang="en-US" sz="1200" kern="1200" dirty="0"/>
        </a:p>
        <a:p>
          <a:pPr marL="365760" lvl="2" indent="-114300" algn="l" defTabSz="533400">
            <a:lnSpc>
              <a:spcPct val="90000"/>
            </a:lnSpc>
            <a:spcBef>
              <a:spcPct val="0"/>
            </a:spcBef>
            <a:spcAft>
              <a:spcPct val="15000"/>
            </a:spcAft>
            <a:buChar char="••"/>
          </a:pPr>
          <a:r>
            <a:rPr lang="en-US" sz="1200" kern="1200" dirty="0" smtClean="0"/>
            <a:t>New device driver registration</a:t>
          </a:r>
          <a:endParaRPr lang="en-US" sz="1200" kern="1200" dirty="0"/>
        </a:p>
      </dsp:txBody>
      <dsp:txXfrm rot="5400000">
        <a:off x="4417465" y="-2549050"/>
        <a:ext cx="1164733" cy="6522080"/>
      </dsp:txXfrm>
    </dsp:sp>
    <dsp:sp modelId="{60EF25F9-9B29-A141-A6EE-85E35AC16F0D}">
      <dsp:nvSpPr>
        <dsp:cNvPr id="0" name=""/>
        <dsp:cNvSpPr/>
      </dsp:nvSpPr>
      <dsp:spPr>
        <a:xfrm rot="5400000">
          <a:off x="-109271" y="1932674"/>
          <a:ext cx="1907393" cy="158896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Network layer</a:t>
          </a:r>
          <a:endParaRPr lang="en-US" sz="1800" kern="1200" dirty="0"/>
        </a:p>
      </dsp:txBody>
      <dsp:txXfrm rot="5400000">
        <a:off x="-109271" y="1932674"/>
        <a:ext cx="1907393" cy="1588966"/>
      </dsp:txXfrm>
    </dsp:sp>
    <dsp:sp modelId="{72411F8E-7BF6-1A4A-876C-8EC44715C8ED}">
      <dsp:nvSpPr>
        <dsp:cNvPr id="0" name=""/>
        <dsp:cNvSpPr/>
      </dsp:nvSpPr>
      <dsp:spPr>
        <a:xfrm rot="5400000">
          <a:off x="4530201" y="-765026"/>
          <a:ext cx="912292" cy="64931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Sensors to detect:</a:t>
          </a:r>
          <a:endParaRPr lang="en-US" sz="1200" kern="1200" dirty="0"/>
        </a:p>
        <a:p>
          <a:pPr marL="365760" lvl="2" indent="-114300" algn="l" defTabSz="533400">
            <a:lnSpc>
              <a:spcPct val="90000"/>
            </a:lnSpc>
            <a:spcBef>
              <a:spcPct val="0"/>
            </a:spcBef>
            <a:spcAft>
              <a:spcPct val="15000"/>
            </a:spcAft>
            <a:buChar char="••"/>
          </a:pPr>
          <a:r>
            <a:rPr lang="en-US" sz="1200" kern="1200" dirty="0" smtClean="0"/>
            <a:t>Change in outgoing packet patterns</a:t>
          </a:r>
          <a:endParaRPr lang="en-US" sz="1200" kern="1200" dirty="0"/>
        </a:p>
        <a:p>
          <a:pPr marL="365760" lvl="2" indent="-114300" algn="l" defTabSz="533400">
            <a:lnSpc>
              <a:spcPct val="90000"/>
            </a:lnSpc>
            <a:spcBef>
              <a:spcPct val="0"/>
            </a:spcBef>
            <a:spcAft>
              <a:spcPct val="15000"/>
            </a:spcAft>
            <a:buChar char="••"/>
          </a:pPr>
          <a:r>
            <a:rPr lang="en-US" sz="1200" kern="1200" dirty="0" smtClean="0"/>
            <a:t>Connection to an unknown address</a:t>
          </a:r>
          <a:endParaRPr lang="en-US" sz="1200" kern="1200" dirty="0"/>
        </a:p>
      </dsp:txBody>
      <dsp:txXfrm rot="5400000">
        <a:off x="4530201" y="-765026"/>
        <a:ext cx="912292" cy="6493133"/>
      </dsp:txXfrm>
    </dsp:sp>
    <dsp:sp modelId="{2035D714-1D8A-7344-943C-6F2E3DABAB25}">
      <dsp:nvSpPr>
        <dsp:cNvPr id="0" name=""/>
        <dsp:cNvSpPr/>
      </dsp:nvSpPr>
      <dsp:spPr>
        <a:xfrm rot="5400000">
          <a:off x="-109271" y="3702224"/>
          <a:ext cx="1907393" cy="158896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Hardware layer</a:t>
          </a:r>
          <a:endParaRPr lang="en-US" sz="1800" kern="1200" dirty="0"/>
        </a:p>
      </dsp:txBody>
      <dsp:txXfrm rot="5400000">
        <a:off x="-109271" y="3702224"/>
        <a:ext cx="1907393" cy="1588966"/>
      </dsp:txXfrm>
    </dsp:sp>
    <dsp:sp modelId="{9916EDB2-28C8-6844-8E0F-8B614FAE5691}">
      <dsp:nvSpPr>
        <dsp:cNvPr id="0" name=""/>
        <dsp:cNvSpPr/>
      </dsp:nvSpPr>
      <dsp:spPr>
        <a:xfrm rot="5400000">
          <a:off x="4543685" y="990050"/>
          <a:ext cx="912292" cy="652208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Sensors to detect:</a:t>
          </a:r>
          <a:endParaRPr lang="en-US" sz="1200" kern="1200" dirty="0"/>
        </a:p>
        <a:p>
          <a:pPr marL="365760" lvl="2" indent="-114300" algn="l" defTabSz="533400">
            <a:lnSpc>
              <a:spcPct val="90000"/>
            </a:lnSpc>
            <a:spcBef>
              <a:spcPct val="0"/>
            </a:spcBef>
            <a:spcAft>
              <a:spcPct val="15000"/>
            </a:spcAft>
            <a:buChar char="••"/>
          </a:pPr>
          <a:r>
            <a:rPr lang="en-US" sz="1200" kern="1200" dirty="0" smtClean="0"/>
            <a:t>Change in the power consumption patterns</a:t>
          </a:r>
          <a:endParaRPr lang="en-US" sz="1200" kern="1200" dirty="0"/>
        </a:p>
        <a:p>
          <a:pPr marL="365760" lvl="2" indent="-114300" algn="l" defTabSz="533400">
            <a:lnSpc>
              <a:spcPct val="90000"/>
            </a:lnSpc>
            <a:spcBef>
              <a:spcPct val="0"/>
            </a:spcBef>
            <a:spcAft>
              <a:spcPct val="15000"/>
            </a:spcAft>
            <a:buChar char="••"/>
          </a:pPr>
          <a:r>
            <a:rPr lang="en-US" sz="1200" kern="1200" dirty="0" smtClean="0"/>
            <a:t>Change in the instruction set patterns</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rot="5400000">
        <a:off x="4543685" y="990050"/>
        <a:ext cx="912292" cy="65220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2C894B48-1498-4FBD-B89F-DDE91C8CDBDD}" type="datetimeFigureOut">
              <a:rPr lang="en-US" smtClean="0"/>
              <a:pPr/>
              <a:t>3/1/2013</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808371C6-B8A6-44CD-8CF9-D0359BBAA888}" type="slidenum">
              <a:rPr lang="en-US" smtClean="0"/>
              <a:pPr/>
              <a:t>‹#›</a:t>
            </a:fld>
            <a:endParaRPr lang="en-US"/>
          </a:p>
        </p:txBody>
      </p:sp>
    </p:spTree>
    <p:extLst>
      <p:ext uri="{BB962C8B-B14F-4D97-AF65-F5344CB8AC3E}">
        <p14:creationId xmlns:p14="http://schemas.microsoft.com/office/powerpoint/2010/main" xmlns="" val="3022752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2B1D01F-828B-42FE-BE34-C06EABC695BD}" type="datetimeFigureOut">
              <a:rPr lang="en-US" smtClean="0"/>
              <a:pPr/>
              <a:t>3/1/2013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F0E6C90-3D0E-426C-8183-11C5347AAD6B}" type="slidenum">
              <a:rPr lang="en-US" smtClean="0"/>
              <a:pPr/>
              <a:t>‹#›</a:t>
            </a:fld>
            <a:endParaRPr lang="en-US"/>
          </a:p>
        </p:txBody>
      </p:sp>
    </p:spTree>
    <p:extLst>
      <p:ext uri="{BB962C8B-B14F-4D97-AF65-F5344CB8AC3E}">
        <p14:creationId xmlns:p14="http://schemas.microsoft.com/office/powerpoint/2010/main" xmlns="" val="228440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Computer_network" TargetMode="External"/><Relationship Id="rId3" Type="http://schemas.openxmlformats.org/officeDocument/2006/relationships/hyperlink" Target="http://en.wikipedia.org/wiki/Computer_science" TargetMode="External"/><Relationship Id="rId7" Type="http://schemas.openxmlformats.org/officeDocument/2006/relationships/hyperlink" Target="http://en.wikipedia.org/wiki/Data_buffer"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Computer_file" TargetMode="External"/><Relationship Id="rId5" Type="http://schemas.openxmlformats.org/officeDocument/2006/relationships/hyperlink" Target="http://en.wikipedia.org/wiki/Object_(computer_science)" TargetMode="External"/><Relationship Id="rId4" Type="http://schemas.openxmlformats.org/officeDocument/2006/relationships/hyperlink" Target="http://en.wikipedia.org/wiki/Data_structur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afternoon everyone. </a:t>
            </a:r>
          </a:p>
          <a:p>
            <a:r>
              <a:rPr lang="en-US" sz="1200" kern="1200" dirty="0" smtClean="0">
                <a:solidFill>
                  <a:schemeClr val="tx1"/>
                </a:solidFill>
                <a:effectLst/>
                <a:latin typeface="+mn-lt"/>
                <a:ea typeface="+mn-ea"/>
                <a:cs typeface="+mn-cs"/>
              </a:rPr>
              <a:t>I am Sumit More. </a:t>
            </a:r>
          </a:p>
          <a:p>
            <a:r>
              <a:rPr lang="en-US" sz="1200" kern="1200" dirty="0" smtClean="0">
                <a:solidFill>
                  <a:schemeClr val="tx1"/>
                </a:solidFill>
                <a:effectLst/>
                <a:latin typeface="+mn-lt"/>
                <a:ea typeface="+mn-ea"/>
                <a:cs typeface="+mn-cs"/>
              </a:rPr>
              <a:t>I am a Masters student here at the department of Computer Science &amp; EE, and am working as a Research Assistant at the </a:t>
            </a:r>
            <a:r>
              <a:rPr lang="en-US" sz="1200" kern="1200" dirty="0" err="1" smtClean="0">
                <a:solidFill>
                  <a:schemeClr val="tx1"/>
                </a:solidFill>
                <a:effectLst/>
                <a:latin typeface="+mn-lt"/>
                <a:ea typeface="+mn-ea"/>
                <a:cs typeface="+mn-cs"/>
              </a:rPr>
              <a:t>Ebiquity</a:t>
            </a:r>
            <a:r>
              <a:rPr lang="en-US" sz="1200" kern="1200" dirty="0" smtClean="0">
                <a:solidFill>
                  <a:schemeClr val="tx1"/>
                </a:solidFill>
                <a:effectLst/>
                <a:latin typeface="+mn-lt"/>
                <a:ea typeface="+mn-ea"/>
                <a:cs typeface="+mn-cs"/>
              </a:rPr>
              <a:t> Research lab. </a:t>
            </a:r>
          </a:p>
          <a:p>
            <a:r>
              <a:rPr lang="en-US" sz="1200" kern="1200" dirty="0" smtClean="0">
                <a:solidFill>
                  <a:schemeClr val="tx1"/>
                </a:solidFill>
                <a:effectLst/>
                <a:latin typeface="+mn-lt"/>
                <a:ea typeface="+mn-ea"/>
                <a:cs typeface="+mn-cs"/>
              </a:rPr>
              <a:t>Today I'm here to defend my Master's Thesis topic titled: Situation Aware Intrusion Detection Model which was done under the guidance of Dr. Anupam Joshi. </a:t>
            </a:r>
            <a:endParaRPr lang="en-US" dirty="0"/>
          </a:p>
        </p:txBody>
      </p:sp>
      <p:sp>
        <p:nvSpPr>
          <p:cNvPr id="4" name="Slide Number Placeholder 3"/>
          <p:cNvSpPr>
            <a:spLocks noGrp="1"/>
          </p:cNvSpPr>
          <p:nvPr>
            <p:ph type="sldNum" sz="quarter" idx="10"/>
          </p:nvPr>
        </p:nvSpPr>
        <p:spPr/>
        <p:txBody>
          <a:bodyPr/>
          <a:lstStyle/>
          <a:p>
            <a:fld id="{0F0E6C90-3D0E-426C-8183-11C5347AAD6B}" type="slidenum">
              <a:rPr lang="en-US" smtClean="0"/>
              <a:pPr/>
              <a:t>1</a:t>
            </a:fld>
            <a:endParaRPr lang="en-US"/>
          </a:p>
        </p:txBody>
      </p:sp>
    </p:spTree>
    <p:extLst>
      <p:ext uri="{BB962C8B-B14F-4D97-AF65-F5344CB8AC3E}">
        <p14:creationId xmlns:p14="http://schemas.microsoft.com/office/powerpoint/2010/main" xmlns="" val="221722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6C90-3D0E-426C-8183-11C5347AAD6B}" type="slidenum">
              <a:rPr lang="en-US" smtClean="0"/>
              <a:pPr/>
              <a:t>15</a:t>
            </a:fld>
            <a:endParaRPr lang="en-US"/>
          </a:p>
        </p:txBody>
      </p:sp>
    </p:spTree>
    <p:extLst>
      <p:ext uri="{BB962C8B-B14F-4D97-AF65-F5344CB8AC3E}">
        <p14:creationId xmlns:p14="http://schemas.microsoft.com/office/powerpoint/2010/main" xmlns="" val="47978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Opencalais</a:t>
            </a:r>
            <a:r>
              <a:rPr lang="en-US" sz="1200" b="0" i="0" kern="1200" baseline="0" dirty="0" smtClean="0">
                <a:solidFill>
                  <a:schemeClr val="tx1"/>
                </a:solidFill>
                <a:effectLst/>
                <a:latin typeface="+mn-lt"/>
                <a:ea typeface="+mn-ea"/>
                <a:cs typeface="+mn-cs"/>
              </a:rPr>
              <a:t> web service API took the vulnerability description, extracted and tagged the entities </a:t>
            </a:r>
            <a:r>
              <a:rPr lang="en-US" sz="1200" b="0" i="0" kern="1200" dirty="0" smtClean="0">
                <a:solidFill>
                  <a:schemeClr val="tx1"/>
                </a:solidFill>
                <a:effectLst/>
                <a:latin typeface="+mn-lt"/>
                <a:ea typeface="+mn-ea"/>
                <a:cs typeface="+mn-cs"/>
              </a:rPr>
              <a:t>and returned RDF-formatted entities, facts and events.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takes about 0.5 to 1.0 second depending on size of the document.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You can send four transactions per second and 40,000 per day.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Calais is a big initiative with a lot of components.</a:t>
            </a:r>
          </a:p>
        </p:txBody>
      </p:sp>
      <p:sp>
        <p:nvSpPr>
          <p:cNvPr id="4" name="Slide Number Placeholder 3"/>
          <p:cNvSpPr>
            <a:spLocks noGrp="1"/>
          </p:cNvSpPr>
          <p:nvPr>
            <p:ph type="sldNum" sz="quarter" idx="10"/>
          </p:nvPr>
        </p:nvSpPr>
        <p:spPr/>
        <p:txBody>
          <a:bodyPr/>
          <a:lstStyle/>
          <a:p>
            <a:fld id="{0F0E6C90-3D0E-426C-8183-11C5347AAD6B}" type="slidenum">
              <a:rPr lang="en-US" smtClean="0"/>
              <a:pPr/>
              <a:t>16</a:t>
            </a:fld>
            <a:endParaRPr lang="en-US"/>
          </a:p>
        </p:txBody>
      </p:sp>
    </p:spTree>
    <p:extLst>
      <p:ext uri="{BB962C8B-B14F-4D97-AF65-F5344CB8AC3E}">
        <p14:creationId xmlns:p14="http://schemas.microsoft.com/office/powerpoint/2010/main" xmlns="" val="47978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comprises of 3 sub-modules namely:</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An ontology which models the intrusion behavior, system state, network state etc.</a:t>
            </a:r>
          </a:p>
          <a:p>
            <a:endParaRPr lang="en-US" sz="12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The knowledge-base which is a database that provides a unified means for intrusion information coming from variety of sources to be collected, organized, and utilized in an efficient way.</a:t>
            </a:r>
          </a:p>
          <a:p>
            <a:pPr marL="228600" lvl="0" indent="-228600">
              <a:buAutoNum type="arabicPeriod"/>
            </a:pPr>
            <a:r>
              <a:rPr lang="en-US" sz="1200" kern="1200" dirty="0" err="1" smtClean="0">
                <a:solidFill>
                  <a:schemeClr val="tx1"/>
                </a:solidFill>
                <a:effectLst/>
                <a:latin typeface="+mn-lt"/>
                <a:ea typeface="+mn-ea"/>
                <a:cs typeface="+mn-cs"/>
              </a:rPr>
              <a:t>Reasoner</a:t>
            </a:r>
            <a:r>
              <a:rPr lang="en-US" sz="1200" kern="1200" dirty="0" smtClean="0">
                <a:solidFill>
                  <a:schemeClr val="tx1"/>
                </a:solidFill>
                <a:effectLst/>
                <a:latin typeface="+mn-lt"/>
                <a:ea typeface="+mn-ea"/>
                <a:cs typeface="+mn-cs"/>
              </a:rPr>
              <a:t> which is a set of rules that are used to define a set of conditions for intrusion detection.</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knowledge base is a set of N3 triples of form &lt;subject&gt; &lt;predicate&gt; &lt;object&gt; which reflects the information retrieved from different data sources, which is used for </a:t>
            </a:r>
            <a:r>
              <a:rPr lang="en-US" sz="1200" kern="1200" dirty="0" err="1" smtClean="0">
                <a:solidFill>
                  <a:schemeClr val="tx1"/>
                </a:solidFill>
                <a:effectLst/>
                <a:latin typeface="+mn-lt"/>
                <a:ea typeface="+mn-ea"/>
                <a:cs typeface="+mn-cs"/>
              </a:rPr>
              <a:t>inferencing</a:t>
            </a:r>
            <a:r>
              <a:rPr lang="en-US" sz="1200" kern="1200" dirty="0" smtClean="0">
                <a:solidFill>
                  <a:schemeClr val="tx1"/>
                </a:solidFill>
                <a:effectLst/>
                <a:latin typeface="+mn-lt"/>
                <a:ea typeface="+mn-ea"/>
                <a:cs typeface="+mn-cs"/>
              </a:rPr>
              <a:t> purpose.</a:t>
            </a:r>
            <a:endParaRPr lang="en-US" dirty="0" smtClean="0"/>
          </a:p>
          <a:p>
            <a:pPr marL="228600" indent="-228600">
              <a:buNone/>
            </a:pPr>
            <a:endParaRPr lang="en-US" sz="1200" b="0" i="0" kern="1200" dirty="0" smtClean="0">
              <a:solidFill>
                <a:schemeClr val="tx1"/>
              </a:solidFill>
              <a:latin typeface="+mn-lt"/>
              <a:ea typeface="+mn-ea"/>
              <a:cs typeface="+mn-cs"/>
            </a:endParaRPr>
          </a:p>
          <a:p>
            <a:pPr marL="228600" indent="-228600">
              <a:buNone/>
            </a:pP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tooltip="Computer science"/>
              </a:rPr>
              <a:t>computer science</a:t>
            </a:r>
            <a:r>
              <a:rPr lang="en-US" sz="1200" b="0" i="0" kern="1200" dirty="0" smtClean="0">
                <a:solidFill>
                  <a:schemeClr val="tx1"/>
                </a:solidFill>
                <a:latin typeface="+mn-lt"/>
                <a:ea typeface="+mn-ea"/>
                <a:cs typeface="+mn-cs"/>
              </a:rPr>
              <a:t>, in the context of data storage and transmission, </a:t>
            </a:r>
            <a:r>
              <a:rPr lang="en-US" sz="1200" b="1" i="0" kern="1200" dirty="0" smtClean="0">
                <a:solidFill>
                  <a:schemeClr val="tx1"/>
                </a:solidFill>
                <a:latin typeface="+mn-lt"/>
                <a:ea typeface="+mn-ea"/>
                <a:cs typeface="+mn-cs"/>
              </a:rPr>
              <a:t>serialization</a:t>
            </a:r>
            <a:r>
              <a:rPr lang="en-US" sz="1200" b="0" i="0" kern="1200" dirty="0" smtClean="0">
                <a:solidFill>
                  <a:schemeClr val="tx1"/>
                </a:solidFill>
                <a:latin typeface="+mn-lt"/>
                <a:ea typeface="+mn-ea"/>
                <a:cs typeface="+mn-cs"/>
              </a:rPr>
              <a:t> is the process of converting a </a:t>
            </a:r>
            <a:r>
              <a:rPr lang="en-US" sz="1200" b="0" i="0" u="none" strike="noStrike" kern="1200" dirty="0" smtClean="0">
                <a:solidFill>
                  <a:schemeClr val="tx1"/>
                </a:solidFill>
                <a:latin typeface="+mn-lt"/>
                <a:ea typeface="+mn-ea"/>
                <a:cs typeface="+mn-cs"/>
                <a:hlinkClick r:id="rId4" tooltip="Data structure"/>
              </a:rPr>
              <a:t>data structure</a:t>
            </a:r>
            <a:r>
              <a:rPr lang="en-US" sz="1200" b="0" i="0" kern="1200" dirty="0" smtClean="0">
                <a:solidFill>
                  <a:schemeClr val="tx1"/>
                </a:solidFill>
                <a:latin typeface="+mn-lt"/>
                <a:ea typeface="+mn-ea"/>
                <a:cs typeface="+mn-cs"/>
              </a:rPr>
              <a:t> or </a:t>
            </a:r>
            <a:r>
              <a:rPr lang="en-US" sz="1200" b="0" i="0" u="none" strike="noStrike" kern="1200" dirty="0" smtClean="0">
                <a:solidFill>
                  <a:schemeClr val="tx1"/>
                </a:solidFill>
                <a:latin typeface="+mn-lt"/>
                <a:ea typeface="+mn-ea"/>
                <a:cs typeface="+mn-cs"/>
                <a:hlinkClick r:id="rId5" tooltip="Object (computer science)"/>
              </a:rPr>
              <a:t>object</a:t>
            </a:r>
            <a:r>
              <a:rPr lang="en-US" sz="1200" b="0" i="0" kern="1200" dirty="0" smtClean="0">
                <a:solidFill>
                  <a:schemeClr val="tx1"/>
                </a:solidFill>
                <a:latin typeface="+mn-lt"/>
                <a:ea typeface="+mn-ea"/>
                <a:cs typeface="+mn-cs"/>
              </a:rPr>
              <a:t> state into a format that can be stored (for example, in </a:t>
            </a:r>
            <a:r>
              <a:rPr lang="en-US" sz="1200" b="0" i="0" kern="1200" dirty="0" err="1" smtClean="0">
                <a:solidFill>
                  <a:schemeClr val="tx1"/>
                </a:solidFill>
                <a:latin typeface="+mn-lt"/>
                <a:ea typeface="+mn-ea"/>
                <a:cs typeface="+mn-cs"/>
              </a:rPr>
              <a:t>a</a:t>
            </a:r>
            <a:r>
              <a:rPr lang="en-US" sz="1200" b="0" i="0" u="none" strike="noStrike" kern="1200" dirty="0" err="1" smtClean="0">
                <a:solidFill>
                  <a:schemeClr val="tx1"/>
                </a:solidFill>
                <a:latin typeface="+mn-lt"/>
                <a:ea typeface="+mn-ea"/>
                <a:cs typeface="+mn-cs"/>
                <a:hlinkClick r:id="rId6" tooltip="Computer file"/>
              </a:rPr>
              <a:t>file</a:t>
            </a:r>
            <a:r>
              <a:rPr lang="en-US" sz="1200" b="0" i="0" kern="1200" dirty="0" smtClean="0">
                <a:solidFill>
                  <a:schemeClr val="tx1"/>
                </a:solidFill>
                <a:latin typeface="+mn-lt"/>
                <a:ea typeface="+mn-ea"/>
                <a:cs typeface="+mn-cs"/>
              </a:rPr>
              <a:t> or memory </a:t>
            </a:r>
            <a:r>
              <a:rPr lang="en-US" sz="1200" b="0" i="0" u="none" strike="noStrike" kern="1200" dirty="0" smtClean="0">
                <a:solidFill>
                  <a:schemeClr val="tx1"/>
                </a:solidFill>
                <a:latin typeface="+mn-lt"/>
                <a:ea typeface="+mn-ea"/>
                <a:cs typeface="+mn-cs"/>
                <a:hlinkClick r:id="rId7" tooltip="Data buffer"/>
              </a:rPr>
              <a:t>buffer</a:t>
            </a:r>
            <a:r>
              <a:rPr lang="en-US" sz="1200" b="0" i="0" kern="1200" dirty="0" smtClean="0">
                <a:solidFill>
                  <a:schemeClr val="tx1"/>
                </a:solidFill>
                <a:latin typeface="+mn-lt"/>
                <a:ea typeface="+mn-ea"/>
                <a:cs typeface="+mn-cs"/>
              </a:rPr>
              <a:t>, or transmitted across a </a:t>
            </a:r>
            <a:r>
              <a:rPr lang="en-US" sz="1200" b="0" i="0" u="none" strike="noStrike" kern="1200" dirty="0" smtClean="0">
                <a:solidFill>
                  <a:schemeClr val="tx1"/>
                </a:solidFill>
                <a:latin typeface="+mn-lt"/>
                <a:ea typeface="+mn-ea"/>
                <a:cs typeface="+mn-cs"/>
                <a:hlinkClick r:id="rId8" tooltip="Computer network"/>
              </a:rPr>
              <a:t>network</a:t>
            </a:r>
            <a:r>
              <a:rPr lang="en-US" sz="1200" b="0" i="0" kern="1200" dirty="0" smtClean="0">
                <a:solidFill>
                  <a:schemeClr val="tx1"/>
                </a:solidFill>
                <a:latin typeface="+mn-lt"/>
                <a:ea typeface="+mn-ea"/>
                <a:cs typeface="+mn-cs"/>
              </a:rPr>
              <a:t> connection link) and "resurrected" later in the same or another computer environment.</a:t>
            </a:r>
          </a:p>
          <a:p>
            <a:pPr marL="228600" indent="-228600">
              <a:buNone/>
            </a:pPr>
            <a:endParaRPr lang="en-US" sz="1200" b="0" i="0" kern="1200" dirty="0" smtClean="0">
              <a:solidFill>
                <a:schemeClr val="tx1"/>
              </a:solidFill>
              <a:effectLst/>
              <a:latin typeface="+mn-lt"/>
              <a:ea typeface="+mn-ea"/>
              <a:cs typeface="+mn-cs"/>
            </a:endParaRPr>
          </a:p>
          <a:p>
            <a:pPr marL="228600" indent="-228600">
              <a:buNone/>
            </a:pPr>
            <a:r>
              <a:rPr lang="en-US" sz="1200" b="0" i="0" kern="1200" dirty="0" smtClean="0">
                <a:solidFill>
                  <a:schemeClr val="tx1"/>
                </a:solidFill>
                <a:latin typeface="+mn-lt"/>
                <a:ea typeface="+mn-ea"/>
                <a:cs typeface="+mn-cs"/>
              </a:rPr>
              <a:t>In addition to the classic “Web of documents” W3C is helping to build a technology stack to support a “Web of data,” the sort of data you find in databases. The ultimate goal of the Web of data is to enable computers to do more useful work and to develop systems that can support trusted interactions over the network.</a:t>
            </a:r>
            <a:endParaRPr lang="en-US" sz="1200" kern="1200" dirty="0" smtClean="0">
              <a:solidFill>
                <a:schemeClr val="tx1"/>
              </a:solidFill>
              <a:effectLst/>
              <a:latin typeface="+mn-lt"/>
              <a:ea typeface="+mn-ea"/>
              <a:cs typeface="+mn-cs"/>
            </a:endParaRPr>
          </a:p>
          <a:p>
            <a:pPr marL="228600" indent="-228600">
              <a:buNone/>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ontology models the system behavior, the network behavior, and the attack behavior, and is used for </a:t>
            </a:r>
            <a:r>
              <a:rPr lang="en-US" sz="1200" kern="1200" dirty="0" err="1" smtClean="0">
                <a:solidFill>
                  <a:schemeClr val="tx1"/>
                </a:solidFill>
                <a:effectLst/>
                <a:latin typeface="+mn-lt"/>
                <a:ea typeface="+mn-ea"/>
                <a:cs typeface="+mn-cs"/>
              </a:rPr>
              <a:t>inferencing</a:t>
            </a:r>
            <a:r>
              <a:rPr lang="en-US" sz="1200" kern="1200" dirty="0" smtClean="0">
                <a:solidFill>
                  <a:schemeClr val="tx1"/>
                </a:solidFill>
                <a:effectLst/>
                <a:latin typeface="+mn-lt"/>
                <a:ea typeface="+mn-ea"/>
                <a:cs typeface="+mn-cs"/>
              </a:rPr>
              <a:t> possibility of an attack given a set of inputs from the data channels.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An ontology modeling the intrusion behavior, classifying the attack, the system under attack, means of the attack, and consequences of the attack into different classes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indent="-228600">
              <a:buAutoNum type="arabicPeriod"/>
            </a:pPr>
            <a:r>
              <a:rPr lang="en-US" sz="1200" kern="1200" dirty="0" smtClean="0">
                <a:solidFill>
                  <a:schemeClr val="tx1"/>
                </a:solidFill>
                <a:effectLst/>
                <a:latin typeface="+mn-lt"/>
                <a:ea typeface="+mn-ea"/>
                <a:cs typeface="+mn-cs"/>
              </a:rPr>
              <a:t>The reasoning logic is a set of rules composed of N3 statements. </a:t>
            </a:r>
          </a:p>
          <a:p>
            <a:pPr marL="228600" indent="-228600">
              <a:buAutoNum type="arabicPeriod"/>
            </a:pPr>
            <a:r>
              <a:rPr lang="en-US" sz="1200" kern="1200" dirty="0" smtClean="0">
                <a:solidFill>
                  <a:schemeClr val="tx1"/>
                </a:solidFill>
                <a:effectLst/>
                <a:latin typeface="+mn-lt"/>
                <a:ea typeface="+mn-ea"/>
                <a:cs typeface="+mn-cs"/>
              </a:rPr>
              <a:t>These rules are written by domain expert, someone who understands intrusion behavior. </a:t>
            </a:r>
          </a:p>
          <a:p>
            <a:pPr marL="228600" indent="-228600">
              <a:buAutoNum type="arabicPeriod"/>
            </a:pPr>
            <a:r>
              <a:rPr lang="en-US" sz="1200" kern="1200" dirty="0" smtClean="0">
                <a:solidFill>
                  <a:schemeClr val="tx1"/>
                </a:solidFill>
                <a:effectLst/>
                <a:latin typeface="+mn-lt"/>
                <a:ea typeface="+mn-ea"/>
                <a:cs typeface="+mn-cs"/>
              </a:rPr>
              <a:t>The data processor being used is CWM.</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CWM (pronounced as ‘</a:t>
            </a:r>
            <a:r>
              <a:rPr lang="en-US" dirty="0" err="1" smtClean="0"/>
              <a:t>coom</a:t>
            </a:r>
            <a:r>
              <a:rPr lang="en-US" dirty="0" smtClean="0"/>
              <a:t>’) understandable N3 data, which the CWM rules processor uses to infer additional knowledge, given a set of data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0E6C90-3D0E-426C-8183-11C5347AAD6B}" type="slidenum">
              <a:rPr lang="en-US" smtClean="0"/>
              <a:pPr/>
              <a:t>17</a:t>
            </a:fld>
            <a:endParaRPr lang="en-US"/>
          </a:p>
        </p:txBody>
      </p:sp>
    </p:spTree>
    <p:extLst>
      <p:ext uri="{BB962C8B-B14F-4D97-AF65-F5344CB8AC3E}">
        <p14:creationId xmlns:p14="http://schemas.microsoft.com/office/powerpoint/2010/main" xmlns="" val="252189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reasoning logic is an implication which uses N3 statements prepared from information using web-text, scanner logs, and data from ontology to give an inference.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we have an illustration which states that if the web-text comprises of some vulnerability terms, mentions some product and process, which are also captured by the scanner log, and the ontology has the process and product as part of the means of an attack, and the scanner has a log mentioning opening up of an outbound port, then there is a probable attack in progress with consequences of unauthorized remote access</a:t>
            </a:r>
          </a:p>
          <a:p>
            <a:endParaRPr lang="en-US" dirty="0"/>
          </a:p>
        </p:txBody>
      </p:sp>
      <p:sp>
        <p:nvSpPr>
          <p:cNvPr id="4" name="Slide Number Placeholder 3"/>
          <p:cNvSpPr>
            <a:spLocks noGrp="1"/>
          </p:cNvSpPr>
          <p:nvPr>
            <p:ph type="sldNum" sz="quarter" idx="10"/>
          </p:nvPr>
        </p:nvSpPr>
        <p:spPr/>
        <p:txBody>
          <a:bodyPr/>
          <a:lstStyle/>
          <a:p>
            <a:fld id="{0F0E6C90-3D0E-426C-8183-11C5347AAD6B}" type="slidenum">
              <a:rPr lang="en-US" smtClean="0"/>
              <a:pPr/>
              <a:t>18</a:t>
            </a:fld>
            <a:endParaRPr lang="en-US"/>
          </a:p>
        </p:txBody>
      </p:sp>
    </p:spTree>
    <p:extLst>
      <p:ext uri="{BB962C8B-B14F-4D97-AF65-F5344CB8AC3E}">
        <p14:creationId xmlns:p14="http://schemas.microsoft.com/office/powerpoint/2010/main" xmlns="" val="47978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host system activities like processes running on the system, network activity (network protocols, packets sent, ports/IPs in use), etc. is monitored by tools Snort, Wireshark, and network scanner IBM ES750. The network activity is parsed in N3 format.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parsing of network scanner logs, we used </a:t>
            </a:r>
            <a:r>
              <a:rPr lang="en-US" baseline="0" dirty="0" err="1" smtClean="0"/>
              <a:t>jNetPcap</a:t>
            </a:r>
            <a:r>
              <a:rPr lang="en-US" baseline="0" dirty="0" smtClean="0"/>
              <a:t> library and simple file parsing.</a:t>
            </a:r>
            <a:endParaRPr lang="en-US" dirty="0" smtClean="0"/>
          </a:p>
          <a:p>
            <a:endParaRPr lang="en-US" dirty="0"/>
          </a:p>
        </p:txBody>
      </p:sp>
      <p:sp>
        <p:nvSpPr>
          <p:cNvPr id="4" name="Slide Number Placeholder 3"/>
          <p:cNvSpPr>
            <a:spLocks noGrp="1"/>
          </p:cNvSpPr>
          <p:nvPr>
            <p:ph type="sldNum" sz="quarter" idx="10"/>
          </p:nvPr>
        </p:nvSpPr>
        <p:spPr/>
        <p:txBody>
          <a:bodyPr/>
          <a:lstStyle/>
          <a:p>
            <a:fld id="{0F0E6C90-3D0E-426C-8183-11C5347AAD6B}" type="slidenum">
              <a:rPr lang="en-US" smtClean="0"/>
              <a:pPr/>
              <a:t>19</a:t>
            </a:fld>
            <a:endParaRPr lang="en-US"/>
          </a:p>
        </p:txBody>
      </p:sp>
    </p:spTree>
    <p:extLst>
      <p:ext uri="{BB962C8B-B14F-4D97-AF65-F5344CB8AC3E}">
        <p14:creationId xmlns:p14="http://schemas.microsoft.com/office/powerpoint/2010/main" xmlns="" val="47978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0E6C90-3D0E-426C-8183-11C5347AAD6B}"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smtClean="0"/>
              <a:t>Peer to peer communication among co-located nearby wireless devices based on opportunistic gossiping is used for sharing place information. Fixed devices such as sensors and access points (APs) can be used to </a:t>
            </a:r>
            <a:r>
              <a:rPr lang="en-US" dirty="0" err="1" smtClean="0"/>
              <a:t>reposit</a:t>
            </a:r>
            <a:r>
              <a:rPr lang="en-US" dirty="0" smtClean="0"/>
              <a:t>, share, and even summarize statistically the place information overheard from passing-by mobile devices.</a:t>
            </a:r>
          </a:p>
          <a:p>
            <a:endParaRPr lang="en-US" dirty="0"/>
          </a:p>
        </p:txBody>
      </p:sp>
      <p:sp>
        <p:nvSpPr>
          <p:cNvPr id="4" name="Slide Number Placeholder 3"/>
          <p:cNvSpPr>
            <a:spLocks noGrp="1"/>
          </p:cNvSpPr>
          <p:nvPr>
            <p:ph type="sldNum" sz="quarter" idx="10"/>
          </p:nvPr>
        </p:nvSpPr>
        <p:spPr/>
        <p:txBody>
          <a:bodyPr/>
          <a:lstStyle/>
          <a:p>
            <a:fld id="{FF86D2F1-D1D1-C540-BE56-C01815A65D07}" type="slidenum">
              <a:rPr lang="en-US" smtClean="0"/>
              <a:pPr/>
              <a:t>22</a:t>
            </a:fld>
            <a:endParaRPr lang="en-US"/>
          </a:p>
        </p:txBody>
      </p:sp>
    </p:spTree>
    <p:extLst>
      <p:ext uri="{BB962C8B-B14F-4D97-AF65-F5344CB8AC3E}">
        <p14:creationId xmlns:p14="http://schemas.microsoft.com/office/powerpoint/2010/main" xmlns="" val="244819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lvl="1">
              <a:defRPr/>
            </a:pPr>
            <a:r>
              <a:rPr lang="en-US" dirty="0" smtClean="0"/>
              <a:t>Temporal Restriction: Date and time interval restrictions for disclosing the context information.</a:t>
            </a:r>
          </a:p>
          <a:p>
            <a:pPr lvl="1">
              <a:defRPr/>
            </a:pPr>
            <a:r>
              <a:rPr lang="en-US" dirty="0" smtClean="0"/>
              <a:t> Freshness: Specifies the freshness of the disclosed context information.</a:t>
            </a:r>
          </a:p>
          <a:p>
            <a:pPr lvl="1">
              <a:defRPr/>
            </a:pPr>
            <a:r>
              <a:rPr lang="en-US" dirty="0" smtClean="0"/>
              <a:t>Timestamp: Specifies the time in which the privacy rule has been created. </a:t>
            </a:r>
          </a:p>
          <a:p>
            <a:pPr lvl="1">
              <a:defRPr/>
            </a:pPr>
            <a:r>
              <a:rPr lang="en-US" dirty="0" err="1" smtClean="0"/>
              <a:t>AccessPolicy</a:t>
            </a:r>
            <a:r>
              <a:rPr lang="en-US" dirty="0" smtClean="0"/>
              <a:t>: Represents the access policy (Optimistic or Pessimistic) that this privacy rule is associated with.</a:t>
            </a:r>
          </a:p>
          <a:p>
            <a:pPr lvl="1">
              <a:defRPr/>
            </a:pPr>
            <a:endParaRPr lang="en-US" dirty="0" smtClean="0"/>
          </a:p>
          <a:p>
            <a:pPr lvl="1">
              <a:defRPr/>
            </a:pPr>
            <a:endParaRPr lang="en-US" dirty="0" smtClean="0"/>
          </a:p>
          <a:p>
            <a:pPr marL="455249" lvl="1">
              <a:defRPr/>
            </a:pPr>
            <a:r>
              <a:rPr lang="en-US" dirty="0" smtClean="0">
                <a:solidFill>
                  <a:srgbClr val="000000"/>
                </a:solidFill>
                <a:latin typeface="Arial" pitchFamily="34" charset="0"/>
              </a:rPr>
              <a:t>high-level, declarative policies that describe users’ information sharing preferences under given contextual situations.</a:t>
            </a:r>
          </a:p>
          <a:p>
            <a:pPr lvl="1">
              <a:defRPr/>
            </a:pPr>
            <a:endParaRPr lang="en-US" dirty="0" smtClean="0"/>
          </a:p>
          <a:p>
            <a:pPr>
              <a:defRPr/>
            </a:pPr>
            <a:r>
              <a:rPr lang="en-US" dirty="0" smtClean="0">
                <a:ea typeface="+mn-ea"/>
                <a:cs typeface="+mn-cs"/>
              </a:rPr>
              <a:t>Besides being able to specify which information a user is willing to share, we can specify how that information</a:t>
            </a:r>
          </a:p>
          <a:p>
            <a:pPr>
              <a:defRPr/>
            </a:pPr>
            <a:r>
              <a:rPr lang="en-US" dirty="0" smtClean="0">
                <a:ea typeface="+mn-ea"/>
                <a:cs typeface="+mn-cs"/>
              </a:rPr>
              <a:t>should be shared. A user can disclose information with different accuracy levels; for instance, she may be willing</a:t>
            </a:r>
          </a:p>
          <a:p>
            <a:pPr>
              <a:defRPr/>
            </a:pPr>
            <a:r>
              <a:rPr lang="en-US" dirty="0" smtClean="0">
                <a:ea typeface="+mn-ea"/>
                <a:cs typeface="+mn-cs"/>
              </a:rPr>
              <a:t>to reveal to her close friends the exact room and building on which she is located, but only the vicinity or town to</a:t>
            </a:r>
          </a:p>
          <a:p>
            <a:pPr>
              <a:defRPr/>
            </a:pPr>
            <a:r>
              <a:rPr lang="en-US" dirty="0" smtClean="0">
                <a:ea typeface="+mn-ea"/>
                <a:cs typeface="+mn-cs"/>
              </a:rPr>
              <a:t>others.</a:t>
            </a:r>
          </a:p>
          <a:p>
            <a:pPr>
              <a:defRPr/>
            </a:pPr>
            <a:endParaRPr lang="en-US" dirty="0" smtClean="0">
              <a:ea typeface="+mn-ea"/>
              <a:cs typeface="+mn-cs"/>
            </a:endParaRPr>
          </a:p>
          <a:p>
            <a:pPr defTabSz="924458">
              <a:defRPr/>
            </a:pPr>
            <a:r>
              <a:rPr lang="en-US" dirty="0" smtClean="0"/>
              <a:t>Currently the </a:t>
            </a:r>
            <a:r>
              <a:rPr lang="en-US" baseline="0" dirty="0" smtClean="0"/>
              <a:t>privacy controls in context aware systems are based on </a:t>
            </a:r>
            <a:r>
              <a:rPr lang="en-US" b="1" baseline="0" dirty="0" smtClean="0"/>
              <a:t>static information and predetermined</a:t>
            </a:r>
            <a:r>
              <a:rPr lang="en-US" baseline="0" dirty="0" smtClean="0"/>
              <a:t>. User can decide information sharing based on static information such as group of friends, profile information attributes. This controls are not adequate for context-aware systems.</a:t>
            </a:r>
          </a:p>
          <a:p>
            <a:pPr defTabSz="924458">
              <a:defRPr/>
            </a:pPr>
            <a:endParaRPr lang="en-US" baseline="0" dirty="0" smtClean="0"/>
          </a:p>
          <a:p>
            <a:pPr defTabSz="924458">
              <a:defRPr/>
            </a:pPr>
            <a:r>
              <a:rPr lang="en-US" dirty="0" smtClean="0"/>
              <a:t>The  context-aware systems has </a:t>
            </a:r>
            <a:r>
              <a:rPr lang="en-US" b="1" dirty="0" smtClean="0"/>
              <a:t>heterogeneous and dynamic sensors </a:t>
            </a:r>
            <a:r>
              <a:rPr lang="en-US" dirty="0" smtClean="0"/>
              <a:t>which causes continuous changes in user’s context. This environment calls for better access controls with finer control over context data. </a:t>
            </a:r>
          </a:p>
          <a:p>
            <a:pPr defTabSz="924458">
              <a:defRPr/>
            </a:pPr>
            <a:endParaRPr lang="en-US" dirty="0" smtClean="0"/>
          </a:p>
          <a:p>
            <a:pPr defTabSz="924458">
              <a:defRPr/>
            </a:pPr>
            <a:r>
              <a:rPr lang="en-US" dirty="0" smtClean="0"/>
              <a:t>We need </a:t>
            </a:r>
            <a:r>
              <a:rPr lang="en-US" b="1" dirty="0" smtClean="0"/>
              <a:t>privacy mechanisms that consider the dynamic changes in user context </a:t>
            </a:r>
            <a:r>
              <a:rPr lang="en-US" dirty="0" smtClean="0"/>
              <a:t>relative to location and time.  The user needs to be in control of the release of her personal information at different levels of granularity, from raw sensed data to high level inferred context information. The users should be able to define their privacy policies and the context-aware system should be able to protect their information regardless of application. </a:t>
            </a:r>
          </a:p>
          <a:p>
            <a:pPr defTabSz="924458">
              <a:defRPr/>
            </a:pPr>
            <a:endParaRPr lang="en-US" baseline="0" dirty="0" smtClean="0"/>
          </a:p>
          <a:p>
            <a:pPr defTabSz="924458">
              <a:defRPr/>
            </a:pPr>
            <a:r>
              <a:rPr lang="en-US" baseline="0" dirty="0" smtClean="0"/>
              <a:t>The context-aware system can have complex privacy policies. Consider healthcare context-aware system where sensor-enabled mobile phones can be used to collect in situ sensor data and context data about patient and caretakers. The user of such system</a:t>
            </a:r>
          </a:p>
          <a:p>
            <a:pPr defTabSz="924458">
              <a:defRPr/>
            </a:pPr>
            <a:r>
              <a:rPr lang="en-US" baseline="0" dirty="0" smtClean="0"/>
              <a:t>can have privacy policy like “In case of minor medical problems, share my recent medical records and caretaker’s city-wide location with doctor but in case of emergency, share my detailed medical data,  location history and current location of caretaker”</a:t>
            </a:r>
          </a:p>
          <a:p>
            <a:pPr defTabSz="924458">
              <a:defRPr/>
            </a:pPr>
            <a:endParaRPr lang="en-US" baseline="0" dirty="0" smtClean="0"/>
          </a:p>
          <a:p>
            <a:pPr defTabSz="924458">
              <a:defRPr/>
            </a:pPr>
            <a:r>
              <a:rPr lang="en-US" baseline="0" dirty="0" smtClean="0"/>
              <a:t>In another case, the user can have a policy like “Do not share my GPS information with anyone if I am speeding on some highway”.</a:t>
            </a:r>
          </a:p>
          <a:p>
            <a:pPr defTabSz="924458">
              <a:defRPr/>
            </a:pPr>
            <a:endParaRPr lang="en-US" baseline="0" dirty="0" smtClean="0"/>
          </a:p>
          <a:p>
            <a:pPr defTabSz="924458">
              <a:defRPr/>
            </a:pPr>
            <a:r>
              <a:rPr lang="en-US" dirty="0" smtClean="0"/>
              <a:t>None of the existing context-aware systems allow users to specify such privacy preferences.</a:t>
            </a:r>
          </a:p>
          <a:p>
            <a:pPr>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01DF7B-7273-4734-8BC0-284BB6F10B7F}" type="slidenum">
              <a:rPr lang="en-US" smtClean="0"/>
              <a:pPr eaLnBrk="1" hangingPunct="1"/>
              <a:t>25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lvl="1">
              <a:defRPr/>
            </a:pPr>
            <a:r>
              <a:rPr lang="en-US" dirty="0" smtClean="0"/>
              <a:t>Temporal Restriction: Date and time interval restrictions for disclosing the context information.</a:t>
            </a:r>
          </a:p>
          <a:p>
            <a:pPr lvl="1">
              <a:defRPr/>
            </a:pPr>
            <a:r>
              <a:rPr lang="en-US" dirty="0" smtClean="0"/>
              <a:t> Freshness: Specifies the freshness of the disclosed context information.</a:t>
            </a:r>
          </a:p>
          <a:p>
            <a:pPr lvl="1">
              <a:defRPr/>
            </a:pPr>
            <a:r>
              <a:rPr lang="en-US" dirty="0" smtClean="0"/>
              <a:t>Timestamp: Specifies the time in which the privacy rule has been created. </a:t>
            </a:r>
          </a:p>
          <a:p>
            <a:pPr lvl="1">
              <a:defRPr/>
            </a:pPr>
            <a:r>
              <a:rPr lang="en-US" dirty="0" err="1" smtClean="0"/>
              <a:t>AccessPolicy</a:t>
            </a:r>
            <a:r>
              <a:rPr lang="en-US" dirty="0" smtClean="0"/>
              <a:t>: Represents the access policy (Optimistic or Pessimistic) that this privacy rule is associated with.</a:t>
            </a:r>
          </a:p>
          <a:p>
            <a:pPr lvl="1">
              <a:defRPr/>
            </a:pPr>
            <a:endParaRPr lang="en-US" dirty="0" smtClean="0"/>
          </a:p>
          <a:p>
            <a:pPr lvl="1">
              <a:defRPr/>
            </a:pPr>
            <a:endParaRPr lang="en-US" dirty="0" smtClean="0"/>
          </a:p>
          <a:p>
            <a:pPr marL="455249" lvl="1">
              <a:defRPr/>
            </a:pPr>
            <a:r>
              <a:rPr lang="en-US" dirty="0" smtClean="0">
                <a:solidFill>
                  <a:srgbClr val="000000"/>
                </a:solidFill>
                <a:latin typeface="Arial" pitchFamily="34" charset="0"/>
              </a:rPr>
              <a:t>high-level, declarative policies that describe users’ information sharing preferences under given contextual situations.</a:t>
            </a:r>
          </a:p>
          <a:p>
            <a:pPr lvl="1">
              <a:defRPr/>
            </a:pPr>
            <a:endParaRPr lang="en-US" dirty="0" smtClean="0"/>
          </a:p>
          <a:p>
            <a:pPr>
              <a:defRPr/>
            </a:pPr>
            <a:r>
              <a:rPr lang="en-US" dirty="0" smtClean="0">
                <a:ea typeface="+mn-ea"/>
                <a:cs typeface="+mn-cs"/>
              </a:rPr>
              <a:t>Besides being able to specify which information a user is willing to share, we can specify how that information</a:t>
            </a:r>
          </a:p>
          <a:p>
            <a:pPr>
              <a:defRPr/>
            </a:pPr>
            <a:r>
              <a:rPr lang="en-US" dirty="0" smtClean="0">
                <a:ea typeface="+mn-ea"/>
                <a:cs typeface="+mn-cs"/>
              </a:rPr>
              <a:t>should be shared. A user can disclose information with different accuracy levels; for instance, she may be willing</a:t>
            </a:r>
          </a:p>
          <a:p>
            <a:pPr>
              <a:defRPr/>
            </a:pPr>
            <a:r>
              <a:rPr lang="en-US" dirty="0" smtClean="0">
                <a:ea typeface="+mn-ea"/>
                <a:cs typeface="+mn-cs"/>
              </a:rPr>
              <a:t>to reveal to her close friends the exact room and building on which she is located, but only the vicinity or town to</a:t>
            </a:r>
          </a:p>
          <a:p>
            <a:pPr>
              <a:defRPr/>
            </a:pPr>
            <a:r>
              <a:rPr lang="en-US" dirty="0" smtClean="0">
                <a:ea typeface="+mn-ea"/>
                <a:cs typeface="+mn-cs"/>
              </a:rPr>
              <a:t>others.</a:t>
            </a: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01DF7B-7273-4734-8BC0-284BB6F10B7F}" type="slidenum">
              <a:rPr lang="en-US" smtClean="0"/>
              <a:pPr eaLnBrk="1" hangingPunct="1"/>
              <a:t>26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D4217-3317-4B18-B14C-163F9091591F}"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illustrate</a:t>
            </a:r>
            <a:r>
              <a:rPr lang="en-US" baseline="0" dirty="0" smtClean="0"/>
              <a:t> a few examples:</a:t>
            </a:r>
          </a:p>
          <a:p>
            <a:pPr lvl="0"/>
            <a:r>
              <a:rPr lang="en-US" sz="1200" kern="1200" dirty="0" smtClean="0">
                <a:solidFill>
                  <a:schemeClr val="tx1"/>
                </a:solidFill>
                <a:effectLst/>
                <a:latin typeface="+mn-lt"/>
                <a:ea typeface="+mn-ea"/>
                <a:cs typeface="+mn-cs"/>
              </a:rPr>
              <a:t>1. Shadows in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Cloud</a:t>
            </a:r>
            <a:r>
              <a:rPr lang="en-US" sz="1200" kern="1200" baseline="0" dirty="0" smtClean="0">
                <a:solidFill>
                  <a:schemeClr val="tx1"/>
                </a:solidFill>
                <a:effectLst/>
                <a:latin typeface="+mn-lt"/>
                <a:ea typeface="+mn-ea"/>
                <a:cs typeface="+mn-cs"/>
              </a:rPr>
              <a:t> report </a:t>
            </a:r>
            <a:r>
              <a:rPr lang="en-US" sz="1200" kern="1200" dirty="0" smtClean="0">
                <a:solidFill>
                  <a:schemeClr val="tx1"/>
                </a:solidFill>
                <a:effectLst/>
                <a:latin typeface="+mn-lt"/>
                <a:ea typeface="+mn-ea"/>
                <a:cs typeface="+mn-cs"/>
              </a:rPr>
              <a:t>uncovered a network of over 1,295 infected hosts in 103 countries, where high-value targets were compromised at ministries of foreign affairs, embassies, international organizations, news media, and NGOs.</a:t>
            </a:r>
          </a:p>
          <a:p>
            <a:pPr lvl="0"/>
            <a:r>
              <a:rPr lang="en-US" sz="1200" kern="1200" dirty="0" smtClean="0">
                <a:solidFill>
                  <a:schemeClr val="tx1"/>
                </a:solidFill>
                <a:effectLst/>
                <a:latin typeface="+mn-lt"/>
                <a:ea typeface="+mn-ea"/>
                <a:cs typeface="+mn-cs"/>
              </a:rPr>
              <a:t>2. Recently twitter Handles of many VIP personalities were compromised and used unethically.</a:t>
            </a:r>
          </a:p>
          <a:p>
            <a:r>
              <a:rPr lang="en-US" sz="1200" kern="1200" dirty="0" smtClean="0">
                <a:solidFill>
                  <a:schemeClr val="tx1"/>
                </a:solidFill>
                <a:effectLst/>
                <a:latin typeface="+mn-lt"/>
                <a:ea typeface="+mn-ea"/>
                <a:cs typeface="+mn-cs"/>
              </a:rPr>
              <a:t>3. Stuxnet is a very good example of a cyber-attack that could affect everything right from the heat in your home, food on your plate, to the money in your bank account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Recent intrusions follow</a:t>
            </a:r>
            <a:r>
              <a:rPr lang="en-US" sz="1200" kern="1200" baseline="0" dirty="0" smtClean="0">
                <a:solidFill>
                  <a:schemeClr val="tx1"/>
                </a:solidFill>
                <a:effectLst/>
                <a:latin typeface="+mn-lt"/>
                <a:ea typeface="+mn-ea"/>
                <a:cs typeface="+mn-cs"/>
              </a:rPr>
              <a:t> a low-and-slow intrusion pattern, where the main intention of the attacker instead of a quick easy hit, is to remain undetected in the system for as long as possible, and as the time passes dig a little deeper into the system.</a:t>
            </a:r>
            <a:endParaRPr lang="en-US" dirty="0"/>
          </a:p>
        </p:txBody>
      </p:sp>
      <p:sp>
        <p:nvSpPr>
          <p:cNvPr id="4" name="Slide Number Placeholder 3"/>
          <p:cNvSpPr>
            <a:spLocks noGrp="1"/>
          </p:cNvSpPr>
          <p:nvPr>
            <p:ph type="sldNum" sz="quarter" idx="10"/>
          </p:nvPr>
        </p:nvSpPr>
        <p:spPr/>
        <p:txBody>
          <a:bodyPr/>
          <a:lstStyle/>
          <a:p>
            <a:fld id="{0F0E6C90-3D0E-426C-8183-11C5347AAD6B}" type="slidenum">
              <a:rPr lang="en-US" smtClean="0"/>
              <a:pPr/>
              <a:t>2</a:t>
            </a:fld>
            <a:endParaRPr lang="en-US"/>
          </a:p>
        </p:txBody>
      </p:sp>
    </p:spTree>
    <p:extLst>
      <p:ext uri="{BB962C8B-B14F-4D97-AF65-F5344CB8AC3E}">
        <p14:creationId xmlns:p14="http://schemas.microsoft.com/office/powerpoint/2010/main" xmlns="" val="479780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D4217-3317-4B18-B14C-163F9091591F}"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a typeface="+mn-ea"/>
                <a:cs typeface="+mn-cs"/>
              </a:rPr>
              <a:t>This approach has its own limitations as it doesn’t allow sharing on different granularity levels of the location. In many cases the user might be interested to share the location but not in terms of GPS coordinates.</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36B7F53-8A78-4E01-BD48-3F96E7C8A380}" type="slidenum">
              <a:rPr lang="en-US" smtClean="0"/>
              <a:pPr eaLnBrk="1" hangingPunct="1"/>
              <a:t>29</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528DC1-CF2B-4912-A26D-B648943098B6}" type="slidenum">
              <a:rPr lang="en-US" smtClean="0"/>
              <a:pPr eaLnBrk="1" hangingPunct="1"/>
              <a:t>30</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D4217-3317-4B18-B14C-163F9091591F}"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D4217-3317-4B18-B14C-163F9091591F}"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45D69-E664-49B8-8E15-EE0324892F20}" type="slidenum">
              <a:rPr lang="en-US" smtClean="0"/>
              <a:pPr/>
              <a:t>46</a:t>
            </a:fld>
            <a:endParaRPr lang="en-US"/>
          </a:p>
        </p:txBody>
      </p:sp>
    </p:spTree>
    <p:extLst>
      <p:ext uri="{BB962C8B-B14F-4D97-AF65-F5344CB8AC3E}">
        <p14:creationId xmlns="" xmlns:p14="http://schemas.microsoft.com/office/powerpoint/2010/main" val="3572128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45D69-E664-49B8-8E15-EE0324892F20}" type="slidenum">
              <a:rPr lang="en-US" smtClean="0"/>
              <a:pPr/>
              <a:t>47</a:t>
            </a:fld>
            <a:endParaRPr lang="en-US"/>
          </a:p>
        </p:txBody>
      </p:sp>
    </p:spTree>
    <p:extLst>
      <p:ext uri="{BB962C8B-B14F-4D97-AF65-F5344CB8AC3E}">
        <p14:creationId xmlns="" xmlns:p14="http://schemas.microsoft.com/office/powerpoint/2010/main" val="3572128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45D69-E664-49B8-8E15-EE0324892F20}" type="slidenum">
              <a:rPr lang="en-US" smtClean="0"/>
              <a:pPr/>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6C90-3D0E-426C-8183-11C5347AAD6B}" type="slidenum">
              <a:rPr lang="en-US" smtClean="0"/>
              <a:pPr/>
              <a:t>49</a:t>
            </a:fld>
            <a:endParaRPr lang="en-US"/>
          </a:p>
        </p:txBody>
      </p:sp>
    </p:spTree>
    <p:extLst>
      <p:ext uri="{BB962C8B-B14F-4D97-AF65-F5344CB8AC3E}">
        <p14:creationId xmlns:p14="http://schemas.microsoft.com/office/powerpoint/2010/main" xmlns="" val="47978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0E6C90-3D0E-426C-8183-11C5347AAD6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thought would be great if we could come up with a way to do post-facto detection in real-time.  Our idea is to take the data gathered from traditional sensors and add to that the data gained from non-traditional sensors like online forums or twitter feeds, analyze this data, create additional facts and information that will help the system infer the context or situation in which an attack can occur.  This will generate policies and rules that would flag an alert during an intrusion.</a:t>
            </a:r>
          </a:p>
          <a:p>
            <a:endParaRPr lang="en-US" dirty="0"/>
          </a:p>
        </p:txBody>
      </p:sp>
      <p:sp>
        <p:nvSpPr>
          <p:cNvPr id="4" name="Slide Number Placeholder 3"/>
          <p:cNvSpPr>
            <a:spLocks noGrp="1"/>
          </p:cNvSpPr>
          <p:nvPr>
            <p:ph type="sldNum" sz="quarter" idx="10"/>
          </p:nvPr>
        </p:nvSpPr>
        <p:spPr/>
        <p:txBody>
          <a:bodyPr/>
          <a:lstStyle/>
          <a:p>
            <a:fld id="{0F0E6C90-3D0E-426C-8183-11C5347AAD6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E6C90-3D0E-426C-8183-11C5347AAD6B}" type="slidenum">
              <a:rPr lang="en-US" smtClean="0"/>
              <a:pPr/>
              <a:t>10</a:t>
            </a:fld>
            <a:endParaRPr lang="en-US"/>
          </a:p>
        </p:txBody>
      </p:sp>
    </p:spTree>
    <p:extLst>
      <p:ext uri="{BB962C8B-B14F-4D97-AF65-F5344CB8AC3E}">
        <p14:creationId xmlns="" xmlns:p14="http://schemas.microsoft.com/office/powerpoint/2010/main" val="2521893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These signatures can be labeled as traffic or data signatures depending on what information is extracted from a packet. Traffic signatures observe patterns in a traffic flow in order to detect anomalies using patterns that fall into two primary categories: header information and flow information. Typical elements of header information used are ports, IP addresses, and Time to Live (TTL) values. Ports and IP addresses are used to identify a flow, which is a grouping of packets that are sent or received by the same application. </a:t>
            </a:r>
          </a:p>
          <a:p>
            <a:r>
              <a:rPr lang="en-US" dirty="0" smtClean="0"/>
              <a:t>Data signatures examine all of the contents of a packet to detect malicious code. This has an advantage over traffic signatures since some attacks only require very few packets or can hide by mimicking benign traffic. However, the deep packet inspection (DPI) required for these signatures to detect malicious activity is a time-consuming process involving data collection followed by string comparisons. The information produced by this type of inspection could also lead to privacy concerns.</a:t>
            </a:r>
            <a:endParaRPr lang="en-US" dirty="0"/>
          </a:p>
        </p:txBody>
      </p:sp>
      <p:sp>
        <p:nvSpPr>
          <p:cNvPr id="4" name="Slide Number Placeholder 3"/>
          <p:cNvSpPr>
            <a:spLocks noGrp="1"/>
          </p:cNvSpPr>
          <p:nvPr>
            <p:ph type="sldNum" sz="quarter" idx="10"/>
          </p:nvPr>
        </p:nvSpPr>
        <p:spPr/>
        <p:txBody>
          <a:bodyPr/>
          <a:lstStyle/>
          <a:p>
            <a:fld id="{0F0E6C90-3D0E-426C-8183-11C5347AAD6B}" type="slidenum">
              <a:rPr lang="en-US" smtClean="0"/>
              <a:pPr/>
              <a:t>11</a:t>
            </a:fld>
            <a:endParaRPr lang="en-US"/>
          </a:p>
        </p:txBody>
      </p:sp>
    </p:spTree>
    <p:extLst>
      <p:ext uri="{BB962C8B-B14F-4D97-AF65-F5344CB8AC3E}">
        <p14:creationId xmlns:p14="http://schemas.microsoft.com/office/powerpoint/2010/main" xmlns="" val="47978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E6C90-3D0E-426C-8183-11C5347AAD6B}" type="slidenum">
              <a:rPr lang="en-US" smtClean="0"/>
              <a:pPr/>
              <a:t>12</a:t>
            </a:fld>
            <a:endParaRPr lang="en-US"/>
          </a:p>
        </p:txBody>
      </p:sp>
    </p:spTree>
    <p:extLst>
      <p:ext uri="{BB962C8B-B14F-4D97-AF65-F5344CB8AC3E}">
        <p14:creationId xmlns:p14="http://schemas.microsoft.com/office/powerpoint/2010/main" xmlns="" val="47978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0E6C90-3D0E-426C-8183-11C5347AAD6B}" type="slidenum">
              <a:rPr lang="en-US" smtClean="0"/>
              <a:pPr/>
              <a:t>13</a:t>
            </a:fld>
            <a:endParaRPr lang="en-US"/>
          </a:p>
        </p:txBody>
      </p:sp>
    </p:spTree>
    <p:extLst>
      <p:ext uri="{BB962C8B-B14F-4D97-AF65-F5344CB8AC3E}">
        <p14:creationId xmlns:p14="http://schemas.microsoft.com/office/powerpoint/2010/main" xmlns="" val="47978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attack takes place as follows:</a:t>
            </a:r>
          </a:p>
          <a:p>
            <a:r>
              <a:rPr lang="en-US" sz="1200" kern="1200" dirty="0" smtClean="0">
                <a:solidFill>
                  <a:schemeClr val="tx1"/>
                </a:solidFill>
                <a:effectLst/>
                <a:latin typeface="+mn-lt"/>
                <a:ea typeface="+mn-ea"/>
                <a:cs typeface="+mn-cs"/>
              </a:rPr>
              <a:t>The healthy host system is connected to a network to which the attacker is connected as well. </a:t>
            </a:r>
          </a:p>
          <a:p>
            <a:r>
              <a:rPr lang="en-US" sz="1200" kern="1200" dirty="0" smtClean="0">
                <a:solidFill>
                  <a:schemeClr val="tx1"/>
                </a:solidFill>
                <a:effectLst/>
                <a:latin typeface="+mn-lt"/>
                <a:ea typeface="+mn-ea"/>
                <a:cs typeface="+mn-cs"/>
              </a:rPr>
              <a:t>The host system has the corrupted </a:t>
            </a:r>
            <a:r>
              <a:rPr lang="en-US" sz="1200" kern="1200" dirty="0" err="1" smtClean="0">
                <a:solidFill>
                  <a:schemeClr val="tx1"/>
                </a:solidFill>
                <a:effectLst/>
                <a:latin typeface="+mn-lt"/>
                <a:ea typeface="+mn-ea"/>
                <a:cs typeface="+mn-cs"/>
              </a:rPr>
              <a:t>pdf</a:t>
            </a:r>
            <a:r>
              <a:rPr lang="en-US" sz="1200" kern="1200" dirty="0" smtClean="0">
                <a:solidFill>
                  <a:schemeClr val="tx1"/>
                </a:solidFill>
                <a:effectLst/>
                <a:latin typeface="+mn-lt"/>
                <a:ea typeface="+mn-ea"/>
                <a:cs typeface="+mn-cs"/>
              </a:rPr>
              <a:t> file carrying the malicious payload.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user at the host system opens the corrupt pdf, the malicious code which is executed via an executable named ‘annots.api’ opens up an outbound port at the host system, to which the remote attacker can connect to.</a:t>
            </a:r>
          </a:p>
          <a:p>
            <a:endParaRPr lang="en-US" sz="1200" kern="1200" dirty="0" smtClean="0">
              <a:solidFill>
                <a:schemeClr val="tx1"/>
              </a:solidFill>
              <a:effectLst/>
              <a:latin typeface="+mn-lt"/>
              <a:ea typeface="+mn-ea"/>
              <a:cs typeface="+mn-cs"/>
            </a:endParaRPr>
          </a:p>
          <a:p>
            <a:pPr marL="285750" indent="-285750">
              <a:buFont typeface="Arial" pitchFamily="34" charset="0"/>
              <a:buChar char="•"/>
            </a:pPr>
            <a:r>
              <a:rPr lang="en-US" dirty="0" smtClean="0"/>
              <a:t>The user at host system opens the corrupt </a:t>
            </a:r>
            <a:r>
              <a:rPr lang="en-US" dirty="0" err="1" smtClean="0"/>
              <a:t>pdf</a:t>
            </a:r>
            <a:endParaRPr lang="en-US" dirty="0" smtClean="0"/>
          </a:p>
          <a:p>
            <a:pPr marL="285750" indent="-285750">
              <a:buFont typeface="Arial" pitchFamily="34" charset="0"/>
              <a:buChar char="•"/>
            </a:pPr>
            <a:r>
              <a:rPr lang="en-US" dirty="0" smtClean="0"/>
              <a:t>The malicious code in ‘annots.api’ of Acrobat results opening up of outbound port</a:t>
            </a:r>
          </a:p>
          <a:p>
            <a:pPr marL="285750" indent="-285750">
              <a:buFont typeface="Arial" pitchFamily="34" charset="0"/>
              <a:buChar char="•"/>
            </a:pPr>
            <a:r>
              <a:rPr lang="en-US" dirty="0" smtClean="0"/>
              <a:t>Remote attacker can now directly connect to the compromised host system via the port opened up at the host system</a:t>
            </a:r>
          </a:p>
          <a:p>
            <a:endParaRPr lang="en-US" dirty="0"/>
          </a:p>
        </p:txBody>
      </p:sp>
      <p:sp>
        <p:nvSpPr>
          <p:cNvPr id="4" name="Slide Number Placeholder 3"/>
          <p:cNvSpPr>
            <a:spLocks noGrp="1"/>
          </p:cNvSpPr>
          <p:nvPr>
            <p:ph type="sldNum" sz="quarter" idx="10"/>
          </p:nvPr>
        </p:nvSpPr>
        <p:spPr/>
        <p:txBody>
          <a:bodyPr/>
          <a:lstStyle/>
          <a:p>
            <a:fld id="{0F0E6C90-3D0E-426C-8183-11C5347AAD6B}" type="slidenum">
              <a:rPr lang="en-US" smtClean="0"/>
              <a:pPr/>
              <a:t>14</a:t>
            </a:fld>
            <a:endParaRPr lang="en-US"/>
          </a:p>
        </p:txBody>
      </p:sp>
    </p:spTree>
    <p:extLst>
      <p:ext uri="{BB962C8B-B14F-4D97-AF65-F5344CB8AC3E}">
        <p14:creationId xmlns:p14="http://schemas.microsoft.com/office/powerpoint/2010/main" xmlns="" val="47978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AC6C1D-C8C9-4D45-AC36-9D621DF36E79}"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40462059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F0C64-466E-445D-9F93-3E85E312267B}"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44885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DE0FF-2C66-4BF3-8F4F-B09CB72CBEC8}"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426244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B3411-FD3A-4D82-A5DF-95BEDB771748}"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107955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B5581-E8DF-4443-B584-D776AA1ED6EB}"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29226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CFED-AA83-48C9-8B3B-649576881E1D}" type="datetime1">
              <a:rPr lang="en-US" smtClean="0"/>
              <a:pPr/>
              <a:t>3/1/2013</a:t>
            </a:fld>
            <a:endParaRPr lang="en-US"/>
          </a:p>
        </p:txBody>
      </p:sp>
      <p:sp>
        <p:nvSpPr>
          <p:cNvPr id="6" name="Footer Placeholder 5"/>
          <p:cNvSpPr>
            <a:spLocks noGrp="1"/>
          </p:cNvSpPr>
          <p:nvPr>
            <p:ph type="ftr" sz="quarter" idx="11"/>
          </p:nvPr>
        </p:nvSpPr>
        <p:spPr/>
        <p:txBody>
          <a:bodyPr/>
          <a:lstStyle/>
          <a:p>
            <a:r>
              <a:rPr lang="en-US" smtClean="0"/>
              <a:t>UMBC Fall 2011</a:t>
            </a:r>
            <a:endParaRPr lang="en-US"/>
          </a:p>
        </p:txBody>
      </p:sp>
      <p:sp>
        <p:nvSpPr>
          <p:cNvPr id="7" name="Slide Number Placeholder 6"/>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24646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667B75-8330-4EFF-BE4E-0906CA05E7C3}" type="datetime1">
              <a:rPr lang="en-US" smtClean="0"/>
              <a:pPr/>
              <a:t>3/1/2013</a:t>
            </a:fld>
            <a:endParaRPr lang="en-US"/>
          </a:p>
        </p:txBody>
      </p:sp>
      <p:sp>
        <p:nvSpPr>
          <p:cNvPr id="8" name="Footer Placeholder 7"/>
          <p:cNvSpPr>
            <a:spLocks noGrp="1"/>
          </p:cNvSpPr>
          <p:nvPr>
            <p:ph type="ftr" sz="quarter" idx="11"/>
          </p:nvPr>
        </p:nvSpPr>
        <p:spPr/>
        <p:txBody>
          <a:bodyPr/>
          <a:lstStyle/>
          <a:p>
            <a:r>
              <a:rPr lang="en-US" smtClean="0"/>
              <a:t>UMBC Fall 2011</a:t>
            </a:r>
            <a:endParaRPr lang="en-US"/>
          </a:p>
        </p:txBody>
      </p:sp>
      <p:sp>
        <p:nvSpPr>
          <p:cNvPr id="9" name="Slide Number Placeholder 8"/>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221084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E56211-109D-46CC-802C-DAA74B1998CC}" type="datetime1">
              <a:rPr lang="en-US" smtClean="0"/>
              <a:pPr/>
              <a:t>3/1/2013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329540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040F4-7FD1-4902-8E8D-E4C4AEA75B2B}" type="datetime1">
              <a:rPr lang="en-US" smtClean="0"/>
              <a:pPr/>
              <a:t>3/1/2013</a:t>
            </a:fld>
            <a:endParaRPr lang="en-US"/>
          </a:p>
        </p:txBody>
      </p:sp>
      <p:sp>
        <p:nvSpPr>
          <p:cNvPr id="3" name="Footer Placeholder 2"/>
          <p:cNvSpPr>
            <a:spLocks noGrp="1"/>
          </p:cNvSpPr>
          <p:nvPr>
            <p:ph type="ftr" sz="quarter" idx="11"/>
          </p:nvPr>
        </p:nvSpPr>
        <p:spPr/>
        <p:txBody>
          <a:bodyPr/>
          <a:lstStyle/>
          <a:p>
            <a:r>
              <a:rPr lang="en-US" smtClean="0"/>
              <a:t>UMBC Fall 2011</a:t>
            </a:r>
            <a:endParaRPr lang="en-US"/>
          </a:p>
        </p:txBody>
      </p:sp>
      <p:sp>
        <p:nvSpPr>
          <p:cNvPr id="4" name="Slide Number Placeholder 3"/>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314100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DEE87-1F93-4604-A10A-C30752397011}" type="datetime1">
              <a:rPr lang="en-US" smtClean="0"/>
              <a:pPr/>
              <a:t>3/1/2013</a:t>
            </a:fld>
            <a:endParaRPr lang="en-US"/>
          </a:p>
        </p:txBody>
      </p:sp>
      <p:sp>
        <p:nvSpPr>
          <p:cNvPr id="6" name="Footer Placeholder 5"/>
          <p:cNvSpPr>
            <a:spLocks noGrp="1"/>
          </p:cNvSpPr>
          <p:nvPr>
            <p:ph type="ftr" sz="quarter" idx="11"/>
          </p:nvPr>
        </p:nvSpPr>
        <p:spPr/>
        <p:txBody>
          <a:bodyPr/>
          <a:lstStyle/>
          <a:p>
            <a:r>
              <a:rPr lang="en-US" smtClean="0"/>
              <a:t>UMBC Fall 2011</a:t>
            </a:r>
            <a:endParaRPr lang="en-US"/>
          </a:p>
        </p:txBody>
      </p:sp>
      <p:sp>
        <p:nvSpPr>
          <p:cNvPr id="7" name="Slide Number Placeholder 6"/>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318348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6470E-81C3-4F7D-B47E-F9E8F353217E}" type="datetime1">
              <a:rPr lang="en-US" smtClean="0"/>
              <a:pPr/>
              <a:t>3/1/2013</a:t>
            </a:fld>
            <a:endParaRPr lang="en-US"/>
          </a:p>
        </p:txBody>
      </p:sp>
      <p:sp>
        <p:nvSpPr>
          <p:cNvPr id="6" name="Footer Placeholder 5"/>
          <p:cNvSpPr>
            <a:spLocks noGrp="1"/>
          </p:cNvSpPr>
          <p:nvPr>
            <p:ph type="ftr" sz="quarter" idx="11"/>
          </p:nvPr>
        </p:nvSpPr>
        <p:spPr/>
        <p:txBody>
          <a:bodyPr/>
          <a:lstStyle/>
          <a:p>
            <a:r>
              <a:rPr lang="en-US" smtClean="0"/>
              <a:t>UMBC Fall 2011</a:t>
            </a:r>
            <a:endParaRPr lang="en-US"/>
          </a:p>
        </p:txBody>
      </p:sp>
      <p:sp>
        <p:nvSpPr>
          <p:cNvPr id="7" name="Slide Number Placeholder 6"/>
          <p:cNvSpPr>
            <a:spLocks noGrp="1"/>
          </p:cNvSpPr>
          <p:nvPr>
            <p:ph type="sldNum" sz="quarter" idx="12"/>
          </p:nvPr>
        </p:nvSpPr>
        <p:spPr/>
        <p:txBody>
          <a:body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30262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71AA9-7CE6-44F4-86EB-C66E14FA3335}" type="datetime1">
              <a:rPr lang="en-US" smtClean="0"/>
              <a:pPr/>
              <a:t>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UMBC Fall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25487-B90B-4764-B1D1-F148438D4716}" type="slidenum">
              <a:rPr lang="en-US" smtClean="0"/>
              <a:pPr/>
              <a:t>‹#›</a:t>
            </a:fld>
            <a:endParaRPr lang="en-US"/>
          </a:p>
        </p:txBody>
      </p:sp>
    </p:spTree>
    <p:extLst>
      <p:ext uri="{BB962C8B-B14F-4D97-AF65-F5344CB8AC3E}">
        <p14:creationId xmlns:p14="http://schemas.microsoft.com/office/powerpoint/2010/main" xmlns="" val="1626013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4.xml"/><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22.jpeg"/><Relationship Id="rId4" Type="http://schemas.openxmlformats.org/officeDocument/2006/relationships/image" Target="../media/image29.png"/><Relationship Id="rId9" Type="http://schemas.openxmlformats.org/officeDocument/2006/relationships/image" Target="../media/image32.w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3429000"/>
            <a:ext cx="8305800" cy="1470025"/>
          </a:xfrm>
        </p:spPr>
        <p:txBody>
          <a:bodyPr>
            <a:normAutofit fontScale="90000"/>
          </a:bodyPr>
          <a:lstStyle/>
          <a:p>
            <a:r>
              <a:rPr lang="en-US" sz="5300" dirty="0" smtClean="0"/>
              <a:t>A Semantic Approach to Security and </a:t>
            </a:r>
            <a:r>
              <a:rPr lang="en-US" sz="5300" dirty="0" smtClean="0"/>
              <a:t>Privacy</a:t>
            </a:r>
            <a:br>
              <a:rPr lang="en-US" sz="5300" dirty="0" smtClean="0"/>
            </a:br>
            <a:r>
              <a:rPr lang="en-US" sz="5300" dirty="0" smtClean="0"/>
              <a:t/>
            </a:r>
            <a:br>
              <a:rPr lang="en-US" sz="5300" dirty="0" smtClean="0"/>
            </a:br>
            <a:r>
              <a:rPr lang="en-US" dirty="0" err="1" smtClean="0"/>
              <a:t>Anupam</a:t>
            </a:r>
            <a:r>
              <a:rPr lang="en-US" dirty="0" smtClean="0"/>
              <a:t> Joshi</a:t>
            </a:r>
            <a:r>
              <a:rPr lang="en-US" dirty="0" smtClean="0"/>
              <a:t/>
            </a:r>
            <a:br>
              <a:rPr lang="en-US" dirty="0" smtClean="0"/>
            </a:br>
            <a:r>
              <a:rPr lang="en-US" i="1" dirty="0" err="1" smtClean="0"/>
              <a:t>eBiquity</a:t>
            </a:r>
            <a:r>
              <a:rPr lang="en-US" i="1" dirty="0" smtClean="0"/>
              <a:t> </a:t>
            </a:r>
            <a:br>
              <a:rPr lang="en-US" i="1" dirty="0" smtClean="0"/>
            </a:br>
            <a:r>
              <a:rPr lang="en-US" i="1" dirty="0" smtClean="0"/>
              <a:t>http://ebiquity.umbc.edu</a:t>
            </a:r>
            <a:r>
              <a:rPr lang="en-US" i="1" dirty="0" smtClean="0"/>
              <a:t>/</a:t>
            </a:r>
            <a:r>
              <a:rPr lang="en-US" i="1" dirty="0" smtClean="0"/>
              <a:t/>
            </a:r>
            <a:br>
              <a:rPr lang="en-US" i="1" dirty="0" smtClean="0"/>
            </a:br>
            <a:r>
              <a:rPr lang="en-US" sz="3100" i="1" dirty="0" smtClean="0"/>
              <a:t>Joint work with Tim </a:t>
            </a:r>
            <a:r>
              <a:rPr lang="en-US" sz="3100" i="1" dirty="0" err="1" smtClean="0"/>
              <a:t>Finin</a:t>
            </a:r>
            <a:r>
              <a:rPr lang="en-US" sz="3100" i="1" dirty="0" smtClean="0"/>
              <a:t> and many students</a:t>
            </a:r>
            <a:r>
              <a:rPr lang="en-US" i="1" dirty="0" smtClean="0"/>
              <a:t>.</a:t>
            </a:r>
            <a:br>
              <a:rPr lang="en-US" i="1" dirty="0" smtClean="0"/>
            </a:br>
            <a:r>
              <a:rPr lang="en-US" i="1" dirty="0" smtClean="0"/>
              <a:t> </a:t>
            </a:r>
            <a:r>
              <a:rPr lang="en-US" sz="2000" i="1" dirty="0" smtClean="0"/>
              <a:t>Support from NSF, AFOSR, NIST, Microsoft, IBM, </a:t>
            </a:r>
            <a:r>
              <a:rPr lang="en-US" sz="2000" i="1" dirty="0" err="1" smtClean="0"/>
              <a:t>Qualcom</a:t>
            </a:r>
            <a:r>
              <a:rPr lang="en-US" sz="2000" i="1" dirty="0" smtClean="0"/>
              <a:t> gratefully acknowledged!</a:t>
            </a:r>
            <a:r>
              <a:rPr lang="en-US" dirty="0" smtClean="0">
                <a:latin typeface="Arial Unicode MS" pitchFamily="34" charset="-128"/>
                <a:ea typeface="Arial Unicode MS" pitchFamily="34" charset="-128"/>
                <a:cs typeface="Arial Unicode MS" pitchFamily="34" charset="-128"/>
              </a:rPr>
              <a:t/>
            </a:r>
            <a:br>
              <a:rPr lang="en-US" dirty="0" smtClean="0">
                <a:latin typeface="Arial Unicode MS" pitchFamily="34" charset="-128"/>
                <a:ea typeface="Arial Unicode MS" pitchFamily="34" charset="-128"/>
                <a:cs typeface="Arial Unicode MS" pitchFamily="34" charset="-128"/>
              </a:rPr>
            </a:br>
            <a:r>
              <a:rPr lang="en-US" dirty="0" smtClean="0">
                <a:latin typeface="Arial Unicode MS" pitchFamily="34" charset="-128"/>
                <a:ea typeface="Arial Unicode MS" pitchFamily="34" charset="-128"/>
                <a:cs typeface="Arial Unicode MS" pitchFamily="34" charset="-128"/>
              </a:rPr>
              <a:t/>
            </a:r>
            <a:br>
              <a:rPr lang="en-US" dirty="0" smtClean="0">
                <a:latin typeface="Arial Unicode MS" pitchFamily="34" charset="-128"/>
                <a:ea typeface="Arial Unicode MS" pitchFamily="34" charset="-128"/>
                <a:cs typeface="Arial Unicode MS" pitchFamily="34" charset="-128"/>
              </a:rPr>
            </a:br>
            <a:endParaRPr lang="en-US" sz="2300" dirty="0">
              <a:latin typeface="Arial Unicode MS" pitchFamily="34" charset="-128"/>
              <a:ea typeface="Arial Unicode MS" pitchFamily="34" charset="-128"/>
              <a:cs typeface="Arial Unicode MS" pitchFamily="34" charset="-128"/>
            </a:endParaRPr>
          </a:p>
        </p:txBody>
      </p:sp>
      <p:sp>
        <p:nvSpPr>
          <p:cNvPr id="9" name="Date Placeholder 2"/>
          <p:cNvSpPr>
            <a:spLocks noGrp="1"/>
          </p:cNvSpPr>
          <p:nvPr>
            <p:ph type="dt" sz="half" idx="10"/>
          </p:nvPr>
        </p:nvSpPr>
        <p:spPr>
          <a:xfrm>
            <a:off x="304800" y="6324600"/>
            <a:ext cx="2133600" cy="365125"/>
          </a:xfrm>
        </p:spPr>
        <p:txBody>
          <a:bodyPr/>
          <a:lstStyle/>
          <a:p>
            <a:fld id="{3A97FA1F-7ED7-4E76-95C5-ACBD30EA206F}" type="datetime1">
              <a:rPr lang="en-US" smtClean="0">
                <a:solidFill>
                  <a:schemeClr val="tx1"/>
                </a:solidFill>
              </a:rPr>
              <a:pPr/>
              <a:t>3/1/2013</a:t>
            </a:fld>
            <a:endParaRPr lang="en-US" dirty="0" smtClean="0">
              <a:solidFill>
                <a:schemeClr val="tx1"/>
              </a:solidFill>
            </a:endParaRPr>
          </a:p>
        </p:txBody>
      </p:sp>
      <p:sp>
        <p:nvSpPr>
          <p:cNvPr id="11"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a:t>
            </a:fld>
            <a:endParaRPr lang="en-US" dirty="0">
              <a:solidFill>
                <a:schemeClr val="tx1"/>
              </a:solidFill>
            </a:endParaRPr>
          </a:p>
        </p:txBody>
      </p:sp>
      <p:cxnSp>
        <p:nvCxnSpPr>
          <p:cNvPr id="4" name="Straight Connector 3"/>
          <p:cNvCxnSpPr/>
          <p:nvPr/>
        </p:nvCxnSpPr>
        <p:spPr>
          <a:xfrm>
            <a:off x="381000" y="762000"/>
            <a:ext cx="838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6324600"/>
            <a:ext cx="838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
            <a:ext cx="1981200" cy="577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365717"/>
      </p:ext>
    </p:extLst>
  </p:cSld>
  <p:clrMapOvr>
    <a:masterClrMapping/>
  </p:clrMapOvr>
  <mc:AlternateContent xmlns:mc="http://schemas.openxmlformats.org/markup-compatibility/2006">
    <mc:Choice xmlns:p14="http://schemas.microsoft.com/office/powerpoint/2010/main" xmlns="" Requires="p14">
      <p:transition p14:dur="10" advTm="19980"/>
    </mc:Choice>
    <mc:Fallback>
      <p:transition advTm="199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10</a:t>
            </a:fld>
            <a:endParaRPr lang="en-US" dirty="0">
              <a:solidFill>
                <a:schemeClr val="tx1"/>
              </a:solidFill>
            </a:endParaRPr>
          </a:p>
        </p:txBody>
      </p:sp>
      <p:sp>
        <p:nvSpPr>
          <p:cNvPr id="136" name="TextBox 135"/>
          <p:cNvSpPr txBox="1"/>
          <p:nvPr/>
        </p:nvSpPr>
        <p:spPr>
          <a:xfrm>
            <a:off x="4079198" y="5943600"/>
            <a:ext cx="2003389" cy="261610"/>
          </a:xfrm>
          <a:prstGeom prst="rect">
            <a:avLst/>
          </a:prstGeom>
          <a:solidFill>
            <a:srgbClr val="FF7C80"/>
          </a:solidFill>
          <a:ln w="15875">
            <a:solidFill>
              <a:schemeClr val="tx1"/>
            </a:solidFill>
          </a:ln>
        </p:spPr>
        <p:txBody>
          <a:bodyPr wrap="square" rtlCol="0">
            <a:spAutoFit/>
          </a:bodyPr>
          <a:lstStyle/>
          <a:p>
            <a:pPr algn="ctr"/>
            <a:r>
              <a:rPr lang="en-US" sz="1100" dirty="0" smtClean="0"/>
              <a:t>Threat/Vulnerability Alert</a:t>
            </a:r>
          </a:p>
        </p:txBody>
      </p:sp>
      <p:grpSp>
        <p:nvGrpSpPr>
          <p:cNvPr id="2" name="Group 6"/>
          <p:cNvGrpSpPr/>
          <p:nvPr/>
        </p:nvGrpSpPr>
        <p:grpSpPr>
          <a:xfrm>
            <a:off x="3415587" y="4267200"/>
            <a:ext cx="4540447" cy="1447800"/>
            <a:chOff x="3415587" y="4267200"/>
            <a:chExt cx="4540447" cy="1447800"/>
          </a:xfrm>
        </p:grpSpPr>
        <p:grpSp>
          <p:nvGrpSpPr>
            <p:cNvPr id="3" name="Group 154"/>
            <p:cNvGrpSpPr/>
            <p:nvPr/>
          </p:nvGrpSpPr>
          <p:grpSpPr>
            <a:xfrm>
              <a:off x="3415587" y="4889681"/>
              <a:ext cx="3217732" cy="825319"/>
              <a:chOff x="2901711" y="4642420"/>
              <a:chExt cx="3217732" cy="825319"/>
            </a:xfrm>
          </p:grpSpPr>
          <p:sp>
            <p:nvSpPr>
              <p:cNvPr id="141" name="Rounded Rectangle 140"/>
              <p:cNvSpPr/>
              <p:nvPr/>
            </p:nvSpPr>
            <p:spPr>
              <a:xfrm>
                <a:off x="2901711" y="4642420"/>
                <a:ext cx="3217732" cy="825319"/>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Magnetic Disk 141"/>
              <p:cNvSpPr/>
              <p:nvPr/>
            </p:nvSpPr>
            <p:spPr>
              <a:xfrm>
                <a:off x="2961553" y="4711519"/>
                <a:ext cx="914546" cy="704044"/>
              </a:xfrm>
              <a:prstGeom prst="flowChartMagneticDisk">
                <a:avLst/>
              </a:prstGeom>
              <a:solidFill>
                <a:srgbClr val="FFCC6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Knowledge Base</a:t>
                </a:r>
                <a:endParaRPr lang="en-US" sz="1100" dirty="0">
                  <a:solidFill>
                    <a:schemeClr val="tx1"/>
                  </a:solidFill>
                </a:endParaRPr>
              </a:p>
            </p:txBody>
          </p:sp>
          <p:cxnSp>
            <p:nvCxnSpPr>
              <p:cNvPr id="144" name="Straight Arrow Connector 143"/>
              <p:cNvCxnSpPr>
                <a:stCxn id="142" idx="4"/>
              </p:cNvCxnSpPr>
              <p:nvPr/>
            </p:nvCxnSpPr>
            <p:spPr>
              <a:xfrm>
                <a:off x="3876099" y="5063541"/>
                <a:ext cx="314901" cy="983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 name="Group 1041"/>
              <p:cNvGrpSpPr/>
              <p:nvPr/>
            </p:nvGrpSpPr>
            <p:grpSpPr>
              <a:xfrm>
                <a:off x="4191000" y="4724400"/>
                <a:ext cx="785442" cy="633639"/>
                <a:chOff x="4091358" y="4711519"/>
                <a:chExt cx="785442" cy="633639"/>
              </a:xfrm>
            </p:grpSpPr>
            <p:sp>
              <p:nvSpPr>
                <p:cNvPr id="143" name="Flowchart: Alternate Process 142"/>
                <p:cNvSpPr/>
                <p:nvPr/>
              </p:nvSpPr>
              <p:spPr>
                <a:xfrm>
                  <a:off x="4095902" y="4711519"/>
                  <a:ext cx="733738" cy="633639"/>
                </a:xfrm>
                <a:prstGeom prst="flowChartAlternateProcess">
                  <a:avLst/>
                </a:prstGeom>
                <a:solidFill>
                  <a:srgbClr val="FFCC6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78" name="TextBox 177"/>
                <p:cNvSpPr txBox="1"/>
                <p:nvPr/>
              </p:nvSpPr>
              <p:spPr>
                <a:xfrm>
                  <a:off x="4091358" y="4876800"/>
                  <a:ext cx="785442" cy="261610"/>
                </a:xfrm>
                <a:prstGeom prst="rect">
                  <a:avLst/>
                </a:prstGeom>
                <a:noFill/>
                <a:ln w="19050">
                  <a:noFill/>
                </a:ln>
              </p:spPr>
              <p:txBody>
                <a:bodyPr wrap="square" rtlCol="0">
                  <a:spAutoFit/>
                </a:bodyPr>
                <a:lstStyle/>
                <a:p>
                  <a:pPr algn="ctr"/>
                  <a:r>
                    <a:rPr lang="en-US" sz="1100" dirty="0" err="1" smtClean="0"/>
                    <a:t>Reasoner</a:t>
                  </a:r>
                  <a:endParaRPr lang="en-US" sz="1100" dirty="0" smtClean="0"/>
                </a:p>
              </p:txBody>
            </p:sp>
          </p:grpSp>
          <p:grpSp>
            <p:nvGrpSpPr>
              <p:cNvPr id="5" name="Group 179"/>
              <p:cNvGrpSpPr/>
              <p:nvPr/>
            </p:nvGrpSpPr>
            <p:grpSpPr>
              <a:xfrm>
                <a:off x="5334000" y="4724400"/>
                <a:ext cx="785442" cy="633639"/>
                <a:chOff x="4091358" y="4711519"/>
                <a:chExt cx="785442" cy="633639"/>
              </a:xfrm>
            </p:grpSpPr>
            <p:sp>
              <p:nvSpPr>
                <p:cNvPr id="181" name="Flowchart: Alternate Process 180"/>
                <p:cNvSpPr/>
                <p:nvPr/>
              </p:nvSpPr>
              <p:spPr>
                <a:xfrm>
                  <a:off x="4095902" y="4711519"/>
                  <a:ext cx="733738" cy="633639"/>
                </a:xfrm>
                <a:prstGeom prst="flowChartAlternateProcess">
                  <a:avLst/>
                </a:prstGeom>
                <a:solidFill>
                  <a:srgbClr val="FFCC6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2" name="TextBox 181"/>
                <p:cNvSpPr txBox="1"/>
                <p:nvPr/>
              </p:nvSpPr>
              <p:spPr>
                <a:xfrm>
                  <a:off x="4091358" y="4876800"/>
                  <a:ext cx="785442" cy="261610"/>
                </a:xfrm>
                <a:prstGeom prst="rect">
                  <a:avLst/>
                </a:prstGeom>
                <a:noFill/>
                <a:ln w="19050">
                  <a:noFill/>
                </a:ln>
              </p:spPr>
              <p:txBody>
                <a:bodyPr wrap="square" rtlCol="0">
                  <a:spAutoFit/>
                </a:bodyPr>
                <a:lstStyle/>
                <a:p>
                  <a:pPr algn="ctr"/>
                  <a:r>
                    <a:rPr lang="en-US" sz="1100" dirty="0" smtClean="0"/>
                    <a:t>Ontology</a:t>
                  </a:r>
                </a:p>
              </p:txBody>
            </p:sp>
          </p:grpSp>
          <p:cxnSp>
            <p:nvCxnSpPr>
              <p:cNvPr id="183" name="Straight Arrow Connector 182"/>
              <p:cNvCxnSpPr/>
              <p:nvPr/>
            </p:nvCxnSpPr>
            <p:spPr>
              <a:xfrm>
                <a:off x="4923684" y="5029200"/>
                <a:ext cx="410316"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6" name="Group 232"/>
            <p:cNvGrpSpPr/>
            <p:nvPr/>
          </p:nvGrpSpPr>
          <p:grpSpPr>
            <a:xfrm>
              <a:off x="5777787" y="4267200"/>
              <a:ext cx="2178247" cy="430886"/>
              <a:chOff x="5334000" y="4495800"/>
              <a:chExt cx="2178247" cy="430886"/>
            </a:xfrm>
          </p:grpSpPr>
          <p:grpSp>
            <p:nvGrpSpPr>
              <p:cNvPr id="7" name="Group 114"/>
              <p:cNvGrpSpPr/>
              <p:nvPr/>
            </p:nvGrpSpPr>
            <p:grpSpPr>
              <a:xfrm>
                <a:off x="6216847" y="4495800"/>
                <a:ext cx="1295400" cy="430886"/>
                <a:chOff x="2590800" y="1447800"/>
                <a:chExt cx="1295400" cy="324875"/>
              </a:xfrm>
            </p:grpSpPr>
            <p:sp>
              <p:nvSpPr>
                <p:cNvPr id="117" name="Oval 116"/>
                <p:cNvSpPr/>
                <p:nvPr/>
              </p:nvSpPr>
              <p:spPr>
                <a:xfrm>
                  <a:off x="2590800" y="1447800"/>
                  <a:ext cx="1272632" cy="307704"/>
                </a:xfrm>
                <a:prstGeom prst="ellipse">
                  <a:avLst/>
                </a:prstGeom>
                <a:solidFill>
                  <a:schemeClr val="tx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2620116" y="1447800"/>
                  <a:ext cx="1266084" cy="324875"/>
                </a:xfrm>
                <a:prstGeom prst="rect">
                  <a:avLst/>
                </a:prstGeom>
                <a:noFill/>
                <a:ln w="19050">
                  <a:noFill/>
                </a:ln>
              </p:spPr>
              <p:txBody>
                <a:bodyPr wrap="square" rtlCol="0">
                  <a:spAutoFit/>
                </a:bodyPr>
                <a:lstStyle/>
                <a:p>
                  <a:pPr algn="ctr"/>
                  <a:r>
                    <a:rPr lang="en-US" sz="1100" dirty="0" smtClean="0"/>
                    <a:t>Domain Expert Knowledge</a:t>
                  </a:r>
                </a:p>
              </p:txBody>
            </p:sp>
          </p:grpSp>
          <p:cxnSp>
            <p:nvCxnSpPr>
              <p:cNvPr id="237" name="Curved Connector 236"/>
              <p:cNvCxnSpPr>
                <a:endCxn id="156" idx="3"/>
              </p:cNvCxnSpPr>
              <p:nvPr/>
            </p:nvCxnSpPr>
            <p:spPr>
              <a:xfrm rot="10800000">
                <a:off x="5334000" y="4695631"/>
                <a:ext cx="884412" cy="2"/>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249" name="Straight Arrow Connector 248"/>
          <p:cNvCxnSpPr>
            <a:endCxn id="136" idx="0"/>
          </p:cNvCxnSpPr>
          <p:nvPr/>
        </p:nvCxnSpPr>
        <p:spPr>
          <a:xfrm>
            <a:off x="5069798" y="5715000"/>
            <a:ext cx="11095" cy="228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5"/>
          <p:cNvGrpSpPr/>
          <p:nvPr/>
        </p:nvGrpSpPr>
        <p:grpSpPr>
          <a:xfrm>
            <a:off x="838200" y="1279575"/>
            <a:ext cx="7530387" cy="3597225"/>
            <a:chOff x="838200" y="1279575"/>
            <a:chExt cx="7530387" cy="3597225"/>
          </a:xfrm>
        </p:grpSpPr>
        <p:sp>
          <p:nvSpPr>
            <p:cNvPr id="156" name="Rounded Rectangle 155"/>
            <p:cNvSpPr/>
            <p:nvPr/>
          </p:nvSpPr>
          <p:spPr>
            <a:xfrm>
              <a:off x="4253787" y="4267200"/>
              <a:ext cx="1524000" cy="399661"/>
            </a:xfrm>
            <a:prstGeom prst="roundRect">
              <a:avLst/>
            </a:prstGeom>
            <a:solidFill>
              <a:srgbClr val="FFFF9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RDFS Knowledge</a:t>
              </a:r>
              <a:endParaRPr lang="en-US" sz="1100" dirty="0">
                <a:solidFill>
                  <a:schemeClr val="tx1"/>
                </a:solidFill>
              </a:endParaRPr>
            </a:p>
          </p:txBody>
        </p:sp>
        <p:grpSp>
          <p:nvGrpSpPr>
            <p:cNvPr id="9" name="Group 4"/>
            <p:cNvGrpSpPr/>
            <p:nvPr/>
          </p:nvGrpSpPr>
          <p:grpSpPr>
            <a:xfrm>
              <a:off x="838200" y="1279575"/>
              <a:ext cx="7530387" cy="3292425"/>
              <a:chOff x="838200" y="1279575"/>
              <a:chExt cx="7530387" cy="3292425"/>
            </a:xfrm>
          </p:grpSpPr>
          <p:grpSp>
            <p:nvGrpSpPr>
              <p:cNvPr id="10" name="Group 1"/>
              <p:cNvGrpSpPr/>
              <p:nvPr/>
            </p:nvGrpSpPr>
            <p:grpSpPr>
              <a:xfrm>
                <a:off x="838200" y="1287644"/>
                <a:ext cx="3415587" cy="3284356"/>
                <a:chOff x="838200" y="1287644"/>
                <a:chExt cx="3415587" cy="3284356"/>
              </a:xfrm>
            </p:grpSpPr>
            <p:grpSp>
              <p:nvGrpSpPr>
                <p:cNvPr id="13" name="Group 91"/>
                <p:cNvGrpSpPr/>
                <p:nvPr/>
              </p:nvGrpSpPr>
              <p:grpSpPr>
                <a:xfrm>
                  <a:off x="1606868" y="1287644"/>
                  <a:ext cx="1580119" cy="845956"/>
                  <a:chOff x="2037792" y="443886"/>
                  <a:chExt cx="1580119" cy="845956"/>
                </a:xfrm>
              </p:grpSpPr>
              <p:sp>
                <p:nvSpPr>
                  <p:cNvPr id="149" name="Cloud 148"/>
                  <p:cNvSpPr/>
                  <p:nvPr/>
                </p:nvSpPr>
                <p:spPr>
                  <a:xfrm rot="357999">
                    <a:off x="2037792" y="443886"/>
                    <a:ext cx="1580119" cy="845956"/>
                  </a:xfrm>
                  <a:prstGeom prst="cloud">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0" name="TextBox 149"/>
                  <p:cNvSpPr txBox="1"/>
                  <p:nvPr/>
                </p:nvSpPr>
                <p:spPr>
                  <a:xfrm>
                    <a:off x="2244300" y="533400"/>
                    <a:ext cx="1241292" cy="600164"/>
                  </a:xfrm>
                  <a:prstGeom prst="rect">
                    <a:avLst/>
                  </a:prstGeom>
                  <a:noFill/>
                </p:spPr>
                <p:txBody>
                  <a:bodyPr wrap="square" rtlCol="0">
                    <a:spAutoFit/>
                  </a:bodyPr>
                  <a:lstStyle/>
                  <a:p>
                    <a:pPr algn="ctr"/>
                    <a:r>
                      <a:rPr lang="en-US" sz="1100" dirty="0" smtClean="0"/>
                      <a:t>Web Text Sources</a:t>
                    </a:r>
                  </a:p>
                  <a:p>
                    <a:pPr algn="ctr"/>
                    <a:r>
                      <a:rPr lang="en-US" sz="1100" dirty="0" smtClean="0"/>
                      <a:t> (Blogs, Forums, Feeds)</a:t>
                    </a:r>
                  </a:p>
                </p:txBody>
              </p:sp>
            </p:grpSp>
            <p:grpSp>
              <p:nvGrpSpPr>
                <p:cNvPr id="14" name="Group 92"/>
                <p:cNvGrpSpPr/>
                <p:nvPr/>
              </p:nvGrpSpPr>
              <p:grpSpPr>
                <a:xfrm>
                  <a:off x="977187" y="2286000"/>
                  <a:ext cx="1066800" cy="718241"/>
                  <a:chOff x="694992" y="1905000"/>
                  <a:chExt cx="1819608" cy="907197"/>
                </a:xfrm>
              </p:grpSpPr>
              <p:sp>
                <p:nvSpPr>
                  <p:cNvPr id="147" name="Rounded Rectangle 146"/>
                  <p:cNvSpPr/>
                  <p:nvPr/>
                </p:nvSpPr>
                <p:spPr>
                  <a:xfrm>
                    <a:off x="694992" y="1905000"/>
                    <a:ext cx="1819608" cy="907197"/>
                  </a:xfrm>
                  <a:prstGeom prst="roundRect">
                    <a:avLst/>
                  </a:prstGeom>
                  <a:solidFill>
                    <a:srgbClr val="CCFF6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717870" y="2042222"/>
                    <a:ext cx="1787294" cy="544245"/>
                  </a:xfrm>
                  <a:prstGeom prst="rect">
                    <a:avLst/>
                  </a:prstGeom>
                  <a:noFill/>
                </p:spPr>
                <p:txBody>
                  <a:bodyPr wrap="square" rtlCol="0">
                    <a:spAutoFit/>
                  </a:bodyPr>
                  <a:lstStyle/>
                  <a:p>
                    <a:pPr algn="ctr"/>
                    <a:r>
                      <a:rPr lang="en-US" sz="1100" dirty="0" smtClean="0"/>
                      <a:t>Entity/Concept Extractor</a:t>
                    </a:r>
                  </a:p>
                </p:txBody>
              </p:sp>
            </p:grpSp>
            <p:grpSp>
              <p:nvGrpSpPr>
                <p:cNvPr id="15" name="Group 1024"/>
                <p:cNvGrpSpPr/>
                <p:nvPr/>
              </p:nvGrpSpPr>
              <p:grpSpPr>
                <a:xfrm>
                  <a:off x="838200" y="3959498"/>
                  <a:ext cx="977187" cy="460102"/>
                  <a:chOff x="228600" y="3654696"/>
                  <a:chExt cx="977187" cy="460102"/>
                </a:xfrm>
              </p:grpSpPr>
              <p:sp>
                <p:nvSpPr>
                  <p:cNvPr id="145" name="Oval 144"/>
                  <p:cNvSpPr/>
                  <p:nvPr/>
                </p:nvSpPr>
                <p:spPr>
                  <a:xfrm>
                    <a:off x="228600" y="3654696"/>
                    <a:ext cx="977187" cy="460102"/>
                  </a:xfrm>
                  <a:prstGeom prst="ellipse">
                    <a:avLst/>
                  </a:prstGeom>
                  <a:solidFill>
                    <a:schemeClr val="tx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228600" y="3700790"/>
                    <a:ext cx="972159" cy="261610"/>
                  </a:xfrm>
                  <a:prstGeom prst="rect">
                    <a:avLst/>
                  </a:prstGeom>
                  <a:noFill/>
                  <a:ln w="19050">
                    <a:noFill/>
                  </a:ln>
                </p:spPr>
                <p:txBody>
                  <a:bodyPr wrap="square" rtlCol="0">
                    <a:spAutoFit/>
                  </a:bodyPr>
                  <a:lstStyle/>
                  <a:p>
                    <a:pPr algn="ctr"/>
                    <a:r>
                      <a:rPr lang="en-US" sz="1100" dirty="0" smtClean="0"/>
                      <a:t>Named Entities</a:t>
                    </a:r>
                  </a:p>
                </p:txBody>
              </p:sp>
            </p:grpSp>
            <p:cxnSp>
              <p:nvCxnSpPr>
                <p:cNvPr id="96" name="Curved Connector 95"/>
                <p:cNvCxnSpPr>
                  <a:stCxn id="147" idx="2"/>
                  <a:endCxn id="145" idx="2"/>
                </p:cNvCxnSpPr>
                <p:nvPr/>
              </p:nvCxnSpPr>
              <p:spPr>
                <a:xfrm rot="5400000">
                  <a:off x="581740" y="3260702"/>
                  <a:ext cx="1185308" cy="672387"/>
                </a:xfrm>
                <a:prstGeom prst="curvedConnector4">
                  <a:avLst>
                    <a:gd name="adj1" fmla="val 40296"/>
                    <a:gd name="adj2" fmla="val 133998"/>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49" idx="1"/>
                  <a:endCxn id="147" idx="0"/>
                </p:cNvCxnSpPr>
                <p:nvPr/>
              </p:nvCxnSpPr>
              <p:spPr>
                <a:xfrm flipH="1">
                  <a:off x="1510587" y="2130412"/>
                  <a:ext cx="842466" cy="155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89"/>
                <p:cNvGrpSpPr/>
                <p:nvPr/>
              </p:nvGrpSpPr>
              <p:grpSpPr>
                <a:xfrm>
                  <a:off x="2120187" y="2278559"/>
                  <a:ext cx="1066800" cy="769441"/>
                  <a:chOff x="1295400" y="2578025"/>
                  <a:chExt cx="1066800" cy="769441"/>
                </a:xfrm>
              </p:grpSpPr>
              <p:sp>
                <p:nvSpPr>
                  <p:cNvPr id="152" name="Rounded Rectangle 151"/>
                  <p:cNvSpPr/>
                  <p:nvPr/>
                </p:nvSpPr>
                <p:spPr>
                  <a:xfrm>
                    <a:off x="1295400" y="2590800"/>
                    <a:ext cx="1066800" cy="756666"/>
                  </a:xfrm>
                  <a:prstGeom prst="roundRect">
                    <a:avLst/>
                  </a:prstGeom>
                  <a:solidFill>
                    <a:srgbClr val="CCFF6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1339932" y="2578025"/>
                    <a:ext cx="1016736" cy="769441"/>
                  </a:xfrm>
                  <a:prstGeom prst="rect">
                    <a:avLst/>
                  </a:prstGeom>
                  <a:noFill/>
                </p:spPr>
                <p:txBody>
                  <a:bodyPr wrap="square" rtlCol="0">
                    <a:spAutoFit/>
                  </a:bodyPr>
                  <a:lstStyle/>
                  <a:p>
                    <a:pPr algn="ctr"/>
                    <a:r>
                      <a:rPr lang="en-US" sz="1100" dirty="0" smtClean="0"/>
                      <a:t>Security Vulnerability Entities Extractor</a:t>
                    </a:r>
                  </a:p>
                </p:txBody>
              </p:sp>
            </p:grpSp>
            <p:sp>
              <p:nvSpPr>
                <p:cNvPr id="158" name="Oval 157"/>
                <p:cNvSpPr/>
                <p:nvPr/>
              </p:nvSpPr>
              <p:spPr>
                <a:xfrm>
                  <a:off x="1828800" y="3392352"/>
                  <a:ext cx="977187" cy="646248"/>
                </a:xfrm>
                <a:prstGeom prst="ellipse">
                  <a:avLst/>
                </a:prstGeom>
                <a:solidFill>
                  <a:schemeClr val="tx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1833828" y="3429000"/>
                  <a:ext cx="972159" cy="600164"/>
                </a:xfrm>
                <a:prstGeom prst="rect">
                  <a:avLst/>
                </a:prstGeom>
                <a:noFill/>
                <a:ln w="19050">
                  <a:noFill/>
                </a:ln>
              </p:spPr>
              <p:txBody>
                <a:bodyPr wrap="square" rtlCol="0">
                  <a:spAutoFit/>
                </a:bodyPr>
                <a:lstStyle/>
                <a:p>
                  <a:pPr algn="ctr"/>
                  <a:r>
                    <a:rPr lang="en-US" sz="1100" dirty="0" smtClean="0"/>
                    <a:t>Security Vulnerability Terms</a:t>
                  </a:r>
                </a:p>
              </p:txBody>
            </p:sp>
            <p:cxnSp>
              <p:nvCxnSpPr>
                <p:cNvPr id="160" name="Curved Connector 159"/>
                <p:cNvCxnSpPr>
                  <a:stCxn id="152" idx="2"/>
                  <a:endCxn id="158" idx="0"/>
                </p:cNvCxnSpPr>
                <p:nvPr/>
              </p:nvCxnSpPr>
              <p:spPr>
                <a:xfrm rot="5400000">
                  <a:off x="2313315" y="3052080"/>
                  <a:ext cx="344352" cy="336193"/>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endCxn id="152" idx="0"/>
                </p:cNvCxnSpPr>
                <p:nvPr/>
              </p:nvCxnSpPr>
              <p:spPr>
                <a:xfrm flipH="1">
                  <a:off x="2653587" y="1905000"/>
                  <a:ext cx="457200" cy="38633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Curved Connector 171"/>
                <p:cNvCxnSpPr>
                  <a:stCxn id="145" idx="6"/>
                </p:cNvCxnSpPr>
                <p:nvPr/>
              </p:nvCxnSpPr>
              <p:spPr>
                <a:xfrm>
                  <a:off x="1815387" y="4189549"/>
                  <a:ext cx="2438400" cy="382451"/>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Curved Connector 193"/>
                <p:cNvCxnSpPr/>
                <p:nvPr/>
              </p:nvCxnSpPr>
              <p:spPr>
                <a:xfrm>
                  <a:off x="2787546" y="3657600"/>
                  <a:ext cx="1466241" cy="755174"/>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2"/>
              <p:cNvGrpSpPr/>
              <p:nvPr/>
            </p:nvGrpSpPr>
            <p:grpSpPr>
              <a:xfrm>
                <a:off x="3263187" y="1508175"/>
                <a:ext cx="1496354" cy="2759026"/>
                <a:chOff x="3263187" y="1508175"/>
                <a:chExt cx="1496354" cy="2759026"/>
              </a:xfrm>
            </p:grpSpPr>
            <p:cxnSp>
              <p:nvCxnSpPr>
                <p:cNvPr id="95" name="Curved Connector 94"/>
                <p:cNvCxnSpPr>
                  <a:stCxn id="130" idx="1"/>
                  <a:endCxn id="125" idx="0"/>
                </p:cNvCxnSpPr>
                <p:nvPr/>
              </p:nvCxnSpPr>
              <p:spPr>
                <a:xfrm rot="5400000">
                  <a:off x="3860765" y="2159552"/>
                  <a:ext cx="230201" cy="175092"/>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00"/>
                <p:cNvGrpSpPr/>
                <p:nvPr/>
              </p:nvGrpSpPr>
              <p:grpSpPr>
                <a:xfrm>
                  <a:off x="3415587" y="1508175"/>
                  <a:ext cx="1343954" cy="625425"/>
                  <a:chOff x="5728048" y="1575283"/>
                  <a:chExt cx="1343954" cy="625425"/>
                </a:xfrm>
              </p:grpSpPr>
              <p:sp>
                <p:nvSpPr>
                  <p:cNvPr id="130" name="Cloud 129"/>
                  <p:cNvSpPr/>
                  <p:nvPr/>
                </p:nvSpPr>
                <p:spPr>
                  <a:xfrm rot="266352">
                    <a:off x="5728048" y="1575283"/>
                    <a:ext cx="1343954" cy="625425"/>
                  </a:xfrm>
                  <a:prstGeom prst="cloud">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5880936" y="1710498"/>
                    <a:ext cx="1066312" cy="261610"/>
                  </a:xfrm>
                  <a:prstGeom prst="rect">
                    <a:avLst/>
                  </a:prstGeom>
                  <a:noFill/>
                </p:spPr>
                <p:txBody>
                  <a:bodyPr wrap="square" rtlCol="0">
                    <a:spAutoFit/>
                  </a:bodyPr>
                  <a:lstStyle/>
                  <a:p>
                    <a:pPr algn="ctr"/>
                    <a:r>
                      <a:rPr lang="en-US" sz="1100" dirty="0" smtClean="0"/>
                      <a:t>IDS/IPS sensors</a:t>
                    </a:r>
                  </a:p>
                </p:txBody>
              </p:sp>
            </p:grpSp>
            <p:grpSp>
              <p:nvGrpSpPr>
                <p:cNvPr id="19" name="Group 103"/>
                <p:cNvGrpSpPr/>
                <p:nvPr/>
              </p:nvGrpSpPr>
              <p:grpSpPr>
                <a:xfrm>
                  <a:off x="3263187" y="2362199"/>
                  <a:ext cx="1272632" cy="457199"/>
                  <a:chOff x="2590800" y="1447800"/>
                  <a:chExt cx="1295400" cy="307704"/>
                </a:xfrm>
              </p:grpSpPr>
              <p:sp>
                <p:nvSpPr>
                  <p:cNvPr id="125" name="Oval 124"/>
                  <p:cNvSpPr/>
                  <p:nvPr/>
                </p:nvSpPr>
                <p:spPr>
                  <a:xfrm>
                    <a:off x="2590800" y="1447800"/>
                    <a:ext cx="1272632" cy="307704"/>
                  </a:xfrm>
                  <a:prstGeom prst="ellipse">
                    <a:avLst/>
                  </a:prstGeom>
                  <a:solidFill>
                    <a:schemeClr val="tx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620116" y="1490990"/>
                    <a:ext cx="1266084" cy="261610"/>
                  </a:xfrm>
                  <a:prstGeom prst="rect">
                    <a:avLst/>
                  </a:prstGeom>
                  <a:noFill/>
                  <a:ln w="19050">
                    <a:noFill/>
                  </a:ln>
                </p:spPr>
                <p:txBody>
                  <a:bodyPr wrap="square" rtlCol="0">
                    <a:spAutoFit/>
                  </a:bodyPr>
                  <a:lstStyle/>
                  <a:p>
                    <a:pPr algn="ctr"/>
                    <a:r>
                      <a:rPr lang="en-US" sz="1100" dirty="0" smtClean="0"/>
                      <a:t>Reports and Logs</a:t>
                    </a:r>
                  </a:p>
                </p:txBody>
              </p:sp>
            </p:grpSp>
            <p:cxnSp>
              <p:nvCxnSpPr>
                <p:cNvPr id="206" name="Curved Connector 205"/>
                <p:cNvCxnSpPr>
                  <a:stCxn id="126" idx="2"/>
                </p:cNvCxnSpPr>
                <p:nvPr/>
              </p:nvCxnSpPr>
              <p:spPr>
                <a:xfrm rot="16200000" flipH="1">
                  <a:off x="3548286" y="3180700"/>
                  <a:ext cx="1452119" cy="720883"/>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3"/>
              <p:cNvGrpSpPr/>
              <p:nvPr/>
            </p:nvGrpSpPr>
            <p:grpSpPr>
              <a:xfrm>
                <a:off x="4340205" y="1456079"/>
                <a:ext cx="1884564" cy="2811125"/>
                <a:chOff x="4340205" y="1456079"/>
                <a:chExt cx="1884564" cy="2811125"/>
              </a:xfrm>
            </p:grpSpPr>
            <p:grpSp>
              <p:nvGrpSpPr>
                <p:cNvPr id="21" name="Group 98"/>
                <p:cNvGrpSpPr/>
                <p:nvPr/>
              </p:nvGrpSpPr>
              <p:grpSpPr>
                <a:xfrm>
                  <a:off x="4863387" y="1456079"/>
                  <a:ext cx="1361382" cy="753721"/>
                  <a:chOff x="5723056" y="1575765"/>
                  <a:chExt cx="1361382" cy="753721"/>
                </a:xfrm>
              </p:grpSpPr>
              <p:sp>
                <p:nvSpPr>
                  <p:cNvPr id="134" name="Cloud 133"/>
                  <p:cNvSpPr/>
                  <p:nvPr/>
                </p:nvSpPr>
                <p:spPr>
                  <a:xfrm rot="266352">
                    <a:off x="5723056" y="1575765"/>
                    <a:ext cx="1361382" cy="753721"/>
                  </a:xfrm>
                  <a:prstGeom prst="cloud">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5871307" y="1651483"/>
                    <a:ext cx="1152141" cy="430887"/>
                  </a:xfrm>
                  <a:prstGeom prst="rect">
                    <a:avLst/>
                  </a:prstGeom>
                  <a:noFill/>
                </p:spPr>
                <p:txBody>
                  <a:bodyPr wrap="square" rtlCol="0">
                    <a:spAutoFit/>
                  </a:bodyPr>
                  <a:lstStyle/>
                  <a:p>
                    <a:pPr algn="ctr"/>
                    <a:r>
                      <a:rPr lang="en-US" sz="1100" dirty="0" smtClean="0"/>
                      <a:t>Host Based Activity Monitor</a:t>
                    </a:r>
                  </a:p>
                </p:txBody>
              </p:sp>
            </p:grpSp>
            <p:grpSp>
              <p:nvGrpSpPr>
                <p:cNvPr id="22" name="Group 105"/>
                <p:cNvGrpSpPr/>
                <p:nvPr/>
              </p:nvGrpSpPr>
              <p:grpSpPr>
                <a:xfrm>
                  <a:off x="4340205" y="2968896"/>
                  <a:ext cx="1272632" cy="307704"/>
                  <a:chOff x="2590800" y="1447800"/>
                  <a:chExt cx="1272632" cy="307704"/>
                </a:xfrm>
              </p:grpSpPr>
              <p:sp>
                <p:nvSpPr>
                  <p:cNvPr id="121" name="Oval 120"/>
                  <p:cNvSpPr/>
                  <p:nvPr/>
                </p:nvSpPr>
                <p:spPr>
                  <a:xfrm>
                    <a:off x="2590800" y="1447800"/>
                    <a:ext cx="1272632" cy="307704"/>
                  </a:xfrm>
                  <a:prstGeom prst="ellipse">
                    <a:avLst/>
                  </a:prstGeom>
                  <a:solidFill>
                    <a:schemeClr val="tx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2590800" y="1493894"/>
                    <a:ext cx="1266084" cy="261610"/>
                  </a:xfrm>
                  <a:prstGeom prst="rect">
                    <a:avLst/>
                  </a:prstGeom>
                  <a:noFill/>
                  <a:ln w="19050">
                    <a:noFill/>
                  </a:ln>
                </p:spPr>
                <p:txBody>
                  <a:bodyPr wrap="square" rtlCol="0">
                    <a:spAutoFit/>
                  </a:bodyPr>
                  <a:lstStyle/>
                  <a:p>
                    <a:pPr algn="ctr"/>
                    <a:r>
                      <a:rPr lang="en-US" sz="1100" dirty="0" smtClean="0"/>
                      <a:t>Host Activity Logs</a:t>
                    </a:r>
                  </a:p>
                </p:txBody>
              </p:sp>
            </p:grpSp>
            <p:cxnSp>
              <p:nvCxnSpPr>
                <p:cNvPr id="209" name="Curved Connector 208"/>
                <p:cNvCxnSpPr>
                  <a:stCxn id="121" idx="4"/>
                </p:cNvCxnSpPr>
                <p:nvPr/>
              </p:nvCxnSpPr>
              <p:spPr>
                <a:xfrm rot="16200000" flipH="1">
                  <a:off x="4484626" y="3768494"/>
                  <a:ext cx="990604" cy="6815"/>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Curved Connector 214"/>
                <p:cNvCxnSpPr>
                  <a:stCxn id="134" idx="1"/>
                  <a:endCxn id="121" idx="0"/>
                </p:cNvCxnSpPr>
                <p:nvPr/>
              </p:nvCxnSpPr>
              <p:spPr>
                <a:xfrm rot="5400000">
                  <a:off x="4865233" y="2319157"/>
                  <a:ext cx="761027" cy="538450"/>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33"/>
              <p:cNvGrpSpPr/>
              <p:nvPr/>
            </p:nvGrpSpPr>
            <p:grpSpPr>
              <a:xfrm>
                <a:off x="5201228" y="1279575"/>
                <a:ext cx="2786359" cy="3000501"/>
                <a:chOff x="4300241" y="1508175"/>
                <a:chExt cx="2786359" cy="3000501"/>
              </a:xfrm>
            </p:grpSpPr>
            <p:grpSp>
              <p:nvGrpSpPr>
                <p:cNvPr id="24" name="Group 99"/>
                <p:cNvGrpSpPr/>
                <p:nvPr/>
              </p:nvGrpSpPr>
              <p:grpSpPr>
                <a:xfrm>
                  <a:off x="5742646" y="1508175"/>
                  <a:ext cx="1343954" cy="625425"/>
                  <a:chOff x="5728048" y="1575283"/>
                  <a:chExt cx="1343954" cy="625425"/>
                </a:xfrm>
              </p:grpSpPr>
              <p:sp>
                <p:nvSpPr>
                  <p:cNvPr id="132" name="Cloud 131"/>
                  <p:cNvSpPr/>
                  <p:nvPr/>
                </p:nvSpPr>
                <p:spPr>
                  <a:xfrm rot="266352">
                    <a:off x="5728048" y="1575283"/>
                    <a:ext cx="1343954" cy="625425"/>
                  </a:xfrm>
                  <a:prstGeom prst="cloud">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5792371" y="1727683"/>
                    <a:ext cx="1154877" cy="430887"/>
                  </a:xfrm>
                  <a:prstGeom prst="rect">
                    <a:avLst/>
                  </a:prstGeom>
                  <a:noFill/>
                </p:spPr>
                <p:txBody>
                  <a:bodyPr wrap="square" rtlCol="0">
                    <a:spAutoFit/>
                  </a:bodyPr>
                  <a:lstStyle/>
                  <a:p>
                    <a:pPr algn="ctr"/>
                    <a:r>
                      <a:rPr lang="en-US" sz="1100" dirty="0" smtClean="0"/>
                      <a:t>Network Activity Monitor</a:t>
                    </a:r>
                  </a:p>
                </p:txBody>
              </p:sp>
            </p:grpSp>
            <p:grpSp>
              <p:nvGrpSpPr>
                <p:cNvPr id="25" name="Group 104"/>
                <p:cNvGrpSpPr/>
                <p:nvPr/>
              </p:nvGrpSpPr>
              <p:grpSpPr>
                <a:xfrm>
                  <a:off x="5198931" y="2366082"/>
                  <a:ext cx="1413027" cy="307704"/>
                  <a:chOff x="2514600" y="1447800"/>
                  <a:chExt cx="1413027" cy="307704"/>
                </a:xfrm>
              </p:grpSpPr>
              <p:sp>
                <p:nvSpPr>
                  <p:cNvPr id="123" name="Oval 122"/>
                  <p:cNvSpPr/>
                  <p:nvPr/>
                </p:nvSpPr>
                <p:spPr>
                  <a:xfrm>
                    <a:off x="2514600" y="1447800"/>
                    <a:ext cx="1348832" cy="307704"/>
                  </a:xfrm>
                  <a:prstGeom prst="ellipse">
                    <a:avLst/>
                  </a:prstGeom>
                  <a:solidFill>
                    <a:schemeClr val="tx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514600" y="1447800"/>
                    <a:ext cx="1413027" cy="261610"/>
                  </a:xfrm>
                  <a:prstGeom prst="rect">
                    <a:avLst/>
                  </a:prstGeom>
                  <a:noFill/>
                  <a:ln w="19050">
                    <a:noFill/>
                  </a:ln>
                </p:spPr>
                <p:txBody>
                  <a:bodyPr wrap="square" rtlCol="0">
                    <a:spAutoFit/>
                  </a:bodyPr>
                  <a:lstStyle/>
                  <a:p>
                    <a:pPr algn="ctr"/>
                    <a:r>
                      <a:rPr lang="en-US" sz="1100" dirty="0" smtClean="0"/>
                      <a:t>Network Activity Logs</a:t>
                    </a:r>
                  </a:p>
                </p:txBody>
              </p:sp>
            </p:grpSp>
            <p:cxnSp>
              <p:nvCxnSpPr>
                <p:cNvPr id="212" name="Curved Connector 211"/>
                <p:cNvCxnSpPr>
                  <a:stCxn id="123" idx="4"/>
                </p:cNvCxnSpPr>
                <p:nvPr/>
              </p:nvCxnSpPr>
              <p:spPr>
                <a:xfrm rot="5400000">
                  <a:off x="4169349" y="2804678"/>
                  <a:ext cx="1834890" cy="1573106"/>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0" name="Curved Connector 219"/>
                <p:cNvCxnSpPr>
                  <a:endCxn id="124" idx="0"/>
                </p:cNvCxnSpPr>
                <p:nvPr/>
              </p:nvCxnSpPr>
              <p:spPr>
                <a:xfrm rot="10800000" flipV="1">
                  <a:off x="5905446" y="2082044"/>
                  <a:ext cx="296071" cy="284038"/>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28"/>
              <p:cNvGrpSpPr/>
              <p:nvPr/>
            </p:nvGrpSpPr>
            <p:grpSpPr>
              <a:xfrm>
                <a:off x="5472987" y="2514600"/>
                <a:ext cx="2895600" cy="1752600"/>
                <a:chOff x="4572000" y="2743200"/>
                <a:chExt cx="2895600" cy="1752600"/>
              </a:xfrm>
            </p:grpSpPr>
            <p:grpSp>
              <p:nvGrpSpPr>
                <p:cNvPr id="27" name="Group 101"/>
                <p:cNvGrpSpPr/>
                <p:nvPr/>
              </p:nvGrpSpPr>
              <p:grpSpPr>
                <a:xfrm>
                  <a:off x="6123646" y="2743200"/>
                  <a:ext cx="1343954" cy="625425"/>
                  <a:chOff x="5728048" y="1575283"/>
                  <a:chExt cx="1343954" cy="625425"/>
                </a:xfrm>
              </p:grpSpPr>
              <p:sp>
                <p:nvSpPr>
                  <p:cNvPr id="128" name="Cloud 127"/>
                  <p:cNvSpPr/>
                  <p:nvPr/>
                </p:nvSpPr>
                <p:spPr>
                  <a:xfrm rot="266352">
                    <a:off x="5728048" y="1575283"/>
                    <a:ext cx="1343954" cy="625425"/>
                  </a:xfrm>
                  <a:prstGeom prst="cloud">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5776602" y="1688068"/>
                    <a:ext cx="1241389" cy="430887"/>
                  </a:xfrm>
                  <a:prstGeom prst="rect">
                    <a:avLst/>
                  </a:prstGeom>
                  <a:noFill/>
                </p:spPr>
                <p:txBody>
                  <a:bodyPr wrap="square" rtlCol="0">
                    <a:spAutoFit/>
                  </a:bodyPr>
                  <a:lstStyle/>
                  <a:p>
                    <a:pPr algn="ctr"/>
                    <a:r>
                      <a:rPr lang="en-US" sz="1100" dirty="0" smtClean="0"/>
                      <a:t>Hardware Security Sensors</a:t>
                    </a:r>
                  </a:p>
                </p:txBody>
              </p:sp>
            </p:grpSp>
            <p:grpSp>
              <p:nvGrpSpPr>
                <p:cNvPr id="28" name="Group 111"/>
                <p:cNvGrpSpPr/>
                <p:nvPr/>
              </p:nvGrpSpPr>
              <p:grpSpPr>
                <a:xfrm>
                  <a:off x="5128168" y="3730896"/>
                  <a:ext cx="1272632" cy="307704"/>
                  <a:chOff x="2590800" y="1447800"/>
                  <a:chExt cx="1272632" cy="307704"/>
                </a:xfrm>
              </p:grpSpPr>
              <p:sp>
                <p:nvSpPr>
                  <p:cNvPr id="119" name="Oval 118"/>
                  <p:cNvSpPr/>
                  <p:nvPr/>
                </p:nvSpPr>
                <p:spPr>
                  <a:xfrm>
                    <a:off x="2590800" y="1447800"/>
                    <a:ext cx="1272632" cy="307704"/>
                  </a:xfrm>
                  <a:prstGeom prst="ellipse">
                    <a:avLst/>
                  </a:prstGeom>
                  <a:solidFill>
                    <a:schemeClr val="tx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2590800" y="1493894"/>
                    <a:ext cx="1266084" cy="261610"/>
                  </a:xfrm>
                  <a:prstGeom prst="rect">
                    <a:avLst/>
                  </a:prstGeom>
                  <a:noFill/>
                  <a:ln w="19050">
                    <a:noFill/>
                  </a:ln>
                </p:spPr>
                <p:txBody>
                  <a:bodyPr wrap="square" rtlCol="0">
                    <a:spAutoFit/>
                  </a:bodyPr>
                  <a:lstStyle/>
                  <a:p>
                    <a:pPr algn="ctr"/>
                    <a:r>
                      <a:rPr lang="en-US" sz="1100" dirty="0" smtClean="0"/>
                      <a:t>Security Logs</a:t>
                    </a:r>
                  </a:p>
                </p:txBody>
              </p:sp>
            </p:grpSp>
            <p:cxnSp>
              <p:nvCxnSpPr>
                <p:cNvPr id="228" name="Curved Connector 227"/>
                <p:cNvCxnSpPr>
                  <a:stCxn id="128" idx="1"/>
                  <a:endCxn id="119" idx="7"/>
                </p:cNvCxnSpPr>
                <p:nvPr/>
              </p:nvCxnSpPr>
              <p:spPr>
                <a:xfrm rot="5400000">
                  <a:off x="6288482" y="3292969"/>
                  <a:ext cx="408935" cy="557043"/>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Curved Connector 230"/>
                <p:cNvCxnSpPr>
                  <a:stCxn id="119" idx="2"/>
                  <a:endCxn id="156" idx="0"/>
                </p:cNvCxnSpPr>
                <p:nvPr/>
              </p:nvCxnSpPr>
              <p:spPr>
                <a:xfrm rot="10800000" flipV="1">
                  <a:off x="4572000" y="3884748"/>
                  <a:ext cx="556168" cy="611052"/>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256" name="Straight Arrow Connector 255"/>
            <p:cNvCxnSpPr>
              <a:stCxn id="156" idx="2"/>
            </p:cNvCxnSpPr>
            <p:nvPr/>
          </p:nvCxnSpPr>
          <p:spPr>
            <a:xfrm>
              <a:off x="5015787" y="4666861"/>
              <a:ext cx="11095" cy="20993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0" y="228600"/>
            <a:ext cx="9144000" cy="707886"/>
          </a:xfrm>
          <a:prstGeom prst="rect">
            <a:avLst/>
          </a:prstGeom>
          <a:noFill/>
        </p:spPr>
        <p:txBody>
          <a:bodyPr wrap="square" rtlCol="0">
            <a:spAutoFit/>
          </a:bodyPr>
          <a:lstStyle/>
          <a:p>
            <a:pPr algn="ctr"/>
            <a:r>
              <a:rPr lang="en-US" sz="4000" dirty="0" smtClean="0"/>
              <a:t>System Architecture</a:t>
            </a:r>
            <a:endParaRPr lang="en-US" sz="4000" u="sng" dirty="0"/>
          </a:p>
        </p:txBody>
      </p:sp>
      <p:sp>
        <p:nvSpPr>
          <p:cNvPr id="12" name="Rounded Rectangle 11"/>
          <p:cNvSpPr/>
          <p:nvPr/>
        </p:nvSpPr>
        <p:spPr>
          <a:xfrm>
            <a:off x="533400" y="1207809"/>
            <a:ext cx="8001000" cy="3564021"/>
          </a:xfrm>
          <a:prstGeom prst="roundRect">
            <a:avLst>
              <a:gd name="adj" fmla="val 7561"/>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dirty="0" smtClean="0">
                <a:solidFill>
                  <a:schemeClr val="tx1"/>
                </a:solidFill>
              </a:rPr>
              <a:t>1</a:t>
            </a:r>
            <a:endParaRPr lang="en-US" sz="3200" dirty="0">
              <a:solidFill>
                <a:schemeClr val="tx1"/>
              </a:solidFill>
            </a:endParaRPr>
          </a:p>
        </p:txBody>
      </p:sp>
      <p:sp>
        <p:nvSpPr>
          <p:cNvPr id="98" name="Rounded Rectangle 97"/>
          <p:cNvSpPr/>
          <p:nvPr/>
        </p:nvSpPr>
        <p:spPr>
          <a:xfrm>
            <a:off x="2971800" y="4822387"/>
            <a:ext cx="4114800" cy="1006913"/>
          </a:xfrm>
          <a:prstGeom prst="roundRect">
            <a:avLst>
              <a:gd name="adj" fmla="val 7561"/>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dirty="0" smtClean="0">
                <a:solidFill>
                  <a:schemeClr val="tx1"/>
                </a:solidFill>
              </a:rPr>
              <a:t>2</a:t>
            </a:r>
            <a:endParaRPr lang="en-US" sz="3200" dirty="0">
              <a:solidFill>
                <a:schemeClr val="tx1"/>
              </a:solidFill>
            </a:endParaRPr>
          </a:p>
        </p:txBody>
      </p:sp>
      <p:pic>
        <p:nvPicPr>
          <p:cNvPr id="86" name="Picture 2"/>
          <p:cNvPicPr>
            <a:picLocks noChangeAspect="1" noChangeArrowheads="1"/>
          </p:cNvPicPr>
          <p:nvPr/>
        </p:nvPicPr>
        <p:blipFill>
          <a:blip r:embed="rId3" cstate="print"/>
          <a:srcRect/>
          <a:stretch>
            <a:fillRect/>
          </a:stretch>
        </p:blipFill>
        <p:spPr bwMode="auto">
          <a:xfrm>
            <a:off x="5181600" y="2514600"/>
            <a:ext cx="2651980" cy="1987550"/>
          </a:xfrm>
          <a:prstGeom prst="rect">
            <a:avLst/>
          </a:prstGeom>
          <a:noFill/>
          <a:ln w="9525">
            <a:noFill/>
            <a:miter lim="800000"/>
            <a:headEnd/>
            <a:tailEnd/>
          </a:ln>
          <a:effectLst/>
        </p:spPr>
      </p:pic>
    </p:spTree>
    <p:extLst>
      <p:ext uri="{BB962C8B-B14F-4D97-AF65-F5344CB8AC3E}">
        <p14:creationId xmlns="" xmlns:p14="http://schemas.microsoft.com/office/powerpoint/2010/main" val="534192651"/>
      </p:ext>
    </p:extLst>
  </p:cSld>
  <p:clrMapOvr>
    <a:masterClrMapping/>
  </p:clrMapOvr>
  <p:transition spd="slow" advTm="380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11</a:t>
            </a:fld>
            <a:endParaRPr lang="en-US" dirty="0">
              <a:solidFill>
                <a:schemeClr val="tx1"/>
              </a:solidFill>
            </a:endParaRPr>
          </a:p>
        </p:txBody>
      </p:sp>
      <p:sp>
        <p:nvSpPr>
          <p:cNvPr id="39" name="TextBox 38"/>
          <p:cNvSpPr txBox="1"/>
          <p:nvPr/>
        </p:nvSpPr>
        <p:spPr>
          <a:xfrm>
            <a:off x="381000" y="1371600"/>
            <a:ext cx="8229600" cy="4832092"/>
          </a:xfrm>
          <a:prstGeom prst="rect">
            <a:avLst/>
          </a:prstGeom>
          <a:noFill/>
        </p:spPr>
        <p:txBody>
          <a:bodyPr wrap="square" rtlCol="0">
            <a:spAutoFit/>
          </a:bodyPr>
          <a:lstStyle/>
          <a:p>
            <a:pPr marL="285750" indent="-285750">
              <a:buFont typeface="Arial" pitchFamily="34" charset="0"/>
              <a:buChar char="•"/>
            </a:pPr>
            <a:r>
              <a:rPr lang="en-US" sz="2000" dirty="0" smtClean="0"/>
              <a:t>New sensor: Network Traffic Classifier</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Traffic Signatures w/ stateless detectors</a:t>
            </a:r>
          </a:p>
          <a:p>
            <a:pPr marL="742950" lvl="1" indent="-285750">
              <a:buFont typeface="Arial" pitchFamily="34" charset="0"/>
              <a:buChar char="•"/>
            </a:pPr>
            <a:r>
              <a:rPr lang="en-US" sz="2000" dirty="0" smtClean="0"/>
              <a:t>Less invasive than data signatures performing Deep Packet Inspection</a:t>
            </a:r>
          </a:p>
          <a:p>
            <a:pPr marL="742950" lvl="1" indent="-285750">
              <a:buFont typeface="Arial" pitchFamily="34" charset="0"/>
              <a:buChar char="•"/>
            </a:pPr>
            <a:endParaRPr lang="en-US" sz="2000" dirty="0" smtClean="0"/>
          </a:p>
          <a:p>
            <a:pPr marL="285750" indent="-285750" algn="just">
              <a:buFont typeface="Arial" pitchFamily="34" charset="0"/>
              <a:buChar char="•"/>
            </a:pPr>
            <a:r>
              <a:rPr lang="en-US" sz="2000" dirty="0" smtClean="0"/>
              <a:t>Classifiers</a:t>
            </a:r>
          </a:p>
          <a:p>
            <a:pPr marL="742950" lvl="1" indent="-285750" algn="just">
              <a:buFont typeface="Arial" pitchFamily="34" charset="0"/>
              <a:buChar char="•"/>
            </a:pPr>
            <a:r>
              <a:rPr lang="en-US" sz="2000" dirty="0" smtClean="0"/>
              <a:t>Ports</a:t>
            </a:r>
          </a:p>
          <a:p>
            <a:pPr marL="1200150" lvl="2" indent="-285750" algn="just">
              <a:buFont typeface="Arial" pitchFamily="34" charset="0"/>
              <a:buChar char="•"/>
            </a:pPr>
            <a:r>
              <a:rPr lang="en-US" sz="2000" dirty="0" smtClean="0"/>
              <a:t># unique ports: Benign -&gt; 1.338; Malicious -&gt; 1.004</a:t>
            </a:r>
          </a:p>
          <a:p>
            <a:pPr marL="742950" lvl="1" indent="-285750" algn="just">
              <a:buFont typeface="Arial" pitchFamily="34" charset="0"/>
              <a:buChar char="•"/>
            </a:pPr>
            <a:r>
              <a:rPr lang="en-US" sz="2000" dirty="0" smtClean="0"/>
              <a:t>Timing of packets </a:t>
            </a:r>
          </a:p>
          <a:p>
            <a:pPr marL="1200150" lvl="2" indent="-285750" algn="just">
              <a:buFont typeface="Arial" pitchFamily="34" charset="0"/>
              <a:buChar char="•"/>
            </a:pPr>
            <a:r>
              <a:rPr lang="en-US" sz="2000" dirty="0" smtClean="0"/>
              <a:t>Average standard deviation: Benign -&gt; 3.334 seconds; Malicious -&gt; 0.209 seconds</a:t>
            </a:r>
          </a:p>
          <a:p>
            <a:pPr marL="742950" lvl="1" indent="-285750" algn="just">
              <a:buFont typeface="Arial" pitchFamily="34" charset="0"/>
              <a:buChar char="•"/>
            </a:pPr>
            <a:r>
              <a:rPr lang="en-US" sz="2000" dirty="0" smtClean="0"/>
              <a:t>Time to Live values</a:t>
            </a:r>
          </a:p>
          <a:p>
            <a:pPr marL="1200150" lvl="2" indent="-285750" algn="just">
              <a:buFont typeface="Arial" pitchFamily="34" charset="0"/>
              <a:buChar char="•"/>
            </a:pPr>
            <a:r>
              <a:rPr lang="en-US" sz="2000" dirty="0" smtClean="0"/>
              <a:t>Average TTL: Benign -&gt; 72.805 hops; Malicious -&gt; 64.647 hops</a:t>
            </a:r>
          </a:p>
          <a:p>
            <a:pPr marL="742950" lvl="1" indent="-285750">
              <a:buFont typeface="Arial" pitchFamily="34" charset="0"/>
              <a:buChar char="•"/>
            </a:pPr>
            <a:r>
              <a:rPr lang="en-US" sz="2000" dirty="0" smtClean="0"/>
              <a:t>Combining Port, Timing, and TTL Classification</a:t>
            </a:r>
          </a:p>
          <a:p>
            <a:pPr marL="1200150" lvl="2" indent="-285750">
              <a:buFont typeface="Arial" pitchFamily="34" charset="0"/>
              <a:buChar char="•"/>
            </a:pPr>
            <a:r>
              <a:rPr lang="en-US" sz="2000" dirty="0" smtClean="0"/>
              <a:t>more specific signature created for benign and malicious traffic</a:t>
            </a:r>
          </a:p>
        </p:txBody>
      </p:sp>
      <p:sp>
        <p:nvSpPr>
          <p:cNvPr id="12" name="TextBox 11"/>
          <p:cNvSpPr txBox="1"/>
          <p:nvPr/>
        </p:nvSpPr>
        <p:spPr>
          <a:xfrm>
            <a:off x="0" y="228600"/>
            <a:ext cx="9144000" cy="707886"/>
          </a:xfrm>
          <a:prstGeom prst="rect">
            <a:avLst/>
          </a:prstGeom>
          <a:noFill/>
        </p:spPr>
        <p:txBody>
          <a:bodyPr wrap="square" rtlCol="0">
            <a:spAutoFit/>
          </a:bodyPr>
          <a:lstStyle/>
          <a:p>
            <a:pPr algn="ctr"/>
            <a:r>
              <a:rPr lang="en-US" sz="4000" dirty="0" smtClean="0"/>
              <a:t>Network Traffic Sensor</a:t>
            </a:r>
            <a:endParaRPr lang="en-US" sz="4000" dirty="0"/>
          </a:p>
        </p:txBody>
      </p:sp>
    </p:spTree>
    <p:extLst>
      <p:ext uri="{BB962C8B-B14F-4D97-AF65-F5344CB8AC3E}">
        <p14:creationId xmlns:p14="http://schemas.microsoft.com/office/powerpoint/2010/main" xmlns="" val="4264792647"/>
      </p:ext>
    </p:extLst>
  </p:cSld>
  <p:clrMapOvr>
    <a:masterClrMapping/>
  </p:clrMapOvr>
  <p:transition spd="slow" advTm="10671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12</a:t>
            </a:fld>
            <a:endParaRPr lang="en-US" dirty="0">
              <a:solidFill>
                <a:schemeClr val="tx1"/>
              </a:solidFill>
            </a:endParaRPr>
          </a:p>
        </p:txBody>
      </p:sp>
      <p:sp>
        <p:nvSpPr>
          <p:cNvPr id="17" name="TextBox 16"/>
          <p:cNvSpPr txBox="1"/>
          <p:nvPr/>
        </p:nvSpPr>
        <p:spPr>
          <a:xfrm>
            <a:off x="0" y="228601"/>
            <a:ext cx="9144000" cy="523220"/>
          </a:xfrm>
          <a:prstGeom prst="rect">
            <a:avLst/>
          </a:prstGeom>
          <a:noFill/>
        </p:spPr>
        <p:txBody>
          <a:bodyPr wrap="square" rtlCol="0">
            <a:spAutoFit/>
          </a:bodyPr>
          <a:lstStyle/>
          <a:p>
            <a:pPr algn="ctr"/>
            <a:r>
              <a:rPr lang="en-US" sz="2800" dirty="0" smtClean="0"/>
              <a:t>System Architecture: Vulnerability Terms Extractor</a:t>
            </a:r>
            <a:endParaRPr lang="en-US" sz="2800" u="sng" dirty="0"/>
          </a:p>
        </p:txBody>
      </p:sp>
      <p:grpSp>
        <p:nvGrpSpPr>
          <p:cNvPr id="2" name="Group 27"/>
          <p:cNvGrpSpPr/>
          <p:nvPr/>
        </p:nvGrpSpPr>
        <p:grpSpPr>
          <a:xfrm>
            <a:off x="2895600" y="4648200"/>
            <a:ext cx="3429000" cy="381000"/>
            <a:chOff x="2209800" y="3276600"/>
            <a:chExt cx="1828800" cy="762000"/>
          </a:xfrm>
        </p:grpSpPr>
        <p:sp>
          <p:nvSpPr>
            <p:cNvPr id="27" name="Rectangle 26"/>
            <p:cNvSpPr/>
            <p:nvPr/>
          </p:nvSpPr>
          <p:spPr>
            <a:xfrm>
              <a:off x="2209800" y="3276600"/>
              <a:ext cx="1828800" cy="7620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209800" y="3352800"/>
              <a:ext cx="1828800" cy="547159"/>
            </a:xfrm>
            <a:prstGeom prst="rect">
              <a:avLst/>
            </a:prstGeom>
            <a:noFill/>
          </p:spPr>
          <p:txBody>
            <a:bodyPr wrap="square" lIns="0" tIns="0" rIns="0" bIns="0" rtlCol="0">
              <a:spAutoFit/>
            </a:bodyPr>
            <a:lstStyle/>
            <a:p>
              <a:pPr algn="ctr"/>
              <a:r>
                <a:rPr lang="en-US" sz="1600" dirty="0" smtClean="0"/>
                <a:t>Vulnerability Detection Module</a:t>
              </a:r>
              <a:endParaRPr lang="en-US" sz="1600" dirty="0"/>
            </a:p>
          </p:txBody>
        </p:sp>
      </p:grpSp>
      <p:sp>
        <p:nvSpPr>
          <p:cNvPr id="33" name="Down Arrow 32"/>
          <p:cNvSpPr/>
          <p:nvPr/>
        </p:nvSpPr>
        <p:spPr>
          <a:xfrm rot="10800000">
            <a:off x="4267200" y="4267200"/>
            <a:ext cx="391368" cy="30479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38200" y="5410200"/>
            <a:ext cx="7543800" cy="830997"/>
          </a:xfrm>
          <a:prstGeom prst="rect">
            <a:avLst/>
          </a:prstGeom>
          <a:solidFill>
            <a:schemeClr val="accent3">
              <a:lumMod val="40000"/>
              <a:lumOff val="60000"/>
            </a:schemeClr>
          </a:solidFill>
          <a:ln w="25400">
            <a:solidFill>
              <a:schemeClr val="tx1"/>
            </a:solidFill>
          </a:ln>
        </p:spPr>
        <p:txBody>
          <a:bodyPr wrap="square" rtlCol="0">
            <a:spAutoFit/>
          </a:bodyPr>
          <a:lstStyle/>
          <a:p>
            <a:pPr algn="just"/>
            <a:r>
              <a:rPr lang="en-US" sz="1600" b="1" dirty="0" smtClean="0"/>
              <a:t>CVE-2012-2557</a:t>
            </a:r>
            <a:r>
              <a:rPr lang="en-US" sz="1600" dirty="0" smtClean="0"/>
              <a:t>: Use-after-free vulnerability in Microsoft Internet Explorer 6 through 8 allows remote attackers to execute arbitrary code via a crafted web site that triggers access to a deleted object, aka "</a:t>
            </a:r>
            <a:r>
              <a:rPr lang="en-US" sz="1600" dirty="0" err="1" smtClean="0"/>
              <a:t>cloneNode</a:t>
            </a:r>
            <a:r>
              <a:rPr lang="en-US" sz="1600" dirty="0" smtClean="0"/>
              <a:t> Use After Free Vulnerability.”</a:t>
            </a:r>
            <a:endParaRPr lang="en-US" sz="1600" dirty="0"/>
          </a:p>
        </p:txBody>
      </p:sp>
      <p:sp>
        <p:nvSpPr>
          <p:cNvPr id="44" name="Down Arrow 43"/>
          <p:cNvSpPr/>
          <p:nvPr/>
        </p:nvSpPr>
        <p:spPr>
          <a:xfrm rot="10800000">
            <a:off x="4267200" y="5029200"/>
            <a:ext cx="391368" cy="3048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57200" y="2438400"/>
            <a:ext cx="8382000" cy="1815882"/>
          </a:xfrm>
          <a:prstGeom prst="rect">
            <a:avLst/>
          </a:prstGeom>
          <a:solidFill>
            <a:schemeClr val="accent6">
              <a:lumMod val="40000"/>
              <a:lumOff val="60000"/>
            </a:schemeClr>
          </a:solidFill>
          <a:ln w="25400">
            <a:solidFill>
              <a:schemeClr val="tx1"/>
            </a:solidFill>
          </a:ln>
        </p:spPr>
        <p:txBody>
          <a:bodyPr wrap="square" rtlCol="0">
            <a:spAutoFit/>
          </a:bodyPr>
          <a:lstStyle/>
          <a:p>
            <a:r>
              <a:rPr lang="en-US" sz="1400" dirty="0" smtClean="0"/>
              <a:t>1. </a:t>
            </a:r>
            <a:r>
              <a:rPr lang="en-US" sz="1400" b="1" dirty="0" smtClean="0"/>
              <a:t>Cross-</a:t>
            </a:r>
            <a:r>
              <a:rPr lang="en-US" sz="1400" b="1" dirty="0" err="1" smtClean="0"/>
              <a:t>site_scripting</a:t>
            </a:r>
            <a:r>
              <a:rPr lang="en-US" sz="1400" dirty="0" smtClean="0"/>
              <a:t>  ::: Wikipedia Categories [</a:t>
            </a:r>
            <a:r>
              <a:rPr lang="en-US" sz="1400" dirty="0" err="1" smtClean="0"/>
              <a:t>Articles_with_Alice_and_Bob_explanations</a:t>
            </a:r>
            <a:r>
              <a:rPr lang="en-US" sz="1400" dirty="0" smtClean="0"/>
              <a:t>, </a:t>
            </a:r>
            <a:r>
              <a:rPr lang="en-US" sz="1400" dirty="0" err="1" smtClean="0"/>
              <a:t>Injection_exploits</a:t>
            </a:r>
            <a:r>
              <a:rPr lang="en-US" sz="1400" dirty="0" smtClean="0"/>
              <a:t>, </a:t>
            </a:r>
            <a:r>
              <a:rPr lang="en-US" sz="1400" dirty="0" err="1" smtClean="0"/>
              <a:t>Computer_security_exploits</a:t>
            </a:r>
            <a:r>
              <a:rPr lang="en-US" sz="1400" dirty="0" smtClean="0"/>
              <a:t>, </a:t>
            </a:r>
            <a:r>
              <a:rPr lang="en-US" sz="1400" dirty="0" err="1" smtClean="0"/>
              <a:t>Web_security_exploits</a:t>
            </a:r>
            <a:r>
              <a:rPr lang="en-US" sz="1400" dirty="0" smtClean="0"/>
              <a:t>]</a:t>
            </a:r>
          </a:p>
          <a:p>
            <a:r>
              <a:rPr lang="en-US" sz="1400" dirty="0" smtClean="0"/>
              <a:t>2. </a:t>
            </a:r>
            <a:r>
              <a:rPr lang="en-US" sz="1400" b="1" dirty="0" err="1" smtClean="0"/>
              <a:t>Windows_Metafile_vulnerability</a:t>
            </a:r>
            <a:r>
              <a:rPr lang="en-US" sz="1400" dirty="0" smtClean="0"/>
              <a:t>  ::: Wikipedia Categories [</a:t>
            </a:r>
            <a:r>
              <a:rPr lang="en-US" sz="1400" dirty="0" err="1" smtClean="0"/>
              <a:t>Computer_security_exploits</a:t>
            </a:r>
            <a:r>
              <a:rPr lang="en-US" sz="1400" dirty="0" smtClean="0"/>
              <a:t>, </a:t>
            </a:r>
            <a:r>
              <a:rPr lang="en-US" sz="1400" dirty="0" err="1" smtClean="0"/>
              <a:t>Microsoft_Windows</a:t>
            </a:r>
            <a:r>
              <a:rPr lang="en-US" sz="1400" dirty="0" smtClean="0"/>
              <a:t>]</a:t>
            </a:r>
          </a:p>
          <a:p>
            <a:r>
              <a:rPr lang="en-US" sz="1400" dirty="0" smtClean="0"/>
              <a:t>3. </a:t>
            </a:r>
            <a:r>
              <a:rPr lang="en-US" sz="1400" b="1" dirty="0" smtClean="0"/>
              <a:t>Vulnerability</a:t>
            </a:r>
            <a:r>
              <a:rPr lang="en-US" sz="1400" dirty="0" smtClean="0"/>
              <a:t>_(computing)  ::: Wikipedia Categories [</a:t>
            </a:r>
            <a:r>
              <a:rPr lang="en-US" sz="1400" dirty="0" err="1" smtClean="0"/>
              <a:t>Computer_security</a:t>
            </a:r>
            <a:r>
              <a:rPr lang="en-US" sz="1400" dirty="0" smtClean="0"/>
              <a:t>, </a:t>
            </a:r>
            <a:r>
              <a:rPr lang="en-US" sz="1400" dirty="0" err="1" smtClean="0"/>
              <a:t>Software_testing</a:t>
            </a:r>
            <a:r>
              <a:rPr lang="en-US" sz="1400" dirty="0" smtClean="0"/>
              <a:t>, </a:t>
            </a:r>
            <a:r>
              <a:rPr lang="en-US" sz="1400" dirty="0" err="1" smtClean="0"/>
              <a:t>Computer_security_exploits</a:t>
            </a:r>
            <a:r>
              <a:rPr lang="en-US" sz="1400" dirty="0" smtClean="0"/>
              <a:t>]</a:t>
            </a:r>
          </a:p>
          <a:p>
            <a:r>
              <a:rPr lang="en-US" sz="1400" dirty="0" smtClean="0"/>
              <a:t>4. </a:t>
            </a:r>
            <a:r>
              <a:rPr lang="en-US" sz="1400" b="1" dirty="0" smtClean="0"/>
              <a:t>Cross-</a:t>
            </a:r>
            <a:r>
              <a:rPr lang="en-US" sz="1400" b="1" dirty="0" err="1" smtClean="0"/>
              <a:t>zone_scripting</a:t>
            </a:r>
            <a:r>
              <a:rPr lang="en-US" sz="1400" dirty="0" smtClean="0"/>
              <a:t>  ::: Wikipedia Categories [</a:t>
            </a:r>
            <a:r>
              <a:rPr lang="en-US" sz="1400" dirty="0" err="1" smtClean="0"/>
              <a:t>System_administration</a:t>
            </a:r>
            <a:r>
              <a:rPr lang="en-US" sz="1400" dirty="0" smtClean="0"/>
              <a:t>, </a:t>
            </a:r>
            <a:r>
              <a:rPr lang="en-US" sz="1400" dirty="0" err="1" smtClean="0"/>
              <a:t>Web_security_exploits</a:t>
            </a:r>
            <a:r>
              <a:rPr lang="en-US" sz="1400" dirty="0" smtClean="0"/>
              <a:t>]</a:t>
            </a:r>
          </a:p>
          <a:p>
            <a:r>
              <a:rPr lang="en-US" sz="1400" dirty="0" smtClean="0"/>
              <a:t>5. </a:t>
            </a:r>
            <a:r>
              <a:rPr lang="en-US" sz="1400" b="1" dirty="0" err="1" smtClean="0"/>
              <a:t>Arbitrary_code_execution</a:t>
            </a:r>
            <a:r>
              <a:rPr lang="en-US" sz="1400" dirty="0" smtClean="0"/>
              <a:t>  ::: Wikipedia Categories [</a:t>
            </a:r>
            <a:r>
              <a:rPr lang="en-US" sz="1400" dirty="0" err="1" smtClean="0"/>
              <a:t>Articles_lacking_sources</a:t>
            </a:r>
            <a:r>
              <a:rPr lang="en-US" sz="1400" dirty="0" smtClean="0"/>
              <a:t>_(Erik9bot), </a:t>
            </a:r>
            <a:r>
              <a:rPr lang="en-US" sz="1400" dirty="0" err="1" smtClean="0"/>
              <a:t>Computer_security_exploits</a:t>
            </a:r>
            <a:r>
              <a:rPr lang="en-US" sz="1400" dirty="0" smtClean="0"/>
              <a:t>]</a:t>
            </a:r>
            <a:endParaRPr lang="en-US" sz="1400" dirty="0"/>
          </a:p>
        </p:txBody>
      </p:sp>
      <p:sp>
        <p:nvSpPr>
          <p:cNvPr id="32" name="Down Arrow 31"/>
          <p:cNvSpPr/>
          <p:nvPr/>
        </p:nvSpPr>
        <p:spPr>
          <a:xfrm rot="10800000">
            <a:off x="5257800" y="1523999"/>
            <a:ext cx="381000" cy="7620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343400" y="1143000"/>
            <a:ext cx="2133600" cy="307777"/>
          </a:xfrm>
          <a:prstGeom prst="rect">
            <a:avLst/>
          </a:prstGeom>
          <a:solidFill>
            <a:schemeClr val="tx2">
              <a:lumMod val="20000"/>
              <a:lumOff val="80000"/>
            </a:schemeClr>
          </a:solidFill>
          <a:ln w="25400">
            <a:solidFill>
              <a:schemeClr val="tx1"/>
            </a:solidFill>
          </a:ln>
        </p:spPr>
        <p:txBody>
          <a:bodyPr wrap="square" rtlCol="0">
            <a:spAutoFit/>
          </a:bodyPr>
          <a:lstStyle/>
          <a:p>
            <a:pPr algn="ctr"/>
            <a:r>
              <a:rPr lang="en-US" sz="1400" dirty="0" smtClean="0"/>
              <a:t>RDF Represented Data</a:t>
            </a:r>
          </a:p>
        </p:txBody>
      </p:sp>
      <p:sp>
        <p:nvSpPr>
          <p:cNvPr id="39" name="Rectangle 38"/>
          <p:cNvSpPr/>
          <p:nvPr/>
        </p:nvSpPr>
        <p:spPr>
          <a:xfrm>
            <a:off x="609600" y="990600"/>
            <a:ext cx="5943600" cy="1384995"/>
          </a:xfrm>
          <a:prstGeom prst="rect">
            <a:avLst/>
          </a:prstGeom>
        </p:spPr>
        <p:txBody>
          <a:bodyPr wrap="square">
            <a:spAutoFit/>
          </a:bodyPr>
          <a:lstStyle/>
          <a:p>
            <a:r>
              <a:rPr lang="en-US" sz="1400" dirty="0" smtClean="0"/>
              <a:t>{ a </a:t>
            </a:r>
            <a:r>
              <a:rPr lang="en-US" sz="1400" dirty="0" err="1" smtClean="0"/>
              <a:t>IDPS:text_entity</a:t>
            </a:r>
            <a:r>
              <a:rPr lang="en-US" sz="1400" dirty="0"/>
              <a:t>;</a:t>
            </a:r>
          </a:p>
          <a:p>
            <a:r>
              <a:rPr lang="en-US" sz="1400" dirty="0" smtClean="0"/>
              <a:t>         </a:t>
            </a:r>
            <a:r>
              <a:rPr lang="en-US" sz="1400" dirty="0" err="1" smtClean="0"/>
              <a:t>IDPS:has_vulnerability_term</a:t>
            </a:r>
            <a:r>
              <a:rPr lang="en-US" sz="1400" dirty="0" smtClean="0"/>
              <a:t> </a:t>
            </a:r>
            <a:r>
              <a:rPr lang="en-US" sz="1400" dirty="0"/>
              <a:t>"true";</a:t>
            </a:r>
          </a:p>
          <a:p>
            <a:r>
              <a:rPr lang="en-US" sz="1400" dirty="0"/>
              <a:t>        </a:t>
            </a:r>
            <a:r>
              <a:rPr lang="en-US" sz="1400" dirty="0" smtClean="0"/>
              <a:t> </a:t>
            </a:r>
            <a:r>
              <a:rPr lang="en-US" sz="1400" dirty="0" err="1" smtClean="0"/>
              <a:t>IDPS:has_security_exploit</a:t>
            </a:r>
            <a:r>
              <a:rPr lang="en-US" sz="1400" dirty="0" smtClean="0"/>
              <a:t>      "true“;</a:t>
            </a:r>
          </a:p>
          <a:p>
            <a:r>
              <a:rPr lang="en-US" sz="1400" dirty="0" smtClean="0"/>
              <a:t>         </a:t>
            </a:r>
            <a:r>
              <a:rPr lang="en-US" sz="1400" dirty="0" err="1" smtClean="0"/>
              <a:t>IDPS:has_text</a:t>
            </a:r>
            <a:r>
              <a:rPr lang="en-US" sz="1400" dirty="0" smtClean="0"/>
              <a:t>        “Cross-site scripting”;</a:t>
            </a:r>
          </a:p>
          <a:p>
            <a:r>
              <a:rPr lang="en-US" sz="1400" dirty="0" smtClean="0"/>
              <a:t>         </a:t>
            </a:r>
            <a:r>
              <a:rPr lang="en-US" sz="1400" dirty="0" err="1" smtClean="0"/>
              <a:t>IDPS:has_text</a:t>
            </a:r>
            <a:r>
              <a:rPr lang="en-US" sz="1400" dirty="0" smtClean="0"/>
              <a:t>         “Windows Metafile vulnerability”;</a:t>
            </a:r>
          </a:p>
          <a:p>
            <a:r>
              <a:rPr lang="en-US" sz="1400" dirty="0" smtClean="0"/>
              <a:t>         </a:t>
            </a:r>
            <a:r>
              <a:rPr lang="en-US" sz="1400" dirty="0" err="1" smtClean="0"/>
              <a:t>IDPS:has_text</a:t>
            </a:r>
            <a:r>
              <a:rPr lang="en-US" sz="1400" dirty="0" smtClean="0"/>
              <a:t>         “</a:t>
            </a:r>
            <a:r>
              <a:rPr lang="en-US" sz="1400" dirty="0" err="1" smtClean="0"/>
              <a:t>ArbitraryCodeExecution</a:t>
            </a:r>
            <a:r>
              <a:rPr lang="en-US" sz="1400" dirty="0" smtClean="0"/>
              <a:t>”;</a:t>
            </a:r>
            <a:endParaRPr lang="en-US" sz="1400" dirty="0"/>
          </a:p>
        </p:txBody>
      </p:sp>
      <p:cxnSp>
        <p:nvCxnSpPr>
          <p:cNvPr id="40" name="Straight Arrow Connector 39"/>
          <p:cNvCxnSpPr/>
          <p:nvPr/>
        </p:nvCxnSpPr>
        <p:spPr>
          <a:xfrm flipH="1">
            <a:off x="3842915" y="1295400"/>
            <a:ext cx="42428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52400" y="914400"/>
            <a:ext cx="8839200" cy="548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05289575"/>
      </p:ext>
    </p:extLst>
  </p:cSld>
  <p:clrMapOvr>
    <a:masterClrMapping/>
  </p:clrMapOvr>
  <p:transition spd="slow" advTm="10975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1295400"/>
            <a:ext cx="1504950" cy="650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13</a:t>
            </a:fld>
            <a:endParaRPr lang="en-US" dirty="0">
              <a:solidFill>
                <a:schemeClr val="tx1"/>
              </a:solidFill>
            </a:endParaRPr>
          </a:p>
        </p:txBody>
      </p:sp>
      <p:sp>
        <p:nvSpPr>
          <p:cNvPr id="12" name="TextBox 11"/>
          <p:cNvSpPr txBox="1"/>
          <p:nvPr/>
        </p:nvSpPr>
        <p:spPr>
          <a:xfrm>
            <a:off x="533400" y="5181600"/>
            <a:ext cx="8153400" cy="830997"/>
          </a:xfrm>
          <a:prstGeom prst="rect">
            <a:avLst/>
          </a:prstGeom>
          <a:solidFill>
            <a:schemeClr val="accent1">
              <a:lumMod val="20000"/>
              <a:lumOff val="80000"/>
            </a:schemeClr>
          </a:solidFill>
          <a:ln w="25400">
            <a:solidFill>
              <a:schemeClr val="tx1"/>
            </a:solidFill>
          </a:ln>
        </p:spPr>
        <p:txBody>
          <a:bodyPr wrap="square" rtlCol="0">
            <a:spAutoFit/>
          </a:bodyPr>
          <a:lstStyle/>
          <a:p>
            <a:r>
              <a:rPr lang="en-US" sz="1600" b="1" dirty="0" smtClean="0"/>
              <a:t>CVE-2012-2557</a:t>
            </a:r>
            <a:r>
              <a:rPr lang="en-US" sz="1600" dirty="0" smtClean="0"/>
              <a:t>: Use-after-free vulnerability in Microsoft Internet Explorer 6 through 8 allows remote attackers to execute arbitrary code via a crafted web site that triggers access to a deleted object, aka "</a:t>
            </a:r>
            <a:r>
              <a:rPr lang="en-US" sz="1600" dirty="0" err="1" smtClean="0"/>
              <a:t>cloneNode</a:t>
            </a:r>
            <a:r>
              <a:rPr lang="en-US" sz="1600" dirty="0" smtClean="0"/>
              <a:t> Use After Free Vulnerability.”</a:t>
            </a:r>
            <a:endParaRPr lang="en-US" sz="1600" dirty="0"/>
          </a:p>
        </p:txBody>
      </p:sp>
      <p:sp>
        <p:nvSpPr>
          <p:cNvPr id="44" name="Down Arrow 43"/>
          <p:cNvSpPr/>
          <p:nvPr/>
        </p:nvSpPr>
        <p:spPr>
          <a:xfrm rot="10800000">
            <a:off x="4572000" y="4724400"/>
            <a:ext cx="391368" cy="33432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0800000">
            <a:off x="5105400" y="1600200"/>
            <a:ext cx="381000" cy="9144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267200" y="1143000"/>
            <a:ext cx="1905000" cy="307777"/>
          </a:xfrm>
          <a:prstGeom prst="rect">
            <a:avLst/>
          </a:prstGeom>
          <a:solidFill>
            <a:schemeClr val="tx2">
              <a:lumMod val="20000"/>
              <a:lumOff val="80000"/>
            </a:schemeClr>
          </a:solidFill>
          <a:ln w="25400">
            <a:solidFill>
              <a:schemeClr val="tx1"/>
            </a:solidFill>
          </a:ln>
        </p:spPr>
        <p:txBody>
          <a:bodyPr wrap="square" rtlCol="0">
            <a:spAutoFit/>
          </a:bodyPr>
          <a:lstStyle/>
          <a:p>
            <a:pPr algn="ctr"/>
            <a:r>
              <a:rPr lang="en-US" sz="1400" dirty="0" smtClean="0"/>
              <a:t>RDF Represented Data</a:t>
            </a:r>
          </a:p>
        </p:txBody>
      </p:sp>
      <p:sp>
        <p:nvSpPr>
          <p:cNvPr id="6" name="Rectangle 5"/>
          <p:cNvSpPr/>
          <p:nvPr/>
        </p:nvSpPr>
        <p:spPr>
          <a:xfrm>
            <a:off x="381000" y="1066800"/>
            <a:ext cx="4038600" cy="1077218"/>
          </a:xfrm>
          <a:prstGeom prst="rect">
            <a:avLst/>
          </a:prstGeom>
        </p:spPr>
        <p:txBody>
          <a:bodyPr wrap="square">
            <a:spAutoFit/>
          </a:bodyPr>
          <a:lstStyle/>
          <a:p>
            <a:r>
              <a:rPr lang="en-US" sz="1200" dirty="0" smtClean="0"/>
              <a:t>    </a:t>
            </a:r>
            <a:r>
              <a:rPr lang="en-US" sz="1600" dirty="0" smtClean="0"/>
              <a:t>{a </a:t>
            </a:r>
            <a:r>
              <a:rPr lang="en-US" sz="1600" dirty="0" err="1" smtClean="0"/>
              <a:t>IDPS:text_entity</a:t>
            </a:r>
            <a:r>
              <a:rPr lang="en-US" sz="1600" dirty="0" smtClean="0"/>
              <a:t>;</a:t>
            </a:r>
          </a:p>
          <a:p>
            <a:r>
              <a:rPr lang="en-US" sz="1600" dirty="0" smtClean="0"/>
              <a:t>           </a:t>
            </a:r>
            <a:r>
              <a:rPr lang="en-US" sz="1600" dirty="0" err="1" smtClean="0"/>
              <a:t>IDPS:has_text</a:t>
            </a:r>
            <a:r>
              <a:rPr lang="en-US" sz="1600" dirty="0" smtClean="0"/>
              <a:t> “Internet Explorer";</a:t>
            </a:r>
          </a:p>
          <a:p>
            <a:r>
              <a:rPr lang="en-US" sz="1600" dirty="0" smtClean="0"/>
              <a:t>           </a:t>
            </a:r>
            <a:r>
              <a:rPr lang="en-US" sz="1600" dirty="0" err="1" smtClean="0"/>
              <a:t>IDPS:has_text</a:t>
            </a:r>
            <a:r>
              <a:rPr lang="en-US" sz="1600" dirty="0" smtClean="0"/>
              <a:t> “Microsoft Corporation";</a:t>
            </a:r>
            <a:endParaRPr lang="en-US" sz="1600" dirty="0"/>
          </a:p>
          <a:p>
            <a:r>
              <a:rPr lang="en-US" sz="1600" dirty="0"/>
              <a:t>       </a:t>
            </a:r>
            <a:r>
              <a:rPr lang="en-US" sz="1600" dirty="0" smtClean="0"/>
              <a:t>    </a:t>
            </a:r>
            <a:r>
              <a:rPr lang="en-US" sz="1600" dirty="0" err="1" smtClean="0"/>
              <a:t>IDPS:has_text</a:t>
            </a:r>
            <a:r>
              <a:rPr lang="en-US" sz="1600" dirty="0" smtClean="0"/>
              <a:t> “crafted web site".}</a:t>
            </a:r>
            <a:endParaRPr lang="en-US" sz="1200" dirty="0"/>
          </a:p>
        </p:txBody>
      </p:sp>
      <p:cxnSp>
        <p:nvCxnSpPr>
          <p:cNvPr id="13" name="Straight Arrow Connector 12"/>
          <p:cNvCxnSpPr/>
          <p:nvPr/>
        </p:nvCxnSpPr>
        <p:spPr>
          <a:xfrm flipH="1">
            <a:off x="3733800" y="1295400"/>
            <a:ext cx="42428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4" cstate="print"/>
          <a:srcRect/>
          <a:stretch>
            <a:fillRect/>
          </a:stretch>
        </p:blipFill>
        <p:spPr bwMode="auto">
          <a:xfrm>
            <a:off x="304800" y="2590800"/>
            <a:ext cx="4038600" cy="109728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19600" y="2590800"/>
            <a:ext cx="4430829" cy="2011680"/>
          </a:xfrm>
          <a:prstGeom prst="rect">
            <a:avLst/>
          </a:prstGeom>
          <a:noFill/>
          <a:ln w="9525">
            <a:noFill/>
            <a:miter lim="800000"/>
            <a:headEnd/>
            <a:tailEnd/>
          </a:ln>
        </p:spPr>
      </p:pic>
      <p:sp>
        <p:nvSpPr>
          <p:cNvPr id="19" name="Rounded Rectangle 18"/>
          <p:cNvSpPr/>
          <p:nvPr/>
        </p:nvSpPr>
        <p:spPr>
          <a:xfrm>
            <a:off x="152400" y="822960"/>
            <a:ext cx="8839200" cy="556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228601"/>
            <a:ext cx="9144000" cy="523220"/>
          </a:xfrm>
          <a:prstGeom prst="rect">
            <a:avLst/>
          </a:prstGeom>
          <a:noFill/>
        </p:spPr>
        <p:txBody>
          <a:bodyPr wrap="square" rtlCol="0">
            <a:spAutoFit/>
          </a:bodyPr>
          <a:lstStyle/>
          <a:p>
            <a:pPr algn="ctr"/>
            <a:r>
              <a:rPr lang="en-US" sz="2800" dirty="0" smtClean="0"/>
              <a:t>System Architecture: Named Entity/Concept Extractor</a:t>
            </a:r>
            <a:endParaRPr lang="en-US" sz="2800" u="sng" dirty="0"/>
          </a:p>
        </p:txBody>
      </p:sp>
    </p:spTree>
    <p:extLst>
      <p:ext uri="{BB962C8B-B14F-4D97-AF65-F5344CB8AC3E}">
        <p14:creationId xmlns:p14="http://schemas.microsoft.com/office/powerpoint/2010/main" xmlns="" val="1382792316"/>
      </p:ext>
    </p:extLst>
  </p:cSld>
  <p:clrMapOvr>
    <a:masterClrMapping/>
  </p:clrMapOvr>
  <p:transition spd="slow" advTm="3946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381000" y="2514600"/>
            <a:ext cx="8299862" cy="3792416"/>
          </a:xfrm>
          <a:prstGeom prst="roundRect">
            <a:avLst>
              <a:gd name="adj" fmla="val 426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400800" y="3124200"/>
            <a:ext cx="1981200" cy="1371600"/>
          </a:xfrm>
          <a:prstGeom prst="roundRect">
            <a:avLst/>
          </a:prstGeom>
          <a:solidFill>
            <a:srgbClr val="4BE6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9" name="TextBox 8"/>
          <p:cNvSpPr txBox="1"/>
          <p:nvPr/>
        </p:nvSpPr>
        <p:spPr>
          <a:xfrm>
            <a:off x="6762113" y="3299860"/>
            <a:ext cx="1229760" cy="338554"/>
          </a:xfrm>
          <a:prstGeom prst="rect">
            <a:avLst/>
          </a:prstGeom>
          <a:noFill/>
        </p:spPr>
        <p:txBody>
          <a:bodyPr wrap="none" rtlCol="0">
            <a:spAutoFit/>
          </a:bodyPr>
          <a:lstStyle/>
          <a:p>
            <a:r>
              <a:rPr lang="en-US" sz="1600" b="1" dirty="0" smtClean="0"/>
              <a:t>Host System</a:t>
            </a:r>
            <a:endParaRPr lang="en-US" sz="1600" b="1" dirty="0"/>
          </a:p>
        </p:txBody>
      </p:sp>
      <p:sp>
        <p:nvSpPr>
          <p:cNvPr id="10"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14</a:t>
            </a:fld>
            <a:endParaRPr lang="en-US" dirty="0">
              <a:solidFill>
                <a:schemeClr val="tx1"/>
              </a:solidFill>
            </a:endParaRPr>
          </a:p>
        </p:txBody>
      </p:sp>
      <p:grpSp>
        <p:nvGrpSpPr>
          <p:cNvPr id="4" name="Group 31"/>
          <p:cNvGrpSpPr/>
          <p:nvPr/>
        </p:nvGrpSpPr>
        <p:grpSpPr>
          <a:xfrm>
            <a:off x="685800" y="3124200"/>
            <a:ext cx="1981200" cy="1371600"/>
            <a:chOff x="5257800" y="3644900"/>
            <a:chExt cx="2133600" cy="1600200"/>
          </a:xfrm>
        </p:grpSpPr>
        <p:sp>
          <p:nvSpPr>
            <p:cNvPr id="33" name="Rounded Rectangle 32"/>
            <p:cNvSpPr/>
            <p:nvPr/>
          </p:nvSpPr>
          <p:spPr>
            <a:xfrm>
              <a:off x="5257800" y="3644900"/>
              <a:ext cx="2133600" cy="1600200"/>
            </a:xfrm>
            <a:prstGeom prst="roundRect">
              <a:avLst>
                <a:gd name="adj" fmla="val 887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5" name="TextBox 34"/>
            <p:cNvSpPr txBox="1"/>
            <p:nvPr/>
          </p:nvSpPr>
          <p:spPr>
            <a:xfrm>
              <a:off x="5421923" y="4267200"/>
              <a:ext cx="1729004" cy="394980"/>
            </a:xfrm>
            <a:prstGeom prst="rect">
              <a:avLst/>
            </a:prstGeom>
            <a:noFill/>
          </p:spPr>
          <p:txBody>
            <a:bodyPr wrap="none" rtlCol="0">
              <a:spAutoFit/>
            </a:bodyPr>
            <a:lstStyle/>
            <a:p>
              <a:r>
                <a:rPr lang="en-US" sz="1600" b="1" dirty="0" smtClean="0"/>
                <a:t>Remote Attacker</a:t>
              </a:r>
              <a:endParaRPr lang="en-US" sz="1600" b="1" dirty="0"/>
            </a:p>
          </p:txBody>
        </p:sp>
      </p:grpSp>
      <p:sp>
        <p:nvSpPr>
          <p:cNvPr id="2" name="Flowchart: Direct Access Storage 1"/>
          <p:cNvSpPr/>
          <p:nvPr/>
        </p:nvSpPr>
        <p:spPr>
          <a:xfrm flipH="1">
            <a:off x="6172200" y="3693447"/>
            <a:ext cx="228600" cy="23013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6" name="Straight Arrow Connector 15"/>
          <p:cNvCxnSpPr>
            <a:stCxn id="33" idx="3"/>
            <a:endCxn id="2" idx="4"/>
          </p:cNvCxnSpPr>
          <p:nvPr/>
        </p:nvCxnSpPr>
        <p:spPr>
          <a:xfrm flipV="1">
            <a:off x="2667000" y="3808512"/>
            <a:ext cx="3505200" cy="14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010400" y="3657600"/>
            <a:ext cx="707571" cy="685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pic>
        <p:nvPicPr>
          <p:cNvPr id="3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3810000"/>
            <a:ext cx="451077" cy="416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Box 18"/>
          <p:cNvSpPr txBox="1"/>
          <p:nvPr/>
        </p:nvSpPr>
        <p:spPr>
          <a:xfrm>
            <a:off x="6400800" y="2514600"/>
            <a:ext cx="2057400" cy="584775"/>
          </a:xfrm>
          <a:prstGeom prst="rect">
            <a:avLst/>
          </a:prstGeom>
          <a:noFill/>
        </p:spPr>
        <p:txBody>
          <a:bodyPr wrap="square" rtlCol="0">
            <a:spAutoFit/>
          </a:bodyPr>
          <a:lstStyle/>
          <a:p>
            <a:r>
              <a:rPr lang="en-US" sz="1600" b="1" dirty="0" smtClean="0"/>
              <a:t>Malicious code in annots.api executed</a:t>
            </a:r>
            <a:endParaRPr lang="en-US" sz="1600" b="1" dirty="0"/>
          </a:p>
        </p:txBody>
      </p:sp>
      <p:sp>
        <p:nvSpPr>
          <p:cNvPr id="34" name="TextBox 33"/>
          <p:cNvSpPr txBox="1"/>
          <p:nvPr/>
        </p:nvSpPr>
        <p:spPr>
          <a:xfrm>
            <a:off x="4876800" y="3886200"/>
            <a:ext cx="1295400" cy="830997"/>
          </a:xfrm>
          <a:prstGeom prst="rect">
            <a:avLst/>
          </a:prstGeom>
          <a:noFill/>
        </p:spPr>
        <p:txBody>
          <a:bodyPr wrap="square" rtlCol="0">
            <a:spAutoFit/>
          </a:bodyPr>
          <a:lstStyle/>
          <a:p>
            <a:pPr algn="ctr"/>
            <a:r>
              <a:rPr lang="en-US" sz="1600" b="1" dirty="0" smtClean="0"/>
              <a:t>Outbound Port Opened At Host</a:t>
            </a:r>
            <a:endParaRPr lang="en-US" sz="1600" b="1" dirty="0"/>
          </a:p>
        </p:txBody>
      </p:sp>
      <p:sp>
        <p:nvSpPr>
          <p:cNvPr id="36" name="TextBox 35"/>
          <p:cNvSpPr txBox="1"/>
          <p:nvPr/>
        </p:nvSpPr>
        <p:spPr>
          <a:xfrm>
            <a:off x="3276600" y="2895600"/>
            <a:ext cx="2133600" cy="830997"/>
          </a:xfrm>
          <a:prstGeom prst="rect">
            <a:avLst/>
          </a:prstGeom>
          <a:noFill/>
        </p:spPr>
        <p:txBody>
          <a:bodyPr wrap="square" rtlCol="0">
            <a:spAutoFit/>
          </a:bodyPr>
          <a:lstStyle/>
          <a:p>
            <a:pPr algn="ctr"/>
            <a:r>
              <a:rPr lang="en-US" sz="1600" b="1" dirty="0" smtClean="0"/>
              <a:t>TCP/IP Connection Set Between Host and Remote Attacker</a:t>
            </a:r>
            <a:endParaRPr lang="en-US" sz="1600" b="1" dirty="0"/>
          </a:p>
        </p:txBody>
      </p:sp>
      <p:pic>
        <p:nvPicPr>
          <p:cNvPr id="2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V="1">
            <a:off x="2590800" y="5715000"/>
            <a:ext cx="1462481" cy="304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3124200" y="5334000"/>
            <a:ext cx="1749928" cy="338554"/>
          </a:xfrm>
          <a:prstGeom prst="rect">
            <a:avLst/>
          </a:prstGeom>
          <a:noFill/>
        </p:spPr>
        <p:txBody>
          <a:bodyPr wrap="square" rtlCol="0">
            <a:spAutoFit/>
          </a:bodyPr>
          <a:lstStyle/>
          <a:p>
            <a:r>
              <a:rPr lang="en-US" sz="1600" b="1" dirty="0" smtClean="0"/>
              <a:t>IDS/IPS System</a:t>
            </a:r>
            <a:endParaRPr lang="en-US" sz="1600" b="1" dirty="0"/>
          </a:p>
        </p:txBody>
      </p:sp>
      <p:cxnSp>
        <p:nvCxnSpPr>
          <p:cNvPr id="37" name="Straight Arrow Connector 36"/>
          <p:cNvCxnSpPr/>
          <p:nvPr/>
        </p:nvCxnSpPr>
        <p:spPr>
          <a:xfrm>
            <a:off x="4038600" y="3811488"/>
            <a:ext cx="0" cy="152251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4" name="Picture 2" descr="https://encrypted-tbn1.google.com/images?q=tbn:ANd9GcRyyeMJ5mWE_0y45Of3L79bXV5Ny_rBaz-3As5ZJGaUJwFEmqkZ7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91000" y="5638800"/>
            <a:ext cx="668907" cy="525594"/>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Box 21"/>
          <p:cNvSpPr txBox="1"/>
          <p:nvPr/>
        </p:nvSpPr>
        <p:spPr>
          <a:xfrm>
            <a:off x="0" y="228600"/>
            <a:ext cx="9144000" cy="707886"/>
          </a:xfrm>
          <a:prstGeom prst="rect">
            <a:avLst/>
          </a:prstGeom>
          <a:noFill/>
        </p:spPr>
        <p:txBody>
          <a:bodyPr wrap="square" rtlCol="0">
            <a:spAutoFit/>
          </a:bodyPr>
          <a:lstStyle/>
          <a:p>
            <a:pPr algn="ctr"/>
            <a:r>
              <a:rPr lang="en-US" sz="4000" dirty="0" smtClean="0"/>
              <a:t>End-to-End Example</a:t>
            </a:r>
            <a:endParaRPr lang="en-US" sz="4000" dirty="0"/>
          </a:p>
        </p:txBody>
      </p:sp>
      <p:sp>
        <p:nvSpPr>
          <p:cNvPr id="26" name="TextBox 25"/>
          <p:cNvSpPr txBox="1"/>
          <p:nvPr/>
        </p:nvSpPr>
        <p:spPr>
          <a:xfrm>
            <a:off x="304800" y="990600"/>
            <a:ext cx="8610600" cy="1323439"/>
          </a:xfrm>
          <a:prstGeom prst="rect">
            <a:avLst/>
          </a:prstGeom>
          <a:noFill/>
        </p:spPr>
        <p:txBody>
          <a:bodyPr wrap="square" rtlCol="0">
            <a:spAutoFit/>
          </a:bodyPr>
          <a:lstStyle/>
          <a:p>
            <a:r>
              <a:rPr lang="en-US" sz="2400" dirty="0" smtClean="0"/>
              <a:t>Shadows in the Cloud – CVE-2009-0927</a:t>
            </a:r>
          </a:p>
          <a:p>
            <a:r>
              <a:rPr lang="en-US" sz="2400" dirty="0" smtClean="0"/>
              <a:t>	</a:t>
            </a:r>
            <a:r>
              <a:rPr lang="en-US" sz="1600" dirty="0" smtClean="0"/>
              <a:t>Stack-based buffer overflow in Adobe Reader and Adobe Acrobat 9 before 9.1, 8 before 8.1.3 , and 7 before 7.1.1 allows remote attackers to execute arbitrary code via a crafted argument to the </a:t>
            </a:r>
            <a:r>
              <a:rPr lang="en-US" sz="1600" dirty="0" err="1" smtClean="0"/>
              <a:t>getIcon</a:t>
            </a:r>
            <a:r>
              <a:rPr lang="en-US" sz="1600" dirty="0" smtClean="0"/>
              <a:t> method of a </a:t>
            </a:r>
            <a:r>
              <a:rPr lang="en-US" sz="1600" dirty="0" err="1" smtClean="0"/>
              <a:t>Collab</a:t>
            </a:r>
            <a:r>
              <a:rPr lang="en-US" sz="1600" dirty="0" smtClean="0"/>
              <a:t> object, a different vulnerability than CVE-2009-0658.</a:t>
            </a:r>
          </a:p>
        </p:txBody>
      </p:sp>
    </p:spTree>
    <p:custDataLst>
      <p:tags r:id="rId1"/>
    </p:custDataLst>
    <p:extLst>
      <p:ext uri="{BB962C8B-B14F-4D97-AF65-F5344CB8AC3E}">
        <p14:creationId xmlns:p14="http://schemas.microsoft.com/office/powerpoint/2010/main" xmlns="" val="12366136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15</a:t>
            </a:fld>
            <a:endParaRPr lang="en-US" dirty="0">
              <a:solidFill>
                <a:schemeClr val="tx1"/>
              </a:solidFill>
            </a:endParaRPr>
          </a:p>
        </p:txBody>
      </p:sp>
      <p:grpSp>
        <p:nvGrpSpPr>
          <p:cNvPr id="2" name="Group 14"/>
          <p:cNvGrpSpPr/>
          <p:nvPr/>
        </p:nvGrpSpPr>
        <p:grpSpPr>
          <a:xfrm>
            <a:off x="2286000" y="4719637"/>
            <a:ext cx="2380744" cy="614363"/>
            <a:chOff x="2590800" y="3200400"/>
            <a:chExt cx="3333750" cy="1143000"/>
          </a:xfrm>
        </p:grpSpPr>
        <p:grpSp>
          <p:nvGrpSpPr>
            <p:cNvPr id="3" name="Group 15"/>
            <p:cNvGrpSpPr/>
            <p:nvPr/>
          </p:nvGrpSpPr>
          <p:grpSpPr>
            <a:xfrm>
              <a:off x="2819400" y="3352800"/>
              <a:ext cx="2840136" cy="782736"/>
              <a:chOff x="2819400" y="3352800"/>
              <a:chExt cx="2840136" cy="782736"/>
            </a:xfrm>
          </p:grpSpPr>
          <p:pic>
            <p:nvPicPr>
              <p:cNvPr id="20" name="Picture 2" descr="C:\Users\Sumit\Desktop\data-strea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3384550"/>
                <a:ext cx="990600" cy="73025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Sumit\Desktop\getting-web-design-righ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92272" y="3352800"/>
                <a:ext cx="970240" cy="75247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C:\Users\Sumit\Desktop\Network Scanner Search.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6800" y="3352800"/>
                <a:ext cx="782736" cy="78273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9" name="Rounded Rectangle 18"/>
            <p:cNvSpPr/>
            <p:nvPr/>
          </p:nvSpPr>
          <p:spPr>
            <a:xfrm>
              <a:off x="2590800" y="3200400"/>
              <a:ext cx="3333750" cy="1143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7"/>
          <p:cNvGrpSpPr/>
          <p:nvPr/>
        </p:nvGrpSpPr>
        <p:grpSpPr>
          <a:xfrm>
            <a:off x="2590800" y="3352800"/>
            <a:ext cx="1828800" cy="762000"/>
            <a:chOff x="2209800" y="3276600"/>
            <a:chExt cx="1828800" cy="762000"/>
          </a:xfrm>
        </p:grpSpPr>
        <p:sp>
          <p:nvSpPr>
            <p:cNvPr id="27" name="Rectangle 26"/>
            <p:cNvSpPr/>
            <p:nvPr/>
          </p:nvSpPr>
          <p:spPr>
            <a:xfrm>
              <a:off x="2209800" y="3276600"/>
              <a:ext cx="1828800" cy="7620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209800" y="3352800"/>
              <a:ext cx="1828800" cy="584775"/>
            </a:xfrm>
            <a:prstGeom prst="rect">
              <a:avLst/>
            </a:prstGeom>
            <a:noFill/>
          </p:spPr>
          <p:txBody>
            <a:bodyPr wrap="square" rtlCol="0">
              <a:spAutoFit/>
            </a:bodyPr>
            <a:lstStyle/>
            <a:p>
              <a:pPr algn="ctr"/>
              <a:r>
                <a:rPr lang="en-US" sz="1600" dirty="0" smtClean="0"/>
                <a:t>Vulnerability Detection Module</a:t>
              </a:r>
              <a:endParaRPr lang="en-US" sz="1600" dirty="0"/>
            </a:p>
          </p:txBody>
        </p:sp>
      </p:grpSp>
      <p:sp>
        <p:nvSpPr>
          <p:cNvPr id="33" name="Down Arrow 32"/>
          <p:cNvSpPr/>
          <p:nvPr/>
        </p:nvSpPr>
        <p:spPr>
          <a:xfrm rot="10800000">
            <a:off x="3276601" y="2590799"/>
            <a:ext cx="391368" cy="68579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10800000">
            <a:off x="3276601" y="4114800"/>
            <a:ext cx="391368" cy="5334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29000" y="2590800"/>
            <a:ext cx="1676400" cy="738664"/>
          </a:xfrm>
          <a:prstGeom prst="rect">
            <a:avLst/>
          </a:prstGeom>
          <a:noFill/>
        </p:spPr>
        <p:txBody>
          <a:bodyPr wrap="square" rtlCol="0">
            <a:spAutoFit/>
          </a:bodyPr>
          <a:lstStyle/>
          <a:p>
            <a:pPr algn="ctr"/>
            <a:r>
              <a:rPr lang="en-US" sz="1400" dirty="0" smtClean="0"/>
              <a:t>Vulnerability Detection in Text Data</a:t>
            </a:r>
            <a:endParaRPr lang="en-US" sz="1400" dirty="0"/>
          </a:p>
        </p:txBody>
      </p:sp>
      <p:sp>
        <p:nvSpPr>
          <p:cNvPr id="12" name="TextBox 11"/>
          <p:cNvSpPr txBox="1"/>
          <p:nvPr/>
        </p:nvSpPr>
        <p:spPr>
          <a:xfrm>
            <a:off x="4876800" y="3352800"/>
            <a:ext cx="3809999" cy="2308324"/>
          </a:xfrm>
          <a:prstGeom prst="rect">
            <a:avLst/>
          </a:prstGeom>
          <a:solidFill>
            <a:schemeClr val="accent3">
              <a:lumMod val="40000"/>
              <a:lumOff val="60000"/>
            </a:schemeClr>
          </a:solidFill>
          <a:ln w="25400">
            <a:solidFill>
              <a:schemeClr val="tx1"/>
            </a:solidFill>
          </a:ln>
        </p:spPr>
        <p:txBody>
          <a:bodyPr wrap="square" rtlCol="0">
            <a:spAutoFit/>
          </a:bodyPr>
          <a:lstStyle/>
          <a:p>
            <a:pPr algn="just"/>
            <a:r>
              <a:rPr lang="en-US" dirty="0"/>
              <a:t>Stack-based buffer overflow in Adobe Reader and Adobe Acrobat 9 before 9.1, 8 before 8.1.3 , and 7 before 7.1.1 allows remote attackers to execute arbitrary code via a crafted argument to the </a:t>
            </a:r>
            <a:r>
              <a:rPr lang="en-US" dirty="0" err="1"/>
              <a:t>getIcon</a:t>
            </a:r>
            <a:r>
              <a:rPr lang="en-US" dirty="0"/>
              <a:t> method of a </a:t>
            </a:r>
            <a:r>
              <a:rPr lang="en-US" dirty="0" err="1"/>
              <a:t>Collab</a:t>
            </a:r>
            <a:r>
              <a:rPr lang="en-US" dirty="0"/>
              <a:t> object, a different vulnerability than CVE-2009-0658.</a:t>
            </a:r>
          </a:p>
        </p:txBody>
      </p:sp>
      <p:sp>
        <p:nvSpPr>
          <p:cNvPr id="44" name="Down Arrow 43"/>
          <p:cNvSpPr/>
          <p:nvPr/>
        </p:nvSpPr>
        <p:spPr>
          <a:xfrm rot="10800000">
            <a:off x="6553200" y="2590800"/>
            <a:ext cx="391368" cy="6858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371600" y="1524000"/>
            <a:ext cx="6934200" cy="1077218"/>
          </a:xfrm>
          <a:prstGeom prst="rect">
            <a:avLst/>
          </a:prstGeom>
          <a:solidFill>
            <a:schemeClr val="accent6">
              <a:lumMod val="40000"/>
              <a:lumOff val="60000"/>
            </a:schemeClr>
          </a:solidFill>
          <a:ln w="25400">
            <a:solidFill>
              <a:schemeClr val="tx1"/>
            </a:solidFill>
          </a:ln>
        </p:spPr>
        <p:txBody>
          <a:bodyPr wrap="square" rtlCol="0">
            <a:spAutoFit/>
          </a:bodyPr>
          <a:lstStyle/>
          <a:p>
            <a:r>
              <a:rPr lang="en-US" sz="1600" dirty="0" smtClean="0"/>
              <a:t>Vulnerability </a:t>
            </a:r>
            <a:r>
              <a:rPr lang="en-US" sz="1600" dirty="0" err="1" smtClean="0"/>
              <a:t>Buffer_Overflow</a:t>
            </a:r>
            <a:r>
              <a:rPr lang="en-US" sz="1600" dirty="0" smtClean="0"/>
              <a:t> [</a:t>
            </a:r>
            <a:r>
              <a:rPr lang="en-US" sz="1600" dirty="0" err="1" smtClean="0"/>
              <a:t>Computer_security_exploits</a:t>
            </a:r>
            <a:r>
              <a:rPr lang="en-US" sz="1600" dirty="0" smtClean="0"/>
              <a:t>, </a:t>
            </a:r>
            <a:r>
              <a:rPr lang="en-US" sz="1600" dirty="0" err="1" smtClean="0"/>
              <a:t>Programming_bugs</a:t>
            </a:r>
            <a:r>
              <a:rPr lang="en-US" sz="1600" dirty="0" smtClean="0"/>
              <a:t>]</a:t>
            </a:r>
          </a:p>
          <a:p>
            <a:endParaRPr lang="en-US" sz="1600" dirty="0"/>
          </a:p>
          <a:p>
            <a:r>
              <a:rPr lang="en-US" sz="1600" dirty="0" smtClean="0"/>
              <a:t>Vulnerability </a:t>
            </a:r>
            <a:r>
              <a:rPr lang="en-US" sz="1600" dirty="0" err="1" smtClean="0"/>
              <a:t>Stack_buffer_overflow</a:t>
            </a:r>
            <a:r>
              <a:rPr lang="en-US" sz="1600" dirty="0" smtClean="0"/>
              <a:t> [</a:t>
            </a:r>
            <a:r>
              <a:rPr lang="en-US" sz="1600" dirty="0" err="1" smtClean="0"/>
              <a:t>Computer_errors</a:t>
            </a:r>
            <a:r>
              <a:rPr lang="en-US" sz="1600" dirty="0" smtClean="0"/>
              <a:t>, </a:t>
            </a:r>
            <a:r>
              <a:rPr lang="en-US" sz="1600" dirty="0" err="1" smtClean="0"/>
              <a:t>Computer_security_exploits</a:t>
            </a:r>
            <a:r>
              <a:rPr lang="en-US" sz="1600" dirty="0" smtClean="0"/>
              <a:t>, </a:t>
            </a:r>
            <a:r>
              <a:rPr lang="en-US" sz="1600" dirty="0" err="1" smtClean="0"/>
              <a:t>Software_anomalies</a:t>
            </a:r>
            <a:r>
              <a:rPr lang="en-US" sz="1600" dirty="0" smtClean="0"/>
              <a:t>, </a:t>
            </a:r>
            <a:r>
              <a:rPr lang="en-US" sz="1600" dirty="0" err="1" smtClean="0"/>
              <a:t>Programming_bugs</a:t>
            </a:r>
            <a:r>
              <a:rPr lang="en-US" sz="1600" dirty="0" smtClean="0"/>
              <a:t>]</a:t>
            </a:r>
            <a:endParaRPr lang="en-US" sz="1600" dirty="0"/>
          </a:p>
        </p:txBody>
      </p:sp>
      <p:sp>
        <p:nvSpPr>
          <p:cNvPr id="37" name="TextBox 36"/>
          <p:cNvSpPr txBox="1"/>
          <p:nvPr/>
        </p:nvSpPr>
        <p:spPr>
          <a:xfrm>
            <a:off x="304800" y="4264222"/>
            <a:ext cx="3429001" cy="584775"/>
          </a:xfrm>
          <a:prstGeom prst="rect">
            <a:avLst/>
          </a:prstGeom>
          <a:noFill/>
        </p:spPr>
        <p:txBody>
          <a:bodyPr wrap="square" rtlCol="0">
            <a:spAutoFit/>
          </a:bodyPr>
          <a:lstStyle/>
          <a:p>
            <a:r>
              <a:rPr lang="en-US" sz="1600" dirty="0" smtClean="0"/>
              <a:t>Text Data From CVE and security bulletins</a:t>
            </a:r>
            <a:endParaRPr lang="en-US" sz="1600" dirty="0"/>
          </a:p>
        </p:txBody>
      </p:sp>
      <p:sp>
        <p:nvSpPr>
          <p:cNvPr id="30" name="TextBox 29"/>
          <p:cNvSpPr txBox="1"/>
          <p:nvPr/>
        </p:nvSpPr>
        <p:spPr>
          <a:xfrm>
            <a:off x="0" y="228601"/>
            <a:ext cx="9144000" cy="584775"/>
          </a:xfrm>
          <a:prstGeom prst="rect">
            <a:avLst/>
          </a:prstGeom>
          <a:noFill/>
        </p:spPr>
        <p:txBody>
          <a:bodyPr wrap="square" rtlCol="0">
            <a:spAutoFit/>
          </a:bodyPr>
          <a:lstStyle/>
          <a:p>
            <a:pPr algn="ctr"/>
            <a:r>
              <a:rPr lang="en-US" sz="3200" dirty="0" smtClean="0"/>
              <a:t>End-to-End Example: Vulnerability Terms Extractor</a:t>
            </a:r>
            <a:endParaRPr lang="en-US" sz="3200" u="sng" dirty="0"/>
          </a:p>
        </p:txBody>
      </p:sp>
    </p:spTree>
    <p:extLst>
      <p:ext uri="{BB962C8B-B14F-4D97-AF65-F5344CB8AC3E}">
        <p14:creationId xmlns:p14="http://schemas.microsoft.com/office/powerpoint/2010/main" xmlns="" val="270528957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2971800"/>
            <a:ext cx="1504950" cy="650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Connector 6"/>
          <p:cNvCxnSpPr/>
          <p:nvPr/>
        </p:nvCxnSpPr>
        <p:spPr>
          <a:xfrm>
            <a:off x="381000" y="6324600"/>
            <a:ext cx="838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16</a:t>
            </a:fld>
            <a:endParaRPr lang="en-US" dirty="0">
              <a:solidFill>
                <a:schemeClr val="tx1"/>
              </a:solidFill>
            </a:endParaRPr>
          </a:p>
        </p:txBody>
      </p:sp>
      <p:sp>
        <p:nvSpPr>
          <p:cNvPr id="12" name="TextBox 11"/>
          <p:cNvSpPr txBox="1"/>
          <p:nvPr/>
        </p:nvSpPr>
        <p:spPr>
          <a:xfrm>
            <a:off x="381001" y="4267200"/>
            <a:ext cx="8458200" cy="1754326"/>
          </a:xfrm>
          <a:prstGeom prst="rect">
            <a:avLst/>
          </a:prstGeom>
          <a:solidFill>
            <a:schemeClr val="accent1">
              <a:lumMod val="20000"/>
              <a:lumOff val="80000"/>
            </a:schemeClr>
          </a:solidFill>
          <a:ln w="25400">
            <a:solidFill>
              <a:schemeClr val="tx1"/>
            </a:solidFill>
          </a:ln>
        </p:spPr>
        <p:txBody>
          <a:bodyPr wrap="square" rtlCol="0">
            <a:spAutoFit/>
          </a:bodyPr>
          <a:lstStyle/>
          <a:p>
            <a:r>
              <a:rPr lang="en-US" sz="1200" dirty="0"/>
              <a:t>Critical vulnerabilities have been identified in Adobe Reader 9 and Acrobat 9 and earlier versions. These vulnerabilities would cause the application to crash and could potentially allow an attacker to take control of the affected system. There are reports that one of these issues is being exploited (CVE-2009-0658).</a:t>
            </a:r>
          </a:p>
          <a:p>
            <a:r>
              <a:rPr lang="en-US" sz="1200" dirty="0"/>
              <a:t>Adobe recommends users of Adobe Reader and Acrobat 9 update to Adobe Reader 9.1 and Acrobat 9.1. Adobe recommends users of Acrobat 8 update to Acrobat 8.1.4, and users of Acrobat 7 update to Acrobat 7.1.1. For Adobe Reader users who can’t update to Adobe Reader 9.1, Adobe has provided the Adobe Reader 8.1.4 and Adobe Reader 7.1.1 updates.</a:t>
            </a:r>
          </a:p>
          <a:p>
            <a:r>
              <a:rPr lang="en-US" sz="1200" dirty="0" smtClean="0"/>
              <a:t>Acrobat and Reader </a:t>
            </a:r>
            <a:r>
              <a:rPr lang="en-US" sz="1200" dirty="0"/>
              <a:t>are prone to a remote code-execution </a:t>
            </a:r>
            <a:r>
              <a:rPr lang="en-US" sz="1200" dirty="0" smtClean="0"/>
              <a:t>vulnerability because </a:t>
            </a:r>
            <a:r>
              <a:rPr lang="en-US" sz="1200" dirty="0"/>
              <a:t>they fail to sufficiently sanitize user-supplied </a:t>
            </a:r>
            <a:r>
              <a:rPr lang="en-US" sz="1200" dirty="0" smtClean="0"/>
              <a:t>input before </a:t>
            </a:r>
            <a:r>
              <a:rPr lang="en-US" sz="1200" dirty="0"/>
              <a:t>using it in the ’</a:t>
            </a:r>
            <a:r>
              <a:rPr lang="en-US" sz="1200" dirty="0" err="1"/>
              <a:t>strncpy</a:t>
            </a:r>
            <a:r>
              <a:rPr lang="en-US" sz="1200" dirty="0"/>
              <a:t>’ function in the </a:t>
            </a:r>
            <a:r>
              <a:rPr lang="en-US" sz="1200" dirty="0" smtClean="0"/>
              <a:t>’</a:t>
            </a:r>
            <a:r>
              <a:rPr lang="en-US" sz="1200" dirty="0" err="1" smtClean="0"/>
              <a:t>Annots.api</a:t>
            </a:r>
            <a:r>
              <a:rPr lang="en-US" sz="1200" dirty="0" smtClean="0"/>
              <a:t>’ file</a:t>
            </a:r>
            <a:r>
              <a:rPr lang="en-US" sz="1200" dirty="0"/>
              <a:t>. This issue affects the ’</a:t>
            </a:r>
            <a:r>
              <a:rPr lang="en-US" sz="1200" dirty="0" err="1"/>
              <a:t>getIcon</a:t>
            </a:r>
            <a:r>
              <a:rPr lang="en-US" sz="1200" dirty="0"/>
              <a:t>()’ JavaScript method of </a:t>
            </a:r>
            <a:r>
              <a:rPr lang="en-US" sz="1200" dirty="0" smtClean="0"/>
              <a:t>a </a:t>
            </a:r>
            <a:r>
              <a:rPr lang="en-US" sz="1200" dirty="0" err="1" smtClean="0"/>
              <a:t>Collab</a:t>
            </a:r>
            <a:r>
              <a:rPr lang="en-US" sz="1200" dirty="0" smtClean="0"/>
              <a:t> </a:t>
            </a:r>
            <a:r>
              <a:rPr lang="en-US" sz="1200" dirty="0"/>
              <a:t>object. Specially crafted arguments can cause </a:t>
            </a:r>
            <a:r>
              <a:rPr lang="en-US" sz="1200" dirty="0" smtClean="0"/>
              <a:t>a stack-based </a:t>
            </a:r>
            <a:r>
              <a:rPr lang="en-US" sz="1200" dirty="0"/>
              <a:t>buffer overflow.</a:t>
            </a:r>
          </a:p>
        </p:txBody>
      </p:sp>
      <p:sp>
        <p:nvSpPr>
          <p:cNvPr id="44" name="Down Arrow 43"/>
          <p:cNvSpPr/>
          <p:nvPr/>
        </p:nvSpPr>
        <p:spPr>
          <a:xfrm rot="10800000">
            <a:off x="3657600" y="2895600"/>
            <a:ext cx="391368" cy="12954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p:nvPr/>
        </p:nvGrpSpPr>
        <p:grpSpPr>
          <a:xfrm>
            <a:off x="457200" y="1371600"/>
            <a:ext cx="5334000" cy="1371600"/>
            <a:chOff x="2505075" y="2735227"/>
            <a:chExt cx="4886325" cy="1227172"/>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05075" y="2743200"/>
              <a:ext cx="1609725" cy="1219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14800" y="2735227"/>
              <a:ext cx="1710506" cy="1227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43649" y="2743200"/>
              <a:ext cx="1547751" cy="1219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Oval 1"/>
            <p:cNvSpPr/>
            <p:nvPr/>
          </p:nvSpPr>
          <p:spPr>
            <a:xfrm>
              <a:off x="4158085" y="28956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58085" y="3505200"/>
              <a:ext cx="566315" cy="114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6096000" y="1295400"/>
            <a:ext cx="2877263" cy="2585323"/>
          </a:xfrm>
          <a:prstGeom prst="rect">
            <a:avLst/>
          </a:prstGeom>
          <a:noFill/>
        </p:spPr>
        <p:txBody>
          <a:bodyPr wrap="square" rtlCol="0">
            <a:spAutoFit/>
          </a:bodyPr>
          <a:lstStyle/>
          <a:p>
            <a:r>
              <a:rPr lang="en-US" dirty="0" smtClean="0"/>
              <a:t>Extracted Terms: </a:t>
            </a:r>
          </a:p>
          <a:p>
            <a:r>
              <a:rPr lang="en-US" dirty="0" smtClean="0"/>
              <a:t>Adobe </a:t>
            </a:r>
            <a:r>
              <a:rPr lang="en-US" dirty="0"/>
              <a:t>Systems </a:t>
            </a:r>
            <a:r>
              <a:rPr lang="en-US" dirty="0" smtClean="0"/>
              <a:t>Incorporated</a:t>
            </a:r>
          </a:p>
          <a:p>
            <a:r>
              <a:rPr lang="en-US" dirty="0" smtClean="0"/>
              <a:t>Adobe Acrobat Reader 8.x.x</a:t>
            </a:r>
            <a:endParaRPr lang="en-US" dirty="0"/>
          </a:p>
          <a:p>
            <a:r>
              <a:rPr lang="en-US" dirty="0" err="1" smtClean="0"/>
              <a:t>annots.api</a:t>
            </a:r>
            <a:endParaRPr lang="en-US" dirty="0" smtClean="0"/>
          </a:p>
          <a:p>
            <a:r>
              <a:rPr lang="en-US" dirty="0" smtClean="0"/>
              <a:t>Remote attackers</a:t>
            </a:r>
          </a:p>
          <a:p>
            <a:r>
              <a:rPr lang="en-US" dirty="0" err="1" smtClean="0"/>
              <a:t>Javascript</a:t>
            </a:r>
            <a:endParaRPr lang="en-US" dirty="0"/>
          </a:p>
          <a:p>
            <a:r>
              <a:rPr lang="en-US" dirty="0"/>
              <a:t>Buffer Overflow</a:t>
            </a:r>
          </a:p>
          <a:p>
            <a:r>
              <a:rPr lang="en-US" dirty="0"/>
              <a:t>Vulnerability</a:t>
            </a:r>
          </a:p>
          <a:p>
            <a:r>
              <a:rPr lang="en-US" dirty="0"/>
              <a:t>Arbitrary Code Execution</a:t>
            </a:r>
          </a:p>
        </p:txBody>
      </p:sp>
      <p:sp>
        <p:nvSpPr>
          <p:cNvPr id="20" name="TextBox 19"/>
          <p:cNvSpPr txBox="1"/>
          <p:nvPr/>
        </p:nvSpPr>
        <p:spPr>
          <a:xfrm>
            <a:off x="0" y="228601"/>
            <a:ext cx="9144000" cy="584775"/>
          </a:xfrm>
          <a:prstGeom prst="rect">
            <a:avLst/>
          </a:prstGeom>
          <a:noFill/>
        </p:spPr>
        <p:txBody>
          <a:bodyPr wrap="square" rtlCol="0">
            <a:spAutoFit/>
          </a:bodyPr>
          <a:lstStyle/>
          <a:p>
            <a:pPr algn="ctr"/>
            <a:r>
              <a:rPr lang="en-US" sz="3200" dirty="0" smtClean="0"/>
              <a:t>End-to-End Example: Named Entity/Concept Extractor</a:t>
            </a:r>
            <a:endParaRPr lang="en-US" sz="3200" u="sng" dirty="0"/>
          </a:p>
        </p:txBody>
      </p:sp>
    </p:spTree>
    <p:extLst>
      <p:ext uri="{BB962C8B-B14F-4D97-AF65-F5344CB8AC3E}">
        <p14:creationId xmlns:p14="http://schemas.microsoft.com/office/powerpoint/2010/main" xmlns="" val="138279231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17</a:t>
            </a:fld>
            <a:endParaRPr lang="en-US" dirty="0">
              <a:solidFill>
                <a:schemeClr val="tx1"/>
              </a:solidFill>
            </a:endParaRPr>
          </a:p>
        </p:txBody>
      </p:sp>
      <p:sp>
        <p:nvSpPr>
          <p:cNvPr id="26" name="TextBox 25"/>
          <p:cNvSpPr txBox="1"/>
          <p:nvPr/>
        </p:nvSpPr>
        <p:spPr>
          <a:xfrm>
            <a:off x="0" y="228600"/>
            <a:ext cx="9144000" cy="1077218"/>
          </a:xfrm>
          <a:prstGeom prst="rect">
            <a:avLst/>
          </a:prstGeom>
          <a:noFill/>
        </p:spPr>
        <p:txBody>
          <a:bodyPr wrap="square" lIns="182880" rIns="182880" rtlCol="0">
            <a:spAutoFit/>
          </a:bodyPr>
          <a:lstStyle/>
          <a:p>
            <a:pPr algn="ctr"/>
            <a:r>
              <a:rPr lang="en-US" sz="3200" dirty="0" smtClean="0"/>
              <a:t>End-to-End Example: Knowledgebase, </a:t>
            </a:r>
            <a:r>
              <a:rPr lang="en-US" sz="3200" dirty="0" err="1" smtClean="0"/>
              <a:t>Reasoner</a:t>
            </a:r>
            <a:r>
              <a:rPr lang="en-US" sz="3200" dirty="0" smtClean="0"/>
              <a:t>, </a:t>
            </a:r>
            <a:r>
              <a:rPr lang="en-US" sz="3200" dirty="0"/>
              <a:t>and </a:t>
            </a:r>
            <a:r>
              <a:rPr lang="en-US" sz="3200" dirty="0" smtClean="0"/>
              <a:t>Ontology Module</a:t>
            </a:r>
            <a:endParaRPr lang="en-US" sz="3200" u="sng" dirty="0"/>
          </a:p>
        </p:txBody>
      </p:sp>
      <p:sp>
        <p:nvSpPr>
          <p:cNvPr id="136" name="TextBox 135"/>
          <p:cNvSpPr txBox="1"/>
          <p:nvPr/>
        </p:nvSpPr>
        <p:spPr>
          <a:xfrm>
            <a:off x="4079198" y="6096000"/>
            <a:ext cx="2003389" cy="261610"/>
          </a:xfrm>
          <a:prstGeom prst="rect">
            <a:avLst/>
          </a:prstGeom>
          <a:solidFill>
            <a:srgbClr val="FF7C80"/>
          </a:solidFill>
          <a:ln w="15875">
            <a:solidFill>
              <a:schemeClr val="tx1"/>
            </a:solidFill>
          </a:ln>
        </p:spPr>
        <p:txBody>
          <a:bodyPr wrap="square" rtlCol="0">
            <a:spAutoFit/>
          </a:bodyPr>
          <a:lstStyle/>
          <a:p>
            <a:pPr algn="ctr"/>
            <a:r>
              <a:rPr lang="en-US" sz="1100" dirty="0" smtClean="0"/>
              <a:t>Threat/Vulnerability Alert</a:t>
            </a:r>
          </a:p>
        </p:txBody>
      </p:sp>
      <p:sp>
        <p:nvSpPr>
          <p:cNvPr id="141" name="Rounded Rectangle 140"/>
          <p:cNvSpPr/>
          <p:nvPr/>
        </p:nvSpPr>
        <p:spPr>
          <a:xfrm>
            <a:off x="2743201" y="4876801"/>
            <a:ext cx="4724399" cy="9906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Magnetic Disk 141"/>
          <p:cNvSpPr/>
          <p:nvPr/>
        </p:nvSpPr>
        <p:spPr>
          <a:xfrm>
            <a:off x="2895600" y="5029200"/>
            <a:ext cx="1280508" cy="780244"/>
          </a:xfrm>
          <a:prstGeom prst="flowChartMagneticDisk">
            <a:avLst/>
          </a:prstGeom>
          <a:solidFill>
            <a:srgbClr val="FFCC6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37160" rtlCol="0" anchor="ctr"/>
          <a:lstStyle/>
          <a:p>
            <a:pPr algn="ctr"/>
            <a:r>
              <a:rPr lang="en-US" sz="1600" dirty="0" smtClean="0">
                <a:solidFill>
                  <a:schemeClr val="tx1"/>
                </a:solidFill>
              </a:rPr>
              <a:t>Knowledge Base</a:t>
            </a:r>
            <a:endParaRPr lang="en-US" sz="1600" dirty="0">
              <a:solidFill>
                <a:schemeClr val="tx1"/>
              </a:solidFill>
            </a:endParaRPr>
          </a:p>
        </p:txBody>
      </p:sp>
      <p:grpSp>
        <p:nvGrpSpPr>
          <p:cNvPr id="2" name="Group 1041"/>
          <p:cNvGrpSpPr/>
          <p:nvPr/>
        </p:nvGrpSpPr>
        <p:grpSpPr>
          <a:xfrm>
            <a:off x="4648200" y="5105400"/>
            <a:ext cx="1086840" cy="633639"/>
            <a:chOff x="3710046" y="4711517"/>
            <a:chExt cx="866949" cy="633639"/>
          </a:xfrm>
        </p:grpSpPr>
        <p:sp>
          <p:nvSpPr>
            <p:cNvPr id="143" name="Flowchart: Alternate Process 142"/>
            <p:cNvSpPr/>
            <p:nvPr/>
          </p:nvSpPr>
          <p:spPr>
            <a:xfrm>
              <a:off x="3729885" y="4711517"/>
              <a:ext cx="831125" cy="633639"/>
            </a:xfrm>
            <a:prstGeom prst="flowChartAlternateProcess">
              <a:avLst/>
            </a:prstGeom>
            <a:solidFill>
              <a:srgbClr val="FFCC6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78" name="TextBox 177"/>
            <p:cNvSpPr txBox="1"/>
            <p:nvPr/>
          </p:nvSpPr>
          <p:spPr>
            <a:xfrm>
              <a:off x="3710046" y="4845256"/>
              <a:ext cx="866949" cy="338554"/>
            </a:xfrm>
            <a:prstGeom prst="rect">
              <a:avLst/>
            </a:prstGeom>
            <a:noFill/>
            <a:ln w="19050">
              <a:noFill/>
            </a:ln>
          </p:spPr>
          <p:txBody>
            <a:bodyPr wrap="square" rtlCol="0">
              <a:spAutoFit/>
            </a:bodyPr>
            <a:lstStyle/>
            <a:p>
              <a:pPr algn="ctr"/>
              <a:r>
                <a:rPr lang="en-US" sz="1600" dirty="0" err="1" smtClean="0"/>
                <a:t>Reasoner</a:t>
              </a:r>
              <a:endParaRPr lang="en-US" sz="1600" dirty="0" smtClean="0"/>
            </a:p>
          </p:txBody>
        </p:sp>
      </p:grpSp>
      <p:grpSp>
        <p:nvGrpSpPr>
          <p:cNvPr id="3" name="Group 179"/>
          <p:cNvGrpSpPr/>
          <p:nvPr/>
        </p:nvGrpSpPr>
        <p:grpSpPr>
          <a:xfrm>
            <a:off x="6172200" y="5029200"/>
            <a:ext cx="984662" cy="633639"/>
            <a:chOff x="4025840" y="4711519"/>
            <a:chExt cx="785443" cy="633639"/>
          </a:xfrm>
        </p:grpSpPr>
        <p:sp>
          <p:nvSpPr>
            <p:cNvPr id="181" name="Flowchart: Alternate Process 180"/>
            <p:cNvSpPr/>
            <p:nvPr/>
          </p:nvSpPr>
          <p:spPr>
            <a:xfrm>
              <a:off x="4062944" y="4711519"/>
              <a:ext cx="733738" cy="633639"/>
            </a:xfrm>
            <a:prstGeom prst="flowChartAlternateProcess">
              <a:avLst/>
            </a:prstGeom>
            <a:solidFill>
              <a:srgbClr val="FFCC6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82" name="TextBox 181"/>
            <p:cNvSpPr txBox="1"/>
            <p:nvPr/>
          </p:nvSpPr>
          <p:spPr>
            <a:xfrm>
              <a:off x="4025840" y="4863919"/>
              <a:ext cx="785443" cy="338554"/>
            </a:xfrm>
            <a:prstGeom prst="rect">
              <a:avLst/>
            </a:prstGeom>
            <a:noFill/>
            <a:ln w="19050">
              <a:noFill/>
            </a:ln>
          </p:spPr>
          <p:txBody>
            <a:bodyPr wrap="square" rtlCol="0">
              <a:spAutoFit/>
            </a:bodyPr>
            <a:lstStyle/>
            <a:p>
              <a:pPr algn="ctr"/>
              <a:r>
                <a:rPr lang="en-US" sz="1600" dirty="0" smtClean="0"/>
                <a:t>Ontology</a:t>
              </a:r>
            </a:p>
          </p:txBody>
        </p:sp>
      </p:grpSp>
      <p:cxnSp>
        <p:nvCxnSpPr>
          <p:cNvPr id="183" name="Straight Arrow Connector 182"/>
          <p:cNvCxnSpPr/>
          <p:nvPr/>
        </p:nvCxnSpPr>
        <p:spPr>
          <a:xfrm>
            <a:off x="5715000" y="5410200"/>
            <a:ext cx="514388"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endCxn id="136" idx="0"/>
          </p:cNvCxnSpPr>
          <p:nvPr/>
        </p:nvCxnSpPr>
        <p:spPr>
          <a:xfrm>
            <a:off x="5069798" y="5867400"/>
            <a:ext cx="11095" cy="228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142" idx="2"/>
          </p:cNvCxnSpPr>
          <p:nvPr/>
        </p:nvCxnSpPr>
        <p:spPr>
          <a:xfrm rot="10800000">
            <a:off x="2286000" y="2971800"/>
            <a:ext cx="609600" cy="2447522"/>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a:stCxn id="181" idx="3"/>
          </p:cNvCxnSpPr>
          <p:nvPr/>
        </p:nvCxnSpPr>
        <p:spPr>
          <a:xfrm flipV="1">
            <a:off x="7138558" y="2895600"/>
            <a:ext cx="405242" cy="2450420"/>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226"/>
          <p:cNvGrpSpPr/>
          <p:nvPr/>
        </p:nvGrpSpPr>
        <p:grpSpPr>
          <a:xfrm>
            <a:off x="274320" y="1752600"/>
            <a:ext cx="4648200" cy="1446550"/>
            <a:chOff x="152400" y="1295400"/>
            <a:chExt cx="2958386" cy="2508556"/>
          </a:xfrm>
        </p:grpSpPr>
        <p:sp>
          <p:nvSpPr>
            <p:cNvPr id="91" name="TextBox 90"/>
            <p:cNvSpPr txBox="1"/>
            <p:nvPr/>
          </p:nvSpPr>
          <p:spPr>
            <a:xfrm>
              <a:off x="152400" y="1295400"/>
              <a:ext cx="2958386" cy="2508556"/>
            </a:xfrm>
            <a:prstGeom prst="rect">
              <a:avLst/>
            </a:prstGeom>
            <a:noFill/>
          </p:spPr>
          <p:txBody>
            <a:bodyPr wrap="square" rtlCol="0">
              <a:spAutoFit/>
            </a:bodyPr>
            <a:lstStyle/>
            <a:p>
              <a:r>
                <a:rPr lang="en-US" sz="1600" dirty="0" smtClean="0"/>
                <a:t>Database for information to be collected, organized, and utilized</a:t>
              </a:r>
            </a:p>
            <a:p>
              <a:endParaRPr lang="en-US" sz="1600" dirty="0" smtClean="0"/>
            </a:p>
            <a:p>
              <a:r>
                <a:rPr lang="en-US" sz="1600" dirty="0" smtClean="0"/>
                <a:t>RDF triples of form &lt;subject&gt; &lt;predicate&gt; &lt;object&gt;</a:t>
              </a:r>
            </a:p>
            <a:p>
              <a:endParaRPr lang="en-US" sz="1200" dirty="0" smtClean="0"/>
            </a:p>
            <a:p>
              <a:endParaRPr lang="en-US" sz="1200" dirty="0"/>
            </a:p>
          </p:txBody>
        </p:sp>
        <p:sp>
          <p:nvSpPr>
            <p:cNvPr id="226" name="Snip Single Corner Rectangle 225"/>
            <p:cNvSpPr/>
            <p:nvPr/>
          </p:nvSpPr>
          <p:spPr>
            <a:xfrm>
              <a:off x="169474" y="1296851"/>
              <a:ext cx="2878526" cy="2112842"/>
            </a:xfrm>
            <a:prstGeom prst="snip1Rect">
              <a:avLst>
                <a:gd name="adj" fmla="val 10569"/>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06"/>
          <p:cNvGrpSpPr/>
          <p:nvPr/>
        </p:nvGrpSpPr>
        <p:grpSpPr>
          <a:xfrm>
            <a:off x="6217920" y="1524000"/>
            <a:ext cx="2895600" cy="1371599"/>
            <a:chOff x="3005692" y="1423334"/>
            <a:chExt cx="3699908" cy="2748282"/>
          </a:xfrm>
        </p:grpSpPr>
        <p:sp>
          <p:nvSpPr>
            <p:cNvPr id="110" name="TextBox 109"/>
            <p:cNvSpPr txBox="1"/>
            <p:nvPr/>
          </p:nvSpPr>
          <p:spPr>
            <a:xfrm>
              <a:off x="3005692" y="1423334"/>
              <a:ext cx="3699908" cy="1278727"/>
            </a:xfrm>
            <a:prstGeom prst="rect">
              <a:avLst/>
            </a:prstGeom>
            <a:noFill/>
          </p:spPr>
          <p:txBody>
            <a:bodyPr wrap="square" rtlCol="0">
              <a:spAutoFit/>
            </a:bodyPr>
            <a:lstStyle/>
            <a:p>
              <a:r>
                <a:rPr lang="en-US" sz="1600" dirty="0" smtClean="0"/>
                <a:t>Models</a:t>
              </a:r>
            </a:p>
            <a:p>
              <a:pPr marL="342900" indent="-342900">
                <a:buAutoNum type="arabicPeriod"/>
              </a:pPr>
              <a:r>
                <a:rPr lang="en-US" sz="1600" dirty="0" smtClean="0"/>
                <a:t>Attack in terms of Means and Consequences</a:t>
              </a:r>
            </a:p>
            <a:p>
              <a:pPr marL="342900" indent="-342900">
                <a:buAutoNum type="arabicPeriod"/>
              </a:pPr>
              <a:r>
                <a:rPr lang="en-US" sz="1600" dirty="0" smtClean="0"/>
                <a:t>System Properties</a:t>
              </a:r>
            </a:p>
            <a:p>
              <a:pPr marL="342900" indent="-342900">
                <a:buAutoNum type="arabicPeriod"/>
              </a:pPr>
              <a:r>
                <a:rPr lang="en-US" sz="1600" dirty="0" smtClean="0"/>
                <a:t>Network Properties</a:t>
              </a:r>
            </a:p>
          </p:txBody>
        </p:sp>
        <p:sp>
          <p:nvSpPr>
            <p:cNvPr id="111" name="Snip Single Corner Rectangle 110"/>
            <p:cNvSpPr/>
            <p:nvPr/>
          </p:nvSpPr>
          <p:spPr>
            <a:xfrm>
              <a:off x="3034585" y="1431974"/>
              <a:ext cx="3386407" cy="2739642"/>
            </a:xfrm>
            <a:prstGeom prst="snip1Rect">
              <a:avLst>
                <a:gd name="adj" fmla="val 10258"/>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15"/>
          <p:cNvGrpSpPr/>
          <p:nvPr/>
        </p:nvGrpSpPr>
        <p:grpSpPr>
          <a:xfrm>
            <a:off x="3048000" y="3276599"/>
            <a:ext cx="4114800" cy="1143001"/>
            <a:chOff x="152400" y="1130303"/>
            <a:chExt cx="2958386" cy="3301999"/>
          </a:xfrm>
        </p:grpSpPr>
        <p:sp>
          <p:nvSpPr>
            <p:cNvPr id="135" name="TextBox 134"/>
            <p:cNvSpPr txBox="1"/>
            <p:nvPr/>
          </p:nvSpPr>
          <p:spPr>
            <a:xfrm>
              <a:off x="152400" y="1295400"/>
              <a:ext cx="2958386" cy="3111959"/>
            </a:xfrm>
            <a:prstGeom prst="rect">
              <a:avLst/>
            </a:prstGeom>
            <a:noFill/>
          </p:spPr>
          <p:txBody>
            <a:bodyPr wrap="square" rtlCol="0">
              <a:spAutoFit/>
            </a:bodyPr>
            <a:lstStyle/>
            <a:p>
              <a:r>
                <a:rPr lang="en-US" sz="1600" dirty="0" smtClean="0"/>
                <a:t>Used to infer additional information and rules</a:t>
              </a:r>
            </a:p>
            <a:p>
              <a:endParaRPr lang="en-US" sz="1600" dirty="0" smtClean="0"/>
            </a:p>
            <a:p>
              <a:r>
                <a:rPr lang="en-US" sz="1600" dirty="0" smtClean="0"/>
                <a:t>(</a:t>
              </a:r>
              <a:r>
                <a:rPr lang="en-US" sz="1600" dirty="0" err="1" smtClean="0"/>
                <a:t>HostA</a:t>
              </a:r>
              <a:r>
                <a:rPr lang="en-US" sz="1600" dirty="0" smtClean="0"/>
                <a:t>     </a:t>
              </a:r>
              <a:r>
                <a:rPr lang="en-US" sz="1600" dirty="0" err="1" smtClean="0"/>
                <a:t>sendsPacketTo</a:t>
              </a:r>
              <a:r>
                <a:rPr lang="en-US" sz="1600" dirty="0" smtClean="0"/>
                <a:t>              </a:t>
              </a:r>
              <a:r>
                <a:rPr lang="en-US" sz="1600" dirty="0" err="1" smtClean="0"/>
                <a:t>HostB</a:t>
              </a:r>
              <a:r>
                <a:rPr lang="en-US" sz="1600" dirty="0" smtClean="0"/>
                <a:t>) </a:t>
              </a:r>
              <a:r>
                <a:rPr lang="en-US" sz="1600" dirty="0" smtClean="0">
                  <a:sym typeface="Wingdings" pitchFamily="2" charset="2"/>
                </a:rPr>
                <a:t></a:t>
              </a:r>
              <a:endParaRPr lang="en-US" sz="1600" dirty="0" smtClean="0"/>
            </a:p>
            <a:p>
              <a:r>
                <a:rPr lang="en-US" sz="1600" dirty="0" smtClean="0"/>
                <a:t>  </a:t>
              </a:r>
              <a:r>
                <a:rPr lang="en-US" sz="1600" dirty="0" smtClean="0"/>
                <a:t>(</a:t>
              </a:r>
              <a:r>
                <a:rPr lang="en-US" sz="1600" dirty="0" err="1" smtClean="0"/>
                <a:t>HostB</a:t>
              </a:r>
              <a:r>
                <a:rPr lang="en-US" sz="1600" dirty="0" smtClean="0"/>
                <a:t>     </a:t>
              </a:r>
              <a:r>
                <a:rPr lang="en-US" sz="1600" dirty="0" err="1" smtClean="0"/>
                <a:t>receivedPacketFrom</a:t>
              </a:r>
              <a:r>
                <a:rPr lang="en-US" sz="1600" dirty="0" smtClean="0"/>
                <a:t>     </a:t>
              </a:r>
              <a:r>
                <a:rPr lang="en-US" sz="1600" dirty="0" err="1" smtClean="0"/>
                <a:t>HostA</a:t>
              </a:r>
              <a:r>
                <a:rPr lang="en-US" sz="1600" dirty="0" smtClean="0"/>
                <a:t>)</a:t>
              </a:r>
              <a:endParaRPr lang="en-US" sz="1600" dirty="0" smtClean="0"/>
            </a:p>
          </p:txBody>
        </p:sp>
        <p:sp>
          <p:nvSpPr>
            <p:cNvPr id="137" name="Snip Single Corner Rectangle 136"/>
            <p:cNvSpPr/>
            <p:nvPr/>
          </p:nvSpPr>
          <p:spPr>
            <a:xfrm>
              <a:off x="169474" y="1130303"/>
              <a:ext cx="2878526" cy="3301999"/>
            </a:xfrm>
            <a:prstGeom prst="snip1Rect">
              <a:avLst>
                <a:gd name="adj" fmla="val 10569"/>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3" name="Straight Arrow Connector 112"/>
          <p:cNvCxnSpPr>
            <a:stCxn id="143" idx="0"/>
          </p:cNvCxnSpPr>
          <p:nvPr/>
        </p:nvCxnSpPr>
        <p:spPr>
          <a:xfrm flipH="1" flipV="1">
            <a:off x="5181600" y="4419600"/>
            <a:ext cx="12436"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191000" y="5410200"/>
            <a:ext cx="514388"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4723339"/>
      </p:ext>
    </p:extLst>
  </p:cSld>
  <p:clrMapOvr>
    <a:masterClrMapping/>
  </p:clrMapOvr>
  <p:transition spd="slow" advTm="12842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609600" y="4846260"/>
            <a:ext cx="8077200" cy="1219200"/>
            <a:chOff x="609600" y="4572000"/>
            <a:chExt cx="8077200" cy="1219200"/>
          </a:xfrm>
        </p:grpSpPr>
        <p:sp>
          <p:nvSpPr>
            <p:cNvPr id="21" name="Rounded Rectangle 20"/>
            <p:cNvSpPr/>
            <p:nvPr/>
          </p:nvSpPr>
          <p:spPr>
            <a:xfrm>
              <a:off x="609600" y="4572000"/>
              <a:ext cx="6324600" cy="1219200"/>
            </a:xfrm>
            <a:prstGeom prst="roundRect">
              <a:avLst>
                <a:gd name="adj" fmla="val 11905"/>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0" y="5017532"/>
              <a:ext cx="1447800" cy="468868"/>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Inferences</a:t>
              </a:r>
              <a:endParaRPr lang="en-US" sz="1400" dirty="0">
                <a:solidFill>
                  <a:schemeClr val="tx1"/>
                </a:solidFill>
              </a:endParaRPr>
            </a:p>
          </p:txBody>
        </p:sp>
      </p:grpSp>
      <p:grpSp>
        <p:nvGrpSpPr>
          <p:cNvPr id="5" name="Group 8"/>
          <p:cNvGrpSpPr/>
          <p:nvPr/>
        </p:nvGrpSpPr>
        <p:grpSpPr>
          <a:xfrm>
            <a:off x="609600" y="2278797"/>
            <a:ext cx="8001000" cy="609600"/>
            <a:chOff x="609600" y="3886200"/>
            <a:chExt cx="8001000" cy="609600"/>
          </a:xfrm>
        </p:grpSpPr>
        <p:sp>
          <p:nvSpPr>
            <p:cNvPr id="20" name="Rounded Rectangle 19"/>
            <p:cNvSpPr/>
            <p:nvPr/>
          </p:nvSpPr>
          <p:spPr>
            <a:xfrm>
              <a:off x="609600" y="3886200"/>
              <a:ext cx="6324600" cy="6096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162800" y="3950732"/>
              <a:ext cx="1447800" cy="468868"/>
            </a:xfrm>
            <a:prstGeom prst="ellipse">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Data from Ontology</a:t>
              </a:r>
              <a:endParaRPr lang="en-US" sz="1400" dirty="0">
                <a:solidFill>
                  <a:schemeClr val="tx1"/>
                </a:solidFill>
              </a:endParaRPr>
            </a:p>
          </p:txBody>
        </p:sp>
      </p:grpSp>
      <p:grpSp>
        <p:nvGrpSpPr>
          <p:cNvPr id="6" name="Group 4"/>
          <p:cNvGrpSpPr/>
          <p:nvPr/>
        </p:nvGrpSpPr>
        <p:grpSpPr>
          <a:xfrm>
            <a:off x="609600" y="1066800"/>
            <a:ext cx="8001000" cy="1066800"/>
            <a:chOff x="609600" y="1066800"/>
            <a:chExt cx="8001000" cy="1066800"/>
          </a:xfrm>
        </p:grpSpPr>
        <p:sp>
          <p:nvSpPr>
            <p:cNvPr id="2" name="Rounded Rectangle 1"/>
            <p:cNvSpPr/>
            <p:nvPr/>
          </p:nvSpPr>
          <p:spPr>
            <a:xfrm>
              <a:off x="609600" y="1066800"/>
              <a:ext cx="6324600" cy="106680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162800" y="1371600"/>
              <a:ext cx="1447800" cy="468868"/>
            </a:xfrm>
            <a:prstGeom prst="ellipse">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Web-Text</a:t>
              </a:r>
              <a:endParaRPr lang="en-US" sz="1400" dirty="0">
                <a:solidFill>
                  <a:schemeClr val="tx1"/>
                </a:solidFill>
              </a:endParaRPr>
            </a:p>
          </p:txBody>
        </p:sp>
      </p:grpSp>
      <p:grpSp>
        <p:nvGrpSpPr>
          <p:cNvPr id="7" name="Group 5"/>
          <p:cNvGrpSpPr/>
          <p:nvPr/>
        </p:nvGrpSpPr>
        <p:grpSpPr>
          <a:xfrm>
            <a:off x="609600" y="3035082"/>
            <a:ext cx="7987145" cy="1600200"/>
            <a:chOff x="609600" y="2209800"/>
            <a:chExt cx="7987145" cy="1600200"/>
          </a:xfrm>
        </p:grpSpPr>
        <p:sp>
          <p:nvSpPr>
            <p:cNvPr id="19" name="Rounded Rectangle 18"/>
            <p:cNvSpPr/>
            <p:nvPr/>
          </p:nvSpPr>
          <p:spPr>
            <a:xfrm>
              <a:off x="609600" y="2209800"/>
              <a:ext cx="6324600" cy="1600200"/>
            </a:xfrm>
            <a:prstGeom prst="roundRect">
              <a:avLst>
                <a:gd name="adj" fmla="val 12132"/>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148945" y="2807732"/>
              <a:ext cx="1447800" cy="468868"/>
            </a:xfrm>
            <a:prstGeom prst="ellipse">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Scanner Logs</a:t>
              </a:r>
              <a:endParaRPr lang="en-US" sz="1400" dirty="0">
                <a:solidFill>
                  <a:schemeClr val="tx1"/>
                </a:solidFill>
              </a:endParaRPr>
            </a:p>
          </p:txBody>
        </p:sp>
      </p:grpSp>
      <p:sp>
        <p:nvSpPr>
          <p:cNvPr id="60" name="TextBox 59"/>
          <p:cNvSpPr txBox="1"/>
          <p:nvPr/>
        </p:nvSpPr>
        <p:spPr>
          <a:xfrm>
            <a:off x="609600" y="4800600"/>
            <a:ext cx="6477000" cy="1569660"/>
          </a:xfrm>
          <a:prstGeom prst="rect">
            <a:avLst/>
          </a:prstGeom>
          <a:noFill/>
        </p:spPr>
        <p:txBody>
          <a:bodyPr wrap="square" rtlCol="0">
            <a:spAutoFit/>
          </a:bodyPr>
          <a:lstStyle/>
          <a:p>
            <a:r>
              <a:rPr lang="en-US" sz="1600" dirty="0"/>
              <a:t>[</a:t>
            </a:r>
            <a:r>
              <a:rPr lang="en-US" sz="1600" dirty="0" smtClean="0"/>
              <a:t>ebIDS:system_001 </a:t>
            </a:r>
            <a:r>
              <a:rPr lang="en-US" sz="1600" dirty="0" err="1"/>
              <a:t>ebIDS:hostUnderAttack</a:t>
            </a:r>
            <a:r>
              <a:rPr lang="en-US" sz="1600" dirty="0"/>
              <a:t> “true”.</a:t>
            </a:r>
          </a:p>
          <a:p>
            <a:r>
              <a:rPr lang="en-US" sz="1600" dirty="0" smtClean="0"/>
              <a:t>ebIDS:webText_0927 </a:t>
            </a:r>
            <a:r>
              <a:rPr lang="en-US" sz="1600" dirty="0" err="1"/>
              <a:t>ebIDS:hasProduct</a:t>
            </a:r>
            <a:r>
              <a:rPr lang="en-US" sz="1600" dirty="0"/>
              <a:t> ?Product.</a:t>
            </a:r>
          </a:p>
          <a:p>
            <a:r>
              <a:rPr lang="en-US" sz="1600" dirty="0" smtClean="0"/>
              <a:t>ebIDS:webText_0927 </a:t>
            </a:r>
            <a:r>
              <a:rPr lang="en-US" sz="1600" dirty="0" err="1"/>
              <a:t>ebIDS:hasProcessExecute</a:t>
            </a:r>
            <a:r>
              <a:rPr lang="en-US" sz="1600" dirty="0"/>
              <a:t> ?Process.</a:t>
            </a:r>
          </a:p>
          <a:p>
            <a:r>
              <a:rPr lang="en-US" sz="1600" dirty="0" smtClean="0"/>
              <a:t>ebIDS:attack_121 </a:t>
            </a:r>
            <a:r>
              <a:rPr lang="en-US" sz="1600" dirty="0" err="1"/>
              <a:t>ebIDS:hasMeans</a:t>
            </a:r>
            <a:r>
              <a:rPr lang="en-US" sz="1600" dirty="0"/>
              <a:t> “Arbitrary Code Execution”.</a:t>
            </a:r>
          </a:p>
          <a:p>
            <a:r>
              <a:rPr lang="en-US" sz="1600" dirty="0" smtClean="0"/>
              <a:t>ebIDS:attack_121 </a:t>
            </a:r>
            <a:r>
              <a:rPr lang="en-US" sz="1600" dirty="0" err="1"/>
              <a:t>ebIDS:hasConsequence</a:t>
            </a:r>
            <a:r>
              <a:rPr lang="en-US" sz="1600" dirty="0"/>
              <a:t> “Unauthorized Remote Access</a:t>
            </a:r>
            <a:r>
              <a:rPr lang="en-US" sz="1600" dirty="0" smtClean="0"/>
              <a:t>”]</a:t>
            </a:r>
            <a:endParaRPr lang="en-US" sz="1600" dirty="0"/>
          </a:p>
          <a:p>
            <a:endParaRPr lang="en-US" sz="1600" dirty="0"/>
          </a:p>
        </p:txBody>
      </p:sp>
      <p:sp>
        <p:nvSpPr>
          <p:cNvPr id="10"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18</a:t>
            </a:fld>
            <a:endParaRPr lang="en-US" dirty="0">
              <a:solidFill>
                <a:schemeClr val="tx1"/>
              </a:solidFill>
            </a:endParaRPr>
          </a:p>
        </p:txBody>
      </p:sp>
      <p:sp>
        <p:nvSpPr>
          <p:cNvPr id="3" name="TextBox 2"/>
          <p:cNvSpPr txBox="1"/>
          <p:nvPr/>
        </p:nvSpPr>
        <p:spPr>
          <a:xfrm>
            <a:off x="609600" y="1066800"/>
            <a:ext cx="5715000" cy="1569660"/>
          </a:xfrm>
          <a:prstGeom prst="rect">
            <a:avLst/>
          </a:prstGeom>
          <a:noFill/>
        </p:spPr>
        <p:txBody>
          <a:bodyPr wrap="square" rtlCol="0">
            <a:spAutoFit/>
          </a:bodyPr>
          <a:lstStyle/>
          <a:p>
            <a:r>
              <a:rPr lang="en-US" sz="1600" dirty="0"/>
              <a:t>{</a:t>
            </a:r>
            <a:r>
              <a:rPr lang="en-US" sz="1600" dirty="0" smtClean="0"/>
              <a:t>ebIDS:webtext_0927 </a:t>
            </a:r>
            <a:r>
              <a:rPr lang="en-US" sz="1600" dirty="0" err="1"/>
              <a:t>ebIDS:hasVulnerabilityTerm</a:t>
            </a:r>
            <a:r>
              <a:rPr lang="en-US" sz="1600" dirty="0"/>
              <a:t> “true” </a:t>
            </a:r>
            <a:r>
              <a:rPr lang="en-US" sz="1600" dirty="0" smtClean="0"/>
              <a:t>.</a:t>
            </a:r>
          </a:p>
          <a:p>
            <a:r>
              <a:rPr lang="en-US" sz="1600" dirty="0" smtClean="0"/>
              <a:t> ebIDS:webtext_0927 </a:t>
            </a:r>
            <a:r>
              <a:rPr lang="en-US" sz="1600" dirty="0" err="1"/>
              <a:t>ebIDS:hasSecurityExploit</a:t>
            </a:r>
            <a:r>
              <a:rPr lang="en-US" sz="1600" dirty="0"/>
              <a:t> “true” </a:t>
            </a:r>
            <a:r>
              <a:rPr lang="en-US" sz="1600" dirty="0" smtClean="0"/>
              <a:t>.</a:t>
            </a:r>
          </a:p>
          <a:p>
            <a:r>
              <a:rPr lang="en-US" sz="1600" dirty="0" smtClean="0"/>
              <a:t> ebIDS:webtext_0927 </a:t>
            </a:r>
            <a:r>
              <a:rPr lang="en-US" sz="1600" dirty="0" err="1"/>
              <a:t>ebIDS:hasText</a:t>
            </a:r>
            <a:r>
              <a:rPr lang="en-US" sz="1600" dirty="0"/>
              <a:t> ?Product .</a:t>
            </a:r>
          </a:p>
          <a:p>
            <a:r>
              <a:rPr lang="en-US" sz="1600" dirty="0" smtClean="0"/>
              <a:t> ebIDS:webtext_0927 </a:t>
            </a:r>
            <a:r>
              <a:rPr lang="en-US" sz="1600" dirty="0" err="1"/>
              <a:t>ebIDS:hasText</a:t>
            </a:r>
            <a:r>
              <a:rPr lang="en-US" sz="1600" dirty="0"/>
              <a:t> ?Process .</a:t>
            </a:r>
          </a:p>
          <a:p>
            <a:endParaRPr lang="en-US" sz="1600" dirty="0"/>
          </a:p>
          <a:p>
            <a:endParaRPr lang="en-US" sz="1600" dirty="0"/>
          </a:p>
        </p:txBody>
      </p:sp>
      <p:sp>
        <p:nvSpPr>
          <p:cNvPr id="56" name="TextBox 55"/>
          <p:cNvSpPr txBox="1"/>
          <p:nvPr/>
        </p:nvSpPr>
        <p:spPr>
          <a:xfrm>
            <a:off x="533400" y="3048000"/>
            <a:ext cx="5715000" cy="1815882"/>
          </a:xfrm>
          <a:prstGeom prst="rect">
            <a:avLst/>
          </a:prstGeom>
          <a:noFill/>
        </p:spPr>
        <p:txBody>
          <a:bodyPr wrap="square" rtlCol="0">
            <a:spAutoFit/>
          </a:bodyPr>
          <a:lstStyle/>
          <a:p>
            <a:r>
              <a:rPr lang="en-US" sz="1600" dirty="0" smtClean="0"/>
              <a:t>  ebIDS:scannerLog_101 </a:t>
            </a:r>
            <a:r>
              <a:rPr lang="en-US" sz="1600" dirty="0" err="1"/>
              <a:t>ebIDS:hasProduct</a:t>
            </a:r>
            <a:r>
              <a:rPr lang="en-US" sz="1600" dirty="0"/>
              <a:t> ?Product </a:t>
            </a:r>
            <a:r>
              <a:rPr lang="en-US" sz="1600" dirty="0" smtClean="0"/>
              <a:t>.</a:t>
            </a:r>
          </a:p>
          <a:p>
            <a:r>
              <a:rPr lang="en-US" sz="1600" dirty="0" smtClean="0"/>
              <a:t>  ebIDS:scannerLog_101 </a:t>
            </a:r>
            <a:r>
              <a:rPr lang="en-US" sz="1600" dirty="0" err="1"/>
              <a:t>ebIDS:hasProcessExecuted</a:t>
            </a:r>
            <a:r>
              <a:rPr lang="en-US" sz="1600" dirty="0"/>
              <a:t> ?Process .</a:t>
            </a:r>
          </a:p>
          <a:p>
            <a:r>
              <a:rPr lang="en-US" sz="1600" dirty="0" smtClean="0"/>
              <a:t>  ebIDS:scannerLog_101 </a:t>
            </a:r>
            <a:r>
              <a:rPr lang="en-US" sz="1600" dirty="0" err="1"/>
              <a:t>ebIDS:hasPortOpened</a:t>
            </a:r>
            <a:r>
              <a:rPr lang="en-US" sz="1600" dirty="0"/>
              <a:t> “true” .</a:t>
            </a:r>
          </a:p>
          <a:p>
            <a:r>
              <a:rPr lang="en-US" sz="1600" dirty="0" smtClean="0"/>
              <a:t>  ebIDS:scannerLog_101 </a:t>
            </a:r>
            <a:r>
              <a:rPr lang="en-US" sz="1600" dirty="0" err="1"/>
              <a:t>ebIDS:hasOutboundConnection</a:t>
            </a:r>
            <a:r>
              <a:rPr lang="en-US" sz="1600" dirty="0"/>
              <a:t> “true” .</a:t>
            </a:r>
          </a:p>
          <a:p>
            <a:r>
              <a:rPr lang="en-US" sz="1600" dirty="0" smtClean="0"/>
              <a:t>  get(</a:t>
            </a:r>
            <a:r>
              <a:rPr lang="en-US" sz="1600" dirty="0" err="1" smtClean="0"/>
              <a:t>ebIDS:scannerLogOutboundPortOpenTimestamp</a:t>
            </a:r>
            <a:endParaRPr lang="en-US" sz="1600" dirty="0"/>
          </a:p>
          <a:p>
            <a:r>
              <a:rPr lang="en-US" sz="1600" dirty="0" smtClean="0"/>
              <a:t>  </a:t>
            </a:r>
            <a:r>
              <a:rPr lang="en-US" sz="1600" dirty="0" err="1" smtClean="0"/>
              <a:t>ebIDS:scannerLogProcessExecutionTimestamp</a:t>
            </a:r>
            <a:r>
              <a:rPr lang="en-US" sz="1600" dirty="0"/>
              <a:t>) .</a:t>
            </a:r>
          </a:p>
          <a:p>
            <a:endParaRPr lang="en-US" sz="1600" dirty="0"/>
          </a:p>
        </p:txBody>
      </p:sp>
      <p:sp>
        <p:nvSpPr>
          <p:cNvPr id="59" name="TextBox 58"/>
          <p:cNvSpPr txBox="1"/>
          <p:nvPr/>
        </p:nvSpPr>
        <p:spPr>
          <a:xfrm>
            <a:off x="533400" y="2286000"/>
            <a:ext cx="5715000" cy="830997"/>
          </a:xfrm>
          <a:prstGeom prst="rect">
            <a:avLst/>
          </a:prstGeom>
          <a:noFill/>
        </p:spPr>
        <p:txBody>
          <a:bodyPr wrap="square" rtlCol="0">
            <a:spAutoFit/>
          </a:bodyPr>
          <a:lstStyle/>
          <a:p>
            <a:r>
              <a:rPr lang="en-US" sz="1600" dirty="0" smtClean="0"/>
              <a:t>  </a:t>
            </a:r>
            <a:r>
              <a:rPr lang="en-US" sz="1600" dirty="0" err="1" smtClean="0"/>
              <a:t>ebIDS:means</a:t>
            </a:r>
            <a:r>
              <a:rPr lang="en-US" sz="1600" dirty="0" smtClean="0"/>
              <a:t> </a:t>
            </a:r>
            <a:r>
              <a:rPr lang="en-US" sz="1600" dirty="0" err="1"/>
              <a:t>ebIDS:maliciousProcess</a:t>
            </a:r>
            <a:r>
              <a:rPr lang="en-US" sz="1600" dirty="0"/>
              <a:t> ?Process </a:t>
            </a:r>
            <a:r>
              <a:rPr lang="en-US" sz="1600" dirty="0" smtClean="0"/>
              <a:t>.</a:t>
            </a:r>
          </a:p>
          <a:p>
            <a:r>
              <a:rPr lang="en-US" sz="1600" dirty="0" smtClean="0"/>
              <a:t>  </a:t>
            </a:r>
            <a:r>
              <a:rPr lang="en-US" sz="1600" dirty="0" err="1" smtClean="0"/>
              <a:t>ebIDS:means</a:t>
            </a:r>
            <a:r>
              <a:rPr lang="en-US" sz="1600" dirty="0" smtClean="0"/>
              <a:t> </a:t>
            </a:r>
            <a:r>
              <a:rPr lang="en-US" sz="1600" dirty="0" err="1"/>
              <a:t>ebIDS:affectedProduct</a:t>
            </a:r>
            <a:r>
              <a:rPr lang="en-US" sz="1600" dirty="0"/>
              <a:t> ?Product}</a:t>
            </a:r>
          </a:p>
          <a:p>
            <a:endParaRPr lang="en-US" sz="1600" dirty="0"/>
          </a:p>
        </p:txBody>
      </p:sp>
      <p:sp>
        <p:nvSpPr>
          <p:cNvPr id="26" name="Plus 25"/>
          <p:cNvSpPr/>
          <p:nvPr/>
        </p:nvSpPr>
        <p:spPr>
          <a:xfrm>
            <a:off x="7848600" y="2057400"/>
            <a:ext cx="204355" cy="1905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lus 26"/>
          <p:cNvSpPr/>
          <p:nvPr/>
        </p:nvSpPr>
        <p:spPr>
          <a:xfrm>
            <a:off x="7848600" y="3200400"/>
            <a:ext cx="204355" cy="1905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wn Arrow 27"/>
          <p:cNvSpPr/>
          <p:nvPr/>
        </p:nvSpPr>
        <p:spPr>
          <a:xfrm>
            <a:off x="7848600" y="4648200"/>
            <a:ext cx="190500" cy="3429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0" y="228601"/>
            <a:ext cx="9144000" cy="584775"/>
          </a:xfrm>
          <a:prstGeom prst="rect">
            <a:avLst/>
          </a:prstGeom>
          <a:noFill/>
        </p:spPr>
        <p:txBody>
          <a:bodyPr wrap="square" rtlCol="0">
            <a:spAutoFit/>
          </a:bodyPr>
          <a:lstStyle/>
          <a:p>
            <a:pPr algn="ctr"/>
            <a:r>
              <a:rPr lang="en-US" sz="3200" dirty="0" smtClean="0"/>
              <a:t>End-to-End Example: Rule Creation</a:t>
            </a:r>
            <a:endParaRPr lang="en-US" sz="3200" u="sng" dirty="0"/>
          </a:p>
        </p:txBody>
      </p:sp>
    </p:spTree>
    <p:extLst>
      <p:ext uri="{BB962C8B-B14F-4D97-AF65-F5344CB8AC3E}">
        <p14:creationId xmlns:p14="http://schemas.microsoft.com/office/powerpoint/2010/main" xmlns="" val="999778558"/>
      </p:ext>
    </p:extLst>
  </p:cSld>
  <p:clrMapOvr>
    <a:masterClrMapping/>
  </p:clrMapOvr>
  <p:transition spd="slow" advTm="1380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19</a:t>
            </a:fld>
            <a:endParaRPr lang="en-US" dirty="0">
              <a:solidFill>
                <a:schemeClr val="tx1"/>
              </a:solidFill>
            </a:endParaRPr>
          </a:p>
        </p:txBody>
      </p:sp>
      <p:grpSp>
        <p:nvGrpSpPr>
          <p:cNvPr id="2" name="Group 18"/>
          <p:cNvGrpSpPr/>
          <p:nvPr/>
        </p:nvGrpSpPr>
        <p:grpSpPr>
          <a:xfrm>
            <a:off x="304800" y="3962400"/>
            <a:ext cx="3543743" cy="1830259"/>
            <a:chOff x="4648200" y="1478749"/>
            <a:chExt cx="4143375" cy="2389338"/>
          </a:xfrm>
        </p:grpSpPr>
        <p:sp>
          <p:nvSpPr>
            <p:cNvPr id="12" name="Rounded Rectangle 11"/>
            <p:cNvSpPr/>
            <p:nvPr/>
          </p:nvSpPr>
          <p:spPr>
            <a:xfrm>
              <a:off x="4648200" y="1478749"/>
              <a:ext cx="4038600" cy="2331411"/>
            </a:xfrm>
            <a:prstGeom prst="roundRect">
              <a:avLst>
                <a:gd name="adj" fmla="val 716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810685" y="1577877"/>
              <a:ext cx="3980890" cy="2290210"/>
            </a:xfrm>
            <a:prstGeom prst="rect">
              <a:avLst/>
            </a:prstGeom>
            <a:noFill/>
          </p:spPr>
          <p:txBody>
            <a:bodyPr wrap="square" rtlCol="0">
              <a:spAutoFit/>
            </a:bodyPr>
            <a:lstStyle/>
            <a:p>
              <a:pPr marL="285750" indent="-285750">
                <a:buFont typeface="Arial" pitchFamily="34" charset="0"/>
                <a:buChar char="•"/>
              </a:pPr>
              <a:r>
                <a:rPr lang="en-US" dirty="0" smtClean="0"/>
                <a:t>Host and Network Related Information </a:t>
              </a:r>
            </a:p>
            <a:p>
              <a:pPr marL="285750" indent="-285750">
                <a:buFont typeface="Arial" pitchFamily="34" charset="0"/>
                <a:buChar char="•"/>
              </a:pPr>
              <a:r>
                <a:rPr lang="en-US" dirty="0" smtClean="0"/>
                <a:t>Protocol: TCP/IP, UDP, etc.</a:t>
              </a:r>
            </a:p>
            <a:p>
              <a:pPr marL="285750" indent="-285750">
                <a:buFont typeface="Arial" pitchFamily="34" charset="0"/>
                <a:buChar char="•"/>
              </a:pPr>
              <a:r>
                <a:rPr lang="en-US" dirty="0" smtClean="0"/>
                <a:t>Source -Destination IPs,  Ports </a:t>
              </a:r>
            </a:p>
            <a:p>
              <a:pPr marL="285750" indent="-285750">
                <a:buFont typeface="Arial" pitchFamily="34" charset="0"/>
                <a:buChar char="•"/>
              </a:pPr>
              <a:r>
                <a:rPr lang="en-US" dirty="0" smtClean="0"/>
                <a:t>Timestamp</a:t>
              </a:r>
            </a:p>
            <a:p>
              <a:pPr marL="285750" indent="-285750">
                <a:buFont typeface="Arial" pitchFamily="34" charset="0"/>
                <a:buChar char="•"/>
              </a:pPr>
              <a:r>
                <a:rPr lang="en-US" dirty="0" smtClean="0"/>
                <a:t> Packet Size and Contents</a:t>
              </a:r>
            </a:p>
          </p:txBody>
        </p:sp>
      </p:grpSp>
      <p:grpSp>
        <p:nvGrpSpPr>
          <p:cNvPr id="4" name="Group 10"/>
          <p:cNvGrpSpPr/>
          <p:nvPr/>
        </p:nvGrpSpPr>
        <p:grpSpPr>
          <a:xfrm>
            <a:off x="1371600" y="1062336"/>
            <a:ext cx="1447800" cy="1304330"/>
            <a:chOff x="6705600" y="2628901"/>
            <a:chExt cx="1752600" cy="1587985"/>
          </a:xfrm>
        </p:grpSpPr>
        <p:sp>
          <p:nvSpPr>
            <p:cNvPr id="9" name="Vertical Scroll 8"/>
            <p:cNvSpPr/>
            <p:nvPr/>
          </p:nvSpPr>
          <p:spPr>
            <a:xfrm>
              <a:off x="6705600" y="2628901"/>
              <a:ext cx="1752600" cy="1462315"/>
            </a:xfrm>
            <a:prstGeom prst="verticalScroll">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890084" y="2853874"/>
              <a:ext cx="1333500" cy="1363012"/>
            </a:xfrm>
            <a:prstGeom prst="rect">
              <a:avLst/>
            </a:prstGeom>
            <a:noFill/>
          </p:spPr>
          <p:txBody>
            <a:bodyPr wrap="square" rtlCol="0">
              <a:spAutoFit/>
            </a:bodyPr>
            <a:lstStyle/>
            <a:p>
              <a:pPr algn="ctr"/>
              <a:r>
                <a:rPr lang="en-US" dirty="0" smtClean="0"/>
                <a:t>Network Scanner Logs</a:t>
              </a:r>
              <a:endParaRPr lang="en-US" dirty="0"/>
            </a:p>
          </p:txBody>
        </p:sp>
      </p:grpSp>
      <p:sp>
        <p:nvSpPr>
          <p:cNvPr id="15" name="Down Arrow 14"/>
          <p:cNvSpPr/>
          <p:nvPr/>
        </p:nvSpPr>
        <p:spPr>
          <a:xfrm>
            <a:off x="1905000" y="2433935"/>
            <a:ext cx="457200" cy="1474960"/>
          </a:xfrm>
          <a:prstGeom prst="downArrow">
            <a:avLst>
              <a:gd name="adj1" fmla="val 50000"/>
              <a:gd name="adj2" fmla="val 9408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
          <p:cNvGrpSpPr/>
          <p:nvPr/>
        </p:nvGrpSpPr>
        <p:grpSpPr>
          <a:xfrm>
            <a:off x="5029200" y="914401"/>
            <a:ext cx="3657600" cy="2514600"/>
            <a:chOff x="5181600" y="1371600"/>
            <a:chExt cx="3657600" cy="2762141"/>
          </a:xfrm>
        </p:grpSpPr>
        <p:grpSp>
          <p:nvGrpSpPr>
            <p:cNvPr id="7" name="Group 19"/>
            <p:cNvGrpSpPr/>
            <p:nvPr/>
          </p:nvGrpSpPr>
          <p:grpSpPr>
            <a:xfrm>
              <a:off x="5383213" y="1371600"/>
              <a:ext cx="2600894" cy="577334"/>
              <a:chOff x="685800" y="1295400"/>
              <a:chExt cx="3506058" cy="901700"/>
            </a:xfrm>
          </p:grpSpPr>
          <p:pic>
            <p:nvPicPr>
              <p:cNvPr id="3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685800" y="1539344"/>
                <a:ext cx="1890713" cy="426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https://encrypted-tbn1.google.com/images?q=tbn:ANd9GcRyyeMJ5mWE_0y45Of3L79bXV5Ny_rBaz-3As5ZJGaUJwFEmqkZ7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90158" y="1295400"/>
                <a:ext cx="901700" cy="9017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29" name="Picture 5" descr="C:\Users\Sumit\Downloads\wiresharkOP.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81600" y="1905000"/>
              <a:ext cx="3657600" cy="222874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7" name="Down Arrow 46"/>
          <p:cNvSpPr/>
          <p:nvPr/>
        </p:nvSpPr>
        <p:spPr>
          <a:xfrm rot="5400000">
            <a:off x="3705668" y="1014267"/>
            <a:ext cx="381000" cy="1848737"/>
          </a:xfrm>
          <a:prstGeom prst="downArrow">
            <a:avLst>
              <a:gd name="adj1" fmla="val 50000"/>
              <a:gd name="adj2" fmla="val 11693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6200000">
            <a:off x="3991418" y="4542982"/>
            <a:ext cx="342900" cy="705735"/>
          </a:xfrm>
          <a:prstGeom prst="downArrow">
            <a:avLst>
              <a:gd name="adj1" fmla="val 50000"/>
              <a:gd name="adj2" fmla="val 9155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
          <p:cNvGrpSpPr/>
          <p:nvPr/>
        </p:nvGrpSpPr>
        <p:grpSpPr>
          <a:xfrm>
            <a:off x="4648200" y="3886200"/>
            <a:ext cx="4495800" cy="2135326"/>
            <a:chOff x="4552063" y="4939729"/>
            <a:chExt cx="3349812" cy="1905989"/>
          </a:xfrm>
        </p:grpSpPr>
        <p:sp>
          <p:nvSpPr>
            <p:cNvPr id="5" name="Flowchart: Card 4"/>
            <p:cNvSpPr/>
            <p:nvPr/>
          </p:nvSpPr>
          <p:spPr>
            <a:xfrm>
              <a:off x="4552063" y="4939729"/>
              <a:ext cx="3122706" cy="1904448"/>
            </a:xfrm>
            <a:prstGeom prst="flowChartPunchedCa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52063" y="5279809"/>
              <a:ext cx="3349812" cy="1565909"/>
            </a:xfrm>
            <a:prstGeom prst="rect">
              <a:avLst/>
            </a:prstGeom>
          </p:spPr>
          <p:txBody>
            <a:bodyPr wrap="square">
              <a:spAutoFit/>
            </a:bodyPr>
            <a:lstStyle/>
            <a:p>
              <a:r>
                <a:rPr lang="en-US" dirty="0" err="1"/>
                <a:t>ebIDS:log</a:t>
              </a:r>
              <a:r>
                <a:rPr lang="en-US" dirty="0"/>
                <a:t> a </a:t>
              </a:r>
              <a:r>
                <a:rPr lang="en-US" dirty="0" err="1"/>
                <a:t>ebIDS:scanner_log</a:t>
              </a:r>
              <a:r>
                <a:rPr lang="en-US" dirty="0"/>
                <a:t>;</a:t>
              </a:r>
            </a:p>
            <a:p>
              <a:r>
                <a:rPr lang="en-US" dirty="0"/>
                <a:t> </a:t>
              </a:r>
              <a:r>
                <a:rPr lang="en-US" dirty="0" smtClean="0"/>
                <a:t>    </a:t>
              </a:r>
              <a:r>
                <a:rPr lang="en-US" dirty="0" err="1" smtClean="0"/>
                <a:t>ebIDS:scanner_log_IP</a:t>
              </a:r>
              <a:r>
                <a:rPr lang="en-US" dirty="0" smtClean="0"/>
                <a:t> </a:t>
              </a:r>
              <a:r>
                <a:rPr lang="en-US" dirty="0"/>
                <a:t>"130.85.93.105";</a:t>
              </a:r>
            </a:p>
            <a:p>
              <a:r>
                <a:rPr lang="en-US" dirty="0"/>
                <a:t>     </a:t>
              </a:r>
              <a:r>
                <a:rPr lang="en-US" dirty="0" err="1" smtClean="0"/>
                <a:t>ebIDS:scanner_log_LAN_IP</a:t>
              </a:r>
              <a:r>
                <a:rPr lang="en-US" dirty="0" smtClean="0"/>
                <a:t> </a:t>
              </a:r>
              <a:r>
                <a:rPr lang="en-US" dirty="0"/>
                <a:t>"10.0.0.15";</a:t>
              </a:r>
            </a:p>
            <a:p>
              <a:r>
                <a:rPr lang="en-US" dirty="0"/>
                <a:t>     </a:t>
              </a:r>
              <a:r>
                <a:rPr lang="en-US" dirty="0" err="1" smtClean="0"/>
                <a:t>ebIDS:scanner_log_product</a:t>
              </a:r>
              <a:r>
                <a:rPr lang="en-US" dirty="0" smtClean="0"/>
                <a:t> </a:t>
              </a:r>
              <a:r>
                <a:rPr lang="en-US" dirty="0"/>
                <a:t>"adobe";</a:t>
              </a:r>
            </a:p>
            <a:p>
              <a:r>
                <a:rPr lang="en-US" dirty="0"/>
                <a:t>     </a:t>
              </a:r>
              <a:r>
                <a:rPr lang="en-US" dirty="0" err="1" smtClean="0"/>
                <a:t>ebIDS:scanner_log_process</a:t>
              </a:r>
              <a:r>
                <a:rPr lang="en-US" dirty="0" smtClean="0"/>
                <a:t> </a:t>
              </a:r>
              <a:r>
                <a:rPr lang="en-US" dirty="0"/>
                <a:t>"annots.api";</a:t>
              </a:r>
            </a:p>
            <a:p>
              <a:r>
                <a:rPr lang="en-US" dirty="0"/>
                <a:t>     </a:t>
              </a:r>
              <a:r>
                <a:rPr lang="en-US" dirty="0" err="1" smtClean="0"/>
                <a:t>ebIDS:scanner_log_port_open</a:t>
              </a:r>
              <a:r>
                <a:rPr lang="en-US" dirty="0" smtClean="0"/>
                <a:t> </a:t>
              </a:r>
              <a:r>
                <a:rPr lang="en-US" dirty="0"/>
                <a:t>"true".</a:t>
              </a:r>
            </a:p>
          </p:txBody>
        </p:sp>
      </p:grpSp>
      <p:grpSp>
        <p:nvGrpSpPr>
          <p:cNvPr id="11" name="Group 22"/>
          <p:cNvGrpSpPr/>
          <p:nvPr/>
        </p:nvGrpSpPr>
        <p:grpSpPr>
          <a:xfrm>
            <a:off x="6248400" y="3657600"/>
            <a:ext cx="1066801" cy="414814"/>
            <a:chOff x="5372096" y="4233386"/>
            <a:chExt cx="1309854" cy="414814"/>
          </a:xfrm>
        </p:grpSpPr>
        <p:sp>
          <p:nvSpPr>
            <p:cNvPr id="35" name="Rounded Rectangle 34"/>
            <p:cNvSpPr/>
            <p:nvPr/>
          </p:nvSpPr>
          <p:spPr>
            <a:xfrm>
              <a:off x="5372096" y="4233386"/>
              <a:ext cx="1257305" cy="41481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45043" y="4267200"/>
              <a:ext cx="1236907" cy="338554"/>
            </a:xfrm>
            <a:prstGeom prst="rect">
              <a:avLst/>
            </a:prstGeom>
            <a:noFill/>
          </p:spPr>
          <p:txBody>
            <a:bodyPr wrap="square" rtlCol="0">
              <a:spAutoFit/>
            </a:bodyPr>
            <a:lstStyle/>
            <a:p>
              <a:pPr algn="ctr"/>
              <a:r>
                <a:rPr lang="en-US" sz="1600" dirty="0" smtClean="0"/>
                <a:t>RDF Data</a:t>
              </a:r>
              <a:endParaRPr lang="en-US" sz="1600" dirty="0"/>
            </a:p>
          </p:txBody>
        </p:sp>
      </p:grpSp>
      <p:pic>
        <p:nvPicPr>
          <p:cNvPr id="28" name="Picture 2" descr="C:\Users\Sumit\Desktop\ThesisPresentation\jav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5800" y="2586335"/>
            <a:ext cx="628650" cy="62865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5" descr="C:\Users\Sumit\Desktop\ThesisPresentation\jNetPcap.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5800" y="3424535"/>
            <a:ext cx="1067519" cy="320256"/>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C:\Users\Sumit\AppData\Local\Microsoft\Windows\Temporary Internet Files\Content.IE5\ZEBC2SID\MC900030044[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67000" y="3119735"/>
            <a:ext cx="506349" cy="565418"/>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0" y="228601"/>
            <a:ext cx="9144000" cy="584775"/>
          </a:xfrm>
          <a:prstGeom prst="rect">
            <a:avLst/>
          </a:prstGeom>
          <a:noFill/>
        </p:spPr>
        <p:txBody>
          <a:bodyPr wrap="square" rtlCol="0">
            <a:spAutoFit/>
          </a:bodyPr>
          <a:lstStyle/>
          <a:p>
            <a:pPr algn="ctr"/>
            <a:r>
              <a:rPr lang="en-US" sz="3200" dirty="0" smtClean="0"/>
              <a:t>End-to-End Example: Results</a:t>
            </a:r>
            <a:endParaRPr lang="en-US" sz="3200" dirty="0"/>
          </a:p>
        </p:txBody>
      </p:sp>
    </p:spTree>
    <p:custDataLst>
      <p:tags r:id="rId1"/>
    </p:custDataLst>
    <p:extLst>
      <p:ext uri="{BB962C8B-B14F-4D97-AF65-F5344CB8AC3E}">
        <p14:creationId xmlns:p14="http://schemas.microsoft.com/office/powerpoint/2010/main" xmlns="" val="2090641737"/>
      </p:ext>
    </p:extLst>
  </p:cSld>
  <p:clrMapOvr>
    <a:masterClrMapping/>
  </p:clrMapOvr>
  <p:transition spd="slow" advTm="4923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6324600"/>
            <a:ext cx="838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2"/>
          <p:cNvSpPr>
            <a:spLocks noGrp="1"/>
          </p:cNvSpPr>
          <p:nvPr>
            <p:ph type="dt" sz="half" idx="10"/>
          </p:nvPr>
        </p:nvSpPr>
        <p:spPr>
          <a:xfrm>
            <a:off x="304800" y="6324600"/>
            <a:ext cx="2133600" cy="365125"/>
          </a:xfrm>
        </p:spPr>
        <p:txBody>
          <a:bodyPr/>
          <a:lstStyle/>
          <a:p>
            <a:fld id="{46A78D91-969A-49A8-AFA6-C72ADEC8B0FF}" type="datetime1">
              <a:rPr lang="en-US" smtClean="0">
                <a:solidFill>
                  <a:schemeClr val="tx1"/>
                </a:solidFill>
              </a:rPr>
              <a:pPr/>
              <a:t>3/1/2013</a:t>
            </a:fld>
            <a:endParaRPr lang="en-US" dirty="0">
              <a:solidFill>
                <a:schemeClr val="tx1"/>
              </a:solidFill>
            </a:endParaRPr>
          </a:p>
        </p:txBody>
      </p:sp>
      <p:sp>
        <p:nvSpPr>
          <p:cNvPr id="10"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2</a:t>
            </a:fld>
            <a:endParaRPr lang="en-US" dirty="0">
              <a:solidFill>
                <a:schemeClr val="tx1"/>
              </a:solidFill>
            </a:endParaRPr>
          </a:p>
        </p:txBody>
      </p:sp>
      <p:sp>
        <p:nvSpPr>
          <p:cNvPr id="6" name="TextBox 5"/>
          <p:cNvSpPr txBox="1"/>
          <p:nvPr/>
        </p:nvSpPr>
        <p:spPr>
          <a:xfrm>
            <a:off x="381000" y="381000"/>
            <a:ext cx="8382000" cy="738664"/>
          </a:xfrm>
          <a:prstGeom prst="rect">
            <a:avLst/>
          </a:prstGeom>
          <a:noFill/>
        </p:spPr>
        <p:txBody>
          <a:bodyPr wrap="square" rtlCol="0">
            <a:spAutoFit/>
          </a:bodyPr>
          <a:lstStyle/>
          <a:p>
            <a:r>
              <a:rPr lang="en-US" sz="2100" dirty="0" smtClean="0"/>
              <a:t>“</a:t>
            </a:r>
            <a:r>
              <a:rPr lang="en-US" sz="2100" i="1" dirty="0" smtClean="0"/>
              <a:t>There is a strong likelihood that the next Pearl Harbor that we confront could very well be a cyber attack</a:t>
            </a:r>
            <a:r>
              <a:rPr lang="en-US" sz="2100" dirty="0" smtClean="0"/>
              <a:t>.” – Defense Secretary Leon Panetta</a:t>
            </a:r>
            <a:endParaRPr lang="en-US" sz="2100" dirty="0"/>
          </a:p>
        </p:txBody>
      </p:sp>
      <p:pic>
        <p:nvPicPr>
          <p:cNvPr id="2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30808" y="1371600"/>
            <a:ext cx="4528775"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30808" y="2667000"/>
            <a:ext cx="4528775" cy="937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Footer Placeholder 5"/>
          <p:cNvSpPr txBox="1">
            <a:spLocks/>
          </p:cNvSpPr>
          <p:nvPr/>
        </p:nvSpPr>
        <p:spPr>
          <a:xfrm>
            <a:off x="2819400" y="6324600"/>
            <a:ext cx="449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1"/>
                </a:solidFill>
              </a:rPr>
              <a:t>Situation Aware Intrusion Detection Model - Motivation</a:t>
            </a:r>
            <a:endParaRPr lang="en-US" sz="1400" dirty="0">
              <a:solidFill>
                <a:schemeClr val="tx1"/>
              </a:solidFill>
            </a:endParaRPr>
          </a:p>
        </p:txBody>
      </p:sp>
      <p:sp>
        <p:nvSpPr>
          <p:cNvPr id="25" name="TextBox 24"/>
          <p:cNvSpPr txBox="1"/>
          <p:nvPr/>
        </p:nvSpPr>
        <p:spPr>
          <a:xfrm>
            <a:off x="381000" y="3699302"/>
            <a:ext cx="8382000" cy="415498"/>
          </a:xfrm>
          <a:prstGeom prst="rect">
            <a:avLst/>
          </a:prstGeom>
          <a:noFill/>
        </p:spPr>
        <p:txBody>
          <a:bodyPr wrap="square" rtlCol="0">
            <a:spAutoFit/>
          </a:bodyPr>
          <a:lstStyle/>
          <a:p>
            <a:r>
              <a:rPr lang="en-US" sz="2100" u="sng" dirty="0" smtClean="0"/>
              <a:t>Stuxnet: </a:t>
            </a:r>
            <a:r>
              <a:rPr lang="en-US" sz="2100" dirty="0" smtClean="0"/>
              <a:t>‘</a:t>
            </a:r>
            <a:r>
              <a:rPr lang="en-US" sz="2100" i="1" dirty="0" smtClean="0"/>
              <a:t>One of the greatest technical blockbusters in malware history</a:t>
            </a:r>
            <a:r>
              <a:rPr lang="en-US" sz="2100" dirty="0" smtClean="0"/>
              <a:t>’ </a:t>
            </a:r>
            <a:endParaRPr lang="en-US" sz="2100" dirty="0"/>
          </a:p>
        </p:txBody>
      </p:sp>
      <p:grpSp>
        <p:nvGrpSpPr>
          <p:cNvPr id="2" name="Group 1"/>
          <p:cNvGrpSpPr/>
          <p:nvPr/>
        </p:nvGrpSpPr>
        <p:grpSpPr>
          <a:xfrm>
            <a:off x="228600" y="4114800"/>
            <a:ext cx="8610600" cy="2133600"/>
            <a:chOff x="228600" y="4114800"/>
            <a:chExt cx="8610600" cy="2133600"/>
          </a:xfrm>
        </p:grpSpPr>
        <p:grpSp>
          <p:nvGrpSpPr>
            <p:cNvPr id="9" name="Group 16"/>
            <p:cNvGrpSpPr/>
            <p:nvPr/>
          </p:nvGrpSpPr>
          <p:grpSpPr>
            <a:xfrm>
              <a:off x="228600" y="4114800"/>
              <a:ext cx="8610600" cy="2133600"/>
              <a:chOff x="228600" y="4114800"/>
              <a:chExt cx="8610600" cy="2133600"/>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9087" y="4810125"/>
                <a:ext cx="2271713" cy="136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47950" y="4786313"/>
                <a:ext cx="1847850" cy="1385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75417" y="4770175"/>
                <a:ext cx="2130183" cy="140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ounded Rectangle 21"/>
              <p:cNvSpPr/>
              <p:nvPr/>
            </p:nvSpPr>
            <p:spPr>
              <a:xfrm>
                <a:off x="228600" y="4114800"/>
                <a:ext cx="8610600" cy="2133600"/>
              </a:xfrm>
              <a:prstGeom prst="roundRect">
                <a:avLst>
                  <a:gd name="adj" fmla="val 476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000" y="4267200"/>
                <a:ext cx="3048000" cy="400110"/>
              </a:xfrm>
              <a:prstGeom prst="rect">
                <a:avLst/>
              </a:prstGeom>
              <a:noFill/>
            </p:spPr>
            <p:txBody>
              <a:bodyPr wrap="square" rtlCol="0">
                <a:spAutoFit/>
              </a:bodyPr>
              <a:lstStyle/>
              <a:p>
                <a:r>
                  <a:rPr lang="en-US" sz="2000" b="1" dirty="0" smtClean="0"/>
                  <a:t>Potential Hazard to…</a:t>
                </a:r>
                <a:endParaRPr lang="en-US" sz="2000" b="1" dirty="0"/>
              </a:p>
            </p:txBody>
          </p:sp>
        </p:grpSp>
        <p:pic>
          <p:nvPicPr>
            <p:cNvPr id="3074" name="Picture 2" descr="C:\Users\Sumit\Desktop\ThesisPresentation\bankings.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81800" y="4770175"/>
              <a:ext cx="2000250" cy="1402025"/>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 name="Picture 2" descr="C:\Users\Sumit\Desktop\ThesisPresentation\stuxnet.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19200" y="2667000"/>
            <a:ext cx="2088358" cy="109553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8"/>
          <p:cNvGrpSpPr/>
          <p:nvPr/>
        </p:nvGrpSpPr>
        <p:grpSpPr>
          <a:xfrm>
            <a:off x="533400" y="1119664"/>
            <a:ext cx="3677610" cy="1459468"/>
            <a:chOff x="533400" y="1119664"/>
            <a:chExt cx="3677610" cy="1459468"/>
          </a:xfrm>
        </p:grpSpPr>
        <p:pic>
          <p:nvPicPr>
            <p:cNvPr id="4" name="Picture 4" descr="C:\Users\Sumit\Desktop\ThesisPresentation\backdoor.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091129" y="1119664"/>
              <a:ext cx="2246192" cy="1242536"/>
            </a:xfrm>
            <a:prstGeom prst="rect">
              <a:avLst/>
            </a:prstGeom>
            <a:noFill/>
            <a:effectLst>
              <a:softEdge rad="190500"/>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33400" y="2209800"/>
              <a:ext cx="3677610" cy="369332"/>
            </a:xfrm>
            <a:prstGeom prst="rect">
              <a:avLst/>
            </a:prstGeom>
            <a:noFill/>
          </p:spPr>
          <p:txBody>
            <a:bodyPr wrap="none" rtlCol="0">
              <a:spAutoFit/>
            </a:bodyPr>
            <a:lstStyle/>
            <a:p>
              <a:r>
                <a:rPr lang="en-US" dirty="0" smtClean="0">
                  <a:solidFill>
                    <a:schemeClr val="tx2">
                      <a:lumMod val="50000"/>
                    </a:schemeClr>
                  </a:solidFill>
                  <a:latin typeface="Adobe Gothic Std B" pitchFamily="34" charset="-128"/>
                  <a:ea typeface="Adobe Gothic Std B" pitchFamily="34" charset="-128"/>
                </a:rPr>
                <a:t>Low-and-Slow Intrusion Patterns</a:t>
              </a:r>
              <a:endParaRPr lang="en-US" dirty="0">
                <a:solidFill>
                  <a:schemeClr val="tx2">
                    <a:lumMod val="50000"/>
                  </a:schemeClr>
                </a:solidFill>
                <a:latin typeface="Adobe Gothic Std B" pitchFamily="34" charset="-128"/>
                <a:ea typeface="Adobe Gothic Std B" pitchFamily="34" charset="-128"/>
              </a:endParaRPr>
            </a:p>
          </p:txBody>
        </p:sp>
      </p:grpSp>
    </p:spTree>
    <p:custDataLst>
      <p:tags r:id="rId1"/>
    </p:custDataLst>
    <p:extLst>
      <p:ext uri="{BB962C8B-B14F-4D97-AF65-F5344CB8AC3E}">
        <p14:creationId xmlns:p14="http://schemas.microsoft.com/office/powerpoint/2010/main" xmlns="" val="2985051369"/>
      </p:ext>
    </p:extLst>
  </p:cSld>
  <p:clrMapOvr>
    <a:masterClrMapping/>
  </p:clrMapOvr>
  <mc:AlternateContent xmlns:mc="http://schemas.openxmlformats.org/markup-compatibility/2006">
    <mc:Choice xmlns:p14="http://schemas.microsoft.com/office/powerpoint/2010/main" xmlns="" Requires="p14">
      <p:transition p14:dur="0" advTm="78158"/>
    </mc:Choice>
    <mc:Fallback>
      <p:transition advTm="78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par>
                                <p:cTn id="22" presetID="53" presetClass="entr" presetSubtype="16" fill="hold" grpId="0" nodeType="withEffect">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1500"/>
                            </p:stCondLst>
                            <p:childTnLst>
                              <p:par>
                                <p:cTn id="28" presetID="22" presetClass="entr" presetSubtype="8" fill="hold" nodeType="afterEffect">
                                  <p:stCondLst>
                                    <p:cond delay="5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500"/>
                            </p:stCondLst>
                            <p:childTnLst>
                              <p:par>
                                <p:cTn id="37" presetID="53" presetClass="entr" presetSubtype="16" fill="hold" grpId="0" nodeType="afterEffect">
                                  <p:stCondLst>
                                    <p:cond delay="50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3554203780"/>
              </p:ext>
            </p:extLst>
          </p:nvPr>
        </p:nvGraphicFramePr>
        <p:xfrm>
          <a:off x="280737" y="1096211"/>
          <a:ext cx="8310814" cy="545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228600"/>
            <a:ext cx="9144000" cy="646331"/>
          </a:xfrm>
          <a:prstGeom prst="rect">
            <a:avLst/>
          </a:prstGeom>
          <a:noFill/>
        </p:spPr>
        <p:txBody>
          <a:bodyPr wrap="square" rtlCol="0">
            <a:spAutoFit/>
          </a:bodyPr>
          <a:lstStyle/>
          <a:p>
            <a:pPr algn="ctr"/>
            <a:r>
              <a:rPr lang="en-US" sz="3600" dirty="0" smtClean="0"/>
              <a:t>Hardware Trojans and Data </a:t>
            </a:r>
            <a:r>
              <a:rPr lang="en-US" sz="3600" dirty="0" err="1" smtClean="0"/>
              <a:t>Exfiltration</a:t>
            </a:r>
            <a:endParaRPr lang="en-US" sz="3600" dirty="0"/>
          </a:p>
        </p:txBody>
      </p:sp>
    </p:spTree>
    <p:extLst>
      <p:ext uri="{BB962C8B-B14F-4D97-AF65-F5344CB8AC3E}">
        <p14:creationId xmlns="" xmlns:p14="http://schemas.microsoft.com/office/powerpoint/2010/main" val="3758103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bg1"/>
                </a:solidFill>
              </a:rPr>
              <a:t>Platys Project</a:t>
            </a:r>
            <a:endParaRPr lang="en-US" sz="4400" b="1" dirty="0">
              <a:solidFill>
                <a:schemeClr val="bg1"/>
              </a:solidFill>
            </a:endParaRPr>
          </a:p>
        </p:txBody>
      </p:sp>
      <p:sp>
        <p:nvSpPr>
          <p:cNvPr id="6" name="Content Placeholder 5"/>
          <p:cNvSpPr>
            <a:spLocks noGrp="1"/>
          </p:cNvSpPr>
          <p:nvPr>
            <p:ph idx="1"/>
          </p:nvPr>
        </p:nvSpPr>
        <p:spPr>
          <a:xfrm>
            <a:off x="457200" y="1524000"/>
            <a:ext cx="8382000" cy="4876800"/>
          </a:xfrm>
        </p:spPr>
        <p:txBody>
          <a:bodyPr>
            <a:normAutofit lnSpcReduction="10000"/>
          </a:bodyPr>
          <a:lstStyle/>
          <a:p>
            <a:r>
              <a:rPr lang="en-US" dirty="0" smtClean="0"/>
              <a:t>Part of an NSF collaborative project with NC state (M. Singh &amp; I. Rhee) and Duke (R. </a:t>
            </a:r>
            <a:r>
              <a:rPr lang="en-US" dirty="0" err="1" smtClean="0"/>
              <a:t>Choudhury</a:t>
            </a:r>
            <a:r>
              <a:rPr lang="en-US" dirty="0" smtClean="0"/>
              <a:t>)</a:t>
            </a:r>
          </a:p>
          <a:p>
            <a:r>
              <a:rPr lang="en-US" dirty="0" smtClean="0"/>
              <a:t>Overall theme: enable smartphones to learn and exploit a richer notion of </a:t>
            </a:r>
            <a:r>
              <a:rPr lang="en-US" i="1" dirty="0" smtClean="0"/>
              <a:t>place</a:t>
            </a:r>
          </a:p>
          <a:p>
            <a:pPr lvl="1"/>
            <a:r>
              <a:rPr lang="en-US" sz="2800" dirty="0" smtClean="0"/>
              <a:t>Place is more than GPS coordinates</a:t>
            </a:r>
          </a:p>
          <a:p>
            <a:pPr lvl="1"/>
            <a:r>
              <a:rPr lang="en-US" sz="2800" dirty="0" smtClean="0"/>
              <a:t>Conceptual places include people, devices, </a:t>
            </a:r>
            <a:r>
              <a:rPr lang="en-US" sz="2800" dirty="0" err="1" smtClean="0"/>
              <a:t>activ-ities</a:t>
            </a:r>
            <a:r>
              <a:rPr lang="en-US" sz="2800" dirty="0" smtClean="0"/>
              <a:t>, purpose, roles, background knowledge, etc.</a:t>
            </a:r>
          </a:p>
          <a:p>
            <a:pPr lvl="1"/>
            <a:r>
              <a:rPr lang="en-US" sz="2800" dirty="0" smtClean="0"/>
              <a:t>Use this to provide better services and user experience</a:t>
            </a:r>
            <a:endParaRPr lang="en-US" sz="2800" dirty="0"/>
          </a:p>
        </p:txBody>
      </p:sp>
      <p:sp>
        <p:nvSpPr>
          <p:cNvPr id="3" name="Slide Number Placeholder 2"/>
          <p:cNvSpPr>
            <a:spLocks noGrp="1"/>
          </p:cNvSpPr>
          <p:nvPr>
            <p:ph type="sldNum" sz="quarter" idx="12"/>
          </p:nvPr>
        </p:nvSpPr>
        <p:spPr>
          <a:xfrm>
            <a:off x="8534400" y="6500672"/>
            <a:ext cx="609600" cy="365125"/>
          </a:xfrm>
          <a:prstGeom prst="rect">
            <a:avLst/>
          </a:prstGeom>
        </p:spPr>
        <p:txBody>
          <a:bodyPr/>
          <a:lstStyle/>
          <a:p>
            <a:fld id="{F3418B10-37E3-1C49-891A-B61298CC8625}" type="slidenum">
              <a:rPr lang="en-US" smtClean="0"/>
              <a:pPr/>
              <a:t>21</a:t>
            </a:fld>
            <a:r>
              <a:rPr lang="en-US" smtClean="0"/>
              <a:t>/46</a:t>
            </a:r>
            <a:endParaRPr lang="en-US" dirty="0"/>
          </a:p>
        </p:txBody>
      </p:sp>
      <p:pic>
        <p:nvPicPr>
          <p:cNvPr id="7" name="Picture 6" descr="fishSwarm728.jpg"/>
          <p:cNvPicPr preferRelativeResize="0">
            <a:picLocks/>
          </p:cNvPicPr>
          <p:nvPr/>
        </p:nvPicPr>
        <p:blipFill>
          <a:blip r:embed="rId2" cstate="print"/>
          <a:srcRect b="16089"/>
          <a:stretch>
            <a:fillRect/>
          </a:stretch>
        </p:blipFill>
        <p:spPr>
          <a:xfrm>
            <a:off x="152400" y="152401"/>
            <a:ext cx="8839200" cy="1342729"/>
          </a:xfrm>
          <a:prstGeom prst="rect">
            <a:avLst/>
          </a:prstGeom>
        </p:spPr>
      </p:pic>
    </p:spTree>
    <p:extLst>
      <p:ext uri="{BB962C8B-B14F-4D97-AF65-F5344CB8AC3E}">
        <p14:creationId xmlns:p14="http://schemas.microsoft.com/office/powerpoint/2010/main" xmlns="" val="399650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191"/>
            <a:ext cx="8229600" cy="946371"/>
          </a:xfrm>
        </p:spPr>
        <p:txBody>
          <a:bodyPr/>
          <a:lstStyle/>
          <a:p>
            <a:r>
              <a:rPr lang="en-US" dirty="0"/>
              <a:t>Sharing place information</a:t>
            </a:r>
          </a:p>
        </p:txBody>
      </p:sp>
      <p:sp>
        <p:nvSpPr>
          <p:cNvPr id="3" name="Content Placeholder 2"/>
          <p:cNvSpPr>
            <a:spLocks noGrp="1"/>
          </p:cNvSpPr>
          <p:nvPr>
            <p:ph idx="1"/>
          </p:nvPr>
        </p:nvSpPr>
        <p:spPr>
          <a:xfrm>
            <a:off x="507522" y="4779663"/>
            <a:ext cx="8229600" cy="2067248"/>
          </a:xfrm>
        </p:spPr>
        <p:txBody>
          <a:bodyPr>
            <a:normAutofit/>
          </a:bodyPr>
          <a:lstStyle/>
          <a:p>
            <a:r>
              <a:rPr lang="en-US" sz="2800" dirty="0"/>
              <a:t>Peer to peer communication</a:t>
            </a:r>
          </a:p>
          <a:p>
            <a:r>
              <a:rPr lang="en-US" sz="2800" dirty="0"/>
              <a:t>Opportunistic Gossiping</a:t>
            </a:r>
          </a:p>
          <a:p>
            <a:r>
              <a:rPr lang="en-US" sz="2800" dirty="0"/>
              <a:t>User privacy policies control sharing</a:t>
            </a:r>
          </a:p>
          <a:p>
            <a:r>
              <a:rPr lang="en-US" sz="2800" dirty="0"/>
              <a:t>Fixed  devices acquire, store, share, and </a:t>
            </a:r>
            <a:r>
              <a:rPr lang="en-US" sz="2800" dirty="0" smtClean="0"/>
              <a:t>summarize</a:t>
            </a:r>
            <a:endParaRPr lang="en-US" sz="2800" dirty="0"/>
          </a:p>
        </p:txBody>
      </p:sp>
      <p:sp>
        <p:nvSpPr>
          <p:cNvPr id="5" name="Slide Number Placeholder 4"/>
          <p:cNvSpPr>
            <a:spLocks noGrp="1"/>
          </p:cNvSpPr>
          <p:nvPr>
            <p:ph type="sldNum" sz="quarter" idx="12"/>
          </p:nvPr>
        </p:nvSpPr>
        <p:spPr>
          <a:xfrm>
            <a:off x="8534400" y="6500672"/>
            <a:ext cx="609600" cy="365125"/>
          </a:xfrm>
          <a:prstGeom prst="rect">
            <a:avLst/>
          </a:prstGeom>
        </p:spPr>
        <p:txBody>
          <a:bodyPr/>
          <a:lstStyle/>
          <a:p>
            <a:fld id="{F3418B10-37E3-1C49-891A-B61298CC8625}" type="slidenum">
              <a:rPr lang="en-US" smtClean="0"/>
              <a:pPr/>
              <a:t>22</a:t>
            </a:fld>
            <a:r>
              <a:rPr lang="en-US" smtClean="0"/>
              <a:t>/46</a:t>
            </a:r>
            <a:endParaRPr lang="en-US" dirty="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941" t="38281" r="21742" b="15363"/>
          <a:stretch/>
        </p:blipFill>
        <p:spPr bwMode="auto">
          <a:xfrm>
            <a:off x="1198852" y="1090160"/>
            <a:ext cx="6702024" cy="377120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4400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a:t>
            </a:r>
            <a:endParaRPr lang="en-US" dirty="0"/>
          </a:p>
        </p:txBody>
      </p:sp>
      <p:sp>
        <p:nvSpPr>
          <p:cNvPr id="3" name="Content Placeholder 2"/>
          <p:cNvSpPr>
            <a:spLocks noGrp="1"/>
          </p:cNvSpPr>
          <p:nvPr>
            <p:ph idx="1"/>
          </p:nvPr>
        </p:nvSpPr>
        <p:spPr>
          <a:xfrm>
            <a:off x="457200" y="1348109"/>
            <a:ext cx="8229600" cy="5063272"/>
          </a:xfrm>
        </p:spPr>
        <p:txBody>
          <a:bodyPr>
            <a:normAutofit/>
          </a:bodyPr>
          <a:lstStyle/>
          <a:p>
            <a:r>
              <a:rPr lang="en-US" sz="3000" dirty="0" smtClean="0"/>
              <a:t>Smart mobile devices know a great deal about their users including their current context</a:t>
            </a:r>
          </a:p>
          <a:p>
            <a:r>
              <a:rPr lang="en-US" sz="3000" dirty="0" smtClean="0"/>
              <a:t>Acquiring and reasoning about this knowledge will enable them to provide better services</a:t>
            </a:r>
          </a:p>
          <a:p>
            <a:r>
              <a:rPr lang="en-US" sz="3000" dirty="0" smtClean="0"/>
              <a:t>Sharing the information with other users, organizations and service providers can also be beneficial (Mobile Ad-Hoc Knowledge Networks)</a:t>
            </a:r>
          </a:p>
          <a:p>
            <a:r>
              <a:rPr lang="en-US" sz="3000" dirty="0" smtClean="0"/>
              <a:t>Context-aware policies can be used to limit information sharing as well as to control the actions and information access of apps</a:t>
            </a:r>
            <a:endParaRPr lang="en-US" sz="3000" dirty="0"/>
          </a:p>
        </p:txBody>
      </p:sp>
      <p:sp>
        <p:nvSpPr>
          <p:cNvPr id="4" name="Slide Number Placeholder 5"/>
          <p:cNvSpPr>
            <a:spLocks noGrp="1"/>
          </p:cNvSpPr>
          <p:nvPr>
            <p:ph type="sldNum" sz="quarter" idx="4294967295"/>
          </p:nvPr>
        </p:nvSpPr>
        <p:spPr>
          <a:xfrm>
            <a:off x="85344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23</a:t>
            </a:fld>
            <a:r>
              <a:rPr lang="en-US" dirty="0" smtClean="0"/>
              <a:t>/46</a:t>
            </a:r>
            <a:endParaRPr lang="en-US" dirty="0"/>
          </a:p>
        </p:txBody>
      </p:sp>
    </p:spTree>
    <p:extLst>
      <p:ext uri="{BB962C8B-B14F-4D97-AF65-F5344CB8AC3E}">
        <p14:creationId xmlns="" xmlns:p14="http://schemas.microsoft.com/office/powerpoint/2010/main" val="3007358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a:t>
            </a:r>
            <a:endParaRPr lang="en-US" dirty="0"/>
          </a:p>
        </p:txBody>
      </p:sp>
      <p:sp>
        <p:nvSpPr>
          <p:cNvPr id="6" name="Content Placeholder 5"/>
          <p:cNvSpPr>
            <a:spLocks noGrp="1"/>
          </p:cNvSpPr>
          <p:nvPr>
            <p:ph sz="quarter" idx="1"/>
          </p:nvPr>
        </p:nvSpPr>
        <p:spPr/>
        <p:txBody>
          <a:bodyPr>
            <a:normAutofit fontScale="92500" lnSpcReduction="10000"/>
          </a:bodyPr>
          <a:lstStyle/>
          <a:p>
            <a:r>
              <a:rPr lang="en-US" dirty="0" smtClean="0"/>
              <a:t>at </a:t>
            </a:r>
            <a:r>
              <a:rPr lang="en-US" dirty="0" smtClean="0"/>
              <a:t>(26.54, 80.21)</a:t>
            </a:r>
            <a:endParaRPr lang="en-US" dirty="0" smtClean="0"/>
          </a:p>
          <a:p>
            <a:pPr>
              <a:buNone/>
            </a:pPr>
            <a:r>
              <a:rPr lang="en-US" dirty="0" smtClean="0"/>
              <a:t>vs.</a:t>
            </a:r>
          </a:p>
          <a:p>
            <a:r>
              <a:rPr lang="en-US" dirty="0" smtClean="0"/>
              <a:t>In Outreach Hall, IIT Kanpur, </a:t>
            </a:r>
            <a:r>
              <a:rPr lang="en-US" dirty="0" err="1" smtClean="0"/>
              <a:t>Kalyanpur</a:t>
            </a:r>
            <a:r>
              <a:rPr lang="en-US" dirty="0" smtClean="0"/>
              <a:t>, Kanpur </a:t>
            </a:r>
            <a:r>
              <a:rPr lang="en-US" dirty="0" err="1" smtClean="0"/>
              <a:t>Dehat</a:t>
            </a:r>
            <a:r>
              <a:rPr lang="en-US" dirty="0" smtClean="0"/>
              <a:t>, UP, …</a:t>
            </a:r>
            <a:endParaRPr lang="en-US" dirty="0" smtClean="0"/>
          </a:p>
          <a:p>
            <a:r>
              <a:rPr lang="en-US" dirty="0" smtClean="0"/>
              <a:t>participating in  </a:t>
            </a:r>
            <a:r>
              <a:rPr lang="en-US" dirty="0" smtClean="0"/>
              <a:t>#</a:t>
            </a:r>
            <a:r>
              <a:rPr lang="en-US" dirty="0" err="1" smtClean="0"/>
              <a:t>SPsymposium</a:t>
            </a:r>
            <a:endParaRPr lang="en-US" dirty="0" smtClean="0"/>
          </a:p>
          <a:p>
            <a:r>
              <a:rPr lang="en-US" dirty="0" smtClean="0"/>
              <a:t>With &gt;10 people </a:t>
            </a:r>
            <a:r>
              <a:rPr lang="en-US" dirty="0" smtClean="0"/>
              <a:t>including Matt Bishop, Ravi </a:t>
            </a:r>
            <a:r>
              <a:rPr lang="en-US" dirty="0" err="1" smtClean="0"/>
              <a:t>Sandhu</a:t>
            </a:r>
            <a:r>
              <a:rPr lang="en-US" dirty="0" smtClean="0"/>
              <a:t>, PK1, PK2, </a:t>
            </a:r>
            <a:r>
              <a:rPr lang="en-US" dirty="0" err="1" smtClean="0"/>
              <a:t>Sanjeev</a:t>
            </a:r>
            <a:r>
              <a:rPr lang="en-US" dirty="0" smtClean="0"/>
              <a:t> </a:t>
            </a:r>
            <a:r>
              <a:rPr lang="en-US" dirty="0" err="1" smtClean="0"/>
              <a:t>Aggarwal</a:t>
            </a:r>
            <a:r>
              <a:rPr lang="en-US" dirty="0" smtClean="0"/>
              <a:t>, …</a:t>
            </a:r>
            <a:endParaRPr lang="en-US" dirty="0" smtClean="0"/>
          </a:p>
          <a:p>
            <a:r>
              <a:rPr lang="en-US" dirty="0" smtClean="0"/>
              <a:t>filling a speaker role, audience role, …</a:t>
            </a:r>
          </a:p>
          <a:p>
            <a:r>
              <a:rPr lang="en-US" dirty="0" smtClean="0"/>
              <a:t>…</a:t>
            </a:r>
          </a:p>
          <a:p>
            <a:endParaRPr lang="en-US" dirty="0" smtClean="0"/>
          </a:p>
          <a:p>
            <a:endParaRPr lang="en-US" dirty="0"/>
          </a:p>
        </p:txBody>
      </p:sp>
      <p:sp>
        <p:nvSpPr>
          <p:cNvPr id="7" name="Slide Number Placeholder 5"/>
          <p:cNvSpPr>
            <a:spLocks noGrp="1"/>
          </p:cNvSpPr>
          <p:nvPr>
            <p:ph type="sldNum" sz="quarter" idx="4294967295"/>
          </p:nvPr>
        </p:nvSpPr>
        <p:spPr>
          <a:xfrm>
            <a:off x="85344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24</a:t>
            </a:fld>
            <a:r>
              <a:rPr lang="en-US" dirty="0" smtClean="0"/>
              <a:t>/46</a:t>
            </a:r>
            <a:endParaRPr lang="en-US" dirty="0"/>
          </a:p>
        </p:txBody>
      </p:sp>
    </p:spTree>
    <p:extLst>
      <p:ext uri="{BB962C8B-B14F-4D97-AF65-F5344CB8AC3E}">
        <p14:creationId xmlns="" xmlns:p14="http://schemas.microsoft.com/office/powerpoint/2010/main" val="940480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74638"/>
            <a:ext cx="7034419" cy="946371"/>
          </a:xfrm>
        </p:spPr>
        <p:txBody>
          <a:bodyPr>
            <a:normAutofit fontScale="90000"/>
          </a:bodyPr>
          <a:lstStyle/>
          <a:p>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Privacy Controls Today</a:t>
            </a:r>
          </a:p>
        </p:txBody>
      </p:sp>
      <p:sp>
        <p:nvSpPr>
          <p:cNvPr id="16387" name="Content Placeholder 2"/>
          <p:cNvSpPr>
            <a:spLocks noGrp="1"/>
          </p:cNvSpPr>
          <p:nvPr>
            <p:ph idx="1"/>
          </p:nvPr>
        </p:nvSpPr>
        <p:spPr>
          <a:xfrm>
            <a:off x="457200" y="1437399"/>
            <a:ext cx="6398630" cy="3572785"/>
          </a:xfrm>
        </p:spPr>
        <p:txBody>
          <a:bodyPr>
            <a:normAutofit fontScale="92500" lnSpcReduction="10000"/>
          </a:bodyPr>
          <a:lstStyle/>
          <a:p>
            <a:r>
              <a:rPr lang="en-US" dirty="0" smtClean="0">
                <a:ea typeface="ＭＳ Ｐゴシック" pitchFamily="34" charset="-128"/>
              </a:rPr>
              <a:t>Privacy controls in existing location sharing applications are limited</a:t>
            </a:r>
          </a:p>
          <a:p>
            <a:pPr marL="576263" lvl="1" indent="-228600"/>
            <a:r>
              <a:rPr lang="en-US" i="1" dirty="0" smtClean="0">
                <a:ea typeface="ＭＳ Ｐゴシック" pitchFamily="34" charset="-128"/>
              </a:rPr>
              <a:t>Friends Only </a:t>
            </a:r>
            <a:r>
              <a:rPr lang="en-US" dirty="0" smtClean="0">
                <a:ea typeface="ＭＳ Ｐゴシック" pitchFamily="34" charset="-128"/>
              </a:rPr>
              <a:t>and </a:t>
            </a:r>
            <a:r>
              <a:rPr lang="en-US" i="1" dirty="0" smtClean="0">
                <a:ea typeface="ＭＳ Ｐゴシック" pitchFamily="34" charset="-128"/>
              </a:rPr>
              <a:t>Invisible</a:t>
            </a:r>
            <a:r>
              <a:rPr lang="en-US" dirty="0" smtClean="0">
                <a:ea typeface="ＭＳ Ｐゴシック" pitchFamily="34" charset="-128"/>
              </a:rPr>
              <a:t> restrictions are common</a:t>
            </a:r>
          </a:p>
          <a:p>
            <a:pPr marL="576263" lvl="1" indent="-228600"/>
            <a:r>
              <a:rPr lang="en-US" dirty="0" smtClean="0">
                <a:ea typeface="ＭＳ Ｐゴシック" pitchFamily="34" charset="-128"/>
              </a:rPr>
              <a:t>Not context-dependent but static and pre-determined</a:t>
            </a:r>
          </a:p>
          <a:p>
            <a:r>
              <a:rPr lang="en-US" dirty="0" smtClean="0">
                <a:ea typeface="ＭＳ Ｐゴシック" pitchFamily="34" charset="-128"/>
              </a:rPr>
              <a:t>Controls for sharing other data are largely non-existent</a:t>
            </a:r>
          </a:p>
        </p:txBody>
      </p:sp>
      <p:sp>
        <p:nvSpPr>
          <p:cNvPr id="9" name="Slide Number Placeholder 5"/>
          <p:cNvSpPr>
            <a:spLocks noGrp="1"/>
          </p:cNvSpPr>
          <p:nvPr>
            <p:ph type="sldNum" sz="quarter" idx="12"/>
          </p:nvPr>
        </p:nvSpPr>
        <p:spPr>
          <a:xfrm>
            <a:off x="85344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25</a:t>
            </a:fld>
            <a:r>
              <a:rPr lang="en-US" dirty="0" smtClean="0"/>
              <a:t>/46</a:t>
            </a:r>
            <a:endParaRPr lang="en-US" dirty="0"/>
          </a:p>
        </p:txBody>
      </p:sp>
      <p:pic>
        <p:nvPicPr>
          <p:cNvPr id="6" name="Picture 2" descr="C:\Users\Pramod\Desktop\rpoifle\presentation pics\android.jpg"/>
          <p:cNvPicPr>
            <a:picLocks noChangeAspect="1" noChangeArrowheads="1"/>
          </p:cNvPicPr>
          <p:nvPr/>
        </p:nvPicPr>
        <p:blipFill>
          <a:blip r:embed="rId3" cstate="print"/>
          <a:srcRect/>
          <a:stretch>
            <a:fillRect/>
          </a:stretch>
        </p:blipFill>
        <p:spPr bwMode="auto">
          <a:xfrm>
            <a:off x="7178884" y="3635008"/>
            <a:ext cx="1863604" cy="2895599"/>
          </a:xfrm>
          <a:prstGeom prst="rect">
            <a:avLst/>
          </a:prstGeom>
          <a:noFill/>
          <a:ln w="3175">
            <a:solidFill>
              <a:schemeClr val="tx1"/>
            </a:solidFill>
          </a:ln>
        </p:spPr>
      </p:pic>
      <p:pic>
        <p:nvPicPr>
          <p:cNvPr id="7" name="Picture 3" descr="C:\Users\Pramod\Desktop\rpoifle\presentation pics\iphone.png"/>
          <p:cNvPicPr>
            <a:picLocks noChangeAspect="1" noChangeArrowheads="1"/>
          </p:cNvPicPr>
          <p:nvPr/>
        </p:nvPicPr>
        <p:blipFill>
          <a:blip r:embed="rId4" cstate="print"/>
          <a:srcRect/>
          <a:stretch>
            <a:fillRect/>
          </a:stretch>
        </p:blipFill>
        <p:spPr bwMode="auto">
          <a:xfrm>
            <a:off x="7178884" y="395690"/>
            <a:ext cx="1863603" cy="2825463"/>
          </a:xfrm>
          <a:prstGeom prst="rect">
            <a:avLst/>
          </a:prstGeom>
          <a:noFill/>
          <a:ln w="3175">
            <a:solidFill>
              <a:schemeClr val="tx1"/>
            </a:solidFill>
          </a:ln>
        </p:spPr>
      </p:pic>
      <p:pic>
        <p:nvPicPr>
          <p:cNvPr id="8" name="Picture 4" descr="C:\Users\Pramod\Desktop\rpoifle\presentation pics\foursquare-privacy.JPG"/>
          <p:cNvPicPr>
            <a:picLocks noChangeAspect="1" noChangeArrowheads="1"/>
          </p:cNvPicPr>
          <p:nvPr/>
        </p:nvPicPr>
        <p:blipFill>
          <a:blip r:embed="rId5" cstate="print"/>
          <a:srcRect/>
          <a:stretch>
            <a:fillRect/>
          </a:stretch>
        </p:blipFill>
        <p:spPr bwMode="auto">
          <a:xfrm>
            <a:off x="2327755" y="5010184"/>
            <a:ext cx="2825463" cy="1442789"/>
          </a:xfrm>
          <a:prstGeom prst="rect">
            <a:avLst/>
          </a:prstGeom>
          <a:noFill/>
          <a:ln w="3175">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800621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ea typeface="ＭＳ Ｐゴシック" pitchFamily="34" charset="-128"/>
              </a:rPr>
              <a:t>Context-aware Policies for Sharing</a:t>
            </a:r>
          </a:p>
        </p:txBody>
      </p:sp>
      <p:sp>
        <p:nvSpPr>
          <p:cNvPr id="16387" name="Content Placeholder 2"/>
          <p:cNvSpPr>
            <a:spLocks noGrp="1"/>
          </p:cNvSpPr>
          <p:nvPr>
            <p:ph idx="1"/>
          </p:nvPr>
        </p:nvSpPr>
        <p:spPr>
          <a:xfrm>
            <a:off x="457200" y="1199295"/>
            <a:ext cx="8154754" cy="1499259"/>
          </a:xfrm>
        </p:spPr>
        <p:txBody>
          <a:bodyPr>
            <a:noAutofit/>
          </a:bodyPr>
          <a:lstStyle/>
          <a:p>
            <a:pPr marL="119063" indent="-119063"/>
            <a:r>
              <a:rPr lang="en-US" sz="2400" dirty="0" smtClean="0">
                <a:solidFill>
                  <a:srgbClr val="000000"/>
                </a:solidFill>
                <a:ea typeface="ＭＳ Ｐゴシック" pitchFamily="34" charset="-128"/>
              </a:rPr>
              <a:t>Need for high-level, flexible, expressive, declarative policies</a:t>
            </a:r>
          </a:p>
          <a:p>
            <a:pPr marL="347663" lvl="2" indent="-179388"/>
            <a:r>
              <a:rPr lang="en-US" sz="1800" dirty="0" smtClean="0">
                <a:ea typeface="ＭＳ Ｐゴシック" pitchFamily="34" charset="-128"/>
              </a:rPr>
              <a:t>Temporal restriction, freshness, granularity, access model (optimistic/pessimistic)</a:t>
            </a:r>
          </a:p>
          <a:p>
            <a:pPr marL="347663" lvl="2" indent="-179388"/>
            <a:r>
              <a:rPr lang="en-US" sz="1800" dirty="0">
                <a:ea typeface="ＭＳ Ｐゴシック" pitchFamily="34" charset="-128"/>
              </a:rPr>
              <a:t>Context dependent release of information</a:t>
            </a:r>
          </a:p>
          <a:p>
            <a:pPr marL="347663" lvl="2" indent="-179388"/>
            <a:r>
              <a:rPr lang="en-US" sz="1800" dirty="0">
                <a:ea typeface="ＭＳ Ｐゴシック" pitchFamily="34" charset="-128"/>
              </a:rPr>
              <a:t>Obfuscation of shared </a:t>
            </a:r>
            <a:r>
              <a:rPr lang="en-US" sz="1800" dirty="0" smtClean="0">
                <a:ea typeface="ＭＳ Ｐゴシック" pitchFamily="34" charset="-128"/>
              </a:rPr>
              <a:t>information</a:t>
            </a:r>
          </a:p>
          <a:p>
            <a:pPr marL="347663" lvl="2" indent="-179388"/>
            <a:r>
              <a:rPr lang="en-US" sz="1800" dirty="0">
                <a:ea typeface="ＭＳ Ｐゴシック" pitchFamily="34" charset="-128"/>
              </a:rPr>
              <a:t>e</a:t>
            </a:r>
            <a:r>
              <a:rPr lang="en-US" sz="1800" dirty="0" smtClean="0">
                <a:ea typeface="ＭＳ Ｐゴシック" pitchFamily="34" charset="-128"/>
              </a:rPr>
              <a:t>tc.</a:t>
            </a:r>
          </a:p>
          <a:p>
            <a:pPr lvl="2"/>
            <a:endParaRPr lang="en-US" sz="1800" dirty="0" smtClean="0">
              <a:solidFill>
                <a:srgbClr val="000000"/>
              </a:solidFill>
              <a:ea typeface="ＭＳ Ｐゴシック" pitchFamily="34" charset="-128"/>
            </a:endParaRPr>
          </a:p>
          <a:p>
            <a:pPr lvl="1"/>
            <a:endParaRPr lang="en-US" sz="2000" dirty="0" smtClean="0">
              <a:ea typeface="ＭＳ Ｐゴシック" pitchFamily="34" charset="-128"/>
            </a:endParaRPr>
          </a:p>
        </p:txBody>
      </p:sp>
      <p:sp>
        <p:nvSpPr>
          <p:cNvPr id="20" name="Slide Number Placeholder 5"/>
          <p:cNvSpPr>
            <a:spLocks noGrp="1"/>
          </p:cNvSpPr>
          <p:nvPr>
            <p:ph type="sldNum" sz="quarter" idx="12"/>
          </p:nvPr>
        </p:nvSpPr>
        <p:spPr>
          <a:xfrm>
            <a:off x="85344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26</a:t>
            </a:fld>
            <a:r>
              <a:rPr lang="en-US" dirty="0" smtClean="0"/>
              <a:t>/46</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3200400" y="2712964"/>
            <a:ext cx="2590800" cy="3724274"/>
          </a:xfrm>
          <a:prstGeom prst="rect">
            <a:avLst/>
          </a:prstGeom>
          <a:noFill/>
          <a:ln w="9525">
            <a:noFill/>
            <a:miter lim="800000"/>
            <a:headEnd/>
            <a:tailEnd/>
          </a:ln>
        </p:spPr>
      </p:pic>
      <p:sp>
        <p:nvSpPr>
          <p:cNvPr id="8" name="Oval 7"/>
          <p:cNvSpPr/>
          <p:nvPr/>
        </p:nvSpPr>
        <p:spPr>
          <a:xfrm>
            <a:off x="6629400" y="3246364"/>
            <a:ext cx="1447800" cy="6858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Static Information</a:t>
            </a:r>
            <a:endParaRPr lang="en-US" sz="1200" dirty="0">
              <a:solidFill>
                <a:schemeClr val="tx1"/>
              </a:solidFill>
            </a:endParaRPr>
          </a:p>
        </p:txBody>
      </p:sp>
      <p:sp>
        <p:nvSpPr>
          <p:cNvPr id="9" name="Oval 8"/>
          <p:cNvSpPr/>
          <p:nvPr/>
        </p:nvSpPr>
        <p:spPr>
          <a:xfrm>
            <a:off x="990600" y="3779764"/>
            <a:ext cx="1447800" cy="6858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Aspects of Context</a:t>
            </a:r>
            <a:endParaRPr lang="en-US" sz="1200" dirty="0">
              <a:solidFill>
                <a:schemeClr val="tx1"/>
              </a:solidFill>
            </a:endParaRPr>
          </a:p>
        </p:txBody>
      </p:sp>
      <p:sp>
        <p:nvSpPr>
          <p:cNvPr id="10" name="Oval 9"/>
          <p:cNvSpPr/>
          <p:nvPr/>
        </p:nvSpPr>
        <p:spPr>
          <a:xfrm>
            <a:off x="6629400" y="4084564"/>
            <a:ext cx="1676400" cy="6858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Generalization of Context</a:t>
            </a:r>
            <a:endParaRPr lang="en-US" sz="1200" dirty="0">
              <a:solidFill>
                <a:schemeClr val="tx1"/>
              </a:solidFill>
            </a:endParaRPr>
          </a:p>
        </p:txBody>
      </p:sp>
      <p:sp>
        <p:nvSpPr>
          <p:cNvPr id="11" name="Oval 10"/>
          <p:cNvSpPr/>
          <p:nvPr/>
        </p:nvSpPr>
        <p:spPr>
          <a:xfrm>
            <a:off x="1037898" y="4709930"/>
            <a:ext cx="1371600" cy="6858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Temporal Restrictions</a:t>
            </a:r>
            <a:endParaRPr lang="en-US" sz="1200" dirty="0">
              <a:solidFill>
                <a:schemeClr val="tx1"/>
              </a:solidFill>
            </a:endParaRPr>
          </a:p>
        </p:txBody>
      </p:sp>
      <p:sp>
        <p:nvSpPr>
          <p:cNvPr id="12" name="Oval 11"/>
          <p:cNvSpPr/>
          <p:nvPr/>
        </p:nvSpPr>
        <p:spPr>
          <a:xfrm>
            <a:off x="1006366" y="5760964"/>
            <a:ext cx="1371600" cy="6858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Context Restrictions</a:t>
            </a:r>
            <a:endParaRPr lang="en-US" sz="1200" dirty="0">
              <a:solidFill>
                <a:schemeClr val="tx1"/>
              </a:solidFill>
            </a:endParaRPr>
          </a:p>
        </p:txBody>
      </p:sp>
      <p:sp>
        <p:nvSpPr>
          <p:cNvPr id="13" name="Oval 12"/>
          <p:cNvSpPr/>
          <p:nvPr/>
        </p:nvSpPr>
        <p:spPr>
          <a:xfrm>
            <a:off x="6629400" y="5379964"/>
            <a:ext cx="1371600" cy="6858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Requester’s Context</a:t>
            </a:r>
            <a:endParaRPr lang="en-US" sz="1200" dirty="0">
              <a:solidFill>
                <a:schemeClr val="tx1"/>
              </a:solidFill>
            </a:endParaRPr>
          </a:p>
        </p:txBody>
      </p:sp>
      <p:sp>
        <p:nvSpPr>
          <p:cNvPr id="14" name="Right Arrow 13"/>
          <p:cNvSpPr/>
          <p:nvPr/>
        </p:nvSpPr>
        <p:spPr>
          <a:xfrm>
            <a:off x="2438400" y="4084564"/>
            <a:ext cx="762000" cy="15240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438400" y="4998964"/>
            <a:ext cx="762000" cy="15240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362200" y="6065764"/>
            <a:ext cx="838200" cy="15240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5791200" y="5608564"/>
            <a:ext cx="838200" cy="15240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5791200" y="4389364"/>
            <a:ext cx="838200" cy="15240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5791200" y="3551164"/>
            <a:ext cx="838200" cy="15240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70674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Privacy Preferences</a:t>
            </a:r>
            <a:endParaRPr lang="en-US" dirty="0"/>
          </a:p>
        </p:txBody>
      </p:sp>
      <p:sp>
        <p:nvSpPr>
          <p:cNvPr id="3" name="Content Placeholder 2"/>
          <p:cNvSpPr>
            <a:spLocks noGrp="1"/>
          </p:cNvSpPr>
          <p:nvPr>
            <p:ph idx="1"/>
          </p:nvPr>
        </p:nvSpPr>
        <p:spPr/>
        <p:txBody>
          <a:bodyPr/>
          <a:lstStyle/>
          <a:p>
            <a:r>
              <a:rPr lang="en-US" dirty="0" smtClean="0"/>
              <a:t>User-defined policies : specified by the user to protect her information</a:t>
            </a:r>
          </a:p>
          <a:p>
            <a:pPr lvl="1"/>
            <a:r>
              <a:rPr lang="en-US" i="1" dirty="0" smtClean="0"/>
              <a:t>Share my context with family members all the time</a:t>
            </a:r>
          </a:p>
          <a:p>
            <a:r>
              <a:rPr lang="en-US" dirty="0" smtClean="0"/>
              <a:t>System-defined policies </a:t>
            </a:r>
          </a:p>
          <a:p>
            <a:pPr lvl="1"/>
            <a:r>
              <a:rPr lang="en-US" dirty="0" smtClean="0"/>
              <a:t>Multi-level secure systems where the system-level policies must override the user-level policies</a:t>
            </a:r>
          </a:p>
          <a:p>
            <a:pPr lvl="1"/>
            <a:r>
              <a:rPr lang="en-US" i="1" dirty="0" smtClean="0"/>
              <a:t>Do not share the user’s context if she is inside </a:t>
            </a:r>
            <a:r>
              <a:rPr lang="en-US" i="1" dirty="0" err="1" smtClean="0"/>
              <a:t>BuildingXYZ</a:t>
            </a:r>
            <a:endParaRPr lang="en-US" i="1" dirty="0" smtClean="0"/>
          </a:p>
        </p:txBody>
      </p:sp>
      <p:sp>
        <p:nvSpPr>
          <p:cNvPr id="6" name="Slide Number Placeholder 5"/>
          <p:cNvSpPr>
            <a:spLocks noGrp="1"/>
          </p:cNvSpPr>
          <p:nvPr>
            <p:ph type="sldNum" sz="quarter" idx="4294967295"/>
          </p:nvPr>
        </p:nvSpPr>
        <p:spPr>
          <a:xfrm>
            <a:off x="85344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27</a:t>
            </a:fld>
            <a:r>
              <a:rPr lang="en-US" dirty="0" smtClean="0"/>
              <a:t>/46</a:t>
            </a:r>
            <a:endParaRPr lang="en-US" dirty="0"/>
          </a:p>
        </p:txBody>
      </p:sp>
      <p:pic>
        <p:nvPicPr>
          <p:cNvPr id="7" name="Picture 6" descr="PCM.png"/>
          <p:cNvPicPr>
            <a:picLocks noChangeAspect="1"/>
          </p:cNvPicPr>
          <p:nvPr/>
        </p:nvPicPr>
        <p:blipFill>
          <a:blip r:embed="rId3" cstate="print"/>
          <a:stretch>
            <a:fillRect/>
          </a:stretch>
        </p:blipFill>
        <p:spPr>
          <a:xfrm>
            <a:off x="7035800" y="122987"/>
            <a:ext cx="1955800" cy="1098022"/>
          </a:xfrm>
          <a:prstGeom prst="rect">
            <a:avLst/>
          </a:prstGeom>
        </p:spPr>
      </p:pic>
    </p:spTree>
    <p:extLst>
      <p:ext uri="{BB962C8B-B14F-4D97-AF65-F5344CB8AC3E}">
        <p14:creationId xmlns="" xmlns:p14="http://schemas.microsoft.com/office/powerpoint/2010/main" val="957622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Ex: Context Sharing Policies</a:t>
            </a:r>
          </a:p>
        </p:txBody>
      </p:sp>
      <p:sp>
        <p:nvSpPr>
          <p:cNvPr id="3" name="Content Placeholder 2"/>
          <p:cNvSpPr>
            <a:spLocks noGrp="1"/>
          </p:cNvSpPr>
          <p:nvPr>
            <p:ph idx="1"/>
          </p:nvPr>
        </p:nvSpPr>
        <p:spPr/>
        <p:txBody>
          <a:bodyPr>
            <a:normAutofit/>
          </a:bodyPr>
          <a:lstStyle/>
          <a:p>
            <a:r>
              <a:rPr lang="en-US" dirty="0" smtClean="0"/>
              <a:t>Policies using generalization for sharing </a:t>
            </a:r>
          </a:p>
          <a:p>
            <a:pPr lvl="1"/>
            <a:r>
              <a:rPr lang="en-US" i="1" dirty="0" smtClean="0"/>
              <a:t>Share my activity with friends if it has private visibility</a:t>
            </a:r>
          </a:p>
          <a:p>
            <a:pPr lvl="1"/>
            <a:r>
              <a:rPr lang="en-US" i="1" dirty="0" smtClean="0"/>
              <a:t>Share my public activity with anyone</a:t>
            </a:r>
          </a:p>
          <a:p>
            <a:pPr lvl="1"/>
            <a:r>
              <a:rPr lang="en-US" i="1" dirty="0" smtClean="0"/>
              <a:t>Share my city-level location with everyone</a:t>
            </a:r>
            <a:endParaRPr lang="en-US" dirty="0" smtClean="0"/>
          </a:p>
          <a:p>
            <a:r>
              <a:rPr lang="en-US" dirty="0" smtClean="0"/>
              <a:t>System-level policies </a:t>
            </a:r>
          </a:p>
          <a:p>
            <a:pPr lvl="1"/>
            <a:r>
              <a:rPr lang="en-US" dirty="0" smtClean="0"/>
              <a:t> </a:t>
            </a:r>
            <a:r>
              <a:rPr lang="en-US" i="1" dirty="0" smtClean="0"/>
              <a:t>Do not share user’s context if she is inside </a:t>
            </a:r>
            <a:r>
              <a:rPr lang="en-US" i="1" dirty="0" err="1" smtClean="0"/>
              <a:t>BuildingXYZ</a:t>
            </a:r>
            <a:endParaRPr lang="en-US" i="1" dirty="0" smtClean="0"/>
          </a:p>
          <a:p>
            <a:endParaRPr lang="en-US" dirty="0" smtClean="0"/>
          </a:p>
          <a:p>
            <a:pPr lvl="1">
              <a:buNone/>
            </a:pPr>
            <a:endParaRPr lang="en-US" i="1" dirty="0" smtClean="0"/>
          </a:p>
          <a:p>
            <a:endParaRPr lang="en-US" i="1" dirty="0" smtClean="0"/>
          </a:p>
          <a:p>
            <a:endParaRPr lang="en-US" i="1" dirty="0" smtClean="0"/>
          </a:p>
          <a:p>
            <a:endParaRPr lang="en-US" dirty="0"/>
          </a:p>
        </p:txBody>
      </p:sp>
      <p:sp>
        <p:nvSpPr>
          <p:cNvPr id="6" name="Slide Number Placeholder 5"/>
          <p:cNvSpPr>
            <a:spLocks noGrp="1"/>
          </p:cNvSpPr>
          <p:nvPr>
            <p:ph type="sldNum" sz="quarter" idx="4294967295"/>
          </p:nvPr>
        </p:nvSpPr>
        <p:spPr>
          <a:xfrm>
            <a:off x="85344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28</a:t>
            </a:fld>
            <a:r>
              <a:rPr lang="en-US" dirty="0" smtClean="0"/>
              <a:t>/46</a:t>
            </a:r>
            <a:endParaRPr lang="en-US" dirty="0"/>
          </a:p>
        </p:txBody>
      </p:sp>
      <p:pic>
        <p:nvPicPr>
          <p:cNvPr id="7" name="Picture 6" descr="PCM.png"/>
          <p:cNvPicPr>
            <a:picLocks noChangeAspect="1"/>
          </p:cNvPicPr>
          <p:nvPr/>
        </p:nvPicPr>
        <p:blipFill>
          <a:blip r:embed="rId3" cstate="print"/>
          <a:stretch>
            <a:fillRect/>
          </a:stretch>
        </p:blipFill>
        <p:spPr>
          <a:xfrm>
            <a:off x="7099300" y="114300"/>
            <a:ext cx="1955800" cy="1098022"/>
          </a:xfrm>
          <a:prstGeom prst="rect">
            <a:avLst/>
          </a:prstGeom>
        </p:spPr>
      </p:pic>
    </p:spTree>
    <p:extLst>
      <p:ext uri="{BB962C8B-B14F-4D97-AF65-F5344CB8AC3E}">
        <p14:creationId xmlns="" xmlns:p14="http://schemas.microsoft.com/office/powerpoint/2010/main" val="2927212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ea typeface="ＭＳ Ｐゴシック" pitchFamily="34" charset="-128"/>
              </a:rPr>
              <a:t>Location </a:t>
            </a:r>
            <a:r>
              <a:rPr lang="en-US" dirty="0" smtClean="0">
                <a:latin typeface="Calibri"/>
                <a:ea typeface="ＭＳ Ｐゴシック" pitchFamily="34" charset="-128"/>
                <a:cs typeface="Calibri"/>
              </a:rPr>
              <a:t>Generalization</a:t>
            </a:r>
          </a:p>
        </p:txBody>
      </p:sp>
      <p:sp>
        <p:nvSpPr>
          <p:cNvPr id="19459" name="Content Placeholder 2"/>
          <p:cNvSpPr>
            <a:spLocks noGrp="1"/>
          </p:cNvSpPr>
          <p:nvPr>
            <p:ph idx="1"/>
          </p:nvPr>
        </p:nvSpPr>
        <p:spPr/>
        <p:txBody>
          <a:bodyPr/>
          <a:lstStyle/>
          <a:p>
            <a:pPr lvl="1"/>
            <a:r>
              <a:rPr lang="en-US" sz="3200" i="1" dirty="0" smtClean="0">
                <a:ea typeface="ＭＳ Ｐゴシック" pitchFamily="34" charset="-128"/>
              </a:rPr>
              <a:t>Share my </a:t>
            </a:r>
            <a:r>
              <a:rPr lang="en-US" sz="3200" b="1" i="1" dirty="0" smtClean="0">
                <a:ea typeface="ＭＳ Ｐゴシック" pitchFamily="34" charset="-128"/>
              </a:rPr>
              <a:t>exact</a:t>
            </a:r>
            <a:r>
              <a:rPr lang="en-US" sz="3200" i="1" dirty="0" smtClean="0">
                <a:ea typeface="ＭＳ Ｐゴシック" pitchFamily="34" charset="-128"/>
              </a:rPr>
              <a:t> location with teachers on weekdays from 9am-5pm</a:t>
            </a:r>
          </a:p>
          <a:p>
            <a:pPr lvl="2"/>
            <a:r>
              <a:rPr lang="en-US" sz="2800" dirty="0" smtClean="0">
                <a:ea typeface="ＭＳ Ｐゴシック" pitchFamily="34" charset="-128"/>
              </a:rPr>
              <a:t>User’s exact location in terms of GPS co-ordinates is shared </a:t>
            </a:r>
          </a:p>
          <a:p>
            <a:pPr lvl="2"/>
            <a:r>
              <a:rPr lang="en-US" sz="2800" dirty="0" smtClean="0">
                <a:ea typeface="ＭＳ Ｐゴシック" pitchFamily="34" charset="-128"/>
              </a:rPr>
              <a:t>The user may prohibit sharing GPS co-ordinates but permit sharing city-level location</a:t>
            </a:r>
          </a:p>
          <a:p>
            <a:pPr lvl="1"/>
            <a:r>
              <a:rPr lang="en-US" sz="3200" i="1" dirty="0" smtClean="0">
                <a:ea typeface="ＭＳ Ｐゴシック" pitchFamily="34" charset="-128"/>
              </a:rPr>
              <a:t>Share my </a:t>
            </a:r>
            <a:r>
              <a:rPr lang="en-US" sz="3200" b="1" i="1" dirty="0" smtClean="0">
                <a:ea typeface="ＭＳ Ｐゴシック" pitchFamily="34" charset="-128"/>
              </a:rPr>
              <a:t>building-level</a:t>
            </a:r>
            <a:r>
              <a:rPr lang="en-US" sz="3200" i="1" dirty="0" smtClean="0">
                <a:ea typeface="ＭＳ Ｐゴシック" pitchFamily="34" charset="-128"/>
              </a:rPr>
              <a:t> location with teachers on weekdays from 9am-5pm</a:t>
            </a:r>
          </a:p>
        </p:txBody>
      </p:sp>
      <p:sp>
        <p:nvSpPr>
          <p:cNvPr id="7" name="Slide Number Placeholder 5"/>
          <p:cNvSpPr>
            <a:spLocks noGrp="1"/>
          </p:cNvSpPr>
          <p:nvPr>
            <p:ph type="sldNum" sz="quarter" idx="4294967295"/>
          </p:nvPr>
        </p:nvSpPr>
        <p:spPr>
          <a:xfrm>
            <a:off x="85344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29</a:t>
            </a:fld>
            <a:r>
              <a:rPr lang="en-US" dirty="0" smtClean="0"/>
              <a:t>/46</a:t>
            </a:r>
            <a:endParaRPr lang="en-US" dirty="0"/>
          </a:p>
        </p:txBody>
      </p:sp>
    </p:spTree>
    <p:extLst>
      <p:ext uri="{BB962C8B-B14F-4D97-AF65-F5344CB8AC3E}">
        <p14:creationId xmlns="" xmlns:p14="http://schemas.microsoft.com/office/powerpoint/2010/main" val="10585988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Issue in India too</a:t>
            </a:r>
            <a:endParaRPr lang="en-US" dirty="0"/>
          </a:p>
        </p:txBody>
      </p:sp>
      <p:sp>
        <p:nvSpPr>
          <p:cNvPr id="3" name="Content Placeholder 2"/>
          <p:cNvSpPr>
            <a:spLocks noGrp="1"/>
          </p:cNvSpPr>
          <p:nvPr>
            <p:ph idx="1"/>
          </p:nvPr>
        </p:nvSpPr>
        <p:spPr/>
        <p:txBody>
          <a:bodyPr/>
          <a:lstStyle/>
          <a:p>
            <a:r>
              <a:rPr lang="en-US" dirty="0" smtClean="0"/>
              <a:t>"Our country's vulnerability to cyber crime is escalating as our economy and critical infrastructure become increasingly reliant on interdependent computer networks and the </a:t>
            </a:r>
            <a:r>
              <a:rPr lang="en-US" dirty="0" smtClean="0"/>
              <a:t>Internet“</a:t>
            </a:r>
          </a:p>
          <a:p>
            <a:r>
              <a:rPr lang="en-US" dirty="0" err="1" smtClean="0"/>
              <a:t>Ghostnet</a:t>
            </a:r>
            <a:r>
              <a:rPr lang="en-US" dirty="0" smtClean="0"/>
              <a:t>, </a:t>
            </a:r>
            <a:r>
              <a:rPr lang="en-US" dirty="0" err="1" smtClean="0"/>
              <a:t>Munk</a:t>
            </a:r>
            <a:r>
              <a:rPr lang="en-US" dirty="0" smtClean="0"/>
              <a:t> center report, Anonymous hack of IIPM in response to court order, …</a:t>
            </a:r>
            <a:endParaRPr lang="en-US" dirty="0"/>
          </a:p>
        </p:txBody>
      </p:sp>
      <p:sp>
        <p:nvSpPr>
          <p:cNvPr id="4" name="Date Placeholder 3"/>
          <p:cNvSpPr>
            <a:spLocks noGrp="1"/>
          </p:cNvSpPr>
          <p:nvPr>
            <p:ph type="dt" sz="half" idx="10"/>
          </p:nvPr>
        </p:nvSpPr>
        <p:spPr/>
        <p:txBody>
          <a:bodyPr/>
          <a:lstStyle/>
          <a:p>
            <a:fld id="{C33B3411-FD3A-4D82-A5DF-95BEDB771748}"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34" charset="-128"/>
              </a:rPr>
              <a:t>Activity Generalization</a:t>
            </a:r>
          </a:p>
        </p:txBody>
      </p:sp>
      <p:pic>
        <p:nvPicPr>
          <p:cNvPr id="22531" name="Content Placeholder 3" descr="Activity5.png"/>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304800" y="1524000"/>
            <a:ext cx="5637832" cy="3276600"/>
          </a:xfrm>
        </p:spPr>
      </p:pic>
      <p:pic>
        <p:nvPicPr>
          <p:cNvPr id="22532" name="Picture 4" descr="Visibility2.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9200" y="4419600"/>
            <a:ext cx="3810000" cy="169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294967295"/>
          </p:nvPr>
        </p:nvSpPr>
        <p:spPr>
          <a:xfrm>
            <a:off x="85344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30</a:t>
            </a:fld>
            <a:r>
              <a:rPr lang="en-US" dirty="0" smtClean="0"/>
              <a:t>/46</a:t>
            </a:r>
            <a:endParaRPr lang="en-US" dirty="0"/>
          </a:p>
        </p:txBody>
      </p:sp>
    </p:spTree>
    <p:extLst>
      <p:ext uri="{BB962C8B-B14F-4D97-AF65-F5344CB8AC3E}">
        <p14:creationId xmlns="" xmlns:p14="http://schemas.microsoft.com/office/powerpoint/2010/main" val="1112841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62762"/>
          </a:xfrm>
        </p:spPr>
        <p:txBody>
          <a:bodyPr>
            <a:normAutofit fontScale="90000"/>
          </a:bodyPr>
          <a:lstStyle/>
          <a:p>
            <a:pPr algn="l"/>
            <a:r>
              <a:rPr lang="en-US" dirty="0" smtClean="0"/>
              <a:t>Ex: Sensor Data Access </a:t>
            </a:r>
            <a:br>
              <a:rPr lang="en-US" dirty="0" smtClean="0"/>
            </a:br>
            <a:r>
              <a:rPr lang="en-US" dirty="0" smtClean="0"/>
              <a:t>Policies</a:t>
            </a:r>
            <a:endParaRPr lang="en-US" dirty="0"/>
          </a:p>
        </p:txBody>
      </p:sp>
      <p:sp>
        <p:nvSpPr>
          <p:cNvPr id="3" name="Content Placeholder 2"/>
          <p:cNvSpPr>
            <a:spLocks noGrp="1"/>
          </p:cNvSpPr>
          <p:nvPr>
            <p:ph idx="1"/>
          </p:nvPr>
        </p:nvSpPr>
        <p:spPr>
          <a:xfrm>
            <a:off x="457200" y="1856500"/>
            <a:ext cx="8229600" cy="4277600"/>
          </a:xfrm>
        </p:spPr>
        <p:txBody>
          <a:bodyPr/>
          <a:lstStyle/>
          <a:p>
            <a:r>
              <a:rPr lang="en-US" dirty="0" smtClean="0"/>
              <a:t>Let users decide how their sensor information is released</a:t>
            </a:r>
          </a:p>
          <a:p>
            <a:r>
              <a:rPr lang="en-US" dirty="0" smtClean="0"/>
              <a:t>Sample Privacy policy </a:t>
            </a:r>
          </a:p>
          <a:p>
            <a:pPr lvl="1"/>
            <a:r>
              <a:rPr lang="en-US" i="1" dirty="0" smtClean="0"/>
              <a:t>share GPS co-ordinates on weekdays from 9am-5pm only if he is in office</a:t>
            </a:r>
          </a:p>
          <a:p>
            <a:pPr lvl="1"/>
            <a:r>
              <a:rPr lang="en-US" i="1" dirty="0" smtClean="0"/>
              <a:t>Do not allow access to recorded audio but allow access to accelerometer and </a:t>
            </a:r>
            <a:r>
              <a:rPr lang="en-US" i="1" dirty="0" err="1" smtClean="0"/>
              <a:t>WiFi</a:t>
            </a:r>
            <a:r>
              <a:rPr lang="en-US" i="1" dirty="0" smtClean="0"/>
              <a:t> AP ids on weekdays</a:t>
            </a:r>
          </a:p>
          <a:p>
            <a:pPr lvl="1"/>
            <a:endParaRPr lang="en-US" i="1" dirty="0" smtClean="0"/>
          </a:p>
          <a:p>
            <a:endParaRPr lang="en-US" i="1" dirty="0" smtClean="0"/>
          </a:p>
          <a:p>
            <a:endParaRPr lang="en-US" i="1" dirty="0"/>
          </a:p>
        </p:txBody>
      </p:sp>
      <p:sp>
        <p:nvSpPr>
          <p:cNvPr id="7" name="Slide Number Placeholder 5"/>
          <p:cNvSpPr>
            <a:spLocks noGrp="1"/>
          </p:cNvSpPr>
          <p:nvPr>
            <p:ph type="sldNum" sz="quarter" idx="4294967295"/>
          </p:nvPr>
        </p:nvSpPr>
        <p:spPr>
          <a:xfrm>
            <a:off x="85344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31</a:t>
            </a:fld>
            <a:r>
              <a:rPr lang="en-US" dirty="0" smtClean="0"/>
              <a:t>/46</a:t>
            </a:r>
            <a:endParaRPr lang="en-US" dirty="0"/>
          </a:p>
        </p:txBody>
      </p:sp>
      <p:pic>
        <p:nvPicPr>
          <p:cNvPr id="8" name="Picture 7" descr="PCM.png"/>
          <p:cNvPicPr>
            <a:picLocks noChangeAspect="1"/>
          </p:cNvPicPr>
          <p:nvPr/>
        </p:nvPicPr>
        <p:blipFill>
          <a:blip r:embed="rId3" cstate="print"/>
          <a:stretch>
            <a:fillRect/>
          </a:stretch>
        </p:blipFill>
        <p:spPr>
          <a:xfrm>
            <a:off x="6946900" y="122987"/>
            <a:ext cx="1955800" cy="1098022"/>
          </a:xfrm>
          <a:prstGeom prst="rect">
            <a:avLst/>
          </a:prstGeom>
        </p:spPr>
      </p:pic>
    </p:spTree>
    <p:extLst>
      <p:ext uri="{BB962C8B-B14F-4D97-AF65-F5344CB8AC3E}">
        <p14:creationId xmlns="" xmlns:p14="http://schemas.microsoft.com/office/powerpoint/2010/main" val="393260902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policies supported by the implementation</a:t>
            </a:r>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753BB0F9-50F9-46CC-AF9B-A3F4F0627E9C}" type="datetime1">
              <a:rPr lang="en-US" smtClean="0"/>
              <a:pPr/>
              <a:t>3/1/2013</a:t>
            </a:fld>
            <a:endParaRPr lang="en-US"/>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a:lstStyle/>
          <a:p>
            <a:fld id="{B6F15528-21DE-4FAA-801E-634DDDAF4B2B}" type="slidenum">
              <a:rPr lang="en-US" smtClean="0"/>
              <a:pPr/>
              <a:t>32</a:t>
            </a:fld>
            <a:endParaRPr lang="en-US"/>
          </a:p>
        </p:txBody>
      </p:sp>
      <p:sp>
        <p:nvSpPr>
          <p:cNvPr id="6" name="Rectangle 5"/>
          <p:cNvSpPr/>
          <p:nvPr/>
        </p:nvSpPr>
        <p:spPr>
          <a:xfrm>
            <a:off x="609600" y="2057400"/>
            <a:ext cx="6781800" cy="1477328"/>
          </a:xfrm>
          <a:prstGeom prst="rect">
            <a:avLst/>
          </a:prstGeom>
        </p:spPr>
        <p:txBody>
          <a:bodyPr wrap="square">
            <a:spAutoFit/>
          </a:bodyPr>
          <a:lstStyle/>
          <a:p>
            <a:r>
              <a:rPr lang="en-US" dirty="0" smtClean="0"/>
              <a:t>Share actual or mock location depending on requester</a:t>
            </a:r>
          </a:p>
          <a:p>
            <a:r>
              <a:rPr lang="en-US" dirty="0" smtClean="0"/>
              <a:t>[ </a:t>
            </a:r>
            <a:r>
              <a:rPr lang="en-US" dirty="0" err="1" smtClean="0"/>
              <a:t>ShareMockGPSSimple</a:t>
            </a:r>
            <a:r>
              <a:rPr lang="en-US" dirty="0" smtClean="0"/>
              <a:t>: </a:t>
            </a:r>
          </a:p>
          <a:p>
            <a:r>
              <a:rPr lang="en-US" dirty="0" smtClean="0"/>
              <a:t>	(?user </a:t>
            </a:r>
            <a:r>
              <a:rPr lang="en-US" dirty="0" err="1" smtClean="0"/>
              <a:t>ex:systemUser</a:t>
            </a:r>
            <a:r>
              <a:rPr lang="en-US" dirty="0" smtClean="0"/>
              <a:t> ?</a:t>
            </a:r>
            <a:r>
              <a:rPr lang="en-US" dirty="0" err="1" smtClean="0"/>
              <a:t>someValue</a:t>
            </a:r>
            <a:r>
              <a:rPr lang="en-US" dirty="0" smtClean="0"/>
              <a:t>)</a:t>
            </a:r>
          </a:p>
          <a:p>
            <a:r>
              <a:rPr lang="en-US" dirty="0" smtClean="0"/>
              <a:t>	(?requester </a:t>
            </a:r>
            <a:r>
              <a:rPr lang="en-US" dirty="0" err="1" smtClean="0"/>
              <a:t>ex:shareMockGPSCoordinates</a:t>
            </a:r>
            <a:r>
              <a:rPr lang="en-US" dirty="0" smtClean="0"/>
              <a:t> ``True')	</a:t>
            </a:r>
          </a:p>
          <a:p>
            <a:r>
              <a:rPr lang="en-US" dirty="0" smtClean="0"/>
              <a:t>]</a:t>
            </a:r>
            <a:endParaRPr lang="en-US" dirty="0"/>
          </a:p>
        </p:txBody>
      </p:sp>
      <p:sp>
        <p:nvSpPr>
          <p:cNvPr id="7" name="TextBox 6"/>
          <p:cNvSpPr txBox="1"/>
          <p:nvPr/>
        </p:nvSpPr>
        <p:spPr>
          <a:xfrm>
            <a:off x="609600" y="3733800"/>
            <a:ext cx="5724644" cy="2862322"/>
          </a:xfrm>
          <a:prstGeom prst="rect">
            <a:avLst/>
          </a:prstGeom>
          <a:noFill/>
        </p:spPr>
        <p:txBody>
          <a:bodyPr wrap="none" rtlCol="0">
            <a:spAutoFit/>
          </a:bodyPr>
          <a:lstStyle/>
          <a:p>
            <a:r>
              <a:rPr lang="en-US" dirty="0" smtClean="0"/>
              <a:t>Policy to share mock location if user is inside </a:t>
            </a:r>
            <a:r>
              <a:rPr lang="en-US" dirty="0" err="1" smtClean="0"/>
              <a:t>BuildingABC</a:t>
            </a:r>
            <a:endParaRPr lang="en-US" dirty="0" smtClean="0"/>
          </a:p>
          <a:p>
            <a:r>
              <a:rPr lang="en-US" dirty="0" smtClean="0"/>
              <a:t>[ShareMockGPSComplex1: </a:t>
            </a:r>
          </a:p>
          <a:p>
            <a:r>
              <a:rPr lang="en-US" dirty="0" smtClean="0"/>
              <a:t>	(?user </a:t>
            </a:r>
            <a:r>
              <a:rPr lang="en-US" dirty="0" err="1" smtClean="0"/>
              <a:t>ex:systemUser</a:t>
            </a:r>
            <a:r>
              <a:rPr lang="en-US" dirty="0" smtClean="0"/>
              <a:t> ?</a:t>
            </a:r>
            <a:r>
              <a:rPr lang="en-US" dirty="0" err="1" smtClean="0"/>
              <a:t>someValue</a:t>
            </a:r>
            <a:r>
              <a:rPr lang="en-US" dirty="0" smtClean="0"/>
              <a:t>)</a:t>
            </a:r>
          </a:p>
          <a:p>
            <a:r>
              <a:rPr lang="en-US" dirty="0" smtClean="0"/>
              <a:t>	(?</a:t>
            </a:r>
            <a:r>
              <a:rPr lang="en-US" dirty="0" err="1" smtClean="0"/>
              <a:t>someActivity</a:t>
            </a:r>
            <a:r>
              <a:rPr lang="en-US" dirty="0" smtClean="0"/>
              <a:t> </a:t>
            </a:r>
            <a:r>
              <a:rPr lang="en-US" dirty="0" err="1" smtClean="0"/>
              <a:t>platys:occurs_at</a:t>
            </a:r>
            <a:r>
              <a:rPr lang="en-US" dirty="0" smtClean="0"/>
              <a:t> ?</a:t>
            </a:r>
            <a:r>
              <a:rPr lang="en-US" dirty="0" err="1" smtClean="0"/>
              <a:t>userPlace</a:t>
            </a:r>
            <a:r>
              <a:rPr lang="en-US" dirty="0" smtClean="0"/>
              <a:t>) </a:t>
            </a:r>
          </a:p>
          <a:p>
            <a:r>
              <a:rPr lang="en-US" dirty="0" smtClean="0"/>
              <a:t>	(?</a:t>
            </a:r>
            <a:r>
              <a:rPr lang="en-US" dirty="0" err="1" smtClean="0"/>
              <a:t>userPlace</a:t>
            </a:r>
            <a:r>
              <a:rPr lang="en-US" dirty="0" smtClean="0"/>
              <a:t> </a:t>
            </a:r>
            <a:r>
              <a:rPr lang="en-US" dirty="0" err="1" smtClean="0"/>
              <a:t>platys:has_location</a:t>
            </a:r>
            <a:r>
              <a:rPr lang="en-US" dirty="0" smtClean="0"/>
              <a:t> ?</a:t>
            </a:r>
            <a:r>
              <a:rPr lang="en-US" dirty="0" err="1" smtClean="0"/>
              <a:t>userLocation</a:t>
            </a:r>
            <a:r>
              <a:rPr lang="en-US" dirty="0" smtClean="0"/>
              <a:t>) </a:t>
            </a:r>
          </a:p>
          <a:p>
            <a:r>
              <a:rPr lang="en-US" dirty="0" smtClean="0"/>
              <a:t>	(?</a:t>
            </a:r>
            <a:r>
              <a:rPr lang="en-US" dirty="0" err="1" smtClean="0"/>
              <a:t>userLocation</a:t>
            </a:r>
            <a:r>
              <a:rPr lang="en-US" dirty="0" smtClean="0"/>
              <a:t> </a:t>
            </a:r>
            <a:r>
              <a:rPr lang="en-US" dirty="0" err="1" smtClean="0"/>
              <a:t>platys:part_of</a:t>
            </a:r>
            <a:r>
              <a:rPr lang="en-US" dirty="0" smtClean="0"/>
              <a:t> ?</a:t>
            </a:r>
            <a:r>
              <a:rPr lang="en-US" dirty="0" err="1" smtClean="0"/>
              <a:t>userBuilding</a:t>
            </a:r>
            <a:r>
              <a:rPr lang="en-US" dirty="0" smtClean="0"/>
              <a:t>)</a:t>
            </a:r>
          </a:p>
          <a:p>
            <a:r>
              <a:rPr lang="en-US" dirty="0" smtClean="0"/>
              <a:t>	(?userBuilding </a:t>
            </a:r>
            <a:r>
              <a:rPr lang="en-US" dirty="0" err="1" smtClean="0"/>
              <a:t>rdf:type</a:t>
            </a:r>
            <a:r>
              <a:rPr lang="en-US" dirty="0" smtClean="0"/>
              <a:t> </a:t>
            </a:r>
            <a:r>
              <a:rPr lang="en-US" dirty="0" err="1" smtClean="0"/>
              <a:t>platys:Building</a:t>
            </a:r>
            <a:r>
              <a:rPr lang="en-US" dirty="0" smtClean="0"/>
              <a:t>)</a:t>
            </a:r>
          </a:p>
          <a:p>
            <a:r>
              <a:rPr lang="en-US" dirty="0" smtClean="0"/>
              <a:t>	</a:t>
            </a:r>
            <a:r>
              <a:rPr lang="en-US" dirty="0" err="1" smtClean="0"/>
              <a:t>equal(?userBuilding</a:t>
            </a:r>
            <a:r>
              <a:rPr lang="en-US" dirty="0" smtClean="0"/>
              <a:t>, </a:t>
            </a:r>
            <a:r>
              <a:rPr lang="en-US" dirty="0" err="1" smtClean="0"/>
              <a:t>platys:BuildingABC</a:t>
            </a:r>
            <a:r>
              <a:rPr lang="en-US" dirty="0" smtClean="0"/>
              <a:t>)	</a:t>
            </a:r>
          </a:p>
          <a:p>
            <a:r>
              <a:rPr lang="en-US" dirty="0" smtClean="0"/>
              <a:t>	(?requester </a:t>
            </a:r>
            <a:r>
              <a:rPr lang="en-US" dirty="0" err="1" smtClean="0"/>
              <a:t>ex:shareMockGPSCoordinates</a:t>
            </a:r>
            <a:r>
              <a:rPr lang="en-US" dirty="0" smtClean="0"/>
              <a:t> ``True')	</a:t>
            </a:r>
          </a:p>
          <a:p>
            <a:r>
              <a:rPr lang="en-US" dirty="0" smtClean="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Implemented use case</a:t>
            </a:r>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753BB0F9-50F9-46CC-AF9B-A3F4F0627E9C}" type="datetime1">
              <a:rPr lang="en-US" smtClean="0"/>
              <a:pPr/>
              <a:t>3/1/2013</a:t>
            </a:fld>
            <a:endParaRPr lang="en-US"/>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a:lstStyle/>
          <a:p>
            <a:fld id="{B6F15528-21DE-4FAA-801E-634DDDAF4B2B}" type="slidenum">
              <a:rPr lang="en-US" smtClean="0"/>
              <a:pPr/>
              <a:t>33</a:t>
            </a:fld>
            <a:endParaRPr lang="en-US"/>
          </a:p>
        </p:txBody>
      </p:sp>
      <p:pic>
        <p:nvPicPr>
          <p:cNvPr id="6" name="Picture 5"/>
          <p:cNvPicPr>
            <a:picLocks noChangeAspect="1"/>
          </p:cNvPicPr>
          <p:nvPr/>
        </p:nvPicPr>
        <p:blipFill>
          <a:blip r:embed="rId2" cstate="print"/>
          <a:stretch>
            <a:fillRect/>
          </a:stretch>
        </p:blipFill>
        <p:spPr>
          <a:xfrm>
            <a:off x="609600" y="1371600"/>
            <a:ext cx="3060700" cy="4203700"/>
          </a:xfrm>
          <a:prstGeom prst="rect">
            <a:avLst/>
          </a:prstGeom>
        </p:spPr>
      </p:pic>
      <p:pic>
        <p:nvPicPr>
          <p:cNvPr id="7" name="Picture 6"/>
          <p:cNvPicPr>
            <a:picLocks noChangeAspect="1"/>
          </p:cNvPicPr>
          <p:nvPr/>
        </p:nvPicPr>
        <p:blipFill>
          <a:blip r:embed="rId3" cstate="print"/>
          <a:stretch>
            <a:fillRect/>
          </a:stretch>
        </p:blipFill>
        <p:spPr>
          <a:xfrm>
            <a:off x="5486400" y="1371600"/>
            <a:ext cx="3136900" cy="4572000"/>
          </a:xfrm>
          <a:prstGeom prst="rect">
            <a:avLst/>
          </a:prstGeom>
        </p:spPr>
      </p:pic>
      <p:sp>
        <p:nvSpPr>
          <p:cNvPr id="8" name="TextBox 7"/>
          <p:cNvSpPr txBox="1"/>
          <p:nvPr/>
        </p:nvSpPr>
        <p:spPr>
          <a:xfrm>
            <a:off x="228600" y="5867400"/>
            <a:ext cx="4416969" cy="369332"/>
          </a:xfrm>
          <a:prstGeom prst="rect">
            <a:avLst/>
          </a:prstGeom>
          <a:noFill/>
        </p:spPr>
        <p:txBody>
          <a:bodyPr wrap="none" rtlCol="0">
            <a:spAutoFit/>
          </a:bodyPr>
          <a:lstStyle/>
          <a:p>
            <a:r>
              <a:rPr lang="en-US" dirty="0" smtClean="0"/>
              <a:t>Mock location as reported by Android app</a:t>
            </a:r>
            <a:endParaRPr lang="en-US" dirty="0"/>
          </a:p>
        </p:txBody>
      </p:sp>
      <p:sp>
        <p:nvSpPr>
          <p:cNvPr id="9" name="TextBox 8"/>
          <p:cNvSpPr txBox="1"/>
          <p:nvPr/>
        </p:nvSpPr>
        <p:spPr>
          <a:xfrm>
            <a:off x="3810000" y="6172200"/>
            <a:ext cx="5343994" cy="369332"/>
          </a:xfrm>
          <a:prstGeom prst="rect">
            <a:avLst/>
          </a:prstGeom>
          <a:noFill/>
        </p:spPr>
        <p:txBody>
          <a:bodyPr wrap="none" rtlCol="0">
            <a:spAutoFit/>
          </a:bodyPr>
          <a:lstStyle/>
          <a:p>
            <a:r>
              <a:rPr lang="en-US" dirty="0" smtClean="0"/>
              <a:t>Actual location reported by a different Android app</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728" y="96831"/>
            <a:ext cx="6363071" cy="946371"/>
          </a:xfrm>
        </p:spPr>
        <p:txBody>
          <a:bodyPr>
            <a:normAutofit/>
          </a:bodyPr>
          <a:lstStyle/>
          <a:p>
            <a:r>
              <a:rPr lang="en-US" dirty="0" smtClean="0"/>
              <a:t>Reasoning Service</a:t>
            </a:r>
            <a:endParaRPr lang="en-US" dirty="0"/>
          </a:p>
        </p:txBody>
      </p:sp>
      <p:sp>
        <p:nvSpPr>
          <p:cNvPr id="3" name="Content Placeholder 2"/>
          <p:cNvSpPr>
            <a:spLocks noGrp="1"/>
          </p:cNvSpPr>
          <p:nvPr>
            <p:ph idx="1"/>
          </p:nvPr>
        </p:nvSpPr>
        <p:spPr>
          <a:xfrm>
            <a:off x="457200" y="1437400"/>
            <a:ext cx="3615267" cy="5063272"/>
          </a:xfrm>
        </p:spPr>
        <p:txBody>
          <a:bodyPr>
            <a:normAutofit/>
          </a:bodyPr>
          <a:lstStyle/>
          <a:p>
            <a:pPr marL="119063" indent="-119063"/>
            <a:r>
              <a:rPr lang="en-US" sz="2400" dirty="0" smtClean="0"/>
              <a:t>Handles the requester queries and performs reasoning for access control decisions</a:t>
            </a:r>
          </a:p>
          <a:p>
            <a:pPr marL="119063" indent="-119063"/>
            <a:r>
              <a:rPr lang="en-US" sz="2400" dirty="0" smtClean="0"/>
              <a:t>Uses the Jena Semantic Web framework</a:t>
            </a:r>
          </a:p>
          <a:p>
            <a:pPr marL="287338" lvl="1" indent="-168275"/>
            <a:r>
              <a:rPr lang="en-US" sz="2000" dirty="0" smtClean="0"/>
              <a:t>Uses both RDFS and OWL reasoner</a:t>
            </a:r>
          </a:p>
          <a:p>
            <a:pPr marL="287338" lvl="1" indent="-168275"/>
            <a:r>
              <a:rPr lang="en-US" sz="2000" dirty="0" smtClean="0"/>
              <a:t>These </a:t>
            </a:r>
            <a:r>
              <a:rPr lang="en-US" sz="2000" dirty="0" err="1" smtClean="0"/>
              <a:t>reasoners</a:t>
            </a:r>
            <a:r>
              <a:rPr lang="en-US" sz="2000" dirty="0" smtClean="0"/>
              <a:t> are used to infer additional facts from the existing knowledge base coupled with ontology and rules</a:t>
            </a:r>
            <a:endParaRPr lang="en-US" sz="2000" dirty="0"/>
          </a:p>
        </p:txBody>
      </p:sp>
      <p:sp>
        <p:nvSpPr>
          <p:cNvPr id="6" name="AutoShape 2"/>
          <p:cNvSpPr>
            <a:spLocks noChangeArrowheads="1"/>
          </p:cNvSpPr>
          <p:nvPr/>
        </p:nvSpPr>
        <p:spPr bwMode="auto">
          <a:xfrm>
            <a:off x="5025654" y="1209674"/>
            <a:ext cx="1111448" cy="381001"/>
          </a:xfrm>
          <a:prstGeom prst="flowChartDocument">
            <a:avLst/>
          </a:prstGeom>
          <a:solidFill>
            <a:srgbClr val="FFFFFF"/>
          </a:solidFill>
          <a:ln w="9525">
            <a:solidFill>
              <a:srgbClr val="000000"/>
            </a:solid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Platys ontology (.owl)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6340104" y="1209675"/>
            <a:ext cx="1123950" cy="381000"/>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Static user facts (.N3)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4"/>
          <p:cNvSpPr>
            <a:spLocks noChangeArrowheads="1"/>
          </p:cNvSpPr>
          <p:nvPr/>
        </p:nvSpPr>
        <p:spPr bwMode="auto">
          <a:xfrm>
            <a:off x="5635254" y="1831455"/>
            <a:ext cx="1447800" cy="247650"/>
          </a:xfrm>
          <a:prstGeom prst="flowChartPredefined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OWLReasoner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AutoShape 5"/>
          <p:cNvCxnSpPr>
            <a:cxnSpLocks noChangeShapeType="1"/>
          </p:cNvCxnSpPr>
          <p:nvPr/>
        </p:nvCxnSpPr>
        <p:spPr bwMode="auto">
          <a:xfrm rot="16200000" flipH="1">
            <a:off x="5620968" y="1569516"/>
            <a:ext cx="276225" cy="247650"/>
          </a:xfrm>
          <a:prstGeom prst="straightConnector1">
            <a:avLst/>
          </a:prstGeom>
          <a:noFill/>
          <a:ln w="9525">
            <a:solidFill>
              <a:srgbClr val="000000"/>
            </a:solidFill>
            <a:round/>
            <a:headEnd/>
            <a:tailEnd type="triangle" w="med" len="med"/>
          </a:ln>
        </p:spPr>
      </p:cxnSp>
      <p:cxnSp>
        <p:nvCxnSpPr>
          <p:cNvPr id="10" name="AutoShape 6"/>
          <p:cNvCxnSpPr>
            <a:cxnSpLocks noChangeShapeType="1"/>
          </p:cNvCxnSpPr>
          <p:nvPr/>
        </p:nvCxnSpPr>
        <p:spPr bwMode="auto">
          <a:xfrm rot="10800000" flipV="1">
            <a:off x="6549658" y="1587865"/>
            <a:ext cx="257175" cy="228600"/>
          </a:xfrm>
          <a:prstGeom prst="straightConnector1">
            <a:avLst/>
          </a:prstGeom>
          <a:noFill/>
          <a:ln w="9525">
            <a:solidFill>
              <a:srgbClr val="000000"/>
            </a:solidFill>
            <a:round/>
            <a:headEnd/>
            <a:tailEnd type="triangle" w="med" len="med"/>
          </a:ln>
        </p:spPr>
      </p:cxnSp>
      <p:sp>
        <p:nvSpPr>
          <p:cNvPr id="11" name="AutoShape 7"/>
          <p:cNvSpPr>
            <a:spLocks noChangeArrowheads="1"/>
          </p:cNvSpPr>
          <p:nvPr/>
        </p:nvSpPr>
        <p:spPr bwMode="auto">
          <a:xfrm>
            <a:off x="5754854" y="2340815"/>
            <a:ext cx="1171575" cy="419100"/>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Inference Model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 name="AutoShape 8"/>
          <p:cNvCxnSpPr>
            <a:cxnSpLocks noChangeShapeType="1"/>
          </p:cNvCxnSpPr>
          <p:nvPr/>
        </p:nvCxnSpPr>
        <p:spPr bwMode="auto">
          <a:xfrm>
            <a:off x="6307304" y="2074115"/>
            <a:ext cx="0" cy="266700"/>
          </a:xfrm>
          <a:prstGeom prst="straightConnector1">
            <a:avLst/>
          </a:prstGeom>
          <a:noFill/>
          <a:ln w="9525">
            <a:solidFill>
              <a:srgbClr val="000000"/>
            </a:solidFill>
            <a:round/>
            <a:headEnd/>
            <a:tailEnd type="triangle" w="med" len="med"/>
          </a:ln>
        </p:spPr>
      </p:cxnSp>
      <p:sp>
        <p:nvSpPr>
          <p:cNvPr id="13" name="AutoShape 9"/>
          <p:cNvSpPr>
            <a:spLocks noChangeArrowheads="1"/>
          </p:cNvSpPr>
          <p:nvPr/>
        </p:nvSpPr>
        <p:spPr bwMode="auto">
          <a:xfrm>
            <a:off x="8131731" y="2340815"/>
            <a:ext cx="923925" cy="419100"/>
          </a:xfrm>
          <a:prstGeom prst="flowChartDocument">
            <a:avLst/>
          </a:prstGeom>
          <a:solidFill>
            <a:srgbClr val="FFFFFF"/>
          </a:solidFill>
          <a:ln w="9525">
            <a:solidFill>
              <a:srgbClr val="000000"/>
            </a:solid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Saved Model (RDF/XML)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AutoShape 10"/>
          <p:cNvCxnSpPr>
            <a:cxnSpLocks noChangeShapeType="1"/>
          </p:cNvCxnSpPr>
          <p:nvPr/>
        </p:nvCxnSpPr>
        <p:spPr bwMode="auto">
          <a:xfrm>
            <a:off x="6937359" y="2502741"/>
            <a:ext cx="1203897" cy="0"/>
          </a:xfrm>
          <a:prstGeom prst="straightConnector1">
            <a:avLst/>
          </a:prstGeom>
          <a:noFill/>
          <a:ln w="9525">
            <a:solidFill>
              <a:srgbClr val="000000"/>
            </a:solidFill>
            <a:round/>
            <a:headEnd/>
            <a:tailEnd type="triangle" w="med" len="med"/>
          </a:ln>
        </p:spPr>
      </p:cxnSp>
      <p:cxnSp>
        <p:nvCxnSpPr>
          <p:cNvPr id="15" name="AutoShape 11"/>
          <p:cNvCxnSpPr>
            <a:cxnSpLocks noChangeShapeType="1"/>
          </p:cNvCxnSpPr>
          <p:nvPr/>
        </p:nvCxnSpPr>
        <p:spPr bwMode="auto">
          <a:xfrm flipH="1">
            <a:off x="6926430" y="2591640"/>
            <a:ext cx="1188870" cy="1588"/>
          </a:xfrm>
          <a:prstGeom prst="straightConnector1">
            <a:avLst/>
          </a:prstGeom>
          <a:noFill/>
          <a:ln w="9525">
            <a:solidFill>
              <a:srgbClr val="000000"/>
            </a:solidFill>
            <a:round/>
            <a:headEnd/>
            <a:tailEnd type="triangle" w="med" len="med"/>
          </a:ln>
        </p:spPr>
      </p:cxnSp>
      <p:sp>
        <p:nvSpPr>
          <p:cNvPr id="16" name="Text Box 12"/>
          <p:cNvSpPr txBox="1">
            <a:spLocks noChangeArrowheads="1"/>
          </p:cNvSpPr>
          <p:nvPr/>
        </p:nvSpPr>
        <p:spPr bwMode="auto">
          <a:xfrm>
            <a:off x="6974054" y="2242390"/>
            <a:ext cx="1141246" cy="171450"/>
          </a:xfrm>
          <a:prstGeom prst="rect">
            <a:avLst/>
          </a:prstGeom>
          <a:solidFill>
            <a:srgbClr val="FFFFFF"/>
          </a:solidFill>
          <a:ln w="9525">
            <a:solidFill>
              <a:srgbClr val="FFFFFF"/>
            </a:solid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Save model to file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13"/>
          <p:cNvSpPr txBox="1">
            <a:spLocks noChangeArrowheads="1"/>
          </p:cNvSpPr>
          <p:nvPr/>
        </p:nvSpPr>
        <p:spPr bwMode="auto">
          <a:xfrm>
            <a:off x="7083054" y="2631327"/>
            <a:ext cx="1019175" cy="161925"/>
          </a:xfrm>
          <a:prstGeom prst="rect">
            <a:avLst/>
          </a:prstGeom>
          <a:solidFill>
            <a:srgbClr val="FFFFFF"/>
          </a:solidFill>
          <a:ln w="9525">
            <a:solidFill>
              <a:srgbClr val="FFFFFF"/>
            </a:solid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Load Model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AutoShape 14"/>
          <p:cNvSpPr>
            <a:spLocks noChangeArrowheads="1"/>
          </p:cNvSpPr>
          <p:nvPr/>
        </p:nvSpPr>
        <p:spPr bwMode="auto">
          <a:xfrm>
            <a:off x="7423134" y="2973525"/>
            <a:ext cx="1247775" cy="468313"/>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Dynamic knowledge about user (.N3)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AutoShape 15"/>
          <p:cNvSpPr>
            <a:spLocks noChangeArrowheads="1"/>
          </p:cNvSpPr>
          <p:nvPr/>
        </p:nvSpPr>
        <p:spPr bwMode="auto">
          <a:xfrm>
            <a:off x="4165584" y="2821125"/>
            <a:ext cx="1209675" cy="523875"/>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Requester’s context information (.N3)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 name="AutoShape 16"/>
          <p:cNvCxnSpPr>
            <a:cxnSpLocks noChangeShapeType="1"/>
            <a:stCxn id="11" idx="3"/>
          </p:cNvCxnSpPr>
          <p:nvPr/>
        </p:nvCxnSpPr>
        <p:spPr bwMode="auto">
          <a:xfrm rot="5400000">
            <a:off x="6170246" y="2926953"/>
            <a:ext cx="337435" cy="3358"/>
          </a:xfrm>
          <a:prstGeom prst="straightConnector1">
            <a:avLst/>
          </a:prstGeom>
          <a:noFill/>
          <a:ln w="9525">
            <a:solidFill>
              <a:srgbClr val="000000"/>
            </a:solidFill>
            <a:round/>
            <a:headEnd/>
            <a:tailEnd type="triangle" w="med" len="med"/>
          </a:ln>
        </p:spPr>
      </p:cxnSp>
      <p:sp>
        <p:nvSpPr>
          <p:cNvPr id="21" name="AutoShape 17"/>
          <p:cNvSpPr>
            <a:spLocks noChangeArrowheads="1"/>
          </p:cNvSpPr>
          <p:nvPr/>
        </p:nvSpPr>
        <p:spPr bwMode="auto">
          <a:xfrm>
            <a:off x="5784834" y="3106875"/>
            <a:ext cx="1171575" cy="390525"/>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Inference Model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AutoShape 18"/>
          <p:cNvCxnSpPr>
            <a:cxnSpLocks noChangeShapeType="1"/>
          </p:cNvCxnSpPr>
          <p:nvPr/>
        </p:nvCxnSpPr>
        <p:spPr bwMode="auto">
          <a:xfrm>
            <a:off x="5375259" y="2964000"/>
            <a:ext cx="657225" cy="142875"/>
          </a:xfrm>
          <a:prstGeom prst="straightConnector1">
            <a:avLst/>
          </a:prstGeom>
          <a:noFill/>
          <a:ln w="9525">
            <a:solidFill>
              <a:srgbClr val="000000"/>
            </a:solidFill>
            <a:round/>
            <a:headEnd/>
            <a:tailEnd type="triangle" w="med" len="med"/>
          </a:ln>
        </p:spPr>
      </p:cxnSp>
      <p:cxnSp>
        <p:nvCxnSpPr>
          <p:cNvPr id="23" name="AutoShape 19"/>
          <p:cNvCxnSpPr>
            <a:cxnSpLocks noChangeShapeType="1"/>
          </p:cNvCxnSpPr>
          <p:nvPr/>
        </p:nvCxnSpPr>
        <p:spPr bwMode="auto">
          <a:xfrm flipH="1">
            <a:off x="6699234" y="3040200"/>
            <a:ext cx="723900" cy="57150"/>
          </a:xfrm>
          <a:prstGeom prst="straightConnector1">
            <a:avLst/>
          </a:prstGeom>
          <a:noFill/>
          <a:ln w="9525">
            <a:solidFill>
              <a:srgbClr val="000000"/>
            </a:solidFill>
            <a:round/>
            <a:headEnd/>
            <a:tailEnd type="triangle" w="med" len="med"/>
          </a:ln>
        </p:spPr>
      </p:cxnSp>
      <p:sp>
        <p:nvSpPr>
          <p:cNvPr id="24" name="AutoShape 20"/>
          <p:cNvSpPr>
            <a:spLocks noChangeArrowheads="1"/>
          </p:cNvSpPr>
          <p:nvPr/>
        </p:nvSpPr>
        <p:spPr bwMode="auto">
          <a:xfrm>
            <a:off x="5832459" y="3921810"/>
            <a:ext cx="1402996" cy="488265"/>
          </a:xfrm>
          <a:prstGeom prst="flowChartPredefined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Generic Rule Reasoner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AutoShape 21"/>
          <p:cNvCxnSpPr>
            <a:cxnSpLocks noChangeShapeType="1"/>
          </p:cNvCxnSpPr>
          <p:nvPr/>
        </p:nvCxnSpPr>
        <p:spPr bwMode="auto">
          <a:xfrm>
            <a:off x="5208572" y="3759885"/>
            <a:ext cx="890587" cy="161925"/>
          </a:xfrm>
          <a:prstGeom prst="straightConnector1">
            <a:avLst/>
          </a:prstGeom>
          <a:noFill/>
          <a:ln w="9525">
            <a:solidFill>
              <a:srgbClr val="000000"/>
            </a:solidFill>
            <a:round/>
            <a:headEnd/>
            <a:tailEnd type="triangle" w="med" len="med"/>
          </a:ln>
        </p:spPr>
      </p:cxnSp>
      <p:sp>
        <p:nvSpPr>
          <p:cNvPr id="26" name="AutoShape 22"/>
          <p:cNvSpPr>
            <a:spLocks noChangeArrowheads="1"/>
          </p:cNvSpPr>
          <p:nvPr/>
        </p:nvSpPr>
        <p:spPr bwMode="auto">
          <a:xfrm>
            <a:off x="4330329" y="3571875"/>
            <a:ext cx="871538" cy="512763"/>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System rule-set (.N3)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7" name="AutoShape 23"/>
          <p:cNvCxnSpPr>
            <a:cxnSpLocks noChangeShapeType="1"/>
            <a:stCxn id="21" idx="3"/>
          </p:cNvCxnSpPr>
          <p:nvPr/>
        </p:nvCxnSpPr>
        <p:spPr bwMode="auto">
          <a:xfrm rot="5400000">
            <a:off x="6132389" y="3714643"/>
            <a:ext cx="455476" cy="20990"/>
          </a:xfrm>
          <a:prstGeom prst="straightConnector1">
            <a:avLst/>
          </a:prstGeom>
          <a:noFill/>
          <a:ln w="9525">
            <a:solidFill>
              <a:srgbClr val="000000"/>
            </a:solidFill>
            <a:round/>
            <a:headEnd/>
            <a:tailEnd type="triangle" w="med" len="med"/>
          </a:ln>
        </p:spPr>
      </p:cxnSp>
      <p:sp>
        <p:nvSpPr>
          <p:cNvPr id="28" name="Text Box 24"/>
          <p:cNvSpPr txBox="1">
            <a:spLocks noChangeArrowheads="1"/>
          </p:cNvSpPr>
          <p:nvPr/>
        </p:nvSpPr>
        <p:spPr bwMode="auto">
          <a:xfrm>
            <a:off x="5492379" y="6381750"/>
            <a:ext cx="1971675" cy="4095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000" dirty="0">
                <a:latin typeface="Times New Roman" pitchFamily="18" charset="0"/>
                <a:cs typeface="Arial" pitchFamily="34" charset="0"/>
              </a:rPr>
              <a:t>C</a:t>
            </a:r>
            <a:r>
              <a:rPr kumimoji="0" lang="en-US" sz="1000" b="0" i="0" u="none" strike="noStrike" cap="none" normalizeH="0" baseline="0" dirty="0" smtClean="0">
                <a:ln>
                  <a:noFill/>
                </a:ln>
                <a:solidFill>
                  <a:schemeClr val="tx1"/>
                </a:solidFill>
                <a:effectLst/>
                <a:latin typeface="Times New Roman" pitchFamily="18" charset="0"/>
                <a:cs typeface="Arial" pitchFamily="34" charset="0"/>
              </a:rPr>
              <a:t>ontains user’s access levels and corresponding triples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AutoShape 25"/>
          <p:cNvSpPr>
            <a:spLocks noChangeArrowheads="1"/>
          </p:cNvSpPr>
          <p:nvPr/>
        </p:nvSpPr>
        <p:spPr bwMode="auto">
          <a:xfrm>
            <a:off x="4344617" y="4800600"/>
            <a:ext cx="1047750" cy="466725"/>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User-defined rule-set (.N3)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 name="AutoShape 26"/>
          <p:cNvCxnSpPr>
            <a:cxnSpLocks noChangeShapeType="1"/>
          </p:cNvCxnSpPr>
          <p:nvPr/>
        </p:nvCxnSpPr>
        <p:spPr bwMode="auto">
          <a:xfrm flipH="1">
            <a:off x="6444879" y="4408488"/>
            <a:ext cx="0" cy="220662"/>
          </a:xfrm>
          <a:prstGeom prst="straightConnector1">
            <a:avLst/>
          </a:prstGeom>
          <a:noFill/>
          <a:ln w="9525">
            <a:solidFill>
              <a:srgbClr val="000000"/>
            </a:solidFill>
            <a:round/>
            <a:headEnd/>
            <a:tailEnd type="triangle" w="med" len="med"/>
          </a:ln>
        </p:spPr>
      </p:cxnSp>
      <p:cxnSp>
        <p:nvCxnSpPr>
          <p:cNvPr id="31" name="AutoShape 27"/>
          <p:cNvCxnSpPr>
            <a:cxnSpLocks noChangeShapeType="1"/>
          </p:cNvCxnSpPr>
          <p:nvPr/>
        </p:nvCxnSpPr>
        <p:spPr bwMode="auto">
          <a:xfrm>
            <a:off x="6435354" y="5527675"/>
            <a:ext cx="0" cy="409575"/>
          </a:xfrm>
          <a:prstGeom prst="straightConnector1">
            <a:avLst/>
          </a:prstGeom>
          <a:noFill/>
          <a:ln w="9525">
            <a:solidFill>
              <a:srgbClr val="000000"/>
            </a:solidFill>
            <a:round/>
            <a:headEnd/>
            <a:tailEnd type="triangle" w="med" len="med"/>
          </a:ln>
        </p:spPr>
      </p:cxnSp>
      <p:sp>
        <p:nvSpPr>
          <p:cNvPr id="32" name="AutoShape 28"/>
          <p:cNvSpPr>
            <a:spLocks noChangeArrowheads="1"/>
          </p:cNvSpPr>
          <p:nvPr/>
        </p:nvSpPr>
        <p:spPr bwMode="auto">
          <a:xfrm>
            <a:off x="5892429" y="4600575"/>
            <a:ext cx="1171575" cy="381000"/>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Inference Model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 name="AutoShape 29"/>
          <p:cNvCxnSpPr>
            <a:cxnSpLocks noChangeShapeType="1"/>
          </p:cNvCxnSpPr>
          <p:nvPr/>
        </p:nvCxnSpPr>
        <p:spPr bwMode="auto">
          <a:xfrm>
            <a:off x="5392367" y="5008563"/>
            <a:ext cx="747712" cy="207962"/>
          </a:xfrm>
          <a:prstGeom prst="straightConnector1">
            <a:avLst/>
          </a:prstGeom>
          <a:noFill/>
          <a:ln w="9525">
            <a:solidFill>
              <a:srgbClr val="000000"/>
            </a:solidFill>
            <a:round/>
            <a:headEnd/>
            <a:tailEnd type="triangle" w="med" len="med"/>
          </a:ln>
        </p:spPr>
      </p:cxnSp>
      <p:sp>
        <p:nvSpPr>
          <p:cNvPr id="34" name="AutoShape 30"/>
          <p:cNvSpPr>
            <a:spLocks noChangeArrowheads="1"/>
          </p:cNvSpPr>
          <p:nvPr/>
        </p:nvSpPr>
        <p:spPr bwMode="auto">
          <a:xfrm>
            <a:off x="5892428" y="5216525"/>
            <a:ext cx="1266825" cy="463550"/>
          </a:xfrm>
          <a:prstGeom prst="flowChartPredefined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Generic Rule Reasoner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5" name="AutoShape 31"/>
          <p:cNvCxnSpPr>
            <a:cxnSpLocks noChangeShapeType="1"/>
          </p:cNvCxnSpPr>
          <p:nvPr/>
        </p:nvCxnSpPr>
        <p:spPr bwMode="auto">
          <a:xfrm>
            <a:off x="6435354" y="5008563"/>
            <a:ext cx="0" cy="207962"/>
          </a:xfrm>
          <a:prstGeom prst="straightConnector1">
            <a:avLst/>
          </a:prstGeom>
          <a:noFill/>
          <a:ln w="9525">
            <a:solidFill>
              <a:srgbClr val="000000"/>
            </a:solidFill>
            <a:round/>
            <a:headEnd/>
            <a:tailEnd type="triangle" w="med" len="med"/>
          </a:ln>
        </p:spPr>
      </p:cxnSp>
      <p:sp>
        <p:nvSpPr>
          <p:cNvPr id="36" name="AutoShape 32"/>
          <p:cNvSpPr>
            <a:spLocks noChangeArrowheads="1"/>
          </p:cNvSpPr>
          <p:nvPr/>
        </p:nvSpPr>
        <p:spPr bwMode="auto">
          <a:xfrm>
            <a:off x="5863854" y="5934075"/>
            <a:ext cx="1171575" cy="381000"/>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Inference Model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Slide Number Placeholder 5"/>
          <p:cNvSpPr>
            <a:spLocks noGrp="1"/>
          </p:cNvSpPr>
          <p:nvPr>
            <p:ph type="sldNum" sz="quarter" idx="4294967295"/>
          </p:nvPr>
        </p:nvSpPr>
        <p:spPr>
          <a:xfrm>
            <a:off x="85344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34</a:t>
            </a:fld>
            <a:r>
              <a:rPr lang="en-US" dirty="0" smtClean="0"/>
              <a:t>/46</a:t>
            </a:r>
            <a:endParaRPr lang="en-US" dirty="0"/>
          </a:p>
        </p:txBody>
      </p:sp>
      <p:pic>
        <p:nvPicPr>
          <p:cNvPr id="47" name="Picture 46" descr="PCM.png"/>
          <p:cNvPicPr>
            <a:picLocks noChangeAspect="1"/>
          </p:cNvPicPr>
          <p:nvPr/>
        </p:nvPicPr>
        <p:blipFill>
          <a:blip r:embed="rId3" cstate="print"/>
          <a:stretch>
            <a:fillRect/>
          </a:stretch>
        </p:blipFill>
        <p:spPr>
          <a:xfrm>
            <a:off x="367929" y="111653"/>
            <a:ext cx="1955800" cy="1098022"/>
          </a:xfrm>
          <a:prstGeom prst="rect">
            <a:avLst/>
          </a:prstGeom>
        </p:spPr>
      </p:pic>
    </p:spTree>
    <p:extLst>
      <p:ext uri="{BB962C8B-B14F-4D97-AF65-F5344CB8AC3E}">
        <p14:creationId xmlns="" xmlns:p14="http://schemas.microsoft.com/office/powerpoint/2010/main" val="215398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par>
                                <p:cTn id="36" presetID="3" presetClass="entr" presetSubtype="1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par>
                                <p:cTn id="58" presetID="3" presetClass="entr" presetSubtype="1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par>
                                <p:cTn id="61" presetID="3" presetClass="entr" presetSubtype="1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linds(horizontal)">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linds(horizontal)">
                                      <p:cBhvr>
                                        <p:cTn id="71" dur="500"/>
                                        <p:tgtEl>
                                          <p:spTgt spid="27"/>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linds(horizontal)">
                                      <p:cBhvr>
                                        <p:cTn id="74" dur="500"/>
                                        <p:tgtEl>
                                          <p:spTgt spid="26"/>
                                        </p:tgtEl>
                                      </p:cBhvr>
                                    </p:animEffect>
                                  </p:childTnLst>
                                </p:cTn>
                              </p:par>
                              <p:par>
                                <p:cTn id="75" presetID="3" presetClass="entr" presetSubtype="1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par>
                                <p:cTn id="81" presetID="3" presetClass="entr" presetSubtype="1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linds(horizontal)">
                                      <p:cBhvr>
                                        <p:cTn id="83" dur="500"/>
                                        <p:tgtEl>
                                          <p:spTgt spid="3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blinds(horizontal)">
                                      <p:cBhvr>
                                        <p:cTn id="86" dur="500"/>
                                        <p:tgtEl>
                                          <p:spTgt spid="32"/>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blinds(horizontal)">
                                      <p:cBhvr>
                                        <p:cTn id="91" dur="500"/>
                                        <p:tgtEl>
                                          <p:spTgt spid="35"/>
                                        </p:tgtEl>
                                      </p:cBhvr>
                                    </p:animEffect>
                                  </p:childTnLst>
                                </p:cTn>
                              </p:par>
                              <p:par>
                                <p:cTn id="92" presetID="3" presetClass="entr" presetSubtype="1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linds(horizontal)">
                                      <p:cBhvr>
                                        <p:cTn id="94" dur="500"/>
                                        <p:tgtEl>
                                          <p:spTgt spid="33"/>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blinds(horizontal)">
                                      <p:cBhvr>
                                        <p:cTn id="100" dur="500"/>
                                        <p:tgtEl>
                                          <p:spTgt spid="34"/>
                                        </p:tgtEl>
                                      </p:cBhvr>
                                    </p:animEffect>
                                  </p:childTnLst>
                                </p:cTn>
                              </p:par>
                              <p:par>
                                <p:cTn id="101" presetID="3" presetClass="entr" presetSubtype="10" fill="hold"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linds(horizontal)">
                                      <p:cBhvr>
                                        <p:cTn id="103" dur="500"/>
                                        <p:tgtEl>
                                          <p:spTgt spid="31"/>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blinds(horizontal)">
                                      <p:cBhvr>
                                        <p:cTn id="1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3" grpId="0" animBg="1"/>
      <p:bldP spid="16" grpId="0" animBg="1"/>
      <p:bldP spid="17" grpId="0" animBg="1"/>
      <p:bldP spid="18" grpId="0" animBg="1"/>
      <p:bldP spid="19" grpId="0" animBg="1"/>
      <p:bldP spid="21" grpId="0" animBg="1"/>
      <p:bldP spid="24" grpId="0" animBg="1"/>
      <p:bldP spid="26" grpId="0" animBg="1"/>
      <p:bldP spid="28" grpId="0" animBg="1"/>
      <p:bldP spid="29" grpId="0" animBg="1"/>
      <p:bldP spid="32" grpId="0" animBg="1"/>
      <p:bldP spid="34"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590801" y="446601"/>
            <a:ext cx="4499840" cy="5846249"/>
          </a:xfrm>
          <a:prstGeom prst="rect">
            <a:avLst/>
          </a:prstGeom>
        </p:spPr>
      </p:pic>
      <p:sp>
        <p:nvSpPr>
          <p:cNvPr id="2" name="Title 1"/>
          <p:cNvSpPr>
            <a:spLocks noGrp="1"/>
          </p:cNvSpPr>
          <p:nvPr>
            <p:ph type="title"/>
          </p:nvPr>
        </p:nvSpPr>
        <p:spPr>
          <a:xfrm>
            <a:off x="67541" y="282576"/>
            <a:ext cx="8229600" cy="2308224"/>
          </a:xfrm>
        </p:spPr>
        <p:txBody>
          <a:bodyPr>
            <a:normAutofit/>
          </a:bodyPr>
          <a:lstStyle/>
          <a:p>
            <a:pPr algn="l"/>
            <a:r>
              <a:rPr lang="en-US" dirty="0" smtClean="0"/>
              <a:t>Controlling</a:t>
            </a:r>
            <a:br>
              <a:rPr lang="en-US" dirty="0" smtClean="0"/>
            </a:br>
            <a:r>
              <a:rPr lang="en-US" dirty="0" smtClean="0"/>
              <a:t>Android</a:t>
            </a:r>
            <a:br>
              <a:rPr lang="en-US" dirty="0" smtClean="0"/>
            </a:br>
            <a:r>
              <a:rPr lang="en-US" dirty="0" smtClean="0"/>
              <a:t>Services</a:t>
            </a:r>
            <a:endParaRPr lang="en-US" dirty="0"/>
          </a:p>
        </p:txBody>
      </p:sp>
      <p:sp>
        <p:nvSpPr>
          <p:cNvPr id="7" name="Slide Number Placeholder 5"/>
          <p:cNvSpPr>
            <a:spLocks noGrp="1"/>
          </p:cNvSpPr>
          <p:nvPr>
            <p:ph type="sldNum" sz="quarter" idx="12"/>
          </p:nvPr>
        </p:nvSpPr>
        <p:spPr>
          <a:xfrm>
            <a:off x="7607300" y="650067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18B10-37E3-1C49-891A-B61298CC8625}" type="slidenum">
              <a:rPr lang="en-US" smtClean="0"/>
              <a:pPr/>
              <a:t>35</a:t>
            </a:fld>
            <a:r>
              <a:rPr lang="en-US" dirty="0" smtClean="0"/>
              <a:t>/46</a:t>
            </a:r>
            <a:endParaRPr lang="en-US" dirty="0"/>
          </a:p>
        </p:txBody>
      </p:sp>
      <p:pic>
        <p:nvPicPr>
          <p:cNvPr id="8" name="Picture 7" descr="PCM.png"/>
          <p:cNvPicPr>
            <a:picLocks noChangeAspect="1"/>
          </p:cNvPicPr>
          <p:nvPr/>
        </p:nvPicPr>
        <p:blipFill>
          <a:blip r:embed="rId3" cstate="print"/>
          <a:stretch>
            <a:fillRect/>
          </a:stretch>
        </p:blipFill>
        <p:spPr>
          <a:xfrm>
            <a:off x="7099300" y="177800"/>
            <a:ext cx="1955800" cy="1098022"/>
          </a:xfrm>
          <a:prstGeom prst="rect">
            <a:avLst/>
          </a:prstGeom>
        </p:spPr>
      </p:pic>
    </p:spTree>
    <p:extLst>
      <p:ext uri="{BB962C8B-B14F-4D97-AF65-F5344CB8AC3E}">
        <p14:creationId xmlns:p14="http://schemas.microsoft.com/office/powerpoint/2010/main" xmlns="" val="1022124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Security</a:t>
            </a:r>
            <a:endParaRPr lang="en-US" dirty="0"/>
          </a:p>
        </p:txBody>
      </p:sp>
      <p:sp>
        <p:nvSpPr>
          <p:cNvPr id="3" name="Content Placeholder 2"/>
          <p:cNvSpPr>
            <a:spLocks noGrp="1"/>
          </p:cNvSpPr>
          <p:nvPr>
            <p:ph idx="1"/>
          </p:nvPr>
        </p:nvSpPr>
        <p:spPr/>
        <p:txBody>
          <a:bodyPr/>
          <a:lstStyle/>
          <a:p>
            <a:r>
              <a:rPr lang="en-US" dirty="0" smtClean="0"/>
              <a:t>Most organizations have complex policies that govern acquisition of cloud services</a:t>
            </a:r>
          </a:p>
          <a:p>
            <a:r>
              <a:rPr lang="en-US" dirty="0" smtClean="0"/>
              <a:t>They are governed by statutory requirements and legislation</a:t>
            </a:r>
          </a:p>
          <a:p>
            <a:r>
              <a:rPr lang="en-US" dirty="0" smtClean="0"/>
              <a:t>Security and Confidentiality policies are a key component of such requirements</a:t>
            </a:r>
          </a:p>
          <a:p>
            <a:endParaRPr lang="en-US" dirty="0" smtClean="0"/>
          </a:p>
        </p:txBody>
      </p:sp>
      <p:sp>
        <p:nvSpPr>
          <p:cNvPr id="4" name="Date Placeholder 3"/>
          <p:cNvSpPr>
            <a:spLocks noGrp="1"/>
          </p:cNvSpPr>
          <p:nvPr>
            <p:ph type="dt" sz="half" idx="10"/>
          </p:nvPr>
        </p:nvSpPr>
        <p:spPr/>
        <p:txBody>
          <a:bodyPr/>
          <a:lstStyle/>
          <a:p>
            <a:fld id="{C33B3411-FD3A-4D82-A5DF-95BEDB771748}"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Policy</a:t>
            </a:r>
            <a:endParaRPr lang="en-US" dirty="0"/>
          </a:p>
        </p:txBody>
      </p:sp>
      <p:sp>
        <p:nvSpPr>
          <p:cNvPr id="3" name="Content Placeholder 2"/>
          <p:cNvSpPr>
            <a:spLocks noGrp="1"/>
          </p:cNvSpPr>
          <p:nvPr>
            <p:ph sz="quarter" idx="1"/>
          </p:nvPr>
        </p:nvSpPr>
        <p:spPr>
          <a:xfrm>
            <a:off x="457200" y="1600200"/>
            <a:ext cx="8229600" cy="5029200"/>
          </a:xfrm>
        </p:spPr>
        <p:txBody>
          <a:bodyPr>
            <a:normAutofit fontScale="92500" lnSpcReduction="20000"/>
          </a:bodyPr>
          <a:lstStyle/>
          <a:p>
            <a:r>
              <a:rPr lang="en-US" sz="3100" dirty="0" smtClean="0"/>
              <a:t>Privacy policies determine how </a:t>
            </a:r>
            <a:r>
              <a:rPr lang="en-US" sz="3100" dirty="0" smtClean="0"/>
              <a:t>information </a:t>
            </a:r>
            <a:r>
              <a:rPr lang="en-US" sz="3100" dirty="0" smtClean="0"/>
              <a:t>can be shared</a:t>
            </a:r>
          </a:p>
          <a:p>
            <a:pPr lvl="1"/>
            <a:r>
              <a:rPr lang="en-US" sz="2800" dirty="0" smtClean="0"/>
              <a:t>Sharing method </a:t>
            </a:r>
          </a:p>
          <a:p>
            <a:pPr lvl="1"/>
            <a:r>
              <a:rPr lang="en-US" sz="2800" dirty="0"/>
              <a:t>M</a:t>
            </a:r>
            <a:r>
              <a:rPr lang="en-US" sz="2800" dirty="0" smtClean="0"/>
              <a:t>odalities</a:t>
            </a:r>
          </a:p>
          <a:p>
            <a:pPr lvl="1"/>
            <a:r>
              <a:rPr lang="en-US" sz="2800" dirty="0" smtClean="0"/>
              <a:t>Quantum</a:t>
            </a:r>
          </a:p>
          <a:p>
            <a:pPr lvl="1"/>
            <a:r>
              <a:rPr lang="en-US" sz="2800" dirty="0"/>
              <a:t>T</a:t>
            </a:r>
            <a:r>
              <a:rPr lang="en-US" sz="2800" dirty="0" smtClean="0"/>
              <a:t>ime period  after which</a:t>
            </a:r>
          </a:p>
          <a:p>
            <a:pPr lvl="1"/>
            <a:r>
              <a:rPr lang="en-US" sz="2800" dirty="0"/>
              <a:t>C</a:t>
            </a:r>
            <a:r>
              <a:rPr lang="en-US" sz="2800" dirty="0" smtClean="0"/>
              <a:t>onditions/situation under which</a:t>
            </a:r>
          </a:p>
          <a:p>
            <a:pPr lvl="1"/>
            <a:r>
              <a:rPr lang="en-US" sz="2800" dirty="0"/>
              <a:t>W</a:t>
            </a:r>
            <a:r>
              <a:rPr lang="en-US" sz="2800" dirty="0" smtClean="0"/>
              <a:t>ith whom </a:t>
            </a:r>
            <a:endParaRPr lang="en-US" sz="2800" dirty="0"/>
          </a:p>
          <a:p>
            <a:r>
              <a:rPr lang="en-US" sz="3100" dirty="0" smtClean="0"/>
              <a:t>Machine interpretable policies help automate  </a:t>
            </a:r>
          </a:p>
          <a:p>
            <a:pPr lvl="1"/>
            <a:r>
              <a:rPr lang="en-US" sz="2800" dirty="0" smtClean="0"/>
              <a:t>Periodic audit particularly where information is shared with ‘after-access’  obligations</a:t>
            </a:r>
          </a:p>
          <a:p>
            <a:pPr lvl="1"/>
            <a:r>
              <a:rPr lang="en-US" sz="2800" dirty="0" smtClean="0"/>
              <a:t>Acquisition of services on the  web  or the cloud. </a:t>
            </a:r>
          </a:p>
        </p:txBody>
      </p:sp>
    </p:spTree>
    <p:extLst>
      <p:ext uri="{BB962C8B-B14F-4D97-AF65-F5344CB8AC3E}">
        <p14:creationId xmlns="" xmlns:p14="http://schemas.microsoft.com/office/powerpoint/2010/main" val="3482975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Elements of the Framework</a:t>
            </a:r>
            <a:endParaRPr lang="en-US" sz="3600" dirty="0"/>
          </a:p>
        </p:txBody>
      </p:sp>
      <p:sp>
        <p:nvSpPr>
          <p:cNvPr id="3" name="Content Placeholder 2"/>
          <p:cNvSpPr>
            <a:spLocks noGrp="1"/>
          </p:cNvSpPr>
          <p:nvPr>
            <p:ph sz="quarter" idx="1"/>
          </p:nvPr>
        </p:nvSpPr>
        <p:spPr>
          <a:xfrm>
            <a:off x="457200" y="1386840"/>
            <a:ext cx="8229600" cy="4937760"/>
          </a:xfrm>
        </p:spPr>
        <p:txBody>
          <a:bodyPr>
            <a:normAutofit fontScale="25000" lnSpcReduction="20000"/>
          </a:bodyPr>
          <a:lstStyle/>
          <a:p>
            <a:r>
              <a:rPr lang="en-US" sz="12800" dirty="0" smtClean="0"/>
              <a:t>Policies that describe the data and constraints </a:t>
            </a:r>
          </a:p>
          <a:p>
            <a:pPr lvl="1"/>
            <a:r>
              <a:rPr lang="en-US" sz="11200" dirty="0"/>
              <a:t>Semantically rich Data</a:t>
            </a:r>
          </a:p>
          <a:p>
            <a:pPr lvl="1"/>
            <a:r>
              <a:rPr lang="en-US" sz="11200" dirty="0" smtClean="0"/>
              <a:t>Access rules – who can access, under what circumstances, for what use etc.</a:t>
            </a:r>
          </a:p>
          <a:p>
            <a:endParaRPr lang="en-US" sz="11200" dirty="0" smtClean="0"/>
          </a:p>
          <a:p>
            <a:r>
              <a:rPr lang="en-US" sz="11200" dirty="0" smtClean="0"/>
              <a:t>Context of the query </a:t>
            </a:r>
          </a:p>
          <a:p>
            <a:pPr lvl="1"/>
            <a:r>
              <a:rPr lang="en-US" sz="11200" dirty="0" smtClean="0"/>
              <a:t>Identification of the person or entity initiating the query</a:t>
            </a:r>
          </a:p>
          <a:p>
            <a:pPr lvl="1"/>
            <a:r>
              <a:rPr lang="en-US" sz="11200" dirty="0" smtClean="0"/>
              <a:t>Role of the person/entity</a:t>
            </a:r>
          </a:p>
          <a:p>
            <a:pPr lvl="1"/>
            <a:r>
              <a:rPr lang="en-US" sz="11200" dirty="0" smtClean="0"/>
              <a:t>Group(s) to which they belong </a:t>
            </a:r>
          </a:p>
          <a:p>
            <a:pPr lvl="1"/>
            <a:r>
              <a:rPr lang="en-US" sz="11200" dirty="0" smtClean="0"/>
              <a:t>Usage of the information. </a:t>
            </a:r>
            <a:endParaRPr lang="en-US" sz="3600" dirty="0" smtClean="0"/>
          </a:p>
          <a:p>
            <a:endParaRPr lang="en-US" dirty="0"/>
          </a:p>
          <a:p>
            <a:pPr marL="0" indent="0">
              <a:buNone/>
            </a:pPr>
            <a:endParaRPr lang="en-US" dirty="0"/>
          </a:p>
        </p:txBody>
      </p:sp>
    </p:spTree>
    <p:extLst>
      <p:ext uri="{BB962C8B-B14F-4D97-AF65-F5344CB8AC3E}">
        <p14:creationId xmlns="" xmlns:p14="http://schemas.microsoft.com/office/powerpoint/2010/main" val="1816531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 Lifecycle</a:t>
            </a:r>
            <a:endParaRPr lang="en-US" dirty="0"/>
          </a:p>
        </p:txBody>
      </p:sp>
      <p:sp>
        <p:nvSpPr>
          <p:cNvPr id="3" name="Content Placeholder 2"/>
          <p:cNvSpPr>
            <a:spLocks noGrp="1"/>
          </p:cNvSpPr>
          <p:nvPr>
            <p:ph sz="quarter" idx="1"/>
          </p:nvPr>
        </p:nvSpPr>
        <p:spPr/>
        <p:txBody>
          <a:bodyPr>
            <a:normAutofit fontScale="92500"/>
          </a:bodyPr>
          <a:lstStyle/>
          <a:p>
            <a:r>
              <a:rPr lang="en-US" sz="2800" dirty="0" smtClean="0"/>
              <a:t>We have developed a semantically </a:t>
            </a:r>
            <a:r>
              <a:rPr lang="en-US" sz="2800" dirty="0"/>
              <a:t>rich, policy-based framework </a:t>
            </a:r>
            <a:r>
              <a:rPr lang="en-US" sz="2800" dirty="0" smtClean="0"/>
              <a:t>to </a:t>
            </a:r>
            <a:r>
              <a:rPr lang="en-US" sz="2800" dirty="0"/>
              <a:t>automate the </a:t>
            </a:r>
            <a:r>
              <a:rPr lang="en-US" sz="2800" dirty="0" smtClean="0"/>
              <a:t>acquisition and consumption of Cloud Services</a:t>
            </a:r>
          </a:p>
          <a:p>
            <a:pPr lvl="1"/>
            <a:r>
              <a:rPr lang="en-US" sz="2400" dirty="0" smtClean="0"/>
              <a:t>Negotiation </a:t>
            </a:r>
            <a:r>
              <a:rPr lang="en-US" sz="2400" dirty="0"/>
              <a:t>for cloud service acquisition by constraint relaxation </a:t>
            </a:r>
          </a:p>
          <a:p>
            <a:r>
              <a:rPr lang="en-US" sz="2800" dirty="0" smtClean="0"/>
              <a:t>Developed an integrated OWL ontology for the framework</a:t>
            </a:r>
          </a:p>
          <a:p>
            <a:r>
              <a:rPr lang="en-US" sz="2800" dirty="0" smtClean="0"/>
              <a:t>Applicable on any Cloud Deployment (public, private, hybrid, community) and Cloud Service Model (</a:t>
            </a:r>
            <a:r>
              <a:rPr lang="en-US" sz="2800" dirty="0" err="1" smtClean="0"/>
              <a:t>SaaS</a:t>
            </a:r>
            <a:r>
              <a:rPr lang="en-US" sz="2800" dirty="0" smtClean="0"/>
              <a:t>, </a:t>
            </a:r>
            <a:r>
              <a:rPr lang="en-US" sz="2800" dirty="0" err="1" smtClean="0"/>
              <a:t>PaaS</a:t>
            </a:r>
            <a:r>
              <a:rPr lang="en-US" sz="2800" dirty="0" smtClean="0"/>
              <a:t>, </a:t>
            </a:r>
            <a:r>
              <a:rPr lang="en-US" sz="2800" dirty="0" err="1" smtClean="0"/>
              <a:t>IaaS</a:t>
            </a:r>
            <a:r>
              <a:rPr lang="en-US" sz="2800" dirty="0" smtClean="0"/>
              <a:t>)</a:t>
            </a:r>
          </a:p>
          <a:p>
            <a:r>
              <a:rPr lang="en-US" sz="2800" dirty="0" smtClean="0"/>
              <a:t>Using NIST definitions of cloud computing</a:t>
            </a:r>
            <a:endParaRPr lang="en-US" sz="2800" dirty="0"/>
          </a:p>
        </p:txBody>
      </p:sp>
    </p:spTree>
    <p:extLst>
      <p:ext uri="{BB962C8B-B14F-4D97-AF65-F5344CB8AC3E}">
        <p14:creationId xmlns="" xmlns:p14="http://schemas.microsoft.com/office/powerpoint/2010/main" val="234008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SoapBox</a:t>
            </a:r>
            <a:endParaRPr lang="en-US" dirty="0"/>
          </a:p>
        </p:txBody>
      </p:sp>
      <p:sp>
        <p:nvSpPr>
          <p:cNvPr id="3" name="Content Placeholder 2"/>
          <p:cNvSpPr>
            <a:spLocks noGrp="1"/>
          </p:cNvSpPr>
          <p:nvPr>
            <p:ph idx="1"/>
          </p:nvPr>
        </p:nvSpPr>
        <p:spPr>
          <a:xfrm>
            <a:off x="381000" y="1143000"/>
            <a:ext cx="8229600" cy="5257800"/>
          </a:xfrm>
        </p:spPr>
        <p:txBody>
          <a:bodyPr>
            <a:normAutofit fontScale="92500" lnSpcReduction="20000"/>
          </a:bodyPr>
          <a:lstStyle/>
          <a:p>
            <a:r>
              <a:rPr lang="en-US" dirty="0" err="1" smtClean="0"/>
              <a:t>Cybersecurity</a:t>
            </a:r>
            <a:r>
              <a:rPr lang="en-US" dirty="0" smtClean="0"/>
              <a:t> is an element of national security. It is not (just) defending a particular computer or network</a:t>
            </a:r>
          </a:p>
          <a:p>
            <a:r>
              <a:rPr lang="en-US" dirty="0" smtClean="0"/>
              <a:t>With the Cyber being connected to the Physical, the situation gets more complex</a:t>
            </a:r>
          </a:p>
          <a:p>
            <a:r>
              <a:rPr lang="en-US" dirty="0" smtClean="0"/>
              <a:t>There is tremendous opportunity to contribute – from formal methods to PL to analytics to power systems to controls to ….. , not just systems/networking/crypto</a:t>
            </a:r>
          </a:p>
          <a:p>
            <a:r>
              <a:rPr lang="en-US" dirty="0" err="1" smtClean="0"/>
              <a:t>Cybersecurity</a:t>
            </a:r>
            <a:r>
              <a:rPr lang="en-US" dirty="0" smtClean="0"/>
              <a:t> is only partially a technical discipline</a:t>
            </a:r>
          </a:p>
          <a:p>
            <a:pPr lvl="1"/>
            <a:r>
              <a:rPr lang="en-US" dirty="0" smtClean="0"/>
              <a:t>Law, politics, war, diplomacy, psychology, sociology, …</a:t>
            </a:r>
            <a:endParaRPr lang="en-US" dirty="0"/>
          </a:p>
        </p:txBody>
      </p:sp>
      <p:sp>
        <p:nvSpPr>
          <p:cNvPr id="4" name="Date Placeholder 3"/>
          <p:cNvSpPr>
            <a:spLocks noGrp="1"/>
          </p:cNvSpPr>
          <p:nvPr>
            <p:ph type="dt" sz="half" idx="10"/>
          </p:nvPr>
        </p:nvSpPr>
        <p:spPr/>
        <p:txBody>
          <a:bodyPr/>
          <a:lstStyle/>
          <a:p>
            <a:fld id="{C33B3411-FD3A-4D82-A5DF-95BEDB771748}"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lstStyle/>
          <a:p>
            <a:r>
              <a:rPr lang="en-US" dirty="0" smtClean="0"/>
              <a:t>Some Policies/Constraints …</a:t>
            </a:r>
            <a:endParaRPr lang="en-US" dirty="0"/>
          </a:p>
        </p:txBody>
      </p:sp>
      <p:sp>
        <p:nvSpPr>
          <p:cNvPr id="3" name="Content Placeholder 2"/>
          <p:cNvSpPr>
            <a:spLocks noGrp="1"/>
          </p:cNvSpPr>
          <p:nvPr>
            <p:ph idx="1"/>
          </p:nvPr>
        </p:nvSpPr>
        <p:spPr>
          <a:xfrm>
            <a:off x="457200" y="1219200"/>
            <a:ext cx="8229600" cy="4876800"/>
          </a:xfrm>
        </p:spPr>
        <p:txBody>
          <a:bodyPr>
            <a:noAutofit/>
          </a:bodyPr>
          <a:lstStyle/>
          <a:p>
            <a:pPr>
              <a:lnSpc>
                <a:spcPct val="110000"/>
              </a:lnSpc>
            </a:pPr>
            <a:r>
              <a:rPr lang="en-US" sz="2400" dirty="0" smtClean="0"/>
              <a:t>Cloud security – would like to mandate policies at the Cloud hardware level</a:t>
            </a:r>
          </a:p>
          <a:p>
            <a:pPr lvl="1">
              <a:lnSpc>
                <a:spcPct val="110000"/>
              </a:lnSpc>
            </a:pPr>
            <a:r>
              <a:rPr lang="en-US" sz="2000" dirty="0" smtClean="0"/>
              <a:t>Virtual Machine Separation</a:t>
            </a:r>
          </a:p>
          <a:p>
            <a:pPr lvl="1">
              <a:lnSpc>
                <a:spcPct val="110000"/>
              </a:lnSpc>
            </a:pPr>
            <a:r>
              <a:rPr lang="en-US" sz="2000" dirty="0" smtClean="0"/>
              <a:t>Specify cloud instance cores, speed , size</a:t>
            </a:r>
          </a:p>
          <a:p>
            <a:pPr>
              <a:lnSpc>
                <a:spcPct val="110000"/>
              </a:lnSpc>
            </a:pPr>
            <a:r>
              <a:rPr lang="en-US" sz="2400" dirty="0" smtClean="0"/>
              <a:t>Data security policies</a:t>
            </a:r>
          </a:p>
          <a:p>
            <a:pPr lvl="1">
              <a:lnSpc>
                <a:spcPct val="110000"/>
              </a:lnSpc>
            </a:pPr>
            <a:r>
              <a:rPr lang="en-US" sz="2000" dirty="0" smtClean="0"/>
              <a:t>Cloud Location, Data Encryption, Data Deletion etc.</a:t>
            </a:r>
          </a:p>
          <a:p>
            <a:pPr>
              <a:lnSpc>
                <a:spcPct val="110000"/>
              </a:lnSpc>
            </a:pPr>
            <a:r>
              <a:rPr lang="en-US" sz="2400" dirty="0" smtClean="0"/>
              <a:t>US government compliance policies</a:t>
            </a:r>
          </a:p>
          <a:p>
            <a:pPr lvl="1">
              <a:lnSpc>
                <a:spcPct val="110000"/>
              </a:lnSpc>
            </a:pPr>
            <a:r>
              <a:rPr lang="en-US" sz="2000" dirty="0" smtClean="0"/>
              <a:t>User authentication policy : FIPS 140-2 </a:t>
            </a:r>
            <a:r>
              <a:rPr lang="en-US" sz="2000" dirty="0"/>
              <a:t>is a </a:t>
            </a:r>
            <a:r>
              <a:rPr lang="en-US" sz="2000" dirty="0" smtClean="0"/>
              <a:t>standard </a:t>
            </a:r>
            <a:r>
              <a:rPr lang="en-US" sz="2000" dirty="0"/>
              <a:t>used to accredit cryptographic modules</a:t>
            </a:r>
            <a:r>
              <a:rPr lang="en-US" sz="2000" dirty="0" smtClean="0"/>
              <a:t>.</a:t>
            </a:r>
          </a:p>
          <a:p>
            <a:pPr lvl="1">
              <a:lnSpc>
                <a:spcPct val="110000"/>
              </a:lnSpc>
            </a:pPr>
            <a:r>
              <a:rPr lang="en-US" sz="2000" dirty="0"/>
              <a:t>Trusted Internet Connection </a:t>
            </a:r>
            <a:r>
              <a:rPr lang="en-US" sz="2000" dirty="0" smtClean="0"/>
              <a:t>mandated to </a:t>
            </a:r>
            <a:r>
              <a:rPr lang="en-US" sz="2000" dirty="0"/>
              <a:t>optimize individual external </a:t>
            </a:r>
            <a:r>
              <a:rPr lang="en-US" sz="2000" dirty="0" smtClean="0"/>
              <a:t>connections.</a:t>
            </a:r>
            <a:r>
              <a:rPr lang="en-US" sz="2000" dirty="0"/>
              <a:t> </a:t>
            </a:r>
            <a:endParaRPr lang="en-US" sz="2000" dirty="0" smtClean="0"/>
          </a:p>
          <a:p>
            <a:pPr>
              <a:lnSpc>
                <a:spcPct val="110000"/>
              </a:lnSpc>
            </a:pPr>
            <a:r>
              <a:rPr lang="en-US" sz="2400" dirty="0" smtClean="0"/>
              <a:t>Want </a:t>
            </a:r>
            <a:r>
              <a:rPr lang="en-US" sz="2400" dirty="0"/>
              <a:t>to be interoperable across Cloud </a:t>
            </a:r>
            <a:r>
              <a:rPr lang="en-US" sz="2400" dirty="0" smtClean="0"/>
              <a:t>platforms</a:t>
            </a:r>
          </a:p>
        </p:txBody>
      </p:sp>
    </p:spTree>
    <p:extLst>
      <p:ext uri="{BB962C8B-B14F-4D97-AF65-F5344CB8AC3E}">
        <p14:creationId xmlns="" xmlns:p14="http://schemas.microsoft.com/office/powerpoint/2010/main" val="1027465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1447799"/>
            <a:ext cx="8610600" cy="15284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76200" y="3581381"/>
            <a:ext cx="8991600" cy="3124220"/>
          </a:xfrm>
          <a:prstGeom prst="cloud">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334000" y="4166434"/>
            <a:ext cx="2667000" cy="2005766"/>
          </a:xfrm>
          <a:prstGeom prst="rect">
            <a:avLst/>
          </a:prstGeom>
        </p:spPr>
        <p:style>
          <a:lnRef idx="1">
            <a:schemeClr val="accent2"/>
          </a:lnRef>
          <a:fillRef idx="3">
            <a:schemeClr val="accent2"/>
          </a:fillRef>
          <a:effectRef idx="2">
            <a:schemeClr val="accent2"/>
          </a:effectRef>
          <a:fontRef idx="minor">
            <a:schemeClr val="lt1"/>
          </a:fontRef>
        </p:style>
        <p:txBody>
          <a:bodyPr rtlCol="0" anchor="t" anchorCtr="0"/>
          <a:lstStyle/>
          <a:p>
            <a:pPr algn="ctr"/>
            <a:r>
              <a:rPr lang="en-US" dirty="0" smtClean="0"/>
              <a:t>Cloud Provider 3</a:t>
            </a:r>
            <a:endParaRPr lang="en-US" dirty="0"/>
          </a:p>
        </p:txBody>
      </p:sp>
      <p:sp>
        <p:nvSpPr>
          <p:cNvPr id="4" name="Title 1"/>
          <p:cNvSpPr>
            <a:spLocks noGrp="1"/>
          </p:cNvSpPr>
          <p:nvPr>
            <p:ph type="title"/>
          </p:nvPr>
        </p:nvSpPr>
        <p:spPr>
          <a:xfrm>
            <a:off x="381001" y="76200"/>
            <a:ext cx="8229600" cy="1066800"/>
          </a:xfrm>
        </p:spPr>
        <p:txBody>
          <a:bodyPr/>
          <a:lstStyle/>
          <a:p>
            <a:r>
              <a:rPr lang="en-US" dirty="0" smtClean="0"/>
              <a:t>Cloud Broker Architecture</a:t>
            </a:r>
            <a:endParaRPr lang="en-US" dirty="0"/>
          </a:p>
        </p:txBody>
      </p:sp>
      <p:sp>
        <p:nvSpPr>
          <p:cNvPr id="5" name="TextBox 4"/>
          <p:cNvSpPr txBox="1"/>
          <p:nvPr/>
        </p:nvSpPr>
        <p:spPr>
          <a:xfrm>
            <a:off x="533400" y="1600200"/>
            <a:ext cx="77724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smtClean="0"/>
              <a:t>User Interface</a:t>
            </a:r>
            <a:endParaRPr lang="en-US" dirty="0"/>
          </a:p>
        </p:txBody>
      </p:sp>
      <p:sp>
        <p:nvSpPr>
          <p:cNvPr id="6" name="TextBox 5"/>
          <p:cNvSpPr txBox="1"/>
          <p:nvPr/>
        </p:nvSpPr>
        <p:spPr>
          <a:xfrm>
            <a:off x="609600" y="2362200"/>
            <a:ext cx="77724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smtClean="0"/>
              <a:t>Cloud Service Procurer module</a:t>
            </a:r>
          </a:p>
        </p:txBody>
      </p:sp>
      <p:grpSp>
        <p:nvGrpSpPr>
          <p:cNvPr id="3" name="Group 29"/>
          <p:cNvGrpSpPr/>
          <p:nvPr/>
        </p:nvGrpSpPr>
        <p:grpSpPr>
          <a:xfrm>
            <a:off x="1600200" y="1969532"/>
            <a:ext cx="3581400" cy="392668"/>
            <a:chOff x="1600200" y="2274332"/>
            <a:chExt cx="3581400" cy="392668"/>
          </a:xfrm>
        </p:grpSpPr>
        <p:sp>
          <p:nvSpPr>
            <p:cNvPr id="11" name="Down Arrow 10"/>
            <p:cNvSpPr/>
            <p:nvPr/>
          </p:nvSpPr>
          <p:spPr>
            <a:xfrm>
              <a:off x="1600200" y="2274332"/>
              <a:ext cx="370327" cy="39266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2057400" y="2390001"/>
              <a:ext cx="3124200" cy="276999"/>
            </a:xfrm>
            <a:prstGeom prst="rect">
              <a:avLst/>
            </a:prstGeom>
            <a:noFill/>
          </p:spPr>
          <p:txBody>
            <a:bodyPr wrap="square" rtlCol="0">
              <a:spAutoFit/>
            </a:bodyPr>
            <a:lstStyle/>
            <a:p>
              <a:r>
                <a:rPr lang="en-US" sz="1200" dirty="0" smtClean="0"/>
                <a:t>Translate to machine process able format</a:t>
              </a:r>
              <a:endParaRPr lang="en-US" sz="1200" dirty="0"/>
            </a:p>
          </p:txBody>
        </p:sp>
      </p:grpSp>
      <p:sp>
        <p:nvSpPr>
          <p:cNvPr id="19" name="TextBox 18"/>
          <p:cNvSpPr txBox="1"/>
          <p:nvPr/>
        </p:nvSpPr>
        <p:spPr>
          <a:xfrm>
            <a:off x="505691" y="3733800"/>
            <a:ext cx="838200" cy="369332"/>
          </a:xfrm>
          <a:prstGeom prst="rect">
            <a:avLst/>
          </a:prstGeom>
          <a:noFill/>
        </p:spPr>
        <p:txBody>
          <a:bodyPr wrap="square" rtlCol="0">
            <a:spAutoFit/>
          </a:bodyPr>
          <a:lstStyle/>
          <a:p>
            <a:r>
              <a:rPr lang="en-US" dirty="0" smtClean="0"/>
              <a:t>Cloud</a:t>
            </a:r>
            <a:endParaRPr lang="en-US" dirty="0"/>
          </a:p>
        </p:txBody>
      </p:sp>
      <p:grpSp>
        <p:nvGrpSpPr>
          <p:cNvPr id="9" name="Group 28"/>
          <p:cNvGrpSpPr/>
          <p:nvPr/>
        </p:nvGrpSpPr>
        <p:grpSpPr>
          <a:xfrm>
            <a:off x="6019800" y="2753910"/>
            <a:ext cx="1524000" cy="1818091"/>
            <a:chOff x="6781800" y="3048000"/>
            <a:chExt cx="1524000" cy="1805226"/>
          </a:xfrm>
        </p:grpSpPr>
        <p:sp>
          <p:nvSpPr>
            <p:cNvPr id="27" name="Up-Down Arrow 26"/>
            <p:cNvSpPr/>
            <p:nvPr/>
          </p:nvSpPr>
          <p:spPr>
            <a:xfrm>
              <a:off x="6781800" y="3048000"/>
              <a:ext cx="533400" cy="1805226"/>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TextBox 27"/>
            <p:cNvSpPr txBox="1"/>
            <p:nvPr/>
          </p:nvSpPr>
          <p:spPr>
            <a:xfrm>
              <a:off x="7162800" y="3415670"/>
              <a:ext cx="1143000" cy="523220"/>
            </a:xfrm>
            <a:prstGeom prst="rect">
              <a:avLst/>
            </a:prstGeom>
            <a:noFill/>
          </p:spPr>
          <p:txBody>
            <a:bodyPr wrap="square" rtlCol="0">
              <a:spAutoFit/>
            </a:bodyPr>
            <a:lstStyle/>
            <a:p>
              <a:r>
                <a:rPr lang="en-US" sz="1400" dirty="0" smtClean="0"/>
                <a:t>SLA negotiation</a:t>
              </a:r>
              <a:endParaRPr lang="en-US" sz="1400" dirty="0"/>
            </a:p>
          </p:txBody>
        </p:sp>
      </p:grpSp>
      <p:grpSp>
        <p:nvGrpSpPr>
          <p:cNvPr id="10" name="Group 32"/>
          <p:cNvGrpSpPr/>
          <p:nvPr/>
        </p:nvGrpSpPr>
        <p:grpSpPr>
          <a:xfrm>
            <a:off x="5867400" y="1969532"/>
            <a:ext cx="1295400" cy="392668"/>
            <a:chOff x="5867400" y="2274332"/>
            <a:chExt cx="1295400" cy="392668"/>
          </a:xfrm>
        </p:grpSpPr>
        <p:sp>
          <p:nvSpPr>
            <p:cNvPr id="31" name="Up Arrow 30"/>
            <p:cNvSpPr/>
            <p:nvPr/>
          </p:nvSpPr>
          <p:spPr>
            <a:xfrm>
              <a:off x="5867400" y="2274332"/>
              <a:ext cx="342900" cy="39266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TextBox 31"/>
            <p:cNvSpPr txBox="1"/>
            <p:nvPr/>
          </p:nvSpPr>
          <p:spPr>
            <a:xfrm>
              <a:off x="6172200" y="2362200"/>
              <a:ext cx="990600" cy="276999"/>
            </a:xfrm>
            <a:prstGeom prst="rect">
              <a:avLst/>
            </a:prstGeom>
            <a:noFill/>
          </p:spPr>
          <p:txBody>
            <a:bodyPr wrap="square" rtlCol="0">
              <a:spAutoFit/>
            </a:bodyPr>
            <a:lstStyle/>
            <a:p>
              <a:r>
                <a:rPr lang="en-US" sz="1200" dirty="0" smtClean="0"/>
                <a:t>Final SLA</a:t>
              </a:r>
              <a:endParaRPr lang="en-US" sz="1200" dirty="0"/>
            </a:p>
          </p:txBody>
        </p:sp>
      </p:grpSp>
      <p:sp>
        <p:nvSpPr>
          <p:cNvPr id="36" name="TextBox 35"/>
          <p:cNvSpPr txBox="1"/>
          <p:nvPr/>
        </p:nvSpPr>
        <p:spPr>
          <a:xfrm>
            <a:off x="5867400" y="5334000"/>
            <a:ext cx="1981200" cy="738664"/>
          </a:xfrm>
          <a:prstGeom prst="rect">
            <a:avLst/>
          </a:prstGeom>
          <a:solidFill>
            <a:schemeClr val="accent1">
              <a:lumMod val="50000"/>
            </a:schemeClr>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latin typeface="Arial" pitchFamily="34" charset="0"/>
                <a:cs typeface="Arial" pitchFamily="34" charset="0"/>
              </a:rPr>
              <a:t>Virtual Service Instance</a:t>
            </a:r>
          </a:p>
          <a:p>
            <a:pPr algn="ctr"/>
            <a:r>
              <a:rPr lang="en-US" sz="1400" dirty="0" smtClean="0">
                <a:latin typeface="Arial" pitchFamily="34" charset="0"/>
                <a:cs typeface="Arial" pitchFamily="34" charset="0"/>
              </a:rPr>
              <a:t>(Eucalyptus/</a:t>
            </a:r>
            <a:r>
              <a:rPr lang="en-US" sz="1400" dirty="0" err="1" smtClean="0">
                <a:latin typeface="Arial" pitchFamily="34" charset="0"/>
                <a:cs typeface="Arial" pitchFamily="34" charset="0"/>
              </a:rPr>
              <a:t>Bluegrit</a:t>
            </a:r>
            <a:r>
              <a:rPr lang="en-US" sz="1400" dirty="0" smtClean="0">
                <a:latin typeface="Arial" pitchFamily="34" charset="0"/>
                <a:cs typeface="Arial" pitchFamily="34" charset="0"/>
              </a:rPr>
              <a:t>)</a:t>
            </a:r>
            <a:endParaRPr lang="en-US" sz="1200" dirty="0">
              <a:latin typeface="Arial" pitchFamily="34" charset="0"/>
              <a:cs typeface="Arial" pitchFamily="34" charset="0"/>
            </a:endParaRPr>
          </a:p>
        </p:txBody>
      </p:sp>
      <p:sp>
        <p:nvSpPr>
          <p:cNvPr id="48" name="Rectangle 47"/>
          <p:cNvSpPr/>
          <p:nvPr/>
        </p:nvSpPr>
        <p:spPr>
          <a:xfrm>
            <a:off x="5486400" y="4572000"/>
            <a:ext cx="1785363" cy="695035"/>
          </a:xfrm>
          <a:prstGeom prst="rect">
            <a:avLst/>
          </a:prstGeom>
          <a:solidFill>
            <a:srgbClr val="B9B6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Arial" pitchFamily="34" charset="0"/>
                <a:cs typeface="Arial" pitchFamily="34" charset="0"/>
              </a:rPr>
              <a:t>Joseki</a:t>
            </a:r>
            <a:r>
              <a:rPr lang="en-US" sz="1600" dirty="0">
                <a:solidFill>
                  <a:schemeClr val="tx1"/>
                </a:solidFill>
                <a:latin typeface="Arial" pitchFamily="34" charset="0"/>
                <a:cs typeface="Arial" pitchFamily="34" charset="0"/>
              </a:rPr>
              <a:t> SPARQL endpoint</a:t>
            </a:r>
            <a:endParaRPr lang="en-US" sz="1600" dirty="0">
              <a:solidFill>
                <a:schemeClr val="tx1"/>
              </a:solidFill>
            </a:endParaRPr>
          </a:p>
        </p:txBody>
      </p:sp>
      <p:grpSp>
        <p:nvGrpSpPr>
          <p:cNvPr id="15" name="Group 50"/>
          <p:cNvGrpSpPr/>
          <p:nvPr/>
        </p:nvGrpSpPr>
        <p:grpSpPr>
          <a:xfrm>
            <a:off x="3048000" y="4146369"/>
            <a:ext cx="2057400" cy="2025831"/>
            <a:chOff x="3048000" y="4451169"/>
            <a:chExt cx="2057400" cy="2025831"/>
          </a:xfrm>
        </p:grpSpPr>
        <p:sp>
          <p:nvSpPr>
            <p:cNvPr id="45" name="Rectangle 44"/>
            <p:cNvSpPr/>
            <p:nvPr/>
          </p:nvSpPr>
          <p:spPr>
            <a:xfrm>
              <a:off x="3048000" y="4451169"/>
              <a:ext cx="2057400" cy="2025831"/>
            </a:xfrm>
            <a:prstGeom prst="rect">
              <a:avLst/>
            </a:prstGeom>
          </p:spPr>
          <p:style>
            <a:lnRef idx="1">
              <a:schemeClr val="accent2"/>
            </a:lnRef>
            <a:fillRef idx="3">
              <a:schemeClr val="accent2"/>
            </a:fillRef>
            <a:effectRef idx="2">
              <a:schemeClr val="accent2"/>
            </a:effectRef>
            <a:fontRef idx="minor">
              <a:schemeClr val="lt1"/>
            </a:fontRef>
          </p:style>
          <p:txBody>
            <a:bodyPr rtlCol="0" anchor="t" anchorCtr="0"/>
            <a:lstStyle/>
            <a:p>
              <a:pPr algn="ctr"/>
              <a:r>
                <a:rPr lang="en-US" dirty="0" smtClean="0"/>
                <a:t>Cloud Provider 2</a:t>
              </a:r>
              <a:endParaRPr lang="en-US" dirty="0"/>
            </a:p>
          </p:txBody>
        </p:sp>
        <p:sp>
          <p:nvSpPr>
            <p:cNvPr id="47" name="Rectangle 46"/>
            <p:cNvSpPr/>
            <p:nvPr/>
          </p:nvSpPr>
          <p:spPr>
            <a:xfrm>
              <a:off x="3200400" y="4867565"/>
              <a:ext cx="1785363" cy="695035"/>
            </a:xfrm>
            <a:prstGeom prst="rect">
              <a:avLst/>
            </a:prstGeom>
            <a:solidFill>
              <a:srgbClr val="B9B6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Arial" pitchFamily="34" charset="0"/>
                  <a:cs typeface="Arial" pitchFamily="34" charset="0"/>
                </a:rPr>
                <a:t>Joseki</a:t>
              </a:r>
              <a:r>
                <a:rPr lang="en-US" sz="1600" dirty="0">
                  <a:solidFill>
                    <a:schemeClr val="tx1"/>
                  </a:solidFill>
                  <a:latin typeface="Arial" pitchFamily="34" charset="0"/>
                  <a:cs typeface="Arial" pitchFamily="34" charset="0"/>
                </a:rPr>
                <a:t> SPARQL endpoint</a:t>
              </a:r>
              <a:endParaRPr lang="en-US" sz="1600" dirty="0">
                <a:solidFill>
                  <a:schemeClr val="tx1"/>
                </a:solidFill>
              </a:endParaRPr>
            </a:p>
          </p:txBody>
        </p:sp>
        <p:sp>
          <p:nvSpPr>
            <p:cNvPr id="50" name="TextBox 49"/>
            <p:cNvSpPr txBox="1"/>
            <p:nvPr/>
          </p:nvSpPr>
          <p:spPr>
            <a:xfrm>
              <a:off x="3124200" y="5638800"/>
              <a:ext cx="1861563" cy="738664"/>
            </a:xfrm>
            <a:prstGeom prst="rect">
              <a:avLst/>
            </a:prstGeom>
            <a:solidFill>
              <a:schemeClr val="accent1">
                <a:lumMod val="50000"/>
              </a:schemeClr>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latin typeface="Arial" pitchFamily="34" charset="0"/>
                  <a:cs typeface="Arial" pitchFamily="34" charset="0"/>
                </a:rPr>
                <a:t>Virtual Service Instance</a:t>
              </a:r>
            </a:p>
            <a:p>
              <a:pPr algn="ctr"/>
              <a:r>
                <a:rPr lang="en-US" sz="1400" dirty="0" smtClean="0">
                  <a:latin typeface="Arial" pitchFamily="34" charset="0"/>
                  <a:cs typeface="Arial" pitchFamily="34" charset="0"/>
                </a:rPr>
                <a:t>(Eucalyptus/</a:t>
              </a:r>
              <a:r>
                <a:rPr lang="en-US" sz="1400" dirty="0" err="1" smtClean="0">
                  <a:latin typeface="Arial" pitchFamily="34" charset="0"/>
                  <a:cs typeface="Arial" pitchFamily="34" charset="0"/>
                </a:rPr>
                <a:t>Bluegrit</a:t>
              </a:r>
              <a:r>
                <a:rPr lang="en-US" sz="1400" dirty="0" smtClean="0">
                  <a:latin typeface="Arial" pitchFamily="34" charset="0"/>
                  <a:cs typeface="Arial" pitchFamily="34" charset="0"/>
                </a:rPr>
                <a:t>)</a:t>
              </a:r>
              <a:endParaRPr lang="en-US" sz="1200" dirty="0">
                <a:latin typeface="Arial" pitchFamily="34" charset="0"/>
                <a:cs typeface="Arial" pitchFamily="34" charset="0"/>
              </a:endParaRPr>
            </a:p>
          </p:txBody>
        </p:sp>
      </p:grpSp>
      <p:grpSp>
        <p:nvGrpSpPr>
          <p:cNvPr id="16" name="Group 24"/>
          <p:cNvGrpSpPr/>
          <p:nvPr/>
        </p:nvGrpSpPr>
        <p:grpSpPr>
          <a:xfrm>
            <a:off x="4038600" y="2744675"/>
            <a:ext cx="1828800" cy="1827326"/>
            <a:chOff x="4953000" y="3048000"/>
            <a:chExt cx="1828800" cy="1825093"/>
          </a:xfrm>
        </p:grpSpPr>
        <p:sp>
          <p:nvSpPr>
            <p:cNvPr id="22" name="Up Arrow 21"/>
            <p:cNvSpPr/>
            <p:nvPr/>
          </p:nvSpPr>
          <p:spPr>
            <a:xfrm>
              <a:off x="6345382" y="3056199"/>
              <a:ext cx="436418" cy="181689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Up Arrow 22"/>
            <p:cNvSpPr/>
            <p:nvPr/>
          </p:nvSpPr>
          <p:spPr>
            <a:xfrm>
              <a:off x="4953000" y="3048000"/>
              <a:ext cx="436418" cy="181689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TextBox 23"/>
            <p:cNvSpPr txBox="1"/>
            <p:nvPr/>
          </p:nvSpPr>
          <p:spPr>
            <a:xfrm>
              <a:off x="5323609" y="3432675"/>
              <a:ext cx="924791" cy="307777"/>
            </a:xfrm>
            <a:prstGeom prst="rect">
              <a:avLst/>
            </a:prstGeom>
            <a:noFill/>
          </p:spPr>
          <p:txBody>
            <a:bodyPr wrap="square" rtlCol="0">
              <a:spAutoFit/>
            </a:bodyPr>
            <a:lstStyle/>
            <a:p>
              <a:r>
                <a:rPr lang="en-US" sz="1400" dirty="0" smtClean="0"/>
                <a:t>Respond</a:t>
              </a:r>
              <a:endParaRPr lang="en-US" sz="1400" dirty="0"/>
            </a:p>
          </p:txBody>
        </p:sp>
      </p:grpSp>
      <p:grpSp>
        <p:nvGrpSpPr>
          <p:cNvPr id="17" name="Group 56"/>
          <p:cNvGrpSpPr/>
          <p:nvPr/>
        </p:nvGrpSpPr>
        <p:grpSpPr>
          <a:xfrm>
            <a:off x="7429500" y="1981200"/>
            <a:ext cx="1257300" cy="3429000"/>
            <a:chOff x="7429500" y="2209800"/>
            <a:chExt cx="1257300" cy="3733800"/>
          </a:xfrm>
        </p:grpSpPr>
        <p:grpSp>
          <p:nvGrpSpPr>
            <p:cNvPr id="21" name="Group 37"/>
            <p:cNvGrpSpPr/>
            <p:nvPr/>
          </p:nvGrpSpPr>
          <p:grpSpPr>
            <a:xfrm>
              <a:off x="7429500" y="2209800"/>
              <a:ext cx="1257300" cy="3733800"/>
              <a:chOff x="7277100" y="2209800"/>
              <a:chExt cx="1257300" cy="3733800"/>
            </a:xfrm>
          </p:grpSpPr>
          <p:sp>
            <p:nvSpPr>
              <p:cNvPr id="34" name="Up Arrow 33"/>
              <p:cNvSpPr/>
              <p:nvPr/>
            </p:nvSpPr>
            <p:spPr>
              <a:xfrm>
                <a:off x="7315200" y="3048000"/>
                <a:ext cx="419100" cy="2895600"/>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7277100" y="2209800"/>
                <a:ext cx="419100" cy="457200"/>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609609" y="3429000"/>
                <a:ext cx="924791" cy="523220"/>
              </a:xfrm>
              <a:prstGeom prst="rect">
                <a:avLst/>
              </a:prstGeom>
              <a:noFill/>
            </p:spPr>
            <p:txBody>
              <a:bodyPr wrap="square" rtlCol="0">
                <a:spAutoFit/>
              </a:bodyPr>
              <a:lstStyle/>
              <a:p>
                <a:r>
                  <a:rPr lang="en-US" sz="1400" dirty="0" smtClean="0"/>
                  <a:t>Service URI</a:t>
                </a:r>
                <a:endParaRPr lang="en-US" sz="1400" dirty="0"/>
              </a:p>
            </p:txBody>
          </p:sp>
        </p:grpSp>
        <p:sp>
          <p:nvSpPr>
            <p:cNvPr id="52" name="TextBox 51"/>
            <p:cNvSpPr txBox="1"/>
            <p:nvPr/>
          </p:nvSpPr>
          <p:spPr>
            <a:xfrm>
              <a:off x="7848600" y="2362200"/>
              <a:ext cx="762000" cy="276999"/>
            </a:xfrm>
            <a:prstGeom prst="rect">
              <a:avLst/>
            </a:prstGeom>
            <a:noFill/>
          </p:spPr>
          <p:txBody>
            <a:bodyPr wrap="square" rtlCol="0">
              <a:spAutoFit/>
            </a:bodyPr>
            <a:lstStyle/>
            <a:p>
              <a:r>
                <a:rPr lang="en-US" sz="1200" dirty="0" smtClean="0"/>
                <a:t>Service</a:t>
              </a:r>
              <a:endParaRPr lang="en-US" sz="1200" dirty="0"/>
            </a:p>
          </p:txBody>
        </p:sp>
      </p:grpSp>
      <p:grpSp>
        <p:nvGrpSpPr>
          <p:cNvPr id="25" name="Group 52"/>
          <p:cNvGrpSpPr/>
          <p:nvPr/>
        </p:nvGrpSpPr>
        <p:grpSpPr>
          <a:xfrm>
            <a:off x="685800" y="4146369"/>
            <a:ext cx="2057400" cy="2025831"/>
            <a:chOff x="3048000" y="4451169"/>
            <a:chExt cx="2057400" cy="2025831"/>
          </a:xfrm>
        </p:grpSpPr>
        <p:sp>
          <p:nvSpPr>
            <p:cNvPr id="54" name="Rectangle 53"/>
            <p:cNvSpPr/>
            <p:nvPr/>
          </p:nvSpPr>
          <p:spPr>
            <a:xfrm>
              <a:off x="3048000" y="4451169"/>
              <a:ext cx="2057400" cy="2025831"/>
            </a:xfrm>
            <a:prstGeom prst="rect">
              <a:avLst/>
            </a:prstGeom>
          </p:spPr>
          <p:style>
            <a:lnRef idx="1">
              <a:schemeClr val="accent2"/>
            </a:lnRef>
            <a:fillRef idx="3">
              <a:schemeClr val="accent2"/>
            </a:fillRef>
            <a:effectRef idx="2">
              <a:schemeClr val="accent2"/>
            </a:effectRef>
            <a:fontRef idx="minor">
              <a:schemeClr val="lt1"/>
            </a:fontRef>
          </p:style>
          <p:txBody>
            <a:bodyPr rtlCol="0" anchor="t" anchorCtr="0"/>
            <a:lstStyle/>
            <a:p>
              <a:pPr algn="ctr"/>
              <a:r>
                <a:rPr lang="en-US" dirty="0" smtClean="0"/>
                <a:t>Cloud Provider 1</a:t>
              </a:r>
              <a:endParaRPr lang="en-US" dirty="0"/>
            </a:p>
          </p:txBody>
        </p:sp>
        <p:sp>
          <p:nvSpPr>
            <p:cNvPr id="55" name="Rectangle 54"/>
            <p:cNvSpPr/>
            <p:nvPr/>
          </p:nvSpPr>
          <p:spPr>
            <a:xfrm>
              <a:off x="3200400" y="4867565"/>
              <a:ext cx="1785363" cy="695035"/>
            </a:xfrm>
            <a:prstGeom prst="rect">
              <a:avLst/>
            </a:prstGeom>
            <a:solidFill>
              <a:srgbClr val="B9B6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Arial" pitchFamily="34" charset="0"/>
                  <a:cs typeface="Arial" pitchFamily="34" charset="0"/>
                </a:rPr>
                <a:t>Joseki</a:t>
              </a:r>
              <a:r>
                <a:rPr lang="en-US" sz="1600" dirty="0">
                  <a:solidFill>
                    <a:schemeClr val="tx1"/>
                  </a:solidFill>
                  <a:latin typeface="Arial" pitchFamily="34" charset="0"/>
                  <a:cs typeface="Arial" pitchFamily="34" charset="0"/>
                </a:rPr>
                <a:t> SPARQL endpoint</a:t>
              </a:r>
              <a:endParaRPr lang="en-US" sz="1600" dirty="0">
                <a:solidFill>
                  <a:schemeClr val="tx1"/>
                </a:solidFill>
              </a:endParaRPr>
            </a:p>
          </p:txBody>
        </p:sp>
        <p:sp>
          <p:nvSpPr>
            <p:cNvPr id="56" name="TextBox 55"/>
            <p:cNvSpPr txBox="1"/>
            <p:nvPr/>
          </p:nvSpPr>
          <p:spPr>
            <a:xfrm>
              <a:off x="3124200" y="5638800"/>
              <a:ext cx="1861563" cy="738664"/>
            </a:xfrm>
            <a:prstGeom prst="rect">
              <a:avLst/>
            </a:prstGeom>
            <a:solidFill>
              <a:schemeClr val="accent1">
                <a:lumMod val="50000"/>
              </a:schemeClr>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latin typeface="Arial" pitchFamily="34" charset="0"/>
                  <a:cs typeface="Arial" pitchFamily="34" charset="0"/>
                </a:rPr>
                <a:t>Virtual Service Instance</a:t>
              </a:r>
            </a:p>
            <a:p>
              <a:pPr algn="ctr"/>
              <a:r>
                <a:rPr lang="en-US" sz="1400" dirty="0" smtClean="0">
                  <a:latin typeface="Arial" pitchFamily="34" charset="0"/>
                  <a:cs typeface="Arial" pitchFamily="34" charset="0"/>
                </a:rPr>
                <a:t>(Eucalyptus/</a:t>
              </a:r>
              <a:r>
                <a:rPr lang="en-US" sz="1400" dirty="0" err="1" smtClean="0">
                  <a:latin typeface="Arial" pitchFamily="34" charset="0"/>
                  <a:cs typeface="Arial" pitchFamily="34" charset="0"/>
                </a:rPr>
                <a:t>Bluegrit</a:t>
              </a:r>
              <a:r>
                <a:rPr lang="en-US" sz="1400" dirty="0" smtClean="0">
                  <a:latin typeface="Arial" pitchFamily="34" charset="0"/>
                  <a:cs typeface="Arial" pitchFamily="34" charset="0"/>
                </a:rPr>
                <a:t>)</a:t>
              </a:r>
              <a:endParaRPr lang="en-US" sz="1200" dirty="0">
                <a:latin typeface="Arial" pitchFamily="34" charset="0"/>
                <a:cs typeface="Arial" pitchFamily="34" charset="0"/>
              </a:endParaRPr>
            </a:p>
          </p:txBody>
        </p:sp>
      </p:grpSp>
      <p:grpSp>
        <p:nvGrpSpPr>
          <p:cNvPr id="26" name="Group 25"/>
          <p:cNvGrpSpPr/>
          <p:nvPr/>
        </p:nvGrpSpPr>
        <p:grpSpPr>
          <a:xfrm>
            <a:off x="1941985" y="2731532"/>
            <a:ext cx="3707206" cy="1840468"/>
            <a:chOff x="2660756" y="3036332"/>
            <a:chExt cx="3315815" cy="1834853"/>
          </a:xfrm>
        </p:grpSpPr>
        <p:sp>
          <p:nvSpPr>
            <p:cNvPr id="13" name="TextBox 12"/>
            <p:cNvSpPr txBox="1"/>
            <p:nvPr/>
          </p:nvSpPr>
          <p:spPr>
            <a:xfrm>
              <a:off x="2729345" y="3360387"/>
              <a:ext cx="1066800" cy="523220"/>
            </a:xfrm>
            <a:prstGeom prst="rect">
              <a:avLst/>
            </a:prstGeom>
            <a:noFill/>
          </p:spPr>
          <p:txBody>
            <a:bodyPr wrap="square" rtlCol="0">
              <a:spAutoFit/>
            </a:bodyPr>
            <a:lstStyle/>
            <a:p>
              <a:r>
                <a:rPr lang="en-US" sz="1400" dirty="0" smtClean="0"/>
                <a:t>Discover service</a:t>
              </a:r>
              <a:endParaRPr lang="en-US" sz="1400" dirty="0"/>
            </a:p>
          </p:txBody>
        </p:sp>
        <p:grpSp>
          <p:nvGrpSpPr>
            <p:cNvPr id="29" name="Group 20"/>
            <p:cNvGrpSpPr/>
            <p:nvPr/>
          </p:nvGrpSpPr>
          <p:grpSpPr>
            <a:xfrm>
              <a:off x="2660756" y="3036332"/>
              <a:ext cx="3315815" cy="1834853"/>
              <a:chOff x="2660756" y="3036332"/>
              <a:chExt cx="3315815" cy="1834853"/>
            </a:xfrm>
          </p:grpSpPr>
          <p:sp>
            <p:nvSpPr>
              <p:cNvPr id="12" name="Down Arrow 11"/>
              <p:cNvSpPr/>
              <p:nvPr/>
            </p:nvSpPr>
            <p:spPr>
              <a:xfrm>
                <a:off x="3810000" y="3036332"/>
                <a:ext cx="381000" cy="18348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rot="872184">
                <a:off x="4069062" y="4339843"/>
                <a:ext cx="1907509" cy="4009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rot="9263827">
                <a:off x="2660756" y="4340726"/>
                <a:ext cx="1395093" cy="4009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2" name="TextBox 1"/>
          <p:cNvSpPr txBox="1"/>
          <p:nvPr/>
        </p:nvSpPr>
        <p:spPr>
          <a:xfrm>
            <a:off x="659138" y="1981200"/>
            <a:ext cx="86486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smtClean="0"/>
              <a:t>&lt;</a:t>
            </a:r>
            <a:r>
              <a:rPr lang="en-US" sz="1000" dirty="0" err="1" smtClean="0"/>
              <a:t>rdf</a:t>
            </a:r>
            <a:r>
              <a:rPr lang="en-US" sz="1000" dirty="0" smtClean="0"/>
              <a:t>&gt;</a:t>
            </a:r>
          </a:p>
          <a:p>
            <a:r>
              <a:rPr lang="en-US" sz="1000" dirty="0" smtClean="0"/>
              <a:t> </a:t>
            </a:r>
            <a:r>
              <a:rPr lang="en-US" sz="1000" dirty="0" err="1" smtClean="0"/>
              <a:t>Rfs</a:t>
            </a:r>
            <a:r>
              <a:rPr lang="en-US" sz="1000" dirty="0" smtClean="0"/>
              <a:t> description </a:t>
            </a:r>
          </a:p>
          <a:p>
            <a:r>
              <a:rPr lang="en-US" sz="1000" dirty="0" smtClean="0"/>
              <a:t>&lt;/</a:t>
            </a:r>
            <a:r>
              <a:rPr lang="en-US" sz="1000" dirty="0" err="1" smtClean="0"/>
              <a:t>rdf</a:t>
            </a:r>
            <a:r>
              <a:rPr lang="en-US" sz="1000" dirty="0" smtClean="0"/>
              <a:t>&gt;</a:t>
            </a:r>
            <a:endParaRPr lang="en-US" sz="1000" dirty="0"/>
          </a:p>
        </p:txBody>
      </p:sp>
      <p:sp>
        <p:nvSpPr>
          <p:cNvPr id="44" name="TextBox 43"/>
          <p:cNvSpPr txBox="1"/>
          <p:nvPr/>
        </p:nvSpPr>
        <p:spPr>
          <a:xfrm>
            <a:off x="6539869" y="4119234"/>
            <a:ext cx="864862"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1000" dirty="0" smtClean="0"/>
              <a:t>&lt;</a:t>
            </a:r>
            <a:r>
              <a:rPr lang="en-US" sz="1000" dirty="0" err="1" smtClean="0"/>
              <a:t>rdf</a:t>
            </a:r>
            <a:r>
              <a:rPr lang="en-US" sz="1000" dirty="0" smtClean="0"/>
              <a:t>&gt;</a:t>
            </a:r>
          </a:p>
          <a:p>
            <a:r>
              <a:rPr lang="en-US" sz="1000" dirty="0" smtClean="0"/>
              <a:t> SLA description </a:t>
            </a:r>
          </a:p>
          <a:p>
            <a:r>
              <a:rPr lang="en-US" sz="1000" dirty="0" smtClean="0"/>
              <a:t>&lt;/</a:t>
            </a:r>
            <a:r>
              <a:rPr lang="en-US" sz="1000" dirty="0" err="1" smtClean="0"/>
              <a:t>rdf</a:t>
            </a:r>
            <a:r>
              <a:rPr lang="en-US" sz="1000" dirty="0" smtClean="0"/>
              <a:t>&gt;</a:t>
            </a:r>
            <a:endParaRPr lang="en-US" sz="1000" dirty="0"/>
          </a:p>
        </p:txBody>
      </p:sp>
      <p:sp>
        <p:nvSpPr>
          <p:cNvPr id="58" name="TextBox 57"/>
          <p:cNvSpPr txBox="1"/>
          <p:nvPr/>
        </p:nvSpPr>
        <p:spPr>
          <a:xfrm>
            <a:off x="457199" y="1143000"/>
            <a:ext cx="1328163" cy="369332"/>
          </a:xfrm>
          <a:prstGeom prst="rect">
            <a:avLst/>
          </a:prstGeom>
          <a:noFill/>
        </p:spPr>
        <p:txBody>
          <a:bodyPr wrap="square" rtlCol="0">
            <a:spAutoFit/>
          </a:bodyPr>
          <a:lstStyle/>
          <a:p>
            <a:r>
              <a:rPr lang="en-US" dirty="0" smtClean="0"/>
              <a:t>Cloud user</a:t>
            </a:r>
            <a:endParaRPr lang="en-US" dirty="0"/>
          </a:p>
        </p:txBody>
      </p:sp>
    </p:spTree>
    <p:extLst>
      <p:ext uri="{BB962C8B-B14F-4D97-AF65-F5344CB8AC3E}">
        <p14:creationId xmlns="" xmlns:p14="http://schemas.microsoft.com/office/powerpoint/2010/main" val="40195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8" presetClass="path" presetSubtype="0" accel="50000" decel="50000" fill="hold" grpId="1" nodeType="clickEffect">
                                  <p:stCondLst>
                                    <p:cond delay="0"/>
                                  </p:stCondLst>
                                  <p:childTnLst>
                                    <p:animMotion origin="layout" path="M 0.0375 -3.7037E-6 L 0.0566 0.06644 C 0.06111 0.08033 0.06406 0.10139 0.06406 0.12315 C 0.06406 0.14792 0.06111 0.16783 0.0566 0.18172 L 0.0375 0.24838 " pathEditMode="relative" rAng="0" ptsTypes="FffFF">
                                      <p:cBhvr>
                                        <p:cTn id="21" dur="2000" fill="hold"/>
                                        <p:tgtEl>
                                          <p:spTgt spid="2"/>
                                        </p:tgtEl>
                                        <p:attrNameLst>
                                          <p:attrName>ppt_x</p:attrName>
                                          <p:attrName>ppt_y</p:attrName>
                                        </p:attrNameLst>
                                      </p:cBhvr>
                                      <p:rCtr x="1319" y="12407"/>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grpId="2" nodeType="clickEffect">
                                  <p:stCondLst>
                                    <p:cond delay="0"/>
                                  </p:stCondLst>
                                  <p:childTnLst>
                                    <p:animMotion origin="layout" path="M 0.0375 0.24838 L 0.46406 0.32616 " pathEditMode="relative" rAng="0" ptsTypes="AA">
                                      <p:cBhvr>
                                        <p:cTn id="25" dur="2000" fill="hold"/>
                                        <p:tgtEl>
                                          <p:spTgt spid="2"/>
                                        </p:tgtEl>
                                        <p:attrNameLst>
                                          <p:attrName>ppt_x</p:attrName>
                                          <p:attrName>ppt_y</p:attrName>
                                        </p:attrNameLst>
                                      </p:cBhvr>
                                      <p:rCtr x="21319" y="3889"/>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anim calcmode="lin" valueType="num">
                                      <p:cBhvr>
                                        <p:cTn id="39" dur="1000" fill="hold"/>
                                        <p:tgtEl>
                                          <p:spTgt spid="44"/>
                                        </p:tgtEl>
                                        <p:attrNameLst>
                                          <p:attrName>ppt_x</p:attrName>
                                        </p:attrNameLst>
                                      </p:cBhvr>
                                      <p:tavLst>
                                        <p:tav tm="0">
                                          <p:val>
                                            <p:strVal val="#ppt_x"/>
                                          </p:val>
                                        </p:tav>
                                        <p:tav tm="100000">
                                          <p:val>
                                            <p:strVal val="#ppt_x"/>
                                          </p:val>
                                        </p:tav>
                                      </p:tavLst>
                                    </p:anim>
                                    <p:anim calcmode="lin" valueType="num">
                                      <p:cBhvr>
                                        <p:cTn id="40" dur="1000" fill="hold"/>
                                        <p:tgtEl>
                                          <p:spTgt spid="44"/>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10" presetClass="exit" presetSubtype="0" fill="hold" grpId="3" nodeType="after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4" presetClass="path" presetSubtype="0" accel="50000" decel="50000" fill="hold" grpId="1" nodeType="clickEffect">
                                  <p:stCondLst>
                                    <p:cond delay="0"/>
                                  </p:stCondLst>
                                  <p:childTnLst>
                                    <p:animMotion origin="layout" path="M 0 0 L 0 -0.25 E" pathEditMode="relative" ptsTypes="">
                                      <p:cBhvr>
                                        <p:cTn id="48" dur="2000" fill="hold"/>
                                        <p:tgtEl>
                                          <p:spTgt spid="44"/>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grpId="2" nodeType="clickEffect">
                                  <p:stCondLst>
                                    <p:cond delay="0"/>
                                  </p:stCondLst>
                                  <p:childTnLst>
                                    <p:animMotion origin="layout" path="M -8.33333E-7 -0.25 L -0.0026 -0.37686 " pathEditMode="relative" rAng="0" ptsTypes="AA">
                                      <p:cBhvr>
                                        <p:cTn id="56" dur="2000" fill="hold"/>
                                        <p:tgtEl>
                                          <p:spTgt spid="44"/>
                                        </p:tgtEl>
                                        <p:attrNameLst>
                                          <p:attrName>ppt_x</p:attrName>
                                          <p:attrName>ppt_y</p:attrName>
                                        </p:attrNameLst>
                                      </p:cBhvr>
                                      <p:rCtr x="-139" y="-6343"/>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44" grpId="0" animBg="1"/>
      <p:bldP spid="44" grpId="1" animBg="1"/>
      <p:bldP spid="44" grpId="2"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prototype demo</a:t>
            </a:r>
            <a:endParaRPr lang="en-US" dirty="0"/>
          </a:p>
        </p:txBody>
      </p:sp>
      <p:sp>
        <p:nvSpPr>
          <p:cNvPr id="4" name="Content Placeholder 3"/>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7175" y="561975"/>
            <a:ext cx="8658225" cy="60674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1678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Information Aggregation</a:t>
            </a:r>
            <a:endParaRPr lang="en-US" b="1" dirty="0"/>
          </a:p>
        </p:txBody>
      </p:sp>
      <p:sp>
        <p:nvSpPr>
          <p:cNvPr id="3" name="Content Placeholder 2"/>
          <p:cNvSpPr>
            <a:spLocks noGrp="1"/>
          </p:cNvSpPr>
          <p:nvPr>
            <p:ph idx="1"/>
          </p:nvPr>
        </p:nvSpPr>
        <p:spPr>
          <a:xfrm>
            <a:off x="457200" y="1493837"/>
            <a:ext cx="8229600" cy="5364163"/>
          </a:xfrm>
        </p:spPr>
        <p:txBody>
          <a:bodyPr>
            <a:normAutofit fontScale="92500"/>
          </a:bodyPr>
          <a:lstStyle/>
          <a:p>
            <a:pPr>
              <a:spcBef>
                <a:spcPts val="576"/>
              </a:spcBef>
            </a:pPr>
            <a:r>
              <a:rPr lang="en-US" sz="2800" dirty="0" smtClean="0"/>
              <a:t>Increased incidents of terrorism -  national security agencies seek to access, integrate, and analyze more information to preempt attacks. </a:t>
            </a:r>
          </a:p>
          <a:p>
            <a:pPr>
              <a:spcBef>
                <a:spcPts val="576"/>
              </a:spcBef>
            </a:pPr>
            <a:r>
              <a:rPr lang="en-US" sz="2800" dirty="0" smtClean="0"/>
              <a:t>Huge amount of personal information in the public domain can be combined with classified SIGINT and HUMINT sources.</a:t>
            </a:r>
          </a:p>
          <a:p>
            <a:pPr>
              <a:spcBef>
                <a:spcPts val="576"/>
              </a:spcBef>
            </a:pPr>
            <a:r>
              <a:rPr lang="en-US" sz="2800" dirty="0" smtClean="0"/>
              <a:t>Privacy and security concerns</a:t>
            </a:r>
          </a:p>
          <a:p>
            <a:pPr lvl="1"/>
            <a:r>
              <a:rPr lang="en-US" sz="2400" dirty="0" smtClean="0"/>
              <a:t>“Preemptive identification” of likely plots typically needs the entire data generally referred to as ‘data dump’ for analysis.</a:t>
            </a:r>
          </a:p>
          <a:p>
            <a:pPr lvl="1"/>
            <a:r>
              <a:rPr lang="en-US" sz="2400" dirty="0" smtClean="0"/>
              <a:t>Organizations may be willing to share specific information about a suspect, but are normally not amenable to providing the entire dump of data for a ‘</a:t>
            </a:r>
            <a:r>
              <a:rPr lang="en-US" sz="2400" b="1" dirty="0" smtClean="0"/>
              <a:t>fishing operation</a:t>
            </a:r>
            <a:r>
              <a:rPr lang="en-US" sz="2400" dirty="0" smtClean="0"/>
              <a:t>’ due to </a:t>
            </a:r>
            <a:r>
              <a:rPr lang="en-US" sz="2400" dirty="0" err="1" smtClean="0"/>
              <a:t>statuatory</a:t>
            </a:r>
            <a:r>
              <a:rPr lang="en-US" sz="2400" dirty="0" smtClean="0"/>
              <a:t> or legal constraints </a:t>
            </a:r>
          </a:p>
          <a:p>
            <a:pPr>
              <a:spcBef>
                <a:spcPts val="576"/>
              </a:spcBef>
            </a:pPr>
            <a:endParaRPr lang="en-US" sz="2800" dirty="0" smtClean="0"/>
          </a:p>
          <a:p>
            <a:pPr>
              <a:spcBef>
                <a:spcPts val="576"/>
              </a:spcBef>
            </a:pPr>
            <a:endParaRPr lang="en-US" sz="2800" dirty="0" smtClean="0"/>
          </a:p>
          <a:p>
            <a:pPr>
              <a:spcBef>
                <a:spcPts val="576"/>
              </a:spcBef>
            </a:pPr>
            <a:endParaRPr lang="en-US" sz="2800" dirty="0" smtClean="0"/>
          </a:p>
        </p:txBody>
      </p:sp>
      <p:pic>
        <p:nvPicPr>
          <p:cNvPr id="4" name="Picture 2" descr="UMBC ebiquity research group"/>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716713" y="228600"/>
            <a:ext cx="2427287" cy="70801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2652227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The proposed model is designed for </a:t>
            </a:r>
          </a:p>
          <a:p>
            <a:pPr lvl="1"/>
            <a:r>
              <a:rPr lang="en-US" dirty="0" smtClean="0"/>
              <a:t>multi-user and </a:t>
            </a:r>
          </a:p>
          <a:p>
            <a:pPr lvl="1"/>
            <a:r>
              <a:rPr lang="en-US" dirty="0" smtClean="0"/>
              <a:t>multi-database owner environment. </a:t>
            </a:r>
          </a:p>
          <a:p>
            <a:r>
              <a:rPr lang="en-US" dirty="0" smtClean="0"/>
              <a:t>The model uses </a:t>
            </a:r>
            <a:r>
              <a:rPr lang="en-US" dirty="0"/>
              <a:t>machine understandable and semantically rich descriptions of the </a:t>
            </a:r>
            <a:endParaRPr lang="en-US" dirty="0" smtClean="0"/>
          </a:p>
          <a:p>
            <a:pPr marL="1314450" lvl="2" indent="-514350">
              <a:buFont typeface="+mj-lt"/>
              <a:buAutoNum type="alphaLcPeriod"/>
            </a:pPr>
            <a:r>
              <a:rPr lang="en-US" sz="2800" dirty="0" smtClean="0"/>
              <a:t>data</a:t>
            </a:r>
            <a:r>
              <a:rPr lang="en-US" sz="2800" dirty="0"/>
              <a:t>, </a:t>
            </a:r>
            <a:endParaRPr lang="en-US" sz="2800" dirty="0" smtClean="0"/>
          </a:p>
          <a:p>
            <a:pPr marL="1314450" lvl="2" indent="-514350">
              <a:buFont typeface="+mj-lt"/>
              <a:buAutoNum type="alphaLcPeriod"/>
            </a:pPr>
            <a:r>
              <a:rPr lang="en-US" sz="2800" dirty="0" smtClean="0"/>
              <a:t>policies </a:t>
            </a:r>
            <a:r>
              <a:rPr lang="en-US" sz="2800" dirty="0"/>
              <a:t>governing access and privacy, and </a:t>
            </a:r>
            <a:endParaRPr lang="en-US" sz="2800" dirty="0" smtClean="0"/>
          </a:p>
          <a:p>
            <a:pPr marL="1314450" lvl="2" indent="-514350">
              <a:buFont typeface="+mj-lt"/>
              <a:buAutoNum type="alphaLcPeriod"/>
            </a:pPr>
            <a:r>
              <a:rPr lang="en-US" sz="2800" dirty="0" smtClean="0"/>
              <a:t>the </a:t>
            </a:r>
            <a:r>
              <a:rPr lang="en-US" sz="2800" dirty="0"/>
              <a:t>query context</a:t>
            </a:r>
          </a:p>
          <a:p>
            <a:r>
              <a:rPr lang="en-US" dirty="0" smtClean="0"/>
              <a:t>provides an audit mechanism to increase the trust in the system. </a:t>
            </a:r>
          </a:p>
        </p:txBody>
      </p:sp>
      <p:pic>
        <p:nvPicPr>
          <p:cNvPr id="4" name="Picture 2" descr="UMBC ebiquity research group"/>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716713" y="228600"/>
            <a:ext cx="2427287" cy="70801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1585026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Element</a:t>
            </a:r>
            <a:endParaRPr lang="en-US" b="1" dirty="0"/>
          </a:p>
        </p:txBody>
      </p:sp>
      <p:sp>
        <p:nvSpPr>
          <p:cNvPr id="3" name="Content Placeholder 2"/>
          <p:cNvSpPr>
            <a:spLocks noGrp="1"/>
          </p:cNvSpPr>
          <p:nvPr>
            <p:ph idx="1"/>
          </p:nvPr>
        </p:nvSpPr>
        <p:spPr>
          <a:xfrm>
            <a:off x="457200" y="1570037"/>
            <a:ext cx="8229600" cy="5287963"/>
          </a:xfrm>
        </p:spPr>
        <p:txBody>
          <a:bodyPr>
            <a:normAutofit/>
          </a:bodyPr>
          <a:lstStyle/>
          <a:p>
            <a:r>
              <a:rPr lang="en-US" sz="2800" dirty="0" smtClean="0"/>
              <a:t>Analytics is done by a “trusted” fusion organization </a:t>
            </a:r>
          </a:p>
          <a:p>
            <a:pPr lvl="1"/>
            <a:r>
              <a:rPr lang="en-US" sz="2400" dirty="0" smtClean="0"/>
              <a:t>Trusted (TTP, TCP, …) hardware and software</a:t>
            </a:r>
          </a:p>
          <a:p>
            <a:pPr lvl="1"/>
            <a:r>
              <a:rPr lang="en-US" sz="2400" dirty="0" smtClean="0"/>
              <a:t>Centralized or distributed</a:t>
            </a:r>
          </a:p>
          <a:p>
            <a:r>
              <a:rPr lang="en-US" sz="2800" dirty="0" smtClean="0"/>
              <a:t>Distinguishing </a:t>
            </a:r>
            <a:r>
              <a:rPr lang="en-US" sz="2800" dirty="0"/>
              <a:t>between </a:t>
            </a:r>
            <a:endParaRPr lang="en-US" sz="2800" dirty="0" smtClean="0"/>
          </a:p>
          <a:p>
            <a:pPr lvl="1"/>
            <a:r>
              <a:rPr lang="en-US" sz="2400" dirty="0" smtClean="0"/>
              <a:t>the </a:t>
            </a:r>
            <a:r>
              <a:rPr lang="en-US" sz="2400" dirty="0"/>
              <a:t>query originator, and </a:t>
            </a:r>
            <a:endParaRPr lang="en-US" sz="2400" dirty="0" smtClean="0"/>
          </a:p>
          <a:p>
            <a:pPr lvl="1"/>
            <a:r>
              <a:rPr lang="en-US" sz="2400" dirty="0" smtClean="0"/>
              <a:t>the </a:t>
            </a:r>
            <a:r>
              <a:rPr lang="en-US" sz="2400" dirty="0"/>
              <a:t>analysis routine which ingests the data and responds to the query. </a:t>
            </a:r>
            <a:endParaRPr lang="en-US" sz="2400" dirty="0" smtClean="0"/>
          </a:p>
          <a:p>
            <a:r>
              <a:rPr lang="en-US" sz="2800" dirty="0" smtClean="0"/>
              <a:t>The </a:t>
            </a:r>
            <a:r>
              <a:rPr lang="en-US" sz="2800" dirty="0"/>
              <a:t>data being shared by organizations can therefore be classified in two categories i.e. </a:t>
            </a:r>
          </a:p>
          <a:p>
            <a:pPr marL="1314450" lvl="2" indent="-514350">
              <a:buFont typeface="+mj-lt"/>
              <a:buAutoNum type="alphaLcPeriod"/>
            </a:pPr>
            <a:r>
              <a:rPr lang="en-US" dirty="0"/>
              <a:t>Data for processing the query</a:t>
            </a:r>
          </a:p>
          <a:p>
            <a:pPr marL="1314450" lvl="2" indent="-514350">
              <a:buFont typeface="+mj-lt"/>
              <a:buAutoNum type="alphaLcPeriod"/>
            </a:pPr>
            <a:r>
              <a:rPr lang="en-US" dirty="0"/>
              <a:t>Data for end use as result of the </a:t>
            </a:r>
            <a:r>
              <a:rPr lang="en-US" dirty="0" smtClean="0"/>
              <a:t>query</a:t>
            </a:r>
          </a:p>
        </p:txBody>
      </p:sp>
      <p:pic>
        <p:nvPicPr>
          <p:cNvPr id="4" name="Picture 2" descr="UMBC ebiquity research group"/>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716713" y="228600"/>
            <a:ext cx="2427287" cy="70801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33596738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Element</a:t>
            </a:r>
            <a:endParaRPr lang="en-US" b="1" dirty="0"/>
          </a:p>
        </p:txBody>
      </p:sp>
      <p:pic>
        <p:nvPicPr>
          <p:cNvPr id="102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0" y="1752600"/>
            <a:ext cx="17625146"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descr="UMBC ebiquity research group"/>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716713" y="228600"/>
            <a:ext cx="2427287" cy="70801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55053109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 Structure</a:t>
            </a:r>
            <a:endParaRPr lang="en-US" b="1" dirty="0"/>
          </a:p>
        </p:txBody>
      </p:sp>
      <p:sp>
        <p:nvSpPr>
          <p:cNvPr id="3" name="Content Placeholder 2"/>
          <p:cNvSpPr>
            <a:spLocks noGrp="1"/>
          </p:cNvSpPr>
          <p:nvPr>
            <p:ph idx="1"/>
          </p:nvPr>
        </p:nvSpPr>
        <p:spPr/>
        <p:txBody>
          <a:bodyPr/>
          <a:lstStyle/>
          <a:p>
            <a:r>
              <a:rPr lang="en-US" dirty="0" smtClean="0"/>
              <a:t>Multiple Users</a:t>
            </a:r>
          </a:p>
          <a:p>
            <a:r>
              <a:rPr lang="en-US" dirty="0" smtClean="0"/>
              <a:t>Multiple Database owners</a:t>
            </a:r>
          </a:p>
          <a:p>
            <a:r>
              <a:rPr lang="en-US" dirty="0" smtClean="0"/>
              <a:t>Each Database owning organization has a set of Privacy Policies</a:t>
            </a:r>
          </a:p>
          <a:p>
            <a:r>
              <a:rPr lang="en-US" dirty="0" smtClean="0"/>
              <a:t>Each person in the user organization has a defined set of Privileges relating to Access</a:t>
            </a:r>
          </a:p>
          <a:p>
            <a:r>
              <a:rPr lang="en-US" dirty="0" smtClean="0"/>
              <a:t>Trusted Mediator and Audit Control Unit</a:t>
            </a:r>
            <a:endParaRPr lang="en-US" dirty="0"/>
          </a:p>
        </p:txBody>
      </p:sp>
      <p:pic>
        <p:nvPicPr>
          <p:cNvPr id="4" name="Picture 2" descr="UMBC ebiquity research group"/>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716713" y="228600"/>
            <a:ext cx="2427287" cy="70801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 xmlns:p14="http://schemas.microsoft.com/office/powerpoint/2010/main" val="7477387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124200" y="381000"/>
            <a:ext cx="1752600" cy="6248400"/>
          </a:xfrm>
          <a:prstGeom prst="rect">
            <a:avLst/>
          </a:prstGeom>
          <a:noFill/>
          <a:ln>
            <a:solidFill>
              <a:schemeClr val="accent3">
                <a:lumMod val="50000"/>
                <a:alpha val="59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76600" y="533400"/>
            <a:ext cx="1524000" cy="261610"/>
          </a:xfrm>
          <a:prstGeom prst="rect">
            <a:avLst/>
          </a:prstGeom>
          <a:noFill/>
        </p:spPr>
        <p:txBody>
          <a:bodyPr wrap="square" rtlCol="0">
            <a:spAutoFit/>
          </a:bodyPr>
          <a:lstStyle/>
          <a:p>
            <a:pPr algn="ctr"/>
            <a:r>
              <a:rPr lang="en-US" sz="1100" dirty="0" smtClean="0">
                <a:solidFill>
                  <a:schemeClr val="accent3">
                    <a:lumMod val="50000"/>
                  </a:schemeClr>
                </a:solidFill>
                <a:latin typeface="Arial" pitchFamily="34" charset="0"/>
                <a:cs typeface="Arial" pitchFamily="34" charset="0"/>
              </a:rPr>
              <a:t>Mediator Machine</a:t>
            </a:r>
            <a:endParaRPr lang="en-US" sz="1100" dirty="0">
              <a:solidFill>
                <a:schemeClr val="accent3">
                  <a:lumMod val="50000"/>
                </a:schemeClr>
              </a:solidFill>
              <a:latin typeface="Arial" pitchFamily="34" charset="0"/>
              <a:cs typeface="Arial" pitchFamily="34" charset="0"/>
            </a:endParaRPr>
          </a:p>
        </p:txBody>
      </p:sp>
      <p:sp>
        <p:nvSpPr>
          <p:cNvPr id="48" name="TextBox 47"/>
          <p:cNvSpPr txBox="1"/>
          <p:nvPr/>
        </p:nvSpPr>
        <p:spPr>
          <a:xfrm>
            <a:off x="5334000" y="533400"/>
            <a:ext cx="762000" cy="338554"/>
          </a:xfrm>
          <a:prstGeom prst="rect">
            <a:avLst/>
          </a:prstGeom>
          <a:noFill/>
        </p:spPr>
        <p:txBody>
          <a:bodyPr wrap="square" rtlCol="0">
            <a:spAutoFit/>
          </a:bodyPr>
          <a:lstStyle/>
          <a:p>
            <a:pPr algn="ctr"/>
            <a:r>
              <a:rPr lang="en-US" sz="800" dirty="0" smtClean="0">
                <a:solidFill>
                  <a:schemeClr val="accent3">
                    <a:lumMod val="50000"/>
                  </a:schemeClr>
                </a:solidFill>
                <a:latin typeface="Arial" pitchFamily="34" charset="0"/>
                <a:cs typeface="Arial" pitchFamily="34" charset="0"/>
              </a:rPr>
              <a:t>Human </a:t>
            </a:r>
          </a:p>
          <a:p>
            <a:pPr algn="ctr"/>
            <a:r>
              <a:rPr lang="en-US" sz="800" dirty="0" smtClean="0">
                <a:solidFill>
                  <a:schemeClr val="accent3">
                    <a:lumMod val="50000"/>
                  </a:schemeClr>
                </a:solidFill>
                <a:latin typeface="Arial" pitchFamily="34" charset="0"/>
                <a:cs typeface="Arial" pitchFamily="34" charset="0"/>
              </a:rPr>
              <a:t>Component</a:t>
            </a:r>
            <a:endParaRPr lang="en-US" sz="800" dirty="0">
              <a:solidFill>
                <a:schemeClr val="accent3">
                  <a:lumMod val="50000"/>
                </a:schemeClr>
              </a:solidFill>
              <a:latin typeface="Arial" pitchFamily="34" charset="0"/>
              <a:cs typeface="Arial" pitchFamily="34" charset="0"/>
            </a:endParaRPr>
          </a:p>
        </p:txBody>
      </p:sp>
      <p:cxnSp>
        <p:nvCxnSpPr>
          <p:cNvPr id="43" name="Straight Arrow Connector 42"/>
          <p:cNvCxnSpPr>
            <a:stCxn id="2" idx="0"/>
            <a:endCxn id="55" idx="6"/>
          </p:cNvCxnSpPr>
          <p:nvPr/>
        </p:nvCxnSpPr>
        <p:spPr>
          <a:xfrm rot="10800000">
            <a:off x="4117848" y="1104900"/>
            <a:ext cx="2973952"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248400" y="1447800"/>
            <a:ext cx="762000" cy="261610"/>
          </a:xfrm>
          <a:prstGeom prst="rect">
            <a:avLst/>
          </a:prstGeom>
          <a:noFill/>
        </p:spPr>
        <p:txBody>
          <a:bodyPr wrap="square" rtlCol="0">
            <a:spAutoFit/>
          </a:bodyPr>
          <a:lstStyle/>
          <a:p>
            <a:r>
              <a:rPr lang="en-US" sz="1100" dirty="0" smtClean="0">
                <a:solidFill>
                  <a:schemeClr val="tx2"/>
                </a:solidFill>
                <a:latin typeface="Arial" pitchFamily="34" charset="0"/>
                <a:cs typeface="Arial" pitchFamily="34" charset="0"/>
              </a:rPr>
              <a:t>Q</a:t>
            </a:r>
            <a:r>
              <a:rPr lang="en-US" sz="1100" baseline="-25000" dirty="0" smtClean="0">
                <a:solidFill>
                  <a:schemeClr val="tx2"/>
                </a:solidFill>
                <a:latin typeface="Arial" pitchFamily="34" charset="0"/>
                <a:cs typeface="Arial" pitchFamily="34" charset="0"/>
              </a:rPr>
              <a:t>1.B.G</a:t>
            </a:r>
            <a:r>
              <a:rPr lang="en-US" sz="1100" baseline="-50000" dirty="0" smtClean="0">
                <a:solidFill>
                  <a:schemeClr val="tx2"/>
                </a:solidFill>
                <a:latin typeface="Arial" pitchFamily="34" charset="0"/>
                <a:cs typeface="Arial" pitchFamily="34" charset="0"/>
              </a:rPr>
              <a:t>2</a:t>
            </a:r>
            <a:r>
              <a:rPr lang="en-US" sz="1100" baseline="-25000" dirty="0" smtClean="0">
                <a:solidFill>
                  <a:schemeClr val="tx2"/>
                </a:solidFill>
                <a:latin typeface="Arial" pitchFamily="34" charset="0"/>
                <a:cs typeface="Arial" pitchFamily="34" charset="0"/>
              </a:rPr>
              <a:t>.U</a:t>
            </a:r>
            <a:r>
              <a:rPr lang="en-US" sz="1100" baseline="-50000" dirty="0" smtClean="0">
                <a:solidFill>
                  <a:schemeClr val="tx2"/>
                </a:solidFill>
                <a:latin typeface="Arial" pitchFamily="34" charset="0"/>
                <a:cs typeface="Arial" pitchFamily="34" charset="0"/>
              </a:rPr>
              <a:t>3</a:t>
            </a:r>
            <a:endParaRPr lang="en-US" sz="1100" baseline="-50000" dirty="0">
              <a:solidFill>
                <a:schemeClr val="tx2"/>
              </a:solidFill>
              <a:latin typeface="Arial" pitchFamily="34" charset="0"/>
              <a:cs typeface="Arial" pitchFamily="34" charset="0"/>
            </a:endParaRPr>
          </a:p>
        </p:txBody>
      </p:sp>
      <p:cxnSp>
        <p:nvCxnSpPr>
          <p:cNvPr id="52" name="Straight Arrow Connector 51"/>
          <p:cNvCxnSpPr>
            <a:endCxn id="68" idx="6"/>
          </p:cNvCxnSpPr>
          <p:nvPr/>
        </p:nvCxnSpPr>
        <p:spPr>
          <a:xfrm rot="10800000">
            <a:off x="4117849" y="3162300"/>
            <a:ext cx="3121165" cy="2286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83" idx="6"/>
          </p:cNvCxnSpPr>
          <p:nvPr/>
        </p:nvCxnSpPr>
        <p:spPr>
          <a:xfrm rot="10800000">
            <a:off x="4117849" y="5143500"/>
            <a:ext cx="3202083" cy="304800"/>
          </a:xfrm>
          <a:prstGeom prst="straightConnector1">
            <a:avLst/>
          </a:prstGeom>
          <a:ln>
            <a:prstDash val="lgDashDotDot"/>
            <a:tailEnd type="arrow"/>
          </a:ln>
        </p:spPr>
        <p:style>
          <a:lnRef idx="1">
            <a:schemeClr val="accent1"/>
          </a:lnRef>
          <a:fillRef idx="0">
            <a:schemeClr val="accent1"/>
          </a:fillRef>
          <a:effectRef idx="0">
            <a:schemeClr val="accent1"/>
          </a:effectRef>
          <a:fontRef idx="minor">
            <a:schemeClr val="tx1"/>
          </a:fontRef>
        </p:style>
      </p:cxnSp>
      <p:grpSp>
        <p:nvGrpSpPr>
          <p:cNvPr id="3" name="Group 67"/>
          <p:cNvGrpSpPr/>
          <p:nvPr/>
        </p:nvGrpSpPr>
        <p:grpSpPr>
          <a:xfrm>
            <a:off x="7086600" y="762000"/>
            <a:ext cx="1676400" cy="1600200"/>
            <a:chOff x="7086600" y="762000"/>
            <a:chExt cx="1676400" cy="1600200"/>
          </a:xfrm>
        </p:grpSpPr>
        <p:sp>
          <p:nvSpPr>
            <p:cNvPr id="2" name="Cloud Callout 1"/>
            <p:cNvSpPr/>
            <p:nvPr/>
          </p:nvSpPr>
          <p:spPr>
            <a:xfrm>
              <a:off x="7086600" y="762000"/>
              <a:ext cx="1676400" cy="1600200"/>
            </a:xfrm>
            <a:prstGeom prst="cloudCallou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15200" y="1066800"/>
              <a:ext cx="1143000" cy="938719"/>
            </a:xfrm>
            <a:prstGeom prst="rect">
              <a:avLst/>
            </a:prstGeom>
            <a:noFill/>
            <a:ln>
              <a:solidFill>
                <a:schemeClr val="accent1">
                  <a:shade val="50000"/>
                </a:schemeClr>
              </a:solidFill>
            </a:ln>
          </p:spPr>
          <p:txBody>
            <a:bodyPr wrap="square" rtlCol="0">
              <a:spAutoFit/>
            </a:bodyPr>
            <a:lstStyle/>
            <a:p>
              <a:pPr algn="ctr"/>
              <a:r>
                <a:rPr lang="en-US" sz="1100" b="1" u="sng" dirty="0" smtClean="0">
                  <a:latin typeface="Arial" pitchFamily="34" charset="0"/>
                  <a:cs typeface="Arial" pitchFamily="34" charset="0"/>
                </a:rPr>
                <a:t>User 1</a:t>
              </a:r>
            </a:p>
            <a:p>
              <a:pPr algn="ctr"/>
              <a:endParaRPr lang="en-US" sz="1100" b="1" u="sng" dirty="0" smtClean="0">
                <a:latin typeface="Arial" pitchFamily="34" charset="0"/>
                <a:cs typeface="Arial" pitchFamily="34" charset="0"/>
              </a:endParaRPr>
            </a:p>
            <a:p>
              <a:pPr algn="ctr"/>
              <a:endParaRPr lang="en-US" sz="1100" b="1" u="sng" dirty="0">
                <a:latin typeface="Arial" pitchFamily="34" charset="0"/>
                <a:cs typeface="Arial" pitchFamily="34" charset="0"/>
              </a:endParaRPr>
            </a:p>
            <a:p>
              <a:pPr algn="ctr"/>
              <a:endParaRPr lang="en-US" sz="1100" b="1" u="sng" dirty="0" smtClean="0">
                <a:latin typeface="Arial" pitchFamily="34" charset="0"/>
                <a:cs typeface="Arial" pitchFamily="34" charset="0"/>
              </a:endParaRPr>
            </a:p>
            <a:p>
              <a:pPr algn="ctr"/>
              <a:endParaRPr lang="en-US" sz="1100" b="1" u="sng" dirty="0">
                <a:latin typeface="Arial" pitchFamily="34" charset="0"/>
                <a:cs typeface="Arial" pitchFamily="34" charset="0"/>
              </a:endParaRPr>
            </a:p>
          </p:txBody>
        </p:sp>
        <p:sp>
          <p:nvSpPr>
            <p:cNvPr id="5" name="TextBox 4"/>
            <p:cNvSpPr txBox="1"/>
            <p:nvPr/>
          </p:nvSpPr>
          <p:spPr>
            <a:xfrm>
              <a:off x="7391400" y="1295401"/>
              <a:ext cx="533400" cy="400110"/>
            </a:xfrm>
            <a:prstGeom prst="rect">
              <a:avLst/>
            </a:prstGeom>
            <a:noFill/>
            <a:ln>
              <a:solidFill>
                <a:schemeClr val="tx1"/>
              </a:solidFill>
              <a:prstDash val="sysDot"/>
            </a:ln>
          </p:spPr>
          <p:txBody>
            <a:bodyPr wrap="square" rtlCol="0">
              <a:spAutoFit/>
            </a:bodyPr>
            <a:lstStyle/>
            <a:p>
              <a:pPr algn="ctr"/>
              <a:r>
                <a:rPr lang="en-US" sz="500" b="1" dirty="0" smtClean="0">
                  <a:latin typeface="Arial" pitchFamily="34" charset="0"/>
                  <a:cs typeface="Arial" pitchFamily="34" charset="0"/>
                </a:rPr>
                <a:t>Hierarchy</a:t>
              </a:r>
            </a:p>
            <a:p>
              <a:pPr algn="ctr"/>
              <a:r>
                <a:rPr lang="en-US" sz="500" dirty="0" smtClean="0">
                  <a:latin typeface="Arial" pitchFamily="34" charset="0"/>
                  <a:cs typeface="Arial" pitchFamily="34" charset="0"/>
                </a:rPr>
                <a:t>A</a:t>
              </a:r>
            </a:p>
            <a:p>
              <a:pPr algn="ctr"/>
              <a:r>
                <a:rPr lang="en-US" sz="500" dirty="0" smtClean="0">
                  <a:latin typeface="Arial" pitchFamily="34" charset="0"/>
                  <a:cs typeface="Arial" pitchFamily="34" charset="0"/>
                </a:rPr>
                <a:t>B</a:t>
              </a:r>
            </a:p>
            <a:p>
              <a:pPr algn="ctr"/>
              <a:r>
                <a:rPr lang="en-US" sz="500" dirty="0">
                  <a:latin typeface="Arial" pitchFamily="34" charset="0"/>
                  <a:cs typeface="Arial" pitchFamily="34" charset="0"/>
                </a:rPr>
                <a:t>C</a:t>
              </a:r>
            </a:p>
          </p:txBody>
        </p:sp>
        <p:sp>
          <p:nvSpPr>
            <p:cNvPr id="6" name="TextBox 5"/>
            <p:cNvSpPr txBox="1"/>
            <p:nvPr/>
          </p:nvSpPr>
          <p:spPr>
            <a:xfrm>
              <a:off x="8001000" y="1295400"/>
              <a:ext cx="381000" cy="477054"/>
            </a:xfrm>
            <a:prstGeom prst="rect">
              <a:avLst/>
            </a:prstGeom>
            <a:noFill/>
            <a:ln>
              <a:solidFill>
                <a:schemeClr val="tx1"/>
              </a:solidFill>
              <a:prstDash val="sysDot"/>
            </a:ln>
          </p:spPr>
          <p:txBody>
            <a:bodyPr wrap="square" rtlCol="0">
              <a:spAutoFit/>
            </a:bodyPr>
            <a:lstStyle/>
            <a:p>
              <a:pPr algn="ctr"/>
              <a:r>
                <a:rPr lang="en-US" sz="500" b="1" u="sng" dirty="0" smtClean="0">
                  <a:latin typeface="Arial" pitchFamily="34" charset="0"/>
                  <a:cs typeface="Arial" pitchFamily="34" charset="0"/>
                </a:rPr>
                <a:t>Group</a:t>
              </a:r>
            </a:p>
            <a:p>
              <a:pPr algn="ctr"/>
              <a:r>
                <a:rPr lang="en-US" sz="500" dirty="0" smtClean="0">
                  <a:latin typeface="Arial" pitchFamily="34" charset="0"/>
                  <a:cs typeface="Arial" pitchFamily="34" charset="0"/>
                </a:rPr>
                <a:t>G1</a:t>
              </a:r>
            </a:p>
            <a:p>
              <a:pPr algn="ctr"/>
              <a:r>
                <a:rPr lang="en-US" sz="500" dirty="0" smtClean="0">
                  <a:latin typeface="Arial" pitchFamily="34" charset="0"/>
                  <a:cs typeface="Arial" pitchFamily="34" charset="0"/>
                </a:rPr>
                <a:t>G2</a:t>
              </a:r>
            </a:p>
            <a:p>
              <a:pPr algn="ctr"/>
              <a:r>
                <a:rPr lang="en-US" sz="500" dirty="0" smtClean="0">
                  <a:latin typeface="Arial" pitchFamily="34" charset="0"/>
                  <a:cs typeface="Arial" pitchFamily="34" charset="0"/>
                </a:rPr>
                <a:t>G3</a:t>
              </a:r>
            </a:p>
            <a:p>
              <a:pPr algn="ctr"/>
              <a:r>
                <a:rPr lang="en-US" sz="500" dirty="0" smtClean="0">
                  <a:latin typeface="Arial" pitchFamily="34" charset="0"/>
                  <a:cs typeface="Arial" pitchFamily="34" charset="0"/>
                </a:rPr>
                <a:t>G4</a:t>
              </a:r>
              <a:endParaRPr lang="en-US" sz="500" dirty="0">
                <a:latin typeface="Arial" pitchFamily="34" charset="0"/>
                <a:cs typeface="Arial" pitchFamily="34" charset="0"/>
              </a:endParaRPr>
            </a:p>
          </p:txBody>
        </p:sp>
        <p:sp>
          <p:nvSpPr>
            <p:cNvPr id="23" name="TextBox 22"/>
            <p:cNvSpPr txBox="1"/>
            <p:nvPr/>
          </p:nvSpPr>
          <p:spPr>
            <a:xfrm>
              <a:off x="7924800" y="838200"/>
              <a:ext cx="533400" cy="246221"/>
            </a:xfrm>
            <a:prstGeom prst="rect">
              <a:avLst/>
            </a:prstGeom>
            <a:noFill/>
          </p:spPr>
          <p:txBody>
            <a:bodyPr wrap="square" rtlCol="0">
              <a:spAutoFit/>
            </a:bodyPr>
            <a:lstStyle/>
            <a:p>
              <a:pPr algn="ctr"/>
              <a:r>
                <a:rPr lang="en-US" sz="500" dirty="0" smtClean="0">
                  <a:solidFill>
                    <a:srgbClr val="FF0000"/>
                  </a:solidFill>
                  <a:latin typeface="Arial" pitchFamily="34" charset="0"/>
                  <a:cs typeface="Arial" pitchFamily="34" charset="0"/>
                </a:rPr>
                <a:t>Privileges Set Ø</a:t>
              </a:r>
              <a:r>
                <a:rPr lang="en-US" sz="400" dirty="0" smtClean="0">
                  <a:solidFill>
                    <a:srgbClr val="FF0000"/>
                  </a:solidFill>
                  <a:latin typeface="Arial" pitchFamily="34" charset="0"/>
                  <a:cs typeface="Arial" pitchFamily="34" charset="0"/>
                </a:rPr>
                <a:t>1</a:t>
              </a:r>
              <a:endParaRPr lang="en-US" dirty="0">
                <a:solidFill>
                  <a:srgbClr val="FF0000"/>
                </a:solidFill>
                <a:latin typeface="Arial" pitchFamily="34" charset="0"/>
                <a:cs typeface="Arial" pitchFamily="34" charset="0"/>
              </a:endParaRPr>
            </a:p>
          </p:txBody>
        </p:sp>
        <p:sp>
          <p:nvSpPr>
            <p:cNvPr id="63" name="TextBox 62"/>
            <p:cNvSpPr txBox="1"/>
            <p:nvPr/>
          </p:nvSpPr>
          <p:spPr>
            <a:xfrm>
              <a:off x="7391400" y="1811923"/>
              <a:ext cx="914400" cy="169277"/>
            </a:xfrm>
            <a:prstGeom prst="rect">
              <a:avLst/>
            </a:prstGeom>
            <a:noFill/>
            <a:ln>
              <a:solidFill>
                <a:schemeClr val="tx1"/>
              </a:solidFill>
              <a:prstDash val="sysDot"/>
            </a:ln>
          </p:spPr>
          <p:txBody>
            <a:bodyPr wrap="square" rtlCol="0">
              <a:spAutoFit/>
            </a:bodyPr>
            <a:lstStyle/>
            <a:p>
              <a:pPr algn="ctr"/>
              <a:r>
                <a:rPr lang="en-US" sz="500" b="1" u="sng" dirty="0" smtClean="0">
                  <a:latin typeface="Arial" pitchFamily="34" charset="0"/>
                  <a:cs typeface="Arial" pitchFamily="34" charset="0"/>
                </a:rPr>
                <a:t>Use</a:t>
              </a:r>
              <a:r>
                <a:rPr lang="en-US" sz="500" dirty="0" smtClean="0">
                  <a:latin typeface="Arial" pitchFamily="34" charset="0"/>
                  <a:cs typeface="Arial" pitchFamily="34" charset="0"/>
                </a:rPr>
                <a:t>:    U1, U2, U3</a:t>
              </a:r>
              <a:endParaRPr lang="en-US" sz="500" dirty="0">
                <a:latin typeface="Arial" pitchFamily="34" charset="0"/>
                <a:cs typeface="Arial" pitchFamily="34" charset="0"/>
              </a:endParaRPr>
            </a:p>
          </p:txBody>
        </p:sp>
      </p:grpSp>
      <p:grpSp>
        <p:nvGrpSpPr>
          <p:cNvPr id="7" name="Group 68"/>
          <p:cNvGrpSpPr/>
          <p:nvPr/>
        </p:nvGrpSpPr>
        <p:grpSpPr>
          <a:xfrm>
            <a:off x="7239000" y="2667000"/>
            <a:ext cx="1676400" cy="1600200"/>
            <a:chOff x="7086600" y="762000"/>
            <a:chExt cx="1676400" cy="1600200"/>
          </a:xfrm>
        </p:grpSpPr>
        <p:sp>
          <p:nvSpPr>
            <p:cNvPr id="70" name="Cloud Callout 69"/>
            <p:cNvSpPr/>
            <p:nvPr/>
          </p:nvSpPr>
          <p:spPr>
            <a:xfrm>
              <a:off x="7086600" y="762000"/>
              <a:ext cx="1676400" cy="1600200"/>
            </a:xfrm>
            <a:prstGeom prst="cloudCallou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315200" y="1066800"/>
              <a:ext cx="1143000" cy="938719"/>
            </a:xfrm>
            <a:prstGeom prst="rect">
              <a:avLst/>
            </a:prstGeom>
            <a:noFill/>
            <a:ln>
              <a:solidFill>
                <a:schemeClr val="accent1">
                  <a:shade val="50000"/>
                </a:schemeClr>
              </a:solidFill>
            </a:ln>
          </p:spPr>
          <p:txBody>
            <a:bodyPr wrap="square" rtlCol="0">
              <a:spAutoFit/>
            </a:bodyPr>
            <a:lstStyle/>
            <a:p>
              <a:pPr algn="ctr"/>
              <a:r>
                <a:rPr lang="en-US" sz="1100" b="1" u="sng" dirty="0" smtClean="0">
                  <a:latin typeface="Arial" pitchFamily="34" charset="0"/>
                  <a:cs typeface="Arial" pitchFamily="34" charset="0"/>
                </a:rPr>
                <a:t>User 2</a:t>
              </a:r>
            </a:p>
            <a:p>
              <a:pPr algn="ctr"/>
              <a:endParaRPr lang="en-US" sz="1100" b="1" u="sng" dirty="0" smtClean="0">
                <a:latin typeface="Arial" pitchFamily="34" charset="0"/>
                <a:cs typeface="Arial" pitchFamily="34" charset="0"/>
              </a:endParaRPr>
            </a:p>
            <a:p>
              <a:pPr algn="ctr"/>
              <a:endParaRPr lang="en-US" sz="1100" b="1" u="sng" dirty="0">
                <a:latin typeface="Arial" pitchFamily="34" charset="0"/>
                <a:cs typeface="Arial" pitchFamily="34" charset="0"/>
              </a:endParaRPr>
            </a:p>
            <a:p>
              <a:pPr algn="ctr"/>
              <a:endParaRPr lang="en-US" sz="1100" b="1" u="sng" dirty="0" smtClean="0">
                <a:latin typeface="Arial" pitchFamily="34" charset="0"/>
                <a:cs typeface="Arial" pitchFamily="34" charset="0"/>
              </a:endParaRPr>
            </a:p>
            <a:p>
              <a:pPr algn="ctr"/>
              <a:endParaRPr lang="en-US" sz="1100" b="1" u="sng" dirty="0">
                <a:latin typeface="Arial" pitchFamily="34" charset="0"/>
                <a:cs typeface="Arial" pitchFamily="34" charset="0"/>
              </a:endParaRPr>
            </a:p>
          </p:txBody>
        </p:sp>
        <p:sp>
          <p:nvSpPr>
            <p:cNvPr id="72" name="TextBox 71"/>
            <p:cNvSpPr txBox="1"/>
            <p:nvPr/>
          </p:nvSpPr>
          <p:spPr>
            <a:xfrm>
              <a:off x="7391400" y="1295401"/>
              <a:ext cx="533400" cy="400110"/>
            </a:xfrm>
            <a:prstGeom prst="rect">
              <a:avLst/>
            </a:prstGeom>
            <a:noFill/>
            <a:ln>
              <a:solidFill>
                <a:schemeClr val="tx1"/>
              </a:solidFill>
              <a:prstDash val="sysDot"/>
            </a:ln>
          </p:spPr>
          <p:txBody>
            <a:bodyPr wrap="square" rtlCol="0">
              <a:spAutoFit/>
            </a:bodyPr>
            <a:lstStyle/>
            <a:p>
              <a:pPr algn="ctr"/>
              <a:r>
                <a:rPr lang="en-US" sz="500" b="1" dirty="0" smtClean="0">
                  <a:latin typeface="Arial" pitchFamily="34" charset="0"/>
                  <a:cs typeface="Arial" pitchFamily="34" charset="0"/>
                </a:rPr>
                <a:t>Hierarchy</a:t>
              </a:r>
            </a:p>
            <a:p>
              <a:pPr algn="ctr"/>
              <a:r>
                <a:rPr lang="en-US" sz="500" dirty="0" smtClean="0">
                  <a:latin typeface="Arial" pitchFamily="34" charset="0"/>
                  <a:cs typeface="Arial" pitchFamily="34" charset="0"/>
                </a:rPr>
                <a:t>A</a:t>
              </a:r>
            </a:p>
            <a:p>
              <a:pPr algn="ctr"/>
              <a:r>
                <a:rPr lang="en-US" sz="500" dirty="0" smtClean="0">
                  <a:latin typeface="Arial" pitchFamily="34" charset="0"/>
                  <a:cs typeface="Arial" pitchFamily="34" charset="0"/>
                </a:rPr>
                <a:t>B</a:t>
              </a:r>
            </a:p>
            <a:p>
              <a:pPr algn="ctr"/>
              <a:r>
                <a:rPr lang="en-US" sz="500" dirty="0">
                  <a:latin typeface="Arial" pitchFamily="34" charset="0"/>
                  <a:cs typeface="Arial" pitchFamily="34" charset="0"/>
                </a:rPr>
                <a:t>C</a:t>
              </a:r>
            </a:p>
          </p:txBody>
        </p:sp>
        <p:sp>
          <p:nvSpPr>
            <p:cNvPr id="73" name="TextBox 72"/>
            <p:cNvSpPr txBox="1"/>
            <p:nvPr/>
          </p:nvSpPr>
          <p:spPr>
            <a:xfrm>
              <a:off x="8001000" y="1295400"/>
              <a:ext cx="381000" cy="477054"/>
            </a:xfrm>
            <a:prstGeom prst="rect">
              <a:avLst/>
            </a:prstGeom>
            <a:noFill/>
            <a:ln>
              <a:solidFill>
                <a:schemeClr val="tx1"/>
              </a:solidFill>
              <a:prstDash val="sysDot"/>
            </a:ln>
          </p:spPr>
          <p:txBody>
            <a:bodyPr wrap="square" rtlCol="0">
              <a:spAutoFit/>
            </a:bodyPr>
            <a:lstStyle/>
            <a:p>
              <a:pPr algn="ctr"/>
              <a:r>
                <a:rPr lang="en-US" sz="500" b="1" u="sng" dirty="0" smtClean="0">
                  <a:latin typeface="Arial" pitchFamily="34" charset="0"/>
                  <a:cs typeface="Arial" pitchFamily="34" charset="0"/>
                </a:rPr>
                <a:t>Group</a:t>
              </a:r>
            </a:p>
            <a:p>
              <a:pPr algn="ctr"/>
              <a:r>
                <a:rPr lang="en-US" sz="500" dirty="0" smtClean="0">
                  <a:latin typeface="Arial" pitchFamily="34" charset="0"/>
                  <a:cs typeface="Arial" pitchFamily="34" charset="0"/>
                </a:rPr>
                <a:t>G1</a:t>
              </a:r>
            </a:p>
            <a:p>
              <a:pPr algn="ctr"/>
              <a:r>
                <a:rPr lang="en-US" sz="500" dirty="0" smtClean="0">
                  <a:latin typeface="Arial" pitchFamily="34" charset="0"/>
                  <a:cs typeface="Arial" pitchFamily="34" charset="0"/>
                </a:rPr>
                <a:t>G2</a:t>
              </a:r>
            </a:p>
            <a:p>
              <a:pPr algn="ctr"/>
              <a:r>
                <a:rPr lang="en-US" sz="500" dirty="0" smtClean="0">
                  <a:latin typeface="Arial" pitchFamily="34" charset="0"/>
                  <a:cs typeface="Arial" pitchFamily="34" charset="0"/>
                </a:rPr>
                <a:t>G3</a:t>
              </a:r>
            </a:p>
            <a:p>
              <a:pPr algn="ctr"/>
              <a:r>
                <a:rPr lang="en-US" sz="500" dirty="0" smtClean="0">
                  <a:latin typeface="Arial" pitchFamily="34" charset="0"/>
                  <a:cs typeface="Arial" pitchFamily="34" charset="0"/>
                </a:rPr>
                <a:t>G4</a:t>
              </a:r>
              <a:endParaRPr lang="en-US" sz="500" dirty="0">
                <a:latin typeface="Arial" pitchFamily="34" charset="0"/>
                <a:cs typeface="Arial" pitchFamily="34" charset="0"/>
              </a:endParaRPr>
            </a:p>
          </p:txBody>
        </p:sp>
        <p:sp>
          <p:nvSpPr>
            <p:cNvPr id="74" name="TextBox 73"/>
            <p:cNvSpPr txBox="1"/>
            <p:nvPr/>
          </p:nvSpPr>
          <p:spPr>
            <a:xfrm>
              <a:off x="7924800" y="838200"/>
              <a:ext cx="533400" cy="246221"/>
            </a:xfrm>
            <a:prstGeom prst="rect">
              <a:avLst/>
            </a:prstGeom>
            <a:noFill/>
          </p:spPr>
          <p:txBody>
            <a:bodyPr wrap="square" rtlCol="0">
              <a:spAutoFit/>
            </a:bodyPr>
            <a:lstStyle/>
            <a:p>
              <a:pPr algn="ctr"/>
              <a:r>
                <a:rPr lang="en-US" sz="500" dirty="0" smtClean="0">
                  <a:solidFill>
                    <a:srgbClr val="FF0000"/>
                  </a:solidFill>
                  <a:latin typeface="Arial" pitchFamily="34" charset="0"/>
                  <a:cs typeface="Arial" pitchFamily="34" charset="0"/>
                </a:rPr>
                <a:t>Privileges Set Ø</a:t>
              </a:r>
              <a:r>
                <a:rPr lang="en-US" sz="400" dirty="0">
                  <a:solidFill>
                    <a:srgbClr val="FF0000"/>
                  </a:solidFill>
                  <a:latin typeface="Arial" pitchFamily="34" charset="0"/>
                  <a:cs typeface="Arial" pitchFamily="34" charset="0"/>
                </a:rPr>
                <a:t>2</a:t>
              </a:r>
              <a:endParaRPr lang="en-US" dirty="0">
                <a:solidFill>
                  <a:srgbClr val="FF0000"/>
                </a:solidFill>
                <a:latin typeface="Arial" pitchFamily="34" charset="0"/>
                <a:cs typeface="Arial" pitchFamily="34" charset="0"/>
              </a:endParaRPr>
            </a:p>
          </p:txBody>
        </p:sp>
        <p:sp>
          <p:nvSpPr>
            <p:cNvPr id="75" name="TextBox 74"/>
            <p:cNvSpPr txBox="1"/>
            <p:nvPr/>
          </p:nvSpPr>
          <p:spPr>
            <a:xfrm>
              <a:off x="7391400" y="1811923"/>
              <a:ext cx="914400" cy="169277"/>
            </a:xfrm>
            <a:prstGeom prst="rect">
              <a:avLst/>
            </a:prstGeom>
            <a:noFill/>
            <a:ln>
              <a:solidFill>
                <a:schemeClr val="tx1"/>
              </a:solidFill>
              <a:prstDash val="sysDot"/>
            </a:ln>
          </p:spPr>
          <p:txBody>
            <a:bodyPr wrap="square" rtlCol="0">
              <a:spAutoFit/>
            </a:bodyPr>
            <a:lstStyle/>
            <a:p>
              <a:pPr algn="ctr"/>
              <a:r>
                <a:rPr lang="en-US" sz="500" b="1" u="sng" dirty="0" smtClean="0">
                  <a:latin typeface="Arial" pitchFamily="34" charset="0"/>
                  <a:cs typeface="Arial" pitchFamily="34" charset="0"/>
                </a:rPr>
                <a:t>Use</a:t>
              </a:r>
              <a:r>
                <a:rPr lang="en-US" sz="500" dirty="0" smtClean="0">
                  <a:latin typeface="Arial" pitchFamily="34" charset="0"/>
                  <a:cs typeface="Arial" pitchFamily="34" charset="0"/>
                </a:rPr>
                <a:t>:    U1, U2, U3</a:t>
              </a:r>
              <a:endParaRPr lang="en-US" sz="500" dirty="0">
                <a:latin typeface="Arial" pitchFamily="34" charset="0"/>
                <a:cs typeface="Arial" pitchFamily="34" charset="0"/>
              </a:endParaRPr>
            </a:p>
          </p:txBody>
        </p:sp>
      </p:grpSp>
      <p:grpSp>
        <p:nvGrpSpPr>
          <p:cNvPr id="8" name="Group 75"/>
          <p:cNvGrpSpPr/>
          <p:nvPr/>
        </p:nvGrpSpPr>
        <p:grpSpPr>
          <a:xfrm>
            <a:off x="7239000" y="4495800"/>
            <a:ext cx="1676400" cy="1600200"/>
            <a:chOff x="7086600" y="762000"/>
            <a:chExt cx="1676400" cy="1600200"/>
          </a:xfrm>
        </p:grpSpPr>
        <p:sp>
          <p:nvSpPr>
            <p:cNvPr id="77" name="Cloud Callout 76"/>
            <p:cNvSpPr/>
            <p:nvPr/>
          </p:nvSpPr>
          <p:spPr>
            <a:xfrm>
              <a:off x="7086600" y="762000"/>
              <a:ext cx="1676400" cy="1600200"/>
            </a:xfrm>
            <a:prstGeom prst="cloudCallou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315200" y="1066800"/>
              <a:ext cx="1143000" cy="938719"/>
            </a:xfrm>
            <a:prstGeom prst="rect">
              <a:avLst/>
            </a:prstGeom>
            <a:noFill/>
            <a:ln>
              <a:solidFill>
                <a:schemeClr val="accent1">
                  <a:shade val="50000"/>
                </a:schemeClr>
              </a:solidFill>
            </a:ln>
          </p:spPr>
          <p:txBody>
            <a:bodyPr wrap="square" rtlCol="0">
              <a:spAutoFit/>
            </a:bodyPr>
            <a:lstStyle/>
            <a:p>
              <a:pPr algn="ctr"/>
              <a:r>
                <a:rPr lang="en-US" sz="1100" b="1" u="sng" dirty="0" smtClean="0">
                  <a:latin typeface="Arial" pitchFamily="34" charset="0"/>
                  <a:cs typeface="Arial" pitchFamily="34" charset="0"/>
                </a:rPr>
                <a:t>User 3</a:t>
              </a:r>
            </a:p>
            <a:p>
              <a:pPr algn="ctr"/>
              <a:endParaRPr lang="en-US" sz="1100" b="1" u="sng" dirty="0" smtClean="0">
                <a:latin typeface="Arial" pitchFamily="34" charset="0"/>
                <a:cs typeface="Arial" pitchFamily="34" charset="0"/>
              </a:endParaRPr>
            </a:p>
            <a:p>
              <a:pPr algn="ctr"/>
              <a:endParaRPr lang="en-US" sz="1100" b="1" u="sng" dirty="0">
                <a:latin typeface="Arial" pitchFamily="34" charset="0"/>
                <a:cs typeface="Arial" pitchFamily="34" charset="0"/>
              </a:endParaRPr>
            </a:p>
            <a:p>
              <a:pPr algn="ctr"/>
              <a:endParaRPr lang="en-US" sz="1100" b="1" u="sng" dirty="0" smtClean="0">
                <a:latin typeface="Arial" pitchFamily="34" charset="0"/>
                <a:cs typeface="Arial" pitchFamily="34" charset="0"/>
              </a:endParaRPr>
            </a:p>
            <a:p>
              <a:pPr algn="ctr"/>
              <a:endParaRPr lang="en-US" sz="1100" b="1" u="sng" dirty="0">
                <a:latin typeface="Arial" pitchFamily="34" charset="0"/>
                <a:cs typeface="Arial" pitchFamily="34" charset="0"/>
              </a:endParaRPr>
            </a:p>
          </p:txBody>
        </p:sp>
        <p:sp>
          <p:nvSpPr>
            <p:cNvPr id="79" name="TextBox 78"/>
            <p:cNvSpPr txBox="1"/>
            <p:nvPr/>
          </p:nvSpPr>
          <p:spPr>
            <a:xfrm>
              <a:off x="7391400" y="1295401"/>
              <a:ext cx="533400" cy="400110"/>
            </a:xfrm>
            <a:prstGeom prst="rect">
              <a:avLst/>
            </a:prstGeom>
            <a:noFill/>
            <a:ln>
              <a:solidFill>
                <a:schemeClr val="tx1"/>
              </a:solidFill>
              <a:prstDash val="sysDot"/>
            </a:ln>
          </p:spPr>
          <p:txBody>
            <a:bodyPr wrap="square" rtlCol="0">
              <a:spAutoFit/>
            </a:bodyPr>
            <a:lstStyle/>
            <a:p>
              <a:pPr algn="ctr"/>
              <a:r>
                <a:rPr lang="en-US" sz="500" b="1" dirty="0" smtClean="0">
                  <a:latin typeface="Arial" pitchFamily="34" charset="0"/>
                  <a:cs typeface="Arial" pitchFamily="34" charset="0"/>
                </a:rPr>
                <a:t>Hierarchy</a:t>
              </a:r>
            </a:p>
            <a:p>
              <a:pPr algn="ctr"/>
              <a:r>
                <a:rPr lang="en-US" sz="500" dirty="0" smtClean="0">
                  <a:latin typeface="Arial" pitchFamily="34" charset="0"/>
                  <a:cs typeface="Arial" pitchFamily="34" charset="0"/>
                </a:rPr>
                <a:t>A</a:t>
              </a:r>
            </a:p>
            <a:p>
              <a:pPr algn="ctr"/>
              <a:r>
                <a:rPr lang="en-US" sz="500" dirty="0" smtClean="0">
                  <a:latin typeface="Arial" pitchFamily="34" charset="0"/>
                  <a:cs typeface="Arial" pitchFamily="34" charset="0"/>
                </a:rPr>
                <a:t>B</a:t>
              </a:r>
            </a:p>
            <a:p>
              <a:pPr algn="ctr"/>
              <a:r>
                <a:rPr lang="en-US" sz="500" dirty="0">
                  <a:latin typeface="Arial" pitchFamily="34" charset="0"/>
                  <a:cs typeface="Arial" pitchFamily="34" charset="0"/>
                </a:rPr>
                <a:t>C</a:t>
              </a:r>
            </a:p>
          </p:txBody>
        </p:sp>
        <p:sp>
          <p:nvSpPr>
            <p:cNvPr id="80" name="TextBox 79"/>
            <p:cNvSpPr txBox="1"/>
            <p:nvPr/>
          </p:nvSpPr>
          <p:spPr>
            <a:xfrm>
              <a:off x="8001000" y="1295400"/>
              <a:ext cx="381000" cy="477054"/>
            </a:xfrm>
            <a:prstGeom prst="rect">
              <a:avLst/>
            </a:prstGeom>
            <a:noFill/>
            <a:ln>
              <a:solidFill>
                <a:schemeClr val="tx1"/>
              </a:solidFill>
              <a:prstDash val="sysDot"/>
            </a:ln>
          </p:spPr>
          <p:txBody>
            <a:bodyPr wrap="square" rtlCol="0">
              <a:spAutoFit/>
            </a:bodyPr>
            <a:lstStyle/>
            <a:p>
              <a:pPr algn="ctr"/>
              <a:r>
                <a:rPr lang="en-US" sz="500" b="1" u="sng" dirty="0" smtClean="0">
                  <a:latin typeface="Arial" pitchFamily="34" charset="0"/>
                  <a:cs typeface="Arial" pitchFamily="34" charset="0"/>
                </a:rPr>
                <a:t>Group</a:t>
              </a:r>
            </a:p>
            <a:p>
              <a:pPr algn="ctr"/>
              <a:r>
                <a:rPr lang="en-US" sz="500" dirty="0" smtClean="0">
                  <a:latin typeface="Arial" pitchFamily="34" charset="0"/>
                  <a:cs typeface="Arial" pitchFamily="34" charset="0"/>
                </a:rPr>
                <a:t>G1</a:t>
              </a:r>
            </a:p>
            <a:p>
              <a:pPr algn="ctr"/>
              <a:r>
                <a:rPr lang="en-US" sz="500" dirty="0" smtClean="0">
                  <a:latin typeface="Arial" pitchFamily="34" charset="0"/>
                  <a:cs typeface="Arial" pitchFamily="34" charset="0"/>
                </a:rPr>
                <a:t>G2</a:t>
              </a:r>
            </a:p>
            <a:p>
              <a:pPr algn="ctr"/>
              <a:r>
                <a:rPr lang="en-US" sz="500" dirty="0" smtClean="0">
                  <a:latin typeface="Arial" pitchFamily="34" charset="0"/>
                  <a:cs typeface="Arial" pitchFamily="34" charset="0"/>
                </a:rPr>
                <a:t>G3</a:t>
              </a:r>
            </a:p>
            <a:p>
              <a:pPr algn="ctr"/>
              <a:r>
                <a:rPr lang="en-US" sz="500" dirty="0" smtClean="0">
                  <a:latin typeface="Arial" pitchFamily="34" charset="0"/>
                  <a:cs typeface="Arial" pitchFamily="34" charset="0"/>
                </a:rPr>
                <a:t>G4</a:t>
              </a:r>
              <a:endParaRPr lang="en-US" sz="500" dirty="0">
                <a:latin typeface="Arial" pitchFamily="34" charset="0"/>
                <a:cs typeface="Arial" pitchFamily="34" charset="0"/>
              </a:endParaRPr>
            </a:p>
          </p:txBody>
        </p:sp>
        <p:sp>
          <p:nvSpPr>
            <p:cNvPr id="81" name="TextBox 80"/>
            <p:cNvSpPr txBox="1"/>
            <p:nvPr/>
          </p:nvSpPr>
          <p:spPr>
            <a:xfrm>
              <a:off x="7924800" y="838200"/>
              <a:ext cx="533400" cy="246221"/>
            </a:xfrm>
            <a:prstGeom prst="rect">
              <a:avLst/>
            </a:prstGeom>
            <a:noFill/>
          </p:spPr>
          <p:txBody>
            <a:bodyPr wrap="square" rtlCol="0">
              <a:spAutoFit/>
            </a:bodyPr>
            <a:lstStyle/>
            <a:p>
              <a:pPr algn="ctr"/>
              <a:r>
                <a:rPr lang="en-US" sz="500" dirty="0" smtClean="0">
                  <a:solidFill>
                    <a:srgbClr val="FF0000"/>
                  </a:solidFill>
                  <a:latin typeface="Arial" pitchFamily="34" charset="0"/>
                  <a:cs typeface="Arial" pitchFamily="34" charset="0"/>
                </a:rPr>
                <a:t>Privileges Set Ø</a:t>
              </a:r>
              <a:r>
                <a:rPr lang="en-US" sz="400" dirty="0">
                  <a:solidFill>
                    <a:srgbClr val="FF0000"/>
                  </a:solidFill>
                  <a:latin typeface="Arial" pitchFamily="34" charset="0"/>
                  <a:cs typeface="Arial" pitchFamily="34" charset="0"/>
                </a:rPr>
                <a:t>3</a:t>
              </a:r>
              <a:endParaRPr lang="en-US" dirty="0">
                <a:solidFill>
                  <a:srgbClr val="FF0000"/>
                </a:solidFill>
                <a:latin typeface="Arial" pitchFamily="34" charset="0"/>
                <a:cs typeface="Arial" pitchFamily="34" charset="0"/>
              </a:endParaRPr>
            </a:p>
          </p:txBody>
        </p:sp>
        <p:sp>
          <p:nvSpPr>
            <p:cNvPr id="82" name="TextBox 81"/>
            <p:cNvSpPr txBox="1"/>
            <p:nvPr/>
          </p:nvSpPr>
          <p:spPr>
            <a:xfrm>
              <a:off x="7391400" y="1811923"/>
              <a:ext cx="914400" cy="169277"/>
            </a:xfrm>
            <a:prstGeom prst="rect">
              <a:avLst/>
            </a:prstGeom>
            <a:noFill/>
            <a:ln>
              <a:solidFill>
                <a:schemeClr val="tx1"/>
              </a:solidFill>
              <a:prstDash val="sysDot"/>
            </a:ln>
          </p:spPr>
          <p:txBody>
            <a:bodyPr wrap="square" rtlCol="0">
              <a:spAutoFit/>
            </a:bodyPr>
            <a:lstStyle/>
            <a:p>
              <a:pPr algn="ctr"/>
              <a:r>
                <a:rPr lang="en-US" sz="500" b="1" u="sng" dirty="0" smtClean="0">
                  <a:latin typeface="Arial" pitchFamily="34" charset="0"/>
                  <a:cs typeface="Arial" pitchFamily="34" charset="0"/>
                </a:rPr>
                <a:t>Use</a:t>
              </a:r>
              <a:r>
                <a:rPr lang="en-US" sz="500" dirty="0" smtClean="0">
                  <a:latin typeface="Arial" pitchFamily="34" charset="0"/>
                  <a:cs typeface="Arial" pitchFamily="34" charset="0"/>
                </a:rPr>
                <a:t>:    U1, U2, U3</a:t>
              </a:r>
              <a:endParaRPr lang="en-US" sz="500" dirty="0">
                <a:latin typeface="Arial" pitchFamily="34" charset="0"/>
                <a:cs typeface="Arial" pitchFamily="34" charset="0"/>
              </a:endParaRPr>
            </a:p>
          </p:txBody>
        </p:sp>
      </p:grpSp>
      <p:sp>
        <p:nvSpPr>
          <p:cNvPr id="171" name="TextBox 170"/>
          <p:cNvSpPr txBox="1"/>
          <p:nvPr/>
        </p:nvSpPr>
        <p:spPr>
          <a:xfrm>
            <a:off x="6400800" y="3243590"/>
            <a:ext cx="762000" cy="261610"/>
          </a:xfrm>
          <a:prstGeom prst="rect">
            <a:avLst/>
          </a:prstGeom>
          <a:noFill/>
        </p:spPr>
        <p:txBody>
          <a:bodyPr wrap="square" rtlCol="0">
            <a:spAutoFit/>
          </a:bodyPr>
          <a:lstStyle/>
          <a:p>
            <a:r>
              <a:rPr lang="en-US" sz="1100" dirty="0" smtClean="0">
                <a:solidFill>
                  <a:schemeClr val="tx2"/>
                </a:solidFill>
                <a:latin typeface="Arial" pitchFamily="34" charset="0"/>
                <a:cs typeface="Arial" pitchFamily="34" charset="0"/>
              </a:rPr>
              <a:t>Q</a:t>
            </a:r>
            <a:r>
              <a:rPr lang="en-US" sz="1100" baseline="-25000" dirty="0" smtClean="0">
                <a:solidFill>
                  <a:schemeClr val="tx2"/>
                </a:solidFill>
                <a:latin typeface="Arial" pitchFamily="34" charset="0"/>
                <a:cs typeface="Arial" pitchFamily="34" charset="0"/>
              </a:rPr>
              <a:t>2.C.G</a:t>
            </a:r>
            <a:r>
              <a:rPr lang="en-US" sz="1100" baseline="-50000" dirty="0" smtClean="0">
                <a:solidFill>
                  <a:schemeClr val="tx2"/>
                </a:solidFill>
                <a:latin typeface="Arial" pitchFamily="34" charset="0"/>
                <a:cs typeface="Arial" pitchFamily="34" charset="0"/>
              </a:rPr>
              <a:t>3</a:t>
            </a:r>
            <a:r>
              <a:rPr lang="en-US" sz="1100" baseline="-25000" dirty="0" smtClean="0">
                <a:solidFill>
                  <a:schemeClr val="tx2"/>
                </a:solidFill>
                <a:latin typeface="Arial" pitchFamily="34" charset="0"/>
                <a:cs typeface="Arial" pitchFamily="34" charset="0"/>
              </a:rPr>
              <a:t>.U</a:t>
            </a:r>
            <a:r>
              <a:rPr lang="en-US" sz="1100" baseline="-50000" dirty="0">
                <a:solidFill>
                  <a:schemeClr val="tx2"/>
                </a:solidFill>
                <a:latin typeface="Arial" pitchFamily="34" charset="0"/>
                <a:cs typeface="Arial" pitchFamily="34" charset="0"/>
              </a:rPr>
              <a:t>1</a:t>
            </a:r>
          </a:p>
        </p:txBody>
      </p:sp>
      <p:sp>
        <p:nvSpPr>
          <p:cNvPr id="172" name="TextBox 171"/>
          <p:cNvSpPr txBox="1"/>
          <p:nvPr/>
        </p:nvSpPr>
        <p:spPr>
          <a:xfrm>
            <a:off x="5410200" y="5029200"/>
            <a:ext cx="762000" cy="261610"/>
          </a:xfrm>
          <a:prstGeom prst="rect">
            <a:avLst/>
          </a:prstGeom>
          <a:noFill/>
        </p:spPr>
        <p:txBody>
          <a:bodyPr wrap="square" rtlCol="0">
            <a:spAutoFit/>
          </a:bodyPr>
          <a:lstStyle/>
          <a:p>
            <a:r>
              <a:rPr lang="en-US" sz="1100" dirty="0" smtClean="0">
                <a:solidFill>
                  <a:schemeClr val="tx2"/>
                </a:solidFill>
                <a:latin typeface="Arial" pitchFamily="34" charset="0"/>
                <a:cs typeface="Arial" pitchFamily="34" charset="0"/>
              </a:rPr>
              <a:t>Q</a:t>
            </a:r>
            <a:r>
              <a:rPr lang="en-US" sz="1100" baseline="-25000" dirty="0" smtClean="0">
                <a:solidFill>
                  <a:schemeClr val="tx2"/>
                </a:solidFill>
                <a:latin typeface="Arial" pitchFamily="34" charset="0"/>
                <a:cs typeface="Arial" pitchFamily="34" charset="0"/>
              </a:rPr>
              <a:t>3.A.G</a:t>
            </a:r>
            <a:r>
              <a:rPr lang="en-US" sz="1100" baseline="-50000" dirty="0" smtClean="0">
                <a:solidFill>
                  <a:schemeClr val="tx2"/>
                </a:solidFill>
                <a:latin typeface="Arial" pitchFamily="34" charset="0"/>
                <a:cs typeface="Arial" pitchFamily="34" charset="0"/>
              </a:rPr>
              <a:t>1</a:t>
            </a:r>
            <a:r>
              <a:rPr lang="en-US" sz="1100" baseline="-25000" dirty="0" smtClean="0">
                <a:solidFill>
                  <a:schemeClr val="tx2"/>
                </a:solidFill>
                <a:latin typeface="Arial" pitchFamily="34" charset="0"/>
                <a:cs typeface="Arial" pitchFamily="34" charset="0"/>
              </a:rPr>
              <a:t>.U</a:t>
            </a:r>
            <a:r>
              <a:rPr lang="en-US" sz="1100" baseline="-50000" dirty="0" smtClean="0">
                <a:solidFill>
                  <a:schemeClr val="tx2"/>
                </a:solidFill>
                <a:latin typeface="Arial" pitchFamily="34" charset="0"/>
                <a:cs typeface="Arial" pitchFamily="34" charset="0"/>
              </a:rPr>
              <a:t>2</a:t>
            </a:r>
            <a:endParaRPr lang="en-US" sz="1100" baseline="-50000" dirty="0">
              <a:solidFill>
                <a:schemeClr val="tx2"/>
              </a:solidFill>
              <a:latin typeface="Arial" pitchFamily="34" charset="0"/>
              <a:cs typeface="Arial" pitchFamily="34" charset="0"/>
            </a:endParaRPr>
          </a:p>
        </p:txBody>
      </p:sp>
      <p:grpSp>
        <p:nvGrpSpPr>
          <p:cNvPr id="9" name="Group 65"/>
          <p:cNvGrpSpPr/>
          <p:nvPr/>
        </p:nvGrpSpPr>
        <p:grpSpPr>
          <a:xfrm>
            <a:off x="3124200" y="990600"/>
            <a:ext cx="1752600" cy="532594"/>
            <a:chOff x="3124200" y="1447800"/>
            <a:chExt cx="1752600" cy="532594"/>
          </a:xfrm>
        </p:grpSpPr>
        <p:sp>
          <p:nvSpPr>
            <p:cNvPr id="55" name="Flowchart: Summing Junction 54"/>
            <p:cNvSpPr/>
            <p:nvPr/>
          </p:nvSpPr>
          <p:spPr>
            <a:xfrm>
              <a:off x="3810000" y="1447800"/>
              <a:ext cx="307848" cy="228600"/>
            </a:xfrm>
            <a:prstGeom prst="flowChartSummingJunction">
              <a:avLst/>
            </a:prstGeom>
            <a:solidFill>
              <a:schemeClr val="accent2">
                <a:lumMod val="20000"/>
                <a:lumOff val="80000"/>
                <a:alpha val="61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124200" y="1676400"/>
              <a:ext cx="1752600" cy="303994"/>
            </a:xfrm>
            <a:prstGeom prst="rect">
              <a:avLst/>
            </a:prstGeom>
            <a:noFill/>
          </p:spPr>
          <p:txBody>
            <a:bodyPr wrap="square" rtlCol="0">
              <a:spAutoFit/>
            </a:bodyPr>
            <a:lstStyle/>
            <a:p>
              <a:pPr algn="ctr">
                <a:lnSpc>
                  <a:spcPts val="800"/>
                </a:lnSpc>
              </a:pPr>
              <a:r>
                <a:rPr lang="en-US" sz="1100" dirty="0" smtClean="0">
                  <a:solidFill>
                    <a:schemeClr val="accent2">
                      <a:lumMod val="50000"/>
                    </a:schemeClr>
                  </a:solidFill>
                  <a:latin typeface="Arial" pitchFamily="34" charset="0"/>
                  <a:cs typeface="Arial" pitchFamily="34" charset="0"/>
                </a:rPr>
                <a:t>Query Manipulator</a:t>
              </a:r>
            </a:p>
            <a:p>
              <a:pPr algn="ctr">
                <a:lnSpc>
                  <a:spcPts val="800"/>
                </a:lnSpc>
              </a:pPr>
              <a:r>
                <a:rPr lang="en-US" sz="1100" dirty="0" smtClean="0">
                  <a:solidFill>
                    <a:schemeClr val="accent2">
                      <a:lumMod val="50000"/>
                    </a:schemeClr>
                  </a:solidFill>
                  <a:latin typeface="Arial" pitchFamily="34" charset="0"/>
                  <a:cs typeface="Arial" pitchFamily="34" charset="0"/>
                </a:rPr>
                <a:t> </a:t>
              </a:r>
              <a:r>
                <a:rPr lang="en-US" sz="800" dirty="0" smtClean="0">
                  <a:solidFill>
                    <a:schemeClr val="accent2">
                      <a:lumMod val="50000"/>
                    </a:schemeClr>
                  </a:solidFill>
                  <a:latin typeface="Arial" pitchFamily="34" charset="0"/>
                  <a:cs typeface="Arial" pitchFamily="34" charset="0"/>
                </a:rPr>
                <a:t>(Splitter, Negotiator, Rewriter)</a:t>
              </a:r>
              <a:endParaRPr lang="en-US" sz="800" dirty="0">
                <a:solidFill>
                  <a:schemeClr val="accent2">
                    <a:lumMod val="50000"/>
                  </a:schemeClr>
                </a:solidFill>
                <a:latin typeface="Arial" pitchFamily="34" charset="0"/>
                <a:cs typeface="Arial" pitchFamily="34" charset="0"/>
              </a:endParaRPr>
            </a:p>
          </p:txBody>
        </p:sp>
      </p:grpSp>
      <p:grpSp>
        <p:nvGrpSpPr>
          <p:cNvPr id="10" name="Group 66"/>
          <p:cNvGrpSpPr/>
          <p:nvPr/>
        </p:nvGrpSpPr>
        <p:grpSpPr>
          <a:xfrm>
            <a:off x="3124200" y="3048000"/>
            <a:ext cx="1752600" cy="532594"/>
            <a:chOff x="3124200" y="1447800"/>
            <a:chExt cx="1752600" cy="532594"/>
          </a:xfrm>
        </p:grpSpPr>
        <p:sp>
          <p:nvSpPr>
            <p:cNvPr id="68" name="Flowchart: Summing Junction 67"/>
            <p:cNvSpPr/>
            <p:nvPr/>
          </p:nvSpPr>
          <p:spPr>
            <a:xfrm>
              <a:off x="3810000" y="1447800"/>
              <a:ext cx="307848" cy="228600"/>
            </a:xfrm>
            <a:prstGeom prst="flowChartSummingJunction">
              <a:avLst/>
            </a:prstGeom>
            <a:solidFill>
              <a:schemeClr val="accent2">
                <a:lumMod val="20000"/>
                <a:lumOff val="80000"/>
                <a:alpha val="61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124200" y="1676400"/>
              <a:ext cx="1752600" cy="303994"/>
            </a:xfrm>
            <a:prstGeom prst="rect">
              <a:avLst/>
            </a:prstGeom>
            <a:noFill/>
          </p:spPr>
          <p:txBody>
            <a:bodyPr wrap="square" rtlCol="0">
              <a:spAutoFit/>
            </a:bodyPr>
            <a:lstStyle/>
            <a:p>
              <a:pPr algn="ctr">
                <a:lnSpc>
                  <a:spcPts val="800"/>
                </a:lnSpc>
              </a:pPr>
              <a:r>
                <a:rPr lang="en-US" sz="1100" dirty="0" smtClean="0">
                  <a:solidFill>
                    <a:schemeClr val="accent2">
                      <a:lumMod val="50000"/>
                    </a:schemeClr>
                  </a:solidFill>
                  <a:latin typeface="Arial" pitchFamily="34" charset="0"/>
                  <a:cs typeface="Arial" pitchFamily="34" charset="0"/>
                </a:rPr>
                <a:t>Query Manipulator</a:t>
              </a:r>
            </a:p>
            <a:p>
              <a:pPr algn="ctr">
                <a:lnSpc>
                  <a:spcPts val="800"/>
                </a:lnSpc>
              </a:pPr>
              <a:r>
                <a:rPr lang="en-US" sz="1100" dirty="0" smtClean="0">
                  <a:solidFill>
                    <a:schemeClr val="accent2">
                      <a:lumMod val="50000"/>
                    </a:schemeClr>
                  </a:solidFill>
                  <a:latin typeface="Arial" pitchFamily="34" charset="0"/>
                  <a:cs typeface="Arial" pitchFamily="34" charset="0"/>
                </a:rPr>
                <a:t> </a:t>
              </a:r>
              <a:r>
                <a:rPr lang="en-US" sz="800" dirty="0" smtClean="0">
                  <a:solidFill>
                    <a:schemeClr val="accent2">
                      <a:lumMod val="50000"/>
                    </a:schemeClr>
                  </a:solidFill>
                  <a:latin typeface="Arial" pitchFamily="34" charset="0"/>
                  <a:cs typeface="Arial" pitchFamily="34" charset="0"/>
                </a:rPr>
                <a:t>(Splitter, Negotiator, Rewriter)</a:t>
              </a:r>
              <a:endParaRPr lang="en-US" sz="800" dirty="0">
                <a:solidFill>
                  <a:schemeClr val="accent2">
                    <a:lumMod val="50000"/>
                  </a:schemeClr>
                </a:solidFill>
                <a:latin typeface="Arial" pitchFamily="34" charset="0"/>
                <a:cs typeface="Arial" pitchFamily="34" charset="0"/>
              </a:endParaRPr>
            </a:p>
          </p:txBody>
        </p:sp>
      </p:grpSp>
      <p:grpSp>
        <p:nvGrpSpPr>
          <p:cNvPr id="11" name="Group 75"/>
          <p:cNvGrpSpPr/>
          <p:nvPr/>
        </p:nvGrpSpPr>
        <p:grpSpPr>
          <a:xfrm>
            <a:off x="3124200" y="5029200"/>
            <a:ext cx="1752600" cy="532594"/>
            <a:chOff x="3124200" y="1447800"/>
            <a:chExt cx="1752600" cy="532594"/>
          </a:xfrm>
        </p:grpSpPr>
        <p:sp>
          <p:nvSpPr>
            <p:cNvPr id="83" name="Flowchart: Summing Junction 82"/>
            <p:cNvSpPr/>
            <p:nvPr/>
          </p:nvSpPr>
          <p:spPr>
            <a:xfrm>
              <a:off x="3810000" y="1447800"/>
              <a:ext cx="307848" cy="228600"/>
            </a:xfrm>
            <a:prstGeom prst="flowChartSummingJunction">
              <a:avLst/>
            </a:prstGeom>
            <a:solidFill>
              <a:schemeClr val="accent2">
                <a:lumMod val="20000"/>
                <a:lumOff val="80000"/>
                <a:alpha val="61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124200" y="1676400"/>
              <a:ext cx="1752600" cy="303994"/>
            </a:xfrm>
            <a:prstGeom prst="rect">
              <a:avLst/>
            </a:prstGeom>
            <a:noFill/>
          </p:spPr>
          <p:txBody>
            <a:bodyPr wrap="square" rtlCol="0">
              <a:spAutoFit/>
            </a:bodyPr>
            <a:lstStyle/>
            <a:p>
              <a:pPr algn="ctr">
                <a:lnSpc>
                  <a:spcPts val="800"/>
                </a:lnSpc>
              </a:pPr>
              <a:r>
                <a:rPr lang="en-US" sz="1100" dirty="0" smtClean="0">
                  <a:solidFill>
                    <a:schemeClr val="accent2">
                      <a:lumMod val="50000"/>
                    </a:schemeClr>
                  </a:solidFill>
                  <a:latin typeface="Arial" pitchFamily="34" charset="0"/>
                  <a:cs typeface="Arial" pitchFamily="34" charset="0"/>
                </a:rPr>
                <a:t>Query Manipulator</a:t>
              </a:r>
            </a:p>
            <a:p>
              <a:pPr algn="ctr">
                <a:lnSpc>
                  <a:spcPts val="800"/>
                </a:lnSpc>
              </a:pPr>
              <a:r>
                <a:rPr lang="en-US" sz="1100" dirty="0" smtClean="0">
                  <a:solidFill>
                    <a:schemeClr val="accent2">
                      <a:lumMod val="50000"/>
                    </a:schemeClr>
                  </a:solidFill>
                  <a:latin typeface="Arial" pitchFamily="34" charset="0"/>
                  <a:cs typeface="Arial" pitchFamily="34" charset="0"/>
                </a:rPr>
                <a:t> </a:t>
              </a:r>
              <a:r>
                <a:rPr lang="en-US" sz="800" dirty="0" smtClean="0">
                  <a:solidFill>
                    <a:schemeClr val="accent2">
                      <a:lumMod val="50000"/>
                    </a:schemeClr>
                  </a:solidFill>
                  <a:latin typeface="Arial" pitchFamily="34" charset="0"/>
                  <a:cs typeface="Arial" pitchFamily="34" charset="0"/>
                </a:rPr>
                <a:t>(Splitter, Negotiator, Rewriter)</a:t>
              </a:r>
              <a:endParaRPr lang="en-US" sz="800" dirty="0">
                <a:solidFill>
                  <a:schemeClr val="accent2">
                    <a:lumMod val="50000"/>
                  </a:schemeClr>
                </a:solidFill>
                <a:latin typeface="Arial" pitchFamily="34" charset="0"/>
                <a:cs typeface="Arial" pitchFamily="34" charset="0"/>
              </a:endParaRPr>
            </a:p>
          </p:txBody>
        </p:sp>
      </p:grpSp>
      <p:grpSp>
        <p:nvGrpSpPr>
          <p:cNvPr id="12" name="Group 110"/>
          <p:cNvGrpSpPr/>
          <p:nvPr/>
        </p:nvGrpSpPr>
        <p:grpSpPr>
          <a:xfrm>
            <a:off x="76200" y="381000"/>
            <a:ext cx="1676400" cy="5867400"/>
            <a:chOff x="76200" y="381000"/>
            <a:chExt cx="1676400" cy="5867400"/>
          </a:xfrm>
        </p:grpSpPr>
        <p:sp>
          <p:nvSpPr>
            <p:cNvPr id="30" name="TextBox 29"/>
            <p:cNvSpPr txBox="1"/>
            <p:nvPr/>
          </p:nvSpPr>
          <p:spPr>
            <a:xfrm>
              <a:off x="304800" y="762000"/>
              <a:ext cx="762000" cy="400110"/>
            </a:xfrm>
            <a:prstGeom prst="rect">
              <a:avLst/>
            </a:prstGeom>
            <a:noFill/>
            <a:ln>
              <a:solidFill>
                <a:schemeClr val="accent6">
                  <a:lumMod val="75000"/>
                </a:schemeClr>
              </a:solidFill>
            </a:ln>
          </p:spPr>
          <p:txBody>
            <a:bodyPr wrap="square" rtlCol="0">
              <a:spAutoFit/>
            </a:bodyPr>
            <a:lstStyle/>
            <a:p>
              <a:pPr algn="ctr"/>
              <a:r>
                <a:rPr lang="en-US" sz="1000" b="1" dirty="0" smtClean="0">
                  <a:latin typeface="Arial" pitchFamily="34" charset="0"/>
                  <a:cs typeface="Arial" pitchFamily="34" charset="0"/>
                </a:rPr>
                <a:t>Database  1</a:t>
              </a:r>
              <a:endParaRPr lang="en-US" sz="1000" b="1" dirty="0">
                <a:latin typeface="Arial" pitchFamily="34" charset="0"/>
                <a:cs typeface="Arial" pitchFamily="34" charset="0"/>
              </a:endParaRPr>
            </a:p>
          </p:txBody>
        </p:sp>
        <p:sp>
          <p:nvSpPr>
            <p:cNvPr id="28" name="TextBox 27"/>
            <p:cNvSpPr txBox="1"/>
            <p:nvPr/>
          </p:nvSpPr>
          <p:spPr>
            <a:xfrm>
              <a:off x="381000" y="1143000"/>
              <a:ext cx="609600" cy="246221"/>
            </a:xfrm>
            <a:prstGeom prst="rect">
              <a:avLst/>
            </a:prstGeom>
            <a:noFill/>
          </p:spPr>
          <p:txBody>
            <a:bodyPr wrap="square" rtlCol="0">
              <a:spAutoFit/>
            </a:bodyPr>
            <a:lstStyle/>
            <a:p>
              <a:pPr algn="ctr"/>
              <a:r>
                <a:rPr lang="en-US" sz="500" dirty="0" smtClean="0">
                  <a:solidFill>
                    <a:schemeClr val="tx2"/>
                  </a:solidFill>
                  <a:latin typeface="Arial" pitchFamily="34" charset="0"/>
                  <a:cs typeface="Arial" pitchFamily="34" charset="0"/>
                </a:rPr>
                <a:t>Privacy Policy Set </a:t>
              </a:r>
              <a:r>
                <a:rPr lang="en-US" sz="500" dirty="0">
                  <a:solidFill>
                    <a:schemeClr val="tx2"/>
                  </a:solidFill>
                  <a:latin typeface="Arial" pitchFamily="34" charset="0"/>
                  <a:cs typeface="Arial" pitchFamily="34" charset="0"/>
                </a:rPr>
                <a:t>P</a:t>
              </a:r>
              <a:r>
                <a:rPr lang="en-US" sz="400" dirty="0" smtClean="0">
                  <a:solidFill>
                    <a:schemeClr val="tx2"/>
                  </a:solidFill>
                  <a:latin typeface="Arial" pitchFamily="34" charset="0"/>
                  <a:cs typeface="Arial" pitchFamily="34" charset="0"/>
                </a:rPr>
                <a:t>1</a:t>
              </a:r>
              <a:endParaRPr lang="en-US" dirty="0">
                <a:solidFill>
                  <a:schemeClr val="tx2"/>
                </a:solidFill>
                <a:latin typeface="Arial" pitchFamily="34" charset="0"/>
                <a:cs typeface="Arial" pitchFamily="34" charset="0"/>
              </a:endParaRPr>
            </a:p>
          </p:txBody>
        </p:sp>
        <p:sp>
          <p:nvSpPr>
            <p:cNvPr id="36" name="TextBox 35"/>
            <p:cNvSpPr txBox="1"/>
            <p:nvPr/>
          </p:nvSpPr>
          <p:spPr>
            <a:xfrm>
              <a:off x="304800" y="3810000"/>
              <a:ext cx="762000" cy="400110"/>
            </a:xfrm>
            <a:prstGeom prst="rect">
              <a:avLst/>
            </a:prstGeom>
            <a:noFill/>
            <a:ln>
              <a:solidFill>
                <a:schemeClr val="accent6">
                  <a:lumMod val="75000"/>
                </a:schemeClr>
              </a:solidFill>
            </a:ln>
          </p:spPr>
          <p:txBody>
            <a:bodyPr wrap="square" rtlCol="0">
              <a:spAutoFit/>
            </a:bodyPr>
            <a:lstStyle/>
            <a:p>
              <a:pPr algn="ctr"/>
              <a:r>
                <a:rPr lang="en-US" sz="1000" b="1" dirty="0" smtClean="0">
                  <a:latin typeface="Arial" pitchFamily="34" charset="0"/>
                  <a:cs typeface="Arial" pitchFamily="34" charset="0"/>
                </a:rPr>
                <a:t>Database  3</a:t>
              </a:r>
              <a:endParaRPr lang="en-US" sz="1000" b="1" dirty="0">
                <a:latin typeface="Arial" pitchFamily="34" charset="0"/>
                <a:cs typeface="Arial" pitchFamily="34" charset="0"/>
              </a:endParaRPr>
            </a:p>
          </p:txBody>
        </p:sp>
        <p:sp>
          <p:nvSpPr>
            <p:cNvPr id="37" name="TextBox 36"/>
            <p:cNvSpPr txBox="1"/>
            <p:nvPr/>
          </p:nvSpPr>
          <p:spPr>
            <a:xfrm>
              <a:off x="381000" y="4191000"/>
              <a:ext cx="609600" cy="246221"/>
            </a:xfrm>
            <a:prstGeom prst="rect">
              <a:avLst/>
            </a:prstGeom>
            <a:noFill/>
          </p:spPr>
          <p:txBody>
            <a:bodyPr wrap="square" rtlCol="0">
              <a:spAutoFit/>
            </a:bodyPr>
            <a:lstStyle/>
            <a:p>
              <a:pPr algn="ctr"/>
              <a:r>
                <a:rPr lang="en-US" sz="500" dirty="0" smtClean="0">
                  <a:solidFill>
                    <a:schemeClr val="tx2"/>
                  </a:solidFill>
                  <a:latin typeface="Arial" pitchFamily="34" charset="0"/>
                  <a:cs typeface="Arial" pitchFamily="34" charset="0"/>
                </a:rPr>
                <a:t>Privacy Policy Set P</a:t>
              </a:r>
              <a:r>
                <a:rPr lang="en-US" sz="400" dirty="0">
                  <a:solidFill>
                    <a:schemeClr val="tx2"/>
                  </a:solidFill>
                  <a:latin typeface="Arial" pitchFamily="34" charset="0"/>
                  <a:cs typeface="Arial" pitchFamily="34" charset="0"/>
                </a:rPr>
                <a:t>3</a:t>
              </a:r>
              <a:endParaRPr lang="en-US" dirty="0">
                <a:solidFill>
                  <a:schemeClr val="tx2"/>
                </a:solidFill>
                <a:latin typeface="Arial" pitchFamily="34" charset="0"/>
                <a:cs typeface="Arial" pitchFamily="34" charset="0"/>
              </a:endParaRPr>
            </a:p>
          </p:txBody>
        </p:sp>
        <p:sp>
          <p:nvSpPr>
            <p:cNvPr id="40" name="TextBox 39"/>
            <p:cNvSpPr txBox="1"/>
            <p:nvPr/>
          </p:nvSpPr>
          <p:spPr>
            <a:xfrm>
              <a:off x="304800" y="5334000"/>
              <a:ext cx="762000" cy="400110"/>
            </a:xfrm>
            <a:prstGeom prst="rect">
              <a:avLst/>
            </a:prstGeom>
            <a:noFill/>
            <a:ln>
              <a:solidFill>
                <a:schemeClr val="accent6">
                  <a:lumMod val="75000"/>
                </a:schemeClr>
              </a:solidFill>
            </a:ln>
          </p:spPr>
          <p:txBody>
            <a:bodyPr wrap="square" rtlCol="0">
              <a:spAutoFit/>
            </a:bodyPr>
            <a:lstStyle/>
            <a:p>
              <a:pPr algn="ctr"/>
              <a:r>
                <a:rPr lang="en-US" sz="1000" b="1" dirty="0" smtClean="0">
                  <a:latin typeface="Arial" pitchFamily="34" charset="0"/>
                  <a:cs typeface="Arial" pitchFamily="34" charset="0"/>
                </a:rPr>
                <a:t>Database  4</a:t>
              </a:r>
              <a:endParaRPr lang="en-US" sz="1000" b="1" dirty="0">
                <a:latin typeface="Arial" pitchFamily="34" charset="0"/>
                <a:cs typeface="Arial" pitchFamily="34" charset="0"/>
              </a:endParaRPr>
            </a:p>
          </p:txBody>
        </p:sp>
        <p:sp>
          <p:nvSpPr>
            <p:cNvPr id="41" name="TextBox 40"/>
            <p:cNvSpPr txBox="1"/>
            <p:nvPr/>
          </p:nvSpPr>
          <p:spPr>
            <a:xfrm>
              <a:off x="381000" y="5715000"/>
              <a:ext cx="609600" cy="246221"/>
            </a:xfrm>
            <a:prstGeom prst="rect">
              <a:avLst/>
            </a:prstGeom>
            <a:noFill/>
          </p:spPr>
          <p:txBody>
            <a:bodyPr wrap="square" rtlCol="0">
              <a:spAutoFit/>
            </a:bodyPr>
            <a:lstStyle/>
            <a:p>
              <a:pPr algn="ctr"/>
              <a:r>
                <a:rPr lang="en-US" sz="500" dirty="0" smtClean="0">
                  <a:solidFill>
                    <a:schemeClr val="tx2"/>
                  </a:solidFill>
                  <a:latin typeface="Arial" pitchFamily="34" charset="0"/>
                  <a:cs typeface="Arial" pitchFamily="34" charset="0"/>
                </a:rPr>
                <a:t>Privacy Policy Set P</a:t>
              </a:r>
              <a:r>
                <a:rPr lang="en-US" sz="400" dirty="0">
                  <a:solidFill>
                    <a:schemeClr val="tx2"/>
                  </a:solidFill>
                  <a:latin typeface="Arial" pitchFamily="34" charset="0"/>
                  <a:cs typeface="Arial" pitchFamily="34" charset="0"/>
                </a:rPr>
                <a:t>4</a:t>
              </a:r>
              <a:endParaRPr lang="en-US" dirty="0">
                <a:solidFill>
                  <a:schemeClr val="tx2"/>
                </a:solidFill>
                <a:latin typeface="Arial" pitchFamily="34" charset="0"/>
                <a:cs typeface="Arial" pitchFamily="34" charset="0"/>
              </a:endParaRPr>
            </a:p>
          </p:txBody>
        </p:sp>
        <p:sp>
          <p:nvSpPr>
            <p:cNvPr id="44" name="TextBox 43"/>
            <p:cNvSpPr txBox="1"/>
            <p:nvPr/>
          </p:nvSpPr>
          <p:spPr>
            <a:xfrm>
              <a:off x="304800" y="2286000"/>
              <a:ext cx="762000" cy="400110"/>
            </a:xfrm>
            <a:prstGeom prst="rect">
              <a:avLst/>
            </a:prstGeom>
            <a:noFill/>
            <a:ln>
              <a:solidFill>
                <a:schemeClr val="accent6">
                  <a:lumMod val="75000"/>
                </a:schemeClr>
              </a:solidFill>
            </a:ln>
          </p:spPr>
          <p:txBody>
            <a:bodyPr wrap="square" rtlCol="0">
              <a:spAutoFit/>
            </a:bodyPr>
            <a:lstStyle/>
            <a:p>
              <a:pPr algn="ctr"/>
              <a:r>
                <a:rPr lang="en-US" sz="1000" b="1" dirty="0" smtClean="0">
                  <a:latin typeface="Arial" pitchFamily="34" charset="0"/>
                  <a:cs typeface="Arial" pitchFamily="34" charset="0"/>
                </a:rPr>
                <a:t>Database  2</a:t>
              </a:r>
              <a:endParaRPr lang="en-US" sz="1000" b="1" dirty="0">
                <a:latin typeface="Arial" pitchFamily="34" charset="0"/>
                <a:cs typeface="Arial" pitchFamily="34" charset="0"/>
              </a:endParaRPr>
            </a:p>
          </p:txBody>
        </p:sp>
        <p:sp>
          <p:nvSpPr>
            <p:cNvPr id="45" name="TextBox 44"/>
            <p:cNvSpPr txBox="1"/>
            <p:nvPr/>
          </p:nvSpPr>
          <p:spPr>
            <a:xfrm>
              <a:off x="381000" y="2667000"/>
              <a:ext cx="609600" cy="246221"/>
            </a:xfrm>
            <a:prstGeom prst="rect">
              <a:avLst/>
            </a:prstGeom>
            <a:noFill/>
          </p:spPr>
          <p:txBody>
            <a:bodyPr wrap="square" rtlCol="0">
              <a:spAutoFit/>
            </a:bodyPr>
            <a:lstStyle/>
            <a:p>
              <a:pPr algn="ctr"/>
              <a:r>
                <a:rPr lang="en-US" sz="500" dirty="0" smtClean="0">
                  <a:solidFill>
                    <a:schemeClr val="tx2"/>
                  </a:solidFill>
                  <a:latin typeface="Arial" pitchFamily="34" charset="0"/>
                  <a:cs typeface="Arial" pitchFamily="34" charset="0"/>
                </a:rPr>
                <a:t>Privacy Policy Set P</a:t>
              </a:r>
              <a:r>
                <a:rPr lang="en-US" sz="400" dirty="0">
                  <a:solidFill>
                    <a:schemeClr val="tx2"/>
                  </a:solidFill>
                  <a:latin typeface="Arial" pitchFamily="34" charset="0"/>
                  <a:cs typeface="Arial" pitchFamily="34" charset="0"/>
                </a:rPr>
                <a:t>2</a:t>
              </a:r>
              <a:endParaRPr lang="en-US" dirty="0">
                <a:solidFill>
                  <a:schemeClr val="tx2"/>
                </a:solidFill>
                <a:latin typeface="Arial" pitchFamily="34" charset="0"/>
                <a:cs typeface="Arial" pitchFamily="34" charset="0"/>
              </a:endParaRPr>
            </a:p>
          </p:txBody>
        </p:sp>
        <p:sp>
          <p:nvSpPr>
            <p:cNvPr id="49" name="7-Point Star 48"/>
            <p:cNvSpPr/>
            <p:nvPr/>
          </p:nvSpPr>
          <p:spPr>
            <a:xfrm>
              <a:off x="76200" y="381000"/>
              <a:ext cx="1219200" cy="1143000"/>
            </a:xfrm>
            <a:prstGeom prst="star7">
              <a:avLst/>
            </a:prstGeom>
            <a:solidFill>
              <a:schemeClr val="accent6">
                <a:lumMod val="20000"/>
                <a:lumOff val="80000"/>
                <a:alpha val="27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7-Point Star 55"/>
            <p:cNvSpPr/>
            <p:nvPr/>
          </p:nvSpPr>
          <p:spPr>
            <a:xfrm>
              <a:off x="76200" y="1905000"/>
              <a:ext cx="1219200" cy="1143000"/>
            </a:xfrm>
            <a:prstGeom prst="star7">
              <a:avLst/>
            </a:prstGeom>
            <a:solidFill>
              <a:schemeClr val="accent6">
                <a:lumMod val="20000"/>
                <a:lumOff val="80000"/>
                <a:alpha val="27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7-Point Star 57"/>
            <p:cNvSpPr/>
            <p:nvPr/>
          </p:nvSpPr>
          <p:spPr>
            <a:xfrm>
              <a:off x="76200" y="3429000"/>
              <a:ext cx="1219200" cy="1143000"/>
            </a:xfrm>
            <a:prstGeom prst="star7">
              <a:avLst/>
            </a:prstGeom>
            <a:solidFill>
              <a:schemeClr val="accent6">
                <a:lumMod val="20000"/>
                <a:lumOff val="80000"/>
                <a:alpha val="27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7-Point Star 58"/>
            <p:cNvSpPr/>
            <p:nvPr/>
          </p:nvSpPr>
          <p:spPr>
            <a:xfrm>
              <a:off x="76200" y="4953000"/>
              <a:ext cx="1219200" cy="1143000"/>
            </a:xfrm>
            <a:prstGeom prst="star7">
              <a:avLst/>
            </a:prstGeom>
            <a:solidFill>
              <a:schemeClr val="accent6">
                <a:lumMod val="20000"/>
                <a:lumOff val="80000"/>
                <a:alpha val="27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00"/>
            <p:cNvGrpSpPr/>
            <p:nvPr/>
          </p:nvGrpSpPr>
          <p:grpSpPr>
            <a:xfrm>
              <a:off x="990600" y="914400"/>
              <a:ext cx="762000" cy="719554"/>
              <a:chOff x="990600" y="914400"/>
              <a:chExt cx="762000" cy="719554"/>
            </a:xfrm>
          </p:grpSpPr>
          <p:sp>
            <p:nvSpPr>
              <p:cNvPr id="99" name="Bevel 98"/>
              <p:cNvSpPr/>
              <p:nvPr/>
            </p:nvSpPr>
            <p:spPr>
              <a:xfrm>
                <a:off x="1295400" y="914400"/>
                <a:ext cx="76200" cy="381000"/>
              </a:xfrm>
              <a:prstGeom prst="bevel">
                <a:avLst/>
              </a:prstGeom>
              <a:solidFill>
                <a:schemeClr val="accent4">
                  <a:lumMod val="50000"/>
                  <a:alpha val="19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990600" y="1295400"/>
                <a:ext cx="762000" cy="338554"/>
              </a:xfrm>
              <a:prstGeom prst="rect">
                <a:avLst/>
              </a:prstGeom>
              <a:noFill/>
            </p:spPr>
            <p:txBody>
              <a:bodyPr wrap="square" rtlCol="0">
                <a:spAutoFit/>
              </a:bodyPr>
              <a:lstStyle/>
              <a:p>
                <a:pPr algn="ctr"/>
                <a:r>
                  <a:rPr lang="en-US" sz="800" dirty="0" smtClean="0">
                    <a:solidFill>
                      <a:schemeClr val="accent4">
                        <a:lumMod val="50000"/>
                      </a:schemeClr>
                    </a:solidFill>
                    <a:latin typeface="Arial" pitchFamily="34" charset="0"/>
                    <a:cs typeface="Arial" pitchFamily="34" charset="0"/>
                  </a:rPr>
                  <a:t>Compliance Node</a:t>
                </a:r>
                <a:endParaRPr lang="en-US" sz="800" dirty="0">
                  <a:solidFill>
                    <a:schemeClr val="accent4">
                      <a:lumMod val="50000"/>
                    </a:schemeClr>
                  </a:solidFill>
                  <a:latin typeface="Arial" pitchFamily="34" charset="0"/>
                  <a:cs typeface="Arial" pitchFamily="34" charset="0"/>
                </a:endParaRPr>
              </a:p>
            </p:txBody>
          </p:sp>
        </p:grpSp>
        <p:grpSp>
          <p:nvGrpSpPr>
            <p:cNvPr id="14" name="Group 101"/>
            <p:cNvGrpSpPr/>
            <p:nvPr/>
          </p:nvGrpSpPr>
          <p:grpSpPr>
            <a:xfrm>
              <a:off x="990600" y="4004846"/>
              <a:ext cx="762000" cy="719554"/>
              <a:chOff x="990600" y="914400"/>
              <a:chExt cx="762000" cy="719554"/>
            </a:xfrm>
          </p:grpSpPr>
          <p:sp>
            <p:nvSpPr>
              <p:cNvPr id="103" name="Bevel 102"/>
              <p:cNvSpPr/>
              <p:nvPr/>
            </p:nvSpPr>
            <p:spPr>
              <a:xfrm>
                <a:off x="1295400" y="914400"/>
                <a:ext cx="76200" cy="381000"/>
              </a:xfrm>
              <a:prstGeom prst="bevel">
                <a:avLst/>
              </a:prstGeom>
              <a:solidFill>
                <a:schemeClr val="accent4">
                  <a:lumMod val="50000"/>
                  <a:alpha val="19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990600" y="1295400"/>
                <a:ext cx="762000" cy="338554"/>
              </a:xfrm>
              <a:prstGeom prst="rect">
                <a:avLst/>
              </a:prstGeom>
              <a:noFill/>
            </p:spPr>
            <p:txBody>
              <a:bodyPr wrap="square" rtlCol="0">
                <a:spAutoFit/>
              </a:bodyPr>
              <a:lstStyle/>
              <a:p>
                <a:pPr algn="ctr"/>
                <a:r>
                  <a:rPr lang="en-US" sz="800" dirty="0" smtClean="0">
                    <a:solidFill>
                      <a:schemeClr val="accent4">
                        <a:lumMod val="50000"/>
                      </a:schemeClr>
                    </a:solidFill>
                    <a:latin typeface="Arial" pitchFamily="34" charset="0"/>
                    <a:cs typeface="Arial" pitchFamily="34" charset="0"/>
                  </a:rPr>
                  <a:t>Compliance Node</a:t>
                </a:r>
                <a:endParaRPr lang="en-US" sz="800" dirty="0">
                  <a:solidFill>
                    <a:schemeClr val="accent4">
                      <a:lumMod val="50000"/>
                    </a:schemeClr>
                  </a:solidFill>
                  <a:latin typeface="Arial" pitchFamily="34" charset="0"/>
                  <a:cs typeface="Arial" pitchFamily="34" charset="0"/>
                </a:endParaRPr>
              </a:p>
            </p:txBody>
          </p:sp>
        </p:grpSp>
        <p:grpSp>
          <p:nvGrpSpPr>
            <p:cNvPr id="15" name="Group 104"/>
            <p:cNvGrpSpPr/>
            <p:nvPr/>
          </p:nvGrpSpPr>
          <p:grpSpPr>
            <a:xfrm>
              <a:off x="990600" y="5528846"/>
              <a:ext cx="762000" cy="719554"/>
              <a:chOff x="990600" y="914400"/>
              <a:chExt cx="762000" cy="719554"/>
            </a:xfrm>
          </p:grpSpPr>
          <p:sp>
            <p:nvSpPr>
              <p:cNvPr id="106" name="Bevel 105"/>
              <p:cNvSpPr/>
              <p:nvPr/>
            </p:nvSpPr>
            <p:spPr>
              <a:xfrm>
                <a:off x="1295400" y="914400"/>
                <a:ext cx="76200" cy="381000"/>
              </a:xfrm>
              <a:prstGeom prst="bevel">
                <a:avLst/>
              </a:prstGeom>
              <a:solidFill>
                <a:schemeClr val="accent4">
                  <a:lumMod val="50000"/>
                  <a:alpha val="19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990600" y="1295400"/>
                <a:ext cx="762000" cy="338554"/>
              </a:xfrm>
              <a:prstGeom prst="rect">
                <a:avLst/>
              </a:prstGeom>
              <a:noFill/>
            </p:spPr>
            <p:txBody>
              <a:bodyPr wrap="square" rtlCol="0">
                <a:spAutoFit/>
              </a:bodyPr>
              <a:lstStyle/>
              <a:p>
                <a:pPr algn="ctr"/>
                <a:r>
                  <a:rPr lang="en-US" sz="800" dirty="0" smtClean="0">
                    <a:solidFill>
                      <a:schemeClr val="accent4">
                        <a:lumMod val="50000"/>
                      </a:schemeClr>
                    </a:solidFill>
                    <a:latin typeface="Arial" pitchFamily="34" charset="0"/>
                    <a:cs typeface="Arial" pitchFamily="34" charset="0"/>
                  </a:rPr>
                  <a:t>Compliance Node</a:t>
                </a:r>
                <a:endParaRPr lang="en-US" sz="800" dirty="0">
                  <a:solidFill>
                    <a:schemeClr val="accent4">
                      <a:lumMod val="50000"/>
                    </a:schemeClr>
                  </a:solidFill>
                  <a:latin typeface="Arial" pitchFamily="34" charset="0"/>
                  <a:cs typeface="Arial" pitchFamily="34" charset="0"/>
                </a:endParaRPr>
              </a:p>
            </p:txBody>
          </p:sp>
        </p:grpSp>
        <p:grpSp>
          <p:nvGrpSpPr>
            <p:cNvPr id="16" name="Group 107"/>
            <p:cNvGrpSpPr/>
            <p:nvPr/>
          </p:nvGrpSpPr>
          <p:grpSpPr>
            <a:xfrm>
              <a:off x="990600" y="2480846"/>
              <a:ext cx="762000" cy="719554"/>
              <a:chOff x="990600" y="914400"/>
              <a:chExt cx="762000" cy="719554"/>
            </a:xfrm>
          </p:grpSpPr>
          <p:sp>
            <p:nvSpPr>
              <p:cNvPr id="109" name="Bevel 108"/>
              <p:cNvSpPr/>
              <p:nvPr/>
            </p:nvSpPr>
            <p:spPr>
              <a:xfrm>
                <a:off x="1295400" y="914400"/>
                <a:ext cx="76200" cy="381000"/>
              </a:xfrm>
              <a:prstGeom prst="bevel">
                <a:avLst/>
              </a:prstGeom>
              <a:solidFill>
                <a:schemeClr val="accent4">
                  <a:lumMod val="50000"/>
                  <a:alpha val="19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990600" y="1295400"/>
                <a:ext cx="762000" cy="338554"/>
              </a:xfrm>
              <a:prstGeom prst="rect">
                <a:avLst/>
              </a:prstGeom>
              <a:noFill/>
            </p:spPr>
            <p:txBody>
              <a:bodyPr wrap="square" rtlCol="0">
                <a:spAutoFit/>
              </a:bodyPr>
              <a:lstStyle/>
              <a:p>
                <a:pPr algn="ctr"/>
                <a:r>
                  <a:rPr lang="en-US" sz="800" dirty="0" smtClean="0">
                    <a:solidFill>
                      <a:schemeClr val="accent4">
                        <a:lumMod val="50000"/>
                      </a:schemeClr>
                    </a:solidFill>
                    <a:latin typeface="Arial" pitchFamily="34" charset="0"/>
                    <a:cs typeface="Arial" pitchFamily="34" charset="0"/>
                  </a:rPr>
                  <a:t>Compliance Node</a:t>
                </a:r>
                <a:endParaRPr lang="en-US" sz="800" dirty="0">
                  <a:solidFill>
                    <a:schemeClr val="accent4">
                      <a:lumMod val="50000"/>
                    </a:schemeClr>
                  </a:solidFill>
                  <a:latin typeface="Arial" pitchFamily="34" charset="0"/>
                  <a:cs typeface="Arial" pitchFamily="34" charset="0"/>
                </a:endParaRPr>
              </a:p>
            </p:txBody>
          </p:sp>
        </p:grpSp>
      </p:grpSp>
      <p:cxnSp>
        <p:nvCxnSpPr>
          <p:cNvPr id="113" name="Straight Arrow Connector 112"/>
          <p:cNvCxnSpPr>
            <a:stCxn id="55" idx="2"/>
            <a:endCxn id="99" idx="7"/>
          </p:cNvCxnSpPr>
          <p:nvPr/>
        </p:nvCxnSpPr>
        <p:spPr>
          <a:xfrm rot="10800000">
            <a:off x="1333500" y="923926"/>
            <a:ext cx="2476500" cy="180975"/>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55" idx="2"/>
            <a:endCxn id="103" idx="7"/>
          </p:cNvCxnSpPr>
          <p:nvPr/>
        </p:nvCxnSpPr>
        <p:spPr>
          <a:xfrm rot="10800000" flipV="1">
            <a:off x="1333500" y="1104899"/>
            <a:ext cx="2476500" cy="2909471"/>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828800" y="914400"/>
            <a:ext cx="914400" cy="261610"/>
          </a:xfrm>
          <a:prstGeom prst="rect">
            <a:avLst/>
          </a:prstGeom>
          <a:noFill/>
        </p:spPr>
        <p:txBody>
          <a:bodyPr wrap="square" rtlCol="0">
            <a:spAutoFit/>
          </a:bodyPr>
          <a:lstStyle/>
          <a:p>
            <a:r>
              <a:rPr lang="en-US" sz="1100" dirty="0" smtClean="0">
                <a:solidFill>
                  <a:schemeClr val="accent2">
                    <a:lumMod val="50000"/>
                  </a:schemeClr>
                </a:solidFill>
                <a:latin typeface="Arial" pitchFamily="34" charset="0"/>
                <a:cs typeface="Arial" pitchFamily="34" charset="0"/>
              </a:rPr>
              <a:t>(a)Q</a:t>
            </a:r>
            <a:r>
              <a:rPr lang="en-US" sz="1100" baseline="-25000" dirty="0" smtClean="0">
                <a:solidFill>
                  <a:schemeClr val="accent2">
                    <a:lumMod val="50000"/>
                  </a:schemeClr>
                </a:solidFill>
                <a:latin typeface="Arial" pitchFamily="34" charset="0"/>
                <a:cs typeface="Arial" pitchFamily="34" charset="0"/>
              </a:rPr>
              <a:t>1.B.G</a:t>
            </a:r>
            <a:r>
              <a:rPr lang="en-US" sz="1100" baseline="-50000" dirty="0" smtClean="0">
                <a:solidFill>
                  <a:schemeClr val="accent2">
                    <a:lumMod val="50000"/>
                  </a:schemeClr>
                </a:solidFill>
                <a:latin typeface="Arial" pitchFamily="34" charset="0"/>
                <a:cs typeface="Arial" pitchFamily="34" charset="0"/>
              </a:rPr>
              <a:t>2</a:t>
            </a:r>
            <a:r>
              <a:rPr lang="en-US" sz="1100" baseline="-25000" dirty="0" smtClean="0">
                <a:solidFill>
                  <a:schemeClr val="accent2">
                    <a:lumMod val="50000"/>
                  </a:schemeClr>
                </a:solidFill>
                <a:latin typeface="Arial" pitchFamily="34" charset="0"/>
                <a:cs typeface="Arial" pitchFamily="34" charset="0"/>
              </a:rPr>
              <a:t>.U</a:t>
            </a:r>
            <a:r>
              <a:rPr lang="en-US" sz="1100" baseline="-50000" dirty="0" smtClean="0">
                <a:solidFill>
                  <a:schemeClr val="accent2">
                    <a:lumMod val="50000"/>
                  </a:schemeClr>
                </a:solidFill>
                <a:latin typeface="Arial" pitchFamily="34" charset="0"/>
                <a:cs typeface="Arial" pitchFamily="34" charset="0"/>
              </a:rPr>
              <a:t>3</a:t>
            </a:r>
            <a:endParaRPr lang="en-US" sz="1100" baseline="-50000" dirty="0">
              <a:solidFill>
                <a:schemeClr val="accent2">
                  <a:lumMod val="50000"/>
                </a:schemeClr>
              </a:solidFill>
              <a:latin typeface="Arial" pitchFamily="34" charset="0"/>
              <a:cs typeface="Arial" pitchFamily="34" charset="0"/>
            </a:endParaRPr>
          </a:p>
        </p:txBody>
      </p:sp>
      <p:sp>
        <p:nvSpPr>
          <p:cNvPr id="121" name="TextBox 120"/>
          <p:cNvSpPr txBox="1"/>
          <p:nvPr/>
        </p:nvSpPr>
        <p:spPr>
          <a:xfrm>
            <a:off x="2743200" y="1524000"/>
            <a:ext cx="914400" cy="261610"/>
          </a:xfrm>
          <a:prstGeom prst="rect">
            <a:avLst/>
          </a:prstGeom>
          <a:noFill/>
        </p:spPr>
        <p:txBody>
          <a:bodyPr wrap="square" rtlCol="0">
            <a:spAutoFit/>
          </a:bodyPr>
          <a:lstStyle/>
          <a:p>
            <a:r>
              <a:rPr lang="en-US" sz="1100" dirty="0" smtClean="0">
                <a:solidFill>
                  <a:schemeClr val="accent2">
                    <a:lumMod val="50000"/>
                  </a:schemeClr>
                </a:solidFill>
                <a:latin typeface="Arial" pitchFamily="34" charset="0"/>
                <a:cs typeface="Arial" pitchFamily="34" charset="0"/>
              </a:rPr>
              <a:t>(b)Q</a:t>
            </a:r>
            <a:r>
              <a:rPr lang="en-US" sz="1100" baseline="-25000" dirty="0" smtClean="0">
                <a:solidFill>
                  <a:schemeClr val="accent2">
                    <a:lumMod val="50000"/>
                  </a:schemeClr>
                </a:solidFill>
                <a:latin typeface="Arial" pitchFamily="34" charset="0"/>
                <a:cs typeface="Arial" pitchFamily="34" charset="0"/>
              </a:rPr>
              <a:t>1.B.G</a:t>
            </a:r>
            <a:r>
              <a:rPr lang="en-US" sz="1100" baseline="-50000" dirty="0" smtClean="0">
                <a:solidFill>
                  <a:schemeClr val="accent2">
                    <a:lumMod val="50000"/>
                  </a:schemeClr>
                </a:solidFill>
                <a:latin typeface="Arial" pitchFamily="34" charset="0"/>
                <a:cs typeface="Arial" pitchFamily="34" charset="0"/>
              </a:rPr>
              <a:t>2</a:t>
            </a:r>
            <a:r>
              <a:rPr lang="en-US" sz="1100" baseline="-25000" dirty="0" smtClean="0">
                <a:solidFill>
                  <a:schemeClr val="accent2">
                    <a:lumMod val="50000"/>
                  </a:schemeClr>
                </a:solidFill>
                <a:latin typeface="Arial" pitchFamily="34" charset="0"/>
                <a:cs typeface="Arial" pitchFamily="34" charset="0"/>
              </a:rPr>
              <a:t>.U</a:t>
            </a:r>
            <a:r>
              <a:rPr lang="en-US" sz="1100" baseline="-50000" dirty="0" smtClean="0">
                <a:solidFill>
                  <a:schemeClr val="accent2">
                    <a:lumMod val="50000"/>
                  </a:schemeClr>
                </a:solidFill>
                <a:latin typeface="Arial" pitchFamily="34" charset="0"/>
                <a:cs typeface="Arial" pitchFamily="34" charset="0"/>
              </a:rPr>
              <a:t>3</a:t>
            </a:r>
            <a:endParaRPr lang="en-US" sz="1100" baseline="-50000" dirty="0">
              <a:solidFill>
                <a:schemeClr val="accent2">
                  <a:lumMod val="50000"/>
                </a:schemeClr>
              </a:solidFill>
              <a:latin typeface="Arial" pitchFamily="34" charset="0"/>
              <a:cs typeface="Arial" pitchFamily="34" charset="0"/>
            </a:endParaRPr>
          </a:p>
        </p:txBody>
      </p:sp>
      <p:cxnSp>
        <p:nvCxnSpPr>
          <p:cNvPr id="85" name="Straight Arrow Connector 84"/>
          <p:cNvCxnSpPr>
            <a:endCxn id="109" idx="7"/>
          </p:cNvCxnSpPr>
          <p:nvPr/>
        </p:nvCxnSpPr>
        <p:spPr>
          <a:xfrm rot="10800000">
            <a:off x="1333500" y="2490372"/>
            <a:ext cx="2514600" cy="586205"/>
          </a:xfrm>
          <a:prstGeom prst="straightConnector1">
            <a:avLst/>
          </a:prstGeom>
          <a:ln cap="flat" cmpd="sng">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8" idx="1"/>
            <a:endCxn id="103" idx="7"/>
          </p:cNvCxnSpPr>
          <p:nvPr/>
        </p:nvCxnSpPr>
        <p:spPr>
          <a:xfrm rot="16200000" flipH="1" flipV="1">
            <a:off x="2127845" y="2287132"/>
            <a:ext cx="932893" cy="2521583"/>
          </a:xfrm>
          <a:prstGeom prst="straightConnector1">
            <a:avLst/>
          </a:prstGeom>
          <a:ln>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8" idx="1"/>
            <a:endCxn id="106" idx="7"/>
          </p:cNvCxnSpPr>
          <p:nvPr/>
        </p:nvCxnSpPr>
        <p:spPr>
          <a:xfrm rot="16200000" flipH="1" flipV="1">
            <a:off x="1365845" y="3049132"/>
            <a:ext cx="2456893" cy="2521583"/>
          </a:xfrm>
          <a:prstGeom prst="straightConnector1">
            <a:avLst/>
          </a:prstGeom>
          <a:ln>
            <a:solidFill>
              <a:schemeClr val="accent2">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362200" y="2786390"/>
            <a:ext cx="914400" cy="261610"/>
          </a:xfrm>
          <a:prstGeom prst="rect">
            <a:avLst/>
          </a:prstGeom>
          <a:noFill/>
        </p:spPr>
        <p:txBody>
          <a:bodyPr wrap="square" rtlCol="0">
            <a:spAutoFit/>
          </a:bodyPr>
          <a:lstStyle/>
          <a:p>
            <a:r>
              <a:rPr lang="en-US" sz="1100" dirty="0" smtClean="0">
                <a:solidFill>
                  <a:schemeClr val="accent2">
                    <a:lumMod val="50000"/>
                  </a:schemeClr>
                </a:solidFill>
                <a:latin typeface="Arial" pitchFamily="34" charset="0"/>
                <a:cs typeface="Arial" pitchFamily="34" charset="0"/>
              </a:rPr>
              <a:t>(a)Q</a:t>
            </a:r>
            <a:r>
              <a:rPr lang="en-US" sz="1100" baseline="-25000" dirty="0" smtClean="0">
                <a:solidFill>
                  <a:schemeClr val="accent2">
                    <a:lumMod val="50000"/>
                  </a:schemeClr>
                </a:solidFill>
                <a:latin typeface="Arial" pitchFamily="34" charset="0"/>
                <a:cs typeface="Arial" pitchFamily="34" charset="0"/>
              </a:rPr>
              <a:t>2.C.G</a:t>
            </a:r>
            <a:r>
              <a:rPr lang="en-US" sz="1100" baseline="-50000" dirty="0" smtClean="0">
                <a:solidFill>
                  <a:schemeClr val="accent2">
                    <a:lumMod val="50000"/>
                  </a:schemeClr>
                </a:solidFill>
                <a:latin typeface="Arial" pitchFamily="34" charset="0"/>
                <a:cs typeface="Arial" pitchFamily="34" charset="0"/>
              </a:rPr>
              <a:t>3</a:t>
            </a:r>
            <a:r>
              <a:rPr lang="en-US" sz="1100" baseline="-25000" dirty="0" smtClean="0">
                <a:solidFill>
                  <a:schemeClr val="accent2">
                    <a:lumMod val="50000"/>
                  </a:schemeClr>
                </a:solidFill>
                <a:latin typeface="Arial" pitchFamily="34" charset="0"/>
                <a:cs typeface="Arial" pitchFamily="34" charset="0"/>
              </a:rPr>
              <a:t>.U</a:t>
            </a:r>
            <a:r>
              <a:rPr lang="en-US" sz="1100" baseline="-50000" dirty="0" smtClean="0">
                <a:solidFill>
                  <a:schemeClr val="accent2">
                    <a:lumMod val="50000"/>
                  </a:schemeClr>
                </a:solidFill>
                <a:latin typeface="Arial" pitchFamily="34" charset="0"/>
                <a:cs typeface="Arial" pitchFamily="34" charset="0"/>
              </a:rPr>
              <a:t>1</a:t>
            </a:r>
            <a:endParaRPr lang="en-US" sz="1100" baseline="-50000" dirty="0">
              <a:solidFill>
                <a:schemeClr val="accent2">
                  <a:lumMod val="50000"/>
                </a:schemeClr>
              </a:solidFill>
              <a:latin typeface="Arial" pitchFamily="34" charset="0"/>
              <a:cs typeface="Arial" pitchFamily="34" charset="0"/>
            </a:endParaRPr>
          </a:p>
        </p:txBody>
      </p:sp>
      <p:sp>
        <p:nvSpPr>
          <p:cNvPr id="94" name="TextBox 93"/>
          <p:cNvSpPr txBox="1"/>
          <p:nvPr/>
        </p:nvSpPr>
        <p:spPr>
          <a:xfrm>
            <a:off x="2514600" y="3243590"/>
            <a:ext cx="914400" cy="261610"/>
          </a:xfrm>
          <a:prstGeom prst="rect">
            <a:avLst/>
          </a:prstGeom>
          <a:noFill/>
        </p:spPr>
        <p:txBody>
          <a:bodyPr wrap="square" rtlCol="0">
            <a:spAutoFit/>
          </a:bodyPr>
          <a:lstStyle/>
          <a:p>
            <a:r>
              <a:rPr lang="en-US" sz="1100" dirty="0" smtClean="0">
                <a:solidFill>
                  <a:schemeClr val="accent2">
                    <a:lumMod val="50000"/>
                  </a:schemeClr>
                </a:solidFill>
                <a:latin typeface="Arial" pitchFamily="34" charset="0"/>
                <a:cs typeface="Arial" pitchFamily="34" charset="0"/>
              </a:rPr>
              <a:t>(b)Q</a:t>
            </a:r>
            <a:r>
              <a:rPr lang="en-US" sz="1100" baseline="-25000" dirty="0" smtClean="0">
                <a:solidFill>
                  <a:schemeClr val="accent2">
                    <a:lumMod val="50000"/>
                  </a:schemeClr>
                </a:solidFill>
                <a:latin typeface="Arial" pitchFamily="34" charset="0"/>
                <a:cs typeface="Arial" pitchFamily="34" charset="0"/>
              </a:rPr>
              <a:t>2.C.G</a:t>
            </a:r>
            <a:r>
              <a:rPr lang="en-US" sz="1100" baseline="-50000" dirty="0" smtClean="0">
                <a:solidFill>
                  <a:schemeClr val="accent2">
                    <a:lumMod val="50000"/>
                  </a:schemeClr>
                </a:solidFill>
                <a:latin typeface="Arial" pitchFamily="34" charset="0"/>
                <a:cs typeface="Arial" pitchFamily="34" charset="0"/>
              </a:rPr>
              <a:t>3</a:t>
            </a:r>
            <a:r>
              <a:rPr lang="en-US" sz="1100" baseline="-25000" dirty="0" smtClean="0">
                <a:solidFill>
                  <a:schemeClr val="accent2">
                    <a:lumMod val="50000"/>
                  </a:schemeClr>
                </a:solidFill>
                <a:latin typeface="Arial" pitchFamily="34" charset="0"/>
                <a:cs typeface="Arial" pitchFamily="34" charset="0"/>
              </a:rPr>
              <a:t>.U</a:t>
            </a:r>
            <a:r>
              <a:rPr lang="en-US" sz="1100" baseline="-50000" dirty="0" smtClean="0">
                <a:solidFill>
                  <a:schemeClr val="accent2">
                    <a:lumMod val="50000"/>
                  </a:schemeClr>
                </a:solidFill>
                <a:latin typeface="Arial" pitchFamily="34" charset="0"/>
                <a:cs typeface="Arial" pitchFamily="34" charset="0"/>
              </a:rPr>
              <a:t>1</a:t>
            </a:r>
            <a:endParaRPr lang="en-US" sz="1100" baseline="-50000" dirty="0">
              <a:solidFill>
                <a:schemeClr val="accent2">
                  <a:lumMod val="50000"/>
                </a:schemeClr>
              </a:solidFill>
              <a:latin typeface="Arial" pitchFamily="34" charset="0"/>
              <a:cs typeface="Arial" pitchFamily="34" charset="0"/>
            </a:endParaRPr>
          </a:p>
        </p:txBody>
      </p:sp>
      <p:sp>
        <p:nvSpPr>
          <p:cNvPr id="95" name="TextBox 94"/>
          <p:cNvSpPr txBox="1"/>
          <p:nvPr/>
        </p:nvSpPr>
        <p:spPr>
          <a:xfrm>
            <a:off x="2667000" y="3657600"/>
            <a:ext cx="914400" cy="261610"/>
          </a:xfrm>
          <a:prstGeom prst="rect">
            <a:avLst/>
          </a:prstGeom>
          <a:noFill/>
        </p:spPr>
        <p:txBody>
          <a:bodyPr wrap="square" rtlCol="0">
            <a:spAutoFit/>
          </a:bodyPr>
          <a:lstStyle/>
          <a:p>
            <a:r>
              <a:rPr lang="en-US" sz="1100" dirty="0" smtClean="0">
                <a:solidFill>
                  <a:schemeClr val="accent2">
                    <a:lumMod val="50000"/>
                  </a:schemeClr>
                </a:solidFill>
                <a:latin typeface="Arial" pitchFamily="34" charset="0"/>
                <a:cs typeface="Arial" pitchFamily="34" charset="0"/>
              </a:rPr>
              <a:t>(c)Q</a:t>
            </a:r>
            <a:r>
              <a:rPr lang="en-US" sz="1100" baseline="-25000" dirty="0" smtClean="0">
                <a:solidFill>
                  <a:schemeClr val="accent2">
                    <a:lumMod val="50000"/>
                  </a:schemeClr>
                </a:solidFill>
                <a:latin typeface="Arial" pitchFamily="34" charset="0"/>
                <a:cs typeface="Arial" pitchFamily="34" charset="0"/>
              </a:rPr>
              <a:t>2.C.G</a:t>
            </a:r>
            <a:r>
              <a:rPr lang="en-US" sz="1100" baseline="-50000" dirty="0" smtClean="0">
                <a:solidFill>
                  <a:schemeClr val="accent2">
                    <a:lumMod val="50000"/>
                  </a:schemeClr>
                </a:solidFill>
                <a:latin typeface="Arial" pitchFamily="34" charset="0"/>
                <a:cs typeface="Arial" pitchFamily="34" charset="0"/>
              </a:rPr>
              <a:t>3</a:t>
            </a:r>
            <a:r>
              <a:rPr lang="en-US" sz="1100" baseline="-25000" dirty="0" smtClean="0">
                <a:solidFill>
                  <a:schemeClr val="accent2">
                    <a:lumMod val="50000"/>
                  </a:schemeClr>
                </a:solidFill>
                <a:latin typeface="Arial" pitchFamily="34" charset="0"/>
                <a:cs typeface="Arial" pitchFamily="34" charset="0"/>
              </a:rPr>
              <a:t>.U</a:t>
            </a:r>
            <a:r>
              <a:rPr lang="en-US" sz="1100" baseline="-50000" dirty="0" smtClean="0">
                <a:solidFill>
                  <a:schemeClr val="accent2">
                    <a:lumMod val="50000"/>
                  </a:schemeClr>
                </a:solidFill>
                <a:latin typeface="Arial" pitchFamily="34" charset="0"/>
                <a:cs typeface="Arial" pitchFamily="34" charset="0"/>
              </a:rPr>
              <a:t>1</a:t>
            </a:r>
            <a:endParaRPr lang="en-US" sz="1100" baseline="-50000" dirty="0">
              <a:solidFill>
                <a:schemeClr val="accent2">
                  <a:lumMod val="50000"/>
                </a:schemeClr>
              </a:solidFill>
              <a:latin typeface="Arial" pitchFamily="34" charset="0"/>
              <a:cs typeface="Arial" pitchFamily="34" charset="0"/>
            </a:endParaRPr>
          </a:p>
        </p:txBody>
      </p:sp>
      <p:cxnSp>
        <p:nvCxnSpPr>
          <p:cNvPr id="96" name="Straight Arrow Connector 95"/>
          <p:cNvCxnSpPr>
            <a:stCxn id="83" idx="2"/>
            <a:endCxn id="106" idx="0"/>
          </p:cNvCxnSpPr>
          <p:nvPr/>
        </p:nvCxnSpPr>
        <p:spPr>
          <a:xfrm rot="10800000" flipV="1">
            <a:off x="1371600" y="5143500"/>
            <a:ext cx="2438400" cy="575846"/>
          </a:xfrm>
          <a:prstGeom prst="straightConnector1">
            <a:avLst/>
          </a:prstGeom>
          <a:ln>
            <a:solidFill>
              <a:schemeClr val="accent2">
                <a:lumMod val="50000"/>
              </a:schemeClr>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3" idx="2"/>
            <a:endCxn id="103" idx="7"/>
          </p:cNvCxnSpPr>
          <p:nvPr/>
        </p:nvCxnSpPr>
        <p:spPr>
          <a:xfrm rot="10800000">
            <a:off x="1333500" y="4014372"/>
            <a:ext cx="2476500" cy="1129129"/>
          </a:xfrm>
          <a:prstGeom prst="straightConnector1">
            <a:avLst/>
          </a:prstGeom>
          <a:ln>
            <a:solidFill>
              <a:schemeClr val="accent2">
                <a:lumMod val="50000"/>
              </a:schemeClr>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667000" y="4691390"/>
            <a:ext cx="990600" cy="261610"/>
          </a:xfrm>
          <a:prstGeom prst="rect">
            <a:avLst/>
          </a:prstGeom>
          <a:noFill/>
        </p:spPr>
        <p:txBody>
          <a:bodyPr wrap="square" rtlCol="0">
            <a:spAutoFit/>
          </a:bodyPr>
          <a:lstStyle/>
          <a:p>
            <a:r>
              <a:rPr lang="en-US" sz="1100" dirty="0" smtClean="0">
                <a:solidFill>
                  <a:schemeClr val="accent2">
                    <a:lumMod val="50000"/>
                  </a:schemeClr>
                </a:solidFill>
                <a:latin typeface="Arial" pitchFamily="34" charset="0"/>
                <a:cs typeface="Arial" pitchFamily="34" charset="0"/>
              </a:rPr>
              <a:t>(a)Q</a:t>
            </a:r>
            <a:r>
              <a:rPr lang="en-US" sz="1100" baseline="-25000" dirty="0" smtClean="0">
                <a:solidFill>
                  <a:schemeClr val="accent2">
                    <a:lumMod val="50000"/>
                  </a:schemeClr>
                </a:solidFill>
                <a:latin typeface="Arial" pitchFamily="34" charset="0"/>
                <a:cs typeface="Arial" pitchFamily="34" charset="0"/>
              </a:rPr>
              <a:t>3.A.G</a:t>
            </a:r>
            <a:r>
              <a:rPr lang="en-US" sz="1100" baseline="-50000" dirty="0" smtClean="0">
                <a:solidFill>
                  <a:schemeClr val="accent2">
                    <a:lumMod val="50000"/>
                  </a:schemeClr>
                </a:solidFill>
                <a:latin typeface="Arial" pitchFamily="34" charset="0"/>
                <a:cs typeface="Arial" pitchFamily="34" charset="0"/>
              </a:rPr>
              <a:t>1</a:t>
            </a:r>
            <a:r>
              <a:rPr lang="en-US" sz="1100" baseline="-25000" dirty="0" smtClean="0">
                <a:solidFill>
                  <a:schemeClr val="accent2">
                    <a:lumMod val="50000"/>
                  </a:schemeClr>
                </a:solidFill>
                <a:latin typeface="Arial" pitchFamily="34" charset="0"/>
                <a:cs typeface="Arial" pitchFamily="34" charset="0"/>
              </a:rPr>
              <a:t>.U</a:t>
            </a:r>
            <a:r>
              <a:rPr lang="en-US" sz="1100" baseline="-50000" dirty="0" smtClean="0">
                <a:solidFill>
                  <a:schemeClr val="accent2">
                    <a:lumMod val="50000"/>
                  </a:schemeClr>
                </a:solidFill>
                <a:latin typeface="Arial" pitchFamily="34" charset="0"/>
                <a:cs typeface="Arial" pitchFamily="34" charset="0"/>
              </a:rPr>
              <a:t>2</a:t>
            </a:r>
            <a:endParaRPr lang="en-US" sz="1100" baseline="-50000" dirty="0">
              <a:solidFill>
                <a:schemeClr val="accent2">
                  <a:lumMod val="50000"/>
                </a:schemeClr>
              </a:solidFill>
              <a:latin typeface="Arial" pitchFamily="34" charset="0"/>
              <a:cs typeface="Arial" pitchFamily="34" charset="0"/>
            </a:endParaRPr>
          </a:p>
        </p:txBody>
      </p:sp>
      <p:sp>
        <p:nvSpPr>
          <p:cNvPr id="111" name="TextBox 110"/>
          <p:cNvSpPr txBox="1"/>
          <p:nvPr/>
        </p:nvSpPr>
        <p:spPr>
          <a:xfrm>
            <a:off x="2362200" y="5300990"/>
            <a:ext cx="990600" cy="261610"/>
          </a:xfrm>
          <a:prstGeom prst="rect">
            <a:avLst/>
          </a:prstGeom>
          <a:noFill/>
        </p:spPr>
        <p:txBody>
          <a:bodyPr wrap="square" rtlCol="0">
            <a:spAutoFit/>
          </a:bodyPr>
          <a:lstStyle/>
          <a:p>
            <a:r>
              <a:rPr lang="en-US" sz="1100" dirty="0" smtClean="0">
                <a:solidFill>
                  <a:schemeClr val="accent2">
                    <a:lumMod val="50000"/>
                  </a:schemeClr>
                </a:solidFill>
                <a:latin typeface="Arial" pitchFamily="34" charset="0"/>
                <a:cs typeface="Arial" pitchFamily="34" charset="0"/>
              </a:rPr>
              <a:t>(b)Q</a:t>
            </a:r>
            <a:r>
              <a:rPr lang="en-US" sz="1100" baseline="-25000" dirty="0" smtClean="0">
                <a:solidFill>
                  <a:schemeClr val="accent2">
                    <a:lumMod val="50000"/>
                  </a:schemeClr>
                </a:solidFill>
                <a:latin typeface="Arial" pitchFamily="34" charset="0"/>
                <a:cs typeface="Arial" pitchFamily="34" charset="0"/>
              </a:rPr>
              <a:t>3.A.G</a:t>
            </a:r>
            <a:r>
              <a:rPr lang="en-US" sz="1100" baseline="-50000" dirty="0" smtClean="0">
                <a:solidFill>
                  <a:schemeClr val="accent2">
                    <a:lumMod val="50000"/>
                  </a:schemeClr>
                </a:solidFill>
                <a:latin typeface="Arial" pitchFamily="34" charset="0"/>
                <a:cs typeface="Arial" pitchFamily="34" charset="0"/>
              </a:rPr>
              <a:t>1</a:t>
            </a:r>
            <a:r>
              <a:rPr lang="en-US" sz="1100" baseline="-25000" dirty="0" smtClean="0">
                <a:solidFill>
                  <a:schemeClr val="accent2">
                    <a:lumMod val="50000"/>
                  </a:schemeClr>
                </a:solidFill>
                <a:latin typeface="Arial" pitchFamily="34" charset="0"/>
                <a:cs typeface="Arial" pitchFamily="34" charset="0"/>
              </a:rPr>
              <a:t>.U</a:t>
            </a:r>
            <a:r>
              <a:rPr lang="en-US" sz="1100" baseline="-50000" dirty="0" smtClean="0">
                <a:solidFill>
                  <a:schemeClr val="accent2">
                    <a:lumMod val="50000"/>
                  </a:schemeClr>
                </a:solidFill>
                <a:latin typeface="Arial" pitchFamily="34" charset="0"/>
                <a:cs typeface="Arial" pitchFamily="34" charset="0"/>
              </a:rPr>
              <a:t>2</a:t>
            </a:r>
            <a:endParaRPr lang="en-US" sz="1100" baseline="-50000" dirty="0">
              <a:solidFill>
                <a:schemeClr val="accent2">
                  <a:lumMod val="50000"/>
                </a:schemeClr>
              </a:solidFill>
              <a:latin typeface="Arial" pitchFamily="34" charset="0"/>
              <a:cs typeface="Arial" pitchFamily="34" charset="0"/>
            </a:endParaRPr>
          </a:p>
        </p:txBody>
      </p:sp>
      <p:grpSp>
        <p:nvGrpSpPr>
          <p:cNvPr id="17" name="Group 90"/>
          <p:cNvGrpSpPr/>
          <p:nvPr/>
        </p:nvGrpSpPr>
        <p:grpSpPr>
          <a:xfrm>
            <a:off x="3581400" y="1828800"/>
            <a:ext cx="533400" cy="381000"/>
            <a:chOff x="3810000" y="1828800"/>
            <a:chExt cx="304800" cy="228600"/>
          </a:xfrm>
        </p:grpSpPr>
        <p:sp>
          <p:nvSpPr>
            <p:cNvPr id="88" name="Oval 87"/>
            <p:cNvSpPr/>
            <p:nvPr/>
          </p:nvSpPr>
          <p:spPr>
            <a:xfrm>
              <a:off x="3810000" y="1828800"/>
              <a:ext cx="228600" cy="228600"/>
            </a:xfrm>
            <a:prstGeom prst="ellipse">
              <a:avLst/>
            </a:prstGeom>
            <a:solidFill>
              <a:schemeClr val="accent4">
                <a:lumMod val="50000"/>
                <a:alpha val="1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810000" y="1828800"/>
              <a:ext cx="304800" cy="215444"/>
            </a:xfrm>
            <a:prstGeom prst="rect">
              <a:avLst/>
            </a:prstGeom>
            <a:noFill/>
          </p:spPr>
          <p:txBody>
            <a:bodyPr wrap="square" rtlCol="0">
              <a:spAutoFit/>
            </a:bodyPr>
            <a:lstStyle/>
            <a:p>
              <a:r>
                <a:rPr lang="en-US" sz="800" b="1" dirty="0" smtClean="0">
                  <a:solidFill>
                    <a:schemeClr val="accent4">
                      <a:lumMod val="50000"/>
                    </a:schemeClr>
                  </a:solidFill>
                  <a:latin typeface="Arial" pitchFamily="34" charset="0"/>
                  <a:cs typeface="Arial" pitchFamily="34" charset="0"/>
                </a:rPr>
                <a:t>1</a:t>
              </a:r>
              <a:endParaRPr lang="en-US" sz="800" b="1" dirty="0">
                <a:solidFill>
                  <a:schemeClr val="accent4">
                    <a:lumMod val="50000"/>
                  </a:schemeClr>
                </a:solidFill>
                <a:latin typeface="Arial" pitchFamily="34" charset="0"/>
                <a:cs typeface="Arial" pitchFamily="34" charset="0"/>
              </a:endParaRPr>
            </a:p>
          </p:txBody>
        </p:sp>
      </p:grpSp>
      <p:grpSp>
        <p:nvGrpSpPr>
          <p:cNvPr id="18" name="Group 91"/>
          <p:cNvGrpSpPr/>
          <p:nvPr/>
        </p:nvGrpSpPr>
        <p:grpSpPr>
          <a:xfrm>
            <a:off x="3581400" y="2057400"/>
            <a:ext cx="533400" cy="381000"/>
            <a:chOff x="3810000" y="1828800"/>
            <a:chExt cx="304800" cy="228600"/>
          </a:xfrm>
        </p:grpSpPr>
        <p:sp>
          <p:nvSpPr>
            <p:cNvPr id="97" name="Oval 96"/>
            <p:cNvSpPr/>
            <p:nvPr/>
          </p:nvSpPr>
          <p:spPr>
            <a:xfrm>
              <a:off x="3810000" y="1828800"/>
              <a:ext cx="228600" cy="228600"/>
            </a:xfrm>
            <a:prstGeom prst="ellipse">
              <a:avLst/>
            </a:prstGeom>
            <a:solidFill>
              <a:schemeClr val="accent4">
                <a:lumMod val="50000"/>
                <a:alpha val="1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14977"/>
              <a:ext cx="304800" cy="129266"/>
            </a:xfrm>
            <a:prstGeom prst="rect">
              <a:avLst/>
            </a:prstGeom>
            <a:noFill/>
          </p:spPr>
          <p:txBody>
            <a:bodyPr wrap="square" rtlCol="0" anchor="b">
              <a:spAutoFit/>
            </a:bodyPr>
            <a:lstStyle/>
            <a:p>
              <a:pPr algn="ctr"/>
              <a:r>
                <a:rPr lang="en-US" sz="800" b="1" dirty="0">
                  <a:solidFill>
                    <a:schemeClr val="accent4">
                      <a:lumMod val="50000"/>
                    </a:schemeClr>
                  </a:solidFill>
                  <a:latin typeface="Arial" pitchFamily="34" charset="0"/>
                  <a:cs typeface="Arial" pitchFamily="34" charset="0"/>
                </a:rPr>
                <a:t>3</a:t>
              </a:r>
            </a:p>
          </p:txBody>
        </p:sp>
      </p:grpSp>
      <p:cxnSp>
        <p:nvCxnSpPr>
          <p:cNvPr id="105" name="Straight Arrow Connector 104"/>
          <p:cNvCxnSpPr>
            <a:stCxn id="99" idx="0"/>
          </p:cNvCxnSpPr>
          <p:nvPr/>
        </p:nvCxnSpPr>
        <p:spPr>
          <a:xfrm>
            <a:off x="1371600" y="1104900"/>
            <a:ext cx="2209800" cy="800100"/>
          </a:xfrm>
          <a:prstGeom prst="straightConnector1">
            <a:avLst/>
          </a:prstGeom>
          <a:ln>
            <a:solidFill>
              <a:srgbClr val="00642D"/>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3" idx="0"/>
            <a:endCxn id="98" idx="1"/>
          </p:cNvCxnSpPr>
          <p:nvPr/>
        </p:nvCxnSpPr>
        <p:spPr>
          <a:xfrm flipV="1">
            <a:off x="1371600" y="2308750"/>
            <a:ext cx="2209800" cy="1886596"/>
          </a:xfrm>
          <a:prstGeom prst="straightConnector1">
            <a:avLst/>
          </a:prstGeom>
          <a:ln>
            <a:solidFill>
              <a:srgbClr val="00642D"/>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810000" y="2133600"/>
            <a:ext cx="533400" cy="1588"/>
          </a:xfrm>
          <a:prstGeom prst="straightConnector1">
            <a:avLst/>
          </a:prstGeom>
          <a:ln>
            <a:solidFill>
              <a:srgbClr val="00642D"/>
            </a:solidFill>
            <a:tailEnd type="arrow"/>
          </a:ln>
        </p:spPr>
        <p:style>
          <a:lnRef idx="1">
            <a:schemeClr val="accent1"/>
          </a:lnRef>
          <a:fillRef idx="0">
            <a:schemeClr val="accent1"/>
          </a:fillRef>
          <a:effectRef idx="0">
            <a:schemeClr val="accent1"/>
          </a:effectRef>
          <a:fontRef idx="minor">
            <a:schemeClr val="tx1"/>
          </a:fontRef>
        </p:style>
      </p:cxnSp>
      <p:sp>
        <p:nvSpPr>
          <p:cNvPr id="102" name="Bevel 101"/>
          <p:cNvSpPr/>
          <p:nvPr/>
        </p:nvSpPr>
        <p:spPr>
          <a:xfrm>
            <a:off x="4343400" y="1905000"/>
            <a:ext cx="76200" cy="381000"/>
          </a:xfrm>
          <a:prstGeom prst="bevel">
            <a:avLst/>
          </a:prstGeom>
          <a:solidFill>
            <a:srgbClr val="C00000">
              <a:alpha val="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1828800" y="1371600"/>
            <a:ext cx="914400" cy="261610"/>
          </a:xfrm>
          <a:prstGeom prst="rect">
            <a:avLst/>
          </a:prstGeom>
          <a:noFill/>
        </p:spPr>
        <p:txBody>
          <a:bodyPr wrap="square" rtlCol="0">
            <a:spAutoFit/>
          </a:bodyPr>
          <a:lstStyle/>
          <a:p>
            <a:r>
              <a:rPr lang="en-US" sz="1100" dirty="0" smtClean="0">
                <a:solidFill>
                  <a:srgbClr val="00642D"/>
                </a:solidFill>
                <a:latin typeface="Arial" pitchFamily="34" charset="0"/>
                <a:cs typeface="Arial" pitchFamily="34" charset="0"/>
              </a:rPr>
              <a:t>(a)R</a:t>
            </a:r>
            <a:r>
              <a:rPr lang="en-US" sz="1100" baseline="-25000" dirty="0" smtClean="0">
                <a:solidFill>
                  <a:srgbClr val="00642D"/>
                </a:solidFill>
                <a:latin typeface="Arial" pitchFamily="34" charset="0"/>
                <a:cs typeface="Arial" pitchFamily="34" charset="0"/>
              </a:rPr>
              <a:t>1.B.G</a:t>
            </a:r>
            <a:r>
              <a:rPr lang="en-US" sz="1100" baseline="-50000" dirty="0" smtClean="0">
                <a:solidFill>
                  <a:srgbClr val="00642D"/>
                </a:solidFill>
                <a:latin typeface="Arial" pitchFamily="34" charset="0"/>
                <a:cs typeface="Arial" pitchFamily="34" charset="0"/>
              </a:rPr>
              <a:t>2</a:t>
            </a:r>
            <a:r>
              <a:rPr lang="en-US" sz="1100" baseline="-25000" dirty="0" smtClean="0">
                <a:solidFill>
                  <a:srgbClr val="00642D"/>
                </a:solidFill>
                <a:latin typeface="Arial" pitchFamily="34" charset="0"/>
                <a:cs typeface="Arial" pitchFamily="34" charset="0"/>
              </a:rPr>
              <a:t>.U</a:t>
            </a:r>
            <a:r>
              <a:rPr lang="en-US" sz="1100" baseline="-50000" dirty="0" smtClean="0">
                <a:solidFill>
                  <a:srgbClr val="00642D"/>
                </a:solidFill>
                <a:latin typeface="Arial" pitchFamily="34" charset="0"/>
                <a:cs typeface="Arial" pitchFamily="34" charset="0"/>
              </a:rPr>
              <a:t>3</a:t>
            </a:r>
            <a:endParaRPr lang="en-US" sz="1100" baseline="-50000" dirty="0">
              <a:solidFill>
                <a:srgbClr val="00642D"/>
              </a:solidFill>
              <a:latin typeface="Arial" pitchFamily="34" charset="0"/>
              <a:cs typeface="Arial" pitchFamily="34" charset="0"/>
            </a:endParaRPr>
          </a:p>
        </p:txBody>
      </p:sp>
      <p:sp>
        <p:nvSpPr>
          <p:cNvPr id="115" name="TextBox 114"/>
          <p:cNvSpPr txBox="1"/>
          <p:nvPr/>
        </p:nvSpPr>
        <p:spPr>
          <a:xfrm>
            <a:off x="2667000" y="2362200"/>
            <a:ext cx="914400" cy="261610"/>
          </a:xfrm>
          <a:prstGeom prst="rect">
            <a:avLst/>
          </a:prstGeom>
          <a:noFill/>
        </p:spPr>
        <p:txBody>
          <a:bodyPr wrap="square" rtlCol="0">
            <a:spAutoFit/>
          </a:bodyPr>
          <a:lstStyle/>
          <a:p>
            <a:r>
              <a:rPr lang="en-US" sz="1100" dirty="0" smtClean="0">
                <a:solidFill>
                  <a:srgbClr val="00642D"/>
                </a:solidFill>
                <a:latin typeface="Arial" pitchFamily="34" charset="0"/>
                <a:cs typeface="Arial" pitchFamily="34" charset="0"/>
              </a:rPr>
              <a:t>(b)R</a:t>
            </a:r>
            <a:r>
              <a:rPr lang="en-US" sz="1100" baseline="-25000" dirty="0" smtClean="0">
                <a:solidFill>
                  <a:srgbClr val="00642D"/>
                </a:solidFill>
                <a:latin typeface="Arial" pitchFamily="34" charset="0"/>
                <a:cs typeface="Arial" pitchFamily="34" charset="0"/>
              </a:rPr>
              <a:t>1.B.G</a:t>
            </a:r>
            <a:r>
              <a:rPr lang="en-US" sz="1100" baseline="-50000" dirty="0" smtClean="0">
                <a:solidFill>
                  <a:srgbClr val="00642D"/>
                </a:solidFill>
                <a:latin typeface="Arial" pitchFamily="34" charset="0"/>
                <a:cs typeface="Arial" pitchFamily="34" charset="0"/>
              </a:rPr>
              <a:t>2</a:t>
            </a:r>
            <a:r>
              <a:rPr lang="en-US" sz="1100" baseline="-25000" dirty="0" smtClean="0">
                <a:solidFill>
                  <a:srgbClr val="00642D"/>
                </a:solidFill>
                <a:latin typeface="Arial" pitchFamily="34" charset="0"/>
                <a:cs typeface="Arial" pitchFamily="34" charset="0"/>
              </a:rPr>
              <a:t>.U</a:t>
            </a:r>
            <a:r>
              <a:rPr lang="en-US" sz="1100" baseline="-50000" dirty="0" smtClean="0">
                <a:solidFill>
                  <a:srgbClr val="00642D"/>
                </a:solidFill>
                <a:latin typeface="Arial" pitchFamily="34" charset="0"/>
                <a:cs typeface="Arial" pitchFamily="34" charset="0"/>
              </a:rPr>
              <a:t>3</a:t>
            </a:r>
            <a:endParaRPr lang="en-US" sz="1100" baseline="-50000" dirty="0">
              <a:solidFill>
                <a:srgbClr val="00642D"/>
              </a:solidFill>
              <a:latin typeface="Arial" pitchFamily="34" charset="0"/>
              <a:cs typeface="Arial" pitchFamily="34" charset="0"/>
            </a:endParaRPr>
          </a:p>
        </p:txBody>
      </p:sp>
      <p:sp>
        <p:nvSpPr>
          <p:cNvPr id="119" name="TextBox 118"/>
          <p:cNvSpPr txBox="1"/>
          <p:nvPr/>
        </p:nvSpPr>
        <p:spPr>
          <a:xfrm>
            <a:off x="4038600" y="2252246"/>
            <a:ext cx="762000" cy="338554"/>
          </a:xfrm>
          <a:prstGeom prst="rect">
            <a:avLst/>
          </a:prstGeom>
          <a:noFill/>
        </p:spPr>
        <p:txBody>
          <a:bodyPr wrap="square" rtlCol="0">
            <a:spAutoFit/>
          </a:bodyPr>
          <a:lstStyle/>
          <a:p>
            <a:pPr algn="ctr"/>
            <a:r>
              <a:rPr lang="en-US" sz="800" dirty="0" smtClean="0">
                <a:solidFill>
                  <a:srgbClr val="C00000"/>
                </a:solidFill>
                <a:latin typeface="Arial" pitchFamily="34" charset="0"/>
                <a:cs typeface="Arial" pitchFamily="34" charset="0"/>
              </a:rPr>
              <a:t>Compliance Screen</a:t>
            </a:r>
            <a:endParaRPr lang="en-US" sz="800" dirty="0">
              <a:solidFill>
                <a:srgbClr val="C00000"/>
              </a:solidFill>
              <a:latin typeface="Arial" pitchFamily="34" charset="0"/>
              <a:cs typeface="Arial" pitchFamily="34" charset="0"/>
            </a:endParaRPr>
          </a:p>
        </p:txBody>
      </p:sp>
      <p:cxnSp>
        <p:nvCxnSpPr>
          <p:cNvPr id="123" name="Curved Connector 122"/>
          <p:cNvCxnSpPr>
            <a:stCxn id="99" idx="7"/>
            <a:endCxn id="102" idx="6"/>
          </p:cNvCxnSpPr>
          <p:nvPr/>
        </p:nvCxnSpPr>
        <p:spPr>
          <a:xfrm rot="16200000" flipH="1">
            <a:off x="2366962" y="-109538"/>
            <a:ext cx="981075" cy="3048000"/>
          </a:xfrm>
          <a:prstGeom prst="curvedConnector3">
            <a:avLst>
              <a:gd name="adj1" fmla="val -2427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Curved Connector 124"/>
          <p:cNvCxnSpPr>
            <a:stCxn id="103" idx="3"/>
            <a:endCxn id="119" idx="0"/>
          </p:cNvCxnSpPr>
          <p:nvPr/>
        </p:nvCxnSpPr>
        <p:spPr>
          <a:xfrm rot="5400000" flipH="1" flipV="1">
            <a:off x="1814512" y="1771234"/>
            <a:ext cx="2124075" cy="3086100"/>
          </a:xfrm>
          <a:prstGeom prst="curvedConnector5">
            <a:avLst>
              <a:gd name="adj1" fmla="val 12418"/>
              <a:gd name="adj2" fmla="val 47700"/>
              <a:gd name="adj3" fmla="val 78594"/>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2667000" y="457200"/>
            <a:ext cx="4572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P1</a:t>
            </a:r>
            <a:endParaRPr lang="en-US" sz="1200" b="1" dirty="0">
              <a:solidFill>
                <a:srgbClr val="C00000"/>
              </a:solidFill>
              <a:latin typeface="Arial" pitchFamily="34" charset="0"/>
              <a:cs typeface="Arial" pitchFamily="34" charset="0"/>
            </a:endParaRPr>
          </a:p>
        </p:txBody>
      </p:sp>
      <p:sp>
        <p:nvSpPr>
          <p:cNvPr id="136" name="TextBox 135"/>
          <p:cNvSpPr txBox="1"/>
          <p:nvPr/>
        </p:nvSpPr>
        <p:spPr>
          <a:xfrm>
            <a:off x="3962400" y="2542401"/>
            <a:ext cx="4572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P3</a:t>
            </a:r>
            <a:endParaRPr lang="en-US" sz="1200" b="1" dirty="0">
              <a:solidFill>
                <a:srgbClr val="C00000"/>
              </a:solidFill>
              <a:latin typeface="Arial" pitchFamily="34" charset="0"/>
              <a:cs typeface="Arial" pitchFamily="34" charset="0"/>
            </a:endParaRPr>
          </a:p>
        </p:txBody>
      </p:sp>
      <p:cxnSp>
        <p:nvCxnSpPr>
          <p:cNvPr id="117" name="Straight Arrow Connector 116"/>
          <p:cNvCxnSpPr/>
          <p:nvPr/>
        </p:nvCxnSpPr>
        <p:spPr>
          <a:xfrm flipV="1">
            <a:off x="4419600" y="1905000"/>
            <a:ext cx="2743200" cy="228600"/>
          </a:xfrm>
          <a:prstGeom prst="straightConnector1">
            <a:avLst/>
          </a:prstGeom>
          <a:ln>
            <a:solidFill>
              <a:srgbClr val="00642D"/>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486400" y="1981200"/>
            <a:ext cx="914400" cy="261610"/>
          </a:xfrm>
          <a:prstGeom prst="rect">
            <a:avLst/>
          </a:prstGeom>
          <a:noFill/>
        </p:spPr>
        <p:txBody>
          <a:bodyPr wrap="square" rtlCol="0">
            <a:spAutoFit/>
          </a:bodyPr>
          <a:lstStyle/>
          <a:p>
            <a:r>
              <a:rPr lang="en-US" sz="1100" dirty="0" smtClean="0">
                <a:solidFill>
                  <a:srgbClr val="00642D"/>
                </a:solidFill>
                <a:latin typeface="Arial" pitchFamily="34" charset="0"/>
                <a:cs typeface="Arial" pitchFamily="34" charset="0"/>
              </a:rPr>
              <a:t>R</a:t>
            </a:r>
            <a:r>
              <a:rPr lang="en-US" sz="1100" baseline="-25000" dirty="0" smtClean="0">
                <a:solidFill>
                  <a:srgbClr val="00642D"/>
                </a:solidFill>
                <a:latin typeface="Arial" pitchFamily="34" charset="0"/>
                <a:cs typeface="Arial" pitchFamily="34" charset="0"/>
              </a:rPr>
              <a:t>1.B.G</a:t>
            </a:r>
            <a:r>
              <a:rPr lang="en-US" sz="1100" baseline="-50000" dirty="0" smtClean="0">
                <a:solidFill>
                  <a:srgbClr val="00642D"/>
                </a:solidFill>
                <a:latin typeface="Arial" pitchFamily="34" charset="0"/>
                <a:cs typeface="Arial" pitchFamily="34" charset="0"/>
              </a:rPr>
              <a:t>2</a:t>
            </a:r>
            <a:r>
              <a:rPr lang="en-US" sz="1100" baseline="-25000" dirty="0" smtClean="0">
                <a:solidFill>
                  <a:srgbClr val="00642D"/>
                </a:solidFill>
                <a:latin typeface="Arial" pitchFamily="34" charset="0"/>
                <a:cs typeface="Arial" pitchFamily="34" charset="0"/>
              </a:rPr>
              <a:t>.U</a:t>
            </a:r>
            <a:r>
              <a:rPr lang="en-US" sz="1100" baseline="-50000" dirty="0" smtClean="0">
                <a:solidFill>
                  <a:srgbClr val="00642D"/>
                </a:solidFill>
                <a:latin typeface="Arial" pitchFamily="34" charset="0"/>
                <a:cs typeface="Arial" pitchFamily="34" charset="0"/>
              </a:rPr>
              <a:t>3</a:t>
            </a:r>
            <a:endParaRPr lang="en-US" sz="1100" baseline="-50000" dirty="0">
              <a:solidFill>
                <a:srgbClr val="00642D"/>
              </a:solidFill>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6324600"/>
            <a:ext cx="838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2"/>
          <p:cNvSpPr>
            <a:spLocks noGrp="1"/>
          </p:cNvSpPr>
          <p:nvPr>
            <p:ph type="dt" sz="half" idx="10"/>
          </p:nvPr>
        </p:nvSpPr>
        <p:spPr>
          <a:xfrm>
            <a:off x="304800" y="6324600"/>
            <a:ext cx="2133600" cy="365125"/>
          </a:xfrm>
        </p:spPr>
        <p:txBody>
          <a:bodyPr/>
          <a:lstStyle/>
          <a:p>
            <a:fld id="{0378E31C-6583-4C51-A6C6-85A5E243FA65}" type="datetime1">
              <a:rPr lang="en-US" smtClean="0">
                <a:solidFill>
                  <a:schemeClr val="tx1"/>
                </a:solidFill>
              </a:rPr>
              <a:pPr/>
              <a:t>3/1/2013</a:t>
            </a:fld>
            <a:endParaRPr lang="en-US" dirty="0">
              <a:solidFill>
                <a:schemeClr val="tx1"/>
              </a:solidFill>
            </a:endParaRPr>
          </a:p>
        </p:txBody>
      </p:sp>
      <p:sp>
        <p:nvSpPr>
          <p:cNvPr id="10" name="Slide Number Placeholder 6"/>
          <p:cNvSpPr>
            <a:spLocks noGrp="1"/>
          </p:cNvSpPr>
          <p:nvPr>
            <p:ph type="sldNum" sz="quarter" idx="12"/>
          </p:nvPr>
        </p:nvSpPr>
        <p:spPr>
          <a:xfrm>
            <a:off x="6629400" y="6324600"/>
            <a:ext cx="2133600" cy="365125"/>
          </a:xfrm>
        </p:spPr>
        <p:txBody>
          <a:bodyPr/>
          <a:lstStyle/>
          <a:p>
            <a:fld id="{45A956EA-33B7-4774-91AE-72D336CE772A}" type="slidenum">
              <a:rPr lang="en-US" smtClean="0">
                <a:solidFill>
                  <a:schemeClr val="tx1"/>
                </a:solidFill>
              </a:rPr>
              <a:pPr/>
              <a:t>49</a:t>
            </a:fld>
            <a:endParaRPr lang="en-US" dirty="0">
              <a:solidFill>
                <a:schemeClr val="tx1"/>
              </a:solidFill>
            </a:endParaRPr>
          </a:p>
        </p:txBody>
      </p:sp>
      <p:pic>
        <p:nvPicPr>
          <p:cNvPr id="1026" name="Picture 2" descr="C:\Users\Sumit\Desktop\QuestionMark_Piss_Off-s350x350-226998.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1447800"/>
            <a:ext cx="2276475" cy="227647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990600" y="4800600"/>
            <a:ext cx="7488460" cy="923330"/>
          </a:xfrm>
          <a:prstGeom prst="rect">
            <a:avLst/>
          </a:prstGeom>
        </p:spPr>
        <p:txBody>
          <a:bodyPr wrap="none">
            <a:spAutoFit/>
          </a:bodyPr>
          <a:lstStyle/>
          <a:p>
            <a:r>
              <a:rPr lang="en-US" sz="5400" i="1" dirty="0" smtClean="0">
                <a:solidFill>
                  <a:schemeClr val="accent6"/>
                </a:solidFill>
              </a:rPr>
              <a:t>http://ebiquity.umbc.edu/</a:t>
            </a:r>
            <a:endParaRPr lang="en-US" sz="5400" dirty="0">
              <a:solidFill>
                <a:schemeClr val="accent6"/>
              </a:solidFill>
            </a:endParaRPr>
          </a:p>
        </p:txBody>
      </p:sp>
    </p:spTree>
    <p:extLst>
      <p:ext uri="{BB962C8B-B14F-4D97-AF65-F5344CB8AC3E}">
        <p14:creationId xmlns:p14="http://schemas.microsoft.com/office/powerpoint/2010/main" xmlns="" val="278654728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Semantically Rich Approach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we make explicit the elements of security</a:t>
            </a:r>
          </a:p>
          <a:p>
            <a:pPr lvl="1"/>
            <a:r>
              <a:rPr lang="en-US" dirty="0" smtClean="0"/>
              <a:t>Assertions about the state of the world</a:t>
            </a:r>
          </a:p>
          <a:p>
            <a:pPr lvl="1"/>
            <a:r>
              <a:rPr lang="en-US" dirty="0" smtClean="0"/>
              <a:t>Assertions about Information flow and sharing</a:t>
            </a:r>
          </a:p>
          <a:p>
            <a:pPr lvl="1"/>
            <a:r>
              <a:rPr lang="en-US" dirty="0" smtClean="0"/>
              <a:t>Assertions about (AB) access control</a:t>
            </a:r>
          </a:p>
          <a:p>
            <a:pPr lvl="1"/>
            <a:r>
              <a:rPr lang="en-US" dirty="0" smtClean="0"/>
              <a:t>Assertions about Actors and Entities</a:t>
            </a:r>
          </a:p>
          <a:p>
            <a:pPr lvl="1"/>
            <a:r>
              <a:rPr lang="en-US" dirty="0" smtClean="0"/>
              <a:t>Assertions about policies governing the organization, people, or data</a:t>
            </a:r>
          </a:p>
          <a:p>
            <a:r>
              <a:rPr lang="en-US" dirty="0" smtClean="0"/>
              <a:t>Given such explicit information, can we use declarative approaches to advance the state of the art in security and privacy research</a:t>
            </a:r>
            <a:endParaRPr lang="en-US" dirty="0"/>
          </a:p>
        </p:txBody>
      </p:sp>
      <p:sp>
        <p:nvSpPr>
          <p:cNvPr id="4" name="Date Placeholder 3"/>
          <p:cNvSpPr>
            <a:spLocks noGrp="1"/>
          </p:cNvSpPr>
          <p:nvPr>
            <p:ph type="dt" sz="half" idx="10"/>
          </p:nvPr>
        </p:nvSpPr>
        <p:spPr/>
        <p:txBody>
          <a:bodyPr/>
          <a:lstStyle/>
          <a:p>
            <a:fld id="{C33B3411-FD3A-4D82-A5DF-95BEDB771748}"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grounded in W3C standards such as RDFS, OWL, …</a:t>
            </a:r>
          </a:p>
          <a:p>
            <a:pPr lvl="1"/>
            <a:r>
              <a:rPr lang="en-US" dirty="0" smtClean="0"/>
              <a:t>The new generation of KR&amp;R</a:t>
            </a:r>
          </a:p>
          <a:p>
            <a:pPr lvl="1"/>
            <a:r>
              <a:rPr lang="en-US" dirty="0" smtClean="0"/>
              <a:t>Highly interoperable and reusable</a:t>
            </a:r>
          </a:p>
          <a:p>
            <a:r>
              <a:rPr lang="en-US" dirty="0" smtClean="0"/>
              <a:t>Allows the same (set of) languages to express facts and rules</a:t>
            </a:r>
          </a:p>
          <a:p>
            <a:pPr lvl="1"/>
            <a:r>
              <a:rPr lang="en-US" dirty="0" smtClean="0"/>
              <a:t>We use our own, as well as those developed by others</a:t>
            </a:r>
          </a:p>
          <a:p>
            <a:r>
              <a:rPr lang="en-US" dirty="0" smtClean="0"/>
              <a:t>Uses a scalable, open sourced infrastructure for reasoning</a:t>
            </a:r>
          </a:p>
          <a:p>
            <a:r>
              <a:rPr lang="en-US" dirty="0" smtClean="0"/>
              <a:t>Is grounded in formal logics; Can be mapped to traditional security formalisms such as RBAC</a:t>
            </a:r>
          </a:p>
          <a:p>
            <a:endParaRPr lang="en-US" dirty="0" smtClean="0"/>
          </a:p>
          <a:p>
            <a:endParaRPr lang="en-US" dirty="0" smtClean="0"/>
          </a:p>
          <a:p>
            <a:endParaRPr lang="en-US" dirty="0" smtClean="0"/>
          </a:p>
          <a:p>
            <a:pPr lvl="1"/>
            <a:endParaRPr lang="en-US" dirty="0"/>
          </a:p>
        </p:txBody>
      </p:sp>
      <p:sp>
        <p:nvSpPr>
          <p:cNvPr id="4" name="Date Placeholder 3"/>
          <p:cNvSpPr>
            <a:spLocks noGrp="1"/>
          </p:cNvSpPr>
          <p:nvPr>
            <p:ph type="dt" sz="half" idx="10"/>
          </p:nvPr>
        </p:nvSpPr>
        <p:spPr/>
        <p:txBody>
          <a:bodyPr/>
          <a:lstStyle/>
          <a:p>
            <a:fld id="{C33B3411-FD3A-4D82-A5DF-95BEDB771748}"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Application Domains</a:t>
            </a:r>
            <a:endParaRPr lang="en-US" dirty="0"/>
          </a:p>
        </p:txBody>
      </p:sp>
      <p:sp>
        <p:nvSpPr>
          <p:cNvPr id="3" name="Content Placeholder 2"/>
          <p:cNvSpPr>
            <a:spLocks noGrp="1"/>
          </p:cNvSpPr>
          <p:nvPr>
            <p:ph idx="1"/>
          </p:nvPr>
        </p:nvSpPr>
        <p:spPr/>
        <p:txBody>
          <a:bodyPr/>
          <a:lstStyle/>
          <a:p>
            <a:r>
              <a:rPr lang="en-US" dirty="0" smtClean="0"/>
              <a:t>Intrusion Detection</a:t>
            </a:r>
          </a:p>
          <a:p>
            <a:r>
              <a:rPr lang="en-US" dirty="0" smtClean="0"/>
              <a:t>Mobile Device Security, especially BYOD</a:t>
            </a:r>
          </a:p>
          <a:p>
            <a:r>
              <a:rPr lang="en-US" dirty="0" smtClean="0"/>
              <a:t>Cloud</a:t>
            </a:r>
          </a:p>
          <a:p>
            <a:r>
              <a:rPr lang="en-US" dirty="0" smtClean="0"/>
              <a:t>BGP Security</a:t>
            </a:r>
          </a:p>
          <a:p>
            <a:r>
              <a:rPr lang="en-US" dirty="0" smtClean="0"/>
              <a:t>Information Sharing</a:t>
            </a:r>
            <a:endParaRPr lang="en-US" dirty="0"/>
          </a:p>
        </p:txBody>
      </p:sp>
      <p:sp>
        <p:nvSpPr>
          <p:cNvPr id="4" name="Date Placeholder 3"/>
          <p:cNvSpPr>
            <a:spLocks noGrp="1"/>
          </p:cNvSpPr>
          <p:nvPr>
            <p:ph type="dt" sz="half" idx="10"/>
          </p:nvPr>
        </p:nvSpPr>
        <p:spPr/>
        <p:txBody>
          <a:bodyPr/>
          <a:lstStyle/>
          <a:p>
            <a:fld id="{C33B3411-FD3A-4D82-A5DF-95BEDB771748}" type="datetime1">
              <a:rPr lang="en-US" smtClean="0"/>
              <a:pPr/>
              <a:t>3/1/2013</a:t>
            </a:fld>
            <a:endParaRPr lang="en-US"/>
          </a:p>
        </p:txBody>
      </p:sp>
      <p:sp>
        <p:nvSpPr>
          <p:cNvPr id="5" name="Footer Placeholder 4"/>
          <p:cNvSpPr>
            <a:spLocks noGrp="1"/>
          </p:cNvSpPr>
          <p:nvPr>
            <p:ph type="ftr" sz="quarter" idx="11"/>
          </p:nvPr>
        </p:nvSpPr>
        <p:spPr/>
        <p:txBody>
          <a:bodyPr/>
          <a:lstStyle/>
          <a:p>
            <a:r>
              <a:rPr lang="en-US" smtClean="0"/>
              <a:t>UMBC Fall 2011</a:t>
            </a:r>
            <a:endParaRPr lang="en-US"/>
          </a:p>
        </p:txBody>
      </p:sp>
      <p:sp>
        <p:nvSpPr>
          <p:cNvPr id="6" name="Slide Number Placeholder 5"/>
          <p:cNvSpPr>
            <a:spLocks noGrp="1"/>
          </p:cNvSpPr>
          <p:nvPr>
            <p:ph type="sldNum" sz="quarter" idx="12"/>
          </p:nvPr>
        </p:nvSpPr>
        <p:spPr/>
        <p:txBody>
          <a:bodyPr/>
          <a:lstStyle/>
          <a:p>
            <a:fld id="{E0925487-B90B-4764-B1D1-F148438D4716}"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4712"/>
            <a:ext cx="8610600" cy="954107"/>
          </a:xfrm>
        </p:spPr>
        <p:txBody>
          <a:bodyPr wrap="square" lIns="0" rIns="0">
            <a:spAutoFit/>
          </a:bodyPr>
          <a:lstStyle/>
          <a:p>
            <a:r>
              <a:rPr lang="en-US" sz="2800" dirty="0" smtClean="0"/>
              <a:t>Introduction: State-of-the-Art/Practice for Intrusion Detection Systems</a:t>
            </a:r>
            <a:endParaRPr lang="en-US" sz="2800" dirty="0"/>
          </a:p>
        </p:txBody>
      </p:sp>
      <p:sp>
        <p:nvSpPr>
          <p:cNvPr id="6" name="Slide Number Placeholder 5"/>
          <p:cNvSpPr>
            <a:spLocks noGrp="1"/>
          </p:cNvSpPr>
          <p:nvPr>
            <p:ph type="sldNum" sz="quarter" idx="12"/>
          </p:nvPr>
        </p:nvSpPr>
        <p:spPr/>
        <p:txBody>
          <a:bodyPr/>
          <a:lstStyle/>
          <a:p>
            <a:fld id="{E0925487-B90B-4764-B1D1-F148438D4716}" type="slidenum">
              <a:rPr lang="en-US" smtClean="0"/>
              <a:pPr/>
              <a:t>8</a:t>
            </a:fld>
            <a:endParaRPr lang="en-US"/>
          </a:p>
        </p:txBody>
      </p:sp>
      <p:grpSp>
        <p:nvGrpSpPr>
          <p:cNvPr id="3" name="Group 15"/>
          <p:cNvGrpSpPr/>
          <p:nvPr/>
        </p:nvGrpSpPr>
        <p:grpSpPr>
          <a:xfrm>
            <a:off x="457201" y="3124200"/>
            <a:ext cx="4515394" cy="3479475"/>
            <a:chOff x="457201" y="1885942"/>
            <a:chExt cx="4515394" cy="4131797"/>
          </a:xfrm>
        </p:grpSpPr>
        <p:pic>
          <p:nvPicPr>
            <p:cNvPr id="1026" name="Picture 2" descr="http://www.proventiaworks.com/images/IPS/GX6116/IPS_GX6116_right-lg.jpg"/>
            <p:cNvPicPr>
              <a:picLocks noChangeAspect="1" noChangeArrowheads="1"/>
            </p:cNvPicPr>
            <p:nvPr/>
          </p:nvPicPr>
          <p:blipFill>
            <a:blip r:embed="rId3" cstate="print"/>
            <a:srcRect/>
            <a:stretch>
              <a:fillRect/>
            </a:stretch>
          </p:blipFill>
          <p:spPr bwMode="auto">
            <a:xfrm>
              <a:off x="1371600" y="4600515"/>
              <a:ext cx="2662733" cy="1417224"/>
            </a:xfrm>
            <a:prstGeom prst="rect">
              <a:avLst/>
            </a:prstGeom>
            <a:noFill/>
          </p:spPr>
        </p:pic>
        <p:sp>
          <p:nvSpPr>
            <p:cNvPr id="8" name="Rounded Rectangle 7"/>
            <p:cNvSpPr/>
            <p:nvPr/>
          </p:nvSpPr>
          <p:spPr>
            <a:xfrm>
              <a:off x="609600" y="3152739"/>
              <a:ext cx="4038601" cy="670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1" y="3062224"/>
              <a:ext cx="4515394" cy="767501"/>
            </a:xfrm>
            <a:prstGeom prst="rect">
              <a:avLst/>
            </a:prstGeom>
            <a:noFill/>
          </p:spPr>
          <p:txBody>
            <a:bodyPr wrap="square" rtlCol="0">
              <a:spAutoFit/>
            </a:bodyPr>
            <a:lstStyle/>
            <a:p>
              <a:pPr algn="ctr"/>
              <a:r>
                <a:rPr lang="en-US" sz="3600" b="1" dirty="0" smtClean="0"/>
                <a:t>(Simple) Analysis</a:t>
              </a:r>
              <a:endParaRPr lang="en-US" sz="3600" b="1" dirty="0"/>
            </a:p>
          </p:txBody>
        </p:sp>
        <p:sp>
          <p:nvSpPr>
            <p:cNvPr id="10" name="Down Arrow 9"/>
            <p:cNvSpPr/>
            <p:nvPr/>
          </p:nvSpPr>
          <p:spPr>
            <a:xfrm rot="10800000">
              <a:off x="2362200" y="2700312"/>
              <a:ext cx="531223" cy="391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0800000">
              <a:off x="2362200" y="3967109"/>
              <a:ext cx="531223" cy="391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05000" y="1885942"/>
              <a:ext cx="1676400" cy="767501"/>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Alerts</a:t>
              </a:r>
              <a:endParaRPr lang="en-US" sz="4400" b="1" dirty="0">
                <a:solidFill>
                  <a:srgbClr val="FF0000"/>
                </a:solidFill>
                <a:effectLst>
                  <a:outerShdw blurRad="38100" dist="38100" dir="2700000" algn="tl">
                    <a:srgbClr val="000000">
                      <a:alpha val="43137"/>
                    </a:srgbClr>
                  </a:outerShdw>
                </a:effectLst>
              </a:endParaRPr>
            </a:p>
          </p:txBody>
        </p:sp>
      </p:grpSp>
      <p:sp>
        <p:nvSpPr>
          <p:cNvPr id="13" name="Rounded Rectangle 12"/>
          <p:cNvSpPr/>
          <p:nvPr/>
        </p:nvSpPr>
        <p:spPr>
          <a:xfrm>
            <a:off x="5105400" y="1066800"/>
            <a:ext cx="3733800" cy="3962400"/>
          </a:xfrm>
          <a:prstGeom prst="roundRect">
            <a:avLst>
              <a:gd name="adj" fmla="val 6450"/>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81600" y="1219200"/>
            <a:ext cx="3657599" cy="3647152"/>
          </a:xfrm>
          <a:prstGeom prst="rect">
            <a:avLst/>
          </a:prstGeom>
          <a:noFill/>
        </p:spPr>
        <p:txBody>
          <a:bodyPr wrap="square" rtlCol="0">
            <a:spAutoFit/>
          </a:bodyPr>
          <a:lstStyle/>
          <a:p>
            <a:pPr marL="342900" indent="-342900"/>
            <a:r>
              <a:rPr lang="en-US" sz="2100" dirty="0" smtClean="0"/>
              <a:t>Limitations:</a:t>
            </a:r>
          </a:p>
          <a:p>
            <a:pPr marL="342900" indent="-342900"/>
            <a:endParaRPr lang="en-US" sz="2100" dirty="0" smtClean="0"/>
          </a:p>
          <a:p>
            <a:pPr marL="342900" indent="-342900">
              <a:buFont typeface="Arial" pitchFamily="34" charset="0"/>
              <a:buChar char="•"/>
            </a:pPr>
            <a:r>
              <a:rPr lang="en-US" sz="2100" dirty="0" smtClean="0"/>
              <a:t>Difficulty detecting</a:t>
            </a:r>
          </a:p>
          <a:p>
            <a:pPr marL="800100" lvl="1" indent="-342900">
              <a:buFont typeface="Arial" pitchFamily="34" charset="0"/>
              <a:buChar char="•"/>
            </a:pPr>
            <a:r>
              <a:rPr lang="en-US" sz="2100" dirty="0" smtClean="0"/>
              <a:t>newly published attacks or zero-day attacks</a:t>
            </a:r>
          </a:p>
          <a:p>
            <a:pPr marL="800100" lvl="1" indent="-342900">
              <a:buFont typeface="Arial" pitchFamily="34" charset="0"/>
              <a:buChar char="•"/>
            </a:pPr>
            <a:r>
              <a:rPr lang="en-US" sz="2100" dirty="0" smtClean="0"/>
              <a:t>Low-and-slow attacks</a:t>
            </a:r>
          </a:p>
          <a:p>
            <a:pPr marL="342900" indent="-342900"/>
            <a:endParaRPr lang="en-US" sz="2100" dirty="0" smtClean="0"/>
          </a:p>
          <a:p>
            <a:pPr marL="342900" indent="-342900">
              <a:buFont typeface="Arial" pitchFamily="34" charset="0"/>
              <a:buChar char="•"/>
            </a:pPr>
            <a:r>
              <a:rPr lang="en-US" sz="2100" dirty="0" smtClean="0"/>
              <a:t>Point based solutions</a:t>
            </a:r>
          </a:p>
          <a:p>
            <a:pPr marL="342900" indent="-342900">
              <a:buFont typeface="Arial" pitchFamily="34" charset="0"/>
              <a:buChar char="•"/>
            </a:pPr>
            <a:endParaRPr lang="en-US" sz="2100" dirty="0" smtClean="0"/>
          </a:p>
          <a:p>
            <a:pPr marL="342900" indent="-342900">
              <a:buFont typeface="Arial" pitchFamily="34" charset="0"/>
              <a:buChar char="•"/>
            </a:pPr>
            <a:r>
              <a:rPr lang="en-US" sz="2100" dirty="0" smtClean="0"/>
              <a:t>SIEMs mostly dashboards information</a:t>
            </a:r>
            <a:endParaRPr lang="en-US" sz="2100" dirty="0"/>
          </a:p>
        </p:txBody>
      </p:sp>
      <p:pic>
        <p:nvPicPr>
          <p:cNvPr id="26628" name="Picture 4"/>
          <p:cNvPicPr>
            <a:picLocks noChangeAspect="1" noChangeArrowheads="1"/>
          </p:cNvPicPr>
          <p:nvPr/>
        </p:nvPicPr>
        <p:blipFill>
          <a:blip r:embed="rId4" cstate="print"/>
          <a:srcRect/>
          <a:stretch>
            <a:fillRect/>
          </a:stretch>
        </p:blipFill>
        <p:spPr bwMode="auto">
          <a:xfrm>
            <a:off x="228597" y="5410197"/>
            <a:ext cx="988219" cy="1012031"/>
          </a:xfrm>
          <a:prstGeom prst="rect">
            <a:avLst/>
          </a:prstGeom>
          <a:noFill/>
          <a:ln w="9525">
            <a:noFill/>
            <a:miter lim="800000"/>
            <a:headEnd/>
            <a:tailEnd/>
          </a:ln>
        </p:spPr>
      </p:pic>
      <p:pic>
        <p:nvPicPr>
          <p:cNvPr id="26629" name="Picture 5"/>
          <p:cNvPicPr>
            <a:picLocks noChangeAspect="1" noChangeArrowheads="1"/>
          </p:cNvPicPr>
          <p:nvPr/>
        </p:nvPicPr>
        <p:blipFill>
          <a:blip r:embed="rId5" cstate="print"/>
          <a:srcRect/>
          <a:stretch>
            <a:fillRect/>
          </a:stretch>
        </p:blipFill>
        <p:spPr bwMode="auto">
          <a:xfrm>
            <a:off x="4267200" y="5410200"/>
            <a:ext cx="1552575" cy="962025"/>
          </a:xfrm>
          <a:prstGeom prst="rect">
            <a:avLst/>
          </a:prstGeom>
          <a:noFill/>
          <a:ln w="9525">
            <a:noFill/>
            <a:miter lim="800000"/>
            <a:headEnd/>
            <a:tailEnd/>
          </a:ln>
        </p:spPr>
      </p:pic>
      <p:pic>
        <p:nvPicPr>
          <p:cNvPr id="19" name="Picture 7" descr="http://www.boston.com/business/technology/innoeco/noccpan.jpg"/>
          <p:cNvPicPr>
            <a:picLocks noChangeAspect="1" noChangeArrowheads="1"/>
          </p:cNvPicPr>
          <p:nvPr/>
        </p:nvPicPr>
        <p:blipFill>
          <a:blip r:embed="rId6" cstate="print">
            <a:lum bright="11000"/>
          </a:blip>
          <a:srcRect/>
          <a:stretch>
            <a:fillRect/>
          </a:stretch>
        </p:blipFill>
        <p:spPr bwMode="auto">
          <a:xfrm>
            <a:off x="762000" y="990600"/>
            <a:ext cx="3411234" cy="2194560"/>
          </a:xfrm>
          <a:prstGeom prst="rect">
            <a:avLst/>
          </a:prstGeom>
          <a:noFill/>
        </p:spPr>
      </p:pic>
    </p:spTree>
  </p:cSld>
  <p:clrMapOvr>
    <a:masterClrMapping/>
  </p:clrMapOvr>
  <p:transition advTm="9840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94206"/>
          </a:xfrm>
        </p:spPr>
        <p:txBody>
          <a:bodyPr lIns="0" rIns="0">
            <a:noAutofit/>
          </a:bodyPr>
          <a:lstStyle/>
          <a:p>
            <a:r>
              <a:rPr lang="en-US" sz="3600" dirty="0" smtClean="0"/>
              <a:t>Introduction: Moving to Situational Awareness</a:t>
            </a:r>
            <a:endParaRPr lang="en-US" sz="3600" dirty="0"/>
          </a:p>
        </p:txBody>
      </p:sp>
      <p:sp>
        <p:nvSpPr>
          <p:cNvPr id="5" name="Slide Number Placeholder 4"/>
          <p:cNvSpPr>
            <a:spLocks noGrp="1"/>
          </p:cNvSpPr>
          <p:nvPr>
            <p:ph type="sldNum" sz="quarter" idx="12"/>
          </p:nvPr>
        </p:nvSpPr>
        <p:spPr/>
        <p:txBody>
          <a:bodyPr/>
          <a:lstStyle/>
          <a:p>
            <a:fld id="{E0925487-B90B-4764-B1D1-F148438D4716}" type="slidenum">
              <a:rPr lang="en-US" smtClean="0"/>
              <a:pPr/>
              <a:t>9</a:t>
            </a:fld>
            <a:endParaRPr lang="en-US"/>
          </a:p>
        </p:txBody>
      </p:sp>
      <p:pic>
        <p:nvPicPr>
          <p:cNvPr id="6" name="Picture 2" descr="http://www.proventiaworks.com/images/IPS/GX6116/IPS_GX6116_right-lg.jpg"/>
          <p:cNvPicPr>
            <a:picLocks noChangeAspect="1" noChangeArrowheads="1"/>
          </p:cNvPicPr>
          <p:nvPr/>
        </p:nvPicPr>
        <p:blipFill>
          <a:blip r:embed="rId4" cstate="print"/>
          <a:srcRect/>
          <a:stretch>
            <a:fillRect/>
          </a:stretch>
        </p:blipFill>
        <p:spPr bwMode="auto">
          <a:xfrm>
            <a:off x="685800" y="5334000"/>
            <a:ext cx="2057400" cy="990600"/>
          </a:xfrm>
          <a:prstGeom prst="rect">
            <a:avLst/>
          </a:prstGeom>
          <a:noFill/>
        </p:spPr>
      </p:pic>
      <p:sp>
        <p:nvSpPr>
          <p:cNvPr id="7" name="Rounded Rectangle 6"/>
          <p:cNvSpPr/>
          <p:nvPr/>
        </p:nvSpPr>
        <p:spPr>
          <a:xfrm>
            <a:off x="5029200" y="5410200"/>
            <a:ext cx="2971800" cy="609600"/>
          </a:xfrm>
          <a:prstGeom prst="roundRect">
            <a:avLst/>
          </a:prstGeom>
          <a:solidFill>
            <a:schemeClr val="accent1">
              <a:alpha val="22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5562600"/>
            <a:ext cx="2895600" cy="369332"/>
          </a:xfrm>
          <a:prstGeom prst="rect">
            <a:avLst/>
          </a:prstGeom>
          <a:noFill/>
        </p:spPr>
        <p:txBody>
          <a:bodyPr wrap="square" rtlCol="0">
            <a:spAutoFit/>
          </a:bodyPr>
          <a:lstStyle/>
          <a:p>
            <a:pPr algn="ctr"/>
            <a:r>
              <a:rPr lang="en-US" dirty="0" smtClean="0"/>
              <a:t>Non Traditional “Sensors”</a:t>
            </a:r>
            <a:endParaRPr lang="en-US" dirty="0"/>
          </a:p>
        </p:txBody>
      </p:sp>
      <p:sp>
        <p:nvSpPr>
          <p:cNvPr id="9" name="TextBox 8"/>
          <p:cNvSpPr txBox="1"/>
          <p:nvPr/>
        </p:nvSpPr>
        <p:spPr>
          <a:xfrm>
            <a:off x="685799" y="4800600"/>
            <a:ext cx="1981200" cy="369332"/>
          </a:xfrm>
          <a:prstGeom prst="rect">
            <a:avLst/>
          </a:prstGeom>
          <a:noFill/>
        </p:spPr>
        <p:txBody>
          <a:bodyPr wrap="square" rtlCol="0">
            <a:spAutoFit/>
          </a:bodyPr>
          <a:lstStyle/>
          <a:p>
            <a:r>
              <a:rPr lang="en-US" dirty="0" smtClean="0"/>
              <a:t>Traditional Sensors</a:t>
            </a:r>
            <a:endParaRPr lang="en-US" dirty="0"/>
          </a:p>
        </p:txBody>
      </p:sp>
      <p:sp>
        <p:nvSpPr>
          <p:cNvPr id="10" name="Rounded Rectangle 9"/>
          <p:cNvSpPr/>
          <p:nvPr/>
        </p:nvSpPr>
        <p:spPr>
          <a:xfrm>
            <a:off x="2667000" y="2743200"/>
            <a:ext cx="2057400" cy="7620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90800" y="2895600"/>
            <a:ext cx="2286000" cy="369332"/>
          </a:xfrm>
          <a:prstGeom prst="rect">
            <a:avLst/>
          </a:prstGeom>
          <a:noFill/>
        </p:spPr>
        <p:txBody>
          <a:bodyPr wrap="square" rtlCol="0">
            <a:spAutoFit/>
          </a:bodyPr>
          <a:lstStyle/>
          <a:p>
            <a:pPr algn="ctr"/>
            <a:r>
              <a:rPr lang="en-US" dirty="0" smtClean="0"/>
              <a:t>Facts / Information</a:t>
            </a:r>
            <a:endParaRPr lang="en-US" dirty="0"/>
          </a:p>
        </p:txBody>
      </p:sp>
      <p:sp>
        <p:nvSpPr>
          <p:cNvPr id="12" name="Rounded Rectangle 11"/>
          <p:cNvSpPr/>
          <p:nvPr/>
        </p:nvSpPr>
        <p:spPr>
          <a:xfrm>
            <a:off x="2667000" y="1371600"/>
            <a:ext cx="1905000" cy="7620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90800" y="1524000"/>
            <a:ext cx="2057400" cy="369332"/>
          </a:xfrm>
          <a:prstGeom prst="rect">
            <a:avLst/>
          </a:prstGeom>
          <a:noFill/>
        </p:spPr>
        <p:txBody>
          <a:bodyPr wrap="square" rtlCol="0">
            <a:spAutoFit/>
          </a:bodyPr>
          <a:lstStyle/>
          <a:p>
            <a:pPr algn="ctr"/>
            <a:r>
              <a:rPr lang="en-US" dirty="0" smtClean="0"/>
              <a:t>Context/Situation</a:t>
            </a:r>
            <a:endParaRPr lang="en-US" dirty="0"/>
          </a:p>
        </p:txBody>
      </p:sp>
      <p:sp>
        <p:nvSpPr>
          <p:cNvPr id="14" name="Rounded Rectangle 13"/>
          <p:cNvSpPr/>
          <p:nvPr/>
        </p:nvSpPr>
        <p:spPr>
          <a:xfrm>
            <a:off x="5181600" y="3429000"/>
            <a:ext cx="1828800" cy="7620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57800" y="3581400"/>
            <a:ext cx="1524000" cy="369332"/>
          </a:xfrm>
          <a:prstGeom prst="rect">
            <a:avLst/>
          </a:prstGeom>
          <a:noFill/>
        </p:spPr>
        <p:txBody>
          <a:bodyPr wrap="square" rtlCol="0">
            <a:spAutoFit/>
          </a:bodyPr>
          <a:lstStyle/>
          <a:p>
            <a:pPr algn="ctr"/>
            <a:r>
              <a:rPr lang="en-US" dirty="0" smtClean="0"/>
              <a:t>Rules</a:t>
            </a:r>
            <a:endParaRPr lang="en-US" dirty="0"/>
          </a:p>
        </p:txBody>
      </p:sp>
      <p:sp>
        <p:nvSpPr>
          <p:cNvPr id="16" name="Rounded Rectangle 15"/>
          <p:cNvSpPr/>
          <p:nvPr/>
        </p:nvSpPr>
        <p:spPr>
          <a:xfrm>
            <a:off x="5181600" y="1219200"/>
            <a:ext cx="1828800" cy="7620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34000" y="1447800"/>
            <a:ext cx="1600200" cy="381000"/>
          </a:xfrm>
          <a:prstGeom prst="rect">
            <a:avLst/>
          </a:prstGeom>
          <a:noFill/>
        </p:spPr>
        <p:txBody>
          <a:bodyPr wrap="square" rtlCol="0">
            <a:spAutoFit/>
          </a:bodyPr>
          <a:lstStyle/>
          <a:p>
            <a:pPr algn="ctr"/>
            <a:r>
              <a:rPr lang="en-US" dirty="0" smtClean="0"/>
              <a:t>Policies</a:t>
            </a:r>
            <a:endParaRPr lang="en-US" dirty="0"/>
          </a:p>
        </p:txBody>
      </p:sp>
      <p:sp>
        <p:nvSpPr>
          <p:cNvPr id="18" name="Rounded Rectangle 17"/>
          <p:cNvSpPr/>
          <p:nvPr/>
        </p:nvSpPr>
        <p:spPr>
          <a:xfrm>
            <a:off x="2819400" y="4114800"/>
            <a:ext cx="1828800" cy="7620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71800" y="4267200"/>
            <a:ext cx="1524000" cy="369332"/>
          </a:xfrm>
          <a:prstGeom prst="rect">
            <a:avLst/>
          </a:prstGeom>
          <a:noFill/>
        </p:spPr>
        <p:txBody>
          <a:bodyPr wrap="square" rtlCol="0">
            <a:spAutoFit/>
          </a:bodyPr>
          <a:lstStyle/>
          <a:p>
            <a:pPr algn="ctr"/>
            <a:r>
              <a:rPr lang="en-US" dirty="0" smtClean="0"/>
              <a:t>Analytics</a:t>
            </a:r>
            <a:endParaRPr lang="en-US" dirty="0"/>
          </a:p>
        </p:txBody>
      </p:sp>
      <p:sp>
        <p:nvSpPr>
          <p:cNvPr id="20" name="Chevron 19"/>
          <p:cNvSpPr/>
          <p:nvPr/>
        </p:nvSpPr>
        <p:spPr>
          <a:xfrm rot="18937793">
            <a:off x="2832205" y="5029200"/>
            <a:ext cx="564188"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2946641">
            <a:off x="4279435" y="5029200"/>
            <a:ext cx="564188"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16200000">
            <a:off x="3441807" y="3557167"/>
            <a:ext cx="564188"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16200000">
            <a:off x="3441807" y="2185566"/>
            <a:ext cx="564188"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lowchart: Or 23"/>
          <p:cNvSpPr/>
          <p:nvPr/>
        </p:nvSpPr>
        <p:spPr>
          <a:xfrm>
            <a:off x="5943600" y="2438400"/>
            <a:ext cx="612648" cy="612648"/>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5400000">
            <a:off x="6096000" y="2209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4" idx="4"/>
          </p:cNvCxnSpPr>
          <p:nvPr/>
        </p:nvCxnSpPr>
        <p:spPr>
          <a:xfrm rot="5400000" flipH="1" flipV="1">
            <a:off x="6060186" y="3239262"/>
            <a:ext cx="377952" cy="1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3"/>
            <a:endCxn id="24" idx="2"/>
          </p:cNvCxnSpPr>
          <p:nvPr/>
        </p:nvCxnSpPr>
        <p:spPr>
          <a:xfrm flipV="1">
            <a:off x="4724400" y="2744724"/>
            <a:ext cx="1219200" cy="379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3"/>
          </p:cNvCxnSpPr>
          <p:nvPr/>
        </p:nvCxnSpPr>
        <p:spPr>
          <a:xfrm>
            <a:off x="4572000" y="1752600"/>
            <a:ext cx="1752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Down Arrow 36"/>
          <p:cNvSpPr/>
          <p:nvPr/>
        </p:nvSpPr>
        <p:spPr>
          <a:xfrm rot="16200000">
            <a:off x="6705600" y="25146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391400" y="2286000"/>
            <a:ext cx="1752600" cy="769441"/>
          </a:xfrm>
          <a:prstGeom prst="rect">
            <a:avLst/>
          </a:prstGeom>
          <a:noFill/>
        </p:spPr>
        <p:txBody>
          <a:bodyPr wrap="square" rtlCol="0">
            <a:spAutoFit/>
          </a:bodyPr>
          <a:lstStyle/>
          <a:p>
            <a:r>
              <a:rPr lang="en-US" sz="4400" b="1" dirty="0" smtClean="0">
                <a:solidFill>
                  <a:srgbClr val="FF0000"/>
                </a:solidFill>
                <a:effectLst>
                  <a:outerShdw blurRad="38100" dist="38100" dir="2700000" algn="tl">
                    <a:srgbClr val="000000">
                      <a:alpha val="43137"/>
                    </a:srgbClr>
                  </a:outerShdw>
                </a:effectLst>
              </a:rPr>
              <a:t>Alerts</a:t>
            </a:r>
            <a:endParaRPr lang="en-US" sz="4400" b="1" dirty="0">
              <a:solidFill>
                <a:srgbClr val="FF0000"/>
              </a:solidFill>
              <a:effectLst>
                <a:outerShdw blurRad="38100" dist="38100" dir="2700000" algn="tl">
                  <a:srgbClr val="000000">
                    <a:alpha val="43137"/>
                  </a:srgbClr>
                </a:outerShdw>
              </a:effectLst>
            </a:endParaRPr>
          </a:p>
        </p:txBody>
      </p:sp>
      <p:sp>
        <p:nvSpPr>
          <p:cNvPr id="50" name="Rounded Rectangle 49"/>
          <p:cNvSpPr/>
          <p:nvPr/>
        </p:nvSpPr>
        <p:spPr>
          <a:xfrm>
            <a:off x="228600" y="990600"/>
            <a:ext cx="8763000" cy="5334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5" descr="C:\Users\Sumit\Downloads\wiresharkOP.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5800" y="3962400"/>
            <a:ext cx="2057400" cy="1520781"/>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2" descr="C:\Users\Sumit\Desktop\ThesisPresentation\cvebanner.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10200" y="4724400"/>
            <a:ext cx="916122" cy="433631"/>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TextBox 40"/>
          <p:cNvSpPr txBox="1"/>
          <p:nvPr/>
        </p:nvSpPr>
        <p:spPr>
          <a:xfrm>
            <a:off x="6400800" y="4495800"/>
            <a:ext cx="2438400" cy="830997"/>
          </a:xfrm>
          <a:prstGeom prst="rect">
            <a:avLst/>
          </a:prstGeom>
          <a:solidFill>
            <a:schemeClr val="accent3">
              <a:lumMod val="40000"/>
              <a:lumOff val="60000"/>
            </a:schemeClr>
          </a:solidFill>
          <a:ln w="25400">
            <a:solidFill>
              <a:schemeClr val="tx1"/>
            </a:solidFill>
          </a:ln>
        </p:spPr>
        <p:txBody>
          <a:bodyPr wrap="square" rtlCol="0">
            <a:spAutoFit/>
          </a:bodyPr>
          <a:lstStyle/>
          <a:p>
            <a:r>
              <a:rPr lang="en-US" sz="1600" dirty="0" smtClean="0"/>
              <a:t>Use-after-free vulnerability in Microsoft Internet Explorer 6 through 8 ….</a:t>
            </a:r>
            <a:endParaRPr lang="en-US" sz="1600" dirty="0"/>
          </a:p>
        </p:txBody>
      </p:sp>
      <p:grpSp>
        <p:nvGrpSpPr>
          <p:cNvPr id="3" name="Group 42"/>
          <p:cNvGrpSpPr/>
          <p:nvPr/>
        </p:nvGrpSpPr>
        <p:grpSpPr>
          <a:xfrm>
            <a:off x="457200" y="1143000"/>
            <a:ext cx="2683042" cy="2755099"/>
            <a:chOff x="1066800" y="3581400"/>
            <a:chExt cx="2558424" cy="2344282"/>
          </a:xfrm>
        </p:grpSpPr>
        <p:sp>
          <p:nvSpPr>
            <p:cNvPr id="44" name="Flowchart: Card 43"/>
            <p:cNvSpPr/>
            <p:nvPr/>
          </p:nvSpPr>
          <p:spPr>
            <a:xfrm>
              <a:off x="1066800" y="3581400"/>
              <a:ext cx="2387188" cy="2305341"/>
            </a:xfrm>
            <a:prstGeom prst="flowChartPunchedCar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84782" y="3711075"/>
              <a:ext cx="2340442" cy="2214607"/>
            </a:xfrm>
            <a:prstGeom prst="rect">
              <a:avLst/>
            </a:prstGeom>
          </p:spPr>
          <p:txBody>
            <a:bodyPr wrap="square">
              <a:spAutoFit/>
            </a:bodyPr>
            <a:lstStyle/>
            <a:p>
              <a:r>
                <a:rPr lang="en-US" sz="1000" dirty="0" smtClean="0"/>
                <a:t>[   a </a:t>
              </a:r>
              <a:r>
                <a:rPr lang="en-US" sz="1000" dirty="0" err="1" smtClean="0"/>
                <a:t>IDPS:text_entity</a:t>
              </a:r>
              <a:r>
                <a:rPr lang="en-US" sz="1000" dirty="0"/>
                <a:t>;</a:t>
              </a:r>
            </a:p>
            <a:p>
              <a:r>
                <a:rPr lang="en-US" sz="1000" dirty="0"/>
                <a:t>        </a:t>
              </a:r>
              <a:r>
                <a:rPr lang="en-US" sz="1000" dirty="0" err="1" smtClean="0"/>
                <a:t>IDPS:has_vulnerability_term</a:t>
              </a:r>
              <a:r>
                <a:rPr lang="en-US" sz="1000" dirty="0" smtClean="0"/>
                <a:t> </a:t>
              </a:r>
              <a:r>
                <a:rPr lang="en-US" sz="1000" dirty="0"/>
                <a:t>"true";</a:t>
              </a:r>
            </a:p>
            <a:p>
              <a:r>
                <a:rPr lang="en-US" sz="1000" dirty="0"/>
                <a:t>        </a:t>
              </a:r>
              <a:r>
                <a:rPr lang="en-US" sz="1000" dirty="0" err="1" smtClean="0"/>
                <a:t>IDPS:has_security_exploit</a:t>
              </a:r>
              <a:r>
                <a:rPr lang="en-US" sz="1000" dirty="0" smtClean="0"/>
                <a:t> </a:t>
              </a:r>
              <a:r>
                <a:rPr lang="en-US" sz="1000" dirty="0"/>
                <a:t>"true";</a:t>
              </a:r>
            </a:p>
            <a:p>
              <a:r>
                <a:rPr lang="en-US" sz="1000" dirty="0"/>
                <a:t>        </a:t>
              </a:r>
              <a:r>
                <a:rPr lang="en-US" sz="1000" dirty="0" err="1" smtClean="0"/>
                <a:t>IDPS:has_text</a:t>
              </a:r>
              <a:r>
                <a:rPr lang="en-US" sz="1000" dirty="0" smtClean="0"/>
                <a:t> “Internet Explorer";</a:t>
              </a:r>
              <a:endParaRPr lang="en-US" sz="1000" dirty="0"/>
            </a:p>
            <a:p>
              <a:r>
                <a:rPr lang="en-US" sz="1000" dirty="0"/>
                <a:t>        </a:t>
              </a:r>
              <a:r>
                <a:rPr lang="en-US" sz="1000" dirty="0" err="1" smtClean="0"/>
                <a:t>IDPS:has_text</a:t>
              </a:r>
              <a:r>
                <a:rPr lang="en-US" sz="1000" dirty="0" smtClean="0"/>
                <a:t> “arbitrary code ";</a:t>
              </a:r>
              <a:endParaRPr lang="en-US" sz="1000" dirty="0"/>
            </a:p>
            <a:p>
              <a:r>
                <a:rPr lang="en-US" sz="1000" dirty="0" smtClean="0"/>
                <a:t>        </a:t>
              </a:r>
              <a:r>
                <a:rPr lang="en-US" sz="1000" dirty="0" err="1" smtClean="0"/>
                <a:t>IDPS:has_text</a:t>
              </a:r>
              <a:r>
                <a:rPr lang="en-US" sz="1000" dirty="0" smtClean="0"/>
                <a:t> </a:t>
              </a:r>
              <a:r>
                <a:rPr lang="en-US" sz="1000" dirty="0"/>
                <a:t>"remote attackers</a:t>
              </a:r>
              <a:r>
                <a:rPr lang="en-US" sz="1000" dirty="0" smtClean="0"/>
                <a:t>".]</a:t>
              </a:r>
              <a:endParaRPr lang="en-US" sz="1000" dirty="0"/>
            </a:p>
            <a:p>
              <a:endParaRPr lang="en-US" sz="1000" dirty="0" smtClean="0"/>
            </a:p>
            <a:p>
              <a:r>
                <a:rPr lang="en-US" sz="1000" dirty="0" smtClean="0"/>
                <a:t>[   a </a:t>
              </a:r>
              <a:r>
                <a:rPr lang="en-US" sz="1000" dirty="0" err="1" smtClean="0"/>
                <a:t>IDPS:system</a:t>
              </a:r>
              <a:r>
                <a:rPr lang="en-US" sz="1000" dirty="0"/>
                <a:t>;</a:t>
              </a:r>
            </a:p>
            <a:p>
              <a:r>
                <a:rPr lang="en-US" sz="1000" dirty="0"/>
                <a:t>        </a:t>
              </a:r>
              <a:r>
                <a:rPr lang="en-US" sz="1000" dirty="0" err="1" smtClean="0"/>
                <a:t>IDPS:host_IP</a:t>
              </a:r>
              <a:r>
                <a:rPr lang="en-US" sz="1000" dirty="0" smtClean="0"/>
                <a:t> </a:t>
              </a:r>
              <a:r>
                <a:rPr lang="en-US" sz="1000" dirty="0"/>
                <a:t>"</a:t>
              </a:r>
              <a:r>
                <a:rPr lang="en-US" sz="1000" dirty="0" smtClean="0"/>
                <a:t>130.85.93.105”.]</a:t>
              </a:r>
              <a:endParaRPr lang="en-US" sz="1000" dirty="0"/>
            </a:p>
            <a:p>
              <a:endParaRPr lang="en-US" sz="1000" dirty="0"/>
            </a:p>
            <a:p>
              <a:r>
                <a:rPr lang="en-US" sz="1000" dirty="0" smtClean="0"/>
                <a:t>[   a </a:t>
              </a:r>
              <a:r>
                <a:rPr lang="en-US" sz="1000" dirty="0" err="1" smtClean="0"/>
                <a:t>IDPS:scannerLog</a:t>
              </a:r>
              <a:endParaRPr lang="en-US" sz="1000" dirty="0"/>
            </a:p>
            <a:p>
              <a:r>
                <a:rPr lang="en-US" sz="1000" dirty="0" smtClean="0"/>
                <a:t>        </a:t>
              </a:r>
              <a:r>
                <a:rPr lang="en-US" sz="1000" dirty="0" err="1" smtClean="0"/>
                <a:t>IDPS:scannerLogIP</a:t>
              </a:r>
              <a:r>
                <a:rPr lang="en-US" sz="1000" dirty="0" smtClean="0"/>
                <a:t> </a:t>
              </a:r>
              <a:r>
                <a:rPr lang="en-US" sz="1000" dirty="0"/>
                <a:t>"130.85.93.105";</a:t>
              </a:r>
            </a:p>
            <a:p>
              <a:r>
                <a:rPr lang="en-US" sz="1000" dirty="0"/>
                <a:t>        </a:t>
              </a:r>
              <a:r>
                <a:rPr lang="en-US" sz="1000" dirty="0" smtClean="0"/>
                <a:t>…]</a:t>
              </a:r>
            </a:p>
            <a:p>
              <a:r>
                <a:rPr lang="en-US" sz="1000" dirty="0" smtClean="0"/>
                <a:t>[   a </a:t>
              </a:r>
              <a:r>
                <a:rPr lang="en-US" sz="1000" dirty="0" err="1" smtClean="0"/>
                <a:t>IDPS:gatewayLog</a:t>
              </a:r>
              <a:endParaRPr lang="en-US" sz="1000" dirty="0" smtClean="0"/>
            </a:p>
            <a:p>
              <a:r>
                <a:rPr lang="en-US" sz="1000" dirty="0" smtClean="0"/>
                <a:t>        </a:t>
              </a:r>
              <a:r>
                <a:rPr lang="en-US" sz="1000" dirty="0" err="1" smtClean="0"/>
                <a:t>IDPS:gatewayLogIP</a:t>
              </a:r>
              <a:r>
                <a:rPr lang="en-US" sz="1000" dirty="0" smtClean="0"/>
                <a:t> "130.85.93.105";</a:t>
              </a:r>
            </a:p>
            <a:p>
              <a:r>
                <a:rPr lang="en-US" sz="1000" dirty="0" smtClean="0"/>
                <a:t>        …]</a:t>
              </a:r>
              <a:endParaRPr lang="en-US" sz="1000" dirty="0"/>
            </a:p>
            <a:p>
              <a:r>
                <a:rPr lang="en-US" sz="1000" dirty="0"/>
                <a:t>        </a:t>
              </a:r>
              <a:endParaRPr lang="en-US" sz="700" dirty="0"/>
            </a:p>
          </p:txBody>
        </p:sp>
      </p:grpSp>
      <p:grpSp>
        <p:nvGrpSpPr>
          <p:cNvPr id="4" name="Group 45"/>
          <p:cNvGrpSpPr/>
          <p:nvPr/>
        </p:nvGrpSpPr>
        <p:grpSpPr>
          <a:xfrm>
            <a:off x="5029200" y="1600200"/>
            <a:ext cx="3659911" cy="2133600"/>
            <a:chOff x="1066800" y="3473791"/>
            <a:chExt cx="3225594" cy="3013062"/>
          </a:xfrm>
        </p:grpSpPr>
        <p:sp>
          <p:nvSpPr>
            <p:cNvPr id="47" name="Flowchart: Card 46"/>
            <p:cNvSpPr/>
            <p:nvPr/>
          </p:nvSpPr>
          <p:spPr>
            <a:xfrm>
              <a:off x="1066800" y="3473791"/>
              <a:ext cx="3223556" cy="3013062"/>
            </a:xfrm>
            <a:prstGeom prst="flowChartPunchedCar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133957" y="4011838"/>
              <a:ext cx="3158437" cy="2259797"/>
            </a:xfrm>
            <a:prstGeom prst="rect">
              <a:avLst/>
            </a:prstGeom>
          </p:spPr>
          <p:txBody>
            <a:bodyPr wrap="square" lIns="0" tIns="0" rIns="0" bIns="0">
              <a:spAutoFit/>
            </a:bodyPr>
            <a:lstStyle/>
            <a:p>
              <a:r>
                <a:rPr lang="en-US" sz="1000" dirty="0" smtClean="0"/>
                <a:t>[ </a:t>
              </a:r>
              <a:r>
                <a:rPr lang="en-US" sz="1000" dirty="0" err="1" smtClean="0"/>
                <a:t>IDPS:scannerLog</a:t>
              </a:r>
              <a:r>
                <a:rPr lang="en-US" sz="1000" dirty="0" smtClean="0"/>
                <a:t>      </a:t>
              </a:r>
              <a:r>
                <a:rPr lang="en-US" sz="1000" dirty="0" err="1" smtClean="0"/>
                <a:t>IDPS:hasBrowser</a:t>
              </a:r>
              <a:r>
                <a:rPr lang="en-US" sz="1000" dirty="0" smtClean="0"/>
                <a:t>                           ?Browser</a:t>
              </a:r>
            </a:p>
            <a:p>
              <a:r>
                <a:rPr lang="en-US" sz="1000" dirty="0" err="1" smtClean="0"/>
                <a:t>IDPS:gatewayLog</a:t>
              </a:r>
              <a:r>
                <a:rPr lang="en-US" sz="1000" dirty="0" smtClean="0"/>
                <a:t>       </a:t>
              </a:r>
              <a:r>
                <a:rPr lang="en-US" sz="1000" dirty="0" err="1" smtClean="0"/>
                <a:t>IDPS:hasURL</a:t>
              </a:r>
              <a:r>
                <a:rPr lang="en-US" sz="1000" dirty="0" smtClean="0"/>
                <a:t>                                   ?URL</a:t>
              </a:r>
            </a:p>
            <a:p>
              <a:r>
                <a:rPr lang="en-US" sz="1000" dirty="0" smtClean="0"/>
                <a:t>?URL                             </a:t>
              </a:r>
              <a:r>
                <a:rPr lang="en-US" sz="1000" dirty="0" err="1" smtClean="0"/>
                <a:t>IDPS:hasSymantecRating</a:t>
              </a:r>
              <a:r>
                <a:rPr lang="en-US" sz="1000" dirty="0" smtClean="0"/>
                <a:t>             “unsafe”</a:t>
              </a:r>
            </a:p>
            <a:p>
              <a:r>
                <a:rPr lang="en-US" sz="1000" dirty="0" smtClean="0"/>
                <a:t>IDPS: </a:t>
              </a:r>
              <a:r>
                <a:rPr lang="en-US" sz="1000" dirty="0" err="1" smtClean="0"/>
                <a:t>scannerLog</a:t>
              </a:r>
              <a:r>
                <a:rPr lang="en-US" sz="1000" dirty="0" smtClean="0"/>
                <a:t>       </a:t>
              </a:r>
              <a:r>
                <a:rPr lang="en-US" sz="1000" dirty="0" err="1" smtClean="0"/>
                <a:t>IDPS:hasOutboundConnection</a:t>
              </a:r>
              <a:r>
                <a:rPr lang="en-US" sz="1000" dirty="0" smtClean="0"/>
                <a:t>    “true”</a:t>
              </a:r>
            </a:p>
            <a:p>
              <a:r>
                <a:rPr lang="en-US" sz="1000" dirty="0" err="1" smtClean="0"/>
                <a:t>IDPS:WiresharkLog</a:t>
              </a:r>
              <a:r>
                <a:rPr lang="en-US" sz="1000" dirty="0" smtClean="0"/>
                <a:t>    </a:t>
              </a:r>
              <a:r>
                <a:rPr lang="en-US" sz="1000" dirty="0" err="1" smtClean="0"/>
                <a:t>IDPS:isConnectedTo</a:t>
              </a:r>
              <a:r>
                <a:rPr lang="en-US" sz="1000" dirty="0" smtClean="0"/>
                <a:t>                      ?</a:t>
              </a:r>
              <a:r>
                <a:rPr lang="en-US" sz="1000" dirty="0" err="1" smtClean="0"/>
                <a:t>IPAddress</a:t>
              </a:r>
              <a:endParaRPr lang="en-US" sz="1000" dirty="0" smtClean="0"/>
            </a:p>
            <a:p>
              <a:r>
                <a:rPr lang="en-US" sz="1000" dirty="0" smtClean="0"/>
                <a:t>?</a:t>
              </a:r>
              <a:r>
                <a:rPr lang="en-US" sz="1000" dirty="0" err="1" smtClean="0"/>
                <a:t>IPAddress</a:t>
              </a:r>
              <a:r>
                <a:rPr lang="en-US" sz="1000" dirty="0" smtClean="0"/>
                <a:t>                  </a:t>
              </a:r>
              <a:r>
                <a:rPr lang="en-US" sz="1000" dirty="0" err="1" smtClean="0"/>
                <a:t>IDSP:isZombieAddress</a:t>
              </a:r>
              <a:r>
                <a:rPr lang="en-US" sz="1000" dirty="0" smtClean="0"/>
                <a:t>                   “true”]</a:t>
              </a:r>
            </a:p>
            <a:p>
              <a:r>
                <a:rPr lang="en-US" sz="1000" dirty="0" smtClean="0"/>
                <a:t>=&gt;</a:t>
              </a:r>
            </a:p>
            <a:p>
              <a:r>
                <a:rPr lang="en-US" sz="1000" dirty="0" smtClean="0"/>
                <a:t>[</a:t>
              </a:r>
              <a:r>
                <a:rPr lang="en-US" sz="1000" dirty="0" err="1" smtClean="0"/>
                <a:t>IDPS:system</a:t>
              </a:r>
              <a:r>
                <a:rPr lang="en-US" sz="1000" dirty="0" smtClean="0"/>
                <a:t>   </a:t>
              </a:r>
              <a:r>
                <a:rPr lang="en-US" sz="1000" dirty="0" err="1" smtClean="0"/>
                <a:t>IDPS:isUnderAttack</a:t>
              </a:r>
              <a:r>
                <a:rPr lang="en-US" sz="1000" dirty="0" smtClean="0"/>
                <a:t>        “user-after-free vulnerability”</a:t>
              </a:r>
            </a:p>
            <a:p>
              <a:r>
                <a:rPr lang="en-US" sz="1000" dirty="0" err="1" smtClean="0"/>
                <a:t>IDPS:attack</a:t>
              </a:r>
              <a:r>
                <a:rPr lang="en-US" sz="1000" dirty="0" smtClean="0"/>
                <a:t>       </a:t>
              </a:r>
              <a:r>
                <a:rPr lang="en-US" sz="1000" dirty="0" err="1" smtClean="0"/>
                <a:t>IDPS:hasMeans</a:t>
              </a:r>
              <a:r>
                <a:rPr lang="en-US" sz="1000" dirty="0" smtClean="0"/>
                <a:t>                 “Backdoor”</a:t>
              </a:r>
            </a:p>
            <a:p>
              <a:r>
                <a:rPr lang="en-US" sz="1000" dirty="0" err="1" smtClean="0"/>
                <a:t>IDPS:attack</a:t>
              </a:r>
              <a:r>
                <a:rPr lang="en-US" sz="1000" dirty="0" smtClean="0"/>
                <a:t>       </a:t>
              </a:r>
              <a:r>
                <a:rPr lang="en-US" sz="1000" dirty="0" err="1" smtClean="0"/>
                <a:t>IDPS:hasConsequence</a:t>
              </a:r>
              <a:r>
                <a:rPr lang="en-US" sz="1000" dirty="0" smtClean="0"/>
                <a:t>    “</a:t>
              </a:r>
              <a:r>
                <a:rPr lang="en-US" sz="1000" dirty="0" err="1" smtClean="0"/>
                <a:t>UnautorizedRemoteAccess</a:t>
              </a:r>
              <a:r>
                <a:rPr lang="en-US" sz="1000" dirty="0" smtClean="0"/>
                <a:t>”]</a:t>
              </a:r>
              <a:endParaRPr lang="en-US" sz="1000" dirty="0"/>
            </a:p>
          </p:txBody>
        </p:sp>
      </p:grpSp>
    </p:spTree>
    <p:custDataLst>
      <p:tags r:id="rId1"/>
    </p:custDataLst>
  </p:cSld>
  <p:clrMapOvr>
    <a:masterClrMapping/>
  </p:clrMapOvr>
  <p:transition advTm="736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Effect transition="in" filter="fade">
                                      <p:cBhvr>
                                        <p:cTn id="16" dur="500"/>
                                        <p:tgtEl>
                                          <p:spTgt spid="39"/>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1|12.3|11.4"/>
</p:tagLst>
</file>

<file path=ppt/tags/tag2.xml><?xml version="1.0" encoding="utf-8"?>
<p:tagLst xmlns:a="http://schemas.openxmlformats.org/drawingml/2006/main" xmlns:r="http://schemas.openxmlformats.org/officeDocument/2006/relationships" xmlns:p="http://schemas.openxmlformats.org/presentationml/2006/main">
  <p:tag name="TIMING" val="|13.1|11.1|6.6|12.5|13.9"/>
</p:tagLst>
</file>

<file path=ppt/tags/tag3.xml><?xml version="1.0" encoding="utf-8"?>
<p:tagLst xmlns:a="http://schemas.openxmlformats.org/drawingml/2006/main" xmlns:r="http://schemas.openxmlformats.org/officeDocument/2006/relationships" xmlns:p="http://schemas.openxmlformats.org/presentationml/2006/main">
  <p:tag name="TIMING" val="|0.9|1.3|0.7|0.9"/>
</p:tagLst>
</file>

<file path=ppt/tags/tag4.xml><?xml version="1.0" encoding="utf-8"?>
<p:tagLst xmlns:a="http://schemas.openxmlformats.org/drawingml/2006/main" xmlns:r="http://schemas.openxmlformats.org/officeDocument/2006/relationships" xmlns:p="http://schemas.openxmlformats.org/presentationml/2006/main">
  <p:tag name="TIMING" val="|0.1|2.4|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42880</TotalTime>
  <Words>4007</Words>
  <Application>Microsoft Office PowerPoint</Application>
  <PresentationFormat>On-screen Show (4:3)</PresentationFormat>
  <Paragraphs>714</Paragraphs>
  <Slides>49</Slides>
  <Notes>28</Notes>
  <HiddenSlides>2</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A Semantic Approach to Security and Privacy  Anupam Joshi eBiquity  http://ebiquity.umbc.edu/ Joint work with Tim Finin and many students.  Support from NSF, AFOSR, NIST, Microsoft, IBM, Qualcom gratefully acknowledged!  </vt:lpstr>
      <vt:lpstr>Slide 2</vt:lpstr>
      <vt:lpstr>Big Issue in India too</vt:lpstr>
      <vt:lpstr>SoapBox</vt:lpstr>
      <vt:lpstr>A Semantically Rich Approach ?</vt:lpstr>
      <vt:lpstr>Our work</vt:lpstr>
      <vt:lpstr>Some Application Domains</vt:lpstr>
      <vt:lpstr>Introduction: State-of-the-Art/Practice for Intrusion Detection Systems</vt:lpstr>
      <vt:lpstr>Introduction: Moving to Situational Awareness</vt:lpstr>
      <vt:lpstr>Slide 10</vt:lpstr>
      <vt:lpstr>Slide 11</vt:lpstr>
      <vt:lpstr>Slide 12</vt:lpstr>
      <vt:lpstr>Slide 13</vt:lpstr>
      <vt:lpstr>Slide 14</vt:lpstr>
      <vt:lpstr>Slide 15</vt:lpstr>
      <vt:lpstr>Slide 16</vt:lpstr>
      <vt:lpstr>Slide 17</vt:lpstr>
      <vt:lpstr>Slide 18</vt:lpstr>
      <vt:lpstr>Slide 19</vt:lpstr>
      <vt:lpstr>Slide 20</vt:lpstr>
      <vt:lpstr>Platys Project</vt:lpstr>
      <vt:lpstr>Sharing place information</vt:lpstr>
      <vt:lpstr>The Story</vt:lpstr>
      <vt:lpstr>I am …</vt:lpstr>
      <vt:lpstr> Privacy Controls Today</vt:lpstr>
      <vt:lpstr>Context-aware Policies for Sharing</vt:lpstr>
      <vt:lpstr>Privacy Preferences</vt:lpstr>
      <vt:lpstr>Ex: Context Sharing Policies</vt:lpstr>
      <vt:lpstr>Location Generalization</vt:lpstr>
      <vt:lpstr>Activity Generalization</vt:lpstr>
      <vt:lpstr>Ex: Sensor Data Access  Policies</vt:lpstr>
      <vt:lpstr>Some policies supported by the implementation</vt:lpstr>
      <vt:lpstr>Implemented use case</vt:lpstr>
      <vt:lpstr>Reasoning Service</vt:lpstr>
      <vt:lpstr>Controlling Android Services</vt:lpstr>
      <vt:lpstr>Cloud Security</vt:lpstr>
      <vt:lpstr>Privacy Policy</vt:lpstr>
      <vt:lpstr>Elements of the Framework</vt:lpstr>
      <vt:lpstr>Cloud Services Lifecycle</vt:lpstr>
      <vt:lpstr>Some Policies/Constraints …</vt:lpstr>
      <vt:lpstr>Cloud Broker Architecture</vt:lpstr>
      <vt:lpstr>NIST prototype demo</vt:lpstr>
      <vt:lpstr>Information Aggregation</vt:lpstr>
      <vt:lpstr>Introduction</vt:lpstr>
      <vt:lpstr>Key Element</vt:lpstr>
      <vt:lpstr>Key Element</vt:lpstr>
      <vt:lpstr>Model Structure</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Anupam</dc:creator>
  <cp:lastModifiedBy>IBM_ADMIN</cp:lastModifiedBy>
  <cp:revision>673</cp:revision>
  <cp:lastPrinted>2012-04-10T13:32:27Z</cp:lastPrinted>
  <dcterms:created xsi:type="dcterms:W3CDTF">2011-10-03T13:28:08Z</dcterms:created>
  <dcterms:modified xsi:type="dcterms:W3CDTF">2013-03-02T03:53:12Z</dcterms:modified>
</cp:coreProperties>
</file>