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notesMasterIdLst>
    <p:notesMasterId r:id="rId31"/>
  </p:notesMasterIdLst>
  <p:sldIdLst>
    <p:sldId id="256" r:id="rId2"/>
    <p:sldId id="296" r:id="rId3"/>
    <p:sldId id="265" r:id="rId4"/>
    <p:sldId id="263" r:id="rId5"/>
    <p:sldId id="291" r:id="rId6"/>
    <p:sldId id="259" r:id="rId7"/>
    <p:sldId id="260" r:id="rId8"/>
    <p:sldId id="261" r:id="rId9"/>
    <p:sldId id="262" r:id="rId10"/>
    <p:sldId id="282" r:id="rId11"/>
    <p:sldId id="258" r:id="rId12"/>
    <p:sldId id="284" r:id="rId13"/>
    <p:sldId id="268" r:id="rId14"/>
    <p:sldId id="267" r:id="rId15"/>
    <p:sldId id="292" r:id="rId16"/>
    <p:sldId id="293" r:id="rId17"/>
    <p:sldId id="294" r:id="rId18"/>
    <p:sldId id="295" r:id="rId19"/>
    <p:sldId id="266" r:id="rId20"/>
    <p:sldId id="271" r:id="rId21"/>
    <p:sldId id="272" r:id="rId22"/>
    <p:sldId id="273" r:id="rId23"/>
    <p:sldId id="279" r:id="rId24"/>
    <p:sldId id="280" r:id="rId25"/>
    <p:sldId id="274" r:id="rId26"/>
    <p:sldId id="275" r:id="rId27"/>
    <p:sldId id="276" r:id="rId28"/>
    <p:sldId id="281" r:id="rId29"/>
    <p:sldId id="290" r:id="rId30"/>
  </p:sldIdLst>
  <p:sldSz cx="9144000" cy="6858000" type="screen4x3"/>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5D787"/>
    <a:srgbClr val="F5F5F5"/>
    <a:srgbClr val="F9CBE9"/>
    <a:srgbClr val="F7BBE2"/>
    <a:srgbClr val="F698A1"/>
    <a:srgbClr val="FBDDF0"/>
    <a:srgbClr val="E96D6D"/>
    <a:srgbClr val="FAB4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4939" y="0"/>
            <a:ext cx="2949099" cy="497205"/>
          </a:xfrm>
          <a:prstGeom prst="rect">
            <a:avLst/>
          </a:prstGeom>
        </p:spPr>
        <p:txBody>
          <a:bodyPr vert="horz" lIns="91440" tIns="45720" rIns="91440" bIns="45720" rtlCol="0"/>
          <a:lstStyle>
            <a:lvl1pPr algn="r">
              <a:defRPr sz="1200"/>
            </a:lvl1pPr>
          </a:lstStyle>
          <a:p>
            <a:fld id="{5637D0CD-E9C8-4373-B42C-8C7FD040F60F}" type="datetimeFigureOut">
              <a:rPr lang="en-US" smtClean="0"/>
              <a:t>2/26/2013</a:t>
            </a:fld>
            <a:endParaRPr lang="en-US"/>
          </a:p>
        </p:txBody>
      </p:sp>
      <p:sp>
        <p:nvSpPr>
          <p:cNvPr id="4" name="Slide Image Placeholder 3"/>
          <p:cNvSpPr>
            <a:spLocks noGrp="1" noRot="1" noChangeAspect="1"/>
          </p:cNvSpPr>
          <p:nvPr>
            <p:ph type="sldImg" idx="2"/>
          </p:nvPr>
        </p:nvSpPr>
        <p:spPr>
          <a:xfrm>
            <a:off x="917575" y="746125"/>
            <a:ext cx="4972050" cy="37290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0562" y="4723448"/>
            <a:ext cx="5444490" cy="447484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5169"/>
            <a:ext cx="2949099" cy="49720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4939" y="9445169"/>
            <a:ext cx="2949099" cy="497205"/>
          </a:xfrm>
          <a:prstGeom prst="rect">
            <a:avLst/>
          </a:prstGeom>
        </p:spPr>
        <p:txBody>
          <a:bodyPr vert="horz" lIns="91440" tIns="45720" rIns="91440" bIns="45720" rtlCol="0" anchor="b"/>
          <a:lstStyle>
            <a:lvl1pPr algn="r">
              <a:defRPr sz="1200"/>
            </a:lvl1pPr>
          </a:lstStyle>
          <a:p>
            <a:fld id="{F404CD5C-A7D1-47EF-9BDB-5D7930DC7D49}" type="slidenum">
              <a:rPr lang="en-US" smtClean="0"/>
              <a:t>‹#›</a:t>
            </a:fld>
            <a:endParaRPr lang="en-US"/>
          </a:p>
        </p:txBody>
      </p:sp>
    </p:spTree>
    <p:extLst>
      <p:ext uri="{BB962C8B-B14F-4D97-AF65-F5344CB8AC3E}">
        <p14:creationId xmlns:p14="http://schemas.microsoft.com/office/powerpoint/2010/main" val="2607509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5CB69D-145D-4CE8-8F9B-EBE80C967573}" type="slidenum">
              <a:rPr lang="en-US"/>
              <a:pPr/>
              <a:t>3</a:t>
            </a:fld>
            <a:endParaRPr lang="en-US"/>
          </a:p>
        </p:txBody>
      </p:sp>
      <p:sp>
        <p:nvSpPr>
          <p:cNvPr id="2842626" name="Rectangle 2"/>
          <p:cNvSpPr>
            <a:spLocks noGrp="1" noRot="1" noChangeAspect="1" noChangeArrowheads="1" noTextEdit="1"/>
          </p:cNvSpPr>
          <p:nvPr>
            <p:ph type="sldImg"/>
          </p:nvPr>
        </p:nvSpPr>
        <p:spPr>
          <a:ln/>
        </p:spPr>
      </p:sp>
      <p:sp>
        <p:nvSpPr>
          <p:cNvPr id="2842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However, lurking deep beneath</a:t>
            </a:r>
            <a:r>
              <a:rPr lang="en-US" baseline="0" dirty="0" smtClean="0"/>
              <a:t> the noise floor are actual, sinister events – where the organizations resources would be better spent. But how do we get there?</a:t>
            </a:r>
            <a:endParaRPr lang="en-US" dirty="0"/>
          </a:p>
        </p:txBody>
      </p:sp>
      <p:sp>
        <p:nvSpPr>
          <p:cNvPr id="4" name="Slide Number Placeholder 3"/>
          <p:cNvSpPr>
            <a:spLocks noGrp="1"/>
          </p:cNvSpPr>
          <p:nvPr>
            <p:ph type="sldNum" sz="quarter" idx="10"/>
          </p:nvPr>
        </p:nvSpPr>
        <p:spPr/>
        <p:txBody>
          <a:bodyPr/>
          <a:lstStyle/>
          <a:p>
            <a:pPr>
              <a:defRPr/>
            </a:pPr>
            <a:fld id="{BC8CF6EB-0C9A-4007-9B06-B61357A10D0C}" type="slidenum">
              <a:rPr lang="en-US" smtClean="0"/>
              <a:pPr>
                <a:defRPr/>
              </a:pPr>
              <a:t>24</a:t>
            </a:fld>
            <a:endParaRPr lang="en-US" dirty="0"/>
          </a:p>
        </p:txBody>
      </p:sp>
    </p:spTree>
    <p:extLst>
      <p:ext uri="{BB962C8B-B14F-4D97-AF65-F5344CB8AC3E}">
        <p14:creationId xmlns:p14="http://schemas.microsoft.com/office/powerpoint/2010/main" val="12907476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a:t>
            </a:r>
            <a:r>
              <a:rPr lang="en-US" baseline="0" dirty="0" smtClean="0"/>
              <a:t> as we add data, the potential for overload increases. So how do we find the events we ought to respond to? Better metrics – don’t measure volume, measure risk. It’s harder, and it means creating powerful, scalable analytics.</a:t>
            </a:r>
            <a:endParaRPr lang="en-US" dirty="0"/>
          </a:p>
        </p:txBody>
      </p:sp>
      <p:sp>
        <p:nvSpPr>
          <p:cNvPr id="4" name="Slide Number Placeholder 3"/>
          <p:cNvSpPr>
            <a:spLocks noGrp="1"/>
          </p:cNvSpPr>
          <p:nvPr>
            <p:ph type="sldNum" sz="quarter" idx="10"/>
          </p:nvPr>
        </p:nvSpPr>
        <p:spPr/>
        <p:txBody>
          <a:bodyPr/>
          <a:lstStyle/>
          <a:p>
            <a:pPr>
              <a:defRPr/>
            </a:pPr>
            <a:fld id="{BC8CF6EB-0C9A-4007-9B06-B61357A10D0C}" type="slidenum">
              <a:rPr lang="en-US" smtClean="0"/>
              <a:pPr>
                <a:defRPr/>
              </a:pPr>
              <a:t>25</a:t>
            </a:fld>
            <a:endParaRPr lang="en-US" dirty="0"/>
          </a:p>
        </p:txBody>
      </p:sp>
    </p:spTree>
    <p:extLst>
      <p:ext uri="{BB962C8B-B14F-4D97-AF65-F5344CB8AC3E}">
        <p14:creationId xmlns:p14="http://schemas.microsoft.com/office/powerpoint/2010/main" val="3056330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a:t>
            </a:r>
            <a:r>
              <a:rPr lang="en-US" baseline="0" dirty="0" smtClean="0"/>
              <a:t> what do you mean by big?</a:t>
            </a:r>
            <a:endParaRPr lang="en-US" dirty="0"/>
          </a:p>
        </p:txBody>
      </p:sp>
      <p:sp>
        <p:nvSpPr>
          <p:cNvPr id="4" name="Slide Number Placeholder 3"/>
          <p:cNvSpPr>
            <a:spLocks noGrp="1"/>
          </p:cNvSpPr>
          <p:nvPr>
            <p:ph type="sldNum" sz="quarter" idx="10"/>
          </p:nvPr>
        </p:nvSpPr>
        <p:spPr/>
        <p:txBody>
          <a:bodyPr/>
          <a:lstStyle/>
          <a:p>
            <a:pPr>
              <a:defRPr/>
            </a:pPr>
            <a:fld id="{BC8CF6EB-0C9A-4007-9B06-B61357A10D0C}" type="slidenum">
              <a:rPr lang="en-US" smtClean="0"/>
              <a:pPr>
                <a:defRPr/>
              </a:pPr>
              <a:t>26</a:t>
            </a:fld>
            <a:endParaRPr lang="en-US" dirty="0"/>
          </a:p>
        </p:txBody>
      </p:sp>
    </p:spTree>
    <p:extLst>
      <p:ext uri="{BB962C8B-B14F-4D97-AF65-F5344CB8AC3E}">
        <p14:creationId xmlns:p14="http://schemas.microsoft.com/office/powerpoint/2010/main" val="17211061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b="1" i="0" dirty="0" smtClean="0"/>
              <a:t>The</a:t>
            </a:r>
            <a:r>
              <a:rPr lang="en-US" b="1" i="0" baseline="0" dirty="0" smtClean="0"/>
              <a:t> schema and data model changes with every question, evolves with every data source – this is not Boyce-</a:t>
            </a:r>
            <a:r>
              <a:rPr lang="en-US" b="1" i="0" baseline="0" dirty="0" err="1" smtClean="0"/>
              <a:t>Codd</a:t>
            </a:r>
            <a:r>
              <a:rPr lang="en-US" b="1" i="0" baseline="0" dirty="0" smtClean="0"/>
              <a:t>!</a:t>
            </a:r>
          </a:p>
          <a:p>
            <a:endParaRPr lang="en-US" b="1" i="0" dirty="0" smtClean="0"/>
          </a:p>
          <a:p>
            <a:r>
              <a:rPr lang="en-US" i="1" dirty="0" smtClean="0"/>
              <a:t>&lt;quote&gt;</a:t>
            </a:r>
          </a:p>
          <a:p>
            <a:r>
              <a:rPr lang="en-US" i="1" dirty="0" smtClean="0"/>
              <a:t>Next-generation “Smart” information management systems will not rely on users dreaming up smart questions to ask computers; rather, they will automatically determine if new observations reveal something of sufficient interest to warrant some reaction, e.g., sending an automatic notification to a user or a system about an opportunity or risk.</a:t>
            </a:r>
            <a:r>
              <a:rPr lang="en-US" dirty="0" smtClean="0"/>
              <a:t/>
            </a:r>
            <a:br>
              <a:rPr lang="en-US" dirty="0" smtClean="0"/>
            </a:br>
            <a:r>
              <a:rPr lang="en-US" i="1" dirty="0" smtClean="0"/>
              <a:t/>
            </a:r>
            <a:br>
              <a:rPr lang="en-US" i="1" dirty="0" smtClean="0"/>
            </a:br>
            <a:r>
              <a:rPr lang="en-US" i="1" dirty="0" smtClean="0"/>
              <a:t>An organization can only be as smart as the sum of its perceptions. These perceptions come in the form of observations—observations collected across the various enterprise systems, such as customer enrollment systems, financial accounting systems, and payroll systems. With each new transaction an organization learns something. It is at the moment something is learned that there exists an opportunity, in fact an obligation, to make some sense of what this new piece of data means and respond appropriately. For example, does the address change on the customer record now reveal that this customer is connected to one of your top 50 customers? If an organization cannot evaluate how new data points relate to its historical data holding in real time, the organization will miss opportunities for action.</a:t>
            </a:r>
            <a:r>
              <a:rPr lang="en-US" dirty="0" smtClean="0"/>
              <a:t/>
            </a:r>
            <a:br>
              <a:rPr lang="en-US" dirty="0" smtClean="0"/>
            </a:br>
            <a:r>
              <a:rPr lang="en-US" i="1" dirty="0" smtClean="0"/>
              <a:t/>
            </a:r>
            <a:br>
              <a:rPr lang="en-US" i="1" dirty="0" smtClean="0"/>
            </a:br>
            <a:r>
              <a:rPr lang="en-US" i="1" dirty="0" smtClean="0"/>
              <a:t>When the “data can find the data,” there exists an opportunity for the insight to find the user.</a:t>
            </a:r>
            <a:r>
              <a:rPr lang="en-US" dirty="0" smtClean="0"/>
              <a:t/>
            </a:r>
            <a:br>
              <a:rPr lang="en-US" dirty="0" smtClean="0"/>
            </a:br>
            <a:r>
              <a:rPr lang="en-US" i="1" dirty="0" smtClean="0"/>
              <a:t/>
            </a:r>
            <a:br>
              <a:rPr lang="en-US" i="1" dirty="0" smtClean="0"/>
            </a:br>
            <a:r>
              <a:rPr lang="en-US" i="1" dirty="0" smtClean="0"/>
              <a:t>How data finds data is a statement about discoverability, the degree to which previous information can be located and correlated with the new data. Discoverability requires the ability to recall related historical data so that an arriving piece of data can find its place, similar to the way each jigsaw puzzle piece is assessed relative to a work-in-progress puzzle. Each new puzzle piece incrementally builds upon what is knowable, at each given point in time relative to the evolving puzzle picture. Often new pieces, although important to building out the bigger picture, do not themselves bring new critical information. (On the other hand, some pieces may change the shape of the puzzle in a way that warrants ringing the bell—finding that one piece that connects the palm tree scene to the alligator scene.) It is at this moment in time, when the new puzzle piece presents the opportunity to reshape the picture, that discoveries are made. Real-time discovery replaces the need for users to think up and pose the right question at just the right time.</a:t>
            </a:r>
            <a:endParaRPr lang="en-US" dirty="0" smtClean="0"/>
          </a:p>
          <a:p>
            <a:r>
              <a:rPr lang="en-US" i="1" dirty="0" smtClean="0"/>
              <a:t>Organizations that are unable to switch to the “data finds data” paradigm will be less competitive and less effective.</a:t>
            </a:r>
            <a:endParaRPr lang="en-US" dirty="0" smtClean="0"/>
          </a:p>
          <a:p>
            <a:r>
              <a:rPr lang="en-US" dirty="0" smtClean="0"/>
              <a:t>&lt;/quote&gt;</a:t>
            </a:r>
            <a:endParaRPr lang="en-US" dirty="0"/>
          </a:p>
        </p:txBody>
      </p:sp>
      <p:sp>
        <p:nvSpPr>
          <p:cNvPr id="4" name="Slide Number Placeholder 3"/>
          <p:cNvSpPr>
            <a:spLocks noGrp="1"/>
          </p:cNvSpPr>
          <p:nvPr>
            <p:ph type="sldNum" sz="quarter" idx="10"/>
          </p:nvPr>
        </p:nvSpPr>
        <p:spPr/>
        <p:txBody>
          <a:bodyPr/>
          <a:lstStyle/>
          <a:p>
            <a:fld id="{17ABCD67-5999-4840-AEC6-79ABBA10BB78}" type="slidenum">
              <a:rPr lang="en-US" smtClean="0"/>
              <a:pPr/>
              <a:t>27</a:t>
            </a:fld>
            <a:endParaRPr lang="en-US"/>
          </a:p>
        </p:txBody>
      </p:sp>
    </p:spTree>
    <p:extLst>
      <p:ext uri="{BB962C8B-B14F-4D97-AF65-F5344CB8AC3E}">
        <p14:creationId xmlns:p14="http://schemas.microsoft.com/office/powerpoint/2010/main" val="28237955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xfrm>
            <a:off x="917575" y="746125"/>
            <a:ext cx="4972050" cy="3729038"/>
          </a:xfrm>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7411" name="Slide Number Placeholder 3"/>
          <p:cNvSpPr>
            <a:spLocks noGrp="1"/>
          </p:cNvSpPr>
          <p:nvPr>
            <p:ph type="sldNum" sz="quarter" idx="5"/>
          </p:nvPr>
        </p:nvSpPr>
        <p:spPr bwMode="auto">
          <a:noFill/>
          <a:ln>
            <a:miter lim="800000"/>
            <a:headEnd/>
            <a:tailEnd/>
          </a:ln>
        </p:spPr>
        <p:txBody>
          <a:bodyPr/>
          <a:lstStyle/>
          <a:p>
            <a:fld id="{68724B8F-31F0-4329-82FB-00FBFBEDE5EF}" type="slidenum">
              <a:rPr lang="en-US" smtClean="0">
                <a:cs typeface="Arial" charset="0"/>
              </a:rPr>
              <a:pPr/>
              <a:t>29</a:t>
            </a:fld>
            <a:endParaRPr lang="en-US" dirty="0" smtClean="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3134A7-C8B7-493E-AB91-50167D1C8800}" type="slidenum">
              <a:rPr lang="en-US"/>
              <a:pPr/>
              <a:t>6</a:t>
            </a:fld>
            <a:endParaRPr lang="en-US"/>
          </a:p>
        </p:txBody>
      </p:sp>
      <p:sp>
        <p:nvSpPr>
          <p:cNvPr id="2279426" name="Rectangle 2"/>
          <p:cNvSpPr>
            <a:spLocks noGrp="1" noRot="1" noChangeAspect="1" noChangeArrowheads="1" noTextEdit="1"/>
          </p:cNvSpPr>
          <p:nvPr>
            <p:ph type="sldImg"/>
          </p:nvPr>
        </p:nvSpPr>
        <p:spPr>
          <a:ln/>
        </p:spPr>
      </p:sp>
      <p:sp>
        <p:nvSpPr>
          <p:cNvPr id="22794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3134A7-C8B7-493E-AB91-50167D1C8800}" type="slidenum">
              <a:rPr lang="en-US"/>
              <a:pPr/>
              <a:t>7</a:t>
            </a:fld>
            <a:endParaRPr lang="en-US"/>
          </a:p>
        </p:txBody>
      </p:sp>
      <p:sp>
        <p:nvSpPr>
          <p:cNvPr id="2279426" name="Rectangle 2"/>
          <p:cNvSpPr>
            <a:spLocks noGrp="1" noRot="1" noChangeAspect="1" noChangeArrowheads="1" noTextEdit="1"/>
          </p:cNvSpPr>
          <p:nvPr>
            <p:ph type="sldImg"/>
          </p:nvPr>
        </p:nvSpPr>
        <p:spPr>
          <a:ln/>
        </p:spPr>
      </p:sp>
      <p:sp>
        <p:nvSpPr>
          <p:cNvPr id="22794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3134A7-C8B7-493E-AB91-50167D1C8800}" type="slidenum">
              <a:rPr lang="en-US"/>
              <a:pPr/>
              <a:t>8</a:t>
            </a:fld>
            <a:endParaRPr lang="en-US"/>
          </a:p>
        </p:txBody>
      </p:sp>
      <p:sp>
        <p:nvSpPr>
          <p:cNvPr id="2279426" name="Rectangle 2"/>
          <p:cNvSpPr>
            <a:spLocks noGrp="1" noRot="1" noChangeAspect="1" noChangeArrowheads="1" noTextEdit="1"/>
          </p:cNvSpPr>
          <p:nvPr>
            <p:ph type="sldImg"/>
          </p:nvPr>
        </p:nvSpPr>
        <p:spPr>
          <a:ln/>
        </p:spPr>
      </p:sp>
      <p:sp>
        <p:nvSpPr>
          <p:cNvPr id="22794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AC39FECD-A8FE-478B-9750-D09BA3BAE284}" type="slidenum">
              <a:rPr lang="en-US" smtClean="0"/>
              <a:pPr/>
              <a:t>9</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now have to face more sophisticated threat actors such as smaller nation states and terrorist elements obtaining similar capabilities. The financial services industry must fully understand the entire threat landscape and what this means in terms of employing the right people, technology and processes to ensure business continuity and proper risk management.</a:t>
            </a:r>
            <a:endParaRPr lang="en-US" dirty="0"/>
          </a:p>
        </p:txBody>
      </p:sp>
      <p:sp>
        <p:nvSpPr>
          <p:cNvPr id="4" name="Slide Number Placeholder 3"/>
          <p:cNvSpPr>
            <a:spLocks noGrp="1"/>
          </p:cNvSpPr>
          <p:nvPr>
            <p:ph type="sldNum" sz="quarter" idx="10"/>
          </p:nvPr>
        </p:nvSpPr>
        <p:spPr/>
        <p:txBody>
          <a:bodyPr/>
          <a:lstStyle/>
          <a:p>
            <a:fld id="{F404CD5C-A7D1-47EF-9BDB-5D7930DC7D49}" type="slidenum">
              <a:rPr lang="en-US" smtClean="0"/>
              <a:t>11</a:t>
            </a:fld>
            <a:endParaRPr lang="en-US"/>
          </a:p>
        </p:txBody>
      </p:sp>
    </p:spTree>
    <p:extLst>
      <p:ext uri="{BB962C8B-B14F-4D97-AF65-F5344CB8AC3E}">
        <p14:creationId xmlns:p14="http://schemas.microsoft.com/office/powerpoint/2010/main" val="1163565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Cloud, social and mobile technologies, including "Bring Your Own Device" (BYOD), are simply too cost efficient and effective for institutions to ignore them. Security and risk professionals need to better integrate these technology trends, which will require they embrace the fact that the corporate network now has extended beyond their control. Risk management and mitigation is evolving to better control how corporate data travels these boundless networks and ensuring the education of their employees on the responsibilities they have in securing such data.</a:t>
            </a:r>
            <a:endParaRPr lang="en-US" dirty="0"/>
          </a:p>
        </p:txBody>
      </p:sp>
      <p:sp>
        <p:nvSpPr>
          <p:cNvPr id="4" name="Slide Number Placeholder 3"/>
          <p:cNvSpPr>
            <a:spLocks noGrp="1"/>
          </p:cNvSpPr>
          <p:nvPr>
            <p:ph type="sldNum" sz="quarter" idx="10"/>
          </p:nvPr>
        </p:nvSpPr>
        <p:spPr/>
        <p:txBody>
          <a:bodyPr/>
          <a:lstStyle/>
          <a:p>
            <a:fld id="{F404CD5C-A7D1-47EF-9BDB-5D7930DC7D49}" type="slidenum">
              <a:rPr lang="en-US" smtClean="0"/>
              <a:t>14</a:t>
            </a:fld>
            <a:endParaRPr lang="en-US"/>
          </a:p>
        </p:txBody>
      </p:sp>
    </p:spTree>
    <p:extLst>
      <p:ext uri="{BB962C8B-B14F-4D97-AF65-F5344CB8AC3E}">
        <p14:creationId xmlns:p14="http://schemas.microsoft.com/office/powerpoint/2010/main" val="35029648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070C76-BC72-406E-995C-487876C53B76}" type="slidenum">
              <a:rPr lang="en-US" smtClean="0"/>
              <a:pPr/>
              <a:t>21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Organizations have finite resources. With volume</a:t>
            </a:r>
            <a:r>
              <a:rPr lang="en-US" baseline="0" dirty="0" smtClean="0"/>
              <a:t> as the only measurement of criticality, and finite people to respond adequately to events, the noise floor is raised to address only the most critical – well, really, just the noisiest events.</a:t>
            </a:r>
            <a:endParaRPr lang="en-US" dirty="0"/>
          </a:p>
        </p:txBody>
      </p:sp>
      <p:sp>
        <p:nvSpPr>
          <p:cNvPr id="4" name="Slide Number Placeholder 3"/>
          <p:cNvSpPr>
            <a:spLocks noGrp="1"/>
          </p:cNvSpPr>
          <p:nvPr>
            <p:ph type="sldNum" sz="quarter" idx="10"/>
          </p:nvPr>
        </p:nvSpPr>
        <p:spPr/>
        <p:txBody>
          <a:bodyPr/>
          <a:lstStyle/>
          <a:p>
            <a:pPr>
              <a:defRPr/>
            </a:pPr>
            <a:fld id="{BC8CF6EB-0C9A-4007-9B06-B61357A10D0C}" type="slidenum">
              <a:rPr lang="en-US" smtClean="0"/>
              <a:pPr>
                <a:defRPr/>
              </a:pPr>
              <a:t>23</a:t>
            </a:fld>
            <a:endParaRPr lang="en-US" dirty="0"/>
          </a:p>
        </p:txBody>
      </p:sp>
    </p:spTree>
    <p:extLst>
      <p:ext uri="{BB962C8B-B14F-4D97-AF65-F5344CB8AC3E}">
        <p14:creationId xmlns:p14="http://schemas.microsoft.com/office/powerpoint/2010/main" val="1541294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611E7EF-4097-432A-BF30-79B03B085745}" type="datetime1">
              <a:rPr lang="en-US" smtClean="0"/>
              <a:t>2/26/2013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F38BC-B1A4-4EDA-8A76-8B52C33E776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9B51F7-4567-45F1-A4B6-3DA14D139460}" type="datetime1">
              <a:rPr lang="en-US" smtClean="0"/>
              <a:t>2/26/2013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F38BC-B1A4-4EDA-8A76-8B52C33E776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E93E62-5BD3-457E-BB83-299A0ACDA955}" type="datetime1">
              <a:rPr lang="en-US" smtClean="0"/>
              <a:t>2/26/2013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F38BC-B1A4-4EDA-8A76-8B52C33E776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9CBEB8-8B5D-433A-B1FF-8E72D1B95C87}" type="datetime1">
              <a:rPr lang="en-US" smtClean="0"/>
              <a:t>2/26/2013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F38BC-B1A4-4EDA-8A76-8B52C33E776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F495DC06-EB40-4A5A-98B2-3F0574B004B9}" type="datetime1">
              <a:rPr lang="en-US" smtClean="0"/>
              <a:t>2/26/2013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F38BC-B1A4-4EDA-8A76-8B52C33E776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5613167-F9BC-453E-AB94-065F80166448}" type="datetime1">
              <a:rPr lang="en-US" smtClean="0"/>
              <a:t>2/26/2013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F38BC-B1A4-4EDA-8A76-8B52C33E7765}"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535BC25-EE5C-40C5-834A-E9E1BD6CF9C8}" type="datetime1">
              <a:rPr lang="en-US" smtClean="0"/>
              <a:t>2/26/2013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5F38BC-B1A4-4EDA-8A76-8B52C33E776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15134B-68CB-4AEB-87CF-6DF511620876}" type="datetime1">
              <a:rPr lang="en-US" smtClean="0"/>
              <a:t>2/26/2013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5F38BC-B1A4-4EDA-8A76-8B52C33E776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2C6896-D73E-4FAF-ABE2-A89256F6A880}" type="datetime1">
              <a:rPr lang="en-US" smtClean="0"/>
              <a:t>2/26/2013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5F38BC-B1A4-4EDA-8A76-8B52C33E776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4BD66902-9F2C-4775-819D-2E63278DF5F8}" type="datetime1">
              <a:rPr lang="en-US" smtClean="0"/>
              <a:t>2/26/2013</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1A5F38BC-B1A4-4EDA-8A76-8B52C33E776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7116DC-8A81-488D-97DD-C3AD7528599F}" type="datetime1">
              <a:rPr lang="en-US" smtClean="0"/>
              <a:t>2/26/2013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F38BC-B1A4-4EDA-8A76-8B52C33E776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DC66D21A-A997-49F8-BBB4-3CD94CBEB60A}" type="datetime1">
              <a:rPr lang="en-US" smtClean="0"/>
              <a:t>2/26/2013</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1A5F38BC-B1A4-4EDA-8A76-8B52C33E776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Zero_day_attack"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en.wikipedia.org/wiki/Rackspace" TargetMode="External"/><Relationship Id="rId4" Type="http://schemas.openxmlformats.org/officeDocument/2006/relationships/hyperlink" Target="http://en.wikipedia.org/wiki/Internet_Explorer"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667000"/>
            <a:ext cx="7772400" cy="764306"/>
          </a:xfrm>
        </p:spPr>
        <p:txBody>
          <a:bodyPr>
            <a:noAutofit/>
          </a:bodyPr>
          <a:lstStyle/>
          <a:p>
            <a:r>
              <a:rPr lang="en-US" dirty="0">
                <a:latin typeface="Arial Narrow" pitchFamily="34" charset="0"/>
              </a:rPr>
              <a:t>Information security </a:t>
            </a:r>
            <a:r>
              <a:rPr lang="en-US" dirty="0" smtClean="0">
                <a:latin typeface="Arial Narrow" pitchFamily="34" charset="0"/>
              </a:rPr>
              <a:t>Challenges </a:t>
            </a:r>
            <a:r>
              <a:rPr lang="en-US" dirty="0">
                <a:latin typeface="Arial Narrow" pitchFamily="34" charset="0"/>
              </a:rPr>
              <a:t>faced by a large financial services firm</a:t>
            </a:r>
          </a:p>
        </p:txBody>
      </p:sp>
      <p:sp>
        <p:nvSpPr>
          <p:cNvPr id="3" name="Subtitle 2"/>
          <p:cNvSpPr>
            <a:spLocks noGrp="1"/>
          </p:cNvSpPr>
          <p:nvPr>
            <p:ph type="subTitle" idx="1"/>
          </p:nvPr>
        </p:nvSpPr>
        <p:spPr>
          <a:xfrm>
            <a:off x="685800" y="5029200"/>
            <a:ext cx="8153400" cy="911225"/>
          </a:xfrm>
        </p:spPr>
        <p:txBody>
          <a:bodyPr>
            <a:noAutofit/>
          </a:bodyPr>
          <a:lstStyle/>
          <a:p>
            <a:pPr>
              <a:spcBef>
                <a:spcPct val="0"/>
              </a:spcBef>
            </a:pPr>
            <a:r>
              <a:rPr lang="en-US" sz="2000" dirty="0" smtClean="0">
                <a:latin typeface="Arial Narrow" pitchFamily="34" charset="0"/>
                <a:cs typeface="+mj-cs"/>
              </a:rPr>
              <a:t>By: Gaurav Gupta		February </a:t>
            </a:r>
            <a:r>
              <a:rPr lang="en-US" sz="2000" dirty="0">
                <a:latin typeface="Arial Narrow" pitchFamily="34" charset="0"/>
                <a:cs typeface="+mj-cs"/>
              </a:rPr>
              <a:t>2013</a:t>
            </a:r>
          </a:p>
        </p:txBody>
      </p:sp>
      <p:sp>
        <p:nvSpPr>
          <p:cNvPr id="4" name="Slide Number Placeholder 3"/>
          <p:cNvSpPr>
            <a:spLocks noGrp="1"/>
          </p:cNvSpPr>
          <p:nvPr>
            <p:ph type="sldNum" sz="quarter" idx="12"/>
          </p:nvPr>
        </p:nvSpPr>
        <p:spPr/>
        <p:txBody>
          <a:bodyPr/>
          <a:lstStyle/>
          <a:p>
            <a:fld id="{1A5F38BC-B1A4-4EDA-8A76-8B52C33E7765}" type="slidenum">
              <a:rPr lang="en-US" smtClean="0"/>
              <a:t>1</a:t>
            </a:fld>
            <a:endParaRPr lang="en-US"/>
          </a:p>
        </p:txBody>
      </p:sp>
    </p:spTree>
    <p:extLst>
      <p:ext uri="{BB962C8B-B14F-4D97-AF65-F5344CB8AC3E}">
        <p14:creationId xmlns:p14="http://schemas.microsoft.com/office/powerpoint/2010/main" val="108224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Arial Narrow" pitchFamily="34" charset="0"/>
              </a:rPr>
              <a:t>Security Challenges 2013 -&gt;</a:t>
            </a:r>
            <a:endParaRPr lang="en-US" sz="3200" dirty="0">
              <a:latin typeface="Arial Narrow" pitchFamily="34" charset="0"/>
            </a:endParaRPr>
          </a:p>
        </p:txBody>
      </p:sp>
      <p:sp>
        <p:nvSpPr>
          <p:cNvPr id="3" name="Content Placeholder 2"/>
          <p:cNvSpPr>
            <a:spLocks noGrp="1"/>
          </p:cNvSpPr>
          <p:nvPr>
            <p:ph idx="1"/>
          </p:nvPr>
        </p:nvSpPr>
        <p:spPr>
          <a:xfrm>
            <a:off x="822960" y="1219201"/>
            <a:ext cx="7520940" cy="2743200"/>
          </a:xfrm>
        </p:spPr>
        <p:txBody>
          <a:bodyPr>
            <a:noAutofit/>
          </a:bodyPr>
          <a:lstStyle/>
          <a:p>
            <a:r>
              <a:rPr lang="en-US" sz="2000" b="0" dirty="0">
                <a:latin typeface="Arial Narrow" pitchFamily="34" charset="0"/>
              </a:rPr>
              <a:t>Advanced persistent threats</a:t>
            </a:r>
          </a:p>
          <a:p>
            <a:r>
              <a:rPr lang="en-US" sz="2000" b="0" dirty="0">
                <a:latin typeface="Arial Narrow" pitchFamily="34" charset="0"/>
              </a:rPr>
              <a:t>Advanced malware</a:t>
            </a:r>
          </a:p>
          <a:p>
            <a:r>
              <a:rPr lang="en-US" sz="2000" b="0" dirty="0">
                <a:latin typeface="Arial Narrow" pitchFamily="34" charset="0"/>
              </a:rPr>
              <a:t>Boundless networks</a:t>
            </a:r>
          </a:p>
          <a:p>
            <a:r>
              <a:rPr lang="en-US" sz="2000" b="0" dirty="0">
                <a:latin typeface="Arial Narrow" pitchFamily="34" charset="0"/>
              </a:rPr>
              <a:t>Return of </a:t>
            </a:r>
            <a:r>
              <a:rPr lang="en-US" sz="2000" b="0" dirty="0" err="1">
                <a:latin typeface="Arial Narrow" pitchFamily="34" charset="0"/>
              </a:rPr>
              <a:t>DDoS</a:t>
            </a:r>
            <a:endParaRPr lang="en-US" sz="2000" b="0" dirty="0">
              <a:latin typeface="Arial Narrow" pitchFamily="34" charset="0"/>
            </a:endParaRPr>
          </a:p>
          <a:p>
            <a:r>
              <a:rPr lang="en-US" sz="2000" b="0" dirty="0">
                <a:latin typeface="Arial Narrow" pitchFamily="34" charset="0"/>
              </a:rPr>
              <a:t>Building security intelligence (Big </a:t>
            </a:r>
            <a:r>
              <a:rPr lang="en-US" sz="2000" b="0" dirty="0" smtClean="0">
                <a:latin typeface="Arial Narrow" pitchFamily="34" charset="0"/>
              </a:rPr>
              <a:t>data, Threat intelligence sharing)</a:t>
            </a:r>
            <a:endParaRPr lang="en-US" sz="2000" b="0" dirty="0">
              <a:latin typeface="Arial Narrow" pitchFamily="34" charset="0"/>
            </a:endParaRPr>
          </a:p>
          <a:p>
            <a:r>
              <a:rPr lang="en-US" sz="2000" b="0" dirty="0">
                <a:latin typeface="Arial Narrow" pitchFamily="34" charset="0"/>
              </a:rPr>
              <a:t>Auditable risk management processes and continuous controls monitoring</a:t>
            </a:r>
          </a:p>
        </p:txBody>
      </p:sp>
      <p:sp>
        <p:nvSpPr>
          <p:cNvPr id="4" name="Slide Number Placeholder 3"/>
          <p:cNvSpPr>
            <a:spLocks noGrp="1"/>
          </p:cNvSpPr>
          <p:nvPr>
            <p:ph type="sldNum" sz="quarter" idx="12"/>
          </p:nvPr>
        </p:nvSpPr>
        <p:spPr/>
        <p:txBody>
          <a:bodyPr/>
          <a:lstStyle/>
          <a:p>
            <a:fld id="{1A5F38BC-B1A4-4EDA-8A76-8B52C33E7765}" type="slidenum">
              <a:rPr lang="en-US" smtClean="0"/>
              <a:t>10</a:t>
            </a:fld>
            <a:endParaRPr lang="en-US"/>
          </a:p>
        </p:txBody>
      </p:sp>
      <p:sp>
        <p:nvSpPr>
          <p:cNvPr id="5" name="Flowchart: Connector 4"/>
          <p:cNvSpPr/>
          <p:nvPr/>
        </p:nvSpPr>
        <p:spPr>
          <a:xfrm>
            <a:off x="457200" y="1295400"/>
            <a:ext cx="228600" cy="2286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1</a:t>
            </a:r>
            <a:endParaRPr lang="en-US" sz="1400" dirty="0"/>
          </a:p>
        </p:txBody>
      </p:sp>
      <p:sp>
        <p:nvSpPr>
          <p:cNvPr id="6" name="Flowchart: Connector 5"/>
          <p:cNvSpPr/>
          <p:nvPr/>
        </p:nvSpPr>
        <p:spPr>
          <a:xfrm>
            <a:off x="457200" y="1717432"/>
            <a:ext cx="228600" cy="2286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2</a:t>
            </a:r>
          </a:p>
        </p:txBody>
      </p:sp>
      <p:sp>
        <p:nvSpPr>
          <p:cNvPr id="7" name="Flowchart: Connector 6"/>
          <p:cNvSpPr/>
          <p:nvPr/>
        </p:nvSpPr>
        <p:spPr>
          <a:xfrm>
            <a:off x="457200" y="2124808"/>
            <a:ext cx="228600" cy="2286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3</a:t>
            </a:r>
          </a:p>
        </p:txBody>
      </p:sp>
      <p:sp>
        <p:nvSpPr>
          <p:cNvPr id="8" name="Flowchart: Connector 7"/>
          <p:cNvSpPr/>
          <p:nvPr/>
        </p:nvSpPr>
        <p:spPr>
          <a:xfrm>
            <a:off x="457200" y="2532184"/>
            <a:ext cx="228600" cy="2286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4</a:t>
            </a:r>
          </a:p>
        </p:txBody>
      </p:sp>
      <p:sp>
        <p:nvSpPr>
          <p:cNvPr id="9" name="Flowchart: Connector 8"/>
          <p:cNvSpPr/>
          <p:nvPr/>
        </p:nvSpPr>
        <p:spPr>
          <a:xfrm>
            <a:off x="457200" y="2936632"/>
            <a:ext cx="228600" cy="2286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5</a:t>
            </a:r>
          </a:p>
        </p:txBody>
      </p:sp>
      <p:sp>
        <p:nvSpPr>
          <p:cNvPr id="10" name="Flowchart: Connector 9"/>
          <p:cNvSpPr/>
          <p:nvPr/>
        </p:nvSpPr>
        <p:spPr>
          <a:xfrm>
            <a:off x="457200" y="3335216"/>
            <a:ext cx="228600" cy="2286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6</a:t>
            </a:r>
          </a:p>
        </p:txBody>
      </p:sp>
    </p:spTree>
    <p:extLst>
      <p:ext uri="{BB962C8B-B14F-4D97-AF65-F5344CB8AC3E}">
        <p14:creationId xmlns:p14="http://schemas.microsoft.com/office/powerpoint/2010/main" val="24156120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Arial Narrow" pitchFamily="34" charset="0"/>
              </a:rPr>
              <a:t>Advanced Persistent Threats</a:t>
            </a:r>
          </a:p>
        </p:txBody>
      </p:sp>
      <p:sp>
        <p:nvSpPr>
          <p:cNvPr id="3" name="Content Placeholder 2"/>
          <p:cNvSpPr>
            <a:spLocks noGrp="1"/>
          </p:cNvSpPr>
          <p:nvPr>
            <p:ph idx="1"/>
          </p:nvPr>
        </p:nvSpPr>
        <p:spPr>
          <a:xfrm>
            <a:off x="228600" y="1100628"/>
            <a:ext cx="3291840" cy="3579849"/>
          </a:xfrm>
        </p:spPr>
        <p:txBody>
          <a:bodyPr>
            <a:noAutofit/>
          </a:bodyPr>
          <a:lstStyle/>
          <a:p>
            <a:pPr marL="0" lvl="1" indent="0">
              <a:spcBef>
                <a:spcPct val="0"/>
              </a:spcBef>
              <a:buNone/>
            </a:pPr>
            <a:r>
              <a:rPr lang="en-US" sz="1800" cap="all" dirty="0">
                <a:latin typeface="Arial Narrow" pitchFamily="34" charset="0"/>
                <a:ea typeface="+mj-ea"/>
                <a:cs typeface="+mj-cs"/>
              </a:rPr>
              <a:t>Capability and </a:t>
            </a:r>
            <a:r>
              <a:rPr lang="en-US" sz="1800" cap="all" dirty="0" smtClean="0">
                <a:latin typeface="Arial Narrow" pitchFamily="34" charset="0"/>
                <a:ea typeface="+mj-ea"/>
                <a:cs typeface="+mj-cs"/>
              </a:rPr>
              <a:t>intent</a:t>
            </a:r>
          </a:p>
          <a:p>
            <a:pPr marL="0" lvl="1" indent="0">
              <a:spcBef>
                <a:spcPct val="0"/>
              </a:spcBef>
              <a:buNone/>
            </a:pPr>
            <a:r>
              <a:rPr lang="en-US" sz="1400" dirty="0" smtClean="0">
                <a:latin typeface="Arial Narrow" pitchFamily="34" charset="0"/>
              </a:rPr>
              <a:t>Nation </a:t>
            </a:r>
            <a:r>
              <a:rPr lang="en-US" sz="1400" dirty="0">
                <a:latin typeface="Arial Narrow" pitchFamily="34" charset="0"/>
              </a:rPr>
              <a:t>states and threat actors are becoming more sophisticated Operators behind the threat &amp; have a full spectrum of intelligence-gathering techniques at their disposal</a:t>
            </a:r>
            <a:r>
              <a:rPr lang="en-US" sz="1400" cap="all" dirty="0">
                <a:latin typeface="Arial Narrow" pitchFamily="34" charset="0"/>
                <a:ea typeface="+mj-ea"/>
                <a:cs typeface="+mj-cs"/>
              </a:rPr>
              <a:t>.</a:t>
            </a:r>
          </a:p>
          <a:p>
            <a:pPr marL="0" lvl="1" indent="0">
              <a:spcBef>
                <a:spcPct val="0"/>
              </a:spcBef>
              <a:buNone/>
            </a:pPr>
            <a:endParaRPr lang="en-US" cap="all" dirty="0" smtClean="0">
              <a:latin typeface="Arial Narrow" pitchFamily="34" charset="0"/>
              <a:ea typeface="+mj-ea"/>
              <a:cs typeface="+mj-cs"/>
            </a:endParaRPr>
          </a:p>
          <a:p>
            <a:pPr marL="0" lvl="1" indent="0">
              <a:spcBef>
                <a:spcPct val="0"/>
              </a:spcBef>
              <a:buNone/>
            </a:pPr>
            <a:r>
              <a:rPr lang="en-US" sz="1800" cap="all" dirty="0" smtClean="0">
                <a:latin typeface="Arial Narrow" pitchFamily="34" charset="0"/>
                <a:ea typeface="+mj-ea"/>
                <a:cs typeface="+mj-cs"/>
              </a:rPr>
              <a:t>Persistent</a:t>
            </a:r>
            <a:endParaRPr lang="en-US" sz="1800" cap="all" dirty="0">
              <a:latin typeface="Arial Narrow" pitchFamily="34" charset="0"/>
              <a:ea typeface="+mj-ea"/>
              <a:cs typeface="+mj-cs"/>
            </a:endParaRPr>
          </a:p>
          <a:p>
            <a:pPr marL="0" lvl="1" indent="0">
              <a:spcBef>
                <a:spcPct val="0"/>
              </a:spcBef>
              <a:buNone/>
            </a:pPr>
            <a:r>
              <a:rPr lang="en-US" sz="1400" dirty="0" smtClean="0">
                <a:latin typeface="Arial Narrow" pitchFamily="34" charset="0"/>
              </a:rPr>
              <a:t>One </a:t>
            </a:r>
            <a:r>
              <a:rPr lang="en-US" sz="1400" dirty="0">
                <a:latin typeface="Arial Narrow" pitchFamily="34" charset="0"/>
              </a:rPr>
              <a:t>of the operator's goals is to maintain long-term access to the target, in contrast to threats who only need access to execute a specific task.</a:t>
            </a:r>
          </a:p>
          <a:p>
            <a:pPr marL="0" lvl="1" indent="0">
              <a:spcBef>
                <a:spcPct val="0"/>
              </a:spcBef>
              <a:buNone/>
            </a:pPr>
            <a:endParaRPr lang="en-US" cap="all" dirty="0" smtClean="0">
              <a:latin typeface="Arial Narrow" pitchFamily="34" charset="0"/>
            </a:endParaRPr>
          </a:p>
          <a:p>
            <a:pPr marL="0" lvl="1" indent="0">
              <a:spcBef>
                <a:spcPct val="0"/>
              </a:spcBef>
              <a:buNone/>
            </a:pPr>
            <a:r>
              <a:rPr lang="en-US" sz="1800" cap="all" dirty="0" smtClean="0">
                <a:latin typeface="Arial Narrow" pitchFamily="34" charset="0"/>
              </a:rPr>
              <a:t>WHAT TO DO?</a:t>
            </a:r>
            <a:endParaRPr lang="en-US" sz="1800" cap="all" dirty="0">
              <a:latin typeface="Arial Narrow" pitchFamily="34" charset="0"/>
            </a:endParaRPr>
          </a:p>
          <a:p>
            <a:pPr marL="0" lvl="1" indent="0">
              <a:spcBef>
                <a:spcPct val="0"/>
              </a:spcBef>
              <a:buNone/>
            </a:pPr>
            <a:r>
              <a:rPr lang="en-US" sz="1400" dirty="0" smtClean="0">
                <a:latin typeface="Arial Narrow" pitchFamily="34" charset="0"/>
              </a:rPr>
              <a:t>Prevent or </a:t>
            </a:r>
            <a:r>
              <a:rPr lang="en-US" sz="1400" dirty="0">
                <a:latin typeface="Arial Narrow" pitchFamily="34" charset="0"/>
              </a:rPr>
              <a:t>Detect intrusion </a:t>
            </a:r>
            <a:r>
              <a:rPr lang="en-US" sz="1400" dirty="0" smtClean="0">
                <a:latin typeface="Arial Narrow" pitchFamily="34" charset="0"/>
              </a:rPr>
              <a:t>attempts</a:t>
            </a:r>
          </a:p>
          <a:p>
            <a:pPr marL="0" lvl="1" indent="0">
              <a:spcBef>
                <a:spcPct val="0"/>
              </a:spcBef>
              <a:buNone/>
            </a:pPr>
            <a:r>
              <a:rPr lang="en-US" sz="1400" dirty="0" smtClean="0">
                <a:latin typeface="Arial Narrow" pitchFamily="34" charset="0"/>
              </a:rPr>
              <a:t>Put tools and systems in place</a:t>
            </a:r>
          </a:p>
          <a:p>
            <a:pPr marL="0" lvl="1" indent="0">
              <a:spcBef>
                <a:spcPct val="0"/>
              </a:spcBef>
              <a:buNone/>
            </a:pPr>
            <a:r>
              <a:rPr lang="en-US" sz="1400" dirty="0" smtClean="0">
                <a:latin typeface="Arial Narrow" pitchFamily="34" charset="0"/>
              </a:rPr>
              <a:t>Train people to deal with such situations</a:t>
            </a:r>
            <a:endParaRPr lang="en-US" sz="1400" dirty="0">
              <a:latin typeface="Arial Narrow" pitchFamily="34" charset="0"/>
            </a:endParaRPr>
          </a:p>
          <a:p>
            <a:pPr marL="0" lvl="1" indent="0">
              <a:spcBef>
                <a:spcPct val="0"/>
              </a:spcBef>
              <a:buNone/>
            </a:pPr>
            <a:r>
              <a:rPr lang="en-US" sz="1400" dirty="0" smtClean="0">
                <a:latin typeface="Arial Narrow" pitchFamily="34" charset="0"/>
              </a:rPr>
              <a:t>Look </a:t>
            </a:r>
            <a:r>
              <a:rPr lang="en-US" sz="1400" dirty="0">
                <a:latin typeface="Arial Narrow" pitchFamily="34" charset="0"/>
              </a:rPr>
              <a:t>for command and control </a:t>
            </a:r>
            <a:r>
              <a:rPr lang="en-US" sz="1400" dirty="0" smtClean="0">
                <a:latin typeface="Arial Narrow" pitchFamily="34" charset="0"/>
              </a:rPr>
              <a:t>traffic and block</a:t>
            </a:r>
            <a:endParaRPr lang="en-US" sz="1400" dirty="0">
              <a:latin typeface="Arial Narrow" pitchFamily="34" charset="0"/>
            </a:endParaRPr>
          </a:p>
          <a:p>
            <a:pPr marL="0" lvl="1" indent="0">
              <a:spcBef>
                <a:spcPct val="0"/>
              </a:spcBef>
              <a:buNone/>
            </a:pPr>
            <a:endParaRPr lang="en-US" sz="1400" cap="all" dirty="0" smtClean="0">
              <a:latin typeface="Arial Narrow" pitchFamily="34" charset="0"/>
              <a:ea typeface="+mj-ea"/>
              <a:cs typeface="+mj-cs"/>
            </a:endParaRPr>
          </a:p>
        </p:txBody>
      </p:sp>
      <p:sp>
        <p:nvSpPr>
          <p:cNvPr id="4" name="Slide Number Placeholder 3"/>
          <p:cNvSpPr>
            <a:spLocks noGrp="1"/>
          </p:cNvSpPr>
          <p:nvPr>
            <p:ph type="sldNum" sz="quarter" idx="12"/>
          </p:nvPr>
        </p:nvSpPr>
        <p:spPr/>
        <p:txBody>
          <a:bodyPr/>
          <a:lstStyle/>
          <a:p>
            <a:fld id="{1A5F38BC-B1A4-4EDA-8A76-8B52C33E7765}" type="slidenum">
              <a:rPr lang="en-US" smtClean="0"/>
              <a:t>11</a:t>
            </a:fld>
            <a:endParaRPr lang="en-US"/>
          </a:p>
        </p:txBody>
      </p:sp>
      <p:sp>
        <p:nvSpPr>
          <p:cNvPr id="5" name="Flowchart: Connector 4"/>
          <p:cNvSpPr/>
          <p:nvPr/>
        </p:nvSpPr>
        <p:spPr>
          <a:xfrm>
            <a:off x="439616" y="483576"/>
            <a:ext cx="304800" cy="304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1</a:t>
            </a:r>
            <a:endParaRPr lang="en-US" sz="1600" dirty="0"/>
          </a:p>
        </p:txBody>
      </p:sp>
      <p:graphicFrame>
        <p:nvGraphicFramePr>
          <p:cNvPr id="6" name="Group 218"/>
          <p:cNvGraphicFramePr>
            <a:graphicFrameLocks/>
          </p:cNvGraphicFramePr>
          <p:nvPr>
            <p:extLst>
              <p:ext uri="{D42A27DB-BD31-4B8C-83A1-F6EECF244321}">
                <p14:modId xmlns:p14="http://schemas.microsoft.com/office/powerpoint/2010/main" val="1975144879"/>
              </p:ext>
            </p:extLst>
          </p:nvPr>
        </p:nvGraphicFramePr>
        <p:xfrm>
          <a:off x="4794613" y="1335024"/>
          <a:ext cx="3044462" cy="3236976"/>
        </p:xfrm>
        <a:graphic>
          <a:graphicData uri="http://schemas.openxmlformats.org/drawingml/2006/table">
            <a:tbl>
              <a:tblPr/>
              <a:tblGrid>
                <a:gridCol w="1522231"/>
                <a:gridCol w="1522231"/>
              </a:tblGrid>
              <a:tr h="498475">
                <a:tc>
                  <a:txBody>
                    <a:bodyPr/>
                    <a:lstStyle/>
                    <a:p>
                      <a:pPr marL="0" marR="0" lvl="0" indent="0" algn="ctr" defTabSz="914400" rtl="0" eaLnBrk="1" fontAlgn="base" latinLnBrk="0" hangingPunct="1">
                        <a:lnSpc>
                          <a:spcPct val="90000"/>
                        </a:lnSpc>
                        <a:spcBef>
                          <a:spcPct val="0"/>
                        </a:spcBef>
                        <a:spcAft>
                          <a:spcPct val="0"/>
                        </a:spcAft>
                        <a:buClrTx/>
                        <a:buSzTx/>
                        <a:buFontTx/>
                        <a:buNone/>
                        <a:tabLst/>
                      </a:pPr>
                      <a:endParaRPr kumimoji="0" lang="en-US" sz="800" b="1" i="0" u="none" strike="noStrike" cap="none" normalizeH="0" baseline="0" dirty="0" smtClean="0">
                        <a:ln>
                          <a:noFill/>
                        </a:ln>
                        <a:solidFill>
                          <a:srgbClr val="000000"/>
                        </a:solidFill>
                        <a:effectLst/>
                        <a:latin typeface="Arial Narrow" pitchFamily="34" charset="0"/>
                      </a:endParaRPr>
                    </a:p>
                    <a:p>
                      <a:pPr marL="0" marR="0" lvl="0" indent="0" algn="ctr" defTabSz="914400" rtl="0" eaLnBrk="1" fontAlgn="base" latinLnBrk="0" hangingPunct="1">
                        <a:lnSpc>
                          <a:spcPct val="9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Narrow" pitchFamily="34" charset="0"/>
                        </a:rPr>
                        <a:t>THREAT LEVEL 5</a:t>
                      </a: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FF3300">
                            <a:gamma/>
                            <a:shade val="46275"/>
                            <a:invGamma/>
                          </a:srgbClr>
                        </a:gs>
                        <a:gs pos="100000">
                          <a:srgbClr val="FF3300"/>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800" b="1" i="0" u="none" strike="noStrike" cap="none" normalizeH="0" baseline="0" smtClean="0">
                        <a:ln>
                          <a:noFill/>
                        </a:ln>
                        <a:solidFill>
                          <a:srgbClr val="000000"/>
                        </a:solidFill>
                        <a:effectLst/>
                        <a:latin typeface="Arial Narrow" pitchFamily="34" charset="0"/>
                      </a:endParaRPr>
                    </a:p>
                    <a:p>
                      <a:pPr marL="0" marR="0" lvl="0" indent="0" algn="ctr" defTabSz="914400" rtl="0" eaLnBrk="1" fontAlgn="base" latinLnBrk="0" hangingPunct="1">
                        <a:lnSpc>
                          <a:spcPct val="9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Narrow" pitchFamily="34" charset="0"/>
                        </a:rPr>
                        <a:t>CYBER PREP LEVEL 5</a:t>
                      </a: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a:noFill/>
                    </a:lnB>
                    <a:lnTlToBr>
                      <a:noFill/>
                    </a:lnTlToBr>
                    <a:lnBlToTr>
                      <a:noFill/>
                    </a:lnBlToTr>
                    <a:gradFill rotWithShape="0">
                      <a:gsLst>
                        <a:gs pos="0">
                          <a:srgbClr val="FF3300">
                            <a:gamma/>
                            <a:shade val="46275"/>
                            <a:invGamma/>
                          </a:srgbClr>
                        </a:gs>
                        <a:gs pos="100000">
                          <a:srgbClr val="FF3300"/>
                        </a:gs>
                      </a:gsLst>
                      <a:lin ang="5400000" scaled="1"/>
                    </a:gradFill>
                  </a:tcPr>
                </a:tc>
              </a:tr>
              <a:tr h="504825">
                <a:tc>
                  <a:txBody>
                    <a:bodyPr/>
                    <a:lstStyle/>
                    <a:p>
                      <a:pPr marL="0" marR="0" lvl="0" indent="0" algn="ctr" defTabSz="914400" rtl="0" eaLnBrk="1" fontAlgn="base" latinLnBrk="0" hangingPunct="1">
                        <a:lnSpc>
                          <a:spcPct val="90000"/>
                        </a:lnSpc>
                        <a:spcBef>
                          <a:spcPct val="0"/>
                        </a:spcBef>
                        <a:spcAft>
                          <a:spcPct val="0"/>
                        </a:spcAft>
                        <a:buClrTx/>
                        <a:buSzTx/>
                        <a:buFontTx/>
                        <a:buNone/>
                        <a:tabLst/>
                      </a:pPr>
                      <a:endParaRPr kumimoji="0" lang="en-US" sz="800" b="1" i="0" u="none" strike="noStrike" cap="none" normalizeH="0" baseline="0" smtClean="0">
                        <a:ln>
                          <a:noFill/>
                        </a:ln>
                        <a:solidFill>
                          <a:srgbClr val="000000"/>
                        </a:solidFill>
                        <a:effectLst/>
                        <a:latin typeface="Arial Narrow" pitchFamily="34" charset="0"/>
                      </a:endParaRPr>
                    </a:p>
                    <a:p>
                      <a:pPr marL="0" marR="0" lvl="0" indent="0" algn="ctr" defTabSz="914400" rtl="0" eaLnBrk="1" fontAlgn="base" latinLnBrk="0" hangingPunct="1">
                        <a:lnSpc>
                          <a:spcPct val="9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Narrow" pitchFamily="34" charset="0"/>
                        </a:rPr>
                        <a:t>THREAT LEVEL 4</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chemeClr val="tx2">
                            <a:gamma/>
                            <a:shade val="46275"/>
                            <a:invGamma/>
                          </a:schemeClr>
                        </a:gs>
                        <a:gs pos="100000">
                          <a:schemeClr val="tx2"/>
                        </a:gs>
                      </a:gsLst>
                      <a:lin ang="5400000" scaled="1"/>
                    </a:grad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endParaRPr kumimoji="0" lang="en-US" sz="800" b="1" i="0" u="none" strike="noStrike" cap="none" normalizeH="0" baseline="0" smtClean="0">
                        <a:ln>
                          <a:noFill/>
                        </a:ln>
                        <a:solidFill>
                          <a:srgbClr val="000000"/>
                        </a:solidFill>
                        <a:effectLst/>
                        <a:latin typeface="Arial Narrow" pitchFamily="34" charset="0"/>
                      </a:endParaRPr>
                    </a:p>
                    <a:p>
                      <a:pPr marL="0" marR="0" lvl="0" indent="0" algn="ctr" defTabSz="914400" rtl="0" eaLnBrk="1" fontAlgn="base" latinLnBrk="0" hangingPunct="1">
                        <a:lnSpc>
                          <a:spcPct val="9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Narrow" pitchFamily="34" charset="0"/>
                        </a:rPr>
                        <a:t>CYBER PREP LEVEL 4</a:t>
                      </a: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gradFill rotWithShape="0">
                      <a:gsLst>
                        <a:gs pos="0">
                          <a:schemeClr val="tx2">
                            <a:gamma/>
                            <a:shade val="46275"/>
                            <a:invGamma/>
                          </a:schemeClr>
                        </a:gs>
                        <a:gs pos="100000">
                          <a:schemeClr val="tx2"/>
                        </a:gs>
                      </a:gsLst>
                      <a:lin ang="5400000" scaled="1"/>
                    </a:gradFill>
                  </a:tcPr>
                </a:tc>
              </a:tr>
              <a:tr h="503238">
                <a:tc>
                  <a:txBody>
                    <a:bodyPr/>
                    <a:lstStyle/>
                    <a:p>
                      <a:pPr marL="0" marR="0" lvl="0" indent="0" algn="ctr" defTabSz="914400" rtl="0" eaLnBrk="1" fontAlgn="base" latinLnBrk="0" hangingPunct="1">
                        <a:lnSpc>
                          <a:spcPct val="90000"/>
                        </a:lnSpc>
                        <a:spcBef>
                          <a:spcPct val="0"/>
                        </a:spcBef>
                        <a:spcAft>
                          <a:spcPct val="0"/>
                        </a:spcAft>
                        <a:buClrTx/>
                        <a:buSzTx/>
                        <a:buFontTx/>
                        <a:buNone/>
                        <a:tabLst/>
                      </a:pPr>
                      <a:endParaRPr kumimoji="0" lang="en-US" sz="800" b="1" i="0" u="none" strike="noStrike" cap="none" normalizeH="0" baseline="0" dirty="0" smtClean="0">
                        <a:ln>
                          <a:noFill/>
                        </a:ln>
                        <a:solidFill>
                          <a:srgbClr val="000000"/>
                        </a:solidFill>
                        <a:effectLst/>
                        <a:latin typeface="Arial Narrow" pitchFamily="34" charset="0"/>
                      </a:endParaRPr>
                    </a:p>
                    <a:p>
                      <a:pPr marL="0" marR="0" lvl="0" indent="0" algn="ctr" defTabSz="914400" rtl="0" eaLnBrk="1" fontAlgn="base" latinLnBrk="0" hangingPunct="1">
                        <a:lnSpc>
                          <a:spcPct val="9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Narrow" pitchFamily="34" charset="0"/>
                        </a:rPr>
                        <a:t>THREAT LEVEL 3</a:t>
                      </a: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FFFF00">
                            <a:gamma/>
                            <a:shade val="46275"/>
                            <a:invGamma/>
                          </a:srgbClr>
                        </a:gs>
                        <a:gs pos="100000">
                          <a:srgbClr val="FFFF00"/>
                        </a:gs>
                      </a:gsLst>
                      <a:lin ang="5400000" scaled="1"/>
                    </a:grad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endParaRPr kumimoji="0" lang="en-US" sz="800" b="1" i="0" u="none" strike="noStrike" cap="none" normalizeH="0" baseline="0" dirty="0" smtClean="0">
                        <a:ln>
                          <a:noFill/>
                        </a:ln>
                        <a:solidFill>
                          <a:srgbClr val="000000"/>
                        </a:solidFill>
                        <a:effectLst/>
                        <a:latin typeface="Arial Narrow" pitchFamily="34" charset="0"/>
                      </a:endParaRPr>
                    </a:p>
                    <a:p>
                      <a:pPr marL="0" marR="0" lvl="0" indent="0" algn="ctr" defTabSz="914400" rtl="0" eaLnBrk="1" fontAlgn="base" latinLnBrk="0" hangingPunct="1">
                        <a:lnSpc>
                          <a:spcPct val="9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Narrow" pitchFamily="34" charset="0"/>
                        </a:rPr>
                        <a:t>CYBER PREP LEVEL 3</a:t>
                      </a: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FFFF00">
                            <a:gamma/>
                            <a:shade val="46275"/>
                            <a:invGamma/>
                          </a:srgbClr>
                        </a:gs>
                        <a:gs pos="100000">
                          <a:srgbClr val="FFFF00"/>
                        </a:gs>
                      </a:gsLst>
                      <a:lin ang="5400000" scaled="1"/>
                    </a:gradFill>
                  </a:tcPr>
                </a:tc>
              </a:tr>
              <a:tr h="5048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800" b="1" i="0" u="none" strike="noStrike" cap="none" normalizeH="0" baseline="0" smtClean="0">
                        <a:ln>
                          <a:noFill/>
                        </a:ln>
                        <a:solidFill>
                          <a:srgbClr val="000000"/>
                        </a:solidFill>
                        <a:effectLst/>
                        <a:latin typeface="Arial Narrow" pitchFamily="34" charset="0"/>
                      </a:endParaRPr>
                    </a:p>
                    <a:p>
                      <a:pPr marL="0" marR="0" lvl="0" indent="0" algn="ctr" defTabSz="914400" rtl="0" eaLnBrk="1" fontAlgn="base" latinLnBrk="0" hangingPunct="1">
                        <a:lnSpc>
                          <a:spcPct val="9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Narrow" pitchFamily="34" charset="0"/>
                        </a:rPr>
                        <a:t>THREAT LEVEL 2</a:t>
                      </a: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99CCFF">
                            <a:gamma/>
                            <a:shade val="46275"/>
                            <a:invGamma/>
                          </a:srgbClr>
                        </a:gs>
                        <a:gs pos="100000">
                          <a:srgbClr val="99CCFF"/>
                        </a:gs>
                      </a:gsLst>
                      <a:lin ang="5400000" scaled="1"/>
                    </a:grad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endParaRPr kumimoji="0" lang="en-US" sz="800" b="1" i="0" u="none" strike="noStrike" cap="none" normalizeH="0" baseline="0" smtClean="0">
                        <a:ln>
                          <a:noFill/>
                        </a:ln>
                        <a:solidFill>
                          <a:srgbClr val="000000"/>
                        </a:solidFill>
                        <a:effectLst/>
                        <a:latin typeface="Arial Narrow" pitchFamily="34" charset="0"/>
                      </a:endParaRPr>
                    </a:p>
                    <a:p>
                      <a:pPr marL="0" marR="0" lvl="0" indent="0" algn="ctr" defTabSz="914400" rtl="0" eaLnBrk="1" fontAlgn="base" latinLnBrk="0" hangingPunct="1">
                        <a:lnSpc>
                          <a:spcPct val="9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Narrow" pitchFamily="34" charset="0"/>
                        </a:rPr>
                        <a:t>CYBER PREP LEVEL 2</a:t>
                      </a: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99CCFF">
                            <a:gamma/>
                            <a:shade val="46275"/>
                            <a:invGamma/>
                          </a:srgbClr>
                        </a:gs>
                        <a:gs pos="100000">
                          <a:srgbClr val="99CCFF"/>
                        </a:gs>
                      </a:gsLst>
                      <a:lin ang="5400000" scaled="1"/>
                    </a:gradFill>
                  </a:tcPr>
                </a:tc>
              </a:tr>
              <a:tr h="5032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800" b="1" i="0" u="none" strike="noStrike" cap="none" normalizeH="0" baseline="0" dirty="0" smtClean="0">
                        <a:ln>
                          <a:noFill/>
                        </a:ln>
                        <a:solidFill>
                          <a:srgbClr val="000000"/>
                        </a:solidFill>
                        <a:effectLst/>
                        <a:latin typeface="Arial Narrow" pitchFamily="34" charset="0"/>
                      </a:endParaRPr>
                    </a:p>
                    <a:p>
                      <a:pPr marL="0" marR="0" lvl="0" indent="0" algn="ctr" defTabSz="914400" rtl="0" eaLnBrk="1" fontAlgn="base" latinLnBrk="0" hangingPunct="1">
                        <a:lnSpc>
                          <a:spcPct val="9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Narrow" pitchFamily="34" charset="0"/>
                        </a:rPr>
                        <a:t>THREAT LEVEL 1</a:t>
                      </a: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gradFill rotWithShape="0">
                      <a:gsLst>
                        <a:gs pos="0">
                          <a:srgbClr val="33CC33">
                            <a:gamma/>
                            <a:shade val="46275"/>
                            <a:invGamma/>
                          </a:srgbClr>
                        </a:gs>
                        <a:gs pos="100000">
                          <a:srgbClr val="33CC33"/>
                        </a:gs>
                      </a:gsLst>
                      <a:lin ang="5400000" scaled="1"/>
                    </a:grad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endParaRPr kumimoji="0" lang="en-US" sz="800" b="1" i="0" u="none" strike="noStrike" cap="none" normalizeH="0" baseline="0" dirty="0" smtClean="0">
                        <a:ln>
                          <a:noFill/>
                        </a:ln>
                        <a:solidFill>
                          <a:srgbClr val="000000"/>
                        </a:solidFill>
                        <a:effectLst/>
                        <a:latin typeface="Arial Narrow" pitchFamily="34" charset="0"/>
                      </a:endParaRPr>
                    </a:p>
                    <a:p>
                      <a:pPr marL="0" marR="0" lvl="0" indent="0" algn="ctr" defTabSz="914400" rtl="0" eaLnBrk="1" fontAlgn="base" latinLnBrk="0" hangingPunct="1">
                        <a:lnSpc>
                          <a:spcPct val="9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Narrow" pitchFamily="34" charset="0"/>
                        </a:rPr>
                        <a:t>CYBER PREP LEVEL 1</a:t>
                      </a: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gradFill rotWithShape="0">
                      <a:gsLst>
                        <a:gs pos="0">
                          <a:srgbClr val="33CC33">
                            <a:gamma/>
                            <a:shade val="46275"/>
                            <a:invGamma/>
                          </a:srgbClr>
                        </a:gs>
                        <a:gs pos="100000">
                          <a:srgbClr val="33CC33"/>
                        </a:gs>
                      </a:gsLst>
                      <a:lin ang="5400000" scaled="1"/>
                    </a:gradFill>
                  </a:tcPr>
                </a:tc>
              </a:tr>
            </a:tbl>
          </a:graphicData>
        </a:graphic>
      </p:graphicFrame>
      <p:sp>
        <p:nvSpPr>
          <p:cNvPr id="7" name="Text Box 206"/>
          <p:cNvSpPr txBox="1">
            <a:spLocks noChangeArrowheads="1"/>
          </p:cNvSpPr>
          <p:nvPr/>
        </p:nvSpPr>
        <p:spPr bwMode="auto">
          <a:xfrm>
            <a:off x="3733800" y="3998893"/>
            <a:ext cx="1057275" cy="954107"/>
          </a:xfrm>
          <a:prstGeom prst="rect">
            <a:avLst/>
          </a:prstGeom>
          <a:noFill/>
          <a:ln w="9525">
            <a:noFill/>
            <a:miter lim="800000"/>
            <a:headEnd/>
            <a:tailEnd/>
          </a:ln>
          <a:effectLst/>
        </p:spPr>
        <p:txBody>
          <a:bodyPr>
            <a:spAutoFit/>
          </a:bodyPr>
          <a:lstStyle/>
          <a:p>
            <a:pPr algn="ctr">
              <a:spcBef>
                <a:spcPct val="50000"/>
              </a:spcBef>
            </a:pPr>
            <a:r>
              <a:rPr lang="en-US" sz="1400" b="1" dirty="0">
                <a:latin typeface="Arial Narrow" pitchFamily="34" charset="0"/>
              </a:rPr>
              <a:t>Adversary Capabilities</a:t>
            </a:r>
          </a:p>
          <a:p>
            <a:pPr algn="ctr"/>
            <a:r>
              <a:rPr lang="en-US" sz="1400" b="1" dirty="0">
                <a:latin typeface="Arial Narrow" pitchFamily="34" charset="0"/>
              </a:rPr>
              <a:t>and</a:t>
            </a:r>
          </a:p>
          <a:p>
            <a:pPr algn="ctr"/>
            <a:r>
              <a:rPr lang="en-US" sz="1400" b="1" dirty="0">
                <a:latin typeface="Arial Narrow" pitchFamily="34" charset="0"/>
              </a:rPr>
              <a:t>Intentions</a:t>
            </a:r>
          </a:p>
        </p:txBody>
      </p:sp>
      <p:sp>
        <p:nvSpPr>
          <p:cNvPr id="8" name="Text Box 207"/>
          <p:cNvSpPr txBox="1">
            <a:spLocks noChangeArrowheads="1"/>
          </p:cNvSpPr>
          <p:nvPr/>
        </p:nvSpPr>
        <p:spPr bwMode="auto">
          <a:xfrm>
            <a:off x="7991475" y="4114800"/>
            <a:ext cx="1057275" cy="738664"/>
          </a:xfrm>
          <a:prstGeom prst="rect">
            <a:avLst/>
          </a:prstGeom>
          <a:noFill/>
          <a:ln w="9525">
            <a:noFill/>
            <a:miter lim="800000"/>
            <a:headEnd/>
            <a:tailEnd/>
          </a:ln>
          <a:effectLst/>
        </p:spPr>
        <p:txBody>
          <a:bodyPr>
            <a:spAutoFit/>
          </a:bodyPr>
          <a:lstStyle/>
          <a:p>
            <a:pPr algn="ctr">
              <a:spcBef>
                <a:spcPct val="50000"/>
              </a:spcBef>
            </a:pPr>
            <a:r>
              <a:rPr lang="en-US" sz="1400" b="1" dirty="0">
                <a:latin typeface="Arial Narrow" pitchFamily="34" charset="0"/>
              </a:rPr>
              <a:t>Defender Security</a:t>
            </a:r>
          </a:p>
          <a:p>
            <a:pPr algn="ctr"/>
            <a:r>
              <a:rPr lang="en-US" sz="1400" b="1" dirty="0">
                <a:latin typeface="Arial Narrow" pitchFamily="34" charset="0"/>
              </a:rPr>
              <a:t>Capability</a:t>
            </a:r>
          </a:p>
        </p:txBody>
      </p:sp>
      <p:grpSp>
        <p:nvGrpSpPr>
          <p:cNvPr id="9" name="Group 211"/>
          <p:cNvGrpSpPr>
            <a:grpSpLocks/>
          </p:cNvGrpSpPr>
          <p:nvPr/>
        </p:nvGrpSpPr>
        <p:grpSpPr bwMode="auto">
          <a:xfrm>
            <a:off x="7991475" y="1581150"/>
            <a:ext cx="603043" cy="2381250"/>
            <a:chOff x="4434" y="1320"/>
            <a:chExt cx="408" cy="1500"/>
          </a:xfrm>
        </p:grpSpPr>
        <p:sp>
          <p:nvSpPr>
            <p:cNvPr id="10" name="Text Box 203"/>
            <p:cNvSpPr txBox="1">
              <a:spLocks noChangeArrowheads="1"/>
            </p:cNvSpPr>
            <p:nvPr/>
          </p:nvSpPr>
          <p:spPr bwMode="auto">
            <a:xfrm>
              <a:off x="4452" y="1320"/>
              <a:ext cx="372" cy="192"/>
            </a:xfrm>
            <a:prstGeom prst="rect">
              <a:avLst/>
            </a:prstGeom>
            <a:noFill/>
            <a:ln w="9525">
              <a:noFill/>
              <a:miter lim="800000"/>
              <a:headEnd/>
              <a:tailEnd/>
            </a:ln>
            <a:effectLst/>
          </p:spPr>
          <p:txBody>
            <a:bodyPr>
              <a:spAutoFit/>
            </a:bodyPr>
            <a:lstStyle/>
            <a:p>
              <a:pPr algn="ctr">
                <a:spcBef>
                  <a:spcPct val="50000"/>
                </a:spcBef>
              </a:pPr>
              <a:r>
                <a:rPr lang="en-US" sz="1400" b="1" dirty="0">
                  <a:solidFill>
                    <a:schemeClr val="tx2"/>
                  </a:solidFill>
                  <a:latin typeface="Arial Narrow" pitchFamily="34" charset="0"/>
                </a:rPr>
                <a:t>HIGH</a:t>
              </a:r>
            </a:p>
          </p:txBody>
        </p:sp>
        <p:sp>
          <p:nvSpPr>
            <p:cNvPr id="11" name="Text Box 204"/>
            <p:cNvSpPr txBox="1">
              <a:spLocks noChangeArrowheads="1"/>
            </p:cNvSpPr>
            <p:nvPr/>
          </p:nvSpPr>
          <p:spPr bwMode="auto">
            <a:xfrm>
              <a:off x="4434" y="2628"/>
              <a:ext cx="408" cy="192"/>
            </a:xfrm>
            <a:prstGeom prst="rect">
              <a:avLst/>
            </a:prstGeom>
            <a:noFill/>
            <a:ln w="9525">
              <a:noFill/>
              <a:miter lim="800000"/>
              <a:headEnd/>
              <a:tailEnd/>
            </a:ln>
            <a:effectLst/>
          </p:spPr>
          <p:txBody>
            <a:bodyPr>
              <a:spAutoFit/>
            </a:bodyPr>
            <a:lstStyle/>
            <a:p>
              <a:pPr algn="ctr">
                <a:spcBef>
                  <a:spcPct val="50000"/>
                </a:spcBef>
              </a:pPr>
              <a:r>
                <a:rPr lang="en-US" sz="1400" b="1" dirty="0">
                  <a:solidFill>
                    <a:schemeClr val="tx2"/>
                  </a:solidFill>
                  <a:latin typeface="Arial Narrow" pitchFamily="34" charset="0"/>
                </a:rPr>
                <a:t>LOW</a:t>
              </a:r>
            </a:p>
          </p:txBody>
        </p:sp>
        <p:sp>
          <p:nvSpPr>
            <p:cNvPr id="12" name="AutoShape 210"/>
            <p:cNvSpPr>
              <a:spLocks noChangeArrowheads="1"/>
            </p:cNvSpPr>
            <p:nvPr/>
          </p:nvSpPr>
          <p:spPr bwMode="auto">
            <a:xfrm>
              <a:off x="4482" y="1512"/>
              <a:ext cx="312" cy="1080"/>
            </a:xfrm>
            <a:prstGeom prst="upArrow">
              <a:avLst>
                <a:gd name="adj1" fmla="val 50000"/>
                <a:gd name="adj2" fmla="val 86538"/>
              </a:avLst>
            </a:prstGeom>
            <a:solidFill>
              <a:srgbClr val="99CCFF"/>
            </a:solidFill>
            <a:ln w="9525">
              <a:noFill/>
              <a:miter lim="800000"/>
              <a:headEnd/>
              <a:tailEnd/>
            </a:ln>
            <a:effectLst/>
          </p:spPr>
          <p:txBody>
            <a:bodyPr wrap="none" anchor="ctr"/>
            <a:lstStyle/>
            <a:p>
              <a:endParaRPr lang="en-US"/>
            </a:p>
          </p:txBody>
        </p:sp>
      </p:grpSp>
      <p:sp>
        <p:nvSpPr>
          <p:cNvPr id="17" name="Text Box 217"/>
          <p:cNvSpPr txBox="1">
            <a:spLocks noChangeArrowheads="1"/>
          </p:cNvSpPr>
          <p:nvPr/>
        </p:nvSpPr>
        <p:spPr bwMode="auto">
          <a:xfrm>
            <a:off x="3962400" y="5206425"/>
            <a:ext cx="4619625" cy="584775"/>
          </a:xfrm>
          <a:prstGeom prst="rect">
            <a:avLst/>
          </a:prstGeom>
          <a:noFill/>
          <a:ln w="9525">
            <a:noFill/>
            <a:miter lim="800000"/>
            <a:headEnd/>
            <a:tailEnd/>
          </a:ln>
          <a:effectLst/>
        </p:spPr>
        <p:txBody>
          <a:bodyPr wrap="square">
            <a:spAutoFit/>
          </a:bodyPr>
          <a:lstStyle/>
          <a:p>
            <a:pPr>
              <a:spcBef>
                <a:spcPct val="50000"/>
              </a:spcBef>
            </a:pPr>
            <a:r>
              <a:rPr lang="en-US" sz="1600" cap="all" dirty="0">
                <a:latin typeface="Arial Narrow" pitchFamily="34" charset="0"/>
                <a:ea typeface="+mj-ea"/>
                <a:cs typeface="+mj-cs"/>
              </a:rPr>
              <a:t>An increasingly sophisticated and motivated threat requires increasing preparedness…</a:t>
            </a:r>
          </a:p>
        </p:txBody>
      </p:sp>
      <p:grpSp>
        <p:nvGrpSpPr>
          <p:cNvPr id="18" name="Group 211"/>
          <p:cNvGrpSpPr>
            <a:grpSpLocks/>
          </p:cNvGrpSpPr>
          <p:nvPr/>
        </p:nvGrpSpPr>
        <p:grpSpPr bwMode="auto">
          <a:xfrm>
            <a:off x="4098769" y="1581150"/>
            <a:ext cx="603043" cy="2381250"/>
            <a:chOff x="4434" y="1320"/>
            <a:chExt cx="408" cy="1500"/>
          </a:xfrm>
        </p:grpSpPr>
        <p:sp>
          <p:nvSpPr>
            <p:cNvPr id="19" name="Text Box 203"/>
            <p:cNvSpPr txBox="1">
              <a:spLocks noChangeArrowheads="1"/>
            </p:cNvSpPr>
            <p:nvPr/>
          </p:nvSpPr>
          <p:spPr bwMode="auto">
            <a:xfrm>
              <a:off x="4452" y="1320"/>
              <a:ext cx="372" cy="192"/>
            </a:xfrm>
            <a:prstGeom prst="rect">
              <a:avLst/>
            </a:prstGeom>
            <a:noFill/>
            <a:ln w="9525">
              <a:noFill/>
              <a:miter lim="800000"/>
              <a:headEnd/>
              <a:tailEnd/>
            </a:ln>
            <a:effectLst/>
          </p:spPr>
          <p:txBody>
            <a:bodyPr>
              <a:spAutoFit/>
            </a:bodyPr>
            <a:lstStyle/>
            <a:p>
              <a:pPr algn="ctr">
                <a:spcBef>
                  <a:spcPct val="50000"/>
                </a:spcBef>
              </a:pPr>
              <a:r>
                <a:rPr lang="en-US" sz="1400" b="1" dirty="0">
                  <a:solidFill>
                    <a:schemeClr val="tx2"/>
                  </a:solidFill>
                  <a:latin typeface="Arial Narrow" pitchFamily="34" charset="0"/>
                </a:rPr>
                <a:t>HIGH</a:t>
              </a:r>
            </a:p>
          </p:txBody>
        </p:sp>
        <p:sp>
          <p:nvSpPr>
            <p:cNvPr id="20" name="Text Box 204"/>
            <p:cNvSpPr txBox="1">
              <a:spLocks noChangeArrowheads="1"/>
            </p:cNvSpPr>
            <p:nvPr/>
          </p:nvSpPr>
          <p:spPr bwMode="auto">
            <a:xfrm>
              <a:off x="4434" y="2628"/>
              <a:ext cx="408" cy="192"/>
            </a:xfrm>
            <a:prstGeom prst="rect">
              <a:avLst/>
            </a:prstGeom>
            <a:noFill/>
            <a:ln w="9525">
              <a:noFill/>
              <a:miter lim="800000"/>
              <a:headEnd/>
              <a:tailEnd/>
            </a:ln>
            <a:effectLst/>
          </p:spPr>
          <p:txBody>
            <a:bodyPr>
              <a:spAutoFit/>
            </a:bodyPr>
            <a:lstStyle/>
            <a:p>
              <a:pPr algn="ctr">
                <a:spcBef>
                  <a:spcPct val="50000"/>
                </a:spcBef>
              </a:pPr>
              <a:r>
                <a:rPr lang="en-US" sz="1400" b="1" dirty="0">
                  <a:solidFill>
                    <a:schemeClr val="tx2"/>
                  </a:solidFill>
                  <a:latin typeface="Arial Narrow" pitchFamily="34" charset="0"/>
                </a:rPr>
                <a:t>LOW</a:t>
              </a:r>
            </a:p>
          </p:txBody>
        </p:sp>
        <p:sp>
          <p:nvSpPr>
            <p:cNvPr id="21" name="AutoShape 210"/>
            <p:cNvSpPr>
              <a:spLocks noChangeArrowheads="1"/>
            </p:cNvSpPr>
            <p:nvPr/>
          </p:nvSpPr>
          <p:spPr bwMode="auto">
            <a:xfrm>
              <a:off x="4482" y="1512"/>
              <a:ext cx="312" cy="1080"/>
            </a:xfrm>
            <a:prstGeom prst="upArrow">
              <a:avLst>
                <a:gd name="adj1" fmla="val 50000"/>
                <a:gd name="adj2" fmla="val 86538"/>
              </a:avLst>
            </a:prstGeom>
            <a:solidFill>
              <a:srgbClr val="99CCFF"/>
            </a:solidFill>
            <a:ln w="9525">
              <a:noFill/>
              <a:miter lim="800000"/>
              <a:headEnd/>
              <a:tailEnd/>
            </a:ln>
            <a:effectLst/>
          </p:spPr>
          <p:txBody>
            <a:bodyPr wrap="none" anchor="ctr"/>
            <a:lstStyle/>
            <a:p>
              <a:endParaRPr lang="en-US"/>
            </a:p>
          </p:txBody>
        </p:sp>
      </p:grpSp>
      <p:sp>
        <p:nvSpPr>
          <p:cNvPr id="22" name="TextBox 21"/>
          <p:cNvSpPr txBox="1"/>
          <p:nvPr/>
        </p:nvSpPr>
        <p:spPr>
          <a:xfrm>
            <a:off x="304800" y="6107668"/>
            <a:ext cx="6755606" cy="215444"/>
          </a:xfrm>
          <a:prstGeom prst="rect">
            <a:avLst/>
          </a:prstGeom>
          <a:noFill/>
        </p:spPr>
        <p:txBody>
          <a:bodyPr wrap="square" rtlCol="0">
            <a:spAutoFit/>
          </a:bodyPr>
          <a:lstStyle/>
          <a:p>
            <a:r>
              <a:rPr lang="en-US" sz="800" b="1" dirty="0" smtClean="0">
                <a:latin typeface="Arial Narrow" pitchFamily="34" charset="0"/>
              </a:rPr>
              <a:t>Source: </a:t>
            </a:r>
            <a:r>
              <a:rPr lang="en-US" sz="800" b="1" dirty="0">
                <a:latin typeface="Arial Narrow" pitchFamily="34" charset="0"/>
              </a:rPr>
              <a:t>NIST – </a:t>
            </a:r>
            <a:r>
              <a:rPr lang="en-US" sz="800" b="1" dirty="0" smtClean="0">
                <a:latin typeface="Arial Narrow" pitchFamily="34" charset="0"/>
              </a:rPr>
              <a:t>OWASP </a:t>
            </a:r>
            <a:r>
              <a:rPr lang="en-US" sz="800" b="1" dirty="0">
                <a:latin typeface="Arial Narrow" pitchFamily="34" charset="0"/>
              </a:rPr>
              <a:t>APPSEC DC </a:t>
            </a:r>
            <a:r>
              <a:rPr lang="en-US" sz="800" b="1" dirty="0" smtClean="0">
                <a:latin typeface="Arial Narrow" pitchFamily="34" charset="0"/>
              </a:rPr>
              <a:t>2010</a:t>
            </a:r>
            <a:endParaRPr lang="en-US" sz="800" dirty="0"/>
          </a:p>
        </p:txBody>
      </p:sp>
    </p:spTree>
    <p:extLst>
      <p:ext uri="{BB962C8B-B14F-4D97-AF65-F5344CB8AC3E}">
        <p14:creationId xmlns:p14="http://schemas.microsoft.com/office/powerpoint/2010/main" val="35478643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latin typeface="Arial Narrow" pitchFamily="34" charset="0"/>
              </a:rPr>
              <a:t>Malware – Traditional to Advanced</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5183" y="1231670"/>
            <a:ext cx="289560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67983" y="1219200"/>
            <a:ext cx="3018817" cy="3441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457200" y="1167348"/>
            <a:ext cx="1447800" cy="3785652"/>
          </a:xfrm>
          <a:prstGeom prst="rect">
            <a:avLst/>
          </a:prstGeom>
          <a:noFill/>
        </p:spPr>
        <p:txBody>
          <a:bodyPr wrap="square" rtlCol="0">
            <a:spAutoFit/>
          </a:bodyPr>
          <a:lstStyle/>
          <a:p>
            <a:r>
              <a:rPr lang="en-US" sz="1600" dirty="0">
                <a:latin typeface="Arial Narrow" pitchFamily="34" charset="0"/>
              </a:rPr>
              <a:t>Malware is software program written for malicious behavior to do things like destroying data, stealing sensitive information or just choke network to create other problems to deal </a:t>
            </a:r>
            <a:r>
              <a:rPr lang="en-US" sz="1600" dirty="0" smtClean="0">
                <a:latin typeface="Arial Narrow" pitchFamily="34" charset="0"/>
              </a:rPr>
              <a:t>with</a:t>
            </a:r>
            <a:endParaRPr lang="en-US" sz="1600" dirty="0">
              <a:latin typeface="Arial Narrow" pitchFamily="34" charset="0"/>
            </a:endParaRPr>
          </a:p>
        </p:txBody>
      </p:sp>
      <p:sp>
        <p:nvSpPr>
          <p:cNvPr id="7" name="TextBox 6"/>
          <p:cNvSpPr txBox="1"/>
          <p:nvPr/>
        </p:nvSpPr>
        <p:spPr>
          <a:xfrm>
            <a:off x="762000" y="5650468"/>
            <a:ext cx="7772400" cy="215444"/>
          </a:xfrm>
          <a:prstGeom prst="rect">
            <a:avLst/>
          </a:prstGeom>
          <a:noFill/>
        </p:spPr>
        <p:txBody>
          <a:bodyPr wrap="square" rtlCol="0">
            <a:spAutoFit/>
          </a:bodyPr>
          <a:lstStyle/>
          <a:p>
            <a:r>
              <a:rPr lang="en-US" sz="800" b="1" dirty="0" smtClean="0">
                <a:latin typeface="Arial Narrow" pitchFamily="34" charset="0"/>
              </a:rPr>
              <a:t>Source: FIRE EYE Malware Presentation</a:t>
            </a:r>
            <a:endParaRPr lang="en-US" sz="800" dirty="0"/>
          </a:p>
        </p:txBody>
      </p:sp>
      <p:sp>
        <p:nvSpPr>
          <p:cNvPr id="5" name="Slide Number Placeholder 4"/>
          <p:cNvSpPr>
            <a:spLocks noGrp="1"/>
          </p:cNvSpPr>
          <p:nvPr>
            <p:ph type="sldNum" sz="quarter" idx="12"/>
          </p:nvPr>
        </p:nvSpPr>
        <p:spPr/>
        <p:txBody>
          <a:bodyPr/>
          <a:lstStyle/>
          <a:p>
            <a:fld id="{1A5F38BC-B1A4-4EDA-8A76-8B52C33E7765}" type="slidenum">
              <a:rPr lang="en-US" smtClean="0"/>
              <a:t>12</a:t>
            </a:fld>
            <a:endParaRPr lang="en-US"/>
          </a:p>
        </p:txBody>
      </p:sp>
      <p:sp>
        <p:nvSpPr>
          <p:cNvPr id="8" name="Flowchart: Connector 7"/>
          <p:cNvSpPr/>
          <p:nvPr/>
        </p:nvSpPr>
        <p:spPr>
          <a:xfrm>
            <a:off x="439616" y="483576"/>
            <a:ext cx="304800" cy="304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2</a:t>
            </a:r>
            <a:endParaRPr lang="en-US" sz="1600" dirty="0"/>
          </a:p>
        </p:txBody>
      </p:sp>
    </p:spTree>
    <p:extLst>
      <p:ext uri="{BB962C8B-B14F-4D97-AF65-F5344CB8AC3E}">
        <p14:creationId xmlns:p14="http://schemas.microsoft.com/office/powerpoint/2010/main" val="36420505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Arial Narrow" pitchFamily="34" charset="0"/>
              </a:rPr>
              <a:t>Advanced Malware</a:t>
            </a:r>
            <a:endParaRPr lang="en-US" sz="3200" dirty="0">
              <a:latin typeface="Arial Narrow" pitchFamily="34" charset="0"/>
            </a:endParaRPr>
          </a:p>
        </p:txBody>
      </p:sp>
      <p:sp>
        <p:nvSpPr>
          <p:cNvPr id="3" name="Content Placeholder 2"/>
          <p:cNvSpPr>
            <a:spLocks noGrp="1"/>
          </p:cNvSpPr>
          <p:nvPr>
            <p:ph idx="1"/>
          </p:nvPr>
        </p:nvSpPr>
        <p:spPr/>
        <p:txBody>
          <a:bodyPr>
            <a:normAutofit/>
          </a:bodyPr>
          <a:lstStyle/>
          <a:p>
            <a:r>
              <a:rPr lang="en-US" sz="2000" b="0" dirty="0" smtClean="0">
                <a:latin typeface="Arial Narrow" pitchFamily="34" charset="0"/>
              </a:rPr>
              <a:t>Difficult questions to answer?</a:t>
            </a:r>
          </a:p>
          <a:p>
            <a:pPr lvl="1"/>
            <a:r>
              <a:rPr lang="en-US" dirty="0" smtClean="0">
                <a:latin typeface="Arial Narrow" pitchFamily="34" charset="0"/>
              </a:rPr>
              <a:t>Which </a:t>
            </a:r>
            <a:r>
              <a:rPr lang="en-US" dirty="0">
                <a:latin typeface="Arial Narrow" pitchFamily="34" charset="0"/>
              </a:rPr>
              <a:t>system was infected first?</a:t>
            </a:r>
          </a:p>
          <a:p>
            <a:pPr lvl="1"/>
            <a:r>
              <a:rPr lang="en-US" dirty="0">
                <a:latin typeface="Arial Narrow" pitchFamily="34" charset="0"/>
              </a:rPr>
              <a:t>How did the malware </a:t>
            </a:r>
            <a:r>
              <a:rPr lang="en-US" dirty="0" smtClean="0">
                <a:latin typeface="Arial Narrow" pitchFamily="34" charset="0"/>
              </a:rPr>
              <a:t>enter the network?</a:t>
            </a:r>
            <a:endParaRPr lang="en-US" dirty="0">
              <a:latin typeface="Arial Narrow" pitchFamily="34" charset="0"/>
            </a:endParaRPr>
          </a:p>
          <a:p>
            <a:pPr lvl="1"/>
            <a:r>
              <a:rPr lang="en-US" dirty="0" smtClean="0">
                <a:latin typeface="Arial Narrow" pitchFamily="34" charset="0"/>
              </a:rPr>
              <a:t>What is the extent of outbreak</a:t>
            </a:r>
            <a:r>
              <a:rPr lang="en-US" dirty="0">
                <a:latin typeface="Arial Narrow" pitchFamily="34" charset="0"/>
              </a:rPr>
              <a:t>?</a:t>
            </a:r>
          </a:p>
          <a:p>
            <a:pPr lvl="1"/>
            <a:r>
              <a:rPr lang="en-US" dirty="0">
                <a:latin typeface="Arial Narrow" pitchFamily="34" charset="0"/>
              </a:rPr>
              <a:t>How </a:t>
            </a:r>
            <a:r>
              <a:rPr lang="en-US" dirty="0" smtClean="0">
                <a:latin typeface="Arial Narrow" pitchFamily="34" charset="0"/>
              </a:rPr>
              <a:t>is it behaving? Do we know full behavior?</a:t>
            </a:r>
            <a:endParaRPr lang="en-US" dirty="0">
              <a:latin typeface="Arial Narrow" pitchFamily="34" charset="0"/>
            </a:endParaRPr>
          </a:p>
          <a:p>
            <a:pPr lvl="1"/>
            <a:r>
              <a:rPr lang="en-US" dirty="0">
                <a:latin typeface="Arial Narrow" pitchFamily="34" charset="0"/>
              </a:rPr>
              <a:t>What is needed to </a:t>
            </a:r>
            <a:r>
              <a:rPr lang="en-US" dirty="0" smtClean="0">
                <a:latin typeface="Arial Narrow" pitchFamily="34" charset="0"/>
              </a:rPr>
              <a:t>recover and stop from proliferating?</a:t>
            </a:r>
            <a:r>
              <a:rPr lang="en-US" dirty="0">
                <a:latin typeface="Arial Narrow" pitchFamily="34" charset="0"/>
              </a:rPr>
              <a:t>  </a:t>
            </a:r>
          </a:p>
          <a:p>
            <a:endParaRPr lang="en-US" dirty="0" smtClean="0">
              <a:latin typeface="Arial Narrow" pitchFamily="34" charset="0"/>
            </a:endParaRPr>
          </a:p>
          <a:p>
            <a:r>
              <a:rPr lang="en-US" sz="2000" b="0" dirty="0" smtClean="0">
                <a:latin typeface="Arial Narrow" pitchFamily="34" charset="0"/>
              </a:rPr>
              <a:t>Organizations need to</a:t>
            </a:r>
          </a:p>
          <a:p>
            <a:pPr lvl="1"/>
            <a:r>
              <a:rPr lang="en-US" dirty="0" smtClean="0">
                <a:latin typeface="Arial Narrow" pitchFamily="34" charset="0"/>
              </a:rPr>
              <a:t>Detect </a:t>
            </a:r>
            <a:r>
              <a:rPr lang="en-US" dirty="0">
                <a:latin typeface="Arial Narrow" pitchFamily="34" charset="0"/>
              </a:rPr>
              <a:t>and drop malwares at the trusted </a:t>
            </a:r>
            <a:r>
              <a:rPr lang="en-US" dirty="0" smtClean="0">
                <a:latin typeface="Arial Narrow" pitchFamily="34" charset="0"/>
              </a:rPr>
              <a:t>boundary</a:t>
            </a:r>
            <a:endParaRPr lang="en-US" dirty="0">
              <a:latin typeface="Arial Narrow" pitchFamily="34" charset="0"/>
            </a:endParaRPr>
          </a:p>
          <a:p>
            <a:pPr lvl="1"/>
            <a:r>
              <a:rPr lang="en-US" dirty="0" smtClean="0">
                <a:latin typeface="Arial Narrow" pitchFamily="34" charset="0"/>
              </a:rPr>
              <a:t>Stop </a:t>
            </a:r>
            <a:r>
              <a:rPr lang="en-US" dirty="0">
                <a:latin typeface="Arial Narrow" pitchFamily="34" charset="0"/>
              </a:rPr>
              <a:t>malwares proliferation in internal network while </a:t>
            </a:r>
            <a:r>
              <a:rPr lang="en-US" dirty="0" smtClean="0">
                <a:latin typeface="Arial Narrow" pitchFamily="34" charset="0"/>
              </a:rPr>
              <a:t>managing </a:t>
            </a:r>
            <a:r>
              <a:rPr lang="en-US" dirty="0">
                <a:latin typeface="Arial Narrow" pitchFamily="34" charset="0"/>
              </a:rPr>
              <a:t>day to day enterprise </a:t>
            </a:r>
            <a:r>
              <a:rPr lang="en-US" dirty="0" smtClean="0">
                <a:latin typeface="Arial Narrow" pitchFamily="34" charset="0"/>
              </a:rPr>
              <a:t>functions</a:t>
            </a:r>
            <a:endParaRPr lang="en-US" dirty="0">
              <a:latin typeface="Arial Narrow" pitchFamily="34" charset="0"/>
            </a:endParaRPr>
          </a:p>
        </p:txBody>
      </p:sp>
      <p:sp>
        <p:nvSpPr>
          <p:cNvPr id="4" name="Slide Number Placeholder 3"/>
          <p:cNvSpPr>
            <a:spLocks noGrp="1"/>
          </p:cNvSpPr>
          <p:nvPr>
            <p:ph type="sldNum" sz="quarter" idx="12"/>
          </p:nvPr>
        </p:nvSpPr>
        <p:spPr/>
        <p:txBody>
          <a:bodyPr/>
          <a:lstStyle/>
          <a:p>
            <a:fld id="{1A5F38BC-B1A4-4EDA-8A76-8B52C33E7765}" type="slidenum">
              <a:rPr lang="en-US" smtClean="0"/>
              <a:t>13</a:t>
            </a:fld>
            <a:endParaRPr lang="en-US"/>
          </a:p>
        </p:txBody>
      </p:sp>
    </p:spTree>
    <p:extLst>
      <p:ext uri="{BB962C8B-B14F-4D97-AF65-F5344CB8AC3E}">
        <p14:creationId xmlns:p14="http://schemas.microsoft.com/office/powerpoint/2010/main" val="20622847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latin typeface="Arial Narrow" pitchFamily="34" charset="0"/>
              </a:rPr>
              <a:t>Boundless Network</a:t>
            </a:r>
            <a:endParaRPr lang="en-US" sz="3200" dirty="0">
              <a:latin typeface="Arial Narrow" pitchFamily="34" charset="0"/>
            </a:endParaRPr>
          </a:p>
        </p:txBody>
      </p:sp>
      <p:sp>
        <p:nvSpPr>
          <p:cNvPr id="3" name="Content Placeholder 2"/>
          <p:cNvSpPr>
            <a:spLocks noGrp="1"/>
          </p:cNvSpPr>
          <p:nvPr>
            <p:ph idx="1"/>
          </p:nvPr>
        </p:nvSpPr>
        <p:spPr/>
        <p:txBody>
          <a:bodyPr>
            <a:normAutofit/>
          </a:bodyPr>
          <a:lstStyle/>
          <a:p>
            <a:pPr marL="0" lvl="1" indent="0">
              <a:buNone/>
            </a:pPr>
            <a:r>
              <a:rPr lang="en-US" dirty="0" smtClean="0">
                <a:latin typeface="Arial Narrow" pitchFamily="34" charset="0"/>
              </a:rPr>
              <a:t>Explosive growth of Cloud, Social and Mobile technologies is outpacing development of proper security controls in evolution of these technologies</a:t>
            </a:r>
          </a:p>
          <a:p>
            <a:pPr marL="0" lvl="1" indent="0">
              <a:buNone/>
            </a:pPr>
            <a:endParaRPr lang="en-US" dirty="0">
              <a:latin typeface="Arial Narrow" pitchFamily="34" charset="0"/>
            </a:endParaRPr>
          </a:p>
          <a:p>
            <a:pPr marL="0" lvl="1" indent="0">
              <a:buNone/>
            </a:pPr>
            <a:r>
              <a:rPr lang="en-US" dirty="0" smtClean="0">
                <a:latin typeface="Arial Narrow" pitchFamily="34" charset="0"/>
              </a:rPr>
              <a:t>Instinctive model of control over where our data is and how it flows doesn’t work in hyper-connected world anymore</a:t>
            </a:r>
          </a:p>
          <a:p>
            <a:pPr marL="0" lvl="1" indent="0">
              <a:buNone/>
            </a:pPr>
            <a:endParaRPr lang="en-US" dirty="0" smtClean="0">
              <a:latin typeface="Arial Narrow" pitchFamily="34" charset="0"/>
            </a:endParaRPr>
          </a:p>
          <a:p>
            <a:pPr marL="0" lvl="1" indent="0">
              <a:buNone/>
            </a:pPr>
            <a:r>
              <a:rPr lang="en-US" dirty="0" smtClean="0">
                <a:latin typeface="Arial Narrow" pitchFamily="34" charset="0"/>
              </a:rPr>
              <a:t>Social information about individuals allows hackers to launch spear </a:t>
            </a:r>
            <a:r>
              <a:rPr lang="en-US" dirty="0">
                <a:latin typeface="Arial Narrow" pitchFamily="34" charset="0"/>
              </a:rPr>
              <a:t>phishing </a:t>
            </a:r>
            <a:r>
              <a:rPr lang="en-US" dirty="0" smtClean="0">
                <a:latin typeface="Arial Narrow" pitchFamily="34" charset="0"/>
              </a:rPr>
              <a:t>attacks targeted at individuals and companies. These are more sophisticated and damaging than conventional phishing attacks</a:t>
            </a:r>
            <a:endParaRPr lang="en-US" dirty="0">
              <a:latin typeface="Arial Narrow" pitchFamily="34" charset="0"/>
            </a:endParaRPr>
          </a:p>
          <a:p>
            <a:pPr marL="0" lvl="1" indent="0">
              <a:buNone/>
            </a:pPr>
            <a:endParaRPr lang="en-US" dirty="0" smtClean="0">
              <a:latin typeface="Arial Narrow" pitchFamily="34" charset="0"/>
            </a:endParaRPr>
          </a:p>
          <a:p>
            <a:pPr marL="0" lvl="1" indent="0">
              <a:buNone/>
            </a:pPr>
            <a:r>
              <a:rPr lang="en-US" dirty="0" smtClean="0">
                <a:latin typeface="Arial Narrow" pitchFamily="34" charset="0"/>
              </a:rPr>
              <a:t>Entry </a:t>
            </a:r>
            <a:r>
              <a:rPr lang="en-US" dirty="0">
                <a:latin typeface="Arial Narrow" pitchFamily="34" charset="0"/>
              </a:rPr>
              <a:t>of mobile devices at </a:t>
            </a:r>
            <a:r>
              <a:rPr lang="en-US" dirty="0" smtClean="0">
                <a:latin typeface="Arial Narrow" pitchFamily="34" charset="0"/>
              </a:rPr>
              <a:t>workplace</a:t>
            </a:r>
          </a:p>
          <a:p>
            <a:pPr marL="742950" lvl="2" indent="-342900"/>
            <a:r>
              <a:rPr lang="en-US" sz="1400" dirty="0" smtClean="0">
                <a:latin typeface="Arial Narrow" pitchFamily="34" charset="0"/>
              </a:rPr>
              <a:t>Corporate </a:t>
            </a:r>
            <a:r>
              <a:rPr lang="en-US" sz="1400" dirty="0">
                <a:latin typeface="Arial Narrow" pitchFamily="34" charset="0"/>
              </a:rPr>
              <a:t>data </a:t>
            </a:r>
            <a:r>
              <a:rPr lang="en-US" sz="1400" dirty="0" smtClean="0">
                <a:latin typeface="Arial Narrow" pitchFamily="34" charset="0"/>
              </a:rPr>
              <a:t>is being demanded to be served </a:t>
            </a:r>
            <a:r>
              <a:rPr lang="en-US" sz="1400" dirty="0">
                <a:latin typeface="Arial Narrow" pitchFamily="34" charset="0"/>
              </a:rPr>
              <a:t>to application on the device</a:t>
            </a:r>
          </a:p>
          <a:p>
            <a:pPr marL="742950" lvl="2" indent="-342900"/>
            <a:r>
              <a:rPr lang="en-US" sz="1400" dirty="0">
                <a:latin typeface="Arial Narrow" pitchFamily="34" charset="0"/>
              </a:rPr>
              <a:t>Enforcement of corporate policy on the </a:t>
            </a:r>
            <a:r>
              <a:rPr lang="en-US" sz="1400" dirty="0" smtClean="0">
                <a:latin typeface="Arial Narrow" pitchFamily="34" charset="0"/>
              </a:rPr>
              <a:t>device is constantly challenging</a:t>
            </a:r>
          </a:p>
        </p:txBody>
      </p:sp>
      <p:sp>
        <p:nvSpPr>
          <p:cNvPr id="4" name="Slide Number Placeholder 3"/>
          <p:cNvSpPr>
            <a:spLocks noGrp="1"/>
          </p:cNvSpPr>
          <p:nvPr>
            <p:ph type="sldNum" sz="quarter" idx="12"/>
          </p:nvPr>
        </p:nvSpPr>
        <p:spPr/>
        <p:txBody>
          <a:bodyPr/>
          <a:lstStyle/>
          <a:p>
            <a:fld id="{1A5F38BC-B1A4-4EDA-8A76-8B52C33E7765}" type="slidenum">
              <a:rPr lang="en-US" smtClean="0"/>
              <a:t>14</a:t>
            </a:fld>
            <a:endParaRPr lang="en-US"/>
          </a:p>
        </p:txBody>
      </p:sp>
      <p:sp>
        <p:nvSpPr>
          <p:cNvPr id="5" name="Flowchart: Connector 4"/>
          <p:cNvSpPr/>
          <p:nvPr/>
        </p:nvSpPr>
        <p:spPr>
          <a:xfrm>
            <a:off x="439616" y="483576"/>
            <a:ext cx="304800" cy="304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3</a:t>
            </a:r>
            <a:endParaRPr lang="en-US" sz="1600" dirty="0"/>
          </a:p>
        </p:txBody>
      </p:sp>
    </p:spTree>
    <p:extLst>
      <p:ext uri="{BB962C8B-B14F-4D97-AF65-F5344CB8AC3E}">
        <p14:creationId xmlns:p14="http://schemas.microsoft.com/office/powerpoint/2010/main" val="27599864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6360" y="365760"/>
            <a:ext cx="5958840" cy="548640"/>
          </a:xfrm>
        </p:spPr>
        <p:txBody>
          <a:bodyPr/>
          <a:lstStyle/>
          <a:p>
            <a:r>
              <a:rPr lang="en-US" dirty="0" smtClean="0"/>
              <a:t>MODERN MOBILE DEVICE EVOLUTION</a:t>
            </a:r>
            <a:endParaRPr lang="en-US" dirty="0"/>
          </a:p>
        </p:txBody>
      </p:sp>
      <p:sp>
        <p:nvSpPr>
          <p:cNvPr id="3" name="Slide Number Placeholder 2"/>
          <p:cNvSpPr>
            <a:spLocks noGrp="1"/>
          </p:cNvSpPr>
          <p:nvPr>
            <p:ph type="sldNum" sz="quarter" idx="12"/>
          </p:nvPr>
        </p:nvSpPr>
        <p:spPr/>
        <p:txBody>
          <a:bodyPr/>
          <a:lstStyle/>
          <a:p>
            <a:fld id="{1A5F38BC-B1A4-4EDA-8A76-8B52C33E7765}" type="slidenum">
              <a:rPr lang="en-US" smtClean="0"/>
              <a:t>15</a:t>
            </a:fld>
            <a:endParaRPr lang="en-US"/>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936233"/>
            <a:ext cx="5153025" cy="4016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62000" y="5650468"/>
            <a:ext cx="7772400" cy="215444"/>
          </a:xfrm>
          <a:prstGeom prst="rect">
            <a:avLst/>
          </a:prstGeom>
          <a:noFill/>
        </p:spPr>
        <p:txBody>
          <a:bodyPr wrap="square" rtlCol="0">
            <a:spAutoFit/>
          </a:bodyPr>
          <a:lstStyle/>
          <a:p>
            <a:r>
              <a:rPr lang="en-US" sz="800" b="1" dirty="0" smtClean="0">
                <a:latin typeface="Arial Narrow" pitchFamily="34" charset="0"/>
              </a:rPr>
              <a:t>Source: Mary Meeker 2012 Internet Trends</a:t>
            </a:r>
            <a:endParaRPr lang="en-US" sz="800" dirty="0"/>
          </a:p>
        </p:txBody>
      </p:sp>
    </p:spTree>
    <p:extLst>
      <p:ext uri="{BB962C8B-B14F-4D97-AF65-F5344CB8AC3E}">
        <p14:creationId xmlns:p14="http://schemas.microsoft.com/office/powerpoint/2010/main" val="27335520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6360" y="365760"/>
            <a:ext cx="5958840" cy="548640"/>
          </a:xfrm>
        </p:spPr>
        <p:txBody>
          <a:bodyPr/>
          <a:lstStyle/>
          <a:p>
            <a:r>
              <a:rPr lang="en-US" dirty="0" smtClean="0"/>
              <a:t>MODERN MOBILE DEVICE EVOLUTION</a:t>
            </a:r>
            <a:endParaRPr lang="en-US" dirty="0"/>
          </a:p>
        </p:txBody>
      </p:sp>
      <p:sp>
        <p:nvSpPr>
          <p:cNvPr id="3" name="Slide Number Placeholder 2"/>
          <p:cNvSpPr>
            <a:spLocks noGrp="1"/>
          </p:cNvSpPr>
          <p:nvPr>
            <p:ph type="sldNum" sz="quarter" idx="12"/>
          </p:nvPr>
        </p:nvSpPr>
        <p:spPr/>
        <p:txBody>
          <a:bodyPr/>
          <a:lstStyle/>
          <a:p>
            <a:fld id="{1A5F38BC-B1A4-4EDA-8A76-8B52C33E7765}" type="slidenum">
              <a:rPr lang="en-US" smtClean="0"/>
              <a:t>16</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6413" y="1037798"/>
            <a:ext cx="5233987" cy="3924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62000" y="5650468"/>
            <a:ext cx="7772400" cy="215444"/>
          </a:xfrm>
          <a:prstGeom prst="rect">
            <a:avLst/>
          </a:prstGeom>
          <a:noFill/>
        </p:spPr>
        <p:txBody>
          <a:bodyPr wrap="square" rtlCol="0">
            <a:spAutoFit/>
          </a:bodyPr>
          <a:lstStyle/>
          <a:p>
            <a:r>
              <a:rPr lang="en-US" sz="800" b="1" dirty="0" smtClean="0">
                <a:latin typeface="Arial Narrow" pitchFamily="34" charset="0"/>
              </a:rPr>
              <a:t>Source: Mary Meeker 2012 Internet Trends</a:t>
            </a:r>
            <a:endParaRPr lang="en-US" sz="800" dirty="0"/>
          </a:p>
        </p:txBody>
      </p:sp>
    </p:spTree>
    <p:extLst>
      <p:ext uri="{BB962C8B-B14F-4D97-AF65-F5344CB8AC3E}">
        <p14:creationId xmlns:p14="http://schemas.microsoft.com/office/powerpoint/2010/main" val="6801231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4960" y="365760"/>
            <a:ext cx="5958840" cy="548640"/>
          </a:xfrm>
        </p:spPr>
        <p:txBody>
          <a:bodyPr/>
          <a:lstStyle/>
          <a:p>
            <a:r>
              <a:rPr lang="en-US" dirty="0" smtClean="0"/>
              <a:t>MODERN MOBILE DEVICE EVOLUTION</a:t>
            </a:r>
            <a:endParaRPr lang="en-US" dirty="0"/>
          </a:p>
        </p:txBody>
      </p:sp>
      <p:sp>
        <p:nvSpPr>
          <p:cNvPr id="3" name="Slide Number Placeholder 2"/>
          <p:cNvSpPr>
            <a:spLocks noGrp="1"/>
          </p:cNvSpPr>
          <p:nvPr>
            <p:ph type="sldNum" sz="quarter" idx="12"/>
          </p:nvPr>
        </p:nvSpPr>
        <p:spPr/>
        <p:txBody>
          <a:bodyPr/>
          <a:lstStyle/>
          <a:p>
            <a:fld id="{1A5F38BC-B1A4-4EDA-8A76-8B52C33E7765}" type="slidenum">
              <a:rPr lang="en-US" smtClean="0"/>
              <a:t>17</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1" y="972706"/>
            <a:ext cx="5138738" cy="3980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62000" y="5650468"/>
            <a:ext cx="7772400" cy="215444"/>
          </a:xfrm>
          <a:prstGeom prst="rect">
            <a:avLst/>
          </a:prstGeom>
          <a:noFill/>
        </p:spPr>
        <p:txBody>
          <a:bodyPr wrap="square" rtlCol="0">
            <a:spAutoFit/>
          </a:bodyPr>
          <a:lstStyle/>
          <a:p>
            <a:r>
              <a:rPr lang="en-US" sz="800" b="1" dirty="0" smtClean="0">
                <a:latin typeface="Arial Narrow" pitchFamily="34" charset="0"/>
              </a:rPr>
              <a:t>Source: Mary Meeker 2012 Internet Trends</a:t>
            </a:r>
            <a:endParaRPr lang="en-US" sz="800" dirty="0"/>
          </a:p>
        </p:txBody>
      </p:sp>
    </p:spTree>
    <p:extLst>
      <p:ext uri="{BB962C8B-B14F-4D97-AF65-F5344CB8AC3E}">
        <p14:creationId xmlns:p14="http://schemas.microsoft.com/office/powerpoint/2010/main" val="6801231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4960" y="365760"/>
            <a:ext cx="5958840" cy="548640"/>
          </a:xfrm>
        </p:spPr>
        <p:txBody>
          <a:bodyPr/>
          <a:lstStyle/>
          <a:p>
            <a:r>
              <a:rPr lang="en-US" dirty="0" smtClean="0"/>
              <a:t>MODERN MOBILE DEVICE EVOLUTION</a:t>
            </a:r>
            <a:endParaRPr lang="en-US" dirty="0"/>
          </a:p>
        </p:txBody>
      </p:sp>
      <p:sp>
        <p:nvSpPr>
          <p:cNvPr id="3" name="Slide Number Placeholder 2"/>
          <p:cNvSpPr>
            <a:spLocks noGrp="1"/>
          </p:cNvSpPr>
          <p:nvPr>
            <p:ph type="sldNum" sz="quarter" idx="12"/>
          </p:nvPr>
        </p:nvSpPr>
        <p:spPr/>
        <p:txBody>
          <a:bodyPr/>
          <a:lstStyle/>
          <a:p>
            <a:fld id="{1A5F38BC-B1A4-4EDA-8A76-8B52C33E7765}" type="slidenum">
              <a:rPr lang="en-US" smtClean="0"/>
              <a:t>18</a:t>
            </a:fld>
            <a:endParaRPr lang="en-US"/>
          </a:p>
        </p:txBody>
      </p:sp>
      <p:sp>
        <p:nvSpPr>
          <p:cNvPr id="6" name="TextBox 5"/>
          <p:cNvSpPr txBox="1"/>
          <p:nvPr/>
        </p:nvSpPr>
        <p:spPr>
          <a:xfrm>
            <a:off x="762000" y="5650468"/>
            <a:ext cx="7772400" cy="215444"/>
          </a:xfrm>
          <a:prstGeom prst="rect">
            <a:avLst/>
          </a:prstGeom>
          <a:noFill/>
        </p:spPr>
        <p:txBody>
          <a:bodyPr wrap="square" rtlCol="0">
            <a:spAutoFit/>
          </a:bodyPr>
          <a:lstStyle/>
          <a:p>
            <a:r>
              <a:rPr lang="en-US" sz="800" b="1" dirty="0" smtClean="0">
                <a:latin typeface="Arial Narrow" pitchFamily="34" charset="0"/>
              </a:rPr>
              <a:t>Source: Mary Meeker 2012 Internet Trends</a:t>
            </a:r>
            <a:endParaRPr lang="en-US" sz="8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5963" y="1009650"/>
            <a:ext cx="5172075" cy="3867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52119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Arial Narrow" pitchFamily="34" charset="0"/>
              </a:rPr>
              <a:t>Return of </a:t>
            </a:r>
            <a:r>
              <a:rPr lang="en-US" sz="3200" dirty="0" err="1" smtClean="0">
                <a:latin typeface="Arial Narrow" pitchFamily="34" charset="0"/>
              </a:rPr>
              <a:t>DDoS</a:t>
            </a:r>
            <a:endParaRPr lang="en-US" sz="3200" dirty="0">
              <a:latin typeface="Arial Narrow" pitchFamily="34" charset="0"/>
            </a:endParaRPr>
          </a:p>
        </p:txBody>
      </p:sp>
      <p:sp>
        <p:nvSpPr>
          <p:cNvPr id="3" name="Content Placeholder 2"/>
          <p:cNvSpPr>
            <a:spLocks noGrp="1"/>
          </p:cNvSpPr>
          <p:nvPr>
            <p:ph idx="1"/>
          </p:nvPr>
        </p:nvSpPr>
        <p:spPr>
          <a:xfrm>
            <a:off x="822960" y="1143000"/>
            <a:ext cx="7520940" cy="1143000"/>
          </a:xfrm>
        </p:spPr>
        <p:txBody>
          <a:bodyPr>
            <a:normAutofit/>
          </a:bodyPr>
          <a:lstStyle/>
          <a:p>
            <a:r>
              <a:rPr lang="en-US" sz="2000" b="0" dirty="0" smtClean="0">
                <a:latin typeface="Arial Narrow" pitchFamily="34" charset="0"/>
              </a:rPr>
              <a:t>‘Anonymous’ </a:t>
            </a:r>
            <a:r>
              <a:rPr lang="en-US" sz="2000" b="0" dirty="0" err="1" smtClean="0">
                <a:latin typeface="Arial Narrow" pitchFamily="34" charset="0"/>
              </a:rPr>
              <a:t>hacktivist</a:t>
            </a:r>
            <a:r>
              <a:rPr lang="en-US" sz="2000" b="0" dirty="0" smtClean="0">
                <a:latin typeface="Arial Narrow" pitchFamily="34" charset="0"/>
              </a:rPr>
              <a:t> group launched generation of Gigabit Distributed </a:t>
            </a:r>
            <a:r>
              <a:rPr lang="en-US" sz="2000" b="0" dirty="0" err="1" smtClean="0">
                <a:latin typeface="Arial Narrow" pitchFamily="34" charset="0"/>
              </a:rPr>
              <a:t>DoS</a:t>
            </a:r>
            <a:r>
              <a:rPr lang="en-US" sz="2000" b="0" dirty="0" smtClean="0">
                <a:latin typeface="Arial Narrow" pitchFamily="34" charset="0"/>
              </a:rPr>
              <a:t> attacks on financial services firms</a:t>
            </a:r>
          </a:p>
          <a:p>
            <a:r>
              <a:rPr lang="en-US" sz="2000" b="0" dirty="0" smtClean="0">
                <a:latin typeface="Arial Narrow" pitchFamily="34" charset="0"/>
              </a:rPr>
              <a:t>Primary </a:t>
            </a:r>
            <a:r>
              <a:rPr lang="en-US" sz="2000" b="0" dirty="0">
                <a:latin typeface="Arial Narrow" pitchFamily="34" charset="0"/>
              </a:rPr>
              <a:t>objective </a:t>
            </a:r>
            <a:r>
              <a:rPr lang="en-US" sz="2000" b="0" dirty="0" smtClean="0">
                <a:latin typeface="Arial Narrow" pitchFamily="34" charset="0"/>
              </a:rPr>
              <a:t>was </a:t>
            </a:r>
            <a:r>
              <a:rPr lang="en-US" sz="2000" b="0" dirty="0">
                <a:latin typeface="Arial Narrow" pitchFamily="34" charset="0"/>
              </a:rPr>
              <a:t>disruption of HTTP, DNS, SMTP Services</a:t>
            </a:r>
          </a:p>
        </p:txBody>
      </p:sp>
      <p:sp>
        <p:nvSpPr>
          <p:cNvPr id="4" name="Slide Number Placeholder 3"/>
          <p:cNvSpPr>
            <a:spLocks noGrp="1"/>
          </p:cNvSpPr>
          <p:nvPr>
            <p:ph type="sldNum" sz="quarter" idx="12"/>
          </p:nvPr>
        </p:nvSpPr>
        <p:spPr/>
        <p:txBody>
          <a:bodyPr/>
          <a:lstStyle/>
          <a:p>
            <a:fld id="{1A5F38BC-B1A4-4EDA-8A76-8B52C33E7765}" type="slidenum">
              <a:rPr lang="en-US" smtClean="0"/>
              <a:t>19</a:t>
            </a:fld>
            <a:endParaRPr lang="en-US"/>
          </a:p>
        </p:txBody>
      </p:sp>
      <p:sp>
        <p:nvSpPr>
          <p:cNvPr id="5" name="TextBox 4"/>
          <p:cNvSpPr txBox="1"/>
          <p:nvPr/>
        </p:nvSpPr>
        <p:spPr>
          <a:xfrm>
            <a:off x="838200" y="2514600"/>
            <a:ext cx="3200400" cy="2492990"/>
          </a:xfrm>
          <a:prstGeom prst="rect">
            <a:avLst/>
          </a:prstGeom>
          <a:noFill/>
        </p:spPr>
        <p:txBody>
          <a:bodyPr wrap="square" rtlCol="0">
            <a:spAutoFit/>
          </a:bodyPr>
          <a:lstStyle/>
          <a:p>
            <a:r>
              <a:rPr lang="en-US" sz="1200" dirty="0" smtClean="0">
                <a:latin typeface="Arial Narrow" pitchFamily="34" charset="0"/>
              </a:rPr>
              <a:t>“The </a:t>
            </a:r>
            <a:r>
              <a:rPr lang="en-US" sz="1200" b="1" dirty="0" smtClean="0">
                <a:solidFill>
                  <a:srgbClr val="FF0000"/>
                </a:solidFill>
                <a:latin typeface="Arial Narrow" pitchFamily="34" charset="0"/>
              </a:rPr>
              <a:t>anonymous </a:t>
            </a:r>
            <a:r>
              <a:rPr lang="en-US" sz="1200" dirty="0" smtClean="0">
                <a:latin typeface="Arial Narrow" pitchFamily="34" charset="0"/>
              </a:rPr>
              <a:t>Attack” - The attack was aimed at few western financial institutions, of which </a:t>
            </a:r>
            <a:r>
              <a:rPr lang="en-US" sz="1200" b="1" dirty="0" smtClean="0">
                <a:solidFill>
                  <a:srgbClr val="FF0000"/>
                </a:solidFill>
                <a:latin typeface="Arial Narrow" pitchFamily="34" charset="0"/>
              </a:rPr>
              <a:t>Bank of America</a:t>
            </a:r>
            <a:r>
              <a:rPr lang="en-US" sz="1200" dirty="0" smtClean="0">
                <a:latin typeface="Arial Narrow" pitchFamily="34" charset="0"/>
              </a:rPr>
              <a:t>, </a:t>
            </a:r>
            <a:r>
              <a:rPr lang="en-US" sz="1200" b="1" dirty="0" smtClean="0">
                <a:solidFill>
                  <a:srgbClr val="FF0000"/>
                </a:solidFill>
                <a:latin typeface="Arial Narrow" pitchFamily="34" charset="0"/>
              </a:rPr>
              <a:t>PNC Bank </a:t>
            </a:r>
            <a:r>
              <a:rPr lang="en-US" sz="1200" dirty="0" smtClean="0">
                <a:latin typeface="Arial Narrow" pitchFamily="34" charset="0"/>
              </a:rPr>
              <a:t>and </a:t>
            </a:r>
            <a:r>
              <a:rPr lang="en-US" sz="1200" b="1" dirty="0" smtClean="0">
                <a:solidFill>
                  <a:srgbClr val="FF0000"/>
                </a:solidFill>
                <a:latin typeface="Arial Narrow" pitchFamily="34" charset="0"/>
              </a:rPr>
              <a:t>JP Morgan Chase </a:t>
            </a:r>
            <a:r>
              <a:rPr lang="en-US" sz="1200" dirty="0" smtClean="0">
                <a:latin typeface="Arial Narrow" pitchFamily="34" charset="0"/>
              </a:rPr>
              <a:t>have publicly confirmed that they were targeted.</a:t>
            </a:r>
          </a:p>
          <a:p>
            <a:endParaRPr lang="en-US" sz="1200" dirty="0" smtClean="0">
              <a:latin typeface="Arial Narrow" pitchFamily="34" charset="0"/>
            </a:endParaRPr>
          </a:p>
          <a:p>
            <a:r>
              <a:rPr lang="en-US" sz="1200" b="1" dirty="0" smtClean="0">
                <a:solidFill>
                  <a:srgbClr val="FF0000"/>
                </a:solidFill>
                <a:latin typeface="Arial Narrow" pitchFamily="34" charset="0"/>
              </a:rPr>
              <a:t>Announce and attack</a:t>
            </a:r>
            <a:r>
              <a:rPr lang="en-US" sz="1200" dirty="0" smtClean="0">
                <a:latin typeface="Arial Narrow" pitchFamily="34" charset="0"/>
              </a:rPr>
              <a:t>- Anonymous </a:t>
            </a:r>
            <a:r>
              <a:rPr lang="en-US" sz="1200" dirty="0" err="1" smtClean="0">
                <a:latin typeface="Arial Narrow" pitchFamily="34" charset="0"/>
              </a:rPr>
              <a:t>hacktivist</a:t>
            </a:r>
            <a:r>
              <a:rPr lang="en-US" sz="1200" dirty="0" smtClean="0">
                <a:latin typeface="Arial Narrow" pitchFamily="34" charset="0"/>
              </a:rPr>
              <a:t> group announced it in advance and attacked websites of western financial institutions</a:t>
            </a:r>
          </a:p>
          <a:p>
            <a:endParaRPr lang="en-US" sz="1200" b="1" dirty="0">
              <a:solidFill>
                <a:schemeClr val="tx2">
                  <a:lumMod val="60000"/>
                  <a:lumOff val="40000"/>
                </a:schemeClr>
              </a:solidFill>
              <a:latin typeface="Arial Narrow" pitchFamily="34" charset="0"/>
            </a:endParaRPr>
          </a:p>
          <a:p>
            <a:r>
              <a:rPr lang="en-US" sz="1200" b="1" dirty="0">
                <a:solidFill>
                  <a:srgbClr val="FF0000"/>
                </a:solidFill>
                <a:latin typeface="Arial Narrow" pitchFamily="34" charset="0"/>
              </a:rPr>
              <a:t>Damage: </a:t>
            </a:r>
            <a:r>
              <a:rPr lang="en-US" sz="1200" dirty="0">
                <a:latin typeface="Arial Narrow" pitchFamily="34" charset="0"/>
              </a:rPr>
              <a:t>It did not cause much damage </a:t>
            </a:r>
            <a:r>
              <a:rPr lang="en-US" sz="1200" dirty="0" smtClean="0">
                <a:latin typeface="Arial Narrow" pitchFamily="34" charset="0"/>
              </a:rPr>
              <a:t>in that round of attack but clearly </a:t>
            </a:r>
            <a:r>
              <a:rPr lang="en-US" sz="1200" dirty="0">
                <a:latin typeface="Arial Narrow" pitchFamily="34" charset="0"/>
              </a:rPr>
              <a:t>indicated the exponential rise in capability and understanding of </a:t>
            </a:r>
            <a:r>
              <a:rPr lang="en-US" sz="1200" dirty="0" err="1" smtClean="0">
                <a:latin typeface="Arial Narrow" pitchFamily="34" charset="0"/>
              </a:rPr>
              <a:t>hacktivists</a:t>
            </a:r>
            <a:r>
              <a:rPr lang="en-US" sz="1200" dirty="0" smtClean="0">
                <a:latin typeface="Arial Narrow" pitchFamily="34" charset="0"/>
              </a:rPr>
              <a:t> </a:t>
            </a:r>
            <a:r>
              <a:rPr lang="en-US" sz="1200" dirty="0">
                <a:latin typeface="Arial Narrow" pitchFamily="34" charset="0"/>
              </a:rPr>
              <a:t>to target institutions and </a:t>
            </a:r>
            <a:r>
              <a:rPr lang="en-US" sz="1200" dirty="0" smtClean="0">
                <a:latin typeface="Arial Narrow" pitchFamily="34" charset="0"/>
              </a:rPr>
              <a:t>being </a:t>
            </a:r>
            <a:r>
              <a:rPr lang="en-US" sz="1200" dirty="0">
                <a:latin typeface="Arial Narrow" pitchFamily="34" charset="0"/>
              </a:rPr>
              <a:t>successful at it</a:t>
            </a:r>
          </a:p>
        </p:txBody>
      </p:sp>
      <p:sp>
        <p:nvSpPr>
          <p:cNvPr id="6" name="TextBox 5"/>
          <p:cNvSpPr txBox="1"/>
          <p:nvPr/>
        </p:nvSpPr>
        <p:spPr>
          <a:xfrm>
            <a:off x="762000" y="5726668"/>
            <a:ext cx="7772400" cy="215444"/>
          </a:xfrm>
          <a:prstGeom prst="rect">
            <a:avLst/>
          </a:prstGeom>
          <a:noFill/>
        </p:spPr>
        <p:txBody>
          <a:bodyPr wrap="square" rtlCol="0">
            <a:spAutoFit/>
          </a:bodyPr>
          <a:lstStyle/>
          <a:p>
            <a:r>
              <a:rPr lang="en-US" sz="800" b="1" dirty="0" smtClean="0">
                <a:latin typeface="Arial Narrow" pitchFamily="34" charset="0"/>
              </a:rPr>
              <a:t>Image Source: </a:t>
            </a:r>
            <a:r>
              <a:rPr lang="en-US" sz="800" b="1" dirty="0" err="1" smtClean="0">
                <a:latin typeface="Arial Narrow" pitchFamily="34" charset="0"/>
              </a:rPr>
              <a:t>Imperva</a:t>
            </a:r>
            <a:r>
              <a:rPr lang="en-US" sz="800" b="1" dirty="0">
                <a:latin typeface="Arial Narrow" pitchFamily="34" charset="0"/>
              </a:rPr>
              <a:t> </a:t>
            </a:r>
            <a:r>
              <a:rPr lang="en-US" sz="800" b="1" dirty="0" smtClean="0">
                <a:latin typeface="Arial Narrow" pitchFamily="34" charset="0"/>
              </a:rPr>
              <a:t>- Hacker </a:t>
            </a:r>
            <a:r>
              <a:rPr lang="en-US" sz="800" b="1" dirty="0">
                <a:latin typeface="Arial Narrow" pitchFamily="34" charset="0"/>
              </a:rPr>
              <a:t>Intelligence Initiative, Monthly Trend Report</a:t>
            </a:r>
            <a:endParaRPr lang="en-US" sz="8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2581275"/>
            <a:ext cx="4781550"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ight Arrow 6"/>
          <p:cNvSpPr/>
          <p:nvPr/>
        </p:nvSpPr>
        <p:spPr>
          <a:xfrm>
            <a:off x="4953000" y="3962400"/>
            <a:ext cx="394335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latin typeface="Arial Narrow" pitchFamily="34" charset="0"/>
              </a:rPr>
              <a:t>Traditional ---------------------------------------------------------Advanced</a:t>
            </a:r>
            <a:endParaRPr lang="en-US" sz="1200" dirty="0">
              <a:latin typeface="Arial Narrow" pitchFamily="34" charset="0"/>
            </a:endParaRPr>
          </a:p>
        </p:txBody>
      </p:sp>
      <p:sp>
        <p:nvSpPr>
          <p:cNvPr id="9" name="Flowchart: Connector 8"/>
          <p:cNvSpPr/>
          <p:nvPr/>
        </p:nvSpPr>
        <p:spPr>
          <a:xfrm>
            <a:off x="439616" y="483576"/>
            <a:ext cx="304800" cy="304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4</a:t>
            </a:r>
            <a:endParaRPr lang="en-US" sz="1600" dirty="0"/>
          </a:p>
        </p:txBody>
      </p:sp>
    </p:spTree>
    <p:extLst>
      <p:ext uri="{BB962C8B-B14F-4D97-AF65-F5344CB8AC3E}">
        <p14:creationId xmlns:p14="http://schemas.microsoft.com/office/powerpoint/2010/main" val="30433410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A5F38BC-B1A4-4EDA-8A76-8B52C33E7765}" type="slidenum">
              <a:rPr lang="en-US" smtClean="0"/>
              <a:t>2</a:t>
            </a:fld>
            <a:endParaRPr lang="en-US"/>
          </a:p>
        </p:txBody>
      </p:sp>
      <p:sp>
        <p:nvSpPr>
          <p:cNvPr id="4" name="TextBox 3"/>
          <p:cNvSpPr txBox="1"/>
          <p:nvPr/>
        </p:nvSpPr>
        <p:spPr>
          <a:xfrm>
            <a:off x="1219200" y="2433935"/>
            <a:ext cx="7010400" cy="461665"/>
          </a:xfrm>
          <a:prstGeom prst="rect">
            <a:avLst/>
          </a:prstGeom>
          <a:noFill/>
        </p:spPr>
        <p:txBody>
          <a:bodyPr wrap="square" rtlCol="0">
            <a:spAutoFit/>
          </a:bodyPr>
          <a:lstStyle/>
          <a:p>
            <a:r>
              <a:rPr lang="en-US" sz="2400" dirty="0" smtClean="0"/>
              <a:t>What is the significance of http://info.cern.ch?</a:t>
            </a:r>
            <a:endParaRPr lang="en-US" sz="2400" dirty="0"/>
          </a:p>
        </p:txBody>
      </p:sp>
    </p:spTree>
    <p:extLst>
      <p:ext uri="{BB962C8B-B14F-4D97-AF65-F5344CB8AC3E}">
        <p14:creationId xmlns:p14="http://schemas.microsoft.com/office/powerpoint/2010/main" val="4044714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85883"/>
            <a:ext cx="7520940" cy="548640"/>
          </a:xfrm>
        </p:spPr>
        <p:txBody>
          <a:bodyPr>
            <a:normAutofit fontScale="90000"/>
          </a:bodyPr>
          <a:lstStyle/>
          <a:p>
            <a:r>
              <a:rPr lang="en-US" sz="3600" dirty="0">
                <a:latin typeface="Arial Narrow" pitchFamily="34" charset="0"/>
              </a:rPr>
              <a:t>Building Security </a:t>
            </a:r>
            <a:r>
              <a:rPr lang="en-US" sz="3600" dirty="0" smtClean="0">
                <a:latin typeface="Arial Narrow" pitchFamily="34" charset="0"/>
              </a:rPr>
              <a:t>Intelligence</a:t>
            </a:r>
            <a:br>
              <a:rPr lang="en-US" sz="3600" dirty="0" smtClean="0">
                <a:latin typeface="Arial Narrow" pitchFamily="34" charset="0"/>
              </a:rPr>
            </a:br>
            <a:r>
              <a:rPr lang="en-US" sz="2000" dirty="0" smtClean="0">
                <a:latin typeface="Arial Narrow" pitchFamily="34" charset="0"/>
              </a:rPr>
              <a:t>Big Data Analytics – it’s not just for advertising!</a:t>
            </a:r>
            <a:endParaRPr lang="en-US" sz="2000" dirty="0">
              <a:latin typeface="Arial Narrow" pitchFamily="34" charset="0"/>
            </a:endParaRPr>
          </a:p>
        </p:txBody>
      </p:sp>
      <p:sp>
        <p:nvSpPr>
          <p:cNvPr id="5" name="Content Placeholder 4"/>
          <p:cNvSpPr>
            <a:spLocks noGrp="1"/>
          </p:cNvSpPr>
          <p:nvPr>
            <p:ph idx="1"/>
          </p:nvPr>
        </p:nvSpPr>
        <p:spPr>
          <a:xfrm>
            <a:off x="822960" y="1524000"/>
            <a:ext cx="7520940" cy="3276600"/>
          </a:xfrm>
        </p:spPr>
        <p:txBody>
          <a:bodyPr>
            <a:normAutofit/>
          </a:bodyPr>
          <a:lstStyle/>
          <a:p>
            <a:r>
              <a:rPr lang="en-US" sz="2000" b="0" dirty="0" smtClean="0">
                <a:latin typeface="Arial Narrow" pitchFamily="34" charset="0"/>
              </a:rPr>
              <a:t>Threats against the enterprise continue to evolve. Sinister, </a:t>
            </a:r>
            <a:r>
              <a:rPr lang="en-US" sz="2000" b="0" i="1" dirty="0" smtClean="0">
                <a:latin typeface="Arial Narrow" pitchFamily="34" charset="0"/>
              </a:rPr>
              <a:t>Sophisticated </a:t>
            </a:r>
            <a:r>
              <a:rPr lang="en-US" sz="2000" b="0" dirty="0" smtClean="0">
                <a:latin typeface="Arial Narrow" pitchFamily="34" charset="0"/>
              </a:rPr>
              <a:t>and Subtle</a:t>
            </a:r>
          </a:p>
          <a:p>
            <a:r>
              <a:rPr lang="en-US" sz="2000" b="0" dirty="0" smtClean="0">
                <a:latin typeface="Arial Narrow" pitchFamily="34" charset="0"/>
              </a:rPr>
              <a:t>Log everything, ask questions later</a:t>
            </a:r>
          </a:p>
          <a:p>
            <a:r>
              <a:rPr lang="en-US" sz="2000" b="0" dirty="0" smtClean="0">
                <a:latin typeface="Arial Narrow" pitchFamily="34" charset="0"/>
              </a:rPr>
              <a:t>Simpler is better</a:t>
            </a:r>
          </a:p>
          <a:p>
            <a:r>
              <a:rPr lang="en-US" sz="2000" b="0" dirty="0" smtClean="0">
                <a:latin typeface="Arial Narrow" pitchFamily="34" charset="0"/>
              </a:rPr>
              <a:t>The Ultimate Objective: Data Finds Data!</a:t>
            </a:r>
          </a:p>
          <a:p>
            <a:r>
              <a:rPr lang="en-US" sz="2000" b="0" dirty="0">
                <a:latin typeface="Arial Narrow" pitchFamily="34" charset="0"/>
              </a:rPr>
              <a:t>Triage isn’t about volume – the squeaky wheel does not get the </a:t>
            </a:r>
            <a:r>
              <a:rPr lang="en-US" sz="2000" b="0" dirty="0" smtClean="0">
                <a:latin typeface="Arial Narrow" pitchFamily="34" charset="0"/>
              </a:rPr>
              <a:t>grease</a:t>
            </a:r>
          </a:p>
          <a:p>
            <a:pPr marL="0" indent="0">
              <a:buNone/>
            </a:pPr>
            <a:endParaRPr lang="en-US" sz="2000" b="0" dirty="0">
              <a:latin typeface="Arial Narrow" pitchFamily="34" charset="0"/>
            </a:endParaRPr>
          </a:p>
        </p:txBody>
      </p:sp>
      <p:sp>
        <p:nvSpPr>
          <p:cNvPr id="4" name="Slide Number Placeholder 3"/>
          <p:cNvSpPr>
            <a:spLocks noGrp="1"/>
          </p:cNvSpPr>
          <p:nvPr>
            <p:ph type="sldNum" sz="quarter" idx="12"/>
          </p:nvPr>
        </p:nvSpPr>
        <p:spPr/>
        <p:txBody>
          <a:bodyPr/>
          <a:lstStyle/>
          <a:p>
            <a:fld id="{1A5F38BC-B1A4-4EDA-8A76-8B52C33E7765}" type="slidenum">
              <a:rPr lang="en-US" smtClean="0"/>
              <a:t>20</a:t>
            </a:fld>
            <a:endParaRPr lang="en-US"/>
          </a:p>
        </p:txBody>
      </p:sp>
      <p:sp>
        <p:nvSpPr>
          <p:cNvPr id="6" name="Flowchart: Connector 5"/>
          <p:cNvSpPr/>
          <p:nvPr/>
        </p:nvSpPr>
        <p:spPr>
          <a:xfrm>
            <a:off x="439616" y="483576"/>
            <a:ext cx="304800" cy="304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5</a:t>
            </a:r>
            <a:endParaRPr lang="en-US" sz="1600" dirty="0"/>
          </a:p>
        </p:txBody>
      </p:sp>
    </p:spTree>
    <p:extLst>
      <p:ext uri="{BB962C8B-B14F-4D97-AF65-F5344CB8AC3E}">
        <p14:creationId xmlns:p14="http://schemas.microsoft.com/office/powerpoint/2010/main" val="30257636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457200"/>
            <a:ext cx="7848600" cy="533400"/>
          </a:xfrm>
        </p:spPr>
        <p:txBody>
          <a:bodyPr>
            <a:normAutofit fontScale="90000"/>
          </a:bodyPr>
          <a:lstStyle/>
          <a:p>
            <a:r>
              <a:rPr lang="en-US" dirty="0" smtClean="0">
                <a:latin typeface="Arial Narrow" pitchFamily="34" charset="0"/>
              </a:rPr>
              <a:t>Changing Threat Landscape</a:t>
            </a:r>
            <a:r>
              <a:rPr lang="en-US" sz="2000" dirty="0" smtClean="0">
                <a:latin typeface="Arial Narrow" pitchFamily="34" charset="0"/>
              </a:rPr>
              <a:t> – </a:t>
            </a:r>
            <a:r>
              <a:rPr lang="en-US" sz="2000" dirty="0" smtClean="0">
                <a:solidFill>
                  <a:schemeClr val="tx2">
                    <a:lumMod val="60000"/>
                    <a:lumOff val="40000"/>
                  </a:schemeClr>
                </a:solidFill>
                <a:latin typeface="Arial Narrow" pitchFamily="34" charset="0"/>
              </a:rPr>
              <a:t>Cyber Security is a complex business Issue</a:t>
            </a:r>
            <a:endParaRPr lang="en-US" sz="2000" dirty="0">
              <a:solidFill>
                <a:schemeClr val="tx2">
                  <a:lumMod val="60000"/>
                  <a:lumOff val="40000"/>
                </a:schemeClr>
              </a:solidFill>
              <a:latin typeface="Arial Narrow" pitchFamily="34" charset="0"/>
            </a:endParaRPr>
          </a:p>
        </p:txBody>
      </p:sp>
      <p:sp>
        <p:nvSpPr>
          <p:cNvPr id="4" name="TextBox 3"/>
          <p:cNvSpPr txBox="1"/>
          <p:nvPr/>
        </p:nvSpPr>
        <p:spPr>
          <a:xfrm>
            <a:off x="76200" y="1097101"/>
            <a:ext cx="3733800" cy="3770263"/>
          </a:xfrm>
          <a:prstGeom prst="rect">
            <a:avLst/>
          </a:prstGeom>
          <a:noFill/>
        </p:spPr>
        <p:txBody>
          <a:bodyPr wrap="square" rtlCol="0">
            <a:spAutoFit/>
          </a:bodyPr>
          <a:lstStyle/>
          <a:p>
            <a:r>
              <a:rPr lang="en-US" sz="1200" dirty="0" smtClean="0">
                <a:latin typeface="Arial Narrow" pitchFamily="34" charset="0"/>
              </a:rPr>
              <a:t>Operation Aurora – “The </a:t>
            </a:r>
            <a:r>
              <a:rPr lang="en-US" sz="1200" b="1" dirty="0" smtClean="0">
                <a:solidFill>
                  <a:srgbClr val="FF0000"/>
                </a:solidFill>
                <a:latin typeface="Arial Narrow" pitchFamily="34" charset="0"/>
              </a:rPr>
              <a:t>Google</a:t>
            </a:r>
            <a:r>
              <a:rPr lang="en-US" sz="1200" dirty="0" smtClean="0">
                <a:latin typeface="Arial Narrow" pitchFamily="34" charset="0"/>
              </a:rPr>
              <a:t> Attack”. The attack was aimed at dozens of other organizations, of which </a:t>
            </a:r>
            <a:r>
              <a:rPr lang="en-US" sz="1200" b="1" dirty="0" smtClean="0">
                <a:solidFill>
                  <a:srgbClr val="FF0000"/>
                </a:solidFill>
                <a:latin typeface="Arial Narrow" pitchFamily="34" charset="0"/>
              </a:rPr>
              <a:t>Adobe Systems</a:t>
            </a:r>
            <a:r>
              <a:rPr lang="en-US" sz="1200" dirty="0" smtClean="0">
                <a:latin typeface="Arial Narrow" pitchFamily="34" charset="0"/>
              </a:rPr>
              <a:t>, </a:t>
            </a:r>
            <a:r>
              <a:rPr lang="en-US" sz="1200" b="1" dirty="0" smtClean="0">
                <a:solidFill>
                  <a:srgbClr val="FF0000"/>
                </a:solidFill>
                <a:latin typeface="Arial Narrow" pitchFamily="34" charset="0"/>
              </a:rPr>
              <a:t>Juniper Networks </a:t>
            </a:r>
            <a:r>
              <a:rPr lang="en-US" sz="1200" dirty="0" smtClean="0">
                <a:latin typeface="Arial Narrow" pitchFamily="34" charset="0"/>
              </a:rPr>
              <a:t>and </a:t>
            </a:r>
            <a:r>
              <a:rPr lang="en-US" sz="1200" b="1" dirty="0" err="1" smtClean="0">
                <a:solidFill>
                  <a:srgbClr val="FF0000"/>
                </a:solidFill>
                <a:latin typeface="Arial Narrow" pitchFamily="34" charset="0"/>
              </a:rPr>
              <a:t>Rackspace</a:t>
            </a:r>
            <a:r>
              <a:rPr lang="en-US" sz="1200" dirty="0" smtClean="0">
                <a:latin typeface="Arial Narrow" pitchFamily="34" charset="0"/>
              </a:rPr>
              <a:t> have publicly confirmed that they were targeted. According to media reports, </a:t>
            </a:r>
            <a:r>
              <a:rPr lang="en-US" sz="1200" b="1" dirty="0" smtClean="0">
                <a:solidFill>
                  <a:srgbClr val="FF0000"/>
                </a:solidFill>
                <a:latin typeface="Arial Narrow" pitchFamily="34" charset="0"/>
              </a:rPr>
              <a:t>Yahoo</a:t>
            </a:r>
            <a:r>
              <a:rPr lang="en-US" sz="1200" dirty="0" smtClean="0">
                <a:latin typeface="Arial Narrow" pitchFamily="34" charset="0"/>
              </a:rPr>
              <a:t>, </a:t>
            </a:r>
            <a:r>
              <a:rPr lang="en-US" sz="1200" b="1" dirty="0" smtClean="0">
                <a:solidFill>
                  <a:srgbClr val="FF0000"/>
                </a:solidFill>
                <a:latin typeface="Arial Narrow" pitchFamily="34" charset="0"/>
              </a:rPr>
              <a:t>Symantec</a:t>
            </a:r>
            <a:r>
              <a:rPr lang="en-US" sz="1200" dirty="0" smtClean="0">
                <a:latin typeface="Arial Narrow" pitchFamily="34" charset="0"/>
              </a:rPr>
              <a:t>, </a:t>
            </a:r>
            <a:r>
              <a:rPr lang="en-US" sz="1200" b="1" dirty="0" smtClean="0">
                <a:solidFill>
                  <a:srgbClr val="FF0000"/>
                </a:solidFill>
                <a:latin typeface="Arial Narrow" pitchFamily="34" charset="0"/>
              </a:rPr>
              <a:t>Northrop Grumman</a:t>
            </a:r>
            <a:r>
              <a:rPr lang="en-US" sz="1200" dirty="0" smtClean="0">
                <a:latin typeface="Arial Narrow" pitchFamily="34" charset="0"/>
              </a:rPr>
              <a:t>, </a:t>
            </a:r>
            <a:r>
              <a:rPr lang="en-US" sz="1200" b="1" dirty="0" smtClean="0">
                <a:solidFill>
                  <a:srgbClr val="FF0000"/>
                </a:solidFill>
                <a:latin typeface="Arial Narrow" pitchFamily="34" charset="0"/>
              </a:rPr>
              <a:t>Morgan Stanley</a:t>
            </a:r>
            <a:r>
              <a:rPr lang="en-US" sz="1200" dirty="0" smtClean="0">
                <a:latin typeface="Arial Narrow" pitchFamily="34" charset="0"/>
              </a:rPr>
              <a:t> and </a:t>
            </a:r>
            <a:r>
              <a:rPr lang="en-US" sz="1200" b="1" dirty="0" smtClean="0">
                <a:solidFill>
                  <a:srgbClr val="FF0000"/>
                </a:solidFill>
                <a:latin typeface="Arial Narrow" pitchFamily="34" charset="0"/>
              </a:rPr>
              <a:t>Dow Chemical </a:t>
            </a:r>
            <a:r>
              <a:rPr lang="en-US" sz="1200" dirty="0" smtClean="0">
                <a:latin typeface="Arial Narrow" pitchFamily="34" charset="0"/>
              </a:rPr>
              <a:t>were also among the targets.  </a:t>
            </a:r>
          </a:p>
          <a:p>
            <a:endParaRPr lang="en-US" sz="1200" dirty="0" smtClean="0">
              <a:latin typeface="Arial Narrow" pitchFamily="34" charset="0"/>
            </a:endParaRPr>
          </a:p>
          <a:p>
            <a:r>
              <a:rPr lang="en-US" sz="1200" b="1" dirty="0" smtClean="0">
                <a:solidFill>
                  <a:srgbClr val="FF0000"/>
                </a:solidFill>
                <a:latin typeface="Arial Narrow" pitchFamily="34" charset="0"/>
              </a:rPr>
              <a:t>RSA</a:t>
            </a:r>
            <a:r>
              <a:rPr lang="en-US" sz="1200" dirty="0" smtClean="0">
                <a:latin typeface="Arial Narrow" pitchFamily="34" charset="0"/>
              </a:rPr>
              <a:t> - Recently, our security systems identified an extremely sophisticated cyber attack in progress being mounted against RSA…. Our investigation has led us to believe that the attack is in the category of an Advanced Persistent Threat (APT)…  </a:t>
            </a:r>
            <a:r>
              <a:rPr lang="en-US" sz="1200" b="1" dirty="0" smtClean="0">
                <a:solidFill>
                  <a:schemeClr val="tx2">
                    <a:lumMod val="60000"/>
                    <a:lumOff val="40000"/>
                  </a:schemeClr>
                </a:solidFill>
                <a:latin typeface="Arial Narrow" pitchFamily="34" charset="0"/>
              </a:rPr>
              <a:t> </a:t>
            </a:r>
          </a:p>
          <a:p>
            <a:endParaRPr lang="en-US" sz="1200" dirty="0" smtClean="0">
              <a:latin typeface="Arial Narrow" pitchFamily="34" charset="0"/>
            </a:endParaRPr>
          </a:p>
          <a:p>
            <a:r>
              <a:rPr lang="en-US" sz="1200" dirty="0" smtClean="0">
                <a:latin typeface="Arial Narrow" pitchFamily="34" charset="0"/>
              </a:rPr>
              <a:t>Top military contractor </a:t>
            </a:r>
            <a:r>
              <a:rPr lang="en-US" sz="1200" b="1" dirty="0" smtClean="0">
                <a:solidFill>
                  <a:srgbClr val="FF0000"/>
                </a:solidFill>
                <a:latin typeface="Arial Narrow" pitchFamily="34" charset="0"/>
              </a:rPr>
              <a:t>Northrop Grumman Corp</a:t>
            </a:r>
            <a:r>
              <a:rPr lang="en-US" sz="1200" dirty="0" smtClean="0">
                <a:latin typeface="Arial Narrow" pitchFamily="34" charset="0"/>
              </a:rPr>
              <a:t>. may have been hit by a cyber assault, the latest in a string of alarming attacks against military suppliers.. </a:t>
            </a:r>
            <a:r>
              <a:rPr lang="en-US" sz="1200" b="1" dirty="0" smtClean="0">
                <a:solidFill>
                  <a:srgbClr val="FF0000"/>
                </a:solidFill>
                <a:latin typeface="Arial Narrow" pitchFamily="34" charset="0"/>
              </a:rPr>
              <a:t>Lockheed Martin </a:t>
            </a:r>
            <a:r>
              <a:rPr lang="en-US" sz="1200" dirty="0" smtClean="0">
                <a:latin typeface="Arial Narrow" pitchFamily="34" charset="0"/>
              </a:rPr>
              <a:t>said its network had been compromised last week, and defense contractor </a:t>
            </a:r>
            <a:r>
              <a:rPr lang="en-US" sz="1200" b="1" dirty="0" smtClean="0">
                <a:solidFill>
                  <a:srgbClr val="FF0000"/>
                </a:solidFill>
                <a:latin typeface="Arial Narrow" pitchFamily="34" charset="0"/>
              </a:rPr>
              <a:t>L-3 Communications </a:t>
            </a:r>
            <a:r>
              <a:rPr lang="en-US" sz="1200" dirty="0" smtClean="0">
                <a:latin typeface="Arial Narrow" pitchFamily="34" charset="0"/>
              </a:rPr>
              <a:t>was targeted recently, as well. Both intrusions involved the use of remote-access security tokens, experts say.</a:t>
            </a:r>
          </a:p>
          <a:p>
            <a:endParaRPr lang="en-US" sz="1100" dirty="0">
              <a:latin typeface="Arial Narrow" pitchFamily="34" charset="0"/>
            </a:endParaRPr>
          </a:p>
        </p:txBody>
      </p:sp>
      <p:pic>
        <p:nvPicPr>
          <p:cNvPr id="5" name="Picture 4" descr="APT-chart1.jpg"/>
          <p:cNvPicPr>
            <a:picLocks noChangeAspect="1"/>
          </p:cNvPicPr>
          <p:nvPr/>
        </p:nvPicPr>
        <p:blipFill>
          <a:blip r:embed="rId3" cstate="print"/>
          <a:stretch>
            <a:fillRect/>
          </a:stretch>
        </p:blipFill>
        <p:spPr>
          <a:xfrm>
            <a:off x="3810000" y="1219200"/>
            <a:ext cx="5210495" cy="3695817"/>
          </a:xfrm>
          <a:prstGeom prst="rect">
            <a:avLst/>
          </a:prstGeom>
        </p:spPr>
      </p:pic>
      <p:sp>
        <p:nvSpPr>
          <p:cNvPr id="31" name="Rounded Rectangle 30"/>
          <p:cNvSpPr/>
          <p:nvPr/>
        </p:nvSpPr>
        <p:spPr bwMode="auto">
          <a:xfrm>
            <a:off x="228600" y="5562600"/>
            <a:ext cx="8610600" cy="762000"/>
          </a:xfrm>
          <a:prstGeom prst="roundRect">
            <a:avLst/>
          </a:prstGeom>
          <a:solidFill>
            <a:schemeClr val="accent2"/>
          </a:solidFill>
          <a:ln w="2857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Narrow"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endParaRPr lang="en-US" sz="1600" b="1" dirty="0" smtClean="0">
              <a:latin typeface="Arial Narrow"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Narrow" pitchFamily="34" charset="0"/>
              </a:rPr>
              <a:t>MISSION: Broaden Acquisition of Data from Sensory Apparatus</a:t>
            </a:r>
          </a:p>
          <a:p>
            <a:pPr marL="0" marR="0" indent="0" algn="ctr" defTabSz="914400" rtl="0" eaLnBrk="1" fontAlgn="base" latinLnBrk="0" hangingPunct="1">
              <a:lnSpc>
                <a:spcPct val="100000"/>
              </a:lnSpc>
              <a:spcBef>
                <a:spcPct val="0"/>
              </a:spcBef>
              <a:spcAft>
                <a:spcPct val="0"/>
              </a:spcAft>
              <a:buClrTx/>
              <a:buSzTx/>
              <a:buFontTx/>
              <a:buNone/>
              <a:tabLst/>
            </a:pPr>
            <a:r>
              <a:rPr lang="en-US" b="1" dirty="0" smtClean="0">
                <a:latin typeface="Arial Narrow" pitchFamily="34" charset="0"/>
              </a:rPr>
              <a:t>Apply Analytical Models to the Data to Detect “Disturbances in the Force”</a:t>
            </a:r>
            <a:r>
              <a:rPr kumimoji="0" lang="en-US" b="1" i="0" u="none" strike="noStrike" cap="none" normalizeH="0" baseline="0" dirty="0" smtClean="0">
                <a:ln>
                  <a:noFill/>
                </a:ln>
                <a:solidFill>
                  <a:schemeClr val="tx1"/>
                </a:solidFill>
                <a:effectLst/>
                <a:latin typeface="Arial Narrow" pitchFamily="34" charset="0"/>
              </a:rPr>
              <a:t> </a:t>
            </a:r>
          </a:p>
          <a:p>
            <a:pPr marL="0" marR="0" indent="0" algn="ctr" defTabSz="914400" rtl="0" eaLnBrk="1" fontAlgn="base" latinLnBrk="0" hangingPunct="1">
              <a:lnSpc>
                <a:spcPct val="100000"/>
              </a:lnSpc>
              <a:spcBef>
                <a:spcPct val="0"/>
              </a:spcBef>
              <a:spcAft>
                <a:spcPct val="0"/>
              </a:spcAft>
              <a:buClrTx/>
              <a:buSzTx/>
              <a:buFontTx/>
              <a:buNone/>
              <a:tabLst/>
            </a:pPr>
            <a:endParaRPr lang="en-US" sz="1600" b="1" dirty="0" smtClean="0">
              <a:latin typeface="Arial Narrow"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Narrow" pitchFamily="34" charset="0"/>
            </a:endParaRPr>
          </a:p>
        </p:txBody>
      </p:sp>
      <p:sp>
        <p:nvSpPr>
          <p:cNvPr id="3" name="Slide Number Placeholder 2"/>
          <p:cNvSpPr>
            <a:spLocks noGrp="1"/>
          </p:cNvSpPr>
          <p:nvPr>
            <p:ph type="sldNum" sz="quarter" idx="12"/>
          </p:nvPr>
        </p:nvSpPr>
        <p:spPr/>
        <p:txBody>
          <a:bodyPr/>
          <a:lstStyle/>
          <a:p>
            <a:fld id="{1A5F38BC-B1A4-4EDA-8A76-8B52C33E7765}" type="slidenum">
              <a:rPr lang="en-US" smtClean="0"/>
              <a:t>21</a:t>
            </a:fld>
            <a:endParaRPr lang="en-US"/>
          </a:p>
        </p:txBody>
      </p:sp>
    </p:spTree>
    <p:extLst>
      <p:ext uri="{BB962C8B-B14F-4D97-AF65-F5344CB8AC3E}">
        <p14:creationId xmlns:p14="http://schemas.microsoft.com/office/powerpoint/2010/main" val="29549545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srcRect/>
          <a:stretch>
            <a:fillRect/>
          </a:stretch>
        </p:blipFill>
        <p:spPr bwMode="auto">
          <a:xfrm>
            <a:off x="4800600" y="2438400"/>
            <a:ext cx="3657601" cy="2438400"/>
          </a:xfrm>
          <a:prstGeom prst="rect">
            <a:avLst/>
          </a:prstGeom>
          <a:noFill/>
          <a:ln w="9525">
            <a:noFill/>
            <a:miter lim="800000"/>
            <a:headEnd/>
            <a:tailEnd/>
          </a:ln>
        </p:spPr>
      </p:pic>
      <p:sp>
        <p:nvSpPr>
          <p:cNvPr id="2" name="Title 1"/>
          <p:cNvSpPr>
            <a:spLocks noGrp="1"/>
          </p:cNvSpPr>
          <p:nvPr>
            <p:ph type="title"/>
          </p:nvPr>
        </p:nvSpPr>
        <p:spPr>
          <a:xfrm>
            <a:off x="822960" y="365760"/>
            <a:ext cx="7787640" cy="548640"/>
          </a:xfrm>
        </p:spPr>
        <p:txBody>
          <a:bodyPr>
            <a:noAutofit/>
          </a:bodyPr>
          <a:lstStyle/>
          <a:p>
            <a:r>
              <a:rPr lang="en-US" sz="3200" dirty="0" smtClean="0">
                <a:latin typeface="Arial Narrow" pitchFamily="34" charset="0"/>
              </a:rPr>
              <a:t>Surveillance Analytics - Big Data Vision</a:t>
            </a:r>
            <a:endParaRPr lang="en-US" sz="3200" dirty="0">
              <a:latin typeface="Arial Narrow" pitchFamily="34" charset="0"/>
            </a:endParaRPr>
          </a:p>
        </p:txBody>
      </p:sp>
      <p:sp>
        <p:nvSpPr>
          <p:cNvPr id="14" name="Content Placeholder 2"/>
          <p:cNvSpPr>
            <a:spLocks noGrp="1"/>
          </p:cNvSpPr>
          <p:nvPr>
            <p:ph idx="1"/>
          </p:nvPr>
        </p:nvSpPr>
        <p:spPr>
          <a:xfrm>
            <a:off x="1066800" y="3276600"/>
            <a:ext cx="3886200" cy="1782763"/>
          </a:xfrm>
        </p:spPr>
        <p:txBody>
          <a:bodyPr>
            <a:noAutofit/>
          </a:bodyPr>
          <a:lstStyle/>
          <a:p>
            <a:r>
              <a:rPr lang="en-US" b="0" dirty="0" smtClean="0">
                <a:latin typeface="Arial Narrow" pitchFamily="34" charset="0"/>
              </a:rPr>
              <a:t>New Data, More Data</a:t>
            </a:r>
            <a:endParaRPr lang="en-US" b="0" baseline="0" dirty="0" smtClean="0">
              <a:latin typeface="Arial Narrow" pitchFamily="34" charset="0"/>
            </a:endParaRPr>
          </a:p>
          <a:p>
            <a:r>
              <a:rPr lang="en-US" b="0" dirty="0" smtClean="0">
                <a:latin typeface="Arial Narrow" pitchFamily="34" charset="0"/>
              </a:rPr>
              <a:t>Demanding Increasing Complex Analytics from Data Sets</a:t>
            </a:r>
          </a:p>
          <a:p>
            <a:r>
              <a:rPr lang="en-US" b="0" dirty="0" smtClean="0">
                <a:latin typeface="Arial Narrow" pitchFamily="34" charset="0"/>
              </a:rPr>
              <a:t>GB -&gt; TB -&gt; PB of Ingest Data</a:t>
            </a:r>
          </a:p>
          <a:p>
            <a:r>
              <a:rPr lang="en-US" baseline="0" dirty="0" smtClean="0">
                <a:latin typeface="Arial Narrow" pitchFamily="34" charset="0"/>
              </a:rPr>
              <a:t>Store everything, ask questions</a:t>
            </a:r>
            <a:r>
              <a:rPr lang="en-US" dirty="0" smtClean="0">
                <a:latin typeface="Arial Narrow" pitchFamily="34" charset="0"/>
              </a:rPr>
              <a:t> later</a:t>
            </a:r>
          </a:p>
          <a:p>
            <a:r>
              <a:rPr lang="en-US" b="0" baseline="0" dirty="0" smtClean="0">
                <a:latin typeface="Arial Narrow" pitchFamily="34" charset="0"/>
              </a:rPr>
              <a:t>Context</a:t>
            </a:r>
            <a:r>
              <a:rPr lang="en-US" b="0" dirty="0" smtClean="0">
                <a:latin typeface="Arial Narrow" pitchFamily="34" charset="0"/>
              </a:rPr>
              <a:t> develops as you analyze</a:t>
            </a:r>
            <a:endParaRPr lang="en-US" b="0" baseline="0" dirty="0" smtClean="0">
              <a:latin typeface="Arial Narrow" pitchFamily="34" charset="0"/>
            </a:endParaRPr>
          </a:p>
        </p:txBody>
      </p:sp>
      <p:grpSp>
        <p:nvGrpSpPr>
          <p:cNvPr id="3" name="Group 3"/>
          <p:cNvGrpSpPr/>
          <p:nvPr/>
        </p:nvGrpSpPr>
        <p:grpSpPr>
          <a:xfrm>
            <a:off x="1143000" y="1371600"/>
            <a:ext cx="2895600" cy="1752600"/>
            <a:chOff x="304800" y="2057400"/>
            <a:chExt cx="8153400" cy="3896731"/>
          </a:xfrm>
        </p:grpSpPr>
        <p:sp>
          <p:nvSpPr>
            <p:cNvPr id="5" name="Rounded Rectangle 4"/>
            <p:cNvSpPr/>
            <p:nvPr/>
          </p:nvSpPr>
          <p:spPr bwMode="auto">
            <a:xfrm>
              <a:off x="304800" y="2057400"/>
              <a:ext cx="8153400" cy="914400"/>
            </a:xfrm>
            <a:prstGeom prst="roundRect">
              <a:avLst/>
            </a:prstGeom>
            <a:solidFill>
              <a:schemeClr val="accent2"/>
            </a:solidFill>
            <a:ln w="2857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Narrow"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endParaRPr lang="en-US" sz="2400" b="1" dirty="0" smtClean="0">
                <a:latin typeface="Arial Narrow"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Narrow" pitchFamily="34" charset="0"/>
                </a:rPr>
                <a:t>Visualization</a:t>
              </a:r>
            </a:p>
            <a:p>
              <a:pPr marL="0" marR="0" indent="0" algn="ctr" defTabSz="914400" rtl="0" eaLnBrk="1" fontAlgn="base" latinLnBrk="0" hangingPunct="1">
                <a:lnSpc>
                  <a:spcPct val="100000"/>
                </a:lnSpc>
                <a:spcBef>
                  <a:spcPct val="0"/>
                </a:spcBef>
                <a:spcAft>
                  <a:spcPct val="0"/>
                </a:spcAft>
                <a:buClrTx/>
                <a:buSzTx/>
                <a:buFontTx/>
                <a:buNone/>
                <a:tabLst/>
              </a:pPr>
              <a:endParaRPr lang="en-US" sz="2400" b="1" dirty="0" smtClean="0">
                <a:latin typeface="Arial Narrow"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Narrow" pitchFamily="34" charset="0"/>
              </a:endParaRPr>
            </a:p>
          </p:txBody>
        </p:sp>
        <p:sp>
          <p:nvSpPr>
            <p:cNvPr id="6" name="Rounded Rectangle 5"/>
            <p:cNvSpPr/>
            <p:nvPr/>
          </p:nvSpPr>
          <p:spPr bwMode="auto">
            <a:xfrm>
              <a:off x="304800" y="5039731"/>
              <a:ext cx="8153400" cy="914400"/>
            </a:xfrm>
            <a:prstGeom prst="roundRect">
              <a:avLst/>
            </a:prstGeom>
            <a:solidFill>
              <a:schemeClr val="accent2">
                <a:lumMod val="50000"/>
              </a:schemeClr>
            </a:solidFill>
            <a:ln w="2857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Narrow" pitchFamily="34" charset="0"/>
                </a:rPr>
                <a:t>Sensory Apparatus</a:t>
              </a:r>
            </a:p>
          </p:txBody>
        </p:sp>
        <p:sp>
          <p:nvSpPr>
            <p:cNvPr id="7" name="Rounded Rectangle 6"/>
            <p:cNvSpPr/>
            <p:nvPr/>
          </p:nvSpPr>
          <p:spPr bwMode="auto">
            <a:xfrm>
              <a:off x="304800" y="3048000"/>
              <a:ext cx="8153400" cy="914400"/>
            </a:xfrm>
            <a:prstGeom prst="roundRect">
              <a:avLst/>
            </a:prstGeom>
            <a:solidFill>
              <a:schemeClr val="accent2">
                <a:lumMod val="90000"/>
              </a:schemeClr>
            </a:solidFill>
            <a:ln w="2857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Narrow" pitchFamily="34" charset="0"/>
                </a:rPr>
                <a:t>Data Analytics</a:t>
              </a:r>
            </a:p>
          </p:txBody>
        </p:sp>
        <p:sp>
          <p:nvSpPr>
            <p:cNvPr id="8" name="Rounded Rectangle 7"/>
            <p:cNvSpPr/>
            <p:nvPr/>
          </p:nvSpPr>
          <p:spPr bwMode="auto">
            <a:xfrm>
              <a:off x="304800" y="4038600"/>
              <a:ext cx="8153400" cy="935236"/>
            </a:xfrm>
            <a:prstGeom prst="roundRect">
              <a:avLst/>
            </a:prstGeom>
            <a:solidFill>
              <a:schemeClr val="accent2">
                <a:lumMod val="75000"/>
              </a:schemeClr>
            </a:solidFill>
            <a:ln w="2857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Narrow" pitchFamily="34" charset="0"/>
                </a:rPr>
                <a:t>Data Store(s)</a:t>
              </a:r>
            </a:p>
          </p:txBody>
        </p:sp>
      </p:grpSp>
      <p:sp>
        <p:nvSpPr>
          <p:cNvPr id="13" name="Rounded Rectangle 12"/>
          <p:cNvSpPr/>
          <p:nvPr/>
        </p:nvSpPr>
        <p:spPr bwMode="auto">
          <a:xfrm>
            <a:off x="1066800" y="5715000"/>
            <a:ext cx="7620000" cy="609600"/>
          </a:xfrm>
          <a:prstGeom prst="roundRect">
            <a:avLst/>
          </a:prstGeom>
          <a:solidFill>
            <a:schemeClr val="accent2"/>
          </a:solidFill>
          <a:ln w="2857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ctr" defTabSz="914400" rtl="0" eaLnBrk="1" fontAlgn="base" latinLnBrk="0" hangingPunct="1">
              <a:lnSpc>
                <a:spcPct val="100000"/>
              </a:lnSpc>
              <a:spcBef>
                <a:spcPct val="0"/>
              </a:spcBef>
              <a:spcAft>
                <a:spcPct val="0"/>
              </a:spcAft>
              <a:buClrTx/>
              <a:buSzTx/>
              <a:buFontTx/>
              <a:buNone/>
              <a:tabLst/>
            </a:pPr>
            <a:endParaRPr lang="en-US" sz="1400" b="1" dirty="0" smtClean="0">
              <a:latin typeface="+mn-lt"/>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Narrow" pitchFamily="34" charset="0"/>
              </a:rPr>
              <a:t>Exabyte Scale</a:t>
            </a:r>
            <a:r>
              <a:rPr kumimoji="0" lang="en-US" sz="1600" b="1" i="0" u="none" strike="noStrike" cap="none" normalizeH="0" dirty="0" smtClean="0">
                <a:ln>
                  <a:noFill/>
                </a:ln>
                <a:solidFill>
                  <a:schemeClr val="tx1"/>
                </a:solidFill>
                <a:effectLst/>
                <a:latin typeface="Arial Narrow" pitchFamily="34" charset="0"/>
              </a:rPr>
              <a:t> Analytics and Data Store Requireme</a:t>
            </a:r>
            <a:r>
              <a:rPr lang="en-US" sz="1600" b="1" dirty="0" smtClean="0">
                <a:latin typeface="Arial Narrow" pitchFamily="34" charset="0"/>
              </a:rPr>
              <a:t>nts</a:t>
            </a:r>
            <a:endParaRPr kumimoji="0" lang="en-US" sz="1600" b="1" i="0" u="none" strike="noStrike" cap="none" normalizeH="0" baseline="0" dirty="0" smtClean="0">
              <a:ln>
                <a:noFill/>
              </a:ln>
              <a:solidFill>
                <a:schemeClr val="tx1"/>
              </a:solidFill>
              <a:effectLst/>
              <a:latin typeface="Arial Narrow"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endParaRPr lang="en-US" sz="1400" b="1" dirty="0" smtClean="0">
              <a:latin typeface="+mn-lt"/>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p:txBody>
      </p:sp>
      <p:sp>
        <p:nvSpPr>
          <p:cNvPr id="15" name="Content Placeholder 2"/>
          <p:cNvSpPr txBox="1">
            <a:spLocks/>
          </p:cNvSpPr>
          <p:nvPr/>
        </p:nvSpPr>
        <p:spPr bwMode="auto">
          <a:xfrm>
            <a:off x="4343400" y="1143000"/>
            <a:ext cx="4572000" cy="1219200"/>
          </a:xfrm>
          <a:prstGeom prst="rect">
            <a:avLst/>
          </a:prstGeom>
          <a:noFill/>
          <a:ln w="9525" algn="ctr">
            <a:noFill/>
            <a:miter lim="800000"/>
            <a:headEnd/>
            <a:tailEnd/>
          </a:ln>
        </p:spPr>
        <p:txBody>
          <a:bodyPr vert="horz" wrap="square" lIns="92075" tIns="46038" rIns="92075" bIns="46038" numCol="1" anchor="t" anchorCtr="0" compatLnSpc="1">
            <a:prstTxWarp prst="textNoShape">
              <a:avLst/>
            </a:prstTxWarp>
          </a:bodyPr>
          <a:lstStyle/>
          <a:p>
            <a:pPr marL="342900" lvl="0" indent="-342900" fontAlgn="base">
              <a:spcBef>
                <a:spcPct val="20000"/>
              </a:spcBef>
              <a:spcAft>
                <a:spcPct val="0"/>
              </a:spcAft>
              <a:buFont typeface="Wingdings" pitchFamily="2" charset="2"/>
              <a:buChar char="§"/>
            </a:pPr>
            <a:r>
              <a:rPr lang="en-US" sz="1600" dirty="0" smtClean="0">
                <a:latin typeface="Arial Narrow" pitchFamily="34" charset="0"/>
              </a:rPr>
              <a:t>Eschew Traditional Vertical Solutions </a:t>
            </a:r>
          </a:p>
          <a:p>
            <a:pPr marL="342900" lvl="0" indent="-342900" fontAlgn="base">
              <a:spcBef>
                <a:spcPct val="20000"/>
              </a:spcBef>
              <a:spcAft>
                <a:spcPct val="0"/>
              </a:spcAft>
              <a:buFont typeface="Wingdings" pitchFamily="2" charset="2"/>
              <a:buChar char="§"/>
            </a:pPr>
            <a:r>
              <a:rPr lang="en-US" sz="1600" dirty="0" smtClean="0">
                <a:latin typeface="Arial Narrow" pitchFamily="34" charset="0"/>
              </a:rPr>
              <a:t>Take a Layered Approach to the Problem</a:t>
            </a:r>
          </a:p>
          <a:p>
            <a:pPr marL="342900" lvl="0" indent="-342900" fontAlgn="base">
              <a:spcBef>
                <a:spcPct val="20000"/>
              </a:spcBef>
              <a:spcAft>
                <a:spcPct val="0"/>
              </a:spcAft>
              <a:buFont typeface="Wingdings" pitchFamily="2" charset="2"/>
              <a:buChar char="§"/>
            </a:pPr>
            <a:r>
              <a:rPr lang="en-US" sz="1600" dirty="0" smtClean="0">
                <a:latin typeface="Arial Narrow" pitchFamily="34" charset="0"/>
              </a:rPr>
              <a:t>Data Finds Data</a:t>
            </a:r>
          </a:p>
          <a:p>
            <a:pPr marL="342900" lvl="0" indent="-342900" fontAlgn="base">
              <a:spcBef>
                <a:spcPct val="20000"/>
              </a:spcBef>
              <a:spcAft>
                <a:spcPct val="0"/>
              </a:spcAft>
              <a:buFont typeface="Wingdings" pitchFamily="2" charset="2"/>
              <a:buChar char="§"/>
            </a:pPr>
            <a:r>
              <a:rPr lang="en-US" sz="1600" dirty="0" smtClean="0">
                <a:latin typeface="Arial Narrow" pitchFamily="34" charset="0"/>
              </a:rPr>
              <a:t>Delivering Actionable Security Insight</a:t>
            </a:r>
          </a:p>
        </p:txBody>
      </p:sp>
      <p:sp>
        <p:nvSpPr>
          <p:cNvPr id="4" name="Slide Number Placeholder 3"/>
          <p:cNvSpPr>
            <a:spLocks noGrp="1"/>
          </p:cNvSpPr>
          <p:nvPr>
            <p:ph type="sldNum" sz="quarter" idx="12"/>
          </p:nvPr>
        </p:nvSpPr>
        <p:spPr/>
        <p:txBody>
          <a:bodyPr/>
          <a:lstStyle/>
          <a:p>
            <a:fld id="{1A5F38BC-B1A4-4EDA-8A76-8B52C33E7765}" type="slidenum">
              <a:rPr lang="en-US" smtClean="0"/>
              <a:t>22</a:t>
            </a:fld>
            <a:endParaRPr lang="en-US"/>
          </a:p>
        </p:txBody>
      </p:sp>
    </p:spTree>
    <p:extLst>
      <p:ext uri="{BB962C8B-B14F-4D97-AF65-F5344CB8AC3E}">
        <p14:creationId xmlns:p14="http://schemas.microsoft.com/office/powerpoint/2010/main" val="25762060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a:stretch>
            <a:fillRect/>
          </a:stretch>
        </p:blipFill>
        <p:spPr bwMode="auto">
          <a:xfrm>
            <a:off x="2057400" y="1447800"/>
            <a:ext cx="4589340" cy="3505200"/>
          </a:xfrm>
          <a:prstGeom prst="rect">
            <a:avLst/>
          </a:prstGeom>
          <a:noFill/>
          <a:ln w="9525">
            <a:noFill/>
            <a:miter lim="800000"/>
            <a:headEnd/>
            <a:tailEnd/>
          </a:ln>
        </p:spPr>
      </p:pic>
      <p:sp>
        <p:nvSpPr>
          <p:cNvPr id="3" name="Title 1"/>
          <p:cNvSpPr>
            <a:spLocks noGrp="1"/>
          </p:cNvSpPr>
          <p:nvPr>
            <p:ph type="title"/>
          </p:nvPr>
        </p:nvSpPr>
        <p:spPr>
          <a:xfrm>
            <a:off x="1143000" y="457200"/>
            <a:ext cx="7848600" cy="533400"/>
          </a:xfrm>
        </p:spPr>
        <p:txBody>
          <a:bodyPr/>
          <a:lstStyle/>
          <a:p>
            <a:r>
              <a:rPr lang="en-US" sz="3200" dirty="0" smtClean="0">
                <a:latin typeface="Arial Narrow" pitchFamily="34" charset="0"/>
              </a:rPr>
              <a:t>Changing Threat Landscape</a:t>
            </a:r>
            <a:br>
              <a:rPr lang="en-US" sz="3200" dirty="0" smtClean="0">
                <a:latin typeface="Arial Narrow" pitchFamily="34" charset="0"/>
              </a:rPr>
            </a:br>
            <a:r>
              <a:rPr lang="en-US" sz="2000" dirty="0" smtClean="0">
                <a:solidFill>
                  <a:schemeClr val="tx2">
                    <a:lumMod val="60000"/>
                    <a:lumOff val="40000"/>
                  </a:schemeClr>
                </a:solidFill>
                <a:latin typeface="Arial Narrow" pitchFamily="34" charset="0"/>
              </a:rPr>
              <a:t>Security Event Monitoring Threshold (then)</a:t>
            </a:r>
            <a:endParaRPr lang="en-US" sz="2000" dirty="0">
              <a:solidFill>
                <a:schemeClr val="tx2">
                  <a:lumMod val="60000"/>
                  <a:lumOff val="40000"/>
                </a:schemeClr>
              </a:solidFill>
              <a:latin typeface="Arial Narrow" pitchFamily="34" charset="0"/>
            </a:endParaRPr>
          </a:p>
        </p:txBody>
      </p:sp>
      <p:sp>
        <p:nvSpPr>
          <p:cNvPr id="2" name="Slide Number Placeholder 1"/>
          <p:cNvSpPr>
            <a:spLocks noGrp="1"/>
          </p:cNvSpPr>
          <p:nvPr>
            <p:ph type="sldNum" sz="quarter" idx="12"/>
          </p:nvPr>
        </p:nvSpPr>
        <p:spPr/>
        <p:txBody>
          <a:bodyPr/>
          <a:lstStyle/>
          <a:p>
            <a:fld id="{1A5F38BC-B1A4-4EDA-8A76-8B52C33E7765}" type="slidenum">
              <a:rPr lang="en-US" smtClean="0"/>
              <a:t>23</a:t>
            </a:fld>
            <a:endParaRPr lang="en-US"/>
          </a:p>
        </p:txBody>
      </p:sp>
    </p:spTree>
    <p:extLst>
      <p:ext uri="{BB962C8B-B14F-4D97-AF65-F5344CB8AC3E}">
        <p14:creationId xmlns:p14="http://schemas.microsoft.com/office/powerpoint/2010/main" val="16168851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a:stretch>
            <a:fillRect/>
          </a:stretch>
        </p:blipFill>
        <p:spPr bwMode="auto">
          <a:xfrm>
            <a:off x="1828801" y="1371600"/>
            <a:ext cx="4876799" cy="3626200"/>
          </a:xfrm>
          <a:prstGeom prst="rect">
            <a:avLst/>
          </a:prstGeom>
          <a:noFill/>
          <a:ln w="9525">
            <a:noFill/>
            <a:miter lim="800000"/>
            <a:headEnd/>
            <a:tailEnd/>
          </a:ln>
        </p:spPr>
      </p:pic>
      <p:sp>
        <p:nvSpPr>
          <p:cNvPr id="3" name="Title 1"/>
          <p:cNvSpPr>
            <a:spLocks noGrp="1"/>
          </p:cNvSpPr>
          <p:nvPr>
            <p:ph type="title"/>
          </p:nvPr>
        </p:nvSpPr>
        <p:spPr>
          <a:xfrm>
            <a:off x="1143000" y="457200"/>
            <a:ext cx="7848600" cy="533400"/>
          </a:xfrm>
        </p:spPr>
        <p:txBody>
          <a:bodyPr/>
          <a:lstStyle/>
          <a:p>
            <a:r>
              <a:rPr lang="en-US" sz="3200" dirty="0" smtClean="0">
                <a:latin typeface="Arial Narrow" pitchFamily="34" charset="0"/>
              </a:rPr>
              <a:t>Changing Threat Landscape</a:t>
            </a:r>
            <a:br>
              <a:rPr lang="en-US" sz="3200" dirty="0" smtClean="0">
                <a:latin typeface="Arial Narrow" pitchFamily="34" charset="0"/>
              </a:rPr>
            </a:br>
            <a:r>
              <a:rPr lang="en-US" sz="2000" dirty="0" smtClean="0">
                <a:solidFill>
                  <a:schemeClr val="tx2">
                    <a:lumMod val="60000"/>
                    <a:lumOff val="40000"/>
                  </a:schemeClr>
                </a:solidFill>
                <a:latin typeface="Arial Narrow" pitchFamily="34" charset="0"/>
              </a:rPr>
              <a:t>Security Event Monitoring Threshold (Now)</a:t>
            </a:r>
            <a:endParaRPr lang="en-US" sz="2000" dirty="0">
              <a:solidFill>
                <a:schemeClr val="tx2">
                  <a:lumMod val="60000"/>
                  <a:lumOff val="40000"/>
                </a:schemeClr>
              </a:solidFill>
              <a:latin typeface="Arial Narrow" pitchFamily="34" charset="0"/>
            </a:endParaRPr>
          </a:p>
        </p:txBody>
      </p:sp>
      <p:sp>
        <p:nvSpPr>
          <p:cNvPr id="2" name="Slide Number Placeholder 1"/>
          <p:cNvSpPr>
            <a:spLocks noGrp="1"/>
          </p:cNvSpPr>
          <p:nvPr>
            <p:ph type="sldNum" sz="quarter" idx="12"/>
          </p:nvPr>
        </p:nvSpPr>
        <p:spPr/>
        <p:txBody>
          <a:bodyPr/>
          <a:lstStyle/>
          <a:p>
            <a:fld id="{1A5F38BC-B1A4-4EDA-8A76-8B52C33E7765}" type="slidenum">
              <a:rPr lang="en-US" smtClean="0"/>
              <a:t>24</a:t>
            </a:fld>
            <a:endParaRPr lang="en-US"/>
          </a:p>
        </p:txBody>
      </p:sp>
    </p:spTree>
    <p:extLst>
      <p:ext uri="{BB962C8B-B14F-4D97-AF65-F5344CB8AC3E}">
        <p14:creationId xmlns:p14="http://schemas.microsoft.com/office/powerpoint/2010/main" val="19057740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3" cstate="print"/>
          <a:srcRect/>
          <a:stretch>
            <a:fillRect/>
          </a:stretch>
        </p:blipFill>
        <p:spPr bwMode="auto">
          <a:xfrm>
            <a:off x="2286000" y="1268361"/>
            <a:ext cx="4484077" cy="3760839"/>
          </a:xfrm>
          <a:prstGeom prst="rect">
            <a:avLst/>
          </a:prstGeom>
          <a:noFill/>
          <a:ln w="9525">
            <a:noFill/>
            <a:miter lim="800000"/>
            <a:headEnd/>
            <a:tailEnd/>
          </a:ln>
        </p:spPr>
      </p:pic>
      <p:sp>
        <p:nvSpPr>
          <p:cNvPr id="3" name="Title 1"/>
          <p:cNvSpPr>
            <a:spLocks noGrp="1"/>
          </p:cNvSpPr>
          <p:nvPr>
            <p:ph type="title"/>
          </p:nvPr>
        </p:nvSpPr>
        <p:spPr>
          <a:xfrm>
            <a:off x="1143000" y="457200"/>
            <a:ext cx="7848600" cy="533400"/>
          </a:xfrm>
        </p:spPr>
        <p:txBody>
          <a:bodyPr/>
          <a:lstStyle/>
          <a:p>
            <a:r>
              <a:rPr lang="en-US" sz="3200" dirty="0" smtClean="0">
                <a:latin typeface="Arial Narrow" pitchFamily="34" charset="0"/>
              </a:rPr>
              <a:t>Changing Threat Landscape</a:t>
            </a:r>
            <a:br>
              <a:rPr lang="en-US" sz="3200" dirty="0" smtClean="0">
                <a:latin typeface="Arial Narrow" pitchFamily="34" charset="0"/>
              </a:rPr>
            </a:br>
            <a:r>
              <a:rPr lang="en-US" sz="2000" dirty="0" smtClean="0">
                <a:solidFill>
                  <a:schemeClr val="tx2">
                    <a:lumMod val="60000"/>
                    <a:lumOff val="40000"/>
                  </a:schemeClr>
                </a:solidFill>
                <a:latin typeface="Arial Narrow" pitchFamily="34" charset="0"/>
              </a:rPr>
              <a:t>Security Event Monitoring Threshold (Now)</a:t>
            </a:r>
            <a:endParaRPr lang="en-US" sz="2000" dirty="0">
              <a:solidFill>
                <a:schemeClr val="tx2">
                  <a:lumMod val="60000"/>
                  <a:lumOff val="40000"/>
                </a:schemeClr>
              </a:solidFill>
              <a:latin typeface="Arial Narrow" pitchFamily="34" charset="0"/>
            </a:endParaRPr>
          </a:p>
        </p:txBody>
      </p:sp>
      <p:sp>
        <p:nvSpPr>
          <p:cNvPr id="2" name="Slide Number Placeholder 1"/>
          <p:cNvSpPr>
            <a:spLocks noGrp="1"/>
          </p:cNvSpPr>
          <p:nvPr>
            <p:ph type="sldNum" sz="quarter" idx="12"/>
          </p:nvPr>
        </p:nvSpPr>
        <p:spPr/>
        <p:txBody>
          <a:bodyPr/>
          <a:lstStyle/>
          <a:p>
            <a:fld id="{1A5F38BC-B1A4-4EDA-8A76-8B52C33E7765}" type="slidenum">
              <a:rPr lang="en-US" smtClean="0"/>
              <a:t>25</a:t>
            </a:fld>
            <a:endParaRPr lang="en-US"/>
          </a:p>
        </p:txBody>
      </p:sp>
    </p:spTree>
    <p:extLst>
      <p:ext uri="{BB962C8B-B14F-4D97-AF65-F5344CB8AC3E}">
        <p14:creationId xmlns:p14="http://schemas.microsoft.com/office/powerpoint/2010/main" val="19903361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
            <a:ext cx="7509933" cy="852488"/>
          </a:xfrm>
        </p:spPr>
        <p:txBody>
          <a:bodyPr/>
          <a:lstStyle/>
          <a:p>
            <a:r>
              <a:rPr lang="en-US" sz="3200" b="1" dirty="0" smtClean="0">
                <a:latin typeface="Arial Narrow" pitchFamily="34" charset="0"/>
              </a:rPr>
              <a:t>SI Prefix Primer</a:t>
            </a:r>
            <a:endParaRPr lang="en-US" sz="3200" b="1" dirty="0">
              <a:latin typeface="Arial Narrow"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61561818"/>
              </p:ext>
            </p:extLst>
          </p:nvPr>
        </p:nvGraphicFramePr>
        <p:xfrm>
          <a:off x="381000" y="838200"/>
          <a:ext cx="6324600" cy="4114797"/>
        </p:xfrm>
        <a:graphic>
          <a:graphicData uri="http://schemas.openxmlformats.org/drawingml/2006/table">
            <a:tbl>
              <a:tblPr firstRow="1" bandRow="1">
                <a:tableStyleId>{69CF1AB2-1976-4502-BF36-3FF5EA218861}</a:tableStyleId>
              </a:tblPr>
              <a:tblGrid>
                <a:gridCol w="3830637"/>
                <a:gridCol w="1813267"/>
                <a:gridCol w="680696"/>
              </a:tblGrid>
              <a:tr h="632611">
                <a:tc>
                  <a:txBody>
                    <a:bodyPr/>
                    <a:lstStyle/>
                    <a:p>
                      <a:pPr algn="r"/>
                      <a:r>
                        <a:rPr lang="en-US" sz="2000" b="1" dirty="0" smtClean="0">
                          <a:latin typeface="Arial Narrow" pitchFamily="34" charset="0"/>
                        </a:rPr>
                        <a:t>1,000,000,000,000,000,000,000,000</a:t>
                      </a:r>
                      <a:endParaRPr lang="en-US" sz="2000" b="1" dirty="0">
                        <a:latin typeface="Arial Narrow" pitchFamily="34" charset="0"/>
                      </a:endParaRPr>
                    </a:p>
                  </a:txBody>
                  <a:tcPr marL="19050" marR="19050" marT="19050" marB="19050" anchor="ctr"/>
                </a:tc>
                <a:tc>
                  <a:txBody>
                    <a:bodyPr/>
                    <a:lstStyle/>
                    <a:p>
                      <a:pPr algn="ctr"/>
                      <a:r>
                        <a:rPr lang="en-US" sz="2000" b="1" dirty="0" err="1" smtClean="0">
                          <a:latin typeface="Arial Narrow" pitchFamily="34" charset="0"/>
                        </a:rPr>
                        <a:t>yottabyte</a:t>
                      </a:r>
                      <a:endParaRPr lang="en-US" sz="2000" b="1" dirty="0">
                        <a:latin typeface="Arial Narrow" pitchFamily="34" charset="0"/>
                      </a:endParaRPr>
                    </a:p>
                  </a:txBody>
                  <a:tcPr marL="19050" marR="19050" marT="19050" marB="19050" anchor="ctr"/>
                </a:tc>
                <a:tc>
                  <a:txBody>
                    <a:bodyPr/>
                    <a:lstStyle/>
                    <a:p>
                      <a:pPr algn="ctr"/>
                      <a:r>
                        <a:rPr lang="en-US" sz="2000" b="1" dirty="0" smtClean="0">
                          <a:latin typeface="Arial Narrow" pitchFamily="34" charset="0"/>
                        </a:rPr>
                        <a:t>YB</a:t>
                      </a:r>
                      <a:endParaRPr lang="en-US" sz="2000" b="1" dirty="0">
                        <a:latin typeface="Arial Narrow" pitchFamily="34" charset="0"/>
                      </a:endParaRPr>
                    </a:p>
                  </a:txBody>
                  <a:tcPr marL="19050" marR="19050" marT="19050" marB="19050" anchor="ctr"/>
                </a:tc>
              </a:tr>
              <a:tr h="487907">
                <a:tc>
                  <a:txBody>
                    <a:bodyPr/>
                    <a:lstStyle/>
                    <a:p>
                      <a:pPr algn="r"/>
                      <a:r>
                        <a:rPr lang="en-US" sz="2000" b="1" dirty="0" smtClean="0">
                          <a:latin typeface="Arial Narrow" pitchFamily="34" charset="0"/>
                        </a:rPr>
                        <a:t>1,000,000,000,000,000,000,000</a:t>
                      </a:r>
                      <a:endParaRPr lang="en-US" sz="2000" b="1" dirty="0">
                        <a:latin typeface="Arial Narrow" pitchFamily="34" charset="0"/>
                      </a:endParaRPr>
                    </a:p>
                  </a:txBody>
                  <a:tcPr marL="19050" marR="19050" marT="19050" marB="19050" anchor="ctr"/>
                </a:tc>
                <a:tc>
                  <a:txBody>
                    <a:bodyPr/>
                    <a:lstStyle/>
                    <a:p>
                      <a:pPr algn="ctr"/>
                      <a:r>
                        <a:rPr lang="en-US" sz="2000" b="1" dirty="0" err="1" smtClean="0">
                          <a:latin typeface="Arial Narrow" pitchFamily="34" charset="0"/>
                        </a:rPr>
                        <a:t>zettabyte</a:t>
                      </a:r>
                      <a:endParaRPr lang="en-US" sz="2000" b="1" dirty="0">
                        <a:latin typeface="Arial Narrow" pitchFamily="34" charset="0"/>
                      </a:endParaRPr>
                    </a:p>
                  </a:txBody>
                  <a:tcPr marL="19050" marR="19050" marT="19050" marB="19050" anchor="ctr"/>
                </a:tc>
                <a:tc>
                  <a:txBody>
                    <a:bodyPr/>
                    <a:lstStyle/>
                    <a:p>
                      <a:pPr algn="ctr"/>
                      <a:r>
                        <a:rPr lang="en-US" sz="2000" b="1" dirty="0" smtClean="0">
                          <a:latin typeface="Arial Narrow" pitchFamily="34" charset="0"/>
                        </a:rPr>
                        <a:t>ZB</a:t>
                      </a:r>
                      <a:endParaRPr lang="en-US" sz="2000" b="1" dirty="0">
                        <a:latin typeface="Arial Narrow" pitchFamily="34" charset="0"/>
                      </a:endParaRPr>
                    </a:p>
                  </a:txBody>
                  <a:tcPr marL="19050" marR="19050" marT="19050" marB="19050" anchor="ctr"/>
                </a:tc>
              </a:tr>
              <a:tr h="487907">
                <a:tc>
                  <a:txBody>
                    <a:bodyPr/>
                    <a:lstStyle/>
                    <a:p>
                      <a:pPr algn="r"/>
                      <a:r>
                        <a:rPr lang="en-US" sz="2000" b="1" dirty="0" smtClean="0">
                          <a:latin typeface="Arial Narrow" pitchFamily="34" charset="0"/>
                        </a:rPr>
                        <a:t>1,000,000,000,000,000,000</a:t>
                      </a:r>
                      <a:endParaRPr lang="en-US" sz="2000" b="1" dirty="0">
                        <a:latin typeface="Arial Narrow" pitchFamily="34" charset="0"/>
                      </a:endParaRPr>
                    </a:p>
                  </a:txBody>
                  <a:tcPr marL="19050" marR="19050" marT="19050" marB="19050" anchor="ctr"/>
                </a:tc>
                <a:tc>
                  <a:txBody>
                    <a:bodyPr/>
                    <a:lstStyle/>
                    <a:p>
                      <a:pPr algn="ctr"/>
                      <a:r>
                        <a:rPr lang="en-US" sz="2000" b="1" dirty="0" err="1" smtClean="0">
                          <a:latin typeface="Arial Narrow" pitchFamily="34" charset="0"/>
                        </a:rPr>
                        <a:t>exabyte</a:t>
                      </a:r>
                      <a:endParaRPr lang="en-US" sz="2000" b="1" dirty="0">
                        <a:latin typeface="Arial Narrow" pitchFamily="34" charset="0"/>
                      </a:endParaRPr>
                    </a:p>
                  </a:txBody>
                  <a:tcPr marL="19050" marR="19050" marT="19050" marB="19050" anchor="ctr"/>
                </a:tc>
                <a:tc>
                  <a:txBody>
                    <a:bodyPr/>
                    <a:lstStyle/>
                    <a:p>
                      <a:pPr algn="ctr"/>
                      <a:r>
                        <a:rPr lang="en-US" sz="2000" b="1" dirty="0" smtClean="0">
                          <a:latin typeface="Arial Narrow" pitchFamily="34" charset="0"/>
                        </a:rPr>
                        <a:t>EB</a:t>
                      </a:r>
                      <a:endParaRPr lang="en-US" sz="2000" b="1" dirty="0">
                        <a:latin typeface="Arial Narrow" pitchFamily="34" charset="0"/>
                      </a:endParaRPr>
                    </a:p>
                  </a:txBody>
                  <a:tcPr marL="19050" marR="19050" marT="19050" marB="19050" anchor="ctr"/>
                </a:tc>
              </a:tr>
              <a:tr h="554744">
                <a:tc>
                  <a:txBody>
                    <a:bodyPr/>
                    <a:lstStyle/>
                    <a:p>
                      <a:pPr algn="r"/>
                      <a:r>
                        <a:rPr lang="en-US" sz="2000" b="1" dirty="0" smtClean="0">
                          <a:latin typeface="Arial Narrow" pitchFamily="34" charset="0"/>
                        </a:rPr>
                        <a:t>1,000,000,000,000,000</a:t>
                      </a:r>
                      <a:endParaRPr lang="en-US" sz="2000" b="1" dirty="0">
                        <a:latin typeface="Arial Narrow" pitchFamily="34" charset="0"/>
                      </a:endParaRPr>
                    </a:p>
                  </a:txBody>
                  <a:tcPr marL="19050" marR="19050" marT="19050" marB="19050" anchor="ctr"/>
                </a:tc>
                <a:tc>
                  <a:txBody>
                    <a:bodyPr/>
                    <a:lstStyle/>
                    <a:p>
                      <a:pPr algn="ctr"/>
                      <a:r>
                        <a:rPr lang="en-US" sz="2000" b="1" dirty="0" smtClean="0">
                          <a:latin typeface="Arial Narrow" pitchFamily="34" charset="0"/>
                        </a:rPr>
                        <a:t>petabyte</a:t>
                      </a:r>
                      <a:endParaRPr lang="en-US" sz="2000" b="1" dirty="0">
                        <a:latin typeface="Arial Narrow" pitchFamily="34" charset="0"/>
                      </a:endParaRPr>
                    </a:p>
                  </a:txBody>
                  <a:tcPr marL="19050" marR="19050" marT="19050" marB="19050" anchor="ctr"/>
                </a:tc>
                <a:tc>
                  <a:txBody>
                    <a:bodyPr/>
                    <a:lstStyle/>
                    <a:p>
                      <a:pPr algn="ctr"/>
                      <a:r>
                        <a:rPr lang="en-US" sz="2000" b="1" dirty="0" smtClean="0">
                          <a:latin typeface="Arial Narrow" pitchFamily="34" charset="0"/>
                        </a:rPr>
                        <a:t>PB</a:t>
                      </a:r>
                      <a:endParaRPr lang="en-US" sz="2000" b="1" dirty="0">
                        <a:latin typeface="Arial Narrow" pitchFamily="34" charset="0"/>
                      </a:endParaRPr>
                    </a:p>
                  </a:txBody>
                  <a:tcPr marL="19050" marR="19050" marT="19050" marB="19050" anchor="ctr"/>
                </a:tc>
              </a:tr>
              <a:tr h="487907">
                <a:tc>
                  <a:txBody>
                    <a:bodyPr/>
                    <a:lstStyle/>
                    <a:p>
                      <a:pPr algn="r"/>
                      <a:r>
                        <a:rPr lang="en-US" sz="2000" b="1" dirty="0" smtClean="0">
                          <a:latin typeface="Arial Narrow" pitchFamily="34" charset="0"/>
                        </a:rPr>
                        <a:t>1,000,000,000,000</a:t>
                      </a:r>
                      <a:endParaRPr lang="en-US" sz="2000" b="1" dirty="0">
                        <a:latin typeface="Arial Narrow" pitchFamily="34" charset="0"/>
                      </a:endParaRPr>
                    </a:p>
                  </a:txBody>
                  <a:tcPr marL="19050" marR="19050" marT="19050" marB="19050" anchor="ctr"/>
                </a:tc>
                <a:tc>
                  <a:txBody>
                    <a:bodyPr/>
                    <a:lstStyle/>
                    <a:p>
                      <a:pPr algn="ctr"/>
                      <a:r>
                        <a:rPr lang="en-US" sz="2000" b="1" dirty="0" smtClean="0">
                          <a:latin typeface="Arial Narrow" pitchFamily="34" charset="0"/>
                        </a:rPr>
                        <a:t>terabyte</a:t>
                      </a:r>
                      <a:endParaRPr lang="en-US" sz="2000" b="1" dirty="0">
                        <a:latin typeface="Arial Narrow" pitchFamily="34" charset="0"/>
                      </a:endParaRPr>
                    </a:p>
                  </a:txBody>
                  <a:tcPr marL="19050" marR="19050" marT="19050" marB="19050" anchor="ctr"/>
                </a:tc>
                <a:tc>
                  <a:txBody>
                    <a:bodyPr/>
                    <a:lstStyle/>
                    <a:p>
                      <a:pPr algn="ctr"/>
                      <a:r>
                        <a:rPr lang="en-US" sz="2000" b="1" dirty="0" smtClean="0">
                          <a:latin typeface="Arial Narrow" pitchFamily="34" charset="0"/>
                        </a:rPr>
                        <a:t>TB</a:t>
                      </a:r>
                      <a:endParaRPr lang="en-US" sz="2000" b="1" dirty="0">
                        <a:latin typeface="Arial Narrow" pitchFamily="34" charset="0"/>
                      </a:endParaRPr>
                    </a:p>
                  </a:txBody>
                  <a:tcPr marL="19050" marR="19050" marT="19050" marB="19050" anchor="ctr"/>
                </a:tc>
              </a:tr>
              <a:tr h="487907">
                <a:tc>
                  <a:txBody>
                    <a:bodyPr/>
                    <a:lstStyle/>
                    <a:p>
                      <a:pPr algn="r"/>
                      <a:r>
                        <a:rPr lang="en-US" sz="2000" b="1" dirty="0" smtClean="0">
                          <a:latin typeface="Arial Narrow" pitchFamily="34" charset="0"/>
                        </a:rPr>
                        <a:t>1,000,000,000</a:t>
                      </a:r>
                      <a:endParaRPr lang="en-US" sz="2000" b="1" dirty="0">
                        <a:latin typeface="Arial Narrow" pitchFamily="34" charset="0"/>
                      </a:endParaRPr>
                    </a:p>
                  </a:txBody>
                  <a:tcPr marL="19050" marR="19050" marT="19050" marB="19050" anchor="ctr"/>
                </a:tc>
                <a:tc>
                  <a:txBody>
                    <a:bodyPr/>
                    <a:lstStyle/>
                    <a:p>
                      <a:pPr algn="ctr"/>
                      <a:r>
                        <a:rPr lang="en-US" sz="2000" b="1" dirty="0" smtClean="0">
                          <a:latin typeface="Arial Narrow" pitchFamily="34" charset="0"/>
                        </a:rPr>
                        <a:t>gigabyte</a:t>
                      </a:r>
                      <a:endParaRPr lang="en-US" sz="2000" b="1" dirty="0">
                        <a:latin typeface="Arial Narrow" pitchFamily="34" charset="0"/>
                      </a:endParaRPr>
                    </a:p>
                  </a:txBody>
                  <a:tcPr marL="19050" marR="19050" marT="19050" marB="19050" anchor="ctr"/>
                </a:tc>
                <a:tc>
                  <a:txBody>
                    <a:bodyPr/>
                    <a:lstStyle/>
                    <a:p>
                      <a:pPr algn="ctr"/>
                      <a:r>
                        <a:rPr lang="en-US" sz="2000" b="1" dirty="0" smtClean="0">
                          <a:latin typeface="Arial Narrow" pitchFamily="34" charset="0"/>
                        </a:rPr>
                        <a:t>GB</a:t>
                      </a:r>
                      <a:endParaRPr lang="en-US" sz="2000" b="1" dirty="0">
                        <a:latin typeface="Arial Narrow" pitchFamily="34" charset="0"/>
                      </a:endParaRPr>
                    </a:p>
                  </a:txBody>
                  <a:tcPr marL="19050" marR="19050" marT="19050" marB="19050" anchor="ctr"/>
                </a:tc>
              </a:tr>
              <a:tr h="487907">
                <a:tc>
                  <a:txBody>
                    <a:bodyPr/>
                    <a:lstStyle/>
                    <a:p>
                      <a:pPr algn="r"/>
                      <a:r>
                        <a:rPr lang="en-US" sz="2000" b="1" dirty="0" smtClean="0">
                          <a:latin typeface="Arial Narrow" pitchFamily="34" charset="0"/>
                        </a:rPr>
                        <a:t>1,000,000</a:t>
                      </a:r>
                      <a:endParaRPr lang="en-US" sz="2000" b="1" dirty="0">
                        <a:latin typeface="Arial Narrow" pitchFamily="34" charset="0"/>
                      </a:endParaRPr>
                    </a:p>
                  </a:txBody>
                  <a:tcPr marL="19050" marR="19050" marT="19050" marB="19050" anchor="ctr"/>
                </a:tc>
                <a:tc>
                  <a:txBody>
                    <a:bodyPr/>
                    <a:lstStyle/>
                    <a:p>
                      <a:pPr algn="ctr"/>
                      <a:r>
                        <a:rPr lang="en-US" sz="2000" b="1" dirty="0" smtClean="0">
                          <a:latin typeface="Arial Narrow" pitchFamily="34" charset="0"/>
                        </a:rPr>
                        <a:t>megabyte</a:t>
                      </a:r>
                      <a:endParaRPr lang="en-US" sz="2000" b="1" dirty="0">
                        <a:latin typeface="Arial Narrow" pitchFamily="34" charset="0"/>
                      </a:endParaRPr>
                    </a:p>
                  </a:txBody>
                  <a:tcPr marL="19050" marR="19050" marT="19050" marB="19050" anchor="ctr"/>
                </a:tc>
                <a:tc>
                  <a:txBody>
                    <a:bodyPr/>
                    <a:lstStyle/>
                    <a:p>
                      <a:pPr algn="ctr"/>
                      <a:r>
                        <a:rPr lang="en-US" sz="2000" b="1" dirty="0" smtClean="0">
                          <a:latin typeface="Arial Narrow" pitchFamily="34" charset="0"/>
                        </a:rPr>
                        <a:t>MB</a:t>
                      </a:r>
                      <a:endParaRPr lang="en-US" sz="2000" b="1" dirty="0">
                        <a:latin typeface="Arial Narrow" pitchFamily="34" charset="0"/>
                      </a:endParaRPr>
                    </a:p>
                  </a:txBody>
                  <a:tcPr marL="19050" marR="19050" marT="19050" marB="19050" anchor="ctr"/>
                </a:tc>
              </a:tr>
              <a:tr h="487907">
                <a:tc>
                  <a:txBody>
                    <a:bodyPr/>
                    <a:lstStyle/>
                    <a:p>
                      <a:pPr algn="r"/>
                      <a:r>
                        <a:rPr lang="en-US" sz="2000" b="1" dirty="0" smtClean="0">
                          <a:latin typeface="Arial Narrow" pitchFamily="34" charset="0"/>
                        </a:rPr>
                        <a:t>1,000</a:t>
                      </a:r>
                      <a:endParaRPr lang="en-US" sz="2000" b="1" dirty="0">
                        <a:latin typeface="Arial Narrow" pitchFamily="34" charset="0"/>
                      </a:endParaRPr>
                    </a:p>
                  </a:txBody>
                  <a:tcPr marL="19050" marR="19050" marT="19050" marB="19050" anchor="ctr"/>
                </a:tc>
                <a:tc>
                  <a:txBody>
                    <a:bodyPr/>
                    <a:lstStyle/>
                    <a:p>
                      <a:pPr algn="ctr"/>
                      <a:r>
                        <a:rPr lang="en-US" sz="2000" b="1" dirty="0" smtClean="0">
                          <a:latin typeface="Arial Narrow" pitchFamily="34" charset="0"/>
                        </a:rPr>
                        <a:t>kilobyte</a:t>
                      </a:r>
                      <a:endParaRPr lang="en-US" sz="2000" b="1" dirty="0">
                        <a:latin typeface="Arial Narrow" pitchFamily="34" charset="0"/>
                      </a:endParaRPr>
                    </a:p>
                  </a:txBody>
                  <a:tcPr marL="19050" marR="19050" marT="19050" marB="19050" anchor="ctr"/>
                </a:tc>
                <a:tc>
                  <a:txBody>
                    <a:bodyPr/>
                    <a:lstStyle/>
                    <a:p>
                      <a:pPr algn="ctr"/>
                      <a:r>
                        <a:rPr lang="en-US" sz="2000" b="1" dirty="0" err="1" smtClean="0">
                          <a:latin typeface="Arial Narrow" pitchFamily="34" charset="0"/>
                        </a:rPr>
                        <a:t>kB</a:t>
                      </a:r>
                      <a:endParaRPr lang="en-US" sz="2000" b="1" dirty="0">
                        <a:latin typeface="Arial Narrow" pitchFamily="34" charset="0"/>
                      </a:endParaRPr>
                    </a:p>
                  </a:txBody>
                  <a:tcPr marL="19050" marR="19050" marT="19050" marB="19050" anchor="ctr"/>
                </a:tc>
              </a:tr>
            </a:tbl>
          </a:graphicData>
        </a:graphic>
      </p:graphicFrame>
      <p:sp>
        <p:nvSpPr>
          <p:cNvPr id="5" name="TextBox 4"/>
          <p:cNvSpPr txBox="1"/>
          <p:nvPr/>
        </p:nvSpPr>
        <p:spPr>
          <a:xfrm>
            <a:off x="7239000" y="4086761"/>
            <a:ext cx="1447800" cy="1323439"/>
          </a:xfrm>
          <a:prstGeom prst="rect">
            <a:avLst/>
          </a:prstGeom>
          <a:noFill/>
          <a:ln>
            <a:solidFill>
              <a:schemeClr val="tx1"/>
            </a:solidFill>
          </a:ln>
        </p:spPr>
        <p:txBody>
          <a:bodyPr wrap="square" rtlCol="0">
            <a:spAutoFit/>
          </a:bodyPr>
          <a:lstStyle/>
          <a:p>
            <a:r>
              <a:rPr lang="en-US" sz="1600" dirty="0" smtClean="0">
                <a:solidFill>
                  <a:prstClr val="black"/>
                </a:solidFill>
                <a:latin typeface="Arial Narrow" pitchFamily="34" charset="0"/>
              </a:rPr>
              <a:t>My First Computer</a:t>
            </a:r>
          </a:p>
          <a:p>
            <a:endParaRPr lang="en-US" sz="1600" dirty="0">
              <a:solidFill>
                <a:prstClr val="black"/>
              </a:solidFill>
              <a:latin typeface="Arial Narrow" pitchFamily="34" charset="0"/>
            </a:endParaRPr>
          </a:p>
          <a:p>
            <a:endParaRPr lang="en-US" sz="1600" dirty="0" smtClean="0">
              <a:solidFill>
                <a:prstClr val="black"/>
              </a:solidFill>
              <a:latin typeface="Arial Narrow" pitchFamily="34" charset="0"/>
            </a:endParaRPr>
          </a:p>
          <a:p>
            <a:endParaRPr lang="en-US" sz="1600" dirty="0">
              <a:solidFill>
                <a:prstClr val="black"/>
              </a:solidFill>
              <a:latin typeface="Arial Narrow" pitchFamily="34" charset="0"/>
            </a:endParaRPr>
          </a:p>
        </p:txBody>
      </p:sp>
      <p:sp>
        <p:nvSpPr>
          <p:cNvPr id="6" name="TextBox 5"/>
          <p:cNvSpPr txBox="1"/>
          <p:nvPr/>
        </p:nvSpPr>
        <p:spPr>
          <a:xfrm>
            <a:off x="7086600" y="1981200"/>
            <a:ext cx="1748118" cy="584775"/>
          </a:xfrm>
          <a:prstGeom prst="rect">
            <a:avLst/>
          </a:prstGeom>
          <a:noFill/>
          <a:ln>
            <a:solidFill>
              <a:schemeClr val="tx1"/>
            </a:solidFill>
          </a:ln>
        </p:spPr>
        <p:txBody>
          <a:bodyPr wrap="square" rtlCol="0">
            <a:spAutoFit/>
          </a:bodyPr>
          <a:lstStyle/>
          <a:p>
            <a:r>
              <a:rPr lang="en-US" sz="1600" dirty="0" smtClean="0">
                <a:solidFill>
                  <a:prstClr val="black"/>
                </a:solidFill>
                <a:latin typeface="Arial Narrow" pitchFamily="34" charset="0"/>
              </a:rPr>
              <a:t>CERN Produces 15 PB/Year</a:t>
            </a:r>
            <a:endParaRPr lang="en-US" sz="1600" dirty="0">
              <a:solidFill>
                <a:prstClr val="black"/>
              </a:solidFill>
              <a:latin typeface="Arial Narrow" pitchFamily="34" charset="0"/>
            </a:endParaRPr>
          </a:p>
        </p:txBody>
      </p:sp>
      <p:sp>
        <p:nvSpPr>
          <p:cNvPr id="7" name="TextBox 6"/>
          <p:cNvSpPr txBox="1"/>
          <p:nvPr/>
        </p:nvSpPr>
        <p:spPr>
          <a:xfrm>
            <a:off x="7008159" y="3429000"/>
            <a:ext cx="1905000" cy="584775"/>
          </a:xfrm>
          <a:prstGeom prst="rect">
            <a:avLst/>
          </a:prstGeom>
          <a:noFill/>
          <a:ln>
            <a:solidFill>
              <a:schemeClr val="tx1"/>
            </a:solidFill>
          </a:ln>
        </p:spPr>
        <p:txBody>
          <a:bodyPr wrap="square" rtlCol="0">
            <a:spAutoFit/>
          </a:bodyPr>
          <a:lstStyle/>
          <a:p>
            <a:r>
              <a:rPr lang="en-US" sz="1600" dirty="0" err="1" smtClean="0">
                <a:solidFill>
                  <a:prstClr val="black"/>
                </a:solidFill>
                <a:latin typeface="Arial Narrow" pitchFamily="34" charset="0"/>
              </a:rPr>
              <a:t>Splunk</a:t>
            </a:r>
            <a:r>
              <a:rPr lang="en-US" sz="1600" dirty="0" smtClean="0">
                <a:solidFill>
                  <a:prstClr val="black"/>
                </a:solidFill>
                <a:latin typeface="Arial Narrow" pitchFamily="34" charset="0"/>
              </a:rPr>
              <a:t> Consumes </a:t>
            </a:r>
          </a:p>
          <a:p>
            <a:r>
              <a:rPr lang="en-US" sz="1600" dirty="0" smtClean="0">
                <a:solidFill>
                  <a:prstClr val="black"/>
                </a:solidFill>
                <a:latin typeface="Arial Narrow" pitchFamily="34" charset="0"/>
              </a:rPr>
              <a:t>150 GB/Day</a:t>
            </a:r>
            <a:endParaRPr lang="en-US" sz="1600" dirty="0">
              <a:solidFill>
                <a:prstClr val="black"/>
              </a:solidFill>
              <a:latin typeface="Arial Narrow" pitchFamily="34" charset="0"/>
            </a:endParaRPr>
          </a:p>
        </p:txBody>
      </p:sp>
      <p:sp>
        <p:nvSpPr>
          <p:cNvPr id="8" name="TextBox 7"/>
          <p:cNvSpPr txBox="1"/>
          <p:nvPr/>
        </p:nvSpPr>
        <p:spPr>
          <a:xfrm>
            <a:off x="7315200" y="2743200"/>
            <a:ext cx="1371600" cy="584775"/>
          </a:xfrm>
          <a:prstGeom prst="rect">
            <a:avLst/>
          </a:prstGeom>
          <a:noFill/>
          <a:ln>
            <a:solidFill>
              <a:schemeClr val="tx1"/>
            </a:solidFill>
          </a:ln>
        </p:spPr>
        <p:txBody>
          <a:bodyPr wrap="square" rtlCol="0">
            <a:spAutoFit/>
          </a:bodyPr>
          <a:lstStyle/>
          <a:p>
            <a:r>
              <a:rPr lang="en-US" sz="1600" dirty="0" err="1" smtClean="0">
                <a:solidFill>
                  <a:prstClr val="black"/>
                </a:solidFill>
                <a:latin typeface="Arial Narrow" pitchFamily="34" charset="0"/>
              </a:rPr>
              <a:t>Netwitness</a:t>
            </a:r>
            <a:r>
              <a:rPr lang="en-US" sz="1600" dirty="0" smtClean="0">
                <a:solidFill>
                  <a:prstClr val="black"/>
                </a:solidFill>
                <a:latin typeface="Arial Narrow" pitchFamily="34" charset="0"/>
              </a:rPr>
              <a:t>  460 TB</a:t>
            </a:r>
            <a:endParaRPr lang="en-US" sz="1600" dirty="0">
              <a:solidFill>
                <a:prstClr val="black"/>
              </a:solidFill>
              <a:latin typeface="Arial Narrow" pitchFamily="34" charset="0"/>
            </a:endParaRPr>
          </a:p>
        </p:txBody>
      </p:sp>
      <p:sp>
        <p:nvSpPr>
          <p:cNvPr id="9" name="TextBox 8"/>
          <p:cNvSpPr txBox="1"/>
          <p:nvPr/>
        </p:nvSpPr>
        <p:spPr>
          <a:xfrm>
            <a:off x="7239000" y="1106269"/>
            <a:ext cx="1447800" cy="584775"/>
          </a:xfrm>
          <a:prstGeom prst="rect">
            <a:avLst/>
          </a:prstGeom>
          <a:noFill/>
          <a:ln>
            <a:solidFill>
              <a:schemeClr val="tx1"/>
            </a:solidFill>
          </a:ln>
        </p:spPr>
        <p:txBody>
          <a:bodyPr wrap="square" rtlCol="0">
            <a:spAutoFit/>
          </a:bodyPr>
          <a:lstStyle/>
          <a:p>
            <a:r>
              <a:rPr lang="en-US" sz="1600" dirty="0" smtClean="0">
                <a:solidFill>
                  <a:prstClr val="black"/>
                </a:solidFill>
                <a:latin typeface="Arial Narrow" pitchFamily="34" charset="0"/>
              </a:rPr>
              <a:t>Big Data</a:t>
            </a:r>
          </a:p>
          <a:p>
            <a:r>
              <a:rPr lang="en-US" sz="1600" dirty="0" smtClean="0">
                <a:solidFill>
                  <a:prstClr val="black"/>
                </a:solidFill>
                <a:latin typeface="Arial Narrow" pitchFamily="34" charset="0"/>
              </a:rPr>
              <a:t>Exabyte Scale</a:t>
            </a:r>
            <a:endParaRPr lang="en-US" sz="1600" dirty="0">
              <a:solidFill>
                <a:prstClr val="black"/>
              </a:solidFill>
              <a:latin typeface="Arial Narrow" pitchFamily="34" charset="0"/>
            </a:endParaRPr>
          </a:p>
        </p:txBody>
      </p:sp>
      <p:pic>
        <p:nvPicPr>
          <p:cNvPr id="1026" name="Picture 2" descr="C:\Users\pjt\Desktop\250px-Sinclair_ZX8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17607" y="4656892"/>
            <a:ext cx="788193" cy="696763"/>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Straight Arrow Connector 14"/>
          <p:cNvCxnSpPr/>
          <p:nvPr/>
        </p:nvCxnSpPr>
        <p:spPr>
          <a:xfrm flipH="1">
            <a:off x="6781800" y="3124200"/>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6781800" y="2304365"/>
            <a:ext cx="228600" cy="3231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6781800" y="1429434"/>
            <a:ext cx="381000" cy="6279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6705600" y="4724400"/>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6705600" y="3733800"/>
            <a:ext cx="228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Slide Number Placeholder 9"/>
          <p:cNvSpPr>
            <a:spLocks noGrp="1"/>
          </p:cNvSpPr>
          <p:nvPr>
            <p:ph type="sldNum" sz="quarter" idx="12"/>
          </p:nvPr>
        </p:nvSpPr>
        <p:spPr/>
        <p:txBody>
          <a:bodyPr/>
          <a:lstStyle/>
          <a:p>
            <a:fld id="{1A5F38BC-B1A4-4EDA-8A76-8B52C33E7765}" type="slidenum">
              <a:rPr lang="en-US" smtClean="0"/>
              <a:t>26</a:t>
            </a:fld>
            <a:endParaRPr lang="en-US"/>
          </a:p>
        </p:txBody>
      </p:sp>
    </p:spTree>
    <p:extLst>
      <p:ext uri="{BB962C8B-B14F-4D97-AF65-F5344CB8AC3E}">
        <p14:creationId xmlns:p14="http://schemas.microsoft.com/office/powerpoint/2010/main" val="176378672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5143500"/>
            <a:ext cx="82296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Arial Narrow" pitchFamily="34" charset="0"/>
              </a:rPr>
              <a:t>Digital Exhaust Data</a:t>
            </a:r>
            <a:endParaRPr lang="en-US" sz="2000" dirty="0">
              <a:latin typeface="Arial Narrow" pitchFamily="34" charset="0"/>
            </a:endParaRPr>
          </a:p>
        </p:txBody>
      </p:sp>
      <p:sp>
        <p:nvSpPr>
          <p:cNvPr id="5" name="Rectangle 4"/>
          <p:cNvSpPr/>
          <p:nvPr/>
        </p:nvSpPr>
        <p:spPr>
          <a:xfrm>
            <a:off x="457200" y="3200400"/>
            <a:ext cx="2594344" cy="1752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Arial Narrow" pitchFamily="34" charset="0"/>
              </a:rPr>
              <a:t>Signatures</a:t>
            </a:r>
            <a:endParaRPr lang="en-US" sz="2000" dirty="0">
              <a:latin typeface="Arial Narrow" pitchFamily="34" charset="0"/>
            </a:endParaRPr>
          </a:p>
        </p:txBody>
      </p:sp>
      <p:sp>
        <p:nvSpPr>
          <p:cNvPr id="6" name="Rectangle 5"/>
          <p:cNvSpPr/>
          <p:nvPr/>
        </p:nvSpPr>
        <p:spPr>
          <a:xfrm>
            <a:off x="3276600" y="3200400"/>
            <a:ext cx="2590800" cy="1752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Arial Narrow" pitchFamily="34" charset="0"/>
              </a:rPr>
              <a:t>Behaviors</a:t>
            </a:r>
            <a:endParaRPr lang="en-US" sz="2000" dirty="0">
              <a:latin typeface="Arial Narrow" pitchFamily="34" charset="0"/>
            </a:endParaRPr>
          </a:p>
        </p:txBody>
      </p:sp>
      <p:sp>
        <p:nvSpPr>
          <p:cNvPr id="7" name="Rectangle 6"/>
          <p:cNvSpPr/>
          <p:nvPr/>
        </p:nvSpPr>
        <p:spPr>
          <a:xfrm>
            <a:off x="6081823" y="3200400"/>
            <a:ext cx="2590800" cy="1752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Arial Narrow" pitchFamily="34" charset="0"/>
              </a:rPr>
              <a:t>“</a:t>
            </a:r>
            <a:r>
              <a:rPr lang="en-US" sz="2000" dirty="0" err="1" smtClean="0">
                <a:latin typeface="Arial Narrow" pitchFamily="34" charset="0"/>
              </a:rPr>
              <a:t>Sensemaking</a:t>
            </a:r>
            <a:r>
              <a:rPr lang="en-US" sz="2000" dirty="0" smtClean="0">
                <a:latin typeface="Arial Narrow" pitchFamily="34" charset="0"/>
              </a:rPr>
              <a:t>”</a:t>
            </a:r>
            <a:endParaRPr lang="en-US" sz="2000" dirty="0">
              <a:latin typeface="Arial Narrow" pitchFamily="34" charset="0"/>
            </a:endParaRPr>
          </a:p>
        </p:txBody>
      </p:sp>
      <p:sp>
        <p:nvSpPr>
          <p:cNvPr id="8" name="TextBox 7"/>
          <p:cNvSpPr txBox="1"/>
          <p:nvPr/>
        </p:nvSpPr>
        <p:spPr>
          <a:xfrm>
            <a:off x="533400" y="6134100"/>
            <a:ext cx="9067800" cy="338554"/>
          </a:xfrm>
          <a:prstGeom prst="rect">
            <a:avLst/>
          </a:prstGeom>
          <a:noFill/>
        </p:spPr>
        <p:txBody>
          <a:bodyPr wrap="square" rtlCol="0">
            <a:spAutoFit/>
          </a:bodyPr>
          <a:lstStyle/>
          <a:p>
            <a:r>
              <a:rPr lang="en-US" sz="1600" i="1" dirty="0" smtClean="0">
                <a:latin typeface="Arial Narrow" pitchFamily="34" charset="0"/>
              </a:rPr>
              <a:t>Data </a:t>
            </a:r>
            <a:r>
              <a:rPr lang="en-US" sz="1600" i="1" dirty="0">
                <a:latin typeface="Arial Narrow" pitchFamily="34" charset="0"/>
              </a:rPr>
              <a:t>Finds Data </a:t>
            </a:r>
            <a:r>
              <a:rPr lang="en-US" sz="1600" dirty="0">
                <a:latin typeface="Arial Narrow" pitchFamily="34" charset="0"/>
              </a:rPr>
              <a:t>- http://jeffjonas.typepad.com/DataFindsDataCreativeCommons.pdf</a:t>
            </a:r>
          </a:p>
        </p:txBody>
      </p:sp>
      <p:sp>
        <p:nvSpPr>
          <p:cNvPr id="2" name="Down Arrow 1"/>
          <p:cNvSpPr/>
          <p:nvPr/>
        </p:nvSpPr>
        <p:spPr>
          <a:xfrm>
            <a:off x="1354322" y="1866900"/>
            <a:ext cx="800100" cy="1066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878072" y="1387033"/>
            <a:ext cx="1865128" cy="400110"/>
          </a:xfrm>
          <a:prstGeom prst="rect">
            <a:avLst/>
          </a:prstGeom>
          <a:noFill/>
        </p:spPr>
        <p:txBody>
          <a:bodyPr wrap="square" rtlCol="0">
            <a:spAutoFit/>
          </a:bodyPr>
          <a:lstStyle/>
          <a:p>
            <a:pPr algn="ctr"/>
            <a:r>
              <a:rPr lang="en-US" sz="2000" b="1" dirty="0">
                <a:solidFill>
                  <a:srgbClr val="FF0000"/>
                </a:solidFill>
                <a:latin typeface="Arial Narrow" pitchFamily="34" charset="0"/>
              </a:rPr>
              <a:t>k</a:t>
            </a:r>
            <a:r>
              <a:rPr lang="en-US" sz="2000" b="1" dirty="0" smtClean="0">
                <a:solidFill>
                  <a:srgbClr val="FF0000"/>
                </a:solidFill>
                <a:latin typeface="Arial Narrow" pitchFamily="34" charset="0"/>
              </a:rPr>
              <a:t>nown </a:t>
            </a:r>
            <a:r>
              <a:rPr lang="en-US" sz="2000" b="1" dirty="0" err="1" smtClean="0">
                <a:solidFill>
                  <a:srgbClr val="FF0000"/>
                </a:solidFill>
                <a:latin typeface="Arial Narrow" pitchFamily="34" charset="0"/>
              </a:rPr>
              <a:t>knowns</a:t>
            </a:r>
            <a:endParaRPr lang="en-US" sz="2000" b="1" dirty="0">
              <a:solidFill>
                <a:srgbClr val="FF0000"/>
              </a:solidFill>
              <a:latin typeface="Arial Narrow" pitchFamily="34" charset="0"/>
            </a:endParaRPr>
          </a:p>
        </p:txBody>
      </p:sp>
      <p:sp>
        <p:nvSpPr>
          <p:cNvPr id="13" name="TextBox 12"/>
          <p:cNvSpPr txBox="1"/>
          <p:nvPr/>
        </p:nvSpPr>
        <p:spPr>
          <a:xfrm>
            <a:off x="3352800" y="1421368"/>
            <a:ext cx="2133600" cy="400110"/>
          </a:xfrm>
          <a:prstGeom prst="rect">
            <a:avLst/>
          </a:prstGeom>
          <a:noFill/>
        </p:spPr>
        <p:txBody>
          <a:bodyPr wrap="square" rtlCol="0">
            <a:spAutoFit/>
          </a:bodyPr>
          <a:lstStyle/>
          <a:p>
            <a:pPr algn="ctr"/>
            <a:r>
              <a:rPr lang="en-US" sz="2000" b="1" dirty="0">
                <a:solidFill>
                  <a:srgbClr val="FF0000"/>
                </a:solidFill>
                <a:latin typeface="Arial Narrow" pitchFamily="34" charset="0"/>
              </a:rPr>
              <a:t>k</a:t>
            </a:r>
            <a:r>
              <a:rPr lang="en-US" sz="2000" b="1" dirty="0" smtClean="0">
                <a:solidFill>
                  <a:srgbClr val="FF0000"/>
                </a:solidFill>
                <a:latin typeface="Arial Narrow" pitchFamily="34" charset="0"/>
              </a:rPr>
              <a:t>nown unknowns</a:t>
            </a:r>
            <a:endParaRPr lang="en-US" sz="2000" b="1" dirty="0">
              <a:solidFill>
                <a:srgbClr val="FF0000"/>
              </a:solidFill>
              <a:latin typeface="Arial Narrow" pitchFamily="34" charset="0"/>
            </a:endParaRPr>
          </a:p>
        </p:txBody>
      </p:sp>
      <p:sp>
        <p:nvSpPr>
          <p:cNvPr id="14" name="TextBox 13"/>
          <p:cNvSpPr txBox="1"/>
          <p:nvPr/>
        </p:nvSpPr>
        <p:spPr>
          <a:xfrm>
            <a:off x="6050811" y="1421368"/>
            <a:ext cx="2452577" cy="400110"/>
          </a:xfrm>
          <a:prstGeom prst="rect">
            <a:avLst/>
          </a:prstGeom>
          <a:noFill/>
        </p:spPr>
        <p:txBody>
          <a:bodyPr wrap="square" rtlCol="0">
            <a:spAutoFit/>
          </a:bodyPr>
          <a:lstStyle/>
          <a:p>
            <a:pPr algn="ctr"/>
            <a:r>
              <a:rPr lang="en-US" sz="2000" b="1" dirty="0" smtClean="0">
                <a:solidFill>
                  <a:srgbClr val="FF0000"/>
                </a:solidFill>
                <a:latin typeface="Arial Narrow" pitchFamily="34" charset="0"/>
              </a:rPr>
              <a:t>unknown unknowns</a:t>
            </a:r>
            <a:endParaRPr lang="en-US" sz="2000" b="1" dirty="0">
              <a:solidFill>
                <a:srgbClr val="FF0000"/>
              </a:solidFill>
              <a:latin typeface="Arial Narrow" pitchFamily="34" charset="0"/>
            </a:endParaRPr>
          </a:p>
        </p:txBody>
      </p:sp>
      <p:sp>
        <p:nvSpPr>
          <p:cNvPr id="15" name="Down Arrow 14"/>
          <p:cNvSpPr/>
          <p:nvPr/>
        </p:nvSpPr>
        <p:spPr>
          <a:xfrm>
            <a:off x="3981450" y="1866900"/>
            <a:ext cx="800100" cy="1066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Down Arrow 15"/>
          <p:cNvSpPr/>
          <p:nvPr/>
        </p:nvSpPr>
        <p:spPr>
          <a:xfrm>
            <a:off x="6877049" y="1866900"/>
            <a:ext cx="800100" cy="1066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0" y="457200"/>
            <a:ext cx="9144000" cy="584775"/>
          </a:xfrm>
          <a:prstGeom prst="rect">
            <a:avLst/>
          </a:prstGeom>
          <a:noFill/>
        </p:spPr>
        <p:txBody>
          <a:bodyPr wrap="square" rtlCol="0">
            <a:spAutoFit/>
          </a:bodyPr>
          <a:lstStyle/>
          <a:p>
            <a:pPr algn="ctr"/>
            <a:r>
              <a:rPr lang="en-US" sz="3200" b="1" dirty="0" smtClean="0">
                <a:solidFill>
                  <a:prstClr val="black"/>
                </a:solidFill>
                <a:latin typeface="Arial Narrow" pitchFamily="34" charset="0"/>
              </a:rPr>
              <a:t>Big Data Analytics</a:t>
            </a:r>
            <a:endParaRPr lang="en-US" sz="3200" b="1" dirty="0">
              <a:solidFill>
                <a:prstClr val="black"/>
              </a:solidFill>
              <a:latin typeface="Arial Narrow" pitchFamily="34" charset="0"/>
            </a:endParaRPr>
          </a:p>
        </p:txBody>
      </p:sp>
      <p:sp>
        <p:nvSpPr>
          <p:cNvPr id="3" name="Slide Number Placeholder 2"/>
          <p:cNvSpPr>
            <a:spLocks noGrp="1"/>
          </p:cNvSpPr>
          <p:nvPr>
            <p:ph type="sldNum" sz="quarter" idx="12"/>
          </p:nvPr>
        </p:nvSpPr>
        <p:spPr/>
        <p:txBody>
          <a:bodyPr/>
          <a:lstStyle/>
          <a:p>
            <a:fld id="{1A5F38BC-B1A4-4EDA-8A76-8B52C33E7765}" type="slidenum">
              <a:rPr lang="en-US" smtClean="0"/>
              <a:t>27</a:t>
            </a:fld>
            <a:endParaRPr lang="en-US"/>
          </a:p>
        </p:txBody>
      </p:sp>
    </p:spTree>
    <p:extLst>
      <p:ext uri="{BB962C8B-B14F-4D97-AF65-F5344CB8AC3E}">
        <p14:creationId xmlns:p14="http://schemas.microsoft.com/office/powerpoint/2010/main" val="34441165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701040"/>
          </a:xfrm>
        </p:spPr>
        <p:txBody>
          <a:bodyPr>
            <a:noAutofit/>
          </a:bodyPr>
          <a:lstStyle/>
          <a:p>
            <a:r>
              <a:rPr lang="en-US" sz="3200" dirty="0" smtClean="0">
                <a:latin typeface="Arial Narrow" pitchFamily="34" charset="0"/>
              </a:rPr>
              <a:t>Regulatory Audit and Continuous Controls Monitoring</a:t>
            </a:r>
            <a:endParaRPr lang="en-US" sz="3200" dirty="0">
              <a:latin typeface="Arial Narrow" pitchFamily="34" charset="0"/>
            </a:endParaRPr>
          </a:p>
        </p:txBody>
      </p:sp>
      <p:sp>
        <p:nvSpPr>
          <p:cNvPr id="3" name="Content Placeholder 2"/>
          <p:cNvSpPr>
            <a:spLocks noGrp="1"/>
          </p:cNvSpPr>
          <p:nvPr>
            <p:ph idx="1"/>
          </p:nvPr>
        </p:nvSpPr>
        <p:spPr>
          <a:xfrm>
            <a:off x="822960" y="1371600"/>
            <a:ext cx="7520940" cy="3308877"/>
          </a:xfrm>
        </p:spPr>
        <p:txBody>
          <a:bodyPr>
            <a:normAutofit lnSpcReduction="10000"/>
          </a:bodyPr>
          <a:lstStyle/>
          <a:p>
            <a:r>
              <a:rPr lang="en-US" sz="2000" b="0" dirty="0">
                <a:latin typeface="Arial Narrow" pitchFamily="34" charset="0"/>
              </a:rPr>
              <a:t>Auditable </a:t>
            </a:r>
            <a:r>
              <a:rPr lang="en-US" sz="2000" b="0" dirty="0" smtClean="0">
                <a:latin typeface="Arial Narrow" pitchFamily="34" charset="0"/>
              </a:rPr>
              <a:t>risk management processes</a:t>
            </a:r>
          </a:p>
          <a:p>
            <a:pPr lvl="2"/>
            <a:r>
              <a:rPr lang="en-US" dirty="0" smtClean="0">
                <a:latin typeface="Arial Narrow" pitchFamily="34" charset="0"/>
              </a:rPr>
              <a:t>Demonstrate that you are doing what you are saying you are doing</a:t>
            </a:r>
            <a:r>
              <a:rPr lang="en-US" b="0" dirty="0" smtClean="0">
                <a:latin typeface="Arial Narrow" pitchFamily="34" charset="0"/>
              </a:rPr>
              <a:t> </a:t>
            </a:r>
          </a:p>
          <a:p>
            <a:pPr lvl="2"/>
            <a:r>
              <a:rPr lang="en-US" dirty="0" smtClean="0">
                <a:latin typeface="Arial Narrow" pitchFamily="34" charset="0"/>
              </a:rPr>
              <a:t>Obtain evidence while turning the crank</a:t>
            </a:r>
          </a:p>
          <a:p>
            <a:pPr lvl="2"/>
            <a:r>
              <a:rPr lang="en-US" b="0" dirty="0" smtClean="0">
                <a:latin typeface="Arial Narrow" pitchFamily="34" charset="0"/>
              </a:rPr>
              <a:t>Measure once and report many</a:t>
            </a:r>
          </a:p>
          <a:p>
            <a:endParaRPr lang="en-US" sz="2000" b="0" dirty="0" smtClean="0">
              <a:latin typeface="Arial Narrow" pitchFamily="34" charset="0"/>
            </a:endParaRPr>
          </a:p>
          <a:p>
            <a:r>
              <a:rPr lang="en-US" sz="2000" b="0" dirty="0" smtClean="0">
                <a:latin typeface="Arial Narrow" pitchFamily="34" charset="0"/>
              </a:rPr>
              <a:t>Continuous </a:t>
            </a:r>
            <a:r>
              <a:rPr lang="en-US" sz="2000" b="0" dirty="0">
                <a:latin typeface="Arial Narrow" pitchFamily="34" charset="0"/>
              </a:rPr>
              <a:t>controls </a:t>
            </a:r>
            <a:r>
              <a:rPr lang="en-US" sz="2000" b="0" dirty="0" smtClean="0">
                <a:latin typeface="Arial Narrow" pitchFamily="34" charset="0"/>
              </a:rPr>
              <a:t>monitoring</a:t>
            </a:r>
          </a:p>
          <a:p>
            <a:pPr lvl="2"/>
            <a:r>
              <a:rPr lang="en-US" dirty="0" smtClean="0">
                <a:latin typeface="Arial Narrow" pitchFamily="34" charset="0"/>
              </a:rPr>
              <a:t>Monitoring once in a while or random sampling does not help anymore</a:t>
            </a:r>
          </a:p>
          <a:p>
            <a:pPr lvl="2"/>
            <a:r>
              <a:rPr lang="en-US" dirty="0" smtClean="0">
                <a:latin typeface="Arial Narrow" pitchFamily="34" charset="0"/>
              </a:rPr>
              <a:t>Automated monitoring has become necessity</a:t>
            </a:r>
          </a:p>
          <a:p>
            <a:pPr lvl="2"/>
            <a:r>
              <a:rPr lang="en-US" dirty="0" smtClean="0">
                <a:latin typeface="Arial Narrow" pitchFamily="34" charset="0"/>
              </a:rPr>
              <a:t>Constantly evolving business dynamics and regulatory requirements cause constant changes to scope, implementation and measurement of controls</a:t>
            </a:r>
            <a:r>
              <a:rPr lang="en-US" dirty="0">
                <a:latin typeface="Arial Narrow" pitchFamily="34" charset="0"/>
              </a:rPr>
              <a:t/>
            </a:r>
            <a:br>
              <a:rPr lang="en-US" dirty="0">
                <a:latin typeface="Arial Narrow" pitchFamily="34" charset="0"/>
              </a:rPr>
            </a:br>
            <a:endParaRPr lang="en-US" dirty="0">
              <a:latin typeface="Arial Narrow" pitchFamily="34" charset="0"/>
            </a:endParaRPr>
          </a:p>
        </p:txBody>
      </p:sp>
      <p:sp>
        <p:nvSpPr>
          <p:cNvPr id="4" name="Slide Number Placeholder 3"/>
          <p:cNvSpPr>
            <a:spLocks noGrp="1"/>
          </p:cNvSpPr>
          <p:nvPr>
            <p:ph type="sldNum" sz="quarter" idx="12"/>
          </p:nvPr>
        </p:nvSpPr>
        <p:spPr/>
        <p:txBody>
          <a:bodyPr/>
          <a:lstStyle/>
          <a:p>
            <a:fld id="{1A5F38BC-B1A4-4EDA-8A76-8B52C33E7765}" type="slidenum">
              <a:rPr lang="en-US" smtClean="0"/>
              <a:t>28</a:t>
            </a:fld>
            <a:endParaRPr lang="en-US"/>
          </a:p>
        </p:txBody>
      </p:sp>
      <p:sp>
        <p:nvSpPr>
          <p:cNvPr id="5" name="Flowchart: Connector 4"/>
          <p:cNvSpPr/>
          <p:nvPr/>
        </p:nvSpPr>
        <p:spPr>
          <a:xfrm>
            <a:off x="439616" y="483576"/>
            <a:ext cx="304800" cy="304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6</a:t>
            </a:r>
          </a:p>
        </p:txBody>
      </p:sp>
    </p:spTree>
    <p:extLst>
      <p:ext uri="{BB962C8B-B14F-4D97-AF65-F5344CB8AC3E}">
        <p14:creationId xmlns:p14="http://schemas.microsoft.com/office/powerpoint/2010/main" val="34350469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90600" y="2819400"/>
            <a:ext cx="5410200" cy="584775"/>
          </a:xfrm>
          <a:prstGeom prst="rect">
            <a:avLst/>
          </a:prstGeom>
          <a:noFill/>
        </p:spPr>
        <p:txBody>
          <a:bodyPr wrap="square" rtlCol="0">
            <a:spAutoFit/>
          </a:bodyPr>
          <a:lstStyle/>
          <a:p>
            <a:pPr algn="just"/>
            <a:r>
              <a:rPr lang="en-US" sz="3200" b="1" dirty="0" smtClean="0">
                <a:latin typeface="Arial Narrow" pitchFamily="34" charset="0"/>
              </a:rPr>
              <a:t>Q&amp;A</a:t>
            </a:r>
            <a:endParaRPr lang="en-US" sz="3200" b="1" dirty="0">
              <a:latin typeface="Arial Narrow" pitchFamily="34" charset="0"/>
            </a:endParaRPr>
          </a:p>
        </p:txBody>
      </p:sp>
      <p:sp>
        <p:nvSpPr>
          <p:cNvPr id="2" name="Slide Number Placeholder 1"/>
          <p:cNvSpPr>
            <a:spLocks noGrp="1"/>
          </p:cNvSpPr>
          <p:nvPr>
            <p:ph type="sldNum" sz="quarter" idx="12"/>
          </p:nvPr>
        </p:nvSpPr>
        <p:spPr/>
        <p:txBody>
          <a:bodyPr/>
          <a:lstStyle/>
          <a:p>
            <a:fld id="{1A5F38BC-B1A4-4EDA-8A76-8B52C33E7765}" type="slidenum">
              <a:rPr lang="en-US" smtClean="0"/>
              <a:t>29</a:t>
            </a:fld>
            <a:endParaRPr lang="en-US"/>
          </a:p>
        </p:txBody>
      </p:sp>
    </p:spTree>
    <p:extLst>
      <p:ext uri="{BB962C8B-B14F-4D97-AF65-F5344CB8AC3E}">
        <p14:creationId xmlns:p14="http://schemas.microsoft.com/office/powerpoint/2010/main" val="42358252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1602" name="Rectangle 2"/>
          <p:cNvSpPr>
            <a:spLocks noGrp="1" noChangeArrowheads="1"/>
          </p:cNvSpPr>
          <p:nvPr>
            <p:ph type="title"/>
          </p:nvPr>
        </p:nvSpPr>
        <p:spPr>
          <a:xfrm>
            <a:off x="685800" y="419100"/>
            <a:ext cx="7772400" cy="1143000"/>
          </a:xfrm>
        </p:spPr>
        <p:txBody>
          <a:bodyPr/>
          <a:lstStyle/>
          <a:p>
            <a:r>
              <a:rPr lang="en-US" sz="3200" dirty="0" smtClean="0">
                <a:latin typeface="Arial Narrow" pitchFamily="34" charset="0"/>
              </a:rPr>
              <a:t>The Perfect Storm</a:t>
            </a:r>
            <a:endParaRPr lang="en-US" sz="3200" dirty="0">
              <a:latin typeface="Arial Narrow" pitchFamily="34" charset="0"/>
            </a:endParaRPr>
          </a:p>
        </p:txBody>
      </p:sp>
      <p:sp>
        <p:nvSpPr>
          <p:cNvPr id="2841603" name="Rectangle 3"/>
          <p:cNvSpPr>
            <a:spLocks noGrp="1" noChangeArrowheads="1"/>
          </p:cNvSpPr>
          <p:nvPr>
            <p:ph idx="1"/>
          </p:nvPr>
        </p:nvSpPr>
        <p:spPr>
          <a:xfrm>
            <a:off x="676275" y="1600200"/>
            <a:ext cx="7629525" cy="3171824"/>
          </a:xfrm>
        </p:spPr>
        <p:txBody>
          <a:bodyPr>
            <a:normAutofit fontScale="92500" lnSpcReduction="10000"/>
          </a:bodyPr>
          <a:lstStyle/>
          <a:p>
            <a:pPr>
              <a:lnSpc>
                <a:spcPct val="80000"/>
              </a:lnSpc>
              <a:spcBef>
                <a:spcPct val="0"/>
              </a:spcBef>
              <a:spcAft>
                <a:spcPts val="1800"/>
              </a:spcAft>
              <a:buClr>
                <a:srgbClr val="3366CC"/>
              </a:buClr>
              <a:buFont typeface="Wingdings" pitchFamily="2" charset="2"/>
              <a:buChar char="§"/>
            </a:pPr>
            <a:r>
              <a:rPr lang="en-US" sz="2800" b="0" dirty="0" smtClean="0">
                <a:latin typeface="Arial Narrow" pitchFamily="34" charset="0"/>
              </a:rPr>
              <a:t>Explosive growth and aggressive use of information technology.</a:t>
            </a:r>
          </a:p>
          <a:p>
            <a:pPr>
              <a:lnSpc>
                <a:spcPct val="80000"/>
              </a:lnSpc>
              <a:spcBef>
                <a:spcPct val="0"/>
              </a:spcBef>
              <a:spcAft>
                <a:spcPts val="1800"/>
              </a:spcAft>
              <a:buClr>
                <a:srgbClr val="3366CC"/>
              </a:buClr>
              <a:buFont typeface="Wingdings" pitchFamily="2" charset="2"/>
              <a:buChar char="§"/>
            </a:pPr>
            <a:r>
              <a:rPr lang="en-US" sz="2800" b="0" dirty="0" smtClean="0">
                <a:latin typeface="Arial Narrow" pitchFamily="34" charset="0"/>
              </a:rPr>
              <a:t>Proliferation of information systems and networks with virtually unlimited connectivity.</a:t>
            </a:r>
            <a:endParaRPr lang="en-US" sz="2800" b="0" dirty="0">
              <a:latin typeface="Arial Narrow" pitchFamily="34" charset="0"/>
            </a:endParaRPr>
          </a:p>
          <a:p>
            <a:pPr>
              <a:lnSpc>
                <a:spcPct val="80000"/>
              </a:lnSpc>
              <a:spcBef>
                <a:spcPct val="0"/>
              </a:spcBef>
              <a:spcAft>
                <a:spcPts val="3000"/>
              </a:spcAft>
              <a:buClr>
                <a:srgbClr val="3366CC"/>
              </a:buClr>
              <a:buFont typeface="Wingdings" pitchFamily="2" charset="2"/>
              <a:buChar char="§"/>
            </a:pPr>
            <a:r>
              <a:rPr lang="en-US" sz="2800" b="0" dirty="0" smtClean="0">
                <a:latin typeface="Arial Narrow" pitchFamily="34" charset="0"/>
                <a:cs typeface="Arial" charset="0"/>
              </a:rPr>
              <a:t>Increasing sophistication of threat including exponential growth rate in malware (malicious code).</a:t>
            </a:r>
            <a:endParaRPr lang="en-US" sz="2800" b="0" dirty="0" smtClean="0">
              <a:latin typeface="Arial Narrow" pitchFamily="34" charset="0"/>
            </a:endParaRPr>
          </a:p>
          <a:p>
            <a:pPr>
              <a:lnSpc>
                <a:spcPct val="80000"/>
              </a:lnSpc>
              <a:spcBef>
                <a:spcPct val="0"/>
              </a:spcBef>
              <a:spcAft>
                <a:spcPct val="50000"/>
              </a:spcAft>
              <a:buClr>
                <a:srgbClr val="3366CC"/>
              </a:buClr>
              <a:buNone/>
            </a:pPr>
            <a:r>
              <a:rPr lang="en-US" sz="2800" b="0" dirty="0" smtClean="0">
                <a:latin typeface="Arial Narrow" pitchFamily="34" charset="0"/>
              </a:rPr>
              <a:t>	</a:t>
            </a:r>
            <a:r>
              <a:rPr lang="en-US" sz="2400" b="0" i="1" dirty="0" smtClean="0">
                <a:solidFill>
                  <a:schemeClr val="tx2"/>
                </a:solidFill>
                <a:latin typeface="Arial Narrow" pitchFamily="34" charset="0"/>
              </a:rPr>
              <a:t>Resulting in an increasing number of penetrations of information systems in the public and private sectors…</a:t>
            </a:r>
          </a:p>
        </p:txBody>
      </p:sp>
      <p:sp>
        <p:nvSpPr>
          <p:cNvPr id="2" name="TextBox 1"/>
          <p:cNvSpPr txBox="1"/>
          <p:nvPr/>
        </p:nvSpPr>
        <p:spPr>
          <a:xfrm>
            <a:off x="762000" y="5802868"/>
            <a:ext cx="7772400" cy="215444"/>
          </a:xfrm>
          <a:prstGeom prst="rect">
            <a:avLst/>
          </a:prstGeom>
          <a:noFill/>
        </p:spPr>
        <p:txBody>
          <a:bodyPr wrap="square" rtlCol="0">
            <a:spAutoFit/>
          </a:bodyPr>
          <a:lstStyle/>
          <a:p>
            <a:r>
              <a:rPr lang="en-US" sz="800" b="1" i="1" dirty="0" smtClean="0">
                <a:latin typeface="Arial Narrow" pitchFamily="34" charset="0"/>
              </a:rPr>
              <a:t>Source: </a:t>
            </a:r>
            <a:r>
              <a:rPr lang="en-US" sz="800" b="1" i="1" dirty="0">
                <a:latin typeface="Arial Narrow" pitchFamily="34" charset="0"/>
              </a:rPr>
              <a:t>NIST – </a:t>
            </a:r>
            <a:r>
              <a:rPr lang="en-US" sz="800" b="1" i="1" dirty="0" smtClean="0">
                <a:latin typeface="Arial Narrow" pitchFamily="34" charset="0"/>
              </a:rPr>
              <a:t>OWASP </a:t>
            </a:r>
            <a:r>
              <a:rPr lang="en-US" sz="800" b="1" i="1" dirty="0">
                <a:latin typeface="Arial Narrow" pitchFamily="34" charset="0"/>
              </a:rPr>
              <a:t>APPSEC DC </a:t>
            </a:r>
            <a:r>
              <a:rPr lang="en-US" sz="800" b="1" i="1" dirty="0" smtClean="0">
                <a:latin typeface="Arial Narrow" pitchFamily="34" charset="0"/>
              </a:rPr>
              <a:t>2010</a:t>
            </a:r>
            <a:endParaRPr lang="en-US" sz="800" i="1" dirty="0"/>
          </a:p>
        </p:txBody>
      </p:sp>
      <p:sp>
        <p:nvSpPr>
          <p:cNvPr id="3" name="Slide Number Placeholder 2"/>
          <p:cNvSpPr>
            <a:spLocks noGrp="1"/>
          </p:cNvSpPr>
          <p:nvPr>
            <p:ph type="sldNum" sz="quarter" idx="12"/>
          </p:nvPr>
        </p:nvSpPr>
        <p:spPr/>
        <p:txBody>
          <a:bodyPr/>
          <a:lstStyle/>
          <a:p>
            <a:fld id="{1A5F38BC-B1A4-4EDA-8A76-8B52C33E7765}" type="slidenum">
              <a:rPr lang="en-US" smtClean="0"/>
              <a:t>3</a:t>
            </a:fld>
            <a:endParaRPr lang="en-US"/>
          </a:p>
        </p:txBody>
      </p:sp>
    </p:spTree>
    <p:extLst>
      <p:ext uri="{BB962C8B-B14F-4D97-AF65-F5344CB8AC3E}">
        <p14:creationId xmlns:p14="http://schemas.microsoft.com/office/powerpoint/2010/main" val="270833306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7112" y="1730403"/>
            <a:ext cx="5648623" cy="1204306"/>
          </a:xfrm>
        </p:spPr>
        <p:txBody>
          <a:bodyPr>
            <a:normAutofit/>
          </a:bodyPr>
          <a:lstStyle/>
          <a:p>
            <a:r>
              <a:rPr lang="en-US" dirty="0" smtClean="0">
                <a:latin typeface="Arial Narrow" pitchFamily="34" charset="0"/>
              </a:rPr>
              <a:t>FOOD FOR THOUGHT - publicly known security incidents</a:t>
            </a:r>
            <a:endParaRPr lang="en-US" dirty="0">
              <a:latin typeface="Arial Narrow" pitchFamily="34" charset="0"/>
            </a:endParaRPr>
          </a:p>
        </p:txBody>
      </p:sp>
      <p:sp>
        <p:nvSpPr>
          <p:cNvPr id="3" name="Slide Number Placeholder 2"/>
          <p:cNvSpPr>
            <a:spLocks noGrp="1"/>
          </p:cNvSpPr>
          <p:nvPr>
            <p:ph type="sldNum" sz="quarter" idx="12"/>
          </p:nvPr>
        </p:nvSpPr>
        <p:spPr/>
        <p:txBody>
          <a:bodyPr/>
          <a:lstStyle/>
          <a:p>
            <a:fld id="{1A5F38BC-B1A4-4EDA-8A76-8B52C33E7765}" type="slidenum">
              <a:rPr lang="en-US" smtClean="0"/>
              <a:t>4</a:t>
            </a:fld>
            <a:endParaRPr lang="en-US"/>
          </a:p>
        </p:txBody>
      </p:sp>
      <p:sp>
        <p:nvSpPr>
          <p:cNvPr id="4" name="Right Arrow 3"/>
          <p:cNvSpPr/>
          <p:nvPr/>
        </p:nvSpPr>
        <p:spPr>
          <a:xfrm>
            <a:off x="685800" y="3657600"/>
            <a:ext cx="7086600" cy="838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Latest 			to 		Previous years</a:t>
            </a:r>
            <a:endParaRPr lang="en-US" dirty="0"/>
          </a:p>
        </p:txBody>
      </p:sp>
    </p:spTree>
    <p:extLst>
      <p:ext uri="{BB962C8B-B14F-4D97-AF65-F5344CB8AC3E}">
        <p14:creationId xmlns:p14="http://schemas.microsoft.com/office/powerpoint/2010/main" val="3665313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Newyork</a:t>
            </a:r>
            <a:r>
              <a:rPr lang="en-US" dirty="0" smtClean="0"/>
              <a:t> times </a:t>
            </a:r>
            <a:r>
              <a:rPr lang="en-US" dirty="0" err="1" smtClean="0"/>
              <a:t>atTack</a:t>
            </a:r>
            <a:endParaRPr lang="en-US" dirty="0"/>
          </a:p>
        </p:txBody>
      </p:sp>
      <p:sp>
        <p:nvSpPr>
          <p:cNvPr id="4" name="Slide Number Placeholder 3"/>
          <p:cNvSpPr>
            <a:spLocks noGrp="1"/>
          </p:cNvSpPr>
          <p:nvPr>
            <p:ph type="sldNum" sz="quarter" idx="12"/>
          </p:nvPr>
        </p:nvSpPr>
        <p:spPr/>
        <p:txBody>
          <a:bodyPr/>
          <a:lstStyle/>
          <a:p>
            <a:fld id="{1A5F38BC-B1A4-4EDA-8A76-8B52C33E7765}" type="slidenum">
              <a:rPr lang="en-US" smtClean="0"/>
              <a:t>5</a:t>
            </a:fld>
            <a:endParaRPr lang="en-US"/>
          </a:p>
        </p:txBody>
      </p:sp>
      <p:sp>
        <p:nvSpPr>
          <p:cNvPr id="5" name="Rectangle 4"/>
          <p:cNvSpPr/>
          <p:nvPr/>
        </p:nvSpPr>
        <p:spPr>
          <a:xfrm>
            <a:off x="3733800" y="1066800"/>
            <a:ext cx="990600" cy="3810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708733" y="1066800"/>
            <a:ext cx="990600" cy="3810000"/>
          </a:xfrm>
          <a:prstGeom prst="rect">
            <a:avLst/>
          </a:prstGeom>
          <a:solidFill>
            <a:srgbClr val="FBDD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750609" y="1066800"/>
            <a:ext cx="990600" cy="3810000"/>
          </a:xfrm>
          <a:prstGeom prst="rect">
            <a:avLst/>
          </a:prstGeom>
          <a:solidFill>
            <a:srgbClr val="FAB4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783225" y="1066800"/>
            <a:ext cx="990600" cy="3810000"/>
          </a:xfrm>
          <a:prstGeom prst="rect">
            <a:avLst/>
          </a:prstGeom>
          <a:solidFill>
            <a:srgbClr val="F698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832933" y="1066800"/>
            <a:ext cx="990600" cy="3810000"/>
          </a:xfrm>
          <a:prstGeom prst="rect">
            <a:avLst/>
          </a:prstGeom>
          <a:solidFill>
            <a:srgbClr val="E96D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3733800" y="1286854"/>
            <a:ext cx="5410200" cy="922946"/>
          </a:xfrm>
          <a:prstGeom prst="rightArrow">
            <a:avLst/>
          </a:prstGeom>
          <a:solidFill>
            <a:schemeClr val="bg1">
              <a:lumMod val="8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733800" y="1524675"/>
            <a:ext cx="990600" cy="430887"/>
          </a:xfrm>
          <a:prstGeom prst="rect">
            <a:avLst/>
          </a:prstGeom>
          <a:noFill/>
        </p:spPr>
        <p:txBody>
          <a:bodyPr wrap="square" rtlCol="0">
            <a:spAutoFit/>
          </a:bodyPr>
          <a:lstStyle/>
          <a:p>
            <a:r>
              <a:rPr lang="en-US" sz="1100" dirty="0" smtClean="0">
                <a:latin typeface="Arial Narrow" pitchFamily="34" charset="0"/>
              </a:rPr>
              <a:t>Phishing and zero day attack</a:t>
            </a:r>
            <a:endParaRPr lang="en-US" sz="1100" dirty="0">
              <a:latin typeface="Arial Narrow" pitchFamily="34" charset="0"/>
            </a:endParaRPr>
          </a:p>
        </p:txBody>
      </p:sp>
      <p:sp>
        <p:nvSpPr>
          <p:cNvPr id="12" name="TextBox 11"/>
          <p:cNvSpPr txBox="1"/>
          <p:nvPr/>
        </p:nvSpPr>
        <p:spPr>
          <a:xfrm>
            <a:off x="4876800" y="1600200"/>
            <a:ext cx="990600" cy="261610"/>
          </a:xfrm>
          <a:prstGeom prst="rect">
            <a:avLst/>
          </a:prstGeom>
          <a:noFill/>
        </p:spPr>
        <p:txBody>
          <a:bodyPr wrap="square" rtlCol="0">
            <a:spAutoFit/>
          </a:bodyPr>
          <a:lstStyle/>
          <a:p>
            <a:r>
              <a:rPr lang="en-US" sz="1100" dirty="0" smtClean="0">
                <a:latin typeface="Arial Narrow" pitchFamily="34" charset="0"/>
              </a:rPr>
              <a:t>Backdoor</a:t>
            </a:r>
            <a:endParaRPr lang="en-US" sz="1100" dirty="0">
              <a:latin typeface="Arial Narrow" pitchFamily="34" charset="0"/>
            </a:endParaRPr>
          </a:p>
        </p:txBody>
      </p:sp>
      <p:sp>
        <p:nvSpPr>
          <p:cNvPr id="13" name="TextBox 12"/>
          <p:cNvSpPr txBox="1"/>
          <p:nvPr/>
        </p:nvSpPr>
        <p:spPr>
          <a:xfrm>
            <a:off x="5943600" y="1524675"/>
            <a:ext cx="762000" cy="430887"/>
          </a:xfrm>
          <a:prstGeom prst="rect">
            <a:avLst/>
          </a:prstGeom>
          <a:noFill/>
        </p:spPr>
        <p:txBody>
          <a:bodyPr wrap="square" rtlCol="0">
            <a:spAutoFit/>
          </a:bodyPr>
          <a:lstStyle/>
          <a:p>
            <a:r>
              <a:rPr lang="en-US" sz="1100" dirty="0" smtClean="0">
                <a:latin typeface="Arial Narrow" pitchFamily="34" charset="0"/>
              </a:rPr>
              <a:t>Lateral Movement</a:t>
            </a:r>
            <a:endParaRPr lang="en-US" sz="1100" dirty="0">
              <a:latin typeface="Arial Narrow" pitchFamily="34" charset="0"/>
            </a:endParaRPr>
          </a:p>
        </p:txBody>
      </p:sp>
      <p:sp>
        <p:nvSpPr>
          <p:cNvPr id="14" name="TextBox 13"/>
          <p:cNvSpPr txBox="1"/>
          <p:nvPr/>
        </p:nvSpPr>
        <p:spPr>
          <a:xfrm>
            <a:off x="6934200" y="1524000"/>
            <a:ext cx="762000" cy="430887"/>
          </a:xfrm>
          <a:prstGeom prst="rect">
            <a:avLst/>
          </a:prstGeom>
          <a:noFill/>
        </p:spPr>
        <p:txBody>
          <a:bodyPr wrap="square" rtlCol="0">
            <a:spAutoFit/>
          </a:bodyPr>
          <a:lstStyle/>
          <a:p>
            <a:r>
              <a:rPr lang="en-US" sz="1100" dirty="0" smtClean="0">
                <a:latin typeface="Arial Narrow" pitchFamily="34" charset="0"/>
              </a:rPr>
              <a:t>Data Gathering</a:t>
            </a:r>
            <a:endParaRPr lang="en-US" sz="1100" dirty="0">
              <a:latin typeface="Arial Narrow" pitchFamily="34" charset="0"/>
            </a:endParaRPr>
          </a:p>
        </p:txBody>
      </p:sp>
      <p:sp>
        <p:nvSpPr>
          <p:cNvPr id="15" name="TextBox 14"/>
          <p:cNvSpPr txBox="1"/>
          <p:nvPr/>
        </p:nvSpPr>
        <p:spPr>
          <a:xfrm>
            <a:off x="8001000" y="1574562"/>
            <a:ext cx="762000" cy="261610"/>
          </a:xfrm>
          <a:prstGeom prst="rect">
            <a:avLst/>
          </a:prstGeom>
          <a:noFill/>
        </p:spPr>
        <p:txBody>
          <a:bodyPr wrap="square" rtlCol="0">
            <a:spAutoFit/>
          </a:bodyPr>
          <a:lstStyle/>
          <a:p>
            <a:r>
              <a:rPr lang="en-US" sz="1100" dirty="0" err="1" smtClean="0">
                <a:latin typeface="Arial Narrow" pitchFamily="34" charset="0"/>
              </a:rPr>
              <a:t>Exfltrate</a:t>
            </a:r>
            <a:endParaRPr lang="en-US" sz="1100" dirty="0">
              <a:latin typeface="Arial Narrow" pitchFamily="34" charset="0"/>
            </a:endParaRPr>
          </a:p>
        </p:txBody>
      </p:sp>
      <p:sp>
        <p:nvSpPr>
          <p:cNvPr id="16" name="Flowchart: Connector 15"/>
          <p:cNvSpPr/>
          <p:nvPr/>
        </p:nvSpPr>
        <p:spPr>
          <a:xfrm>
            <a:off x="4114800" y="990600"/>
            <a:ext cx="228600" cy="228600"/>
          </a:xfrm>
          <a:prstGeom prst="flowChartConnector">
            <a:avLst/>
          </a:prstGeom>
          <a:solidFill>
            <a:srgbClr val="F9CBE9"/>
          </a:solidFill>
          <a:ln w="12700">
            <a:solidFill>
              <a:schemeClr val="tx1">
                <a:alpha val="9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1</a:t>
            </a:r>
            <a:endParaRPr lang="en-US" sz="1200" dirty="0">
              <a:solidFill>
                <a:schemeClr val="tx1"/>
              </a:solidFill>
            </a:endParaRPr>
          </a:p>
        </p:txBody>
      </p:sp>
      <p:sp>
        <p:nvSpPr>
          <p:cNvPr id="17" name="Flowchart: Connector 16"/>
          <p:cNvSpPr/>
          <p:nvPr/>
        </p:nvSpPr>
        <p:spPr>
          <a:xfrm>
            <a:off x="5088308" y="990600"/>
            <a:ext cx="228600" cy="228600"/>
          </a:xfrm>
          <a:prstGeom prst="flowChartConnector">
            <a:avLst/>
          </a:prstGeom>
          <a:solidFill>
            <a:srgbClr val="F9CBE9"/>
          </a:solidFill>
          <a:ln w="12700">
            <a:solidFill>
              <a:schemeClr val="tx1">
                <a:alpha val="9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2</a:t>
            </a:r>
            <a:endParaRPr lang="en-US" sz="1200" dirty="0">
              <a:solidFill>
                <a:schemeClr val="tx1"/>
              </a:solidFill>
            </a:endParaRPr>
          </a:p>
        </p:txBody>
      </p:sp>
      <p:sp>
        <p:nvSpPr>
          <p:cNvPr id="18" name="Flowchart: Connector 17"/>
          <p:cNvSpPr/>
          <p:nvPr/>
        </p:nvSpPr>
        <p:spPr>
          <a:xfrm>
            <a:off x="6155108" y="990600"/>
            <a:ext cx="228600" cy="228600"/>
          </a:xfrm>
          <a:prstGeom prst="flowChartConnector">
            <a:avLst/>
          </a:prstGeom>
          <a:solidFill>
            <a:srgbClr val="F9CBE9"/>
          </a:solidFill>
          <a:ln w="12700">
            <a:solidFill>
              <a:schemeClr val="tx1">
                <a:alpha val="9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3</a:t>
            </a:r>
            <a:endParaRPr lang="en-US" sz="1200" dirty="0">
              <a:solidFill>
                <a:schemeClr val="tx1"/>
              </a:solidFill>
            </a:endParaRPr>
          </a:p>
        </p:txBody>
      </p:sp>
      <p:sp>
        <p:nvSpPr>
          <p:cNvPr id="19" name="Flowchart: Connector 18"/>
          <p:cNvSpPr/>
          <p:nvPr/>
        </p:nvSpPr>
        <p:spPr>
          <a:xfrm>
            <a:off x="7137876" y="990600"/>
            <a:ext cx="228600" cy="228600"/>
          </a:xfrm>
          <a:prstGeom prst="flowChartConnector">
            <a:avLst/>
          </a:prstGeom>
          <a:solidFill>
            <a:srgbClr val="F9CBE9"/>
          </a:solidFill>
          <a:ln w="12700">
            <a:solidFill>
              <a:schemeClr val="tx1">
                <a:alpha val="9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4</a:t>
            </a:r>
          </a:p>
        </p:txBody>
      </p:sp>
      <p:sp>
        <p:nvSpPr>
          <p:cNvPr id="20" name="Flowchart: Connector 19"/>
          <p:cNvSpPr/>
          <p:nvPr/>
        </p:nvSpPr>
        <p:spPr>
          <a:xfrm>
            <a:off x="8170492" y="982054"/>
            <a:ext cx="228600" cy="228600"/>
          </a:xfrm>
          <a:prstGeom prst="flowChartConnector">
            <a:avLst/>
          </a:prstGeom>
          <a:solidFill>
            <a:srgbClr val="F9CBE9"/>
          </a:solidFill>
          <a:ln w="12700">
            <a:solidFill>
              <a:schemeClr val="tx1">
                <a:alpha val="9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5</a:t>
            </a:r>
            <a:endParaRPr lang="en-US" sz="1200" dirty="0">
              <a:solidFill>
                <a:schemeClr val="tx1"/>
              </a:solidFill>
            </a:endParaRPr>
          </a:p>
        </p:txBody>
      </p:sp>
      <p:sp>
        <p:nvSpPr>
          <p:cNvPr id="21" name="TextBox 20"/>
          <p:cNvSpPr txBox="1"/>
          <p:nvPr/>
        </p:nvSpPr>
        <p:spPr>
          <a:xfrm>
            <a:off x="609600" y="1066800"/>
            <a:ext cx="2895600" cy="3108543"/>
          </a:xfrm>
          <a:prstGeom prst="rect">
            <a:avLst/>
          </a:prstGeom>
          <a:noFill/>
        </p:spPr>
        <p:txBody>
          <a:bodyPr wrap="square" rtlCol="0">
            <a:spAutoFit/>
          </a:bodyPr>
          <a:lstStyle/>
          <a:p>
            <a:r>
              <a:rPr lang="en-US" sz="1400" dirty="0">
                <a:latin typeface="Arial Narrow" pitchFamily="34" charset="0"/>
              </a:rPr>
              <a:t>For the last four months, Chinese hackers have persistently attacked The New York Times, infiltrating its computer systems and getting passwords for its reporters and other employees</a:t>
            </a:r>
            <a:r>
              <a:rPr lang="en-US" sz="1400" dirty="0" smtClean="0">
                <a:latin typeface="Arial Narrow" pitchFamily="34" charset="0"/>
              </a:rPr>
              <a:t>.</a:t>
            </a:r>
          </a:p>
          <a:p>
            <a:endParaRPr lang="en-US" sz="1400" dirty="0">
              <a:latin typeface="Arial Narrow" pitchFamily="34" charset="0"/>
            </a:endParaRPr>
          </a:p>
          <a:p>
            <a:endParaRPr lang="en-US" sz="1400" dirty="0" smtClean="0">
              <a:latin typeface="Arial Narrow" pitchFamily="34" charset="0"/>
            </a:endParaRPr>
          </a:p>
          <a:p>
            <a:r>
              <a:rPr lang="en-US" sz="1400" dirty="0">
                <a:latin typeface="Arial Narrow" pitchFamily="34" charset="0"/>
              </a:rPr>
              <a:t>After surreptitiously tracking the intruders to study their movements and help erect better defenses to block them, The Times and computer security experts have expelled the attackers and kept them from breaking back in</a:t>
            </a:r>
            <a:r>
              <a:rPr lang="en-US" sz="1400" dirty="0" smtClean="0">
                <a:latin typeface="Arial Narrow" pitchFamily="34" charset="0"/>
              </a:rPr>
              <a:t>.</a:t>
            </a:r>
          </a:p>
          <a:p>
            <a:endParaRPr lang="en-US" sz="1400" dirty="0" smtClean="0">
              <a:latin typeface="Arial Narrow" pitchFamily="34" charset="0"/>
            </a:endParaRPr>
          </a:p>
        </p:txBody>
      </p:sp>
      <p:sp>
        <p:nvSpPr>
          <p:cNvPr id="22" name="TextBox 21"/>
          <p:cNvSpPr txBox="1"/>
          <p:nvPr/>
        </p:nvSpPr>
        <p:spPr>
          <a:xfrm>
            <a:off x="685800" y="5562600"/>
            <a:ext cx="7772400" cy="215444"/>
          </a:xfrm>
          <a:prstGeom prst="rect">
            <a:avLst/>
          </a:prstGeom>
          <a:noFill/>
        </p:spPr>
        <p:txBody>
          <a:bodyPr wrap="square" rtlCol="0">
            <a:spAutoFit/>
          </a:bodyPr>
          <a:lstStyle/>
          <a:p>
            <a:r>
              <a:rPr lang="en-US" sz="800" b="1" dirty="0">
                <a:latin typeface="Arial Narrow" pitchFamily="34" charset="0"/>
              </a:rPr>
              <a:t>Source: http://</a:t>
            </a:r>
            <a:r>
              <a:rPr lang="en-US" sz="800" b="1" dirty="0" smtClean="0">
                <a:latin typeface="Arial Narrow" pitchFamily="34" charset="0"/>
              </a:rPr>
              <a:t>www.nytimes.com/2013/01/31/technology/chinese-hackers-infiltrate-new-york-times-computers.html</a:t>
            </a:r>
            <a:endParaRPr lang="en-US" sz="800" dirty="0"/>
          </a:p>
        </p:txBody>
      </p:sp>
      <p:sp>
        <p:nvSpPr>
          <p:cNvPr id="23" name="TextBox 22"/>
          <p:cNvSpPr txBox="1"/>
          <p:nvPr/>
        </p:nvSpPr>
        <p:spPr>
          <a:xfrm>
            <a:off x="3733800" y="2057400"/>
            <a:ext cx="914400" cy="1938992"/>
          </a:xfrm>
          <a:prstGeom prst="rect">
            <a:avLst/>
          </a:prstGeom>
          <a:noFill/>
        </p:spPr>
        <p:txBody>
          <a:bodyPr wrap="square" rtlCol="0">
            <a:spAutoFit/>
          </a:bodyPr>
          <a:lstStyle/>
          <a:p>
            <a:r>
              <a:rPr lang="en-US" sz="1000" dirty="0">
                <a:latin typeface="Arial Narrow" pitchFamily="34" charset="0"/>
              </a:rPr>
              <a:t>The hackers tried to cloak the source of the attacks on The Times by first penetrating computers at United States universities and routing the attacks through them</a:t>
            </a:r>
          </a:p>
        </p:txBody>
      </p:sp>
      <p:sp>
        <p:nvSpPr>
          <p:cNvPr id="24" name="TextBox 23"/>
          <p:cNvSpPr txBox="1"/>
          <p:nvPr/>
        </p:nvSpPr>
        <p:spPr>
          <a:xfrm>
            <a:off x="4774962" y="2057400"/>
            <a:ext cx="914400" cy="1631216"/>
          </a:xfrm>
          <a:prstGeom prst="rect">
            <a:avLst/>
          </a:prstGeom>
          <a:noFill/>
        </p:spPr>
        <p:txBody>
          <a:bodyPr wrap="square" rtlCol="0">
            <a:spAutoFit/>
          </a:bodyPr>
          <a:lstStyle/>
          <a:p>
            <a:r>
              <a:rPr lang="en-US" sz="1000" dirty="0">
                <a:latin typeface="Arial Narrow" pitchFamily="34" charset="0"/>
              </a:rPr>
              <a:t>The attackers first installed malware — malicious software — that enabled them to gain entry to any computer on The </a:t>
            </a:r>
            <a:r>
              <a:rPr lang="en-US" sz="1000" dirty="0" err="1">
                <a:latin typeface="Arial Narrow" pitchFamily="34" charset="0"/>
              </a:rPr>
              <a:t>Times’s</a:t>
            </a:r>
            <a:r>
              <a:rPr lang="en-US" sz="1000" dirty="0">
                <a:latin typeface="Arial Narrow" pitchFamily="34" charset="0"/>
              </a:rPr>
              <a:t> network</a:t>
            </a:r>
          </a:p>
        </p:txBody>
      </p:sp>
      <p:sp>
        <p:nvSpPr>
          <p:cNvPr id="25" name="TextBox 24"/>
          <p:cNvSpPr txBox="1"/>
          <p:nvPr/>
        </p:nvSpPr>
        <p:spPr>
          <a:xfrm>
            <a:off x="6756162" y="2012990"/>
            <a:ext cx="1016238" cy="2092881"/>
          </a:xfrm>
          <a:prstGeom prst="rect">
            <a:avLst/>
          </a:prstGeom>
          <a:noFill/>
        </p:spPr>
        <p:txBody>
          <a:bodyPr wrap="square" rtlCol="0">
            <a:spAutoFit/>
          </a:bodyPr>
          <a:lstStyle/>
          <a:p>
            <a:r>
              <a:rPr lang="en-US" sz="1000" dirty="0">
                <a:latin typeface="Arial Narrow" pitchFamily="34" charset="0"/>
              </a:rPr>
              <a:t>They broke into the e-mail accounts of its Shanghai bureau chief, David </a:t>
            </a:r>
            <a:r>
              <a:rPr lang="en-US" sz="1000" dirty="0" err="1">
                <a:latin typeface="Arial Narrow" pitchFamily="34" charset="0"/>
              </a:rPr>
              <a:t>Barboza</a:t>
            </a:r>
            <a:r>
              <a:rPr lang="en-US" sz="1000" dirty="0">
                <a:latin typeface="Arial Narrow" pitchFamily="34" charset="0"/>
              </a:rPr>
              <a:t>, who wrote the reports on Mr. Wen’s relatives, and Jim Yardley, The </a:t>
            </a:r>
            <a:r>
              <a:rPr lang="en-US" sz="1000" dirty="0" err="1">
                <a:latin typeface="Arial Narrow" pitchFamily="34" charset="0"/>
              </a:rPr>
              <a:t>Times’s</a:t>
            </a:r>
            <a:r>
              <a:rPr lang="en-US" sz="1000" dirty="0">
                <a:latin typeface="Arial Narrow" pitchFamily="34" charset="0"/>
              </a:rPr>
              <a:t> South Asia bureau chief in </a:t>
            </a:r>
            <a:r>
              <a:rPr lang="en-US" sz="1000" dirty="0" smtClean="0">
                <a:latin typeface="Arial Narrow" pitchFamily="34" charset="0"/>
              </a:rPr>
              <a:t>India</a:t>
            </a:r>
            <a:endParaRPr lang="en-US" sz="1000" dirty="0">
              <a:latin typeface="Arial Narrow" pitchFamily="34" charset="0"/>
            </a:endParaRPr>
          </a:p>
        </p:txBody>
      </p:sp>
      <p:sp>
        <p:nvSpPr>
          <p:cNvPr id="26" name="TextBox 25"/>
          <p:cNvSpPr txBox="1"/>
          <p:nvPr/>
        </p:nvSpPr>
        <p:spPr>
          <a:xfrm>
            <a:off x="5791200" y="2057400"/>
            <a:ext cx="914400" cy="1785104"/>
          </a:xfrm>
          <a:prstGeom prst="rect">
            <a:avLst/>
          </a:prstGeom>
          <a:noFill/>
        </p:spPr>
        <p:txBody>
          <a:bodyPr wrap="square" rtlCol="0">
            <a:spAutoFit/>
          </a:bodyPr>
          <a:lstStyle/>
          <a:p>
            <a:r>
              <a:rPr lang="en-US" sz="1000" dirty="0" smtClean="0">
                <a:latin typeface="Arial Narrow" pitchFamily="34" charset="0"/>
              </a:rPr>
              <a:t>The hackers </a:t>
            </a:r>
            <a:r>
              <a:rPr lang="en-US" sz="1000" dirty="0">
                <a:latin typeface="Arial Narrow" pitchFamily="34" charset="0"/>
              </a:rPr>
              <a:t>stole the corporate passwords for every Times employee and used those to gain access to the personal computers of 53 </a:t>
            </a:r>
            <a:r>
              <a:rPr lang="en-US" sz="1000" dirty="0" smtClean="0">
                <a:latin typeface="Arial Narrow" pitchFamily="34" charset="0"/>
              </a:rPr>
              <a:t>employees</a:t>
            </a:r>
            <a:endParaRPr lang="en-US" sz="1000" dirty="0">
              <a:latin typeface="Arial Narrow" pitchFamily="34" charset="0"/>
            </a:endParaRPr>
          </a:p>
        </p:txBody>
      </p:sp>
      <p:sp>
        <p:nvSpPr>
          <p:cNvPr id="27" name="TextBox 26"/>
          <p:cNvSpPr txBox="1"/>
          <p:nvPr/>
        </p:nvSpPr>
        <p:spPr>
          <a:xfrm>
            <a:off x="7772400" y="2017455"/>
            <a:ext cx="1016238" cy="2400657"/>
          </a:xfrm>
          <a:prstGeom prst="rect">
            <a:avLst/>
          </a:prstGeom>
          <a:noFill/>
        </p:spPr>
        <p:txBody>
          <a:bodyPr wrap="square" rtlCol="0">
            <a:spAutoFit/>
          </a:bodyPr>
          <a:lstStyle/>
          <a:p>
            <a:r>
              <a:rPr lang="en-US" sz="1000" dirty="0">
                <a:latin typeface="Arial Narrow" pitchFamily="34" charset="0"/>
              </a:rPr>
              <a:t>Experts found </a:t>
            </a:r>
            <a:r>
              <a:rPr lang="en-US" sz="1000" dirty="0" smtClean="0">
                <a:latin typeface="Arial Narrow" pitchFamily="34" charset="0"/>
              </a:rPr>
              <a:t>‘no’ </a:t>
            </a:r>
            <a:r>
              <a:rPr lang="en-US" sz="1000" dirty="0">
                <a:latin typeface="Arial Narrow" pitchFamily="34" charset="0"/>
              </a:rPr>
              <a:t>evidence that the intruders used the passwords to seek information that was not related to the reporting on the Wen family.</a:t>
            </a:r>
          </a:p>
          <a:p>
            <a:r>
              <a:rPr lang="en-US" sz="1000" dirty="0">
                <a:latin typeface="Arial Narrow" pitchFamily="34" charset="0"/>
              </a:rPr>
              <a:t>No customer data was stolen from The Times, security experts said.</a:t>
            </a:r>
          </a:p>
          <a:p>
            <a:endParaRPr lang="en-US" sz="1000" dirty="0">
              <a:latin typeface="Arial Narrow" pitchFamily="34" charset="0"/>
            </a:endParaRPr>
          </a:p>
        </p:txBody>
      </p:sp>
    </p:spTree>
    <p:extLst>
      <p:ext uri="{BB962C8B-B14F-4D97-AF65-F5344CB8AC3E}">
        <p14:creationId xmlns:p14="http://schemas.microsoft.com/office/powerpoint/2010/main" val="274474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8402" name="Rectangle 2"/>
          <p:cNvSpPr>
            <a:spLocks noGrp="1" noChangeArrowheads="1"/>
          </p:cNvSpPr>
          <p:nvPr>
            <p:ph type="title"/>
          </p:nvPr>
        </p:nvSpPr>
        <p:spPr>
          <a:xfrm>
            <a:off x="685800" y="457200"/>
            <a:ext cx="7772400" cy="1143000"/>
          </a:xfrm>
        </p:spPr>
        <p:txBody>
          <a:bodyPr/>
          <a:lstStyle/>
          <a:p>
            <a:r>
              <a:rPr lang="en-US" sz="3200" dirty="0" smtClean="0">
                <a:latin typeface="Arial Narrow" pitchFamily="34" charset="0"/>
              </a:rPr>
              <a:t>The Stuxnet Worm</a:t>
            </a:r>
            <a:endParaRPr lang="en-US" sz="3200" dirty="0">
              <a:latin typeface="Arial Narrow" pitchFamily="34" charset="0"/>
            </a:endParaRPr>
          </a:p>
        </p:txBody>
      </p:sp>
      <p:sp>
        <p:nvSpPr>
          <p:cNvPr id="2278403" name="Rectangle 3"/>
          <p:cNvSpPr>
            <a:spLocks noGrp="1" noChangeArrowheads="1"/>
          </p:cNvSpPr>
          <p:nvPr>
            <p:ph idx="1"/>
          </p:nvPr>
        </p:nvSpPr>
        <p:spPr>
          <a:xfrm>
            <a:off x="733425" y="1609725"/>
            <a:ext cx="7896225" cy="4152900"/>
          </a:xfrm>
        </p:spPr>
        <p:txBody>
          <a:bodyPr/>
          <a:lstStyle/>
          <a:p>
            <a:pPr>
              <a:lnSpc>
                <a:spcPct val="90000"/>
              </a:lnSpc>
              <a:spcBef>
                <a:spcPct val="0"/>
              </a:spcBef>
              <a:spcAft>
                <a:spcPts val="1200"/>
              </a:spcAft>
              <a:buClr>
                <a:schemeClr val="accent1"/>
              </a:buClr>
              <a:buFont typeface="Wingdings" pitchFamily="2" charset="2"/>
              <a:buNone/>
            </a:pPr>
            <a:r>
              <a:rPr lang="en-US" i="1" dirty="0" smtClean="0">
                <a:solidFill>
                  <a:srgbClr val="6699FF"/>
                </a:solidFill>
                <a:latin typeface="Arial Narrow" pitchFamily="34" charset="0"/>
              </a:rPr>
              <a:t>Targeting critical infrastructure companies—</a:t>
            </a:r>
            <a:endParaRPr lang="en-US" i="1" dirty="0">
              <a:solidFill>
                <a:srgbClr val="6699FF"/>
              </a:solidFill>
              <a:latin typeface="Arial Narrow" pitchFamily="34" charset="0"/>
            </a:endParaRPr>
          </a:p>
          <a:p>
            <a:pPr lvl="1">
              <a:lnSpc>
                <a:spcPct val="90000"/>
              </a:lnSpc>
              <a:spcBef>
                <a:spcPct val="0"/>
              </a:spcBef>
              <a:spcAft>
                <a:spcPts val="1200"/>
              </a:spcAft>
              <a:buClr>
                <a:schemeClr val="accent1"/>
              </a:buClr>
              <a:buFont typeface="Wingdings" pitchFamily="2" charset="2"/>
              <a:buChar char="§"/>
            </a:pPr>
            <a:r>
              <a:rPr lang="en-US" dirty="0" smtClean="0">
                <a:latin typeface="Arial Narrow" pitchFamily="34" charset="0"/>
              </a:rPr>
              <a:t>Infected industrial control systems around the world.</a:t>
            </a:r>
          </a:p>
          <a:p>
            <a:pPr lvl="1">
              <a:lnSpc>
                <a:spcPct val="90000"/>
              </a:lnSpc>
              <a:spcBef>
                <a:spcPct val="0"/>
              </a:spcBef>
              <a:spcAft>
                <a:spcPts val="1200"/>
              </a:spcAft>
              <a:buClr>
                <a:schemeClr val="accent1"/>
              </a:buClr>
              <a:buFont typeface="Wingdings" pitchFamily="2" charset="2"/>
              <a:buChar char="§"/>
            </a:pPr>
            <a:r>
              <a:rPr lang="en-US" dirty="0" smtClean="0">
                <a:latin typeface="Arial Narrow" pitchFamily="34" charset="0"/>
              </a:rPr>
              <a:t>Uploads payload to Programmable Logic Controllers.</a:t>
            </a:r>
          </a:p>
          <a:p>
            <a:pPr lvl="1">
              <a:lnSpc>
                <a:spcPct val="90000"/>
              </a:lnSpc>
              <a:spcBef>
                <a:spcPct val="0"/>
              </a:spcBef>
              <a:spcAft>
                <a:spcPts val="1200"/>
              </a:spcAft>
              <a:buClr>
                <a:schemeClr val="accent1"/>
              </a:buClr>
              <a:buFont typeface="Wingdings" pitchFamily="2" charset="2"/>
              <a:buChar char="§"/>
            </a:pPr>
            <a:r>
              <a:rPr lang="en-US" dirty="0" smtClean="0">
                <a:latin typeface="Arial Narrow" pitchFamily="34" charset="0"/>
              </a:rPr>
              <a:t>Gives attacker control of the physical system.</a:t>
            </a:r>
            <a:endParaRPr lang="en-US" dirty="0">
              <a:latin typeface="Arial Narrow" pitchFamily="34" charset="0"/>
            </a:endParaRPr>
          </a:p>
          <a:p>
            <a:pPr lvl="1">
              <a:lnSpc>
                <a:spcPct val="90000"/>
              </a:lnSpc>
              <a:spcBef>
                <a:spcPct val="0"/>
              </a:spcBef>
              <a:spcAft>
                <a:spcPts val="1200"/>
              </a:spcAft>
              <a:buClr>
                <a:schemeClr val="accent1"/>
              </a:buClr>
              <a:buFont typeface="Wingdings" pitchFamily="2" charset="2"/>
              <a:buChar char="§"/>
            </a:pPr>
            <a:r>
              <a:rPr lang="en-US" dirty="0" smtClean="0">
                <a:latin typeface="Arial Narrow" pitchFamily="34" charset="0"/>
              </a:rPr>
              <a:t>Provides back door to steal data and remotely and secretly control critical plant operations.</a:t>
            </a:r>
            <a:endParaRPr lang="en-US" dirty="0">
              <a:latin typeface="Arial Narrow" pitchFamily="34" charset="0"/>
            </a:endParaRPr>
          </a:p>
          <a:p>
            <a:pPr lvl="1">
              <a:lnSpc>
                <a:spcPct val="90000"/>
              </a:lnSpc>
              <a:spcBef>
                <a:spcPct val="0"/>
              </a:spcBef>
              <a:spcAft>
                <a:spcPct val="100000"/>
              </a:spcAft>
              <a:buClr>
                <a:schemeClr val="accent1"/>
              </a:buClr>
              <a:buFont typeface="Wingdings" pitchFamily="2" charset="2"/>
              <a:buChar char="§"/>
            </a:pPr>
            <a:r>
              <a:rPr lang="en-US" dirty="0" smtClean="0">
                <a:latin typeface="Arial Narrow" pitchFamily="34" charset="0"/>
              </a:rPr>
              <a:t>Found in Siemens Simatic Win CC software used to control industrial manufacturing and utilities.</a:t>
            </a:r>
            <a:endParaRPr lang="en-US" dirty="0">
              <a:latin typeface="Arial Narrow" pitchFamily="34" charset="0"/>
            </a:endParaRPr>
          </a:p>
        </p:txBody>
      </p:sp>
      <p:sp>
        <p:nvSpPr>
          <p:cNvPr id="4" name="TextBox 3"/>
          <p:cNvSpPr txBox="1"/>
          <p:nvPr/>
        </p:nvSpPr>
        <p:spPr>
          <a:xfrm>
            <a:off x="762000" y="5802868"/>
            <a:ext cx="7772400" cy="215444"/>
          </a:xfrm>
          <a:prstGeom prst="rect">
            <a:avLst/>
          </a:prstGeom>
          <a:noFill/>
        </p:spPr>
        <p:txBody>
          <a:bodyPr wrap="square" rtlCol="0">
            <a:spAutoFit/>
          </a:bodyPr>
          <a:lstStyle/>
          <a:p>
            <a:r>
              <a:rPr lang="en-US" sz="800" b="1" dirty="0" smtClean="0">
                <a:latin typeface="Arial Narrow" pitchFamily="34" charset="0"/>
              </a:rPr>
              <a:t>Source: </a:t>
            </a:r>
            <a:r>
              <a:rPr lang="en-US" sz="800" b="1" dirty="0">
                <a:latin typeface="Arial Narrow" pitchFamily="34" charset="0"/>
              </a:rPr>
              <a:t>NIST – </a:t>
            </a:r>
            <a:r>
              <a:rPr lang="en-US" sz="800" b="1" dirty="0" smtClean="0">
                <a:latin typeface="Arial Narrow" pitchFamily="34" charset="0"/>
              </a:rPr>
              <a:t>OWASP </a:t>
            </a:r>
            <a:r>
              <a:rPr lang="en-US" sz="800" b="1" dirty="0">
                <a:latin typeface="Arial Narrow" pitchFamily="34" charset="0"/>
              </a:rPr>
              <a:t>APPSEC DC </a:t>
            </a:r>
            <a:r>
              <a:rPr lang="en-US" sz="800" b="1" dirty="0" smtClean="0">
                <a:latin typeface="Arial Narrow" pitchFamily="34" charset="0"/>
              </a:rPr>
              <a:t>2010</a:t>
            </a:r>
            <a:endParaRPr lang="en-US" sz="800" dirty="0"/>
          </a:p>
        </p:txBody>
      </p:sp>
      <p:sp>
        <p:nvSpPr>
          <p:cNvPr id="2" name="Slide Number Placeholder 1"/>
          <p:cNvSpPr>
            <a:spLocks noGrp="1"/>
          </p:cNvSpPr>
          <p:nvPr>
            <p:ph type="sldNum" sz="quarter" idx="12"/>
          </p:nvPr>
        </p:nvSpPr>
        <p:spPr/>
        <p:txBody>
          <a:bodyPr/>
          <a:lstStyle/>
          <a:p>
            <a:fld id="{1A5F38BC-B1A4-4EDA-8A76-8B52C33E7765}" type="slidenum">
              <a:rPr lang="en-US" smtClean="0"/>
              <a:t>6</a:t>
            </a:fld>
            <a:endParaRPr lang="en-US"/>
          </a:p>
        </p:txBody>
      </p:sp>
    </p:spTree>
    <p:extLst>
      <p:ext uri="{BB962C8B-B14F-4D97-AF65-F5344CB8AC3E}">
        <p14:creationId xmlns:p14="http://schemas.microsoft.com/office/powerpoint/2010/main" val="363074990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8402" name="Rectangle 2"/>
          <p:cNvSpPr>
            <a:spLocks noGrp="1" noChangeArrowheads="1"/>
          </p:cNvSpPr>
          <p:nvPr>
            <p:ph type="title"/>
          </p:nvPr>
        </p:nvSpPr>
        <p:spPr>
          <a:xfrm>
            <a:off x="685800" y="457200"/>
            <a:ext cx="7772400" cy="1143000"/>
          </a:xfrm>
        </p:spPr>
        <p:txBody>
          <a:bodyPr/>
          <a:lstStyle/>
          <a:p>
            <a:r>
              <a:rPr lang="en-US" sz="3200" dirty="0" smtClean="0">
                <a:latin typeface="Arial Narrow" pitchFamily="34" charset="0"/>
              </a:rPr>
              <a:t>The Flash Drive Incident</a:t>
            </a:r>
            <a:endParaRPr lang="en-US" sz="3200" dirty="0">
              <a:latin typeface="Arial Narrow" pitchFamily="34" charset="0"/>
            </a:endParaRPr>
          </a:p>
        </p:txBody>
      </p:sp>
      <p:sp>
        <p:nvSpPr>
          <p:cNvPr id="2278403" name="Rectangle 3"/>
          <p:cNvSpPr>
            <a:spLocks noGrp="1" noChangeArrowheads="1"/>
          </p:cNvSpPr>
          <p:nvPr>
            <p:ph idx="1"/>
          </p:nvPr>
        </p:nvSpPr>
        <p:spPr>
          <a:xfrm>
            <a:off x="666750" y="1543049"/>
            <a:ext cx="8077200" cy="4391025"/>
          </a:xfrm>
        </p:spPr>
        <p:txBody>
          <a:bodyPr/>
          <a:lstStyle/>
          <a:p>
            <a:pPr>
              <a:lnSpc>
                <a:spcPct val="90000"/>
              </a:lnSpc>
              <a:spcBef>
                <a:spcPct val="0"/>
              </a:spcBef>
              <a:spcAft>
                <a:spcPts val="1200"/>
              </a:spcAft>
              <a:buClr>
                <a:schemeClr val="accent1"/>
              </a:buClr>
              <a:buFont typeface="Wingdings" pitchFamily="2" charset="2"/>
              <a:buNone/>
            </a:pPr>
            <a:r>
              <a:rPr lang="en-US" i="1" dirty="0" smtClean="0">
                <a:solidFill>
                  <a:srgbClr val="6699FF"/>
                </a:solidFill>
                <a:latin typeface="Arial Narrow" pitchFamily="34" charset="0"/>
              </a:rPr>
              <a:t>Targeting U.S. Department of Defense—</a:t>
            </a:r>
            <a:endParaRPr lang="en-US" i="1" dirty="0">
              <a:solidFill>
                <a:srgbClr val="6699FF"/>
              </a:solidFill>
              <a:latin typeface="Arial Narrow" pitchFamily="34" charset="0"/>
            </a:endParaRPr>
          </a:p>
          <a:p>
            <a:pPr lvl="1">
              <a:lnSpc>
                <a:spcPct val="90000"/>
              </a:lnSpc>
              <a:spcBef>
                <a:spcPct val="0"/>
              </a:spcBef>
              <a:spcAft>
                <a:spcPts val="1200"/>
              </a:spcAft>
              <a:buClr>
                <a:schemeClr val="accent1"/>
              </a:buClr>
              <a:buFont typeface="Wingdings" pitchFamily="2" charset="2"/>
              <a:buChar char="§"/>
            </a:pPr>
            <a:r>
              <a:rPr lang="en-US" dirty="0" smtClean="0">
                <a:latin typeface="Arial Narrow" pitchFamily="34" charset="0"/>
              </a:rPr>
              <a:t>Malware on flash drive infected military laptop computer at base in Middle East.</a:t>
            </a:r>
          </a:p>
          <a:p>
            <a:pPr lvl="1">
              <a:lnSpc>
                <a:spcPct val="90000"/>
              </a:lnSpc>
              <a:spcBef>
                <a:spcPct val="0"/>
              </a:spcBef>
              <a:spcAft>
                <a:spcPts val="1200"/>
              </a:spcAft>
              <a:buClr>
                <a:schemeClr val="accent1"/>
              </a:buClr>
              <a:buFont typeface="Wingdings" pitchFamily="2" charset="2"/>
              <a:buChar char="§"/>
            </a:pPr>
            <a:r>
              <a:rPr lang="en-US" dirty="0" smtClean="0">
                <a:latin typeface="Arial Narrow" pitchFamily="34" charset="0"/>
              </a:rPr>
              <a:t>Foreign intelligence agency was source of malware.</a:t>
            </a:r>
          </a:p>
          <a:p>
            <a:pPr lvl="1">
              <a:lnSpc>
                <a:spcPct val="90000"/>
              </a:lnSpc>
              <a:spcBef>
                <a:spcPct val="0"/>
              </a:spcBef>
              <a:spcAft>
                <a:spcPts val="1200"/>
              </a:spcAft>
              <a:buClr>
                <a:schemeClr val="accent1"/>
              </a:buClr>
              <a:buFont typeface="Wingdings" pitchFamily="2" charset="2"/>
              <a:buChar char="§"/>
            </a:pPr>
            <a:r>
              <a:rPr lang="en-US" dirty="0" smtClean="0">
                <a:latin typeface="Arial Narrow" pitchFamily="34" charset="0"/>
              </a:rPr>
              <a:t>Malware uploaded itself to Central Command network.</a:t>
            </a:r>
          </a:p>
          <a:p>
            <a:pPr lvl="1">
              <a:lnSpc>
                <a:spcPct val="90000"/>
              </a:lnSpc>
              <a:spcBef>
                <a:spcPct val="0"/>
              </a:spcBef>
              <a:spcAft>
                <a:spcPts val="1200"/>
              </a:spcAft>
              <a:buClr>
                <a:schemeClr val="accent1"/>
              </a:buClr>
              <a:buFont typeface="Wingdings" pitchFamily="2" charset="2"/>
              <a:buChar char="§"/>
            </a:pPr>
            <a:r>
              <a:rPr lang="en-US" dirty="0" smtClean="0">
                <a:latin typeface="Arial Narrow" pitchFamily="34" charset="0"/>
              </a:rPr>
              <a:t>Code spread undetected to classified and unclassified systems establishing digital beachhead.</a:t>
            </a:r>
          </a:p>
          <a:p>
            <a:pPr lvl="1">
              <a:lnSpc>
                <a:spcPct val="90000"/>
              </a:lnSpc>
              <a:spcBef>
                <a:spcPct val="0"/>
              </a:spcBef>
              <a:spcAft>
                <a:spcPct val="100000"/>
              </a:spcAft>
              <a:buClr>
                <a:schemeClr val="accent1"/>
              </a:buClr>
              <a:buFont typeface="Wingdings" pitchFamily="2" charset="2"/>
              <a:buChar char="§"/>
            </a:pPr>
            <a:r>
              <a:rPr lang="en-US" dirty="0" smtClean="0">
                <a:latin typeface="Arial Narrow" pitchFamily="34" charset="0"/>
              </a:rPr>
              <a:t>Rogue program poised to silently steal military secrets.</a:t>
            </a:r>
          </a:p>
        </p:txBody>
      </p:sp>
      <p:sp>
        <p:nvSpPr>
          <p:cNvPr id="4" name="TextBox 3"/>
          <p:cNvSpPr txBox="1"/>
          <p:nvPr/>
        </p:nvSpPr>
        <p:spPr>
          <a:xfrm>
            <a:off x="762000" y="5879068"/>
            <a:ext cx="7772400" cy="215444"/>
          </a:xfrm>
          <a:prstGeom prst="rect">
            <a:avLst/>
          </a:prstGeom>
          <a:noFill/>
        </p:spPr>
        <p:txBody>
          <a:bodyPr wrap="square" rtlCol="0">
            <a:spAutoFit/>
          </a:bodyPr>
          <a:lstStyle/>
          <a:p>
            <a:r>
              <a:rPr lang="en-US" sz="800" b="1" dirty="0" smtClean="0">
                <a:latin typeface="Arial Narrow" pitchFamily="34" charset="0"/>
              </a:rPr>
              <a:t>Source: </a:t>
            </a:r>
            <a:r>
              <a:rPr lang="en-US" sz="800" b="1" dirty="0">
                <a:latin typeface="Arial Narrow" pitchFamily="34" charset="0"/>
              </a:rPr>
              <a:t>NIST – </a:t>
            </a:r>
            <a:r>
              <a:rPr lang="en-US" sz="800" b="1" dirty="0" smtClean="0">
                <a:latin typeface="Arial Narrow" pitchFamily="34" charset="0"/>
              </a:rPr>
              <a:t>OWASP </a:t>
            </a:r>
            <a:r>
              <a:rPr lang="en-US" sz="800" b="1" dirty="0">
                <a:latin typeface="Arial Narrow" pitchFamily="34" charset="0"/>
              </a:rPr>
              <a:t>APPSEC DC </a:t>
            </a:r>
            <a:r>
              <a:rPr lang="en-US" sz="800" b="1" dirty="0" smtClean="0">
                <a:latin typeface="Arial Narrow" pitchFamily="34" charset="0"/>
              </a:rPr>
              <a:t>2010</a:t>
            </a:r>
            <a:endParaRPr lang="en-US" sz="800" dirty="0"/>
          </a:p>
        </p:txBody>
      </p:sp>
      <p:sp>
        <p:nvSpPr>
          <p:cNvPr id="2" name="Slide Number Placeholder 1"/>
          <p:cNvSpPr>
            <a:spLocks noGrp="1"/>
          </p:cNvSpPr>
          <p:nvPr>
            <p:ph type="sldNum" sz="quarter" idx="12"/>
          </p:nvPr>
        </p:nvSpPr>
        <p:spPr/>
        <p:txBody>
          <a:bodyPr/>
          <a:lstStyle/>
          <a:p>
            <a:fld id="{1A5F38BC-B1A4-4EDA-8A76-8B52C33E7765}" type="slidenum">
              <a:rPr lang="en-US" smtClean="0"/>
              <a:t>7</a:t>
            </a:fld>
            <a:endParaRPr lang="en-US"/>
          </a:p>
        </p:txBody>
      </p:sp>
    </p:spTree>
    <p:extLst>
      <p:ext uri="{BB962C8B-B14F-4D97-AF65-F5344CB8AC3E}">
        <p14:creationId xmlns:p14="http://schemas.microsoft.com/office/powerpoint/2010/main" val="297418168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8402" name="Rectangle 2"/>
          <p:cNvSpPr>
            <a:spLocks noGrp="1" noChangeArrowheads="1"/>
          </p:cNvSpPr>
          <p:nvPr>
            <p:ph type="title"/>
          </p:nvPr>
        </p:nvSpPr>
        <p:spPr>
          <a:xfrm>
            <a:off x="685800" y="152400"/>
            <a:ext cx="3810000" cy="829654"/>
          </a:xfrm>
        </p:spPr>
        <p:txBody>
          <a:bodyPr/>
          <a:lstStyle/>
          <a:p>
            <a:r>
              <a:rPr lang="en-US" sz="3200" dirty="0" smtClean="0">
                <a:latin typeface="Arial Narrow" pitchFamily="34" charset="0"/>
              </a:rPr>
              <a:t>Operation Aurora</a:t>
            </a:r>
            <a:endParaRPr lang="en-US" sz="3200" dirty="0">
              <a:latin typeface="Arial Narrow" pitchFamily="34" charset="0"/>
            </a:endParaRPr>
          </a:p>
        </p:txBody>
      </p:sp>
      <p:sp>
        <p:nvSpPr>
          <p:cNvPr id="2278403" name="Rectangle 3"/>
          <p:cNvSpPr>
            <a:spLocks noGrp="1" noChangeArrowheads="1"/>
          </p:cNvSpPr>
          <p:nvPr>
            <p:ph idx="1"/>
          </p:nvPr>
        </p:nvSpPr>
        <p:spPr>
          <a:xfrm>
            <a:off x="685800" y="1066800"/>
            <a:ext cx="2590800" cy="3657600"/>
          </a:xfrm>
        </p:spPr>
        <p:txBody>
          <a:bodyPr>
            <a:noAutofit/>
          </a:bodyPr>
          <a:lstStyle/>
          <a:p>
            <a:pPr>
              <a:lnSpc>
                <a:spcPct val="90000"/>
              </a:lnSpc>
              <a:spcBef>
                <a:spcPct val="0"/>
              </a:spcBef>
              <a:spcAft>
                <a:spcPts val="1200"/>
              </a:spcAft>
              <a:buClr>
                <a:schemeClr val="accent1"/>
              </a:buClr>
              <a:buFont typeface="Wingdings" pitchFamily="2" charset="2"/>
              <a:buNone/>
            </a:pPr>
            <a:r>
              <a:rPr lang="en-US" sz="1400" i="1" dirty="0" smtClean="0">
                <a:solidFill>
                  <a:srgbClr val="6699FF"/>
                </a:solidFill>
                <a:latin typeface="Arial Narrow" pitchFamily="34" charset="0"/>
              </a:rPr>
              <a:t>Targeting </a:t>
            </a:r>
            <a:r>
              <a:rPr lang="en-US" sz="1400" i="1" dirty="0">
                <a:solidFill>
                  <a:srgbClr val="6699FF"/>
                </a:solidFill>
                <a:latin typeface="Arial Narrow" pitchFamily="34" charset="0"/>
              </a:rPr>
              <a:t>high tech, security and defense contractor </a:t>
            </a:r>
            <a:r>
              <a:rPr lang="en-US" sz="1400" i="1" dirty="0" smtClean="0">
                <a:solidFill>
                  <a:srgbClr val="6699FF"/>
                </a:solidFill>
                <a:latin typeface="Arial Narrow" pitchFamily="34" charset="0"/>
              </a:rPr>
              <a:t>companies –</a:t>
            </a:r>
            <a:endParaRPr lang="en-US" sz="1400" dirty="0" smtClean="0">
              <a:latin typeface="Arial Narrow" pitchFamily="34" charset="0"/>
            </a:endParaRPr>
          </a:p>
          <a:p>
            <a:pPr marL="0" lvl="1" indent="0">
              <a:lnSpc>
                <a:spcPct val="90000"/>
              </a:lnSpc>
              <a:spcBef>
                <a:spcPct val="0"/>
              </a:spcBef>
              <a:spcAft>
                <a:spcPts val="1200"/>
              </a:spcAft>
              <a:buClr>
                <a:schemeClr val="accent1"/>
              </a:buClr>
              <a:buNone/>
            </a:pPr>
            <a:r>
              <a:rPr lang="en-US" sz="1400" dirty="0">
                <a:latin typeface="Arial Narrow" pitchFamily="34" charset="0"/>
              </a:rPr>
              <a:t>Primary goal of the attack was to gain access to and potentially modify source code repositories at these companies</a:t>
            </a:r>
          </a:p>
          <a:p>
            <a:pPr marL="0" lvl="1" indent="0">
              <a:lnSpc>
                <a:spcPct val="90000"/>
              </a:lnSpc>
              <a:spcBef>
                <a:spcPct val="0"/>
              </a:spcBef>
              <a:spcAft>
                <a:spcPts val="1200"/>
              </a:spcAft>
              <a:buClr>
                <a:schemeClr val="accent1"/>
              </a:buClr>
              <a:buNone/>
            </a:pPr>
            <a:r>
              <a:rPr lang="en-US" sz="1400" dirty="0" smtClean="0">
                <a:latin typeface="Arial Narrow" pitchFamily="34" charset="0"/>
              </a:rPr>
              <a:t>Google first publicly reported and later Adobe </a:t>
            </a:r>
            <a:r>
              <a:rPr lang="en-US" sz="1400" dirty="0">
                <a:latin typeface="Arial Narrow" pitchFamily="34" charset="0"/>
              </a:rPr>
              <a:t>systems, Juniper and Rackspace publicly </a:t>
            </a:r>
            <a:r>
              <a:rPr lang="en-US" sz="1400" dirty="0" smtClean="0">
                <a:latin typeface="Arial Narrow" pitchFamily="34" charset="0"/>
              </a:rPr>
              <a:t>confirmed they were attacked</a:t>
            </a:r>
          </a:p>
          <a:p>
            <a:pPr marL="0" lvl="1" indent="0">
              <a:lnSpc>
                <a:spcPct val="90000"/>
              </a:lnSpc>
              <a:spcBef>
                <a:spcPct val="0"/>
              </a:spcBef>
              <a:spcAft>
                <a:spcPts val="1200"/>
              </a:spcAft>
              <a:buClr>
                <a:schemeClr val="accent1"/>
              </a:buClr>
              <a:buNone/>
            </a:pPr>
            <a:r>
              <a:rPr lang="en-US" sz="1400" dirty="0" smtClean="0">
                <a:latin typeface="Arial Narrow" pitchFamily="34" charset="0"/>
              </a:rPr>
              <a:t>RSA Security publicly confirmed being attacked in 2</a:t>
            </a:r>
            <a:r>
              <a:rPr lang="en-US" sz="1400" baseline="30000" dirty="0" smtClean="0">
                <a:latin typeface="Arial Narrow" pitchFamily="34" charset="0"/>
              </a:rPr>
              <a:t>nd</a:t>
            </a:r>
            <a:r>
              <a:rPr lang="en-US" sz="1400" dirty="0" smtClean="0">
                <a:latin typeface="Arial Narrow" pitchFamily="34" charset="0"/>
              </a:rPr>
              <a:t> wave</a:t>
            </a:r>
          </a:p>
          <a:p>
            <a:pPr marL="0" lvl="1" indent="0">
              <a:lnSpc>
                <a:spcPct val="90000"/>
              </a:lnSpc>
              <a:spcBef>
                <a:spcPct val="0"/>
              </a:spcBef>
              <a:spcAft>
                <a:spcPts val="1200"/>
              </a:spcAft>
              <a:buClr>
                <a:schemeClr val="accent1"/>
              </a:buClr>
              <a:buNone/>
            </a:pPr>
            <a:r>
              <a:rPr lang="en-US" sz="1400" dirty="0" smtClean="0">
                <a:latin typeface="Arial Narrow" pitchFamily="34" charset="0"/>
              </a:rPr>
              <a:t>Attackers </a:t>
            </a:r>
            <a:r>
              <a:rPr lang="en-US" sz="1400" dirty="0">
                <a:latin typeface="Arial Narrow" pitchFamily="34" charset="0"/>
              </a:rPr>
              <a:t>had exploited purported </a:t>
            </a:r>
            <a:r>
              <a:rPr lang="en-US" sz="1400" dirty="0">
                <a:latin typeface="Arial Narrow" pitchFamily="34" charset="0"/>
                <a:hlinkClick r:id="rId3" tooltip="Zero day attack"/>
              </a:rPr>
              <a:t>zero-day</a:t>
            </a:r>
            <a:r>
              <a:rPr lang="en-US" sz="1400" dirty="0">
                <a:latin typeface="Arial Narrow" pitchFamily="34" charset="0"/>
              </a:rPr>
              <a:t> </a:t>
            </a:r>
            <a:r>
              <a:rPr lang="en-US" sz="1400" dirty="0" smtClean="0">
                <a:latin typeface="Arial Narrow" pitchFamily="34" charset="0"/>
              </a:rPr>
              <a:t>vulnerabilities</a:t>
            </a:r>
            <a:endParaRPr lang="en-US" sz="1400" dirty="0">
              <a:latin typeface="Arial Narrow" pitchFamily="34" charset="0"/>
            </a:endParaRPr>
          </a:p>
        </p:txBody>
      </p:sp>
      <p:sp>
        <p:nvSpPr>
          <p:cNvPr id="2" name="Slide Number Placeholder 1"/>
          <p:cNvSpPr>
            <a:spLocks noGrp="1"/>
          </p:cNvSpPr>
          <p:nvPr>
            <p:ph type="sldNum" sz="quarter" idx="12"/>
          </p:nvPr>
        </p:nvSpPr>
        <p:spPr/>
        <p:txBody>
          <a:bodyPr/>
          <a:lstStyle/>
          <a:p>
            <a:fld id="{1A5F38BC-B1A4-4EDA-8A76-8B52C33E7765}" type="slidenum">
              <a:rPr lang="en-US" smtClean="0"/>
              <a:t>8</a:t>
            </a:fld>
            <a:endParaRPr lang="en-US"/>
          </a:p>
        </p:txBody>
      </p:sp>
      <p:sp>
        <p:nvSpPr>
          <p:cNvPr id="21" name="Rectangle 20"/>
          <p:cNvSpPr/>
          <p:nvPr/>
        </p:nvSpPr>
        <p:spPr>
          <a:xfrm>
            <a:off x="3733800" y="1066800"/>
            <a:ext cx="990600" cy="3886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708733" y="1066800"/>
            <a:ext cx="990600" cy="3886200"/>
          </a:xfrm>
          <a:prstGeom prst="rect">
            <a:avLst/>
          </a:prstGeom>
          <a:solidFill>
            <a:srgbClr val="FBDD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5750609" y="1066800"/>
            <a:ext cx="990600" cy="3886200"/>
          </a:xfrm>
          <a:prstGeom prst="rect">
            <a:avLst/>
          </a:prstGeom>
          <a:solidFill>
            <a:srgbClr val="FAB4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783225" y="1066800"/>
            <a:ext cx="990600" cy="3886200"/>
          </a:xfrm>
          <a:prstGeom prst="rect">
            <a:avLst/>
          </a:prstGeom>
          <a:solidFill>
            <a:srgbClr val="F698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7832933" y="1066800"/>
            <a:ext cx="990600" cy="3886200"/>
          </a:xfrm>
          <a:prstGeom prst="rect">
            <a:avLst/>
          </a:prstGeom>
          <a:solidFill>
            <a:srgbClr val="E96D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ight Arrow 25"/>
          <p:cNvSpPr/>
          <p:nvPr/>
        </p:nvSpPr>
        <p:spPr>
          <a:xfrm>
            <a:off x="3733800" y="1286854"/>
            <a:ext cx="5410200" cy="922946"/>
          </a:xfrm>
          <a:prstGeom prst="rightArrow">
            <a:avLst/>
          </a:prstGeom>
          <a:solidFill>
            <a:schemeClr val="bg1">
              <a:lumMod val="8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lowchart: Connector 26"/>
          <p:cNvSpPr/>
          <p:nvPr/>
        </p:nvSpPr>
        <p:spPr>
          <a:xfrm>
            <a:off x="4114800" y="990600"/>
            <a:ext cx="228600" cy="228600"/>
          </a:xfrm>
          <a:prstGeom prst="flowChartConnector">
            <a:avLst/>
          </a:prstGeom>
          <a:solidFill>
            <a:srgbClr val="F9CBE9"/>
          </a:solidFill>
          <a:ln w="12700">
            <a:solidFill>
              <a:schemeClr val="tx1">
                <a:alpha val="9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1</a:t>
            </a:r>
            <a:endParaRPr lang="en-US" sz="1200" dirty="0">
              <a:solidFill>
                <a:schemeClr val="tx1"/>
              </a:solidFill>
            </a:endParaRPr>
          </a:p>
        </p:txBody>
      </p:sp>
      <p:sp>
        <p:nvSpPr>
          <p:cNvPr id="28" name="Flowchart: Connector 27"/>
          <p:cNvSpPr/>
          <p:nvPr/>
        </p:nvSpPr>
        <p:spPr>
          <a:xfrm>
            <a:off x="5088308" y="990600"/>
            <a:ext cx="228600" cy="228600"/>
          </a:xfrm>
          <a:prstGeom prst="flowChartConnector">
            <a:avLst/>
          </a:prstGeom>
          <a:solidFill>
            <a:srgbClr val="F9CBE9"/>
          </a:solidFill>
          <a:ln w="12700">
            <a:solidFill>
              <a:schemeClr val="tx1">
                <a:alpha val="9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2</a:t>
            </a:r>
            <a:endParaRPr lang="en-US" sz="1200" dirty="0">
              <a:solidFill>
                <a:schemeClr val="tx1"/>
              </a:solidFill>
            </a:endParaRPr>
          </a:p>
        </p:txBody>
      </p:sp>
      <p:sp>
        <p:nvSpPr>
          <p:cNvPr id="29" name="Flowchart: Connector 28"/>
          <p:cNvSpPr/>
          <p:nvPr/>
        </p:nvSpPr>
        <p:spPr>
          <a:xfrm>
            <a:off x="6155108" y="990600"/>
            <a:ext cx="228600" cy="228600"/>
          </a:xfrm>
          <a:prstGeom prst="flowChartConnector">
            <a:avLst/>
          </a:prstGeom>
          <a:solidFill>
            <a:srgbClr val="F9CBE9"/>
          </a:solidFill>
          <a:ln w="12700">
            <a:solidFill>
              <a:schemeClr val="tx1">
                <a:alpha val="9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3</a:t>
            </a:r>
            <a:endParaRPr lang="en-US" sz="1200" dirty="0">
              <a:solidFill>
                <a:schemeClr val="tx1"/>
              </a:solidFill>
            </a:endParaRPr>
          </a:p>
        </p:txBody>
      </p:sp>
      <p:sp>
        <p:nvSpPr>
          <p:cNvPr id="30" name="Flowchart: Connector 29"/>
          <p:cNvSpPr/>
          <p:nvPr/>
        </p:nvSpPr>
        <p:spPr>
          <a:xfrm>
            <a:off x="7137876" y="990600"/>
            <a:ext cx="228600" cy="228600"/>
          </a:xfrm>
          <a:prstGeom prst="flowChartConnector">
            <a:avLst/>
          </a:prstGeom>
          <a:solidFill>
            <a:srgbClr val="F9CBE9"/>
          </a:solidFill>
          <a:ln w="12700">
            <a:solidFill>
              <a:schemeClr val="tx1">
                <a:alpha val="9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4</a:t>
            </a:r>
          </a:p>
        </p:txBody>
      </p:sp>
      <p:sp>
        <p:nvSpPr>
          <p:cNvPr id="31" name="Flowchart: Connector 30"/>
          <p:cNvSpPr/>
          <p:nvPr/>
        </p:nvSpPr>
        <p:spPr>
          <a:xfrm>
            <a:off x="8170492" y="982054"/>
            <a:ext cx="228600" cy="228600"/>
          </a:xfrm>
          <a:prstGeom prst="flowChartConnector">
            <a:avLst/>
          </a:prstGeom>
          <a:solidFill>
            <a:srgbClr val="F9CBE9"/>
          </a:solidFill>
          <a:ln w="12700">
            <a:solidFill>
              <a:schemeClr val="tx1">
                <a:alpha val="9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5</a:t>
            </a:r>
            <a:endParaRPr lang="en-US" sz="1200" dirty="0">
              <a:solidFill>
                <a:schemeClr val="tx1"/>
              </a:solidFill>
            </a:endParaRPr>
          </a:p>
        </p:txBody>
      </p:sp>
      <p:sp>
        <p:nvSpPr>
          <p:cNvPr id="32" name="TextBox 31"/>
          <p:cNvSpPr txBox="1"/>
          <p:nvPr/>
        </p:nvSpPr>
        <p:spPr>
          <a:xfrm>
            <a:off x="3733800" y="1981200"/>
            <a:ext cx="914400" cy="2708434"/>
          </a:xfrm>
          <a:prstGeom prst="rect">
            <a:avLst/>
          </a:prstGeom>
          <a:noFill/>
        </p:spPr>
        <p:txBody>
          <a:bodyPr wrap="square" rtlCol="0">
            <a:spAutoFit/>
          </a:bodyPr>
          <a:lstStyle/>
          <a:p>
            <a:r>
              <a:rPr lang="en-US" sz="1000" dirty="0">
                <a:latin typeface="Arial Narrow" pitchFamily="34" charset="0"/>
              </a:rPr>
              <a:t>McAfee reported that the attackers had exploited purported </a:t>
            </a:r>
            <a:r>
              <a:rPr lang="en-US" sz="1000" dirty="0">
                <a:latin typeface="Arial Narrow" pitchFamily="34" charset="0"/>
                <a:hlinkClick r:id="rId3" tooltip="Zero day attack"/>
              </a:rPr>
              <a:t>zero-day</a:t>
            </a:r>
            <a:r>
              <a:rPr lang="en-US" sz="1000" dirty="0">
                <a:latin typeface="Arial Narrow" pitchFamily="34" charset="0"/>
              </a:rPr>
              <a:t> vulnerabilities (unfixed and previously unknown to the target system developers) in </a:t>
            </a:r>
            <a:r>
              <a:rPr lang="en-US" sz="1000" dirty="0">
                <a:latin typeface="Arial Narrow" pitchFamily="34" charset="0"/>
                <a:hlinkClick r:id="rId4" tooltip="Internet Explorer"/>
              </a:rPr>
              <a:t>Internet Explorer</a:t>
            </a:r>
            <a:r>
              <a:rPr lang="en-US" sz="1000" dirty="0">
                <a:latin typeface="Arial Narrow" pitchFamily="34" charset="0"/>
              </a:rPr>
              <a:t> and dubbed the attack "Operation Aurora"</a:t>
            </a:r>
          </a:p>
        </p:txBody>
      </p:sp>
      <p:sp>
        <p:nvSpPr>
          <p:cNvPr id="33" name="TextBox 32"/>
          <p:cNvSpPr txBox="1"/>
          <p:nvPr/>
        </p:nvSpPr>
        <p:spPr>
          <a:xfrm>
            <a:off x="4774962" y="1981200"/>
            <a:ext cx="914400" cy="3016210"/>
          </a:xfrm>
          <a:prstGeom prst="rect">
            <a:avLst/>
          </a:prstGeom>
          <a:noFill/>
        </p:spPr>
        <p:txBody>
          <a:bodyPr wrap="square" rtlCol="0">
            <a:spAutoFit/>
          </a:bodyPr>
          <a:lstStyle/>
          <a:p>
            <a:r>
              <a:rPr lang="en-US" sz="1000" dirty="0" smtClean="0">
                <a:latin typeface="Arial Narrow" pitchFamily="34" charset="0"/>
              </a:rPr>
              <a:t>A backdoor that </a:t>
            </a:r>
            <a:r>
              <a:rPr lang="en-US" sz="1000" dirty="0">
                <a:latin typeface="Arial Narrow" pitchFamily="34" charset="0"/>
              </a:rPr>
              <a:t>masqueraded </a:t>
            </a:r>
            <a:r>
              <a:rPr lang="en-US" sz="1000" dirty="0" smtClean="0">
                <a:latin typeface="Arial Narrow" pitchFamily="34" charset="0"/>
              </a:rPr>
              <a:t>as an</a:t>
            </a:r>
            <a:r>
              <a:rPr lang="en-US" sz="1000" dirty="0">
                <a:latin typeface="Arial Narrow" pitchFamily="34" charset="0"/>
              </a:rPr>
              <a:t> </a:t>
            </a:r>
            <a:r>
              <a:rPr lang="en-US" sz="1000" dirty="0" smtClean="0">
                <a:latin typeface="Arial Narrow" pitchFamily="34" charset="0"/>
              </a:rPr>
              <a:t>SSL</a:t>
            </a:r>
            <a:r>
              <a:rPr lang="en-US" sz="1000" dirty="0">
                <a:latin typeface="Arial Narrow" pitchFamily="34" charset="0"/>
              </a:rPr>
              <a:t> </a:t>
            </a:r>
            <a:r>
              <a:rPr lang="en-US" sz="1000" dirty="0" smtClean="0">
                <a:latin typeface="Arial Narrow" pitchFamily="34" charset="0"/>
              </a:rPr>
              <a:t>connection </a:t>
            </a:r>
            <a:r>
              <a:rPr lang="en-US" sz="1000" dirty="0">
                <a:latin typeface="Arial Narrow" pitchFamily="34" charset="0"/>
              </a:rPr>
              <a:t>made </a:t>
            </a:r>
            <a:r>
              <a:rPr lang="en-US" sz="1000" dirty="0" smtClean="0">
                <a:latin typeface="Arial Narrow" pitchFamily="34" charset="0"/>
              </a:rPr>
              <a:t>connections </a:t>
            </a:r>
            <a:r>
              <a:rPr lang="en-US" sz="1000" dirty="0">
                <a:latin typeface="Arial Narrow" pitchFamily="34" charset="0"/>
              </a:rPr>
              <a:t>to </a:t>
            </a:r>
            <a:r>
              <a:rPr lang="en-US" sz="1000" dirty="0" smtClean="0">
                <a:latin typeface="Arial Narrow" pitchFamily="34" charset="0"/>
              </a:rPr>
              <a:t>command and control</a:t>
            </a:r>
            <a:r>
              <a:rPr lang="en-US" sz="1000" dirty="0">
                <a:latin typeface="Arial Narrow" pitchFamily="34" charset="0"/>
              </a:rPr>
              <a:t> </a:t>
            </a:r>
            <a:r>
              <a:rPr lang="en-US" sz="1000" dirty="0" smtClean="0">
                <a:latin typeface="Arial Narrow" pitchFamily="34" charset="0"/>
              </a:rPr>
              <a:t>servers </a:t>
            </a:r>
            <a:r>
              <a:rPr lang="en-US" sz="1000" dirty="0">
                <a:latin typeface="Arial Narrow" pitchFamily="34" charset="0"/>
              </a:rPr>
              <a:t>running in Illinois, Texas, and Taiwan, including machines that were running under stolen </a:t>
            </a:r>
            <a:r>
              <a:rPr lang="en-US" sz="1000" dirty="0">
                <a:latin typeface="Arial Narrow" pitchFamily="34" charset="0"/>
                <a:hlinkClick r:id="rId5" tooltip="Rackspace"/>
              </a:rPr>
              <a:t>Rackspace</a:t>
            </a:r>
            <a:r>
              <a:rPr lang="en-US" sz="1000" dirty="0">
                <a:latin typeface="Arial Narrow" pitchFamily="34" charset="0"/>
              </a:rPr>
              <a:t> customer accounts</a:t>
            </a:r>
          </a:p>
        </p:txBody>
      </p:sp>
      <p:sp>
        <p:nvSpPr>
          <p:cNvPr id="34" name="TextBox 33"/>
          <p:cNvSpPr txBox="1"/>
          <p:nvPr/>
        </p:nvSpPr>
        <p:spPr>
          <a:xfrm>
            <a:off x="6756162" y="2012990"/>
            <a:ext cx="1016238" cy="1169551"/>
          </a:xfrm>
          <a:prstGeom prst="rect">
            <a:avLst/>
          </a:prstGeom>
          <a:noFill/>
        </p:spPr>
        <p:txBody>
          <a:bodyPr wrap="square" rtlCol="0">
            <a:spAutoFit/>
          </a:bodyPr>
          <a:lstStyle/>
          <a:p>
            <a:r>
              <a:rPr lang="en-US" sz="1000" dirty="0">
                <a:latin typeface="Arial Narrow" pitchFamily="34" charset="0"/>
              </a:rPr>
              <a:t>It suggested that the attackers were interested in accessing Gmail accounts of </a:t>
            </a:r>
            <a:r>
              <a:rPr lang="en-US" sz="1000" dirty="0" smtClean="0">
                <a:latin typeface="Arial Narrow" pitchFamily="34" charset="0"/>
              </a:rPr>
              <a:t>Chinese </a:t>
            </a:r>
          </a:p>
          <a:p>
            <a:r>
              <a:rPr lang="en-US" sz="1000" dirty="0" smtClean="0">
                <a:latin typeface="Arial Narrow" pitchFamily="34" charset="0"/>
              </a:rPr>
              <a:t>dissidents.</a:t>
            </a:r>
            <a:endParaRPr lang="en-US" sz="1000" dirty="0">
              <a:latin typeface="Arial Narrow" pitchFamily="34" charset="0"/>
            </a:endParaRPr>
          </a:p>
        </p:txBody>
      </p:sp>
      <p:sp>
        <p:nvSpPr>
          <p:cNvPr id="35" name="TextBox 34"/>
          <p:cNvSpPr txBox="1"/>
          <p:nvPr/>
        </p:nvSpPr>
        <p:spPr>
          <a:xfrm>
            <a:off x="5791200" y="2057400"/>
            <a:ext cx="914400" cy="2400657"/>
          </a:xfrm>
          <a:prstGeom prst="rect">
            <a:avLst/>
          </a:prstGeom>
          <a:noFill/>
        </p:spPr>
        <p:txBody>
          <a:bodyPr wrap="square" rtlCol="0">
            <a:spAutoFit/>
          </a:bodyPr>
          <a:lstStyle/>
          <a:p>
            <a:r>
              <a:rPr lang="en-US" sz="1000" dirty="0">
                <a:latin typeface="Arial Narrow" pitchFamily="34" charset="0"/>
              </a:rPr>
              <a:t>The victim's machine then began exploring the protected corporate intranet that it was a part of, searching for other vulnerable systems </a:t>
            </a:r>
            <a:r>
              <a:rPr lang="en-US" sz="1000" dirty="0" smtClean="0">
                <a:latin typeface="Arial Narrow" pitchFamily="34" charset="0"/>
              </a:rPr>
              <a:t>as well as sources of intellectual property</a:t>
            </a:r>
            <a:endParaRPr lang="en-US" sz="1000" dirty="0">
              <a:latin typeface="Arial Narrow" pitchFamily="34" charset="0"/>
            </a:endParaRPr>
          </a:p>
        </p:txBody>
      </p:sp>
      <p:sp>
        <p:nvSpPr>
          <p:cNvPr id="36" name="TextBox 35"/>
          <p:cNvSpPr txBox="1"/>
          <p:nvPr/>
        </p:nvSpPr>
        <p:spPr>
          <a:xfrm>
            <a:off x="7772400" y="2017455"/>
            <a:ext cx="1016238" cy="861774"/>
          </a:xfrm>
          <a:prstGeom prst="rect">
            <a:avLst/>
          </a:prstGeom>
          <a:noFill/>
        </p:spPr>
        <p:txBody>
          <a:bodyPr wrap="square" rtlCol="0">
            <a:spAutoFit/>
          </a:bodyPr>
          <a:lstStyle/>
          <a:p>
            <a:r>
              <a:rPr lang="en-US" sz="1000" dirty="0">
                <a:latin typeface="Arial Narrow" pitchFamily="34" charset="0"/>
              </a:rPr>
              <a:t>Google reported that some of it’s intellectual property was also stolen</a:t>
            </a:r>
          </a:p>
        </p:txBody>
      </p:sp>
      <p:sp>
        <p:nvSpPr>
          <p:cNvPr id="43" name="TextBox 42"/>
          <p:cNvSpPr txBox="1"/>
          <p:nvPr/>
        </p:nvSpPr>
        <p:spPr>
          <a:xfrm>
            <a:off x="3733800" y="1524675"/>
            <a:ext cx="990600" cy="430887"/>
          </a:xfrm>
          <a:prstGeom prst="rect">
            <a:avLst/>
          </a:prstGeom>
          <a:noFill/>
        </p:spPr>
        <p:txBody>
          <a:bodyPr wrap="square" rtlCol="0">
            <a:spAutoFit/>
          </a:bodyPr>
          <a:lstStyle/>
          <a:p>
            <a:r>
              <a:rPr lang="en-US" sz="1100" dirty="0" smtClean="0">
                <a:latin typeface="Arial Narrow" pitchFamily="34" charset="0"/>
              </a:rPr>
              <a:t>Phishing and zero day attack</a:t>
            </a:r>
            <a:endParaRPr lang="en-US" sz="1100" dirty="0">
              <a:latin typeface="Arial Narrow" pitchFamily="34" charset="0"/>
            </a:endParaRPr>
          </a:p>
        </p:txBody>
      </p:sp>
      <p:sp>
        <p:nvSpPr>
          <p:cNvPr id="44" name="TextBox 43"/>
          <p:cNvSpPr txBox="1"/>
          <p:nvPr/>
        </p:nvSpPr>
        <p:spPr>
          <a:xfrm>
            <a:off x="4876800" y="1600200"/>
            <a:ext cx="990600" cy="261610"/>
          </a:xfrm>
          <a:prstGeom prst="rect">
            <a:avLst/>
          </a:prstGeom>
          <a:noFill/>
        </p:spPr>
        <p:txBody>
          <a:bodyPr wrap="square" rtlCol="0">
            <a:spAutoFit/>
          </a:bodyPr>
          <a:lstStyle/>
          <a:p>
            <a:r>
              <a:rPr lang="en-US" sz="1100" dirty="0" smtClean="0">
                <a:latin typeface="Arial Narrow" pitchFamily="34" charset="0"/>
              </a:rPr>
              <a:t>Backdoor</a:t>
            </a:r>
            <a:endParaRPr lang="en-US" sz="1100" dirty="0">
              <a:latin typeface="Arial Narrow" pitchFamily="34" charset="0"/>
            </a:endParaRPr>
          </a:p>
        </p:txBody>
      </p:sp>
      <p:sp>
        <p:nvSpPr>
          <p:cNvPr id="45" name="TextBox 44"/>
          <p:cNvSpPr txBox="1"/>
          <p:nvPr/>
        </p:nvSpPr>
        <p:spPr>
          <a:xfrm>
            <a:off x="5943600" y="1524675"/>
            <a:ext cx="762000" cy="430887"/>
          </a:xfrm>
          <a:prstGeom prst="rect">
            <a:avLst/>
          </a:prstGeom>
          <a:noFill/>
        </p:spPr>
        <p:txBody>
          <a:bodyPr wrap="square" rtlCol="0">
            <a:spAutoFit/>
          </a:bodyPr>
          <a:lstStyle/>
          <a:p>
            <a:r>
              <a:rPr lang="en-US" sz="1100" dirty="0" smtClean="0">
                <a:latin typeface="Arial Narrow" pitchFamily="34" charset="0"/>
              </a:rPr>
              <a:t>Lateral Movement</a:t>
            </a:r>
            <a:endParaRPr lang="en-US" sz="1100" dirty="0">
              <a:latin typeface="Arial Narrow" pitchFamily="34" charset="0"/>
            </a:endParaRPr>
          </a:p>
        </p:txBody>
      </p:sp>
      <p:sp>
        <p:nvSpPr>
          <p:cNvPr id="46" name="TextBox 45"/>
          <p:cNvSpPr txBox="1"/>
          <p:nvPr/>
        </p:nvSpPr>
        <p:spPr>
          <a:xfrm>
            <a:off x="6934200" y="1524000"/>
            <a:ext cx="762000" cy="430887"/>
          </a:xfrm>
          <a:prstGeom prst="rect">
            <a:avLst/>
          </a:prstGeom>
          <a:noFill/>
        </p:spPr>
        <p:txBody>
          <a:bodyPr wrap="square" rtlCol="0">
            <a:spAutoFit/>
          </a:bodyPr>
          <a:lstStyle/>
          <a:p>
            <a:r>
              <a:rPr lang="en-US" sz="1100" dirty="0" smtClean="0">
                <a:latin typeface="Arial Narrow" pitchFamily="34" charset="0"/>
              </a:rPr>
              <a:t>Data Gathering</a:t>
            </a:r>
            <a:endParaRPr lang="en-US" sz="1100" dirty="0">
              <a:latin typeface="Arial Narrow" pitchFamily="34" charset="0"/>
            </a:endParaRPr>
          </a:p>
        </p:txBody>
      </p:sp>
      <p:sp>
        <p:nvSpPr>
          <p:cNvPr id="47" name="TextBox 46"/>
          <p:cNvSpPr txBox="1"/>
          <p:nvPr/>
        </p:nvSpPr>
        <p:spPr>
          <a:xfrm>
            <a:off x="8001000" y="1574562"/>
            <a:ext cx="762000" cy="261610"/>
          </a:xfrm>
          <a:prstGeom prst="rect">
            <a:avLst/>
          </a:prstGeom>
          <a:noFill/>
        </p:spPr>
        <p:txBody>
          <a:bodyPr wrap="square" rtlCol="0">
            <a:spAutoFit/>
          </a:bodyPr>
          <a:lstStyle/>
          <a:p>
            <a:r>
              <a:rPr lang="en-US" sz="1100" dirty="0" err="1" smtClean="0">
                <a:latin typeface="Arial Narrow" pitchFamily="34" charset="0"/>
              </a:rPr>
              <a:t>Exfltrate</a:t>
            </a:r>
            <a:endParaRPr lang="en-US" sz="1100" dirty="0">
              <a:latin typeface="Arial Narrow" pitchFamily="34" charset="0"/>
            </a:endParaRPr>
          </a:p>
        </p:txBody>
      </p:sp>
      <p:sp>
        <p:nvSpPr>
          <p:cNvPr id="37" name="TextBox 36"/>
          <p:cNvSpPr txBox="1"/>
          <p:nvPr/>
        </p:nvSpPr>
        <p:spPr>
          <a:xfrm>
            <a:off x="762000" y="5879068"/>
            <a:ext cx="7772400" cy="215444"/>
          </a:xfrm>
          <a:prstGeom prst="rect">
            <a:avLst/>
          </a:prstGeom>
          <a:noFill/>
        </p:spPr>
        <p:txBody>
          <a:bodyPr wrap="square" rtlCol="0">
            <a:spAutoFit/>
          </a:bodyPr>
          <a:lstStyle/>
          <a:p>
            <a:r>
              <a:rPr lang="en-US" sz="800" b="1" dirty="0" smtClean="0">
                <a:latin typeface="Arial Narrow" pitchFamily="34" charset="0"/>
              </a:rPr>
              <a:t>Source: http</a:t>
            </a:r>
            <a:r>
              <a:rPr lang="en-US" sz="800" b="1" dirty="0">
                <a:latin typeface="Arial Narrow" pitchFamily="34" charset="0"/>
              </a:rPr>
              <a:t>://googleblog.blogspot.in/2010/01/new-approach-to-china.html</a:t>
            </a:r>
            <a:endParaRPr lang="en-US" sz="800" dirty="0"/>
          </a:p>
        </p:txBody>
      </p:sp>
    </p:spTree>
    <p:extLst>
      <p:ext uri="{BB962C8B-B14F-4D97-AF65-F5344CB8AC3E}">
        <p14:creationId xmlns:p14="http://schemas.microsoft.com/office/powerpoint/2010/main" val="427322302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514350"/>
            <a:ext cx="7772400" cy="4657725"/>
          </a:xfrm>
        </p:spPr>
        <p:txBody>
          <a:bodyPr/>
          <a:lstStyle/>
          <a:p>
            <a:pPr eaLnBrk="1" hangingPunct="1"/>
            <a:r>
              <a:rPr lang="en-US" sz="4000" dirty="0" smtClean="0">
                <a:solidFill>
                  <a:schemeClr val="tx1"/>
                </a:solidFill>
                <a:latin typeface="Arial Narrow" pitchFamily="34" charset="0"/>
              </a:rPr>
              <a:t>We have to do business in aN UNCERTAIN world… </a:t>
            </a:r>
            <a:br>
              <a:rPr lang="en-US" sz="4000" dirty="0" smtClean="0">
                <a:solidFill>
                  <a:schemeClr val="tx1"/>
                </a:solidFill>
                <a:latin typeface="Arial Narrow" pitchFamily="34" charset="0"/>
              </a:rPr>
            </a:br>
            <a:r>
              <a:rPr lang="en-US" sz="4000" dirty="0" smtClean="0">
                <a:solidFill>
                  <a:schemeClr val="tx1"/>
                </a:solidFill>
                <a:latin typeface="Arial Narrow" pitchFamily="34" charset="0"/>
              </a:rPr>
              <a:t>Managing risk as we GO...</a:t>
            </a:r>
            <a:endParaRPr lang="en-US" sz="2000" b="1" i="1" dirty="0" smtClean="0">
              <a:solidFill>
                <a:schemeClr val="tx1"/>
              </a:solidFill>
              <a:latin typeface="Arial Narrow" pitchFamily="34" charset="0"/>
            </a:endParaRPr>
          </a:p>
        </p:txBody>
      </p:sp>
      <p:sp>
        <p:nvSpPr>
          <p:cNvPr id="2" name="Slide Number Placeholder 1"/>
          <p:cNvSpPr>
            <a:spLocks noGrp="1"/>
          </p:cNvSpPr>
          <p:nvPr>
            <p:ph type="sldNum" sz="quarter" idx="12"/>
          </p:nvPr>
        </p:nvSpPr>
        <p:spPr/>
        <p:txBody>
          <a:bodyPr/>
          <a:lstStyle/>
          <a:p>
            <a:fld id="{1A5F38BC-B1A4-4EDA-8A76-8B52C33E7765}" type="slidenum">
              <a:rPr lang="en-US" smtClean="0"/>
              <a:t>9</a:t>
            </a:fld>
            <a:endParaRPr lang="en-US"/>
          </a:p>
        </p:txBody>
      </p:sp>
    </p:spTree>
    <p:extLst>
      <p:ext uri="{BB962C8B-B14F-4D97-AF65-F5344CB8AC3E}">
        <p14:creationId xmlns:p14="http://schemas.microsoft.com/office/powerpoint/2010/main" val="2999427586"/>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4772</TotalTime>
  <Words>2030</Words>
  <Application>Microsoft Office PowerPoint</Application>
  <PresentationFormat>On-screen Show (4:3)</PresentationFormat>
  <Paragraphs>323</Paragraphs>
  <Slides>29</Slides>
  <Notes>14</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Angles</vt:lpstr>
      <vt:lpstr>Information security Challenges faced by a large financial services firm</vt:lpstr>
      <vt:lpstr>PowerPoint Presentation</vt:lpstr>
      <vt:lpstr>The Perfect Storm</vt:lpstr>
      <vt:lpstr>FOOD FOR THOUGHT - publicly known security incidents</vt:lpstr>
      <vt:lpstr>The Newyork times atTack</vt:lpstr>
      <vt:lpstr>The Stuxnet Worm</vt:lpstr>
      <vt:lpstr>The Flash Drive Incident</vt:lpstr>
      <vt:lpstr>Operation Aurora</vt:lpstr>
      <vt:lpstr>We have to do business in aN UNCERTAIN world…  Managing risk as we GO...</vt:lpstr>
      <vt:lpstr>Security Challenges 2013 -&gt;</vt:lpstr>
      <vt:lpstr>Advanced Persistent Threats</vt:lpstr>
      <vt:lpstr>Malware – Traditional to Advanced</vt:lpstr>
      <vt:lpstr>Advanced Malware</vt:lpstr>
      <vt:lpstr>Boundless Network</vt:lpstr>
      <vt:lpstr>MODERN MOBILE DEVICE EVOLUTION</vt:lpstr>
      <vt:lpstr>MODERN MOBILE DEVICE EVOLUTION</vt:lpstr>
      <vt:lpstr>MODERN MOBILE DEVICE EVOLUTION</vt:lpstr>
      <vt:lpstr>MODERN MOBILE DEVICE EVOLUTION</vt:lpstr>
      <vt:lpstr>Return of DDoS</vt:lpstr>
      <vt:lpstr>Building Security Intelligence Big Data Analytics – it’s not just for advertising!</vt:lpstr>
      <vt:lpstr>Changing Threat Landscape – Cyber Security is a complex business Issue</vt:lpstr>
      <vt:lpstr>Surveillance Analytics - Big Data Vision</vt:lpstr>
      <vt:lpstr>Changing Threat Landscape Security Event Monitoring Threshold (then)</vt:lpstr>
      <vt:lpstr>Changing Threat Landscape Security Event Monitoring Threshold (Now)</vt:lpstr>
      <vt:lpstr>Changing Threat Landscape Security Event Monitoring Threshold (Now)</vt:lpstr>
      <vt:lpstr>SI Prefix Primer</vt:lpstr>
      <vt:lpstr>PowerPoint Presentation</vt:lpstr>
      <vt:lpstr>Regulatory Audit and Continuous Controls Monitoring</vt:lpstr>
      <vt:lpstr>PowerPoint Presentation</vt:lpstr>
    </vt:vector>
  </TitlesOfParts>
  <Company>Goldman Sachs &amp; 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security and Privacy Challenges faced by a financial services firm</dc:title>
  <dc:creator>Authorized User</dc:creator>
  <cp:lastModifiedBy>Authorized User</cp:lastModifiedBy>
  <cp:revision>235</cp:revision>
  <cp:lastPrinted>2013-02-19T11:23:28Z</cp:lastPrinted>
  <dcterms:created xsi:type="dcterms:W3CDTF">2013-02-13T05:58:13Z</dcterms:created>
  <dcterms:modified xsi:type="dcterms:W3CDTF">2013-02-26T06:56:42Z</dcterms:modified>
</cp:coreProperties>
</file>