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90" r:id="rId5"/>
    <p:sldId id="291" r:id="rId6"/>
    <p:sldId id="292" r:id="rId7"/>
    <p:sldId id="257" r:id="rId8"/>
    <p:sldId id="267" r:id="rId9"/>
    <p:sldId id="261" r:id="rId10"/>
    <p:sldId id="274" r:id="rId11"/>
    <p:sldId id="284" r:id="rId12"/>
    <p:sldId id="283" r:id="rId13"/>
    <p:sldId id="265" r:id="rId14"/>
    <p:sldId id="277" r:id="rId15"/>
    <p:sldId id="259" r:id="rId16"/>
    <p:sldId id="271" r:id="rId17"/>
    <p:sldId id="262" r:id="rId18"/>
    <p:sldId id="282" r:id="rId19"/>
    <p:sldId id="263" r:id="rId20"/>
    <p:sldId id="264" r:id="rId21"/>
    <p:sldId id="289" r:id="rId22"/>
    <p:sldId id="275" r:id="rId23"/>
    <p:sldId id="269" r:id="rId24"/>
    <p:sldId id="260" r:id="rId25"/>
    <p:sldId id="272" r:id="rId26"/>
    <p:sldId id="273" r:id="rId27"/>
    <p:sldId id="276" r:id="rId28"/>
    <p:sldId id="278" r:id="rId29"/>
    <p:sldId id="279" r:id="rId30"/>
    <p:sldId id="280" r:id="rId31"/>
    <p:sldId id="281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2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53C3-623F-40C4-AF2B-4A4E1F5D47E7}" type="datetimeFigureOut">
              <a:rPr lang="en-US" smtClean="0"/>
              <a:t>04/11/2014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E530-4FFF-4364-8E6A-05771367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81000"/>
            <a:ext cx="6400800" cy="685800"/>
          </a:xfrm>
        </p:spPr>
        <p:txBody>
          <a:bodyPr/>
          <a:lstStyle/>
          <a:p>
            <a:r>
              <a:rPr lang="en-US" dirty="0" smtClean="0"/>
              <a:t>Brain circuits for spatial cognition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8875" y="5486400"/>
            <a:ext cx="5930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Nitin Gupta</a:t>
            </a:r>
          </a:p>
          <a:p>
            <a:pPr algn="ctr"/>
            <a:r>
              <a:rPr lang="en-US" dirty="0" smtClean="0"/>
              <a:t>5 November, 2014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All of this presentation is based on work performed by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rdiklab.technion.ac.il/Derdikman/UpLoadFiles/PGallery/2292749614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9141"/>
            <a:ext cx="2708181" cy="30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63778"/>
            <a:ext cx="2895600" cy="25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73173"/>
            <a:ext cx="306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 also show spatial cognition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09720" y="6319898"/>
            <a:ext cx="356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Tolman</a:t>
            </a:r>
            <a:r>
              <a:rPr lang="en-US" dirty="0" smtClean="0"/>
              <a:t> 1948 (Image via </a:t>
            </a:r>
            <a:r>
              <a:rPr lang="en-US" dirty="0" err="1" smtClean="0"/>
              <a:t>Derdikman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256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13976"/>
            <a:ext cx="500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role of the hippocampus in spatial cognition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5850048"/>
            <a:ext cx="555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Hippocampus lesions diminish performance on the maze.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4781" y="442771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nature.com/nrn/journal/v15/n10/images_article/nrn3785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00800" cy="59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459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Hippocampus anatomy is similar across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79"/>
          <a:stretch/>
        </p:blipFill>
        <p:spPr bwMode="auto">
          <a:xfrm>
            <a:off x="609600" y="2056736"/>
            <a:ext cx="5181600" cy="464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495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approach developed by John O’Keefe</a:t>
            </a:r>
            <a:endParaRPr lang="en-US" dirty="0"/>
          </a:p>
        </p:txBody>
      </p:sp>
      <p:pic>
        <p:nvPicPr>
          <p:cNvPr id="5124" name="Picture 4" descr="http://www.ucl.ac.uk/news/slms/slms-news/slms/O_Kee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266"/>
            <a:ext cx="26860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71538"/>
            <a:ext cx="76581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5803919"/>
            <a:ext cx="151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BrainFacts.org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5" b="74290"/>
          <a:stretch/>
        </p:blipFill>
        <p:spPr bwMode="auto">
          <a:xfrm>
            <a:off x="1066800" y="1600200"/>
            <a:ext cx="6400800" cy="42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5189321"/>
            <a:ext cx="346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O’Keefe and </a:t>
            </a:r>
            <a:r>
              <a:rPr lang="en-US" dirty="0" err="1" smtClean="0"/>
              <a:t>Dostrovsky</a:t>
            </a:r>
            <a:r>
              <a:rPr lang="en-US" dirty="0" smtClean="0"/>
              <a:t>, 1971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7990" y="196334"/>
            <a:ext cx="278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place cell in hippocampus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436355" cy="466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5861540"/>
            <a:ext cx="12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Derdikman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9952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distributed spatial map of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en/5/5e/Place_Cell_Spiking_Activity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239000" cy="48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9"/>
          <a:stretch/>
        </p:blipFill>
        <p:spPr bwMode="auto">
          <a:xfrm>
            <a:off x="1371600" y="685800"/>
            <a:ext cx="5715000" cy="552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6184" y="71498"/>
            <a:ext cx="412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fields vary in different environments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6462" y="6381185"/>
            <a:ext cx="26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Hafting et al, Nature 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419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animal is moved from one room to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ull-size image (43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4" y="692766"/>
            <a:ext cx="905312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6615" y="43934"/>
            <a:ext cx="22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 of place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70006" y="6179166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Derdikman</a:t>
            </a:r>
            <a:r>
              <a:rPr lang="en-US" dirty="0" smtClean="0"/>
              <a:t> and Moser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947502" cy="41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39936" y="57150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Cajal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489817"/>
            <a:ext cx="25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 is made of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7"/>
          <a:stretch/>
        </p:blipFill>
        <p:spPr bwMode="auto">
          <a:xfrm>
            <a:off x="457200" y="1439501"/>
            <a:ext cx="7383487" cy="34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542267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Ulanovsky</a:t>
            </a:r>
            <a:r>
              <a:rPr lang="en-US" dirty="0" smtClean="0"/>
              <a:t> and Moss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70446"/>
            <a:ext cx="21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place cells in bats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971800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 to the place cells?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ttp://www.memoryspace.mvm.ed.ac.uk/images/head%20direction%20cells%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" y="2514600"/>
            <a:ext cx="7505700" cy="23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695" y="636637"/>
            <a:ext cx="202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 direction cells</a:t>
            </a:r>
          </a:p>
        </p:txBody>
      </p:sp>
    </p:spTree>
    <p:extLst>
      <p:ext uri="{BB962C8B-B14F-4D97-AF65-F5344CB8AC3E}">
        <p14:creationId xmlns:p14="http://schemas.microsoft.com/office/powerpoint/2010/main" val="10718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334000" cy="581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20134"/>
            <a:ext cx="219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vector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26115" b="48451"/>
          <a:stretch/>
        </p:blipFill>
        <p:spPr bwMode="auto">
          <a:xfrm>
            <a:off x="457200" y="2971800"/>
            <a:ext cx="8028960" cy="335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49655"/>
            <a:ext cx="40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cells in the Medial </a:t>
            </a:r>
            <a:r>
              <a:rPr lang="en-US" dirty="0" err="1" smtClean="0"/>
              <a:t>Entorhinal</a:t>
            </a:r>
            <a:r>
              <a:rPr lang="en-US" dirty="0" smtClean="0"/>
              <a:t> Cortex</a:t>
            </a:r>
            <a:endParaRPr lang="en-US" dirty="0"/>
          </a:p>
        </p:txBody>
      </p:sp>
      <p:pic>
        <p:nvPicPr>
          <p:cNvPr id="2054" name="Picture 6" descr="http://www.ndtv.com/news/2014/10/06/images/story_page/Edvard%20Moser_AFP_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9961"/>
            <a:ext cx="3409950" cy="20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2267429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Moser and Moser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285875"/>
            <a:ext cx="4238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0550" y="5715000"/>
            <a:ext cx="283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Derdikman</a:t>
            </a:r>
            <a:r>
              <a:rPr lang="en-US" dirty="0" smtClean="0"/>
              <a:t> and Moser,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4" y="3505199"/>
            <a:ext cx="3924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609600"/>
            <a:ext cx="4029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5813" y="6400800"/>
            <a:ext cx="12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Derdikman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log.brainfacts.org/wp-content/uploads/grid-module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164218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943600"/>
            <a:ext cx="264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Kubie</a:t>
            </a:r>
            <a:r>
              <a:rPr lang="en-US" dirty="0" smtClean="0"/>
              <a:t>, BrainFacts.org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b="16754"/>
          <a:stretch/>
        </p:blipFill>
        <p:spPr bwMode="auto">
          <a:xfrm>
            <a:off x="1828800" y="914400"/>
            <a:ext cx="4541889" cy="50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310608"/>
            <a:ext cx="211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cells don’t 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0359" y="6213118"/>
            <a:ext cx="26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Hafting et al, Nature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b="21130"/>
          <a:stretch/>
        </p:blipFill>
        <p:spPr bwMode="auto">
          <a:xfrm>
            <a:off x="2362200" y="1124139"/>
            <a:ext cx="4288325" cy="49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6458" y="392668"/>
            <a:ext cx="278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cells persist in the dark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6462" y="6381185"/>
            <a:ext cx="26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Hafting et al, Nature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24000"/>
            <a:ext cx="66675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57200"/>
            <a:ext cx="89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2"/>
          <a:stretch/>
        </p:blipFill>
        <p:spPr bwMode="auto">
          <a:xfrm>
            <a:off x="1905000" y="661210"/>
            <a:ext cx="4648200" cy="61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71498"/>
            <a:ext cx="483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cells code similarly in different environments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cells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9436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cells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6381185"/>
            <a:ext cx="26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Hafting et al, Nature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7627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2606" y="6101457"/>
            <a:ext cx="141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O’Keefe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81"/>
          <a:stretch/>
        </p:blipFill>
        <p:spPr bwMode="auto">
          <a:xfrm>
            <a:off x="1293891" y="1219200"/>
            <a:ext cx="6612000" cy="415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867400"/>
            <a:ext cx="238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McNaughton et al 2006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337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sizes increase by factor of 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/>
          <a:stretch/>
        </p:blipFill>
        <p:spPr bwMode="auto">
          <a:xfrm>
            <a:off x="838200" y="1143000"/>
            <a:ext cx="8009855" cy="42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5474732"/>
            <a:ext cx="283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Derdikman</a:t>
            </a:r>
            <a:r>
              <a:rPr lang="en-US" dirty="0" smtClean="0"/>
              <a:t> and Moser, 2010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350" y="190474"/>
            <a:ext cx="320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Development of the spatial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0146"/>
            <a:ext cx="7556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ature.com/nrn/journal/v6/n3/images/nrn1630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334"/>
            <a:ext cx="5105400" cy="64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fourier.eng.hmc.edu/e180/lectures/figures/RHB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/>
          <a:stretch/>
        </p:blipFill>
        <p:spPr bwMode="auto">
          <a:xfrm>
            <a:off x="1371600" y="762000"/>
            <a:ext cx="6295176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4907" y="30757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Circuits in retina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48400"/>
            <a:ext cx="847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RGCs carry information to the visual cortex. Detect movement and simple visual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2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51" y="533400"/>
            <a:ext cx="4876800" cy="610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6793" y="6225541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Essen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44688"/>
            <a:ext cx="295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Hierarchy of visual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049"/>
            <a:ext cx="473431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332312"/>
            <a:ext cx="382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Henry </a:t>
            </a:r>
            <a:r>
              <a:rPr lang="en-US" dirty="0" err="1" smtClean="0"/>
              <a:t>Molaison</a:t>
            </a:r>
            <a:r>
              <a:rPr lang="en-US" dirty="0" smtClean="0"/>
              <a:t>: Anterograde Amnesia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00" y="1603972"/>
            <a:ext cx="432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286241"/>
            <a:ext cx="23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Suzanne </a:t>
            </a:r>
            <a:r>
              <a:rPr lang="en-US" dirty="0" err="1" smtClean="0"/>
              <a:t>Corkin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2/2e/Gray739-emphasizing-hippocamp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529"/>
            <a:ext cx="7543800" cy="57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5767" y="6324600"/>
            <a:ext cx="24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259</Words>
  <Application>Microsoft Office PowerPoint</Application>
  <PresentationFormat>On-screen Show (4:3)</PresentationFormat>
  <Paragraphs>56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Nobel Prize 2014</dc:title>
  <dc:creator>Nitin Gupta</dc:creator>
  <cp:lastModifiedBy>Nitin Gupta</cp:lastModifiedBy>
  <cp:revision>69</cp:revision>
  <dcterms:created xsi:type="dcterms:W3CDTF">2014-11-04T10:45:49Z</dcterms:created>
  <dcterms:modified xsi:type="dcterms:W3CDTF">2014-11-05T11:19:47Z</dcterms:modified>
</cp:coreProperties>
</file>