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openxmlformats.org/officeDocument/2006/relationships/officeDocument" Target="ppt/presentation.xml"/><Relationship Id="rId1" Type="http://schemas.microsoft.com/office/2011/relationships/webextensiontaskpanes" Target="ppt/webextensions/taskpanes.xml"/><Relationship Id="rId6" Type="http://schemas.openxmlformats.org/officeDocument/2006/relationships/custom-properties" Target="docProps/custom.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60" r:id="rId2"/>
  </p:sldMasterIdLst>
  <p:notesMasterIdLst>
    <p:notesMasterId r:id="rId30"/>
  </p:notesMasterIdLst>
  <p:sldIdLst>
    <p:sldId id="256" r:id="rId3"/>
    <p:sldId id="267" r:id="rId4"/>
    <p:sldId id="271" r:id="rId5"/>
    <p:sldId id="270" r:id="rId6"/>
    <p:sldId id="272" r:id="rId7"/>
    <p:sldId id="262" r:id="rId8"/>
    <p:sldId id="265" r:id="rId9"/>
    <p:sldId id="277" r:id="rId10"/>
    <p:sldId id="276" r:id="rId11"/>
    <p:sldId id="274" r:id="rId12"/>
    <p:sldId id="275" r:id="rId13"/>
    <p:sldId id="284" r:id="rId14"/>
    <p:sldId id="279" r:id="rId15"/>
    <p:sldId id="278" r:id="rId16"/>
    <p:sldId id="280" r:id="rId17"/>
    <p:sldId id="281" r:id="rId18"/>
    <p:sldId id="283" r:id="rId19"/>
    <p:sldId id="264" r:id="rId20"/>
    <p:sldId id="273" r:id="rId21"/>
    <p:sldId id="266" r:id="rId22"/>
    <p:sldId id="263" r:id="rId23"/>
    <p:sldId id="289" r:id="rId24"/>
    <p:sldId id="269" r:id="rId25"/>
    <p:sldId id="285" r:id="rId26"/>
    <p:sldId id="286" r:id="rId27"/>
    <p:sldId id="287" r:id="rId28"/>
    <p:sldId id="288"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troduction" id="{E75E278A-FF0E-49A4-B170-79828D63BBAD}">
          <p14:sldIdLst>
            <p14:sldId id="256"/>
          </p14:sldIdLst>
        </p14:section>
        <p14:section name="Previous work" id="{B9B51309-D148-4332-87C2-07BE32FBCA3B}">
          <p14:sldIdLst>
            <p14:sldId id="267"/>
            <p14:sldId id="271"/>
            <p14:sldId id="270"/>
            <p14:sldId id="272"/>
            <p14:sldId id="262"/>
            <p14:sldId id="265"/>
            <p14:sldId id="277"/>
            <p14:sldId id="276"/>
          </p14:sldIdLst>
        </p14:section>
        <p14:section name="Proposed model" id="{9F83B1C2-D557-405E-8EFE-2383B5A3AA72}">
          <p14:sldIdLst>
            <p14:sldId id="274"/>
            <p14:sldId id="275"/>
            <p14:sldId id="284"/>
            <p14:sldId id="279"/>
            <p14:sldId id="278"/>
            <p14:sldId id="280"/>
            <p14:sldId id="281"/>
            <p14:sldId id="283"/>
            <p14:sldId id="264"/>
            <p14:sldId id="273"/>
          </p14:sldIdLst>
        </p14:section>
        <p14:section name="References" id="{2CC34DB2-6590-42C0-AD4B-A04C6060184E}">
          <p14:sldIdLst>
            <p14:sldId id="266"/>
            <p14:sldId id="263"/>
          </p14:sldIdLst>
        </p14:section>
        <p14:section name="Other slides" id="{9882C43C-1D6F-481A-9BEF-046F1140E544}">
          <p14:sldIdLst>
            <p14:sldId id="289"/>
            <p14:sldId id="269"/>
            <p14:sldId id="285"/>
            <p14:sldId id="286"/>
            <p14:sldId id="287"/>
            <p14:sldId id="288"/>
          </p14:sldIdLst>
        </p14:section>
      </p14:sectionLst>
    </p:ex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4726"/>
    <a:srgbClr val="FBECCD"/>
    <a:srgbClr val="D2B4A6"/>
    <a:srgbClr val="734F29"/>
    <a:srgbClr val="DD462F"/>
    <a:srgbClr val="AEB785"/>
    <a:srgbClr val="EFD5A2"/>
    <a:srgbClr val="3B3026"/>
    <a:srgbClr val="ECE1CA"/>
    <a:srgbClr val="79553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85" autoAdjust="0"/>
    <p:restoredTop sz="95640" autoAdjust="0"/>
  </p:normalViewPr>
  <p:slideViewPr>
    <p:cSldViewPr snapToGrid="0">
      <p:cViewPr varScale="1">
        <p:scale>
          <a:sx n="72" d="100"/>
          <a:sy n="72" d="100"/>
        </p:scale>
        <p:origin x="1266" y="5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commentAuthors" Target="commentAuthor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6.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733BCE0-E903-461D-8455-656321525759}" type="doc">
      <dgm:prSet loTypeId="urn:microsoft.com/office/officeart/2005/8/layout/radial6" loCatId="relationship" qsTypeId="urn:microsoft.com/office/officeart/2005/8/quickstyle/simple1" qsCatId="simple" csTypeId="urn:microsoft.com/office/officeart/2005/8/colors/colorful3" csCatId="colorful" phldr="1"/>
      <dgm:spPr/>
    </dgm:pt>
    <dgm:pt modelId="{DD992854-0DFD-4264-BE94-C4B16552B8C9}">
      <dgm:prSet phldrT="[Text]" custT="1"/>
      <dgm:spPr/>
      <dgm:t>
        <a:bodyPr/>
        <a:lstStyle/>
        <a:p>
          <a:r>
            <a:rPr lang="en-US" sz="1800" b="1" dirty="0" smtClean="0"/>
            <a:t> Number</a:t>
          </a:r>
        </a:p>
        <a:p>
          <a:r>
            <a:rPr lang="en-US" sz="1800" b="1" dirty="0" smtClean="0"/>
            <a:t>Recognition</a:t>
          </a:r>
          <a:endParaRPr lang="en-US" sz="1800" b="1" dirty="0"/>
        </a:p>
      </dgm:t>
    </dgm:pt>
    <dgm:pt modelId="{E67D2C8A-ECFF-47E6-9693-3509DC513BD9}" type="parTrans" cxnId="{D1014B26-02DA-4EB3-9A07-4F76BF00CEE0}">
      <dgm:prSet/>
      <dgm:spPr/>
      <dgm:t>
        <a:bodyPr/>
        <a:lstStyle/>
        <a:p>
          <a:endParaRPr lang="en-US"/>
        </a:p>
      </dgm:t>
    </dgm:pt>
    <dgm:pt modelId="{C7F88BA3-B842-40C1-B369-8D1F3111C715}" type="sibTrans" cxnId="{D1014B26-02DA-4EB3-9A07-4F76BF00CEE0}">
      <dgm:prSet/>
      <dgm:spPr/>
      <dgm:t>
        <a:bodyPr/>
        <a:lstStyle/>
        <a:p>
          <a:endParaRPr lang="en-US"/>
        </a:p>
      </dgm:t>
    </dgm:pt>
    <dgm:pt modelId="{2D3BD691-B28E-4828-B3A8-2F293402D8A9}">
      <dgm:prSet phldrT="[Text]" custT="1"/>
      <dgm:spPr/>
      <dgm:t>
        <a:bodyPr/>
        <a:lstStyle/>
        <a:p>
          <a:r>
            <a:rPr lang="en-US" sz="1800" dirty="0" smtClean="0"/>
            <a:t>Horizontal Eccentricity</a:t>
          </a:r>
          <a:endParaRPr lang="en-US" sz="1800" dirty="0"/>
        </a:p>
      </dgm:t>
    </dgm:pt>
    <dgm:pt modelId="{19FD3FDE-9173-406E-9C9D-25A2C83DD04D}" type="parTrans" cxnId="{D20C2A1A-EE7D-4F81-9FC6-E3EC9AD59399}">
      <dgm:prSet/>
      <dgm:spPr/>
      <dgm:t>
        <a:bodyPr/>
        <a:lstStyle/>
        <a:p>
          <a:endParaRPr lang="en-US"/>
        </a:p>
      </dgm:t>
    </dgm:pt>
    <dgm:pt modelId="{611C960B-AE76-4816-A334-A4A9829DB036}" type="sibTrans" cxnId="{D20C2A1A-EE7D-4F81-9FC6-E3EC9AD59399}">
      <dgm:prSet/>
      <dgm:spPr/>
      <dgm:t>
        <a:bodyPr/>
        <a:lstStyle/>
        <a:p>
          <a:endParaRPr lang="en-US"/>
        </a:p>
      </dgm:t>
    </dgm:pt>
    <dgm:pt modelId="{828D4A39-DE07-4765-A6DC-E197B4C988E6}">
      <dgm:prSet phldrT="[Text]" custT="1"/>
      <dgm:spPr/>
      <dgm:t>
        <a:bodyPr/>
        <a:lstStyle/>
        <a:p>
          <a:r>
            <a:rPr lang="en-US" sz="1800" dirty="0" smtClean="0"/>
            <a:t>Vertical Eccentricity</a:t>
          </a:r>
          <a:endParaRPr lang="en-US" sz="1800" dirty="0"/>
        </a:p>
      </dgm:t>
    </dgm:pt>
    <dgm:pt modelId="{9F1A4718-49F3-4D0E-8506-DF54342C8FD2}" type="parTrans" cxnId="{D4D7A6C9-5A5B-42B6-9052-0DB2ACD71094}">
      <dgm:prSet/>
      <dgm:spPr/>
      <dgm:t>
        <a:bodyPr/>
        <a:lstStyle/>
        <a:p>
          <a:endParaRPr lang="en-US"/>
        </a:p>
      </dgm:t>
    </dgm:pt>
    <dgm:pt modelId="{C9ED02E0-2C3F-4578-9A87-140F8B4E7B52}" type="sibTrans" cxnId="{D4D7A6C9-5A5B-42B6-9052-0DB2ACD71094}">
      <dgm:prSet/>
      <dgm:spPr/>
      <dgm:t>
        <a:bodyPr/>
        <a:lstStyle/>
        <a:p>
          <a:endParaRPr lang="en-US"/>
        </a:p>
      </dgm:t>
    </dgm:pt>
    <dgm:pt modelId="{402E3FDD-6DB1-41C7-ACBF-87867E610D48}">
      <dgm:prSet phldrT="[Text]" custT="1"/>
      <dgm:spPr/>
      <dgm:t>
        <a:bodyPr/>
        <a:lstStyle/>
        <a:p>
          <a:r>
            <a:rPr lang="en-US" sz="1800" dirty="0" smtClean="0"/>
            <a:t>Temporal crowding</a:t>
          </a:r>
          <a:endParaRPr lang="en-US" sz="1800" dirty="0"/>
        </a:p>
      </dgm:t>
    </dgm:pt>
    <dgm:pt modelId="{95C67691-8DD2-47F3-BB20-62F364117355}" type="parTrans" cxnId="{7021F54C-2436-436D-A513-22D21E9EB843}">
      <dgm:prSet/>
      <dgm:spPr/>
      <dgm:t>
        <a:bodyPr/>
        <a:lstStyle/>
        <a:p>
          <a:endParaRPr lang="en-US"/>
        </a:p>
      </dgm:t>
    </dgm:pt>
    <dgm:pt modelId="{9828BA82-4548-4B88-902A-9943CCD643BD}" type="sibTrans" cxnId="{7021F54C-2436-436D-A513-22D21E9EB843}">
      <dgm:prSet/>
      <dgm:spPr/>
      <dgm:t>
        <a:bodyPr/>
        <a:lstStyle/>
        <a:p>
          <a:endParaRPr lang="en-US"/>
        </a:p>
      </dgm:t>
    </dgm:pt>
    <dgm:pt modelId="{36F99CAA-8283-4765-9809-FFE34A05B3B4}">
      <dgm:prSet phldrT="[Text]" custT="1"/>
      <dgm:spPr/>
      <dgm:t>
        <a:bodyPr/>
        <a:lstStyle/>
        <a:p>
          <a:r>
            <a:rPr lang="en-US" sz="1800" smtClean="0"/>
            <a:t>Contrast</a:t>
          </a:r>
          <a:endParaRPr lang="en-US" sz="1800" dirty="0"/>
        </a:p>
      </dgm:t>
    </dgm:pt>
    <dgm:pt modelId="{1D96FA38-F326-47BF-9D5F-E57536D079F5}" type="parTrans" cxnId="{EF9383B6-C1EB-463C-B84F-D289184E7A1D}">
      <dgm:prSet/>
      <dgm:spPr/>
      <dgm:t>
        <a:bodyPr/>
        <a:lstStyle/>
        <a:p>
          <a:endParaRPr lang="en-US"/>
        </a:p>
      </dgm:t>
    </dgm:pt>
    <dgm:pt modelId="{146EEED8-F36E-4B97-B9DC-9AAFEAABC64D}" type="sibTrans" cxnId="{EF9383B6-C1EB-463C-B84F-D289184E7A1D}">
      <dgm:prSet/>
      <dgm:spPr/>
      <dgm:t>
        <a:bodyPr/>
        <a:lstStyle/>
        <a:p>
          <a:endParaRPr lang="en-US"/>
        </a:p>
      </dgm:t>
    </dgm:pt>
    <dgm:pt modelId="{56854C85-4BAF-48FA-BD6F-824C956B00E3}" type="pres">
      <dgm:prSet presAssocID="{1733BCE0-E903-461D-8455-656321525759}" presName="Name0" presStyleCnt="0">
        <dgm:presLayoutVars>
          <dgm:chMax val="1"/>
          <dgm:dir/>
          <dgm:animLvl val="ctr"/>
          <dgm:resizeHandles val="exact"/>
        </dgm:presLayoutVars>
      </dgm:prSet>
      <dgm:spPr/>
    </dgm:pt>
    <dgm:pt modelId="{35F68505-C8C4-43C0-A5DD-18A859E5B80F}" type="pres">
      <dgm:prSet presAssocID="{DD992854-0DFD-4264-BE94-C4B16552B8C9}" presName="centerShape" presStyleLbl="node0" presStyleIdx="0" presStyleCnt="1" custScaleX="118599" custScaleY="114230"/>
      <dgm:spPr/>
    </dgm:pt>
    <dgm:pt modelId="{DC8E23AA-08BA-40E7-862A-7B6BAD80D1A0}" type="pres">
      <dgm:prSet presAssocID="{402E3FDD-6DB1-41C7-ACBF-87867E610D48}" presName="node" presStyleLbl="node1" presStyleIdx="0" presStyleCnt="4" custScaleX="105739" custScaleY="103379">
        <dgm:presLayoutVars>
          <dgm:bulletEnabled val="1"/>
        </dgm:presLayoutVars>
      </dgm:prSet>
      <dgm:spPr/>
      <dgm:t>
        <a:bodyPr/>
        <a:lstStyle/>
        <a:p>
          <a:endParaRPr lang="en-US"/>
        </a:p>
      </dgm:t>
    </dgm:pt>
    <dgm:pt modelId="{7AD46CFA-8658-4A8A-9076-A8CB4D2309D9}" type="pres">
      <dgm:prSet presAssocID="{402E3FDD-6DB1-41C7-ACBF-87867E610D48}" presName="dummy" presStyleCnt="0"/>
      <dgm:spPr/>
    </dgm:pt>
    <dgm:pt modelId="{2737BDD3-90C2-42EB-AC2B-337F3425E485}" type="pres">
      <dgm:prSet presAssocID="{9828BA82-4548-4B88-902A-9943CCD643BD}" presName="sibTrans" presStyleLbl="sibTrans2D1" presStyleIdx="0" presStyleCnt="4"/>
      <dgm:spPr/>
    </dgm:pt>
    <dgm:pt modelId="{381ECA0E-CC68-4414-A074-5EE190470A46}" type="pres">
      <dgm:prSet presAssocID="{2D3BD691-B28E-4828-B3A8-2F293402D8A9}" presName="node" presStyleLbl="node1" presStyleIdx="1" presStyleCnt="4" custScaleX="137699" custScaleY="122716">
        <dgm:presLayoutVars>
          <dgm:bulletEnabled val="1"/>
        </dgm:presLayoutVars>
      </dgm:prSet>
      <dgm:spPr/>
    </dgm:pt>
    <dgm:pt modelId="{13C8DF5C-AC04-4322-AD01-69CDB4264102}" type="pres">
      <dgm:prSet presAssocID="{2D3BD691-B28E-4828-B3A8-2F293402D8A9}" presName="dummy" presStyleCnt="0"/>
      <dgm:spPr/>
    </dgm:pt>
    <dgm:pt modelId="{A01C72B5-BCC6-45E3-A238-215EFEE6D700}" type="pres">
      <dgm:prSet presAssocID="{611C960B-AE76-4816-A334-A4A9829DB036}" presName="sibTrans" presStyleLbl="sibTrans2D1" presStyleIdx="1" presStyleCnt="4"/>
      <dgm:spPr/>
    </dgm:pt>
    <dgm:pt modelId="{B810D9BA-1B00-44B6-AAC4-D165FA3757D5}" type="pres">
      <dgm:prSet presAssocID="{36F99CAA-8283-4765-9809-FFE34A05B3B4}" presName="node" presStyleLbl="node1" presStyleIdx="2" presStyleCnt="4">
        <dgm:presLayoutVars>
          <dgm:bulletEnabled val="1"/>
        </dgm:presLayoutVars>
      </dgm:prSet>
      <dgm:spPr/>
      <dgm:t>
        <a:bodyPr/>
        <a:lstStyle/>
        <a:p>
          <a:endParaRPr lang="en-US"/>
        </a:p>
      </dgm:t>
    </dgm:pt>
    <dgm:pt modelId="{F108298B-744B-47B4-BBE4-A2FE71788E70}" type="pres">
      <dgm:prSet presAssocID="{36F99CAA-8283-4765-9809-FFE34A05B3B4}" presName="dummy" presStyleCnt="0"/>
      <dgm:spPr/>
    </dgm:pt>
    <dgm:pt modelId="{0CBDD1C3-E6DB-4FB7-8D65-4DBB0B756A88}" type="pres">
      <dgm:prSet presAssocID="{146EEED8-F36E-4B97-B9DC-9AAFEAABC64D}" presName="sibTrans" presStyleLbl="sibTrans2D1" presStyleIdx="2" presStyleCnt="4"/>
      <dgm:spPr/>
    </dgm:pt>
    <dgm:pt modelId="{5A4C55B1-19BD-4B9E-B992-A48DF0D13057}" type="pres">
      <dgm:prSet presAssocID="{828D4A39-DE07-4765-A6DC-E197B4C988E6}" presName="node" presStyleLbl="node1" presStyleIdx="3" presStyleCnt="4" custScaleX="135961" custScaleY="122321">
        <dgm:presLayoutVars>
          <dgm:bulletEnabled val="1"/>
        </dgm:presLayoutVars>
      </dgm:prSet>
      <dgm:spPr/>
    </dgm:pt>
    <dgm:pt modelId="{7AF7FF97-CA82-4039-8F5B-5EC77B939697}" type="pres">
      <dgm:prSet presAssocID="{828D4A39-DE07-4765-A6DC-E197B4C988E6}" presName="dummy" presStyleCnt="0"/>
      <dgm:spPr/>
    </dgm:pt>
    <dgm:pt modelId="{ED3B9FAD-E943-4F1D-A1CE-2FA65D0064A5}" type="pres">
      <dgm:prSet presAssocID="{C9ED02E0-2C3F-4578-9A87-140F8B4E7B52}" presName="sibTrans" presStyleLbl="sibTrans2D1" presStyleIdx="3" presStyleCnt="4"/>
      <dgm:spPr/>
    </dgm:pt>
  </dgm:ptLst>
  <dgm:cxnLst>
    <dgm:cxn modelId="{229C0CA2-CEA4-474A-B3A9-3B0B52DA71B3}" type="presOf" srcId="{1733BCE0-E903-461D-8455-656321525759}" destId="{56854C85-4BAF-48FA-BD6F-824C956B00E3}" srcOrd="0" destOrd="0" presId="urn:microsoft.com/office/officeart/2005/8/layout/radial6"/>
    <dgm:cxn modelId="{2AEBD9FB-1C54-41D5-AF5B-60E7EB43BF32}" type="presOf" srcId="{402E3FDD-6DB1-41C7-ACBF-87867E610D48}" destId="{DC8E23AA-08BA-40E7-862A-7B6BAD80D1A0}" srcOrd="0" destOrd="0" presId="urn:microsoft.com/office/officeart/2005/8/layout/radial6"/>
    <dgm:cxn modelId="{059D5AA7-EA21-4320-A262-2FB57C5274DB}" type="presOf" srcId="{611C960B-AE76-4816-A334-A4A9829DB036}" destId="{A01C72B5-BCC6-45E3-A238-215EFEE6D700}" srcOrd="0" destOrd="0" presId="urn:microsoft.com/office/officeart/2005/8/layout/radial6"/>
    <dgm:cxn modelId="{E4E8E859-E604-4748-9A86-E2BECED057E2}" type="presOf" srcId="{146EEED8-F36E-4B97-B9DC-9AAFEAABC64D}" destId="{0CBDD1C3-E6DB-4FB7-8D65-4DBB0B756A88}" srcOrd="0" destOrd="0" presId="urn:microsoft.com/office/officeart/2005/8/layout/radial6"/>
    <dgm:cxn modelId="{9E4591FD-0478-43B7-A0DB-F8CC858B4613}" type="presOf" srcId="{C9ED02E0-2C3F-4578-9A87-140F8B4E7B52}" destId="{ED3B9FAD-E943-4F1D-A1CE-2FA65D0064A5}" srcOrd="0" destOrd="0" presId="urn:microsoft.com/office/officeart/2005/8/layout/radial6"/>
    <dgm:cxn modelId="{910B20E0-821F-435F-9A6F-00F7EE28DDEF}" type="presOf" srcId="{DD992854-0DFD-4264-BE94-C4B16552B8C9}" destId="{35F68505-C8C4-43C0-A5DD-18A859E5B80F}" srcOrd="0" destOrd="0" presId="urn:microsoft.com/office/officeart/2005/8/layout/radial6"/>
    <dgm:cxn modelId="{7021F54C-2436-436D-A513-22D21E9EB843}" srcId="{DD992854-0DFD-4264-BE94-C4B16552B8C9}" destId="{402E3FDD-6DB1-41C7-ACBF-87867E610D48}" srcOrd="0" destOrd="0" parTransId="{95C67691-8DD2-47F3-BB20-62F364117355}" sibTransId="{9828BA82-4548-4B88-902A-9943CCD643BD}"/>
    <dgm:cxn modelId="{D1014B26-02DA-4EB3-9A07-4F76BF00CEE0}" srcId="{1733BCE0-E903-461D-8455-656321525759}" destId="{DD992854-0DFD-4264-BE94-C4B16552B8C9}" srcOrd="0" destOrd="0" parTransId="{E67D2C8A-ECFF-47E6-9693-3509DC513BD9}" sibTransId="{C7F88BA3-B842-40C1-B369-8D1F3111C715}"/>
    <dgm:cxn modelId="{B624BD4C-5926-45CE-83F6-2C060781184D}" type="presOf" srcId="{828D4A39-DE07-4765-A6DC-E197B4C988E6}" destId="{5A4C55B1-19BD-4B9E-B992-A48DF0D13057}" srcOrd="0" destOrd="0" presId="urn:microsoft.com/office/officeart/2005/8/layout/radial6"/>
    <dgm:cxn modelId="{A6B691C1-F39D-4581-9FD5-AEF4CE9863AE}" type="presOf" srcId="{36F99CAA-8283-4765-9809-FFE34A05B3B4}" destId="{B810D9BA-1B00-44B6-AAC4-D165FA3757D5}" srcOrd="0" destOrd="0" presId="urn:microsoft.com/office/officeart/2005/8/layout/radial6"/>
    <dgm:cxn modelId="{D4D7A6C9-5A5B-42B6-9052-0DB2ACD71094}" srcId="{DD992854-0DFD-4264-BE94-C4B16552B8C9}" destId="{828D4A39-DE07-4765-A6DC-E197B4C988E6}" srcOrd="3" destOrd="0" parTransId="{9F1A4718-49F3-4D0E-8506-DF54342C8FD2}" sibTransId="{C9ED02E0-2C3F-4578-9A87-140F8B4E7B52}"/>
    <dgm:cxn modelId="{D20C2A1A-EE7D-4F81-9FC6-E3EC9AD59399}" srcId="{DD992854-0DFD-4264-BE94-C4B16552B8C9}" destId="{2D3BD691-B28E-4828-B3A8-2F293402D8A9}" srcOrd="1" destOrd="0" parTransId="{19FD3FDE-9173-406E-9C9D-25A2C83DD04D}" sibTransId="{611C960B-AE76-4816-A334-A4A9829DB036}"/>
    <dgm:cxn modelId="{EF9383B6-C1EB-463C-B84F-D289184E7A1D}" srcId="{DD992854-0DFD-4264-BE94-C4B16552B8C9}" destId="{36F99CAA-8283-4765-9809-FFE34A05B3B4}" srcOrd="2" destOrd="0" parTransId="{1D96FA38-F326-47BF-9D5F-E57536D079F5}" sibTransId="{146EEED8-F36E-4B97-B9DC-9AAFEAABC64D}"/>
    <dgm:cxn modelId="{61052773-408F-47ED-8B6E-1D15AA260ECC}" type="presOf" srcId="{2D3BD691-B28E-4828-B3A8-2F293402D8A9}" destId="{381ECA0E-CC68-4414-A074-5EE190470A46}" srcOrd="0" destOrd="0" presId="urn:microsoft.com/office/officeart/2005/8/layout/radial6"/>
    <dgm:cxn modelId="{89BE7D18-626F-43A8-81B6-2A1713FC8BF3}" type="presOf" srcId="{9828BA82-4548-4B88-902A-9943CCD643BD}" destId="{2737BDD3-90C2-42EB-AC2B-337F3425E485}" srcOrd="0" destOrd="0" presId="urn:microsoft.com/office/officeart/2005/8/layout/radial6"/>
    <dgm:cxn modelId="{3A09C0D2-7D03-4993-AE3A-DA6F1DF93301}" type="presParOf" srcId="{56854C85-4BAF-48FA-BD6F-824C956B00E3}" destId="{35F68505-C8C4-43C0-A5DD-18A859E5B80F}" srcOrd="0" destOrd="0" presId="urn:microsoft.com/office/officeart/2005/8/layout/radial6"/>
    <dgm:cxn modelId="{758577DB-F61B-43E7-B6FC-25405E0D5E45}" type="presParOf" srcId="{56854C85-4BAF-48FA-BD6F-824C956B00E3}" destId="{DC8E23AA-08BA-40E7-862A-7B6BAD80D1A0}" srcOrd="1" destOrd="0" presId="urn:microsoft.com/office/officeart/2005/8/layout/radial6"/>
    <dgm:cxn modelId="{90C07295-0055-4074-9322-F3587D564185}" type="presParOf" srcId="{56854C85-4BAF-48FA-BD6F-824C956B00E3}" destId="{7AD46CFA-8658-4A8A-9076-A8CB4D2309D9}" srcOrd="2" destOrd="0" presId="urn:microsoft.com/office/officeart/2005/8/layout/radial6"/>
    <dgm:cxn modelId="{695E401A-2ACD-414C-9D62-B9029EA05387}" type="presParOf" srcId="{56854C85-4BAF-48FA-BD6F-824C956B00E3}" destId="{2737BDD3-90C2-42EB-AC2B-337F3425E485}" srcOrd="3" destOrd="0" presId="urn:microsoft.com/office/officeart/2005/8/layout/radial6"/>
    <dgm:cxn modelId="{4CC8954A-2EA2-456A-BAE1-7AA4E7BE5B28}" type="presParOf" srcId="{56854C85-4BAF-48FA-BD6F-824C956B00E3}" destId="{381ECA0E-CC68-4414-A074-5EE190470A46}" srcOrd="4" destOrd="0" presId="urn:microsoft.com/office/officeart/2005/8/layout/radial6"/>
    <dgm:cxn modelId="{3B7BCF09-0DED-48DF-8BEE-AEFB868A4B22}" type="presParOf" srcId="{56854C85-4BAF-48FA-BD6F-824C956B00E3}" destId="{13C8DF5C-AC04-4322-AD01-69CDB4264102}" srcOrd="5" destOrd="0" presId="urn:microsoft.com/office/officeart/2005/8/layout/radial6"/>
    <dgm:cxn modelId="{C7A3CD1F-1E17-4B68-8D6C-EE18151AAE79}" type="presParOf" srcId="{56854C85-4BAF-48FA-BD6F-824C956B00E3}" destId="{A01C72B5-BCC6-45E3-A238-215EFEE6D700}" srcOrd="6" destOrd="0" presId="urn:microsoft.com/office/officeart/2005/8/layout/radial6"/>
    <dgm:cxn modelId="{75F6B804-B9E9-4FB9-98E4-E1DFBC01FC96}" type="presParOf" srcId="{56854C85-4BAF-48FA-BD6F-824C956B00E3}" destId="{B810D9BA-1B00-44B6-AAC4-D165FA3757D5}" srcOrd="7" destOrd="0" presId="urn:microsoft.com/office/officeart/2005/8/layout/radial6"/>
    <dgm:cxn modelId="{3E49A9A0-2C4F-4319-9399-E3427D5EEA31}" type="presParOf" srcId="{56854C85-4BAF-48FA-BD6F-824C956B00E3}" destId="{F108298B-744B-47B4-BBE4-A2FE71788E70}" srcOrd="8" destOrd="0" presId="urn:microsoft.com/office/officeart/2005/8/layout/radial6"/>
    <dgm:cxn modelId="{0BC7A10F-EDE5-46F2-ACCC-9DCD890EE518}" type="presParOf" srcId="{56854C85-4BAF-48FA-BD6F-824C956B00E3}" destId="{0CBDD1C3-E6DB-4FB7-8D65-4DBB0B756A88}" srcOrd="9" destOrd="0" presId="urn:microsoft.com/office/officeart/2005/8/layout/radial6"/>
    <dgm:cxn modelId="{662069E4-275D-4A29-AEC6-2940821AE6B0}" type="presParOf" srcId="{56854C85-4BAF-48FA-BD6F-824C956B00E3}" destId="{5A4C55B1-19BD-4B9E-B992-A48DF0D13057}" srcOrd="10" destOrd="0" presId="urn:microsoft.com/office/officeart/2005/8/layout/radial6"/>
    <dgm:cxn modelId="{4D2C1229-5550-4A79-922E-E50C2FFB511B}" type="presParOf" srcId="{56854C85-4BAF-48FA-BD6F-824C956B00E3}" destId="{7AF7FF97-CA82-4039-8F5B-5EC77B939697}" srcOrd="11" destOrd="0" presId="urn:microsoft.com/office/officeart/2005/8/layout/radial6"/>
    <dgm:cxn modelId="{F9222ECD-63B2-403D-8E20-31A1C204279D}" type="presParOf" srcId="{56854C85-4BAF-48FA-BD6F-824C956B00E3}" destId="{ED3B9FAD-E943-4F1D-A1CE-2FA65D0064A5}" srcOrd="12"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3B9FAD-E943-4F1D-A1CE-2FA65D0064A5}">
      <dsp:nvSpPr>
        <dsp:cNvPr id="0" name=""/>
        <dsp:cNvSpPr/>
      </dsp:nvSpPr>
      <dsp:spPr>
        <a:xfrm>
          <a:off x="2430101" y="653359"/>
          <a:ext cx="4271833" cy="4271833"/>
        </a:xfrm>
        <a:prstGeom prst="blockArc">
          <a:avLst>
            <a:gd name="adj1" fmla="val 10800000"/>
            <a:gd name="adj2" fmla="val 16200000"/>
            <a:gd name="adj3" fmla="val 4641"/>
          </a:avLst>
        </a:prstGeom>
        <a:solidFill>
          <a:schemeClr val="accent3">
            <a:hueOff val="2710599"/>
            <a:satOff val="100000"/>
            <a:lumOff val="-14706"/>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CBDD1C3-E6DB-4FB7-8D65-4DBB0B756A88}">
      <dsp:nvSpPr>
        <dsp:cNvPr id="0" name=""/>
        <dsp:cNvSpPr/>
      </dsp:nvSpPr>
      <dsp:spPr>
        <a:xfrm>
          <a:off x="2430101" y="653359"/>
          <a:ext cx="4271833" cy="4271833"/>
        </a:xfrm>
        <a:prstGeom prst="blockArc">
          <a:avLst>
            <a:gd name="adj1" fmla="val 5400000"/>
            <a:gd name="adj2" fmla="val 10800000"/>
            <a:gd name="adj3" fmla="val 4641"/>
          </a:avLst>
        </a:prstGeom>
        <a:solidFill>
          <a:schemeClr val="accent3">
            <a:hueOff val="1807066"/>
            <a:satOff val="66667"/>
            <a:lumOff val="-9804"/>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01C72B5-BCC6-45E3-A238-215EFEE6D700}">
      <dsp:nvSpPr>
        <dsp:cNvPr id="0" name=""/>
        <dsp:cNvSpPr/>
      </dsp:nvSpPr>
      <dsp:spPr>
        <a:xfrm>
          <a:off x="2430101" y="653359"/>
          <a:ext cx="4271833" cy="4271833"/>
        </a:xfrm>
        <a:prstGeom prst="blockArc">
          <a:avLst>
            <a:gd name="adj1" fmla="val 0"/>
            <a:gd name="adj2" fmla="val 5400000"/>
            <a:gd name="adj3" fmla="val 4641"/>
          </a:avLst>
        </a:prstGeom>
        <a:solidFill>
          <a:schemeClr val="accent3">
            <a:hueOff val="903533"/>
            <a:satOff val="33333"/>
            <a:lumOff val="-4902"/>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737BDD3-90C2-42EB-AC2B-337F3425E485}">
      <dsp:nvSpPr>
        <dsp:cNvPr id="0" name=""/>
        <dsp:cNvSpPr/>
      </dsp:nvSpPr>
      <dsp:spPr>
        <a:xfrm>
          <a:off x="2430101" y="653359"/>
          <a:ext cx="4271833" cy="4271833"/>
        </a:xfrm>
        <a:prstGeom prst="blockArc">
          <a:avLst>
            <a:gd name="adj1" fmla="val 16200000"/>
            <a:gd name="adj2" fmla="val 0"/>
            <a:gd name="adj3" fmla="val 4641"/>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5F68505-C8C4-43C0-A5DD-18A859E5B80F}">
      <dsp:nvSpPr>
        <dsp:cNvPr id="0" name=""/>
        <dsp:cNvSpPr/>
      </dsp:nvSpPr>
      <dsp:spPr>
        <a:xfrm>
          <a:off x="3399737" y="1665959"/>
          <a:ext cx="2332562" cy="2246634"/>
        </a:xfrm>
        <a:prstGeom prst="ellips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b="1" kern="1200" dirty="0" smtClean="0"/>
            <a:t> Number</a:t>
          </a:r>
        </a:p>
        <a:p>
          <a:pPr lvl="0" algn="ctr" defTabSz="800100">
            <a:lnSpc>
              <a:spcPct val="90000"/>
            </a:lnSpc>
            <a:spcBef>
              <a:spcPct val="0"/>
            </a:spcBef>
            <a:spcAft>
              <a:spcPct val="35000"/>
            </a:spcAft>
          </a:pPr>
          <a:r>
            <a:rPr lang="en-US" sz="1800" b="1" kern="1200" dirty="0" smtClean="0"/>
            <a:t>Recognition</a:t>
          </a:r>
          <a:endParaRPr lang="en-US" sz="1800" b="1" kern="1200" dirty="0"/>
        </a:p>
      </dsp:txBody>
      <dsp:txXfrm>
        <a:off x="3741333" y="1994971"/>
        <a:ext cx="1649370" cy="1588610"/>
      </dsp:txXfrm>
    </dsp:sp>
    <dsp:sp modelId="{DC8E23AA-08BA-40E7-862A-7B6BAD80D1A0}">
      <dsp:nvSpPr>
        <dsp:cNvPr id="0" name=""/>
        <dsp:cNvSpPr/>
      </dsp:nvSpPr>
      <dsp:spPr>
        <a:xfrm>
          <a:off x="3838145" y="-8705"/>
          <a:ext cx="1455745" cy="1423254"/>
        </a:xfrm>
        <a:prstGeom prst="ellipse">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kern="1200" dirty="0" smtClean="0"/>
            <a:t>Temporal crowding</a:t>
          </a:r>
          <a:endParaRPr lang="en-US" sz="1800" kern="1200" dirty="0"/>
        </a:p>
      </dsp:txBody>
      <dsp:txXfrm>
        <a:off x="4051334" y="199726"/>
        <a:ext cx="1029367" cy="1006392"/>
      </dsp:txXfrm>
    </dsp:sp>
    <dsp:sp modelId="{381ECA0E-CC68-4414-A074-5EE190470A46}">
      <dsp:nvSpPr>
        <dsp:cNvPr id="0" name=""/>
        <dsp:cNvSpPr/>
      </dsp:nvSpPr>
      <dsp:spPr>
        <a:xfrm>
          <a:off x="5704497" y="1944539"/>
          <a:ext cx="1895749" cy="1689473"/>
        </a:xfrm>
        <a:prstGeom prst="ellipse">
          <a:avLst/>
        </a:prstGeom>
        <a:solidFill>
          <a:schemeClr val="accent3">
            <a:hueOff val="903533"/>
            <a:satOff val="33333"/>
            <a:lumOff val="-490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kern="1200" dirty="0" smtClean="0"/>
            <a:t>Horizontal Eccentricity</a:t>
          </a:r>
          <a:endParaRPr lang="en-US" sz="1800" kern="1200" dirty="0"/>
        </a:p>
      </dsp:txBody>
      <dsp:txXfrm>
        <a:off x="5982123" y="2191957"/>
        <a:ext cx="1340497" cy="1194637"/>
      </dsp:txXfrm>
    </dsp:sp>
    <dsp:sp modelId="{B810D9BA-1B00-44B6-AAC4-D165FA3757D5}">
      <dsp:nvSpPr>
        <dsp:cNvPr id="0" name=""/>
        <dsp:cNvSpPr/>
      </dsp:nvSpPr>
      <dsp:spPr>
        <a:xfrm>
          <a:off x="3877650" y="4187263"/>
          <a:ext cx="1376734" cy="1376734"/>
        </a:xfrm>
        <a:prstGeom prst="ellipse">
          <a:avLst/>
        </a:prstGeom>
        <a:solidFill>
          <a:schemeClr val="accent3">
            <a:hueOff val="1807066"/>
            <a:satOff val="66667"/>
            <a:lumOff val="-980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kern="1200" smtClean="0"/>
            <a:t>Contrast</a:t>
          </a:r>
          <a:endParaRPr lang="en-US" sz="1800" kern="1200" dirty="0"/>
        </a:p>
      </dsp:txBody>
      <dsp:txXfrm>
        <a:off x="4079268" y="4388881"/>
        <a:ext cx="973498" cy="973498"/>
      </dsp:txXfrm>
    </dsp:sp>
    <dsp:sp modelId="{5A4C55B1-19BD-4B9E-B992-A48DF0D13057}">
      <dsp:nvSpPr>
        <dsp:cNvPr id="0" name=""/>
        <dsp:cNvSpPr/>
      </dsp:nvSpPr>
      <dsp:spPr>
        <a:xfrm>
          <a:off x="1543752" y="1947258"/>
          <a:ext cx="1871822" cy="1684035"/>
        </a:xfrm>
        <a:prstGeom prst="ellipse">
          <a:avLst/>
        </a:prstGeom>
        <a:solidFill>
          <a:schemeClr val="accent3">
            <a:hueOff val="2710599"/>
            <a:satOff val="100000"/>
            <a:lumOff val="-147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kern="1200" dirty="0" smtClean="0"/>
            <a:t>Vertical Eccentricity</a:t>
          </a:r>
          <a:endParaRPr lang="en-US" sz="1800" kern="1200" dirty="0"/>
        </a:p>
      </dsp:txBody>
      <dsp:txXfrm>
        <a:off x="1817874" y="2193879"/>
        <a:ext cx="1323578" cy="1190793"/>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C13577B-6902-467D-A26C-08A0DD5E4E03}" type="datetimeFigureOut">
              <a:rPr lang="en-US" smtClean="0"/>
              <a:t>4/3/2013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F61EA0F-A667-4B49-8422-0062BC55E249}" type="slidenum">
              <a:rPr lang="en-US" smtClean="0"/>
              <a:t>‹#›</a:t>
            </a:fld>
            <a:endParaRPr lang="en-US"/>
          </a:p>
        </p:txBody>
      </p:sp>
    </p:spTree>
    <p:extLst>
      <p:ext uri="{BB962C8B-B14F-4D97-AF65-F5344CB8AC3E}">
        <p14:creationId xmlns:p14="http://schemas.microsoft.com/office/powerpoint/2010/main" val="33819102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F61EA0F-A667-4B49-8422-0062BC55E249}" type="slidenum">
              <a:rPr lang="en-US" smtClean="0"/>
              <a:t>1</a:t>
            </a:fld>
            <a:endParaRPr lang="en-US"/>
          </a:p>
        </p:txBody>
      </p:sp>
    </p:spTree>
    <p:extLst>
      <p:ext uri="{BB962C8B-B14F-4D97-AF65-F5344CB8AC3E}">
        <p14:creationId xmlns:p14="http://schemas.microsoft.com/office/powerpoint/2010/main" val="10117698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dirty="0" smtClean="0"/>
              <a:t>In </a:t>
            </a:r>
            <a:r>
              <a:rPr lang="en-US" baseline="0" dirty="0" smtClean="0"/>
              <a:t>Slide Show mode, click the arrow to enter the PowerPoint Getting Started Center.</a:t>
            </a:r>
            <a:endParaRPr lang="en-US" dirty="0"/>
          </a:p>
        </p:txBody>
      </p:sp>
      <p:sp>
        <p:nvSpPr>
          <p:cNvPr id="4" name="Slide Number Placeholder 3"/>
          <p:cNvSpPr>
            <a:spLocks noGrp="1"/>
          </p:cNvSpPr>
          <p:nvPr>
            <p:ph type="sldNum" sz="quarter" idx="10"/>
          </p:nvPr>
        </p:nvSpPr>
        <p:spPr/>
        <p:txBody>
          <a:bodyPr/>
          <a:lstStyle/>
          <a:p>
            <a:fld id="{DF61EA0F-A667-4B49-8422-0062BC55E249}" type="slidenum">
              <a:rPr lang="en-US" smtClean="0"/>
              <a:t>21</a:t>
            </a:fld>
            <a:endParaRPr lang="en-US"/>
          </a:p>
        </p:txBody>
      </p:sp>
    </p:spTree>
    <p:extLst>
      <p:ext uri="{BB962C8B-B14F-4D97-AF65-F5344CB8AC3E}">
        <p14:creationId xmlns:p14="http://schemas.microsoft.com/office/powerpoint/2010/main" val="18511961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target  defined  by  a  single  feature  (e.g.  red  among  green non-targets,  or  an  X  among  OS)  can  be  detected  independently  of  the number  of  non-targets,  whereas  detection  time  for  a  conjunction  target (e.g.  a  red  X  among  green  </a:t>
            </a:r>
            <a:r>
              <a:rPr lang="en-US" dirty="0" err="1" smtClean="0"/>
              <a:t>Xs</a:t>
            </a:r>
            <a:r>
              <a:rPr lang="en-US" dirty="0" smtClean="0"/>
              <a:t>  and  red  OS)  usually  rises  linearly  with  set-size  (e.g.  </a:t>
            </a:r>
            <a:r>
              <a:rPr lang="en-US" dirty="0" err="1" smtClean="0"/>
              <a:t>Treisman</a:t>
            </a:r>
            <a:r>
              <a:rPr lang="en-US" dirty="0" smtClean="0"/>
              <a:t>  and  </a:t>
            </a:r>
            <a:r>
              <a:rPr lang="en-US" dirty="0" err="1" smtClean="0"/>
              <a:t>Gelade</a:t>
            </a:r>
            <a:r>
              <a:rPr lang="en-US" dirty="0" smtClean="0"/>
              <a:t>  1980). </a:t>
            </a:r>
            <a:endParaRPr lang="en-US" dirty="0"/>
          </a:p>
        </p:txBody>
      </p:sp>
      <p:sp>
        <p:nvSpPr>
          <p:cNvPr id="4" name="Slide Number Placeholder 3"/>
          <p:cNvSpPr>
            <a:spLocks noGrp="1"/>
          </p:cNvSpPr>
          <p:nvPr>
            <p:ph type="sldNum" sz="quarter" idx="10"/>
          </p:nvPr>
        </p:nvSpPr>
        <p:spPr/>
        <p:txBody>
          <a:bodyPr/>
          <a:lstStyle/>
          <a:p>
            <a:fld id="{DF61EA0F-A667-4B49-8422-0062BC55E249}" type="slidenum">
              <a:rPr lang="en-US" smtClean="0"/>
              <a:t>4</a:t>
            </a:fld>
            <a:endParaRPr lang="en-US"/>
          </a:p>
        </p:txBody>
      </p:sp>
    </p:spTree>
    <p:extLst>
      <p:ext uri="{BB962C8B-B14F-4D97-AF65-F5344CB8AC3E}">
        <p14:creationId xmlns:p14="http://schemas.microsoft.com/office/powerpoint/2010/main" val="19409242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Distant  </a:t>
            </a:r>
            <a:r>
              <a:rPr lang="en-US" sz="1200" dirty="0" smtClean="0"/>
              <a:t>distracters  may  produce  less  interference simply  because  they  suffer  from  reduced  acuity. </a:t>
            </a:r>
            <a:endParaRPr lang="en-US" dirty="0"/>
          </a:p>
        </p:txBody>
      </p:sp>
      <p:sp>
        <p:nvSpPr>
          <p:cNvPr id="4" name="Slide Number Placeholder 3"/>
          <p:cNvSpPr>
            <a:spLocks noGrp="1"/>
          </p:cNvSpPr>
          <p:nvPr>
            <p:ph type="sldNum" sz="quarter" idx="10"/>
          </p:nvPr>
        </p:nvSpPr>
        <p:spPr/>
        <p:txBody>
          <a:bodyPr/>
          <a:lstStyle/>
          <a:p>
            <a:fld id="{DF61EA0F-A667-4B49-8422-0062BC55E249}" type="slidenum">
              <a:rPr lang="en-US" smtClean="0"/>
              <a:t>6</a:t>
            </a:fld>
            <a:endParaRPr lang="en-US"/>
          </a:p>
        </p:txBody>
      </p:sp>
    </p:spTree>
    <p:extLst>
      <p:ext uri="{BB962C8B-B14F-4D97-AF65-F5344CB8AC3E}">
        <p14:creationId xmlns:p14="http://schemas.microsoft.com/office/powerpoint/2010/main" val="36921396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According  to  </a:t>
            </a:r>
            <a:r>
              <a:rPr lang="en-US" dirty="0" err="1" smtClean="0"/>
              <a:t>Treisman</a:t>
            </a:r>
            <a:r>
              <a:rPr lang="en-US" dirty="0" smtClean="0"/>
              <a:t>  (e.g.  19. 86), the  attentional  spotlight  is  only required  when  features  have  to  be  glued  together  to  identify  an  object.</a:t>
            </a:r>
          </a:p>
          <a:p>
            <a:r>
              <a:rPr lang="en-US" dirty="0" smtClean="0"/>
              <a:t>isolated  features  are  detected  in  parallel  </a:t>
            </a:r>
            <a:r>
              <a:rPr lang="en-US" dirty="0" err="1" smtClean="0"/>
              <a:t>preattentively</a:t>
            </a:r>
            <a:r>
              <a:rPr lang="en-US" dirty="0" smtClean="0"/>
              <a:t>. </a:t>
            </a:r>
            <a:endParaRPr lang="en-US" dirty="0"/>
          </a:p>
        </p:txBody>
      </p:sp>
      <p:sp>
        <p:nvSpPr>
          <p:cNvPr id="4" name="Slide Number Placeholder 3"/>
          <p:cNvSpPr>
            <a:spLocks noGrp="1"/>
          </p:cNvSpPr>
          <p:nvPr>
            <p:ph type="sldNum" sz="quarter" idx="10"/>
          </p:nvPr>
        </p:nvSpPr>
        <p:spPr/>
        <p:txBody>
          <a:bodyPr/>
          <a:lstStyle/>
          <a:p>
            <a:fld id="{DF61EA0F-A667-4B49-8422-0062BC55E249}" type="slidenum">
              <a:rPr lang="en-US" smtClean="0"/>
              <a:t>7</a:t>
            </a:fld>
            <a:endParaRPr lang="en-US"/>
          </a:p>
        </p:txBody>
      </p:sp>
    </p:spTree>
    <p:extLst>
      <p:ext uri="{BB962C8B-B14F-4D97-AF65-F5344CB8AC3E}">
        <p14:creationId xmlns:p14="http://schemas.microsoft.com/office/powerpoint/2010/main" val="12101943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F61EA0F-A667-4B49-8422-0062BC55E249}" type="slidenum">
              <a:rPr lang="en-US" smtClean="0"/>
              <a:t>8</a:t>
            </a:fld>
            <a:endParaRPr lang="en-US"/>
          </a:p>
        </p:txBody>
      </p:sp>
    </p:spTree>
    <p:extLst>
      <p:ext uri="{BB962C8B-B14F-4D97-AF65-F5344CB8AC3E}">
        <p14:creationId xmlns:p14="http://schemas.microsoft.com/office/powerpoint/2010/main" val="16513254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Cueing eliminates the effects of crowding Crowded letters look less familiar, so we must use longer internal descriptions (less compact representations) to remember them. Thus, fewer fit into working memory. The memory limit does not apply to the cued condition because the observer need remember only the cued letter.</a:t>
            </a:r>
          </a:p>
          <a:p>
            <a:r>
              <a:rPr lang="en-US" dirty="0" smtClean="0"/>
              <a:t>Cued change detection is so easy that the observer can tolerate feature degradation and letter. distortion and is thus immune to crowding</a:t>
            </a:r>
          </a:p>
          <a:p>
            <a:endParaRPr lang="en-US" dirty="0"/>
          </a:p>
        </p:txBody>
      </p:sp>
      <p:sp>
        <p:nvSpPr>
          <p:cNvPr id="4" name="Slide Number Placeholder 3"/>
          <p:cNvSpPr>
            <a:spLocks noGrp="1"/>
          </p:cNvSpPr>
          <p:nvPr>
            <p:ph type="sldNum" sz="quarter" idx="10"/>
          </p:nvPr>
        </p:nvSpPr>
        <p:spPr/>
        <p:txBody>
          <a:bodyPr/>
          <a:lstStyle/>
          <a:p>
            <a:fld id="{DF61EA0F-A667-4B49-8422-0062BC55E249}" type="slidenum">
              <a:rPr lang="en-US" smtClean="0"/>
              <a:t>9</a:t>
            </a:fld>
            <a:endParaRPr lang="en-US"/>
          </a:p>
        </p:txBody>
      </p:sp>
    </p:spTree>
    <p:extLst>
      <p:ext uri="{BB962C8B-B14F-4D97-AF65-F5344CB8AC3E}">
        <p14:creationId xmlns:p14="http://schemas.microsoft.com/office/powerpoint/2010/main" val="36059990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Distant  distracters  may  produce  less  interference simply  because  they  suffer  from  reduced  acuity. </a:t>
            </a:r>
          </a:p>
          <a:p>
            <a:endParaRPr lang="en-US" dirty="0"/>
          </a:p>
        </p:txBody>
      </p:sp>
      <p:sp>
        <p:nvSpPr>
          <p:cNvPr id="4" name="Slide Number Placeholder 3"/>
          <p:cNvSpPr>
            <a:spLocks noGrp="1"/>
          </p:cNvSpPr>
          <p:nvPr>
            <p:ph type="sldNum" sz="quarter" idx="10"/>
          </p:nvPr>
        </p:nvSpPr>
        <p:spPr/>
        <p:txBody>
          <a:bodyPr/>
          <a:lstStyle/>
          <a:p>
            <a:fld id="{DF61EA0F-A667-4B49-8422-0062BC55E249}" type="slidenum">
              <a:rPr lang="en-US" smtClean="0"/>
              <a:t>11</a:t>
            </a:fld>
            <a:endParaRPr lang="en-US"/>
          </a:p>
        </p:txBody>
      </p:sp>
    </p:spTree>
    <p:extLst>
      <p:ext uri="{BB962C8B-B14F-4D97-AF65-F5344CB8AC3E}">
        <p14:creationId xmlns:p14="http://schemas.microsoft.com/office/powerpoint/2010/main" val="2900666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F61EA0F-A667-4B49-8422-0062BC55E249}" type="slidenum">
              <a:rPr lang="en-US" smtClean="0"/>
              <a:t>14</a:t>
            </a:fld>
            <a:endParaRPr lang="en-US"/>
          </a:p>
        </p:txBody>
      </p:sp>
    </p:spTree>
    <p:extLst>
      <p:ext uri="{BB962C8B-B14F-4D97-AF65-F5344CB8AC3E}">
        <p14:creationId xmlns:p14="http://schemas.microsoft.com/office/powerpoint/2010/main" val="21138538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Vertical horizontal asymmetry</a:t>
            </a:r>
            <a:r>
              <a:rPr lang="en-US" baseline="0" dirty="0" smtClean="0"/>
              <a:t> because be have trained ourselves to be expert in reading and hence we might be better at recognizing things that are in horizontal, also our ability to discard noise would be greater in this direction.</a:t>
            </a:r>
            <a:endParaRPr lang="en-US" dirty="0"/>
          </a:p>
        </p:txBody>
      </p:sp>
      <p:sp>
        <p:nvSpPr>
          <p:cNvPr id="4" name="Slide Number Placeholder 3"/>
          <p:cNvSpPr>
            <a:spLocks noGrp="1"/>
          </p:cNvSpPr>
          <p:nvPr>
            <p:ph type="sldNum" sz="quarter" idx="10"/>
          </p:nvPr>
        </p:nvSpPr>
        <p:spPr/>
        <p:txBody>
          <a:bodyPr/>
          <a:lstStyle/>
          <a:p>
            <a:fld id="{DF61EA0F-A667-4B49-8422-0062BC55E249}" type="slidenum">
              <a:rPr lang="en-US" smtClean="0"/>
              <a:t>19</a:t>
            </a:fld>
            <a:endParaRPr lang="en-US"/>
          </a:p>
        </p:txBody>
      </p:sp>
    </p:spTree>
    <p:extLst>
      <p:ext uri="{BB962C8B-B14F-4D97-AF65-F5344CB8AC3E}">
        <p14:creationId xmlns:p14="http://schemas.microsoft.com/office/powerpoint/2010/main" val="15545379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4866468"/>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628650" y="2061006"/>
            <a:ext cx="7886700" cy="2387600"/>
          </a:xfrm>
        </p:spPr>
        <p:txBody>
          <a:bodyPr anchor="b">
            <a:normAutofit/>
          </a:bodyPr>
          <a:lstStyle>
            <a:lvl1pPr algn="l">
              <a:defRPr sz="4050">
                <a:solidFill>
                  <a:schemeClr val="bg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28652" y="5110610"/>
            <a:ext cx="5029199" cy="1137793"/>
          </a:xfrm>
        </p:spPr>
        <p:txBody>
          <a:bodyPr>
            <a:normAutofit/>
          </a:bodyPr>
          <a:lstStyle>
            <a:lvl1pPr marL="0" indent="0" algn="l">
              <a:lnSpc>
                <a:spcPct val="150000"/>
              </a:lnSpc>
              <a:spcBef>
                <a:spcPts val="450"/>
              </a:spcBef>
              <a:buNone/>
              <a:defRPr sz="2100">
                <a:solidFill>
                  <a:srgbClr val="D24726"/>
                </a:solidFill>
                <a:latin typeface="+mj-lt"/>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3B6D41D-0668-41BE-BA7E-012FAB188F4D}" type="datetime1">
              <a:rPr lang="en-US" smtClean="0"/>
              <a:t>4/3/2013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t>‹#›</a:t>
            </a:fld>
            <a:endParaRPr lang="en-US"/>
          </a:p>
        </p:txBody>
      </p:sp>
      <p:sp>
        <p:nvSpPr>
          <p:cNvPr id="8" name="Rectangle 7"/>
          <p:cNvSpPr/>
          <p:nvPr userDrawn="1"/>
        </p:nvSpPr>
        <p:spPr>
          <a:xfrm>
            <a:off x="0" y="0"/>
            <a:ext cx="9144000" cy="4866468"/>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17185494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p:nvPr/>
        </p:nvSpPr>
        <p:spPr>
          <a:xfrm>
            <a:off x="0" y="0"/>
            <a:ext cx="9144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457200" y="1"/>
            <a:ext cx="8058150" cy="1228436"/>
          </a:xfrm>
        </p:spPr>
        <p:txBody>
          <a:bodyPr anchor="b">
            <a:normAutofit/>
          </a:bodyPr>
          <a:lstStyle>
            <a:lvl1pPr>
              <a:defRPr sz="2700">
                <a:solidFill>
                  <a:schemeClr val="bg1"/>
                </a:solidFill>
              </a:defRPr>
            </a:lvl1p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E5222EB-C69E-4F56-841C-B72823E0B6EF}" type="datetime1">
              <a:rPr lang="en-US" smtClean="0"/>
              <a:t>4/3/2013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t>‹#›</a:t>
            </a:fld>
            <a:endParaRPr lang="en-US"/>
          </a:p>
        </p:txBody>
      </p:sp>
      <p:sp>
        <p:nvSpPr>
          <p:cNvPr id="8" name="Rectangle 7"/>
          <p:cNvSpPr/>
          <p:nvPr userDrawn="1"/>
        </p:nvSpPr>
        <p:spPr>
          <a:xfrm>
            <a:off x="0" y="0"/>
            <a:ext cx="9144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5969213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7571510" y="0"/>
            <a:ext cx="1572491" cy="6858000"/>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Vertical Title 1"/>
          <p:cNvSpPr>
            <a:spLocks noGrp="1"/>
          </p:cNvSpPr>
          <p:nvPr>
            <p:ph type="title" orient="vert"/>
          </p:nvPr>
        </p:nvSpPr>
        <p:spPr>
          <a:xfrm>
            <a:off x="7661564" y="365125"/>
            <a:ext cx="1364673" cy="5811838"/>
          </a:xfrm>
        </p:spPr>
        <p:txBody>
          <a:bodyPr vert="eaVert" anchor="b">
            <a:normAutofit/>
          </a:bodyPr>
          <a:lstStyle>
            <a:lvl1pPr>
              <a:defRPr sz="2700">
                <a:solidFill>
                  <a:schemeClr val="bg1"/>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1"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0477814-BF8D-4CA6-B207-59CF4E8525D2}" type="datetime1">
              <a:rPr lang="en-US" smtClean="0"/>
              <a:t>4/3/2013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t>‹#›</a:t>
            </a:fld>
            <a:endParaRPr lang="en-US"/>
          </a:p>
        </p:txBody>
      </p:sp>
      <p:sp>
        <p:nvSpPr>
          <p:cNvPr id="8" name="Rectangle 7"/>
          <p:cNvSpPr/>
          <p:nvPr userDrawn="1"/>
        </p:nvSpPr>
        <p:spPr>
          <a:xfrm>
            <a:off x="7571510" y="0"/>
            <a:ext cx="1572491" cy="6858000"/>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13022666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0" y="0"/>
            <a:ext cx="9144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453326" y="0"/>
            <a:ext cx="8062025" cy="1208868"/>
          </a:xfrm>
        </p:spPr>
        <p:txBody>
          <a:bodyPr anchor="b">
            <a:normAutofit/>
          </a:bodyPr>
          <a:lstStyle>
            <a:lvl1pPr>
              <a:defRPr sz="2700">
                <a:solidFill>
                  <a:schemeClr val="bg1"/>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28651" y="1825625"/>
            <a:ext cx="3125815" cy="4351338"/>
          </a:xfrm>
        </p:spPr>
        <p:txBody>
          <a:bodyPr>
            <a:normAutofit/>
          </a:bodyPr>
          <a:lstStyle>
            <a:lvl1pPr marL="0" indent="0">
              <a:lnSpc>
                <a:spcPct val="150000"/>
              </a:lnSpc>
              <a:spcAft>
                <a:spcPts val="900"/>
              </a:spcAft>
              <a:buNone/>
              <a:defRPr sz="1200">
                <a:solidFill>
                  <a:schemeClr val="bg1">
                    <a:lumMod val="50000"/>
                  </a:schemeClr>
                </a:solidFill>
              </a:defRPr>
            </a:lvl1pPr>
            <a:lvl2pPr>
              <a:lnSpc>
                <a:spcPct val="150000"/>
              </a:lnSpc>
              <a:spcAft>
                <a:spcPts val="900"/>
              </a:spcAft>
              <a:defRPr sz="1050">
                <a:solidFill>
                  <a:schemeClr val="bg1">
                    <a:lumMod val="50000"/>
                  </a:schemeClr>
                </a:solidFill>
              </a:defRPr>
            </a:lvl2pPr>
            <a:lvl3pPr>
              <a:lnSpc>
                <a:spcPct val="150000"/>
              </a:lnSpc>
              <a:spcAft>
                <a:spcPts val="900"/>
              </a:spcAft>
              <a:defRPr sz="900">
                <a:solidFill>
                  <a:schemeClr val="bg1">
                    <a:lumMod val="50000"/>
                  </a:schemeClr>
                </a:solidFill>
              </a:defRPr>
            </a:lvl3pPr>
            <a:lvl4pPr>
              <a:lnSpc>
                <a:spcPct val="150000"/>
              </a:lnSpc>
              <a:spcAft>
                <a:spcPts val="900"/>
              </a:spcAft>
              <a:defRPr sz="825">
                <a:solidFill>
                  <a:schemeClr val="bg1">
                    <a:lumMod val="50000"/>
                  </a:schemeClr>
                </a:solidFill>
              </a:defRPr>
            </a:lvl4pPr>
            <a:lvl5pPr>
              <a:lnSpc>
                <a:spcPct val="150000"/>
              </a:lnSpc>
              <a:spcAft>
                <a:spcPts val="900"/>
              </a:spcAft>
              <a:defRPr sz="825">
                <a:solidFill>
                  <a:schemeClr val="bg1">
                    <a:lumMod val="50000"/>
                  </a:schemeClr>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FC74DBF-CF7B-4593-A8E0-BA908B12E0BB}" type="datetime1">
              <a:rPr lang="en-US" smtClean="0"/>
              <a:t>4/3/2013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t>‹#›</a:t>
            </a:fld>
            <a:endParaRPr lang="en-US"/>
          </a:p>
        </p:txBody>
      </p:sp>
      <p:sp>
        <p:nvSpPr>
          <p:cNvPr id="8" name="Rectangle 7"/>
          <p:cNvSpPr/>
          <p:nvPr userDrawn="1"/>
        </p:nvSpPr>
        <p:spPr>
          <a:xfrm>
            <a:off x="0" y="0"/>
            <a:ext cx="9144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2185836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4242662" y="1709738"/>
            <a:ext cx="4901339" cy="357518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628651" y="2402239"/>
            <a:ext cx="3381536" cy="2187227"/>
          </a:xfrm>
        </p:spPr>
        <p:txBody>
          <a:bodyPr anchor="ctr">
            <a:noAutofit/>
          </a:bodyPr>
          <a:lstStyle>
            <a:lvl1pPr algn="l">
              <a:defRPr sz="3600">
                <a:solidFill>
                  <a:srgbClr val="D24726"/>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4742481" y="2402237"/>
            <a:ext cx="3952068" cy="2187226"/>
          </a:xfrm>
        </p:spPr>
        <p:txBody>
          <a:bodyPr anchor="ctr">
            <a:normAutofit/>
          </a:bodyPr>
          <a:lstStyle>
            <a:lvl1pPr marL="0" indent="0">
              <a:lnSpc>
                <a:spcPct val="150000"/>
              </a:lnSpc>
              <a:buNone/>
              <a:defRPr sz="2100">
                <a:solidFill>
                  <a:schemeClr val="bg1"/>
                </a:solidFill>
                <a:latin typeface="+mj-lt"/>
              </a:defRPr>
            </a:lvl1pPr>
            <a:lvl2pPr marL="342900" indent="0">
              <a:buNone/>
              <a:defRPr sz="1500"/>
            </a:lvl2pPr>
            <a:lvl3pPr marL="685800" indent="0">
              <a:buNone/>
              <a:defRPr sz="135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F057626-9E8A-49DB-B3A1-431D099F4656}" type="datetime1">
              <a:rPr lang="en-US" smtClean="0"/>
              <a:t>4/3/2013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t>‹#›</a:t>
            </a:fld>
            <a:endParaRPr lang="en-US"/>
          </a:p>
        </p:txBody>
      </p:sp>
      <p:sp>
        <p:nvSpPr>
          <p:cNvPr id="8" name="Rectangle 7"/>
          <p:cNvSpPr/>
          <p:nvPr userDrawn="1"/>
        </p:nvSpPr>
        <p:spPr>
          <a:xfrm>
            <a:off x="4242662" y="1709738"/>
            <a:ext cx="4901339" cy="357518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13356555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p:nvPr/>
        </p:nvSpPr>
        <p:spPr>
          <a:xfrm>
            <a:off x="0" y="0"/>
            <a:ext cx="9144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457200" y="1"/>
            <a:ext cx="8058150" cy="1228436"/>
          </a:xfrm>
        </p:spPr>
        <p:txBody>
          <a:bodyPr anchor="b">
            <a:normAutofit/>
          </a:bodyPr>
          <a:lstStyle>
            <a:lvl1pPr>
              <a:defRPr sz="2700">
                <a:solidFill>
                  <a:schemeClr val="bg1"/>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vert="horz" lIns="91440" tIns="45720" rIns="91440" bIns="45720" rtlCol="0">
            <a:normAutofit/>
          </a:bodyPr>
          <a:lstStyle>
            <a:lvl1pPr>
              <a:defRPr lang="en-US" sz="1200" smtClean="0">
                <a:solidFill>
                  <a:schemeClr val="bg1">
                    <a:lumMod val="50000"/>
                  </a:schemeClr>
                </a:solidFill>
              </a:defRPr>
            </a:lvl1pPr>
            <a:lvl2pPr>
              <a:defRPr lang="en-US" sz="1050" smtClean="0">
                <a:solidFill>
                  <a:schemeClr val="bg1">
                    <a:lumMod val="50000"/>
                  </a:schemeClr>
                </a:solidFill>
              </a:defRPr>
            </a:lvl2pPr>
            <a:lvl3pPr>
              <a:defRPr lang="en-US" sz="900" smtClean="0">
                <a:solidFill>
                  <a:schemeClr val="bg1">
                    <a:lumMod val="50000"/>
                  </a:schemeClr>
                </a:solidFill>
              </a:defRPr>
            </a:lvl3pPr>
            <a:lvl4pPr>
              <a:defRPr lang="en-US" sz="825" smtClean="0">
                <a:solidFill>
                  <a:schemeClr val="bg1">
                    <a:lumMod val="50000"/>
                  </a:schemeClr>
                </a:solidFill>
              </a:defRPr>
            </a:lvl4pPr>
            <a:lvl5pPr>
              <a:defRPr lang="en-US" sz="825">
                <a:solidFill>
                  <a:schemeClr val="bg1">
                    <a:lumMod val="50000"/>
                  </a:schemeClr>
                </a:solidFill>
              </a:defRPr>
            </a:lvl5pPr>
          </a:lstStyle>
          <a:p>
            <a:pPr marL="0" lvl="0" indent="0">
              <a:lnSpc>
                <a:spcPct val="150000"/>
              </a:lnSpc>
              <a:spcAft>
                <a:spcPts val="900"/>
              </a:spcAft>
              <a:buNone/>
            </a:pPr>
            <a:r>
              <a:rPr lang="en-US" smtClean="0"/>
              <a:t>Click to edit Master text styles</a:t>
            </a:r>
          </a:p>
          <a:p>
            <a:pPr marL="0" lvl="1" indent="0">
              <a:lnSpc>
                <a:spcPct val="150000"/>
              </a:lnSpc>
              <a:spcAft>
                <a:spcPts val="900"/>
              </a:spcAft>
              <a:buNone/>
            </a:pPr>
            <a:r>
              <a:rPr lang="en-US" smtClean="0"/>
              <a:t>Second level</a:t>
            </a:r>
          </a:p>
          <a:p>
            <a:pPr marL="0" lvl="2" indent="0">
              <a:lnSpc>
                <a:spcPct val="150000"/>
              </a:lnSpc>
              <a:spcAft>
                <a:spcPts val="900"/>
              </a:spcAft>
              <a:buNone/>
            </a:pPr>
            <a:r>
              <a:rPr lang="en-US" smtClean="0"/>
              <a:t>Third level</a:t>
            </a:r>
          </a:p>
          <a:p>
            <a:pPr marL="0" lvl="3" indent="0">
              <a:lnSpc>
                <a:spcPct val="150000"/>
              </a:lnSpc>
              <a:spcAft>
                <a:spcPts val="900"/>
              </a:spcAft>
              <a:buNone/>
            </a:pPr>
            <a:r>
              <a:rPr lang="en-US" smtClean="0"/>
              <a:t>Fourth level</a:t>
            </a:r>
          </a:p>
          <a:p>
            <a:pPr marL="0" lvl="4" indent="0">
              <a:lnSpc>
                <a:spcPct val="150000"/>
              </a:lnSpc>
              <a:spcAft>
                <a:spcPts val="900"/>
              </a:spcAft>
              <a:buNone/>
            </a:pPr>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vert="horz" lIns="91440" tIns="45720" rIns="91440" bIns="45720" rtlCol="0">
            <a:normAutofit/>
          </a:bodyPr>
          <a:lstStyle>
            <a:lvl1pPr>
              <a:defRPr lang="en-US" sz="1200" smtClean="0">
                <a:solidFill>
                  <a:schemeClr val="bg1">
                    <a:lumMod val="50000"/>
                  </a:schemeClr>
                </a:solidFill>
              </a:defRPr>
            </a:lvl1pPr>
            <a:lvl2pPr>
              <a:defRPr lang="en-US" sz="1050" smtClean="0">
                <a:solidFill>
                  <a:schemeClr val="bg1">
                    <a:lumMod val="50000"/>
                  </a:schemeClr>
                </a:solidFill>
              </a:defRPr>
            </a:lvl2pPr>
            <a:lvl3pPr>
              <a:defRPr lang="en-US" sz="900" smtClean="0">
                <a:solidFill>
                  <a:schemeClr val="bg1">
                    <a:lumMod val="50000"/>
                  </a:schemeClr>
                </a:solidFill>
              </a:defRPr>
            </a:lvl3pPr>
            <a:lvl4pPr>
              <a:defRPr lang="en-US" sz="825" smtClean="0">
                <a:solidFill>
                  <a:schemeClr val="bg1">
                    <a:lumMod val="50000"/>
                  </a:schemeClr>
                </a:solidFill>
              </a:defRPr>
            </a:lvl4pPr>
            <a:lvl5pPr>
              <a:defRPr lang="en-US" sz="825">
                <a:solidFill>
                  <a:schemeClr val="bg1">
                    <a:lumMod val="50000"/>
                  </a:schemeClr>
                </a:solidFill>
              </a:defRPr>
            </a:lvl5pPr>
          </a:lstStyle>
          <a:p>
            <a:pPr marL="0" lvl="0" indent="0">
              <a:lnSpc>
                <a:spcPct val="150000"/>
              </a:lnSpc>
              <a:spcAft>
                <a:spcPts val="900"/>
              </a:spcAft>
              <a:buNone/>
            </a:pPr>
            <a:r>
              <a:rPr lang="en-US" smtClean="0"/>
              <a:t>Click to edit Master text styles</a:t>
            </a:r>
          </a:p>
          <a:p>
            <a:pPr marL="0" lvl="1" indent="0">
              <a:lnSpc>
                <a:spcPct val="150000"/>
              </a:lnSpc>
              <a:spcAft>
                <a:spcPts val="900"/>
              </a:spcAft>
              <a:buNone/>
            </a:pPr>
            <a:r>
              <a:rPr lang="en-US" smtClean="0"/>
              <a:t>Second level</a:t>
            </a:r>
          </a:p>
          <a:p>
            <a:pPr marL="0" lvl="2" indent="0">
              <a:lnSpc>
                <a:spcPct val="150000"/>
              </a:lnSpc>
              <a:spcAft>
                <a:spcPts val="900"/>
              </a:spcAft>
              <a:buNone/>
            </a:pPr>
            <a:r>
              <a:rPr lang="en-US" smtClean="0"/>
              <a:t>Third level</a:t>
            </a:r>
          </a:p>
          <a:p>
            <a:pPr marL="0" lvl="3" indent="0">
              <a:lnSpc>
                <a:spcPct val="150000"/>
              </a:lnSpc>
              <a:spcAft>
                <a:spcPts val="900"/>
              </a:spcAft>
              <a:buNone/>
            </a:pPr>
            <a:r>
              <a:rPr lang="en-US" smtClean="0"/>
              <a:t>Fourth level</a:t>
            </a:r>
          </a:p>
          <a:p>
            <a:pPr marL="0" lvl="4" indent="0">
              <a:lnSpc>
                <a:spcPct val="150000"/>
              </a:lnSpc>
              <a:spcAft>
                <a:spcPts val="900"/>
              </a:spcAft>
              <a:buNone/>
            </a:pPr>
            <a:r>
              <a:rPr lang="en-US" smtClean="0"/>
              <a:t>Fifth level</a:t>
            </a:r>
            <a:endParaRPr lang="en-US"/>
          </a:p>
        </p:txBody>
      </p:sp>
      <p:sp>
        <p:nvSpPr>
          <p:cNvPr id="5" name="Date Placeholder 4"/>
          <p:cNvSpPr>
            <a:spLocks noGrp="1"/>
          </p:cNvSpPr>
          <p:nvPr>
            <p:ph type="dt" sz="half" idx="10"/>
          </p:nvPr>
        </p:nvSpPr>
        <p:spPr/>
        <p:txBody>
          <a:bodyPr/>
          <a:lstStyle/>
          <a:p>
            <a:fld id="{A11C1463-85C4-4ACE-A2DC-1C878C1EA6C8}" type="datetime1">
              <a:rPr lang="en-US" smtClean="0"/>
              <a:t>4/3/2013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60EDB8-5305-433F-BE41-D7A86D811DB3}" type="slidenum">
              <a:rPr lang="en-US" smtClean="0"/>
              <a:t>‹#›</a:t>
            </a:fld>
            <a:endParaRPr lang="en-US"/>
          </a:p>
        </p:txBody>
      </p:sp>
      <p:sp>
        <p:nvSpPr>
          <p:cNvPr id="9" name="Rectangle 8"/>
          <p:cNvSpPr/>
          <p:nvPr userDrawn="1"/>
        </p:nvSpPr>
        <p:spPr>
          <a:xfrm>
            <a:off x="0" y="0"/>
            <a:ext cx="9144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33282238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0" y="0"/>
            <a:ext cx="9144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457201" y="0"/>
            <a:ext cx="8053388" cy="1228436"/>
          </a:xfrm>
        </p:spPr>
        <p:txBody>
          <a:bodyPr anchor="b">
            <a:normAutofit/>
          </a:bodyPr>
          <a:lstStyle>
            <a:lvl1pPr>
              <a:defRPr sz="2700">
                <a:solidFill>
                  <a:schemeClr val="bg1"/>
                </a:solidFill>
              </a:defRPr>
            </a:lvl1pPr>
          </a:lstStyle>
          <a:p>
            <a:r>
              <a:rPr lang="en-US" smtClean="0"/>
              <a:t>Click to edit Master title style</a:t>
            </a:r>
            <a:endParaRPr lang="en-US"/>
          </a:p>
        </p:txBody>
      </p:sp>
      <p:sp>
        <p:nvSpPr>
          <p:cNvPr id="3" name="Text Placeholder 2"/>
          <p:cNvSpPr>
            <a:spLocks noGrp="1"/>
          </p:cNvSpPr>
          <p:nvPr>
            <p:ph type="body" idx="1"/>
          </p:nvPr>
        </p:nvSpPr>
        <p:spPr>
          <a:xfrm>
            <a:off x="623888" y="1489075"/>
            <a:ext cx="3867150" cy="641350"/>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3888" y="2193928"/>
            <a:ext cx="3867150" cy="3978275"/>
          </a:xfrm>
        </p:spPr>
        <p:txBody>
          <a:bodyPr vert="horz" lIns="91440" tIns="45720" rIns="91440" bIns="45720" rtlCol="0">
            <a:normAutofit/>
          </a:bodyPr>
          <a:lstStyle>
            <a:lvl1pPr>
              <a:defRPr lang="en-US" sz="1200" smtClean="0">
                <a:solidFill>
                  <a:schemeClr val="bg1">
                    <a:lumMod val="50000"/>
                  </a:schemeClr>
                </a:solidFill>
              </a:defRPr>
            </a:lvl1pPr>
            <a:lvl2pPr>
              <a:defRPr lang="en-US" sz="1050" smtClean="0">
                <a:solidFill>
                  <a:schemeClr val="bg1">
                    <a:lumMod val="50000"/>
                  </a:schemeClr>
                </a:solidFill>
              </a:defRPr>
            </a:lvl2pPr>
            <a:lvl3pPr>
              <a:defRPr lang="en-US" sz="900" smtClean="0">
                <a:solidFill>
                  <a:schemeClr val="bg1">
                    <a:lumMod val="50000"/>
                  </a:schemeClr>
                </a:solidFill>
              </a:defRPr>
            </a:lvl3pPr>
            <a:lvl4pPr>
              <a:defRPr lang="en-US" sz="825" smtClean="0">
                <a:solidFill>
                  <a:schemeClr val="bg1">
                    <a:lumMod val="50000"/>
                  </a:schemeClr>
                </a:solidFill>
              </a:defRPr>
            </a:lvl4pPr>
            <a:lvl5pPr>
              <a:defRPr lang="en-US" sz="825">
                <a:solidFill>
                  <a:schemeClr val="bg1">
                    <a:lumMod val="50000"/>
                  </a:schemeClr>
                </a:solidFill>
              </a:defRPr>
            </a:lvl5pPr>
          </a:lstStyle>
          <a:p>
            <a:pPr marL="0" lvl="0" indent="0">
              <a:lnSpc>
                <a:spcPct val="150000"/>
              </a:lnSpc>
              <a:spcAft>
                <a:spcPts val="900"/>
              </a:spcAft>
              <a:buNone/>
            </a:pPr>
            <a:r>
              <a:rPr lang="en-US" smtClean="0"/>
              <a:t>Click to edit Master text styles</a:t>
            </a:r>
          </a:p>
          <a:p>
            <a:pPr marL="0" lvl="1" indent="0">
              <a:lnSpc>
                <a:spcPct val="150000"/>
              </a:lnSpc>
              <a:spcAft>
                <a:spcPts val="900"/>
              </a:spcAft>
              <a:buNone/>
            </a:pPr>
            <a:r>
              <a:rPr lang="en-US" smtClean="0"/>
              <a:t>Second level</a:t>
            </a:r>
          </a:p>
          <a:p>
            <a:pPr marL="0" lvl="2" indent="0">
              <a:lnSpc>
                <a:spcPct val="150000"/>
              </a:lnSpc>
              <a:spcAft>
                <a:spcPts val="900"/>
              </a:spcAft>
              <a:buNone/>
            </a:pPr>
            <a:r>
              <a:rPr lang="en-US" smtClean="0"/>
              <a:t>Third level</a:t>
            </a:r>
          </a:p>
          <a:p>
            <a:pPr marL="0" lvl="3" indent="0">
              <a:lnSpc>
                <a:spcPct val="150000"/>
              </a:lnSpc>
              <a:spcAft>
                <a:spcPts val="900"/>
              </a:spcAft>
              <a:buNone/>
            </a:pPr>
            <a:r>
              <a:rPr lang="en-US" smtClean="0"/>
              <a:t>Fourth level</a:t>
            </a:r>
          </a:p>
          <a:p>
            <a:pPr marL="0" lvl="4" indent="0">
              <a:lnSpc>
                <a:spcPct val="150000"/>
              </a:lnSpc>
              <a:spcAft>
                <a:spcPts val="900"/>
              </a:spcAft>
              <a:buNone/>
            </a:pPr>
            <a:r>
              <a:rPr lang="en-US" smtClean="0"/>
              <a:t>Fifth level</a:t>
            </a:r>
            <a:endParaRPr lang="en-US" dirty="0"/>
          </a:p>
        </p:txBody>
      </p:sp>
      <p:sp>
        <p:nvSpPr>
          <p:cNvPr id="5" name="Text Placeholder 4"/>
          <p:cNvSpPr>
            <a:spLocks noGrp="1"/>
          </p:cNvSpPr>
          <p:nvPr>
            <p:ph type="body" sz="quarter" idx="3"/>
          </p:nvPr>
        </p:nvSpPr>
        <p:spPr>
          <a:xfrm>
            <a:off x="4642249" y="1489075"/>
            <a:ext cx="3868340" cy="641350"/>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42249" y="2193928"/>
            <a:ext cx="3868340" cy="3978275"/>
          </a:xfrm>
        </p:spPr>
        <p:txBody>
          <a:bodyPr vert="horz" lIns="91440" tIns="45720" rIns="91440" bIns="45720" rtlCol="0">
            <a:normAutofit/>
          </a:bodyPr>
          <a:lstStyle>
            <a:lvl1pPr>
              <a:defRPr lang="en-US" sz="1200" smtClean="0">
                <a:solidFill>
                  <a:schemeClr val="bg1">
                    <a:lumMod val="50000"/>
                  </a:schemeClr>
                </a:solidFill>
              </a:defRPr>
            </a:lvl1pPr>
            <a:lvl2pPr>
              <a:defRPr lang="en-US" sz="1050" smtClean="0">
                <a:solidFill>
                  <a:schemeClr val="bg1">
                    <a:lumMod val="50000"/>
                  </a:schemeClr>
                </a:solidFill>
              </a:defRPr>
            </a:lvl2pPr>
            <a:lvl3pPr>
              <a:defRPr lang="en-US" sz="900" smtClean="0">
                <a:solidFill>
                  <a:schemeClr val="bg1">
                    <a:lumMod val="50000"/>
                  </a:schemeClr>
                </a:solidFill>
              </a:defRPr>
            </a:lvl3pPr>
            <a:lvl4pPr>
              <a:defRPr lang="en-US" sz="825" smtClean="0">
                <a:solidFill>
                  <a:schemeClr val="bg1">
                    <a:lumMod val="50000"/>
                  </a:schemeClr>
                </a:solidFill>
              </a:defRPr>
            </a:lvl4pPr>
            <a:lvl5pPr>
              <a:defRPr lang="en-US" sz="825">
                <a:solidFill>
                  <a:schemeClr val="bg1">
                    <a:lumMod val="50000"/>
                  </a:schemeClr>
                </a:solidFill>
              </a:defRPr>
            </a:lvl5pPr>
          </a:lstStyle>
          <a:p>
            <a:pPr marL="0" lvl="0" indent="0">
              <a:lnSpc>
                <a:spcPct val="150000"/>
              </a:lnSpc>
              <a:spcAft>
                <a:spcPts val="900"/>
              </a:spcAft>
              <a:buNone/>
            </a:pPr>
            <a:r>
              <a:rPr lang="en-US" smtClean="0"/>
              <a:t>Click to edit Master text styles</a:t>
            </a:r>
          </a:p>
          <a:p>
            <a:pPr marL="0" lvl="1" indent="0">
              <a:lnSpc>
                <a:spcPct val="150000"/>
              </a:lnSpc>
              <a:spcAft>
                <a:spcPts val="900"/>
              </a:spcAft>
              <a:buNone/>
            </a:pPr>
            <a:r>
              <a:rPr lang="en-US" smtClean="0"/>
              <a:t>Second level</a:t>
            </a:r>
          </a:p>
          <a:p>
            <a:pPr marL="0" lvl="2" indent="0">
              <a:lnSpc>
                <a:spcPct val="150000"/>
              </a:lnSpc>
              <a:spcAft>
                <a:spcPts val="900"/>
              </a:spcAft>
              <a:buNone/>
            </a:pPr>
            <a:r>
              <a:rPr lang="en-US" smtClean="0"/>
              <a:t>Third level</a:t>
            </a:r>
          </a:p>
          <a:p>
            <a:pPr marL="0" lvl="3" indent="0">
              <a:lnSpc>
                <a:spcPct val="150000"/>
              </a:lnSpc>
              <a:spcAft>
                <a:spcPts val="900"/>
              </a:spcAft>
              <a:buNone/>
            </a:pPr>
            <a:r>
              <a:rPr lang="en-US" smtClean="0"/>
              <a:t>Fourth level</a:t>
            </a:r>
          </a:p>
          <a:p>
            <a:pPr marL="0" lvl="4" indent="0">
              <a:lnSpc>
                <a:spcPct val="150000"/>
              </a:lnSpc>
              <a:spcAft>
                <a:spcPts val="900"/>
              </a:spcAft>
              <a:buNone/>
            </a:pPr>
            <a:r>
              <a:rPr lang="en-US" smtClean="0"/>
              <a:t>Fifth level</a:t>
            </a:r>
            <a:endParaRPr lang="en-US"/>
          </a:p>
        </p:txBody>
      </p:sp>
      <p:sp>
        <p:nvSpPr>
          <p:cNvPr id="7" name="Date Placeholder 6"/>
          <p:cNvSpPr>
            <a:spLocks noGrp="1"/>
          </p:cNvSpPr>
          <p:nvPr>
            <p:ph type="dt" sz="half" idx="10"/>
          </p:nvPr>
        </p:nvSpPr>
        <p:spPr/>
        <p:txBody>
          <a:bodyPr/>
          <a:lstStyle/>
          <a:p>
            <a:fld id="{0A6C2BA5-0269-4BC3-B45E-2D83F1573328}" type="datetime1">
              <a:rPr lang="en-US" smtClean="0"/>
              <a:t>4/3/2013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860EDB8-5305-433F-BE41-D7A86D811DB3}" type="slidenum">
              <a:rPr lang="en-US" smtClean="0"/>
              <a:t>‹#›</a:t>
            </a:fld>
            <a:endParaRPr lang="en-US"/>
          </a:p>
        </p:txBody>
      </p:sp>
      <p:sp>
        <p:nvSpPr>
          <p:cNvPr id="11" name="Rectangle 10"/>
          <p:cNvSpPr/>
          <p:nvPr userDrawn="1"/>
        </p:nvSpPr>
        <p:spPr>
          <a:xfrm>
            <a:off x="0" y="0"/>
            <a:ext cx="9144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36060298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p:nvPr/>
        </p:nvSpPr>
        <p:spPr>
          <a:xfrm>
            <a:off x="0" y="0"/>
            <a:ext cx="9144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457200" y="1"/>
            <a:ext cx="8058150" cy="1228436"/>
          </a:xfrm>
        </p:spPr>
        <p:txBody>
          <a:bodyPr anchor="b">
            <a:normAutofit/>
          </a:bodyPr>
          <a:lstStyle>
            <a:lvl1pPr>
              <a:defRPr sz="2700">
                <a:solidFill>
                  <a:schemeClr val="bg1"/>
                </a:solidFill>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B29D911-8EDF-4A90-99D4-A69E45BEEB18}" type="datetime1">
              <a:rPr lang="en-US" smtClean="0"/>
              <a:t>4/3/2013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60EDB8-5305-433F-BE41-D7A86D811DB3}" type="slidenum">
              <a:rPr lang="en-US" smtClean="0"/>
              <a:t>‹#›</a:t>
            </a:fld>
            <a:endParaRPr lang="en-US"/>
          </a:p>
        </p:txBody>
      </p:sp>
      <p:sp>
        <p:nvSpPr>
          <p:cNvPr id="7" name="Rectangle 6"/>
          <p:cNvSpPr/>
          <p:nvPr userDrawn="1"/>
        </p:nvSpPr>
        <p:spPr>
          <a:xfrm>
            <a:off x="0" y="0"/>
            <a:ext cx="9144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1008144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50D98C-CCC4-4EE9-9BAF-4AE46A6E1AE0}" type="datetime1">
              <a:rPr lang="en-US" smtClean="0"/>
              <a:t>4/3/2013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860EDB8-5305-433F-BE41-D7A86D811DB3}" type="slidenum">
              <a:rPr lang="en-US" smtClean="0"/>
              <a:t>‹#›</a:t>
            </a:fld>
            <a:endParaRPr lang="en-US"/>
          </a:p>
        </p:txBody>
      </p:sp>
    </p:spTree>
    <p:extLst>
      <p:ext uri="{BB962C8B-B14F-4D97-AF65-F5344CB8AC3E}">
        <p14:creationId xmlns:p14="http://schemas.microsoft.com/office/powerpoint/2010/main" val="4037432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8"/>
            <a:ext cx="4629150" cy="4873625"/>
          </a:xfrm>
        </p:spPr>
        <p:txBody>
          <a:bodyPr vert="horz" lIns="91440" tIns="45720" rIns="91440" bIns="45720" rtlCol="0">
            <a:normAutofit/>
          </a:bodyPr>
          <a:lstStyle>
            <a:lvl1pPr>
              <a:defRPr lang="en-US" sz="1200" smtClean="0">
                <a:solidFill>
                  <a:schemeClr val="bg1">
                    <a:lumMod val="50000"/>
                  </a:schemeClr>
                </a:solidFill>
              </a:defRPr>
            </a:lvl1pPr>
            <a:lvl2pPr>
              <a:defRPr lang="en-US" sz="1050" smtClean="0">
                <a:solidFill>
                  <a:schemeClr val="bg1">
                    <a:lumMod val="50000"/>
                  </a:schemeClr>
                </a:solidFill>
              </a:defRPr>
            </a:lvl2pPr>
            <a:lvl3pPr>
              <a:defRPr lang="en-US" sz="900" smtClean="0">
                <a:solidFill>
                  <a:schemeClr val="bg1">
                    <a:lumMod val="50000"/>
                  </a:schemeClr>
                </a:solidFill>
              </a:defRPr>
            </a:lvl3pPr>
            <a:lvl4pPr>
              <a:defRPr lang="en-US" sz="825" smtClean="0">
                <a:solidFill>
                  <a:schemeClr val="bg1">
                    <a:lumMod val="50000"/>
                  </a:schemeClr>
                </a:solidFill>
              </a:defRPr>
            </a:lvl4pPr>
            <a:lvl5pPr>
              <a:defRPr lang="en-US" sz="825">
                <a:solidFill>
                  <a:schemeClr val="bg1">
                    <a:lumMod val="50000"/>
                  </a:schemeClr>
                </a:solidFill>
              </a:defRPr>
            </a:lvl5pPr>
          </a:lstStyle>
          <a:p>
            <a:pPr marL="0" lvl="0" indent="0">
              <a:lnSpc>
                <a:spcPct val="150000"/>
              </a:lnSpc>
              <a:spcAft>
                <a:spcPts val="900"/>
              </a:spcAft>
              <a:buNone/>
            </a:pPr>
            <a:r>
              <a:rPr lang="en-US" smtClean="0"/>
              <a:t>Click to edit Master text styles</a:t>
            </a:r>
          </a:p>
          <a:p>
            <a:pPr marL="0" lvl="1" indent="0">
              <a:lnSpc>
                <a:spcPct val="150000"/>
              </a:lnSpc>
              <a:spcAft>
                <a:spcPts val="900"/>
              </a:spcAft>
              <a:buNone/>
            </a:pPr>
            <a:r>
              <a:rPr lang="en-US" smtClean="0"/>
              <a:t>Second level</a:t>
            </a:r>
          </a:p>
          <a:p>
            <a:pPr marL="0" lvl="2" indent="0">
              <a:lnSpc>
                <a:spcPct val="150000"/>
              </a:lnSpc>
              <a:spcAft>
                <a:spcPts val="900"/>
              </a:spcAft>
              <a:buNone/>
            </a:pPr>
            <a:r>
              <a:rPr lang="en-US" smtClean="0"/>
              <a:t>Third level</a:t>
            </a:r>
          </a:p>
          <a:p>
            <a:pPr marL="0" lvl="3" indent="0">
              <a:lnSpc>
                <a:spcPct val="150000"/>
              </a:lnSpc>
              <a:spcAft>
                <a:spcPts val="900"/>
              </a:spcAft>
              <a:buNone/>
            </a:pPr>
            <a:r>
              <a:rPr lang="en-US" smtClean="0"/>
              <a:t>Fourth level</a:t>
            </a:r>
          </a:p>
          <a:p>
            <a:pPr marL="0" lvl="4" indent="0">
              <a:lnSpc>
                <a:spcPct val="150000"/>
              </a:lnSpc>
              <a:spcAft>
                <a:spcPts val="900"/>
              </a:spcAft>
              <a:buNone/>
            </a:pPr>
            <a:r>
              <a:rPr lang="en-US" smtClean="0"/>
              <a:t>Fifth level</a:t>
            </a:r>
            <a:endParaRPr lang="en-US"/>
          </a:p>
        </p:txBody>
      </p:sp>
      <p:sp>
        <p:nvSpPr>
          <p:cNvPr id="4" name="Text Placeholder 3"/>
          <p:cNvSpPr>
            <a:spLocks noGrp="1"/>
          </p:cNvSpPr>
          <p:nvPr>
            <p:ph type="body" sz="half" idx="2"/>
          </p:nvPr>
        </p:nvSpPr>
        <p:spPr>
          <a:xfrm>
            <a:off x="629841" y="2101850"/>
            <a:ext cx="2949178" cy="375920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9D8F1A1-C317-4F16-9DC6-C49990FD472F}" type="datetime1">
              <a:rPr lang="en-US" smtClean="0"/>
              <a:t>4/3/2013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60EDB8-5305-433F-BE41-D7A86D811DB3}" type="slidenum">
              <a:rPr lang="en-US" smtClean="0"/>
              <a:t>‹#›</a:t>
            </a:fld>
            <a:endParaRPr lang="en-US"/>
          </a:p>
        </p:txBody>
      </p:sp>
    </p:spTree>
    <p:extLst>
      <p:ext uri="{BB962C8B-B14F-4D97-AF65-F5344CB8AC3E}">
        <p14:creationId xmlns:p14="http://schemas.microsoft.com/office/powerpoint/2010/main" val="17841938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8"/>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a:p>
        </p:txBody>
      </p:sp>
      <p:sp>
        <p:nvSpPr>
          <p:cNvPr id="4" name="Text Placeholder 3"/>
          <p:cNvSpPr>
            <a:spLocks noGrp="1"/>
          </p:cNvSpPr>
          <p:nvPr>
            <p:ph type="body" sz="half" idx="2"/>
          </p:nvPr>
        </p:nvSpPr>
        <p:spPr>
          <a:xfrm>
            <a:off x="629841" y="2101850"/>
            <a:ext cx="2949178" cy="375920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528298B-AF55-4257-9970-860B0D7E6DD1}" type="datetime1">
              <a:rPr lang="en-US" smtClean="0"/>
              <a:t>4/3/2013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60EDB8-5305-433F-BE41-D7A86D811DB3}" type="slidenum">
              <a:rPr lang="en-US" smtClean="0"/>
              <a:t>‹#›</a:t>
            </a:fld>
            <a:endParaRPr lang="en-US"/>
          </a:p>
        </p:txBody>
      </p:sp>
    </p:spTree>
    <p:extLst>
      <p:ext uri="{BB962C8B-B14F-4D97-AF65-F5344CB8AC3E}">
        <p14:creationId xmlns:p14="http://schemas.microsoft.com/office/powerpoint/2010/main" val="31610953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8"/>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3"/>
            <a:ext cx="245745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73E6FA37-5CEC-4967-81CC-3D8575B2E79D}" type="datetime1">
              <a:rPr lang="en-US" smtClean="0"/>
              <a:t>4/3/2013</a:t>
            </a:fld>
            <a:endParaRPr lang="en-US"/>
          </a:p>
        </p:txBody>
      </p:sp>
      <p:sp>
        <p:nvSpPr>
          <p:cNvPr id="5" name="Footer Placeholder 4"/>
          <p:cNvSpPr>
            <a:spLocks noGrp="1"/>
          </p:cNvSpPr>
          <p:nvPr>
            <p:ph type="ftr" sz="quarter" idx="3"/>
          </p:nvPr>
        </p:nvSpPr>
        <p:spPr>
          <a:xfrm>
            <a:off x="3486150" y="6356353"/>
            <a:ext cx="21717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057900" y="6356353"/>
            <a:ext cx="245745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860EDB8-5305-433F-BE41-D7A86D811DB3}" type="slidenum">
              <a:rPr lang="en-US" smtClean="0"/>
              <a:t>‹#›</a:t>
            </a:fld>
            <a:endParaRPr lang="en-US"/>
          </a:p>
        </p:txBody>
      </p:sp>
    </p:spTree>
    <p:extLst>
      <p:ext uri="{BB962C8B-B14F-4D97-AF65-F5344CB8AC3E}">
        <p14:creationId xmlns:p14="http://schemas.microsoft.com/office/powerpoint/2010/main" val="9467549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685800" rtl="0" eaLnBrk="1" latinLnBrk="0" hangingPunct="1">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ct val="3000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ct val="30000"/>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ct val="30000"/>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ct val="30000"/>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ct val="30000"/>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ct val="30000"/>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ct val="30000"/>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ct val="30000"/>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image" Target="../media/image17.pn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Feature Integration Theory</a:t>
            </a:r>
            <a:endParaRPr lang="en-US" b="1" dirty="0"/>
          </a:p>
        </p:txBody>
      </p:sp>
      <p:sp>
        <p:nvSpPr>
          <p:cNvPr id="3" name="Subtitle 2"/>
          <p:cNvSpPr>
            <a:spLocks noGrp="1"/>
          </p:cNvSpPr>
          <p:nvPr>
            <p:ph type="subTitle" idx="1"/>
          </p:nvPr>
        </p:nvSpPr>
        <p:spPr>
          <a:xfrm>
            <a:off x="628651" y="4990642"/>
            <a:ext cx="6168755" cy="1867358"/>
          </a:xfrm>
        </p:spPr>
        <p:txBody>
          <a:bodyPr>
            <a:normAutofit/>
          </a:bodyPr>
          <a:lstStyle/>
          <a:p>
            <a:r>
              <a:rPr lang="en-US" dirty="0" smtClean="0"/>
              <a:t>Project guide</a:t>
            </a:r>
            <a:r>
              <a:rPr lang="en-US" dirty="0"/>
              <a:t>: </a:t>
            </a:r>
            <a:r>
              <a:rPr lang="en-US" dirty="0" err="1"/>
              <a:t>Amitabha</a:t>
            </a:r>
            <a:r>
              <a:rPr lang="en-US" dirty="0"/>
              <a:t> </a:t>
            </a:r>
            <a:r>
              <a:rPr lang="en-US" dirty="0" err="1" smtClean="0"/>
              <a:t>Mukerjee</a:t>
            </a:r>
            <a:r>
              <a:rPr lang="en-US" dirty="0" smtClean="0"/>
              <a:t> </a:t>
            </a:r>
          </a:p>
          <a:p>
            <a:r>
              <a:rPr lang="en-US" dirty="0" smtClean="0"/>
              <a:t>Course: SE367</a:t>
            </a:r>
          </a:p>
          <a:p>
            <a:r>
              <a:rPr lang="en-US" dirty="0" smtClean="0"/>
              <a:t>Presented by Harmanjit Singh</a:t>
            </a:r>
            <a:endParaRPr lang="en-US" dirty="0"/>
          </a:p>
        </p:txBody>
      </p:sp>
    </p:spTree>
    <p:extLst>
      <p:ext uri="{BB962C8B-B14F-4D97-AF65-F5344CB8AC3E}">
        <p14:creationId xmlns:p14="http://schemas.microsoft.com/office/powerpoint/2010/main" val="24718077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Term</a:t>
            </a:r>
            <a:endParaRPr lang="en-US" dirty="0"/>
          </a:p>
        </p:txBody>
      </p:sp>
      <p:sp>
        <p:nvSpPr>
          <p:cNvPr id="4" name="Slide Number Placeholder 3"/>
          <p:cNvSpPr>
            <a:spLocks noGrp="1"/>
          </p:cNvSpPr>
          <p:nvPr>
            <p:ph type="sldNum" sz="quarter" idx="12"/>
          </p:nvPr>
        </p:nvSpPr>
        <p:spPr/>
        <p:txBody>
          <a:bodyPr/>
          <a:lstStyle/>
          <a:p>
            <a:fld id="{9860EDB8-5305-433F-BE41-D7A86D811DB3}" type="slidenum">
              <a:rPr lang="en-US" smtClean="0"/>
              <a:t>10</a:t>
            </a:fld>
            <a:endParaRPr lang="en-US"/>
          </a:p>
        </p:txBody>
      </p:sp>
      <p:grpSp>
        <p:nvGrpSpPr>
          <p:cNvPr id="10" name="Group 9"/>
          <p:cNvGrpSpPr/>
          <p:nvPr/>
        </p:nvGrpSpPr>
        <p:grpSpPr>
          <a:xfrm>
            <a:off x="2159913" y="3140210"/>
            <a:ext cx="4648849" cy="1284800"/>
            <a:chOff x="3866501" y="1825625"/>
            <a:chExt cx="4648849" cy="128480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66501" y="1825625"/>
              <a:ext cx="4648849" cy="1257475"/>
            </a:xfrm>
            <a:prstGeom prst="rect">
              <a:avLst/>
            </a:prstGeom>
          </p:spPr>
        </p:pic>
        <p:cxnSp>
          <p:nvCxnSpPr>
            <p:cNvPr id="7" name="Straight Arrow Connector 6"/>
            <p:cNvCxnSpPr/>
            <p:nvPr/>
          </p:nvCxnSpPr>
          <p:spPr>
            <a:xfrm>
              <a:off x="6057900" y="2659117"/>
              <a:ext cx="1616529" cy="7883"/>
            </a:xfrm>
            <a:prstGeom prst="straightConnector1">
              <a:avLst/>
            </a:prstGeom>
            <a:ln w="38100">
              <a:headEnd type="stealth" w="lg" len="lg"/>
              <a:tailEnd type="stealth" w="lg" len="lg"/>
            </a:ln>
          </p:spPr>
          <p:style>
            <a:lnRef idx="1">
              <a:schemeClr val="accent1"/>
            </a:lnRef>
            <a:fillRef idx="0">
              <a:schemeClr val="accent1"/>
            </a:fillRef>
            <a:effectRef idx="0">
              <a:schemeClr val="accent1"/>
            </a:effectRef>
            <a:fontRef idx="minor">
              <a:schemeClr val="tx1"/>
            </a:fontRef>
          </p:style>
        </p:cxnSp>
        <p:sp>
          <p:nvSpPr>
            <p:cNvPr id="8" name="Rectangle 7"/>
            <p:cNvSpPr/>
            <p:nvPr/>
          </p:nvSpPr>
          <p:spPr>
            <a:xfrm>
              <a:off x="6146565" y="2741093"/>
              <a:ext cx="1447832" cy="369332"/>
            </a:xfrm>
            <a:prstGeom prst="rect">
              <a:avLst/>
            </a:prstGeom>
          </p:spPr>
          <p:txBody>
            <a:bodyPr wrap="none">
              <a:spAutoFit/>
            </a:bodyPr>
            <a:lstStyle/>
            <a:p>
              <a:pPr algn="ctr"/>
              <a:r>
                <a:rPr lang="en-US" dirty="0" smtClean="0"/>
                <a:t>Eccentricity </a:t>
              </a:r>
              <a:endParaRPr lang="en-US" dirty="0"/>
            </a:p>
          </p:txBody>
        </p:sp>
      </p:grpSp>
    </p:spTree>
    <p:extLst>
      <p:ext uri="{BB962C8B-B14F-4D97-AF65-F5344CB8AC3E}">
        <p14:creationId xmlns:p14="http://schemas.microsoft.com/office/powerpoint/2010/main" val="16237299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Proposed idea</a:t>
            </a:r>
            <a:endParaRPr lang="en-US" dirty="0"/>
          </a:p>
        </p:txBody>
      </p:sp>
      <p:sp>
        <p:nvSpPr>
          <p:cNvPr id="7" name="Content Placeholder 6"/>
          <p:cNvSpPr>
            <a:spLocks noGrp="1"/>
          </p:cNvSpPr>
          <p:nvPr>
            <p:ph idx="1"/>
          </p:nvPr>
        </p:nvSpPr>
        <p:spPr/>
        <p:txBody>
          <a:bodyPr>
            <a:normAutofit/>
          </a:bodyPr>
          <a:lstStyle/>
          <a:p>
            <a:r>
              <a:rPr lang="en-US" sz="2000" dirty="0" smtClean="0"/>
              <a:t>There is a attention spotlight </a:t>
            </a:r>
          </a:p>
          <a:p>
            <a:r>
              <a:rPr lang="en-US" sz="2000" dirty="0" smtClean="0"/>
              <a:t>Identify the accuracy of subjects in identifying random numbers.</a:t>
            </a:r>
          </a:p>
        </p:txBody>
      </p:sp>
      <p:sp>
        <p:nvSpPr>
          <p:cNvPr id="8" name="Plus 7"/>
          <p:cNvSpPr/>
          <p:nvPr/>
        </p:nvSpPr>
        <p:spPr>
          <a:xfrm>
            <a:off x="6333551" y="3828863"/>
            <a:ext cx="397754" cy="344861"/>
          </a:xfrm>
          <a:prstGeom prst="mathPlus">
            <a:avLst>
              <a:gd name="adj1" fmla="val 2661"/>
            </a:avLst>
          </a:prstGeom>
          <a:solidFill>
            <a:srgbClr val="D24726"/>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9" name="TextBox 8"/>
          <p:cNvSpPr txBox="1"/>
          <p:nvPr/>
        </p:nvSpPr>
        <p:spPr>
          <a:xfrm>
            <a:off x="5879102" y="2637160"/>
            <a:ext cx="1298386" cy="307777"/>
          </a:xfrm>
          <a:prstGeom prst="rect">
            <a:avLst/>
          </a:prstGeom>
          <a:noFill/>
        </p:spPr>
        <p:txBody>
          <a:bodyPr wrap="square" rtlCol="0">
            <a:spAutoFit/>
          </a:bodyPr>
          <a:lstStyle/>
          <a:p>
            <a:pPr algn="ctr"/>
            <a:r>
              <a:rPr lang="en-US" sz="1400" dirty="0" smtClean="0"/>
              <a:t>72125245</a:t>
            </a:r>
            <a:endParaRPr lang="en-US" sz="1400" dirty="0"/>
          </a:p>
        </p:txBody>
      </p:sp>
      <p:sp>
        <p:nvSpPr>
          <p:cNvPr id="10" name="Oval 9"/>
          <p:cNvSpPr/>
          <p:nvPr/>
        </p:nvSpPr>
        <p:spPr>
          <a:xfrm>
            <a:off x="6016814" y="2279568"/>
            <a:ext cx="1022963" cy="1022963"/>
          </a:xfrm>
          <a:prstGeom prst="ellipse">
            <a:avLst/>
          </a:prstGeom>
          <a:gradFill flip="none" rotWithShape="1">
            <a:gsLst>
              <a:gs pos="0">
                <a:schemeClr val="bg1">
                  <a:alpha val="0"/>
                </a:schemeClr>
              </a:gs>
              <a:gs pos="24000">
                <a:schemeClr val="bg1">
                  <a:lumMod val="95000"/>
                </a:schemeClr>
              </a:gs>
              <a:gs pos="100000">
                <a:schemeClr val="tx1"/>
              </a:gs>
            </a:gsLst>
            <a:path path="circl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5237059" y="2710057"/>
            <a:ext cx="2582471" cy="2582471"/>
          </a:xfrm>
          <a:prstGeom prst="ellipse">
            <a:avLst/>
          </a:prstGeom>
          <a:solidFill>
            <a:schemeClr val="lt1">
              <a:alpha val="0"/>
            </a:schemeClr>
          </a:solidFill>
          <a:ln>
            <a:prstDash val="dash"/>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13" name="Slide Number Placeholder 12"/>
          <p:cNvSpPr>
            <a:spLocks noGrp="1"/>
          </p:cNvSpPr>
          <p:nvPr>
            <p:ph type="sldNum" sz="quarter" idx="12"/>
          </p:nvPr>
        </p:nvSpPr>
        <p:spPr/>
        <p:txBody>
          <a:bodyPr/>
          <a:lstStyle/>
          <a:p>
            <a:fld id="{9860EDB8-5305-433F-BE41-D7A86D811DB3}" type="slidenum">
              <a:rPr lang="en-US" smtClean="0"/>
              <a:t>11</a:t>
            </a:fld>
            <a:endParaRPr lang="en-US"/>
          </a:p>
        </p:txBody>
      </p:sp>
      <p:sp>
        <p:nvSpPr>
          <p:cNvPr id="3" name="Line Callout 3 (No Border) 2"/>
          <p:cNvSpPr/>
          <p:nvPr/>
        </p:nvSpPr>
        <p:spPr>
          <a:xfrm>
            <a:off x="5795019" y="1501561"/>
            <a:ext cx="1719877" cy="420413"/>
          </a:xfrm>
          <a:prstGeom prst="callout3">
            <a:avLst>
              <a:gd name="adj1" fmla="val 18750"/>
              <a:gd name="adj2" fmla="val -5277"/>
              <a:gd name="adj3" fmla="val 18750"/>
              <a:gd name="adj4" fmla="val -16667"/>
              <a:gd name="adj5" fmla="val 205000"/>
              <a:gd name="adj6" fmla="val -17573"/>
              <a:gd name="adj7" fmla="val 275463"/>
              <a:gd name="adj8" fmla="val 14305"/>
            </a:avLst>
          </a:prstGeom>
          <a:solidFill>
            <a:srgbClr val="D24726"/>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smtClean="0"/>
              <a:t>Attention Zone</a:t>
            </a:r>
            <a:endParaRPr lang="en-US" dirty="0"/>
          </a:p>
        </p:txBody>
      </p:sp>
    </p:spTree>
    <p:extLst>
      <p:ext uri="{BB962C8B-B14F-4D97-AF65-F5344CB8AC3E}">
        <p14:creationId xmlns:p14="http://schemas.microsoft.com/office/powerpoint/2010/main" val="162176264"/>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Experiment</a:t>
            </a:r>
            <a:endParaRPr lang="en-US" dirty="0"/>
          </a:p>
        </p:txBody>
      </p:sp>
      <p:sp>
        <p:nvSpPr>
          <p:cNvPr id="6" name="Text Placeholder 5"/>
          <p:cNvSpPr>
            <a:spLocks noGrp="1"/>
          </p:cNvSpPr>
          <p:nvPr>
            <p:ph type="body" idx="1"/>
          </p:nvPr>
        </p:nvSpPr>
        <p:spPr>
          <a:xfrm>
            <a:off x="4582510" y="1713186"/>
            <a:ext cx="4151587" cy="3552497"/>
          </a:xfrm>
        </p:spPr>
        <p:txBody>
          <a:bodyPr/>
          <a:lstStyle/>
          <a:p>
            <a:r>
              <a:rPr lang="en-US" dirty="0" smtClean="0"/>
              <a:t>Cohort of collage students</a:t>
            </a:r>
          </a:p>
          <a:p>
            <a:r>
              <a:rPr lang="en-US" dirty="0"/>
              <a:t>R</a:t>
            </a:r>
            <a:r>
              <a:rPr lang="en-US" dirty="0" smtClean="0"/>
              <a:t>andom numbers flashed</a:t>
            </a:r>
          </a:p>
          <a:p>
            <a:r>
              <a:rPr lang="en-US" dirty="0" smtClean="0"/>
              <a:t>Accuracy of judgment noted</a:t>
            </a:r>
          </a:p>
          <a:p>
            <a:r>
              <a:rPr lang="en-US" dirty="0" smtClean="0"/>
              <a:t>Results analyzed</a:t>
            </a:r>
          </a:p>
          <a:p>
            <a:r>
              <a:rPr lang="en-US" dirty="0" smtClean="0"/>
              <a:t>Take a standard reading speed test</a:t>
            </a:r>
            <a:endParaRPr lang="en-US" dirty="0"/>
          </a:p>
        </p:txBody>
      </p:sp>
      <p:sp>
        <p:nvSpPr>
          <p:cNvPr id="4" name="Slide Number Placeholder 3"/>
          <p:cNvSpPr>
            <a:spLocks noGrp="1"/>
          </p:cNvSpPr>
          <p:nvPr>
            <p:ph type="sldNum" sz="quarter" idx="12"/>
          </p:nvPr>
        </p:nvSpPr>
        <p:spPr/>
        <p:txBody>
          <a:bodyPr/>
          <a:lstStyle/>
          <a:p>
            <a:fld id="{9860EDB8-5305-433F-BE41-D7A86D811DB3}" type="slidenum">
              <a:rPr lang="en-US" smtClean="0"/>
              <a:t>12</a:t>
            </a:fld>
            <a:endParaRPr lang="en-US"/>
          </a:p>
        </p:txBody>
      </p:sp>
    </p:spTree>
    <p:extLst>
      <p:ext uri="{BB962C8B-B14F-4D97-AF65-F5344CB8AC3E}">
        <p14:creationId xmlns:p14="http://schemas.microsoft.com/office/powerpoint/2010/main" val="35867917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Parameters in feature extraction process</a:t>
            </a:r>
            <a:endParaRPr lang="en-US" dirty="0"/>
          </a:p>
        </p:txBody>
      </p:sp>
      <p:sp>
        <p:nvSpPr>
          <p:cNvPr id="4" name="Slide Number Placeholder 3"/>
          <p:cNvSpPr>
            <a:spLocks noGrp="1"/>
          </p:cNvSpPr>
          <p:nvPr>
            <p:ph type="sldNum" sz="quarter" idx="12"/>
          </p:nvPr>
        </p:nvSpPr>
        <p:spPr/>
        <p:txBody>
          <a:bodyPr/>
          <a:lstStyle/>
          <a:p>
            <a:fld id="{9860EDB8-5305-433F-BE41-D7A86D811DB3}" type="slidenum">
              <a:rPr lang="en-US" smtClean="0"/>
              <a:t>13</a:t>
            </a:fld>
            <a:endParaRPr lang="en-US"/>
          </a:p>
        </p:txBody>
      </p:sp>
      <p:graphicFrame>
        <p:nvGraphicFramePr>
          <p:cNvPr id="5" name="Diagram 4"/>
          <p:cNvGraphicFramePr/>
          <p:nvPr>
            <p:extLst>
              <p:ext uri="{D42A27DB-BD31-4B8C-83A1-F6EECF244321}">
                <p14:modId xmlns:p14="http://schemas.microsoft.com/office/powerpoint/2010/main" val="1671038559"/>
              </p:ext>
            </p:extLst>
          </p:nvPr>
        </p:nvGraphicFramePr>
        <p:xfrm>
          <a:off x="0" y="1302707"/>
          <a:ext cx="9144000" cy="555529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915894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Sample screen shots</a:t>
            </a:r>
            <a:br>
              <a:rPr lang="en-US" dirty="0"/>
            </a:br>
            <a:r>
              <a:rPr lang="en-US" dirty="0"/>
              <a:t>Parameter varied: </a:t>
            </a:r>
            <a:r>
              <a:rPr lang="en-US" dirty="0" smtClean="0"/>
              <a:t>eccentricity in Horizontal direction </a:t>
            </a:r>
            <a:r>
              <a:rPr lang="en-US" dirty="0" err="1" smtClean="0"/>
              <a:t>direction</a:t>
            </a:r>
            <a:endParaRPr lang="en-US" dirty="0"/>
          </a:p>
        </p:txBody>
      </p:sp>
      <p:sp>
        <p:nvSpPr>
          <p:cNvPr id="4" name="Slide Number Placeholder 3"/>
          <p:cNvSpPr>
            <a:spLocks noGrp="1"/>
          </p:cNvSpPr>
          <p:nvPr>
            <p:ph type="sldNum" sz="quarter" idx="12"/>
          </p:nvPr>
        </p:nvSpPr>
        <p:spPr/>
        <p:txBody>
          <a:bodyPr/>
          <a:lstStyle/>
          <a:p>
            <a:fld id="{9860EDB8-5305-433F-BE41-D7A86D811DB3}" type="slidenum">
              <a:rPr lang="en-US" smtClean="0"/>
              <a:t>14</a:t>
            </a:fld>
            <a:endParaRPr lang="en-US"/>
          </a:p>
        </p:txBody>
      </p:sp>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97888" y="1547941"/>
            <a:ext cx="4648849" cy="1257475"/>
          </a:xfrm>
          <a:prstGeom prst="rect">
            <a:avLst/>
          </a:prstGeom>
        </p:spPr>
      </p:pic>
      <p:pic>
        <p:nvPicPr>
          <p:cNvPr id="12" name="Picture 1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63648" y="2511800"/>
            <a:ext cx="4706007" cy="1066949"/>
          </a:xfrm>
          <a:prstGeom prst="rect">
            <a:avLst/>
          </a:prstGeom>
        </p:spPr>
      </p:pic>
      <p:pic>
        <p:nvPicPr>
          <p:cNvPr id="13" name="Picture 1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803385" y="3352789"/>
            <a:ext cx="5601482" cy="1314633"/>
          </a:xfrm>
          <a:prstGeom prst="rect">
            <a:avLst/>
          </a:prstGeom>
        </p:spPr>
      </p:pic>
      <p:pic>
        <p:nvPicPr>
          <p:cNvPr id="14" name="Picture 13"/>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733701" y="4378730"/>
            <a:ext cx="5658640" cy="1181265"/>
          </a:xfrm>
          <a:prstGeom prst="rect">
            <a:avLst/>
          </a:prstGeom>
        </p:spPr>
      </p:pic>
      <p:pic>
        <p:nvPicPr>
          <p:cNvPr id="15" name="Picture 14"/>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552701" y="5262243"/>
            <a:ext cx="5963482" cy="1219370"/>
          </a:xfrm>
          <a:prstGeom prst="rect">
            <a:avLst/>
          </a:prstGeom>
        </p:spPr>
      </p:pic>
    </p:spTree>
    <p:extLst>
      <p:ext uri="{BB962C8B-B14F-4D97-AF65-F5344CB8AC3E}">
        <p14:creationId xmlns:p14="http://schemas.microsoft.com/office/powerpoint/2010/main" val="382230790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t>Sample screen shots</a:t>
            </a:r>
            <a:br>
              <a:rPr lang="en-US" sz="2400" dirty="0"/>
            </a:br>
            <a:r>
              <a:rPr lang="en-US" sz="2400" dirty="0"/>
              <a:t>Parameter varied: </a:t>
            </a:r>
            <a:r>
              <a:rPr lang="en-US" sz="2400" dirty="0" smtClean="0"/>
              <a:t>eccentricity in vertical direction	</a:t>
            </a:r>
            <a:endParaRPr lang="en-US" sz="2400"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77227" y="2501208"/>
            <a:ext cx="1476581" cy="3639058"/>
          </a:xfrm>
        </p:spPr>
      </p:pic>
      <p:sp>
        <p:nvSpPr>
          <p:cNvPr id="4" name="Slide Number Placeholder 3"/>
          <p:cNvSpPr>
            <a:spLocks noGrp="1"/>
          </p:cNvSpPr>
          <p:nvPr>
            <p:ph type="sldNum" sz="quarter" idx="12"/>
          </p:nvPr>
        </p:nvSpPr>
        <p:spPr/>
        <p:txBody>
          <a:bodyPr/>
          <a:lstStyle/>
          <a:p>
            <a:fld id="{9860EDB8-5305-433F-BE41-D7A86D811DB3}" type="slidenum">
              <a:rPr lang="en-US" smtClean="0"/>
              <a:t>15</a:t>
            </a:fld>
            <a:endParaRPr lang="en-US"/>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51821" y="2342260"/>
            <a:ext cx="1486107" cy="3982006"/>
          </a:xfrm>
          <a:prstGeom prst="rect">
            <a:avLst/>
          </a:prstGeom>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75544" y="1984713"/>
            <a:ext cx="914528" cy="4553585"/>
          </a:xfrm>
          <a:prstGeom prst="rect">
            <a:avLst/>
          </a:prstGeom>
        </p:spPr>
      </p:pic>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888955" y="1757887"/>
            <a:ext cx="1371791" cy="5125165"/>
          </a:xfrm>
          <a:prstGeom prst="rect">
            <a:avLst/>
          </a:prstGeom>
        </p:spPr>
      </p:pic>
      <p:pic>
        <p:nvPicPr>
          <p:cNvPr id="9" name="Picture 8"/>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586422" y="1437996"/>
            <a:ext cx="1486107" cy="5563376"/>
          </a:xfrm>
          <a:prstGeom prst="rect">
            <a:avLst/>
          </a:prstGeom>
        </p:spPr>
      </p:pic>
    </p:spTree>
    <p:extLst>
      <p:ext uri="{BB962C8B-B14F-4D97-AF65-F5344CB8AC3E}">
        <p14:creationId xmlns:p14="http://schemas.microsoft.com/office/powerpoint/2010/main" val="313456715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Previous works done by </a:t>
            </a:r>
            <a:br>
              <a:rPr lang="en-US" dirty="0" smtClean="0"/>
            </a:br>
            <a:r>
              <a:rPr lang="en-US" dirty="0" err="1" smtClean="0"/>
              <a:t>Pelli</a:t>
            </a:r>
            <a:r>
              <a:rPr lang="en-US" dirty="0" smtClean="0"/>
              <a:t> et al.</a:t>
            </a:r>
            <a:endParaRPr lang="en-US" dirty="0"/>
          </a:p>
        </p:txBody>
      </p:sp>
      <p:sp>
        <p:nvSpPr>
          <p:cNvPr id="3" name="Text Placeholder 2"/>
          <p:cNvSpPr>
            <a:spLocks noGrp="1"/>
          </p:cNvSpPr>
          <p:nvPr>
            <p:ph type="body" idx="1"/>
          </p:nvPr>
        </p:nvSpPr>
        <p:spPr>
          <a:xfrm>
            <a:off x="4742481" y="1708484"/>
            <a:ext cx="3952068" cy="3573379"/>
          </a:xfrm>
        </p:spPr>
        <p:txBody>
          <a:bodyPr>
            <a:normAutofit/>
          </a:bodyPr>
          <a:lstStyle/>
          <a:p>
            <a:r>
              <a:rPr lang="en-US" sz="2400" dirty="0" smtClean="0"/>
              <a:t>Takes into account only the contrast of the distractors.</a:t>
            </a:r>
            <a:endParaRPr lang="en-US" sz="2400" dirty="0"/>
          </a:p>
        </p:txBody>
      </p:sp>
      <p:sp>
        <p:nvSpPr>
          <p:cNvPr id="4" name="Slide Number Placeholder 3"/>
          <p:cNvSpPr>
            <a:spLocks noGrp="1"/>
          </p:cNvSpPr>
          <p:nvPr>
            <p:ph type="sldNum" sz="quarter" idx="12"/>
          </p:nvPr>
        </p:nvSpPr>
        <p:spPr/>
        <p:txBody>
          <a:bodyPr/>
          <a:lstStyle/>
          <a:p>
            <a:fld id="{9860EDB8-5305-433F-BE41-D7A86D811DB3}" type="slidenum">
              <a:rPr lang="en-US" smtClean="0"/>
              <a:t>16</a:t>
            </a:fld>
            <a:endParaRPr lang="en-US"/>
          </a:p>
        </p:txBody>
      </p:sp>
    </p:spTree>
    <p:extLst>
      <p:ext uri="{BB962C8B-B14F-4D97-AF65-F5344CB8AC3E}">
        <p14:creationId xmlns:p14="http://schemas.microsoft.com/office/powerpoint/2010/main" val="196197074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860EDB8-5305-433F-BE41-D7A86D811DB3}" type="slidenum">
              <a:rPr lang="en-US" smtClean="0"/>
              <a:t>17</a:t>
            </a:fld>
            <a:endParaRPr lang="en-US"/>
          </a:p>
        </p:txBody>
      </p:sp>
      <p:pic>
        <p:nvPicPr>
          <p:cNvPr id="3" name="Picture 2"/>
          <p:cNvPicPr>
            <a:picLocks noChangeAspect="1"/>
          </p:cNvPicPr>
          <p:nvPr/>
        </p:nvPicPr>
        <p:blipFill>
          <a:blip r:embed="rId2"/>
          <a:stretch>
            <a:fillRect/>
          </a:stretch>
        </p:blipFill>
        <p:spPr>
          <a:xfrm>
            <a:off x="5077325" y="4434"/>
            <a:ext cx="2827422" cy="6853566"/>
          </a:xfrm>
          <a:prstGeom prst="rect">
            <a:avLst/>
          </a:prstGeom>
        </p:spPr>
      </p:pic>
      <p:sp>
        <p:nvSpPr>
          <p:cNvPr id="5" name="TextBox 4"/>
          <p:cNvSpPr txBox="1"/>
          <p:nvPr/>
        </p:nvSpPr>
        <p:spPr>
          <a:xfrm>
            <a:off x="797090" y="4417361"/>
            <a:ext cx="3789948" cy="1938992"/>
          </a:xfrm>
          <a:prstGeom prst="rect">
            <a:avLst/>
          </a:prstGeom>
          <a:noFill/>
        </p:spPr>
        <p:txBody>
          <a:bodyPr wrap="square" rtlCol="0">
            <a:spAutoFit/>
          </a:bodyPr>
          <a:lstStyle/>
          <a:p>
            <a:r>
              <a:rPr lang="en-US" sz="2000" dirty="0" err="1">
                <a:solidFill>
                  <a:schemeClr val="bg2">
                    <a:lumMod val="50000"/>
                  </a:schemeClr>
                </a:solidFill>
              </a:rPr>
              <a:t>Pelli</a:t>
            </a:r>
            <a:r>
              <a:rPr lang="en-US" sz="2000" dirty="0">
                <a:solidFill>
                  <a:schemeClr val="bg2">
                    <a:lumMod val="50000"/>
                  </a:schemeClr>
                </a:solidFill>
              </a:rPr>
              <a:t> D G</a:t>
            </a:r>
            <a:r>
              <a:rPr lang="en-US" sz="2000" dirty="0" smtClean="0">
                <a:solidFill>
                  <a:schemeClr val="bg2">
                    <a:lumMod val="50000"/>
                  </a:schemeClr>
                </a:solidFill>
              </a:rPr>
              <a:t>., </a:t>
            </a:r>
            <a:r>
              <a:rPr lang="pl-PL" sz="2000" dirty="0">
                <a:solidFill>
                  <a:schemeClr val="bg2">
                    <a:lumMod val="50000"/>
                  </a:schemeClr>
                </a:solidFill>
              </a:rPr>
              <a:t>Melanie Palomares, Najib J. Majaj. </a:t>
            </a:r>
            <a:r>
              <a:rPr lang="en-US" sz="2000" dirty="0" smtClean="0">
                <a:solidFill>
                  <a:schemeClr val="bg2">
                    <a:lumMod val="50000"/>
                  </a:schemeClr>
                </a:solidFill>
              </a:rPr>
              <a:t> </a:t>
            </a:r>
          </a:p>
          <a:p>
            <a:r>
              <a:rPr lang="en-US" sz="2000" dirty="0" smtClean="0">
                <a:solidFill>
                  <a:schemeClr val="bg2">
                    <a:lumMod val="50000"/>
                  </a:schemeClr>
                </a:solidFill>
              </a:rPr>
              <a:t>Crowding </a:t>
            </a:r>
            <a:r>
              <a:rPr lang="en-US" sz="2000" dirty="0">
                <a:solidFill>
                  <a:schemeClr val="bg2">
                    <a:lumMod val="50000"/>
                  </a:schemeClr>
                </a:solidFill>
              </a:rPr>
              <a:t>is unlike ordinary masking: Distinguishing feature integration from detection. </a:t>
            </a:r>
            <a:endParaRPr lang="en-US" sz="2000" dirty="0" smtClean="0">
              <a:solidFill>
                <a:schemeClr val="bg2">
                  <a:lumMod val="50000"/>
                </a:schemeClr>
              </a:solidFill>
            </a:endParaRPr>
          </a:p>
          <a:p>
            <a:r>
              <a:rPr lang="en-US" sz="2000" dirty="0" smtClean="0">
                <a:solidFill>
                  <a:schemeClr val="bg2">
                    <a:lumMod val="50000"/>
                  </a:schemeClr>
                </a:solidFill>
              </a:rPr>
              <a:t>Journal of </a:t>
            </a:r>
            <a:r>
              <a:rPr lang="en-US" sz="2000" dirty="0">
                <a:solidFill>
                  <a:schemeClr val="bg2">
                    <a:lumMod val="50000"/>
                  </a:schemeClr>
                </a:solidFill>
              </a:rPr>
              <a:t>Vision(2004</a:t>
            </a:r>
            <a:r>
              <a:rPr lang="en-US" sz="2000" dirty="0" smtClean="0">
                <a:solidFill>
                  <a:schemeClr val="bg2">
                    <a:lumMod val="50000"/>
                  </a:schemeClr>
                </a:solidFill>
              </a:rPr>
              <a:t>)</a:t>
            </a:r>
            <a:endParaRPr lang="en-US" sz="2000" dirty="0">
              <a:solidFill>
                <a:schemeClr val="bg2">
                  <a:lumMod val="50000"/>
                </a:schemeClr>
              </a:solidFill>
            </a:endParaRPr>
          </a:p>
        </p:txBody>
      </p:sp>
    </p:spTree>
    <p:extLst>
      <p:ext uri="{BB962C8B-B14F-4D97-AF65-F5344CB8AC3E}">
        <p14:creationId xmlns:p14="http://schemas.microsoft.com/office/powerpoint/2010/main" val="251788651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screen shots</a:t>
            </a:r>
            <a:br>
              <a:rPr lang="en-US" dirty="0" smtClean="0"/>
            </a:br>
            <a:r>
              <a:rPr lang="en-US" dirty="0" smtClean="0"/>
              <a:t>Parameter varied: </a:t>
            </a:r>
            <a:r>
              <a:rPr lang="en-US" dirty="0" smtClean="0"/>
              <a:t>Contrast as noise</a:t>
            </a:r>
            <a:endParaRPr lang="en-US" dirty="0"/>
          </a:p>
        </p:txBody>
      </p:sp>
      <p:sp>
        <p:nvSpPr>
          <p:cNvPr id="6" name="Slide Number Placeholder 5"/>
          <p:cNvSpPr>
            <a:spLocks noGrp="1"/>
          </p:cNvSpPr>
          <p:nvPr>
            <p:ph type="sldNum" sz="quarter" idx="12"/>
          </p:nvPr>
        </p:nvSpPr>
        <p:spPr/>
        <p:txBody>
          <a:bodyPr/>
          <a:lstStyle/>
          <a:p>
            <a:fld id="{9860EDB8-5305-433F-BE41-D7A86D811DB3}" type="slidenum">
              <a:rPr lang="en-US" smtClean="0"/>
              <a:t>18</a:t>
            </a:fld>
            <a:endParaRPr lang="en-US"/>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17071" y="1458522"/>
            <a:ext cx="4534533" cy="1533739"/>
          </a:xfrm>
          <a:prstGeom prst="rect">
            <a:avLst/>
          </a:prstGeom>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26598" y="2794177"/>
            <a:ext cx="4525006" cy="895475"/>
          </a:xfrm>
          <a:prstGeom prst="rect">
            <a:avLst/>
          </a:prstGeom>
        </p:spPr>
      </p:pic>
      <p:pic>
        <p:nvPicPr>
          <p:cNvPr id="9" name="Pictur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26598" y="3694702"/>
            <a:ext cx="4582164" cy="943107"/>
          </a:xfrm>
          <a:prstGeom prst="rect">
            <a:avLst/>
          </a:prstGeom>
        </p:spPr>
      </p:pic>
      <p:pic>
        <p:nvPicPr>
          <p:cNvPr id="10" name="Picture 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250413" y="4637809"/>
            <a:ext cx="4534533" cy="962159"/>
          </a:xfrm>
          <a:prstGeom prst="rect">
            <a:avLst/>
          </a:prstGeom>
        </p:spPr>
      </p:pic>
      <p:pic>
        <p:nvPicPr>
          <p:cNvPr id="11" name="Picture 10"/>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250413" y="5551326"/>
            <a:ext cx="4601217" cy="1000265"/>
          </a:xfrm>
          <a:prstGeom prst="rect">
            <a:avLst/>
          </a:prstGeom>
        </p:spPr>
      </p:pic>
    </p:spTree>
    <p:extLst>
      <p:ext uri="{BB962C8B-B14F-4D97-AF65-F5344CB8AC3E}">
        <p14:creationId xmlns:p14="http://schemas.microsoft.com/office/powerpoint/2010/main" val="153153229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3326" y="0"/>
            <a:ext cx="3479847" cy="1208868"/>
          </a:xfrm>
        </p:spPr>
        <p:txBody>
          <a:bodyPr/>
          <a:lstStyle/>
          <a:p>
            <a:r>
              <a:rPr lang="en-US" dirty="0" smtClean="0"/>
              <a:t>Limitations</a:t>
            </a:r>
            <a:endParaRPr lang="en-US" dirty="0"/>
          </a:p>
        </p:txBody>
      </p:sp>
      <p:sp>
        <p:nvSpPr>
          <p:cNvPr id="3" name="Content Placeholder 2"/>
          <p:cNvSpPr>
            <a:spLocks noGrp="1"/>
          </p:cNvSpPr>
          <p:nvPr>
            <p:ph idx="1"/>
          </p:nvPr>
        </p:nvSpPr>
        <p:spPr>
          <a:xfrm>
            <a:off x="453326" y="1825625"/>
            <a:ext cx="3479847" cy="4351338"/>
          </a:xfrm>
        </p:spPr>
        <p:txBody>
          <a:bodyPr>
            <a:normAutofit/>
          </a:bodyPr>
          <a:lstStyle/>
          <a:p>
            <a:r>
              <a:rPr lang="en-US" sz="2400" dirty="0" smtClean="0"/>
              <a:t>Subject may not faithfully </a:t>
            </a:r>
            <a:r>
              <a:rPr lang="en-US" sz="2400" dirty="0" smtClean="0"/>
              <a:t>look </a:t>
            </a:r>
            <a:r>
              <a:rPr lang="en-US" sz="2400" dirty="0" smtClean="0"/>
              <a:t>at the Fixation </a:t>
            </a:r>
            <a:r>
              <a:rPr lang="en-US" sz="2400" dirty="0" smtClean="0"/>
              <a:t>cross</a:t>
            </a:r>
          </a:p>
          <a:p>
            <a:r>
              <a:rPr lang="en-US" sz="2400" dirty="0" smtClean="0"/>
              <a:t>Subject must maintain a constant distance form the Screen</a:t>
            </a:r>
            <a:endParaRPr lang="en-US" sz="2400" dirty="0" smtClean="0"/>
          </a:p>
          <a:p>
            <a:endParaRPr lang="en-US" sz="2400" dirty="0" smtClean="0"/>
          </a:p>
          <a:p>
            <a:endParaRPr lang="en-US" sz="2400" dirty="0"/>
          </a:p>
        </p:txBody>
      </p:sp>
      <p:sp>
        <p:nvSpPr>
          <p:cNvPr id="4" name="Slide Number Placeholder 3"/>
          <p:cNvSpPr>
            <a:spLocks noGrp="1"/>
          </p:cNvSpPr>
          <p:nvPr>
            <p:ph type="sldNum" sz="quarter" idx="12"/>
          </p:nvPr>
        </p:nvSpPr>
        <p:spPr/>
        <p:txBody>
          <a:bodyPr/>
          <a:lstStyle/>
          <a:p>
            <a:fld id="{9860EDB8-5305-433F-BE41-D7A86D811DB3}" type="slidenum">
              <a:rPr lang="en-US" smtClean="0"/>
              <a:t>19</a:t>
            </a:fld>
            <a:endParaRPr lang="en-US"/>
          </a:p>
        </p:txBody>
      </p:sp>
      <p:sp>
        <p:nvSpPr>
          <p:cNvPr id="5" name="Content Placeholder 2"/>
          <p:cNvSpPr txBox="1">
            <a:spLocks/>
          </p:cNvSpPr>
          <p:nvPr/>
        </p:nvSpPr>
        <p:spPr>
          <a:xfrm>
            <a:off x="4609577" y="1825625"/>
            <a:ext cx="3905773" cy="4351338"/>
          </a:xfrm>
          <a:prstGeom prst="rect">
            <a:avLst/>
          </a:prstGeom>
        </p:spPr>
        <p:txBody>
          <a:bodyPr vert="horz" lIns="91440" tIns="45720" rIns="91440" bIns="45720" rtlCol="0">
            <a:normAutofit/>
          </a:bodyPr>
          <a:lstStyle>
            <a:lvl1pPr marL="0" indent="0" algn="l" defTabSz="685800" rtl="0" eaLnBrk="1" latinLnBrk="0" hangingPunct="1">
              <a:lnSpc>
                <a:spcPct val="150000"/>
              </a:lnSpc>
              <a:spcBef>
                <a:spcPct val="30000"/>
              </a:spcBef>
              <a:spcAft>
                <a:spcPts val="900"/>
              </a:spcAft>
              <a:buFont typeface="Arial" panose="020B0604020202020204" pitchFamily="34" charset="0"/>
              <a:buNone/>
              <a:defRPr sz="1200" kern="1200">
                <a:solidFill>
                  <a:schemeClr val="bg1">
                    <a:lumMod val="50000"/>
                  </a:schemeClr>
                </a:solidFill>
                <a:latin typeface="+mn-lt"/>
                <a:ea typeface="+mn-ea"/>
                <a:cs typeface="+mn-cs"/>
              </a:defRPr>
            </a:lvl1pPr>
            <a:lvl2pPr marL="514350" indent="-171450" algn="l" defTabSz="685800" rtl="0" eaLnBrk="1" latinLnBrk="0" hangingPunct="1">
              <a:lnSpc>
                <a:spcPct val="150000"/>
              </a:lnSpc>
              <a:spcBef>
                <a:spcPct val="30000"/>
              </a:spcBef>
              <a:spcAft>
                <a:spcPts val="900"/>
              </a:spcAft>
              <a:buFont typeface="Arial" panose="020B0604020202020204" pitchFamily="34" charset="0"/>
              <a:buChar char="•"/>
              <a:defRPr sz="1050" kern="1200">
                <a:solidFill>
                  <a:schemeClr val="bg1">
                    <a:lumMod val="50000"/>
                  </a:schemeClr>
                </a:solidFill>
                <a:latin typeface="+mn-lt"/>
                <a:ea typeface="+mn-ea"/>
                <a:cs typeface="+mn-cs"/>
              </a:defRPr>
            </a:lvl2pPr>
            <a:lvl3pPr marL="857250" indent="-171450" algn="l" defTabSz="685800" rtl="0" eaLnBrk="1" latinLnBrk="0" hangingPunct="1">
              <a:lnSpc>
                <a:spcPct val="150000"/>
              </a:lnSpc>
              <a:spcBef>
                <a:spcPct val="30000"/>
              </a:spcBef>
              <a:spcAft>
                <a:spcPts val="900"/>
              </a:spcAft>
              <a:buFont typeface="Arial" panose="020B0604020202020204" pitchFamily="34" charset="0"/>
              <a:buChar char="•"/>
              <a:defRPr sz="900" kern="1200">
                <a:solidFill>
                  <a:schemeClr val="bg1">
                    <a:lumMod val="50000"/>
                  </a:schemeClr>
                </a:solidFill>
                <a:latin typeface="+mn-lt"/>
                <a:ea typeface="+mn-ea"/>
                <a:cs typeface="+mn-cs"/>
              </a:defRPr>
            </a:lvl3pPr>
            <a:lvl4pPr marL="1200150" indent="-171450" algn="l" defTabSz="685800" rtl="0" eaLnBrk="1" latinLnBrk="0" hangingPunct="1">
              <a:lnSpc>
                <a:spcPct val="150000"/>
              </a:lnSpc>
              <a:spcBef>
                <a:spcPct val="30000"/>
              </a:spcBef>
              <a:spcAft>
                <a:spcPts val="900"/>
              </a:spcAft>
              <a:buFont typeface="Arial" panose="020B0604020202020204" pitchFamily="34" charset="0"/>
              <a:buChar char="•"/>
              <a:defRPr sz="825" kern="1200">
                <a:solidFill>
                  <a:schemeClr val="bg1">
                    <a:lumMod val="50000"/>
                  </a:schemeClr>
                </a:solidFill>
                <a:latin typeface="+mn-lt"/>
                <a:ea typeface="+mn-ea"/>
                <a:cs typeface="+mn-cs"/>
              </a:defRPr>
            </a:lvl4pPr>
            <a:lvl5pPr marL="1543050" indent="-171450" algn="l" defTabSz="685800" rtl="0" eaLnBrk="1" latinLnBrk="0" hangingPunct="1">
              <a:lnSpc>
                <a:spcPct val="150000"/>
              </a:lnSpc>
              <a:spcBef>
                <a:spcPct val="30000"/>
              </a:spcBef>
              <a:spcAft>
                <a:spcPts val="900"/>
              </a:spcAft>
              <a:buFont typeface="Arial" panose="020B0604020202020204" pitchFamily="34" charset="0"/>
              <a:buChar char="•"/>
              <a:defRPr sz="825" kern="1200">
                <a:solidFill>
                  <a:schemeClr val="bg1">
                    <a:lumMod val="50000"/>
                  </a:schemeClr>
                </a:solidFill>
                <a:latin typeface="+mn-lt"/>
                <a:ea typeface="+mn-ea"/>
                <a:cs typeface="+mn-cs"/>
              </a:defRPr>
            </a:lvl5pPr>
            <a:lvl6pPr marL="1885950" indent="-171450" algn="l" defTabSz="685800" rtl="0" eaLnBrk="1" latinLnBrk="0" hangingPunct="1">
              <a:lnSpc>
                <a:spcPct val="90000"/>
              </a:lnSpc>
              <a:spcBef>
                <a:spcPct val="30000"/>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ct val="30000"/>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ct val="30000"/>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ct val="30000"/>
              </a:spcBef>
              <a:buFont typeface="Arial" panose="020B0604020202020204" pitchFamily="34" charset="0"/>
              <a:buChar char="•"/>
              <a:defRPr sz="1350" kern="1200">
                <a:solidFill>
                  <a:schemeClr val="tx1"/>
                </a:solidFill>
                <a:latin typeface="+mn-lt"/>
                <a:ea typeface="+mn-ea"/>
                <a:cs typeface="+mn-cs"/>
              </a:defRPr>
            </a:lvl9pPr>
          </a:lstStyle>
          <a:p>
            <a:r>
              <a:rPr lang="en-US" sz="2400" dirty="0" smtClean="0"/>
              <a:t>Vertical-horizontal asymmetry</a:t>
            </a:r>
          </a:p>
          <a:p>
            <a:r>
              <a:rPr lang="en-US" sz="2400" dirty="0" smtClean="0"/>
              <a:t>Predict reading speed of the subject</a:t>
            </a:r>
          </a:p>
          <a:p>
            <a:endParaRPr lang="en-US" sz="2400" dirty="0" smtClean="0"/>
          </a:p>
        </p:txBody>
      </p:sp>
      <p:sp>
        <p:nvSpPr>
          <p:cNvPr id="6" name="Title 1"/>
          <p:cNvSpPr txBox="1">
            <a:spLocks/>
          </p:cNvSpPr>
          <p:nvPr/>
        </p:nvSpPr>
        <p:spPr>
          <a:xfrm>
            <a:off x="4609577" y="0"/>
            <a:ext cx="3479847" cy="1208868"/>
          </a:xfrm>
          <a:prstGeom prst="rect">
            <a:avLst/>
          </a:prstGeom>
        </p:spPr>
        <p:txBody>
          <a:bodyPr vert="horz" lIns="91440" tIns="45720" rIns="91440" bIns="45720" rtlCol="0" anchor="b">
            <a:normAutofit/>
          </a:bodyPr>
          <a:lstStyle>
            <a:lvl1pPr algn="l" defTabSz="685800" rtl="0" eaLnBrk="1" latinLnBrk="0" hangingPunct="1">
              <a:spcBef>
                <a:spcPct val="0"/>
              </a:spcBef>
              <a:buNone/>
              <a:defRPr sz="2700" kern="1200">
                <a:solidFill>
                  <a:schemeClr val="bg1"/>
                </a:solidFill>
                <a:latin typeface="+mj-lt"/>
                <a:ea typeface="+mj-ea"/>
                <a:cs typeface="+mj-cs"/>
              </a:defRPr>
            </a:lvl1pPr>
          </a:lstStyle>
          <a:p>
            <a:r>
              <a:rPr lang="en-US" dirty="0" smtClean="0"/>
              <a:t>Expectation</a:t>
            </a:r>
            <a:endParaRPr lang="en-US" dirty="0"/>
          </a:p>
        </p:txBody>
      </p:sp>
    </p:spTree>
    <p:extLst>
      <p:ext uri="{BB962C8B-B14F-4D97-AF65-F5344CB8AC3E}">
        <p14:creationId xmlns:p14="http://schemas.microsoft.com/office/powerpoint/2010/main" val="42668032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Feature </a:t>
            </a:r>
            <a:r>
              <a:rPr lang="en-US" dirty="0"/>
              <a:t>Integration Theory</a:t>
            </a:r>
            <a:br>
              <a:rPr lang="en-US" dirty="0"/>
            </a:br>
            <a:r>
              <a:rPr lang="en-US" dirty="0"/>
              <a:t/>
            </a:r>
            <a:br>
              <a:rPr lang="en-US" dirty="0"/>
            </a:br>
            <a:r>
              <a:rPr lang="en-US" sz="1600" dirty="0" err="1" smtClean="0"/>
              <a:t>Treisman</a:t>
            </a:r>
            <a:r>
              <a:rPr lang="en-US" sz="1600" dirty="0"/>
              <a:t>,  Sykes,  &amp;  </a:t>
            </a:r>
            <a:r>
              <a:rPr lang="en-US" sz="1600" dirty="0" err="1"/>
              <a:t>Gelade</a:t>
            </a:r>
            <a:r>
              <a:rPr lang="en-US" sz="1600" dirty="0"/>
              <a:t>,  1977</a:t>
            </a:r>
            <a:endParaRPr lang="en-US" dirty="0"/>
          </a:p>
        </p:txBody>
      </p:sp>
      <p:sp>
        <p:nvSpPr>
          <p:cNvPr id="3" name="Text Placeholder 2"/>
          <p:cNvSpPr>
            <a:spLocks noGrp="1"/>
          </p:cNvSpPr>
          <p:nvPr>
            <p:ph type="body" idx="1"/>
          </p:nvPr>
        </p:nvSpPr>
        <p:spPr>
          <a:xfrm>
            <a:off x="4583722" y="1992923"/>
            <a:ext cx="4325815" cy="2977662"/>
          </a:xfrm>
        </p:spPr>
        <p:txBody>
          <a:bodyPr>
            <a:normAutofit/>
          </a:bodyPr>
          <a:lstStyle/>
          <a:p>
            <a:r>
              <a:rPr lang="en-US" dirty="0"/>
              <a:t>F</a:t>
            </a:r>
            <a:r>
              <a:rPr lang="en-US" dirty="0" smtClean="0"/>
              <a:t>eatures  </a:t>
            </a:r>
            <a:r>
              <a:rPr lang="en-US" dirty="0"/>
              <a:t>are  registered  early,  automatically,  and  in  parallel  across  the </a:t>
            </a:r>
            <a:r>
              <a:rPr lang="en-US" dirty="0" smtClean="0"/>
              <a:t>visual  </a:t>
            </a:r>
            <a:r>
              <a:rPr lang="en-US" dirty="0"/>
              <a:t>field,  while  objects  are  identified  separately  and  only  at  a  later </a:t>
            </a:r>
            <a:r>
              <a:rPr lang="en-US" dirty="0" smtClean="0"/>
              <a:t>stage</a:t>
            </a:r>
            <a:r>
              <a:rPr lang="en-US" dirty="0"/>
              <a:t>,  which  requires  focused  attention. </a:t>
            </a:r>
          </a:p>
        </p:txBody>
      </p:sp>
      <p:sp>
        <p:nvSpPr>
          <p:cNvPr id="4" name="Slide Number Placeholder 3"/>
          <p:cNvSpPr>
            <a:spLocks noGrp="1"/>
          </p:cNvSpPr>
          <p:nvPr>
            <p:ph type="sldNum" sz="quarter" idx="12"/>
          </p:nvPr>
        </p:nvSpPr>
        <p:spPr/>
        <p:txBody>
          <a:bodyPr/>
          <a:lstStyle/>
          <a:p>
            <a:fld id="{9860EDB8-5305-433F-BE41-D7A86D811DB3}" type="slidenum">
              <a:rPr lang="en-US" smtClean="0"/>
              <a:t>2</a:t>
            </a:fld>
            <a:endParaRPr lang="en-US"/>
          </a:p>
        </p:txBody>
      </p:sp>
    </p:spTree>
    <p:extLst>
      <p:ext uri="{BB962C8B-B14F-4D97-AF65-F5344CB8AC3E}">
        <p14:creationId xmlns:p14="http://schemas.microsoft.com/office/powerpoint/2010/main" val="212589480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 </a:t>
            </a:r>
            <a:endParaRPr lang="en-US" dirty="0"/>
          </a:p>
        </p:txBody>
      </p:sp>
      <p:sp>
        <p:nvSpPr>
          <p:cNvPr id="3" name="Content Placeholder 2"/>
          <p:cNvSpPr>
            <a:spLocks noGrp="1"/>
          </p:cNvSpPr>
          <p:nvPr>
            <p:ph sz="half" idx="1"/>
          </p:nvPr>
        </p:nvSpPr>
        <p:spPr>
          <a:xfrm>
            <a:off x="457200" y="1825625"/>
            <a:ext cx="8058150" cy="4351338"/>
          </a:xfrm>
        </p:spPr>
        <p:txBody>
          <a:bodyPr>
            <a:normAutofit/>
          </a:bodyPr>
          <a:lstStyle/>
          <a:p>
            <a:pPr marL="342900" indent="-342900">
              <a:buFont typeface="+mj-lt"/>
              <a:buAutoNum type="arabicPeriod"/>
            </a:pPr>
            <a:r>
              <a:rPr lang="en-US" sz="1400" dirty="0" smtClean="0"/>
              <a:t>Van </a:t>
            </a:r>
            <a:r>
              <a:rPr lang="en-US" sz="1400" dirty="0"/>
              <a:t>den Berg R, </a:t>
            </a:r>
            <a:r>
              <a:rPr lang="en-US" sz="1400" dirty="0" err="1"/>
              <a:t>Roerdink</a:t>
            </a:r>
            <a:r>
              <a:rPr lang="en-US" sz="1400" dirty="0"/>
              <a:t> </a:t>
            </a:r>
            <a:r>
              <a:rPr lang="en-US" sz="1400" dirty="0" err="1"/>
              <a:t>JBTM</a:t>
            </a:r>
            <a:r>
              <a:rPr lang="en-US" sz="1400" dirty="0"/>
              <a:t>, </a:t>
            </a:r>
            <a:r>
              <a:rPr lang="en-US" sz="1400" dirty="0" err="1"/>
              <a:t>Cornelissen</a:t>
            </a:r>
            <a:r>
              <a:rPr lang="en-US" sz="1400" dirty="0"/>
              <a:t> FW (2010) A </a:t>
            </a:r>
            <a:r>
              <a:rPr lang="en-US" sz="1400" dirty="0" err="1"/>
              <a:t>Neurophysiologically</a:t>
            </a:r>
            <a:r>
              <a:rPr lang="en-US" sz="1400" dirty="0"/>
              <a:t> Plausible Population Code Model for Feature Integration Explains Visual Crowding. </a:t>
            </a:r>
            <a:r>
              <a:rPr lang="en-US" sz="1400" dirty="0" err="1"/>
              <a:t>PLoS</a:t>
            </a:r>
            <a:r>
              <a:rPr lang="en-US" sz="1400" dirty="0"/>
              <a:t> </a:t>
            </a:r>
            <a:r>
              <a:rPr lang="en-US" sz="1400" dirty="0" err="1"/>
              <a:t>Comput</a:t>
            </a:r>
            <a:r>
              <a:rPr lang="en-US" sz="1400" dirty="0"/>
              <a:t> </a:t>
            </a:r>
            <a:r>
              <a:rPr lang="en-US" sz="1400" dirty="0" err="1"/>
              <a:t>Biol</a:t>
            </a:r>
            <a:r>
              <a:rPr lang="en-US" sz="1400" dirty="0"/>
              <a:t> 6(1): e1000646. </a:t>
            </a:r>
            <a:r>
              <a:rPr lang="en-US" sz="1400" dirty="0" smtClean="0"/>
              <a:t>doi:10.1371/journal.pcbi.1000646</a:t>
            </a:r>
          </a:p>
          <a:p>
            <a:pPr lvl="1"/>
            <a:r>
              <a:rPr lang="en-US" sz="1100" dirty="0" smtClean="0"/>
              <a:t>These guys have conducted experiments that have a target and crowding is limited only to the flanker surrounding the target. Flanker’s angle, number and target eccentricity have been changed.</a:t>
            </a:r>
            <a:endParaRPr lang="en-US" sz="1100" dirty="0"/>
          </a:p>
          <a:p>
            <a:pPr marL="342900" indent="-342900">
              <a:buFont typeface="+mj-lt"/>
              <a:buAutoNum type="arabicPeriod"/>
            </a:pPr>
            <a:r>
              <a:rPr lang="en-US" sz="1400" dirty="0"/>
              <a:t>Freeman, J., &amp; </a:t>
            </a:r>
            <a:r>
              <a:rPr lang="en-US" sz="1400" dirty="0" err="1"/>
              <a:t>Pelli</a:t>
            </a:r>
            <a:r>
              <a:rPr lang="en-US" sz="1400" dirty="0"/>
              <a:t>, D. G. (2007). An escape from </a:t>
            </a:r>
            <a:r>
              <a:rPr lang="en-US" sz="1400" dirty="0" err="1"/>
              <a:t>crowding.Journal</a:t>
            </a:r>
            <a:r>
              <a:rPr lang="en-US" sz="1400" dirty="0"/>
              <a:t> of Vision, 7(2):22, 1–14, http://journalofvision. org/7/2/22/, </a:t>
            </a:r>
            <a:r>
              <a:rPr lang="en-US" sz="1400" dirty="0" smtClean="0"/>
              <a:t>doi:10.1167/7.2.22. </a:t>
            </a:r>
          </a:p>
          <a:p>
            <a:pPr lvl="1"/>
            <a:r>
              <a:rPr lang="en-US" sz="1100" dirty="0" smtClean="0"/>
              <a:t>This paper is essentially an experimental study with scope being that crowding and cueing are the only two variable that have been varied across the subject’s tests. They have tested with letters and foreign language letters.</a:t>
            </a:r>
          </a:p>
          <a:p>
            <a:pPr marL="342900" indent="-342900">
              <a:buFont typeface="+mj-lt"/>
              <a:buAutoNum type="arabicPeriod"/>
            </a:pPr>
            <a:r>
              <a:rPr lang="en-US" sz="1400" dirty="0" err="1" smtClean="0"/>
              <a:t>EndelPo</a:t>
            </a:r>
            <a:r>
              <a:rPr lang="en-US" sz="1400" dirty="0" err="1"/>
              <a:t>˜der</a:t>
            </a:r>
            <a:r>
              <a:rPr lang="en-US" sz="1400" dirty="0"/>
              <a:t>. Crowding, feature integration, and two kinds of ‘‘</a:t>
            </a:r>
            <a:r>
              <a:rPr lang="en-US" sz="1400" dirty="0" err="1"/>
              <a:t>attention’’.Journal</a:t>
            </a:r>
            <a:r>
              <a:rPr lang="en-US" sz="1400" dirty="0"/>
              <a:t> of Vision(2006) 6, 163–169 </a:t>
            </a:r>
            <a:endParaRPr lang="en-US" sz="1400" dirty="0" smtClean="0"/>
          </a:p>
          <a:p>
            <a:pPr lvl="1"/>
            <a:r>
              <a:rPr lang="en-US" sz="1100" dirty="0" smtClean="0"/>
              <a:t>In this paper the 3 experiments have been performed, each with increasing complexity of design. First has only color difference between distractors and target. Second has a unit cell of different kind spread over space crowding the target. Third has a combination of both above experiments color change and shape change.</a:t>
            </a:r>
            <a:endParaRPr lang="en-US" sz="1100" dirty="0"/>
          </a:p>
          <a:p>
            <a:pPr marL="342900" indent="-342900">
              <a:buFont typeface="+mj-lt"/>
              <a:buAutoNum type="arabicPeriod"/>
            </a:pPr>
            <a:r>
              <a:rPr lang="en-US" sz="1400" dirty="0" err="1"/>
              <a:t>Pelli</a:t>
            </a:r>
            <a:r>
              <a:rPr lang="en-US" sz="1400" dirty="0"/>
              <a:t> D G., Melanie </a:t>
            </a:r>
            <a:r>
              <a:rPr lang="en-US" sz="1400" dirty="0" err="1" smtClean="0"/>
              <a:t>Palomares</a:t>
            </a:r>
            <a:r>
              <a:rPr lang="en-US" sz="1400" dirty="0"/>
              <a:t>, </a:t>
            </a:r>
            <a:r>
              <a:rPr lang="en-US" sz="1400" dirty="0" err="1"/>
              <a:t>Najib</a:t>
            </a:r>
            <a:r>
              <a:rPr lang="en-US" sz="1400" dirty="0"/>
              <a:t> J. </a:t>
            </a:r>
            <a:r>
              <a:rPr lang="en-US" sz="1400" dirty="0" err="1" smtClean="0"/>
              <a:t>Majaj</a:t>
            </a:r>
            <a:r>
              <a:rPr lang="en-US" sz="1400" dirty="0" smtClean="0"/>
              <a:t>. </a:t>
            </a:r>
            <a:r>
              <a:rPr lang="en-US" sz="1400" dirty="0"/>
              <a:t>Crowding is unlike ordinary masking: Distinguishing feature integration from detection. </a:t>
            </a:r>
            <a:r>
              <a:rPr lang="en-US" sz="1400" dirty="0" err="1"/>
              <a:t>Journalof</a:t>
            </a:r>
            <a:r>
              <a:rPr lang="en-US" sz="1400" dirty="0"/>
              <a:t> Vision(2004) 4,1136-1169 </a:t>
            </a:r>
            <a:endParaRPr lang="en-US" sz="1400" dirty="0" smtClean="0"/>
          </a:p>
          <a:p>
            <a:pPr lvl="1"/>
            <a:r>
              <a:rPr lang="en-US" sz="1100" dirty="0" smtClean="0"/>
              <a:t>Very through study taking into account various parameters like spacing, eccentricity, size of target and flanker, font, number of flankers, flanker contrast, identification and detecting.</a:t>
            </a:r>
          </a:p>
          <a:p>
            <a:pPr marL="342900" indent="-342900">
              <a:buFont typeface="+mj-lt"/>
              <a:buAutoNum type="arabicPeriod"/>
            </a:pPr>
            <a:r>
              <a:rPr lang="en-US" sz="1400" dirty="0"/>
              <a:t>Jean-Baptiste Bernard et al , </a:t>
            </a:r>
            <a:r>
              <a:rPr lang="en-US" sz="1400" dirty="0" err="1"/>
              <a:t>Navisio</a:t>
            </a:r>
            <a:r>
              <a:rPr lang="en-US" sz="1400" dirty="0"/>
              <a:t>: Towards an integrated reading aid system for low vision patients. </a:t>
            </a:r>
            <a:endParaRPr lang="en-US" sz="1400" dirty="0" smtClean="0"/>
          </a:p>
          <a:p>
            <a:pPr lvl="1"/>
            <a:r>
              <a:rPr lang="en-US" sz="1250" dirty="0" smtClean="0"/>
              <a:t>Image credits for the image on slide 7</a:t>
            </a:r>
            <a:endParaRPr lang="en-US" sz="1250" dirty="0"/>
          </a:p>
        </p:txBody>
      </p:sp>
      <p:sp>
        <p:nvSpPr>
          <p:cNvPr id="5" name="Slide Number Placeholder 4"/>
          <p:cNvSpPr>
            <a:spLocks noGrp="1"/>
          </p:cNvSpPr>
          <p:nvPr>
            <p:ph type="sldNum" sz="quarter" idx="12"/>
          </p:nvPr>
        </p:nvSpPr>
        <p:spPr/>
        <p:txBody>
          <a:bodyPr/>
          <a:lstStyle/>
          <a:p>
            <a:fld id="{9860EDB8-5305-433F-BE41-D7A86D811DB3}" type="slidenum">
              <a:rPr lang="en-US" smtClean="0"/>
              <a:t>20</a:t>
            </a:fld>
            <a:endParaRPr lang="en-US"/>
          </a:p>
        </p:txBody>
      </p:sp>
    </p:spTree>
    <p:extLst>
      <p:ext uri="{BB962C8B-B14F-4D97-AF65-F5344CB8AC3E}">
        <p14:creationId xmlns:p14="http://schemas.microsoft.com/office/powerpoint/2010/main" val="251096816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8442" y="2390207"/>
            <a:ext cx="3958389" cy="2187227"/>
          </a:xfrm>
        </p:spPr>
        <p:txBody>
          <a:bodyPr/>
          <a:lstStyle/>
          <a:p>
            <a:r>
              <a:rPr lang="en-US" sz="4800" dirty="0" smtClean="0"/>
              <a:t>THANK YOU</a:t>
            </a:r>
            <a:endParaRPr lang="en-US" sz="4800" dirty="0"/>
          </a:p>
        </p:txBody>
      </p:sp>
      <p:sp>
        <p:nvSpPr>
          <p:cNvPr id="3" name="Text Placeholder 2"/>
          <p:cNvSpPr>
            <a:spLocks noGrp="1"/>
          </p:cNvSpPr>
          <p:nvPr>
            <p:ph type="body" idx="1"/>
          </p:nvPr>
        </p:nvSpPr>
        <p:spPr>
          <a:xfrm>
            <a:off x="4521200" y="2402239"/>
            <a:ext cx="4394630" cy="1897109"/>
          </a:xfrm>
        </p:spPr>
        <p:txBody>
          <a:bodyPr>
            <a:noAutofit/>
          </a:bodyPr>
          <a:lstStyle/>
          <a:p>
            <a:pPr algn="r"/>
            <a:r>
              <a:rPr lang="en-US" sz="4800" dirty="0" smtClean="0"/>
              <a:t>QUESTIONS?</a:t>
            </a:r>
            <a:endParaRPr lang="en-US" sz="4800" dirty="0"/>
          </a:p>
        </p:txBody>
      </p:sp>
      <p:sp>
        <p:nvSpPr>
          <p:cNvPr id="6" name="Slide Number Placeholder 5"/>
          <p:cNvSpPr>
            <a:spLocks noGrp="1"/>
          </p:cNvSpPr>
          <p:nvPr>
            <p:ph type="sldNum" sz="quarter" idx="12"/>
          </p:nvPr>
        </p:nvSpPr>
        <p:spPr/>
        <p:txBody>
          <a:bodyPr/>
          <a:lstStyle/>
          <a:p>
            <a:fld id="{9860EDB8-5305-433F-BE41-D7A86D811DB3}" type="slidenum">
              <a:rPr lang="en-US" smtClean="0"/>
              <a:t>21</a:t>
            </a:fld>
            <a:endParaRPr lang="en-US"/>
          </a:p>
        </p:txBody>
      </p:sp>
    </p:spTree>
    <p:extLst>
      <p:ext uri="{BB962C8B-B14F-4D97-AF65-F5344CB8AC3E}">
        <p14:creationId xmlns:p14="http://schemas.microsoft.com/office/powerpoint/2010/main" val="231750212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Threshold contrast</a:t>
            </a:r>
            <a:endParaRPr lang="en-US" dirty="0"/>
          </a:p>
        </p:txBody>
      </p:sp>
      <p:pic>
        <p:nvPicPr>
          <p:cNvPr id="5" name="Content Placeholder 4"/>
          <p:cNvPicPr>
            <a:picLocks noGrp="1" noChangeAspect="1"/>
          </p:cNvPicPr>
          <p:nvPr>
            <p:ph idx="1"/>
          </p:nvPr>
        </p:nvPicPr>
        <p:blipFill>
          <a:blip r:embed="rId2"/>
          <a:stretch>
            <a:fillRect/>
          </a:stretch>
        </p:blipFill>
        <p:spPr>
          <a:xfrm>
            <a:off x="853937" y="1505482"/>
            <a:ext cx="6673298" cy="4850871"/>
          </a:xfrm>
          <a:prstGeom prst="rect">
            <a:avLst/>
          </a:prstGeom>
        </p:spPr>
      </p:pic>
      <p:sp>
        <p:nvSpPr>
          <p:cNvPr id="4" name="Slide Number Placeholder 3"/>
          <p:cNvSpPr>
            <a:spLocks noGrp="1"/>
          </p:cNvSpPr>
          <p:nvPr>
            <p:ph type="sldNum" sz="quarter" idx="12"/>
          </p:nvPr>
        </p:nvSpPr>
        <p:spPr/>
        <p:txBody>
          <a:bodyPr/>
          <a:lstStyle/>
          <a:p>
            <a:fld id="{9860EDB8-5305-433F-BE41-D7A86D811DB3}" type="slidenum">
              <a:rPr lang="en-US" smtClean="0"/>
              <a:t>22</a:t>
            </a:fld>
            <a:endParaRPr lang="en-US"/>
          </a:p>
        </p:txBody>
      </p:sp>
    </p:spTree>
    <p:extLst>
      <p:ext uri="{BB962C8B-B14F-4D97-AF65-F5344CB8AC3E}">
        <p14:creationId xmlns:p14="http://schemas.microsoft.com/office/powerpoint/2010/main" val="87413826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 pictures</a:t>
            </a:r>
            <a:endParaRPr lang="en-US" dirty="0"/>
          </a:p>
        </p:txBody>
      </p:sp>
      <p:pic>
        <p:nvPicPr>
          <p:cNvPr id="5" name="Content Placeholder 4"/>
          <p:cNvPicPr>
            <a:picLocks noGrp="1" noChangeAspect="1"/>
          </p:cNvPicPr>
          <p:nvPr>
            <p:ph idx="1"/>
          </p:nvPr>
        </p:nvPicPr>
        <p:blipFill>
          <a:blip r:embed="rId2"/>
          <a:stretch>
            <a:fillRect/>
          </a:stretch>
        </p:blipFill>
        <p:spPr>
          <a:xfrm>
            <a:off x="95517" y="1373393"/>
            <a:ext cx="5094712" cy="4556823"/>
          </a:xfrm>
          <a:prstGeom prst="rect">
            <a:avLst/>
          </a:prstGeom>
        </p:spPr>
      </p:pic>
      <p:sp>
        <p:nvSpPr>
          <p:cNvPr id="4" name="Slide Number Placeholder 3"/>
          <p:cNvSpPr>
            <a:spLocks noGrp="1"/>
          </p:cNvSpPr>
          <p:nvPr>
            <p:ph type="sldNum" sz="quarter" idx="12"/>
          </p:nvPr>
        </p:nvSpPr>
        <p:spPr/>
        <p:txBody>
          <a:bodyPr/>
          <a:lstStyle/>
          <a:p>
            <a:fld id="{9860EDB8-5305-433F-BE41-D7A86D811DB3}" type="slidenum">
              <a:rPr lang="en-US" smtClean="0"/>
              <a:t>23</a:t>
            </a:fld>
            <a:endParaRPr lang="en-US"/>
          </a:p>
        </p:txBody>
      </p:sp>
      <p:sp>
        <p:nvSpPr>
          <p:cNvPr id="10" name="Rectangle 9"/>
          <p:cNvSpPr/>
          <p:nvPr/>
        </p:nvSpPr>
        <p:spPr>
          <a:xfrm>
            <a:off x="4991446" y="1928302"/>
            <a:ext cx="3953771" cy="3477875"/>
          </a:xfrm>
          <a:prstGeom prst="rect">
            <a:avLst/>
          </a:prstGeom>
        </p:spPr>
        <p:txBody>
          <a:bodyPr wrap="square">
            <a:spAutoFit/>
          </a:bodyPr>
          <a:lstStyle/>
          <a:p>
            <a:r>
              <a:rPr lang="en-US" sz="2000" dirty="0">
                <a:solidFill>
                  <a:schemeClr val="bg2">
                    <a:lumMod val="50000"/>
                  </a:schemeClr>
                </a:solidFill>
              </a:rPr>
              <a:t>Clipped line fit: threshold contrast as a function of </a:t>
            </a:r>
            <a:r>
              <a:rPr lang="en-US" sz="2000" dirty="0" smtClean="0">
                <a:solidFill>
                  <a:schemeClr val="bg2">
                    <a:lumMod val="50000"/>
                  </a:schemeClr>
                </a:solidFill>
              </a:rPr>
              <a:t>center-to-center </a:t>
            </a:r>
            <a:r>
              <a:rPr lang="en-US" sz="2000" dirty="0">
                <a:solidFill>
                  <a:schemeClr val="bg2">
                    <a:lumMod val="50000"/>
                  </a:schemeClr>
                </a:solidFill>
              </a:rPr>
              <a:t>spacing of signal and </a:t>
            </a:r>
            <a:r>
              <a:rPr lang="en-US" sz="2000" dirty="0" smtClean="0">
                <a:solidFill>
                  <a:schemeClr val="bg2">
                    <a:lumMod val="50000"/>
                  </a:schemeClr>
                </a:solidFill>
              </a:rPr>
              <a:t>flanker</a:t>
            </a:r>
          </a:p>
          <a:p>
            <a:r>
              <a:rPr lang="en-US" sz="2000" dirty="0">
                <a:solidFill>
                  <a:schemeClr val="bg2">
                    <a:lumMod val="50000"/>
                  </a:schemeClr>
                </a:solidFill>
              </a:rPr>
              <a:t>Threshold </a:t>
            </a:r>
            <a:r>
              <a:rPr lang="en-US" sz="2000" dirty="0" smtClean="0">
                <a:solidFill>
                  <a:schemeClr val="bg2">
                    <a:lumMod val="50000"/>
                  </a:schemeClr>
                </a:solidFill>
              </a:rPr>
              <a:t>elevation is </a:t>
            </a:r>
            <a:r>
              <a:rPr lang="en-US" sz="2000" dirty="0">
                <a:solidFill>
                  <a:schemeClr val="bg2">
                    <a:lumMod val="50000"/>
                  </a:schemeClr>
                </a:solidFill>
              </a:rPr>
              <a:t>the </a:t>
            </a:r>
            <a:r>
              <a:rPr lang="en-US" sz="2000" dirty="0" smtClean="0">
                <a:solidFill>
                  <a:schemeClr val="bg2">
                    <a:lumMod val="50000"/>
                  </a:schemeClr>
                </a:solidFill>
              </a:rPr>
              <a:t>ratio of </a:t>
            </a:r>
            <a:r>
              <a:rPr lang="en-US" sz="2000" dirty="0">
                <a:solidFill>
                  <a:schemeClr val="bg2">
                    <a:lumMod val="50000"/>
                  </a:schemeClr>
                </a:solidFill>
              </a:rPr>
              <a:t>thresholds at zero and </a:t>
            </a:r>
            <a:r>
              <a:rPr lang="en-US" sz="2000" dirty="0" smtClean="0">
                <a:solidFill>
                  <a:schemeClr val="bg2">
                    <a:lumMod val="50000"/>
                  </a:schemeClr>
                </a:solidFill>
              </a:rPr>
              <a:t>infinite flanker </a:t>
            </a:r>
            <a:r>
              <a:rPr lang="en-US" sz="2000" dirty="0">
                <a:solidFill>
                  <a:schemeClr val="bg2">
                    <a:lumMod val="50000"/>
                  </a:schemeClr>
                </a:solidFill>
              </a:rPr>
              <a:t>spacing (i.e., ceiling</a:t>
            </a:r>
            <a:r>
              <a:rPr lang="en-US" sz="2000" dirty="0" smtClean="0">
                <a:solidFill>
                  <a:schemeClr val="bg2">
                    <a:lumMod val="50000"/>
                  </a:schemeClr>
                </a:solidFill>
              </a:rPr>
              <a:t>: floor ratio</a:t>
            </a:r>
            <a:r>
              <a:rPr lang="en-US" sz="2000" dirty="0">
                <a:solidFill>
                  <a:schemeClr val="bg2">
                    <a:lumMod val="50000"/>
                  </a:schemeClr>
                </a:solidFill>
              </a:rPr>
              <a:t>). Critical </a:t>
            </a:r>
            <a:r>
              <a:rPr lang="en-US" sz="2000" dirty="0" err="1">
                <a:solidFill>
                  <a:schemeClr val="bg2">
                    <a:lumMod val="50000"/>
                  </a:schemeClr>
                </a:solidFill>
              </a:rPr>
              <a:t>spacingis</a:t>
            </a:r>
            <a:r>
              <a:rPr lang="en-US" sz="2000" dirty="0">
                <a:solidFill>
                  <a:schemeClr val="bg2">
                    <a:lumMod val="50000"/>
                  </a:schemeClr>
                </a:solidFill>
              </a:rPr>
              <a:t> the least spacing at which there is </a:t>
            </a:r>
            <a:r>
              <a:rPr lang="en-US" sz="2000" dirty="0" smtClean="0">
                <a:solidFill>
                  <a:schemeClr val="bg2">
                    <a:lumMod val="50000"/>
                  </a:schemeClr>
                </a:solidFill>
              </a:rPr>
              <a:t>no threshold </a:t>
            </a:r>
            <a:r>
              <a:rPr lang="en-US" sz="2000" dirty="0">
                <a:solidFill>
                  <a:schemeClr val="bg2">
                    <a:lumMod val="50000"/>
                  </a:schemeClr>
                </a:solidFill>
              </a:rPr>
              <a:t>elevation (i.e., edge of the floor).</a:t>
            </a:r>
          </a:p>
        </p:txBody>
      </p:sp>
      <p:sp>
        <p:nvSpPr>
          <p:cNvPr id="11" name="Rectangle 10"/>
          <p:cNvSpPr/>
          <p:nvPr/>
        </p:nvSpPr>
        <p:spPr>
          <a:xfrm>
            <a:off x="453326" y="6200758"/>
            <a:ext cx="7702702" cy="523220"/>
          </a:xfrm>
          <a:prstGeom prst="rect">
            <a:avLst/>
          </a:prstGeom>
        </p:spPr>
        <p:txBody>
          <a:bodyPr wrap="square">
            <a:spAutoFit/>
          </a:bodyPr>
          <a:lstStyle/>
          <a:p>
            <a:r>
              <a:rPr lang="en-US" sz="1400" dirty="0" err="1">
                <a:solidFill>
                  <a:schemeClr val="bg2">
                    <a:lumMod val="50000"/>
                  </a:schemeClr>
                </a:solidFill>
              </a:rPr>
              <a:t>Pelli</a:t>
            </a:r>
            <a:r>
              <a:rPr lang="en-US" sz="1400" dirty="0">
                <a:solidFill>
                  <a:schemeClr val="bg2">
                    <a:lumMod val="50000"/>
                  </a:schemeClr>
                </a:solidFill>
              </a:rPr>
              <a:t> D G., Melanie </a:t>
            </a:r>
            <a:r>
              <a:rPr lang="en-US" sz="1400" dirty="0" err="1">
                <a:solidFill>
                  <a:schemeClr val="bg2">
                    <a:lumMod val="50000"/>
                  </a:schemeClr>
                </a:solidFill>
              </a:rPr>
              <a:t>Palomares</a:t>
            </a:r>
            <a:r>
              <a:rPr lang="en-US" sz="1400" dirty="0">
                <a:solidFill>
                  <a:schemeClr val="bg2">
                    <a:lumMod val="50000"/>
                  </a:schemeClr>
                </a:solidFill>
              </a:rPr>
              <a:t>, </a:t>
            </a:r>
            <a:r>
              <a:rPr lang="en-US" sz="1400" dirty="0" err="1">
                <a:solidFill>
                  <a:schemeClr val="bg2">
                    <a:lumMod val="50000"/>
                  </a:schemeClr>
                </a:solidFill>
              </a:rPr>
              <a:t>Najib</a:t>
            </a:r>
            <a:r>
              <a:rPr lang="en-US" sz="1400" dirty="0">
                <a:solidFill>
                  <a:schemeClr val="bg2">
                    <a:lumMod val="50000"/>
                  </a:schemeClr>
                </a:solidFill>
              </a:rPr>
              <a:t> J. </a:t>
            </a:r>
            <a:r>
              <a:rPr lang="en-US" sz="1400" dirty="0" err="1">
                <a:solidFill>
                  <a:schemeClr val="bg2">
                    <a:lumMod val="50000"/>
                  </a:schemeClr>
                </a:solidFill>
              </a:rPr>
              <a:t>Majaj</a:t>
            </a:r>
            <a:r>
              <a:rPr lang="en-US" sz="1400" dirty="0">
                <a:solidFill>
                  <a:schemeClr val="bg2">
                    <a:lumMod val="50000"/>
                  </a:schemeClr>
                </a:solidFill>
              </a:rPr>
              <a:t>. Crowding is unlike ordinary masking: Distinguishing feature integration from detection. </a:t>
            </a:r>
            <a:r>
              <a:rPr lang="en-US" sz="1400" dirty="0" err="1">
                <a:solidFill>
                  <a:schemeClr val="bg2">
                    <a:lumMod val="50000"/>
                  </a:schemeClr>
                </a:solidFill>
              </a:rPr>
              <a:t>Journalof</a:t>
            </a:r>
            <a:r>
              <a:rPr lang="en-US" sz="1400" dirty="0">
                <a:solidFill>
                  <a:schemeClr val="bg2">
                    <a:lumMod val="50000"/>
                  </a:schemeClr>
                </a:solidFill>
              </a:rPr>
              <a:t> Vision(2004) 4,1136-1169 </a:t>
            </a:r>
          </a:p>
        </p:txBody>
      </p:sp>
    </p:spTree>
    <p:extLst>
      <p:ext uri="{BB962C8B-B14F-4D97-AF65-F5344CB8AC3E}">
        <p14:creationId xmlns:p14="http://schemas.microsoft.com/office/powerpoint/2010/main" val="225900468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Effects of spacing and </a:t>
            </a:r>
            <a:r>
              <a:rPr lang="en-US" dirty="0" smtClean="0"/>
              <a:t>eccentricity and size</a:t>
            </a:r>
            <a:endParaRPr lang="en-US" dirty="0"/>
          </a:p>
        </p:txBody>
      </p:sp>
      <p:sp>
        <p:nvSpPr>
          <p:cNvPr id="3" name="Content Placeholder 2"/>
          <p:cNvSpPr>
            <a:spLocks noGrp="1"/>
          </p:cNvSpPr>
          <p:nvPr>
            <p:ph idx="1"/>
          </p:nvPr>
        </p:nvSpPr>
        <p:spPr>
          <a:xfrm>
            <a:off x="606880" y="1640565"/>
            <a:ext cx="3736520" cy="1320349"/>
          </a:xfrm>
        </p:spPr>
        <p:txBody>
          <a:bodyPr>
            <a:normAutofit/>
          </a:bodyPr>
          <a:lstStyle/>
          <a:p>
            <a:r>
              <a:rPr lang="en-US" sz="1600" dirty="0" smtClean="0"/>
              <a:t>Critical </a:t>
            </a:r>
            <a:r>
              <a:rPr lang="en-US" sz="1600" dirty="0"/>
              <a:t>spacing is proportional to eccentricity (</a:t>
            </a:r>
            <a:r>
              <a:rPr lang="en-US" sz="1600" dirty="0" smtClean="0"/>
              <a:t>critical spacing  </a:t>
            </a:r>
            <a:r>
              <a:rPr lang="en-US" sz="1600" dirty="0"/>
              <a:t>is  roughly half of the viewing eccentricity)</a:t>
            </a:r>
            <a:endParaRPr lang="en-US" sz="1600" dirty="0" smtClean="0"/>
          </a:p>
          <a:p>
            <a:endParaRPr lang="en-US" sz="1600" dirty="0"/>
          </a:p>
        </p:txBody>
      </p:sp>
      <p:sp>
        <p:nvSpPr>
          <p:cNvPr id="4" name="Slide Number Placeholder 3"/>
          <p:cNvSpPr>
            <a:spLocks noGrp="1"/>
          </p:cNvSpPr>
          <p:nvPr>
            <p:ph type="sldNum" sz="quarter" idx="12"/>
          </p:nvPr>
        </p:nvSpPr>
        <p:spPr/>
        <p:txBody>
          <a:bodyPr/>
          <a:lstStyle/>
          <a:p>
            <a:fld id="{9860EDB8-5305-433F-BE41-D7A86D811DB3}" type="slidenum">
              <a:rPr lang="en-US" smtClean="0"/>
              <a:t>24</a:t>
            </a:fld>
            <a:endParaRPr lang="en-US"/>
          </a:p>
        </p:txBody>
      </p:sp>
      <p:pic>
        <p:nvPicPr>
          <p:cNvPr id="5" name="Picture 4"/>
          <p:cNvPicPr>
            <a:picLocks noChangeAspect="1"/>
          </p:cNvPicPr>
          <p:nvPr/>
        </p:nvPicPr>
        <p:blipFill>
          <a:blip r:embed="rId2"/>
          <a:stretch>
            <a:fillRect/>
          </a:stretch>
        </p:blipFill>
        <p:spPr>
          <a:xfrm>
            <a:off x="606880" y="2873378"/>
            <a:ext cx="3524250" cy="3848100"/>
          </a:xfrm>
          <a:prstGeom prst="rect">
            <a:avLst/>
          </a:prstGeom>
        </p:spPr>
      </p:pic>
      <p:pic>
        <p:nvPicPr>
          <p:cNvPr id="6" name="Picture 5"/>
          <p:cNvPicPr>
            <a:picLocks noChangeAspect="1"/>
          </p:cNvPicPr>
          <p:nvPr/>
        </p:nvPicPr>
        <p:blipFill>
          <a:blip r:embed="rId3"/>
          <a:stretch>
            <a:fillRect/>
          </a:stretch>
        </p:blipFill>
        <p:spPr>
          <a:xfrm>
            <a:off x="5041443" y="1489755"/>
            <a:ext cx="3286125" cy="3829050"/>
          </a:xfrm>
          <a:prstGeom prst="rect">
            <a:avLst/>
          </a:prstGeom>
        </p:spPr>
      </p:pic>
      <p:sp>
        <p:nvSpPr>
          <p:cNvPr id="7" name="Rectangle 6"/>
          <p:cNvSpPr/>
          <p:nvPr/>
        </p:nvSpPr>
        <p:spPr>
          <a:xfrm>
            <a:off x="5116287" y="5367572"/>
            <a:ext cx="3178627" cy="923330"/>
          </a:xfrm>
          <a:prstGeom prst="rect">
            <a:avLst/>
          </a:prstGeom>
        </p:spPr>
        <p:txBody>
          <a:bodyPr wrap="square">
            <a:spAutoFit/>
          </a:bodyPr>
          <a:lstStyle/>
          <a:p>
            <a:r>
              <a:rPr lang="en-US" dirty="0">
                <a:solidFill>
                  <a:schemeClr val="bg2">
                    <a:lumMod val="50000"/>
                  </a:schemeClr>
                </a:solidFill>
              </a:rPr>
              <a:t>Threshold elevation increases somewhat with size: log-log slope of 0.6</a:t>
            </a:r>
          </a:p>
        </p:txBody>
      </p:sp>
    </p:spTree>
    <p:extLst>
      <p:ext uri="{BB962C8B-B14F-4D97-AF65-F5344CB8AC3E}">
        <p14:creationId xmlns:p14="http://schemas.microsoft.com/office/powerpoint/2010/main" val="326158343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Effect of flanker size</a:t>
            </a:r>
          </a:p>
        </p:txBody>
      </p:sp>
      <p:sp>
        <p:nvSpPr>
          <p:cNvPr id="3" name="Content Placeholder 2"/>
          <p:cNvSpPr>
            <a:spLocks noGrp="1"/>
          </p:cNvSpPr>
          <p:nvPr>
            <p:ph idx="1"/>
          </p:nvPr>
        </p:nvSpPr>
        <p:spPr>
          <a:xfrm>
            <a:off x="628651" y="1825625"/>
            <a:ext cx="7886699" cy="4351338"/>
          </a:xfrm>
        </p:spPr>
        <p:txBody>
          <a:bodyPr>
            <a:normAutofit/>
          </a:bodyPr>
          <a:lstStyle/>
          <a:p>
            <a:r>
              <a:rPr lang="en-US" sz="1800" dirty="0"/>
              <a:t>The range (spatial extent) of crowding is </a:t>
            </a:r>
            <a:r>
              <a:rPr lang="en-US" sz="1800" dirty="0" smtClean="0"/>
              <a:t>independent </a:t>
            </a:r>
            <a:r>
              <a:rPr lang="en-US" sz="1800" dirty="0"/>
              <a:t>of signal size (Figure </a:t>
            </a:r>
            <a:r>
              <a:rPr lang="en-US" sz="1800" dirty="0" smtClean="0"/>
              <a:t>1) </a:t>
            </a:r>
            <a:r>
              <a:rPr lang="en-US" sz="1800" dirty="0"/>
              <a:t>and mask </a:t>
            </a:r>
            <a:r>
              <a:rPr lang="en-US" sz="1800" dirty="0" smtClean="0"/>
              <a:t>size, depending </a:t>
            </a:r>
            <a:r>
              <a:rPr lang="en-US" sz="1800" dirty="0"/>
              <a:t>solely on eccentricity (Figure </a:t>
            </a:r>
            <a:r>
              <a:rPr lang="en-US" sz="1800" dirty="0" smtClean="0"/>
              <a:t>b on previous page).</a:t>
            </a:r>
            <a:endParaRPr lang="en-US" sz="1800" dirty="0"/>
          </a:p>
        </p:txBody>
      </p:sp>
      <p:sp>
        <p:nvSpPr>
          <p:cNvPr id="4" name="Slide Number Placeholder 3"/>
          <p:cNvSpPr>
            <a:spLocks noGrp="1"/>
          </p:cNvSpPr>
          <p:nvPr>
            <p:ph type="sldNum" sz="quarter" idx="12"/>
          </p:nvPr>
        </p:nvSpPr>
        <p:spPr/>
        <p:txBody>
          <a:bodyPr/>
          <a:lstStyle/>
          <a:p>
            <a:fld id="{9860EDB8-5305-433F-BE41-D7A86D811DB3}" type="slidenum">
              <a:rPr lang="en-US" smtClean="0"/>
              <a:t>25</a:t>
            </a:fld>
            <a:endParaRPr lang="en-US"/>
          </a:p>
        </p:txBody>
      </p:sp>
      <p:pic>
        <p:nvPicPr>
          <p:cNvPr id="5" name="Picture 4"/>
          <p:cNvPicPr>
            <a:picLocks noChangeAspect="1"/>
          </p:cNvPicPr>
          <p:nvPr/>
        </p:nvPicPr>
        <p:blipFill>
          <a:blip r:embed="rId2"/>
          <a:stretch>
            <a:fillRect/>
          </a:stretch>
        </p:blipFill>
        <p:spPr>
          <a:xfrm>
            <a:off x="2922238" y="2911478"/>
            <a:ext cx="3124200" cy="3810000"/>
          </a:xfrm>
          <a:prstGeom prst="rect">
            <a:avLst/>
          </a:prstGeom>
        </p:spPr>
      </p:pic>
    </p:spTree>
    <p:extLst>
      <p:ext uri="{BB962C8B-B14F-4D97-AF65-F5344CB8AC3E}">
        <p14:creationId xmlns:p14="http://schemas.microsoft.com/office/powerpoint/2010/main" val="206607081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Effect of </a:t>
            </a:r>
            <a:r>
              <a:rPr lang="en-US" dirty="0" smtClean="0"/>
              <a:t>font and complexity</a:t>
            </a:r>
            <a:endParaRPr lang="en-US" dirty="0"/>
          </a:p>
        </p:txBody>
      </p:sp>
      <p:sp>
        <p:nvSpPr>
          <p:cNvPr id="3" name="Content Placeholder 2"/>
          <p:cNvSpPr>
            <a:spLocks noGrp="1"/>
          </p:cNvSpPr>
          <p:nvPr>
            <p:ph idx="1"/>
          </p:nvPr>
        </p:nvSpPr>
        <p:spPr>
          <a:xfrm>
            <a:off x="628651" y="1825625"/>
            <a:ext cx="7886699" cy="4351338"/>
          </a:xfrm>
        </p:spPr>
        <p:txBody>
          <a:bodyPr>
            <a:normAutofit/>
          </a:bodyPr>
          <a:lstStyle/>
          <a:p>
            <a:r>
              <a:rPr lang="en-US" sz="1800" dirty="0"/>
              <a:t>Figures </a:t>
            </a:r>
            <a:r>
              <a:rPr lang="en-US" sz="1800" dirty="0" smtClean="0"/>
              <a:t>1 and 1 plot </a:t>
            </a:r>
            <a:r>
              <a:rPr lang="en-US" sz="1800" dirty="0"/>
              <a:t>critical spacing and threshold </a:t>
            </a:r>
            <a:r>
              <a:rPr lang="en-US" sz="1800" dirty="0" smtClean="0"/>
              <a:t>elevation </a:t>
            </a:r>
            <a:r>
              <a:rPr lang="en-US" sz="1800" dirty="0"/>
              <a:t>as a function of complexity, showing no </a:t>
            </a:r>
            <a:r>
              <a:rPr lang="en-US" sz="1800" dirty="0" smtClean="0"/>
              <a:t>systematic </a:t>
            </a:r>
            <a:r>
              <a:rPr lang="en-US" sz="1800" dirty="0"/>
              <a:t>effect of complexity. </a:t>
            </a:r>
          </a:p>
        </p:txBody>
      </p:sp>
      <p:sp>
        <p:nvSpPr>
          <p:cNvPr id="4" name="Slide Number Placeholder 3"/>
          <p:cNvSpPr>
            <a:spLocks noGrp="1"/>
          </p:cNvSpPr>
          <p:nvPr>
            <p:ph type="sldNum" sz="quarter" idx="12"/>
          </p:nvPr>
        </p:nvSpPr>
        <p:spPr/>
        <p:txBody>
          <a:bodyPr/>
          <a:lstStyle/>
          <a:p>
            <a:fld id="{9860EDB8-5305-433F-BE41-D7A86D811DB3}" type="slidenum">
              <a:rPr lang="en-US" smtClean="0"/>
              <a:t>26</a:t>
            </a:fld>
            <a:endParaRPr lang="en-US"/>
          </a:p>
        </p:txBody>
      </p:sp>
      <p:pic>
        <p:nvPicPr>
          <p:cNvPr id="5" name="Picture 4"/>
          <p:cNvPicPr>
            <a:picLocks noChangeAspect="1"/>
          </p:cNvPicPr>
          <p:nvPr/>
        </p:nvPicPr>
        <p:blipFill>
          <a:blip r:embed="rId2"/>
          <a:stretch>
            <a:fillRect/>
          </a:stretch>
        </p:blipFill>
        <p:spPr>
          <a:xfrm>
            <a:off x="846371" y="2927353"/>
            <a:ext cx="3276600" cy="3429000"/>
          </a:xfrm>
          <a:prstGeom prst="rect">
            <a:avLst/>
          </a:prstGeom>
        </p:spPr>
      </p:pic>
      <p:pic>
        <p:nvPicPr>
          <p:cNvPr id="6" name="Picture 5"/>
          <p:cNvPicPr>
            <a:picLocks noChangeAspect="1"/>
          </p:cNvPicPr>
          <p:nvPr/>
        </p:nvPicPr>
        <p:blipFill>
          <a:blip r:embed="rId3"/>
          <a:stretch>
            <a:fillRect/>
          </a:stretch>
        </p:blipFill>
        <p:spPr>
          <a:xfrm>
            <a:off x="5207453" y="2879728"/>
            <a:ext cx="3257550" cy="3476625"/>
          </a:xfrm>
          <a:prstGeom prst="rect">
            <a:avLst/>
          </a:prstGeom>
        </p:spPr>
      </p:pic>
      <p:sp>
        <p:nvSpPr>
          <p:cNvPr id="7" name="TextBox 6"/>
          <p:cNvSpPr txBox="1"/>
          <p:nvPr/>
        </p:nvSpPr>
        <p:spPr>
          <a:xfrm>
            <a:off x="1121229" y="6356353"/>
            <a:ext cx="3001742" cy="369332"/>
          </a:xfrm>
          <a:prstGeom prst="rect">
            <a:avLst/>
          </a:prstGeom>
          <a:noFill/>
        </p:spPr>
        <p:txBody>
          <a:bodyPr wrap="square" rtlCol="0">
            <a:spAutoFit/>
          </a:bodyPr>
          <a:lstStyle/>
          <a:p>
            <a:pPr algn="ctr"/>
            <a:r>
              <a:rPr lang="en-US" dirty="0" smtClean="0"/>
              <a:t>Figure 1</a:t>
            </a:r>
            <a:endParaRPr lang="en-US" dirty="0"/>
          </a:p>
        </p:txBody>
      </p:sp>
      <p:sp>
        <p:nvSpPr>
          <p:cNvPr id="8" name="TextBox 7"/>
          <p:cNvSpPr txBox="1"/>
          <p:nvPr/>
        </p:nvSpPr>
        <p:spPr>
          <a:xfrm>
            <a:off x="5463261" y="6351077"/>
            <a:ext cx="3001742" cy="369332"/>
          </a:xfrm>
          <a:prstGeom prst="rect">
            <a:avLst/>
          </a:prstGeom>
          <a:noFill/>
        </p:spPr>
        <p:txBody>
          <a:bodyPr wrap="square" rtlCol="0">
            <a:spAutoFit/>
          </a:bodyPr>
          <a:lstStyle/>
          <a:p>
            <a:pPr algn="ctr"/>
            <a:r>
              <a:rPr lang="en-US" dirty="0" smtClean="0"/>
              <a:t>Figure 2</a:t>
            </a:r>
            <a:endParaRPr lang="en-US" dirty="0"/>
          </a:p>
        </p:txBody>
      </p:sp>
    </p:spTree>
    <p:extLst>
      <p:ext uri="{BB962C8B-B14F-4D97-AF65-F5344CB8AC3E}">
        <p14:creationId xmlns:p14="http://schemas.microsoft.com/office/powerpoint/2010/main" val="162955436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Effect of number of flankers</a:t>
            </a:r>
          </a:p>
        </p:txBody>
      </p:sp>
      <p:sp>
        <p:nvSpPr>
          <p:cNvPr id="3" name="Content Placeholder 2"/>
          <p:cNvSpPr>
            <a:spLocks noGrp="1"/>
          </p:cNvSpPr>
          <p:nvPr>
            <p:ph idx="1"/>
          </p:nvPr>
        </p:nvSpPr>
        <p:spPr>
          <a:xfrm>
            <a:off x="628651" y="1534511"/>
            <a:ext cx="3125815" cy="1040418"/>
          </a:xfrm>
        </p:spPr>
        <p:txBody>
          <a:bodyPr>
            <a:normAutofit lnSpcReduction="10000"/>
          </a:bodyPr>
          <a:lstStyle/>
          <a:p>
            <a:r>
              <a:rPr lang="en-US" sz="1400" dirty="0"/>
              <a:t>Figure </a:t>
            </a:r>
            <a:r>
              <a:rPr lang="en-US" sz="1400" dirty="0" smtClean="0"/>
              <a:t>below shows that </a:t>
            </a:r>
            <a:r>
              <a:rPr lang="en-US" sz="1400" dirty="0"/>
              <a:t>critical spacing is independent of number of </a:t>
            </a:r>
            <a:r>
              <a:rPr lang="en-US" sz="1400" dirty="0" smtClean="0"/>
              <a:t>flankers.</a:t>
            </a:r>
            <a:endParaRPr lang="en-US" sz="1400" dirty="0"/>
          </a:p>
        </p:txBody>
      </p:sp>
      <p:sp>
        <p:nvSpPr>
          <p:cNvPr id="4" name="Slide Number Placeholder 3"/>
          <p:cNvSpPr>
            <a:spLocks noGrp="1"/>
          </p:cNvSpPr>
          <p:nvPr>
            <p:ph type="sldNum" sz="quarter" idx="12"/>
          </p:nvPr>
        </p:nvSpPr>
        <p:spPr/>
        <p:txBody>
          <a:bodyPr/>
          <a:lstStyle/>
          <a:p>
            <a:fld id="{9860EDB8-5305-433F-BE41-D7A86D811DB3}" type="slidenum">
              <a:rPr lang="en-US" smtClean="0"/>
              <a:t>27</a:t>
            </a:fld>
            <a:endParaRPr lang="en-US"/>
          </a:p>
        </p:txBody>
      </p:sp>
      <p:pic>
        <p:nvPicPr>
          <p:cNvPr id="5" name="Picture 4"/>
          <p:cNvPicPr>
            <a:picLocks noChangeAspect="1"/>
          </p:cNvPicPr>
          <p:nvPr/>
        </p:nvPicPr>
        <p:blipFill>
          <a:blip r:embed="rId2"/>
          <a:stretch>
            <a:fillRect/>
          </a:stretch>
        </p:blipFill>
        <p:spPr>
          <a:xfrm>
            <a:off x="628651" y="2890240"/>
            <a:ext cx="3200400" cy="3781425"/>
          </a:xfrm>
          <a:prstGeom prst="rect">
            <a:avLst/>
          </a:prstGeom>
        </p:spPr>
      </p:pic>
      <p:pic>
        <p:nvPicPr>
          <p:cNvPr id="6" name="Picture 5"/>
          <p:cNvPicPr>
            <a:picLocks noChangeAspect="1"/>
          </p:cNvPicPr>
          <p:nvPr/>
        </p:nvPicPr>
        <p:blipFill>
          <a:blip r:embed="rId3"/>
          <a:stretch>
            <a:fillRect/>
          </a:stretch>
        </p:blipFill>
        <p:spPr>
          <a:xfrm>
            <a:off x="4940846" y="3000594"/>
            <a:ext cx="3067050" cy="3629025"/>
          </a:xfrm>
          <a:prstGeom prst="rect">
            <a:avLst/>
          </a:prstGeom>
        </p:spPr>
      </p:pic>
      <p:sp>
        <p:nvSpPr>
          <p:cNvPr id="8" name="Content Placeholder 2"/>
          <p:cNvSpPr txBox="1">
            <a:spLocks/>
          </p:cNvSpPr>
          <p:nvPr/>
        </p:nvSpPr>
        <p:spPr>
          <a:xfrm>
            <a:off x="4393324" y="1544552"/>
            <a:ext cx="4298731" cy="1456041"/>
          </a:xfrm>
          <a:prstGeom prst="rect">
            <a:avLst/>
          </a:prstGeom>
        </p:spPr>
        <p:txBody>
          <a:bodyPr vert="horz" lIns="91440" tIns="45720" rIns="91440" bIns="45720" rtlCol="0">
            <a:noAutofit/>
          </a:bodyPr>
          <a:lstStyle>
            <a:lvl1pPr marL="0" indent="0" algn="l" defTabSz="685800" rtl="0" eaLnBrk="1" latinLnBrk="0" hangingPunct="1">
              <a:lnSpc>
                <a:spcPct val="150000"/>
              </a:lnSpc>
              <a:spcBef>
                <a:spcPct val="30000"/>
              </a:spcBef>
              <a:spcAft>
                <a:spcPts val="900"/>
              </a:spcAft>
              <a:buFont typeface="Arial" panose="020B0604020202020204" pitchFamily="34" charset="0"/>
              <a:buNone/>
              <a:defRPr sz="1200" kern="1200">
                <a:solidFill>
                  <a:schemeClr val="bg1">
                    <a:lumMod val="50000"/>
                  </a:schemeClr>
                </a:solidFill>
                <a:latin typeface="+mn-lt"/>
                <a:ea typeface="+mn-ea"/>
                <a:cs typeface="+mn-cs"/>
              </a:defRPr>
            </a:lvl1pPr>
            <a:lvl2pPr marL="514350" indent="-171450" algn="l" defTabSz="685800" rtl="0" eaLnBrk="1" latinLnBrk="0" hangingPunct="1">
              <a:lnSpc>
                <a:spcPct val="150000"/>
              </a:lnSpc>
              <a:spcBef>
                <a:spcPct val="30000"/>
              </a:spcBef>
              <a:spcAft>
                <a:spcPts val="900"/>
              </a:spcAft>
              <a:buFont typeface="Arial" panose="020B0604020202020204" pitchFamily="34" charset="0"/>
              <a:buChar char="•"/>
              <a:defRPr sz="1050" kern="1200">
                <a:solidFill>
                  <a:schemeClr val="bg1">
                    <a:lumMod val="50000"/>
                  </a:schemeClr>
                </a:solidFill>
                <a:latin typeface="+mn-lt"/>
                <a:ea typeface="+mn-ea"/>
                <a:cs typeface="+mn-cs"/>
              </a:defRPr>
            </a:lvl2pPr>
            <a:lvl3pPr marL="857250" indent="-171450" algn="l" defTabSz="685800" rtl="0" eaLnBrk="1" latinLnBrk="0" hangingPunct="1">
              <a:lnSpc>
                <a:spcPct val="150000"/>
              </a:lnSpc>
              <a:spcBef>
                <a:spcPct val="30000"/>
              </a:spcBef>
              <a:spcAft>
                <a:spcPts val="900"/>
              </a:spcAft>
              <a:buFont typeface="Arial" panose="020B0604020202020204" pitchFamily="34" charset="0"/>
              <a:buChar char="•"/>
              <a:defRPr sz="900" kern="1200">
                <a:solidFill>
                  <a:schemeClr val="bg1">
                    <a:lumMod val="50000"/>
                  </a:schemeClr>
                </a:solidFill>
                <a:latin typeface="+mn-lt"/>
                <a:ea typeface="+mn-ea"/>
                <a:cs typeface="+mn-cs"/>
              </a:defRPr>
            </a:lvl3pPr>
            <a:lvl4pPr marL="1200150" indent="-171450" algn="l" defTabSz="685800" rtl="0" eaLnBrk="1" latinLnBrk="0" hangingPunct="1">
              <a:lnSpc>
                <a:spcPct val="150000"/>
              </a:lnSpc>
              <a:spcBef>
                <a:spcPct val="30000"/>
              </a:spcBef>
              <a:spcAft>
                <a:spcPts val="900"/>
              </a:spcAft>
              <a:buFont typeface="Arial" panose="020B0604020202020204" pitchFamily="34" charset="0"/>
              <a:buChar char="•"/>
              <a:defRPr sz="825" kern="1200">
                <a:solidFill>
                  <a:schemeClr val="bg1">
                    <a:lumMod val="50000"/>
                  </a:schemeClr>
                </a:solidFill>
                <a:latin typeface="+mn-lt"/>
                <a:ea typeface="+mn-ea"/>
                <a:cs typeface="+mn-cs"/>
              </a:defRPr>
            </a:lvl4pPr>
            <a:lvl5pPr marL="1543050" indent="-171450" algn="l" defTabSz="685800" rtl="0" eaLnBrk="1" latinLnBrk="0" hangingPunct="1">
              <a:lnSpc>
                <a:spcPct val="150000"/>
              </a:lnSpc>
              <a:spcBef>
                <a:spcPct val="30000"/>
              </a:spcBef>
              <a:spcAft>
                <a:spcPts val="900"/>
              </a:spcAft>
              <a:buFont typeface="Arial" panose="020B0604020202020204" pitchFamily="34" charset="0"/>
              <a:buChar char="•"/>
              <a:defRPr sz="825" kern="1200">
                <a:solidFill>
                  <a:schemeClr val="bg1">
                    <a:lumMod val="50000"/>
                  </a:schemeClr>
                </a:solidFill>
                <a:latin typeface="+mn-lt"/>
                <a:ea typeface="+mn-ea"/>
                <a:cs typeface="+mn-cs"/>
              </a:defRPr>
            </a:lvl5pPr>
            <a:lvl6pPr marL="1885950" indent="-171450" algn="l" defTabSz="685800" rtl="0" eaLnBrk="1" latinLnBrk="0" hangingPunct="1">
              <a:lnSpc>
                <a:spcPct val="90000"/>
              </a:lnSpc>
              <a:spcBef>
                <a:spcPct val="30000"/>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ct val="30000"/>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ct val="30000"/>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ct val="30000"/>
              </a:spcBef>
              <a:buFont typeface="Arial" panose="020B0604020202020204" pitchFamily="34" charset="0"/>
              <a:buChar char="•"/>
              <a:defRPr sz="1350" kern="1200">
                <a:solidFill>
                  <a:schemeClr val="tx1"/>
                </a:solidFill>
                <a:latin typeface="+mn-lt"/>
                <a:ea typeface="+mn-ea"/>
                <a:cs typeface="+mn-cs"/>
              </a:defRPr>
            </a:lvl9pPr>
          </a:lstStyle>
          <a:p>
            <a:r>
              <a:rPr lang="en-US" sz="1400" dirty="0"/>
              <a:t>Figure 8cshows that </a:t>
            </a:r>
            <a:r>
              <a:rPr lang="en-US" sz="1400" dirty="0" smtClean="0"/>
              <a:t>threshold </a:t>
            </a:r>
            <a:r>
              <a:rPr lang="en-US" sz="1400" dirty="0"/>
              <a:t>elevation increased when flankers were increased </a:t>
            </a:r>
            <a:r>
              <a:rPr lang="en-US" sz="1400" dirty="0" smtClean="0"/>
              <a:t>from </a:t>
            </a:r>
            <a:r>
              <a:rPr lang="en-US" sz="1400" dirty="0"/>
              <a:t>1 to 2, but threshold was not further elevated when </a:t>
            </a:r>
            <a:r>
              <a:rPr lang="en-US" sz="1400" dirty="0" smtClean="0"/>
              <a:t>flankers </a:t>
            </a:r>
            <a:r>
              <a:rPr lang="en-US" sz="1400" dirty="0"/>
              <a:t>were increased from 2 to 4</a:t>
            </a:r>
          </a:p>
        </p:txBody>
      </p:sp>
    </p:spTree>
    <p:extLst>
      <p:ext uri="{BB962C8B-B14F-4D97-AF65-F5344CB8AC3E}">
        <p14:creationId xmlns:p14="http://schemas.microsoft.com/office/powerpoint/2010/main" val="15039193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Feature</a:t>
            </a:r>
            <a:endParaRPr lang="en-US" dirty="0"/>
          </a:p>
        </p:txBody>
      </p:sp>
      <p:sp>
        <p:nvSpPr>
          <p:cNvPr id="3" name="Text Placeholder 2"/>
          <p:cNvSpPr>
            <a:spLocks noGrp="1"/>
          </p:cNvSpPr>
          <p:nvPr>
            <p:ph type="body" idx="1"/>
          </p:nvPr>
        </p:nvSpPr>
        <p:spPr>
          <a:xfrm>
            <a:off x="4742481" y="1678488"/>
            <a:ext cx="3537223" cy="3582444"/>
          </a:xfrm>
        </p:spPr>
        <p:txBody>
          <a:bodyPr>
            <a:noAutofit/>
          </a:bodyPr>
          <a:lstStyle/>
          <a:p>
            <a:r>
              <a:rPr lang="en-US" sz="2000" dirty="0" smtClean="0"/>
              <a:t>luminance</a:t>
            </a:r>
          </a:p>
          <a:p>
            <a:r>
              <a:rPr lang="en-US" sz="2000" dirty="0" smtClean="0"/>
              <a:t>color</a:t>
            </a:r>
          </a:p>
          <a:p>
            <a:r>
              <a:rPr lang="en-US" sz="2000" dirty="0" smtClean="0"/>
              <a:t>orientation</a:t>
            </a:r>
          </a:p>
          <a:p>
            <a:r>
              <a:rPr lang="en-US" sz="2000" dirty="0" smtClean="0"/>
              <a:t>motion </a:t>
            </a:r>
            <a:r>
              <a:rPr lang="en-US" sz="2000" dirty="0" smtClean="0"/>
              <a:t>detection</a:t>
            </a:r>
            <a:endParaRPr lang="en-US" sz="2000" dirty="0" smtClean="0"/>
          </a:p>
          <a:p>
            <a:r>
              <a:rPr lang="en-US" sz="2000" dirty="0" smtClean="0"/>
              <a:t>velocity</a:t>
            </a:r>
          </a:p>
          <a:p>
            <a:r>
              <a:rPr lang="en-US" sz="2000" dirty="0" smtClean="0"/>
              <a:t>form</a:t>
            </a:r>
            <a:endParaRPr lang="en-US" sz="2000" dirty="0"/>
          </a:p>
        </p:txBody>
      </p:sp>
      <p:sp>
        <p:nvSpPr>
          <p:cNvPr id="4" name="Slide Number Placeholder 3"/>
          <p:cNvSpPr>
            <a:spLocks noGrp="1"/>
          </p:cNvSpPr>
          <p:nvPr>
            <p:ph type="sldNum" sz="quarter" idx="12"/>
          </p:nvPr>
        </p:nvSpPr>
        <p:spPr/>
        <p:txBody>
          <a:bodyPr/>
          <a:lstStyle/>
          <a:p>
            <a:fld id="{9860EDB8-5305-433F-BE41-D7A86D811DB3}" type="slidenum">
              <a:rPr lang="en-US" smtClean="0"/>
              <a:t>3</a:t>
            </a:fld>
            <a:endParaRPr lang="en-US"/>
          </a:p>
        </p:txBody>
      </p:sp>
    </p:spTree>
    <p:extLst>
      <p:ext uri="{BB962C8B-B14F-4D97-AF65-F5344CB8AC3E}">
        <p14:creationId xmlns:p14="http://schemas.microsoft.com/office/powerpoint/2010/main" val="29893338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44241" y="1691013"/>
            <a:ext cx="5899759" cy="3657851"/>
          </a:xfrm>
          <a:prstGeom prst="rect">
            <a:avLst/>
          </a:prstGeom>
        </p:spPr>
      </p:pic>
      <p:sp>
        <p:nvSpPr>
          <p:cNvPr id="2" name="Title 1"/>
          <p:cNvSpPr>
            <a:spLocks noGrp="1"/>
          </p:cNvSpPr>
          <p:nvPr>
            <p:ph type="title"/>
          </p:nvPr>
        </p:nvSpPr>
        <p:spPr/>
        <p:txBody>
          <a:bodyPr/>
          <a:lstStyle/>
          <a:p>
            <a:r>
              <a:rPr lang="en-US" b="1" dirty="0" smtClean="0"/>
              <a:t>FIT domain of application</a:t>
            </a:r>
            <a:endParaRPr lang="en-US" b="1" dirty="0"/>
          </a:p>
        </p:txBody>
      </p:sp>
      <p:sp>
        <p:nvSpPr>
          <p:cNvPr id="4" name="Slide Number Placeholder 3"/>
          <p:cNvSpPr>
            <a:spLocks noGrp="1"/>
          </p:cNvSpPr>
          <p:nvPr>
            <p:ph type="sldNum" sz="quarter" idx="12"/>
          </p:nvPr>
        </p:nvSpPr>
        <p:spPr/>
        <p:txBody>
          <a:bodyPr/>
          <a:lstStyle/>
          <a:p>
            <a:fld id="{9860EDB8-5305-433F-BE41-D7A86D811DB3}" type="slidenum">
              <a:rPr lang="en-US" smtClean="0"/>
              <a:t>4</a:t>
            </a:fld>
            <a:endParaRPr lang="en-US"/>
          </a:p>
        </p:txBody>
      </p:sp>
    </p:spTree>
    <p:extLst>
      <p:ext uri="{BB962C8B-B14F-4D97-AF65-F5344CB8AC3E}">
        <p14:creationId xmlns:p14="http://schemas.microsoft.com/office/powerpoint/2010/main" val="3092330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Visual search</a:t>
            </a:r>
            <a:endParaRPr lang="en-US" dirty="0"/>
          </a:p>
        </p:txBody>
      </p:sp>
      <p:sp>
        <p:nvSpPr>
          <p:cNvPr id="3" name="Text Placeholder 2"/>
          <p:cNvSpPr>
            <a:spLocks noGrp="1"/>
          </p:cNvSpPr>
          <p:nvPr>
            <p:ph type="body" idx="1"/>
          </p:nvPr>
        </p:nvSpPr>
        <p:spPr>
          <a:xfrm>
            <a:off x="4509370" y="1716066"/>
            <a:ext cx="4346531" cy="3557392"/>
          </a:xfrm>
        </p:spPr>
        <p:txBody>
          <a:bodyPr>
            <a:normAutofit/>
          </a:bodyPr>
          <a:lstStyle/>
          <a:p>
            <a:r>
              <a:rPr lang="en-US" b="1" dirty="0" smtClean="0"/>
              <a:t>Serial search</a:t>
            </a:r>
            <a:r>
              <a:rPr lang="en-US" dirty="0" smtClean="0"/>
              <a:t>: One item at a time.</a:t>
            </a:r>
          </a:p>
          <a:p>
            <a:r>
              <a:rPr lang="en-US" b="1" dirty="0" smtClean="0"/>
              <a:t>Parallel search</a:t>
            </a:r>
            <a:r>
              <a:rPr lang="en-US" dirty="0"/>
              <a:t>: processing involves allocating points to objects in order to recognize them</a:t>
            </a:r>
          </a:p>
        </p:txBody>
      </p:sp>
      <p:sp>
        <p:nvSpPr>
          <p:cNvPr id="4" name="Slide Number Placeholder 3"/>
          <p:cNvSpPr>
            <a:spLocks noGrp="1"/>
          </p:cNvSpPr>
          <p:nvPr>
            <p:ph type="sldNum" sz="quarter" idx="12"/>
          </p:nvPr>
        </p:nvSpPr>
        <p:spPr/>
        <p:txBody>
          <a:bodyPr/>
          <a:lstStyle/>
          <a:p>
            <a:fld id="{9860EDB8-5305-433F-BE41-D7A86D811DB3}" type="slidenum">
              <a:rPr lang="en-US" smtClean="0"/>
              <a:t>5</a:t>
            </a:fld>
            <a:endParaRPr lang="en-US"/>
          </a:p>
        </p:txBody>
      </p:sp>
    </p:spTree>
    <p:extLst>
      <p:ext uri="{BB962C8B-B14F-4D97-AF65-F5344CB8AC3E}">
        <p14:creationId xmlns:p14="http://schemas.microsoft.com/office/powerpoint/2010/main" val="32549080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Metaphor of Human Visual Attention</a:t>
            </a:r>
            <a:endParaRPr lang="en-US" dirty="0"/>
          </a:p>
        </p:txBody>
      </p:sp>
      <p:sp>
        <p:nvSpPr>
          <p:cNvPr id="7" name="Content Placeholder 6"/>
          <p:cNvSpPr>
            <a:spLocks noGrp="1"/>
          </p:cNvSpPr>
          <p:nvPr>
            <p:ph idx="1"/>
          </p:nvPr>
        </p:nvSpPr>
        <p:spPr/>
        <p:txBody>
          <a:bodyPr>
            <a:normAutofit lnSpcReduction="10000"/>
          </a:bodyPr>
          <a:lstStyle/>
          <a:p>
            <a:r>
              <a:rPr lang="en-US" sz="2000" dirty="0" smtClean="0"/>
              <a:t>Near  </a:t>
            </a:r>
            <a:r>
              <a:rPr lang="en-US" sz="2000" dirty="0"/>
              <a:t>distracters  produce  interference </a:t>
            </a:r>
            <a:endParaRPr lang="en-US" sz="2000" dirty="0" smtClean="0"/>
          </a:p>
          <a:p>
            <a:r>
              <a:rPr lang="en-US" sz="2000" dirty="0" smtClean="0"/>
              <a:t>Distant distractors fall outside spotlight =&gt; not identified.</a:t>
            </a:r>
          </a:p>
          <a:p>
            <a:r>
              <a:rPr lang="en-US" sz="2000" dirty="0" smtClean="0"/>
              <a:t>Criticism: </a:t>
            </a:r>
          </a:p>
          <a:p>
            <a:r>
              <a:rPr lang="en-US" sz="2000" dirty="0"/>
              <a:t>Distant  distracters  </a:t>
            </a:r>
            <a:r>
              <a:rPr lang="en-US" sz="2000" dirty="0" smtClean="0"/>
              <a:t>suffer  </a:t>
            </a:r>
            <a:r>
              <a:rPr lang="en-US" sz="2000" dirty="0"/>
              <a:t>from  reduced  acuity. </a:t>
            </a:r>
            <a:r>
              <a:rPr lang="en-US" sz="2000" dirty="0" smtClean="0"/>
              <a:t>[1]</a:t>
            </a:r>
            <a:endParaRPr lang="en-US" sz="2000" dirty="0"/>
          </a:p>
        </p:txBody>
      </p:sp>
      <p:sp>
        <p:nvSpPr>
          <p:cNvPr id="9" name="TextBox 8"/>
          <p:cNvSpPr txBox="1"/>
          <p:nvPr/>
        </p:nvSpPr>
        <p:spPr>
          <a:xfrm>
            <a:off x="5424301" y="3801237"/>
            <a:ext cx="2207986" cy="461665"/>
          </a:xfrm>
          <a:prstGeom prst="rect">
            <a:avLst/>
          </a:prstGeom>
          <a:noFill/>
        </p:spPr>
        <p:txBody>
          <a:bodyPr wrap="square" rtlCol="0">
            <a:spAutoFit/>
          </a:bodyPr>
          <a:lstStyle/>
          <a:p>
            <a:pPr algn="ctr"/>
            <a:r>
              <a:rPr lang="en-US" sz="2400" dirty="0" smtClean="0"/>
              <a:t>72127825245</a:t>
            </a:r>
            <a:endParaRPr lang="en-US" sz="2400" dirty="0"/>
          </a:p>
        </p:txBody>
      </p:sp>
      <p:sp>
        <p:nvSpPr>
          <p:cNvPr id="13" name="Slide Number Placeholder 12"/>
          <p:cNvSpPr>
            <a:spLocks noGrp="1"/>
          </p:cNvSpPr>
          <p:nvPr>
            <p:ph type="sldNum" sz="quarter" idx="12"/>
          </p:nvPr>
        </p:nvSpPr>
        <p:spPr/>
        <p:txBody>
          <a:bodyPr/>
          <a:lstStyle/>
          <a:p>
            <a:fld id="{9860EDB8-5305-433F-BE41-D7A86D811DB3}" type="slidenum">
              <a:rPr lang="en-US" smtClean="0"/>
              <a:t>6</a:t>
            </a:fld>
            <a:endParaRPr lang="en-US"/>
          </a:p>
        </p:txBody>
      </p:sp>
      <p:sp>
        <p:nvSpPr>
          <p:cNvPr id="14" name="Footer Placeholder 13"/>
          <p:cNvSpPr>
            <a:spLocks noGrp="1"/>
          </p:cNvSpPr>
          <p:nvPr>
            <p:ph type="ftr" sz="quarter" idx="11"/>
          </p:nvPr>
        </p:nvSpPr>
        <p:spPr/>
        <p:txBody>
          <a:bodyPr/>
          <a:lstStyle/>
          <a:p>
            <a:r>
              <a:rPr lang="en-US" sz="1100" dirty="0"/>
              <a:t>[</a:t>
            </a:r>
            <a:r>
              <a:rPr lang="en-US" sz="1100" dirty="0" smtClean="0"/>
              <a:t>1] </a:t>
            </a:r>
            <a:r>
              <a:rPr lang="nl-NL" sz="1200" dirty="0" smtClean="0"/>
              <a:t>Hagenaar</a:t>
            </a:r>
            <a:r>
              <a:rPr lang="nl-NL" sz="1100" dirty="0" smtClean="0"/>
              <a:t>  and  Van  der  Heijden  (1986) </a:t>
            </a:r>
            <a:endParaRPr lang="en-US" sz="1100" dirty="0"/>
          </a:p>
        </p:txBody>
      </p:sp>
      <p:sp>
        <p:nvSpPr>
          <p:cNvPr id="10" name="Oval 9"/>
          <p:cNvSpPr/>
          <p:nvPr/>
        </p:nvSpPr>
        <p:spPr>
          <a:xfrm>
            <a:off x="5424301" y="2897299"/>
            <a:ext cx="2207986" cy="2207986"/>
          </a:xfrm>
          <a:prstGeom prst="ellipse">
            <a:avLst/>
          </a:prstGeom>
          <a:gradFill flip="none" rotWithShape="1">
            <a:gsLst>
              <a:gs pos="0">
                <a:schemeClr val="bg1">
                  <a:alpha val="0"/>
                </a:schemeClr>
              </a:gs>
              <a:gs pos="28000">
                <a:schemeClr val="bg1">
                  <a:lumMod val="95000"/>
                  <a:alpha val="95000"/>
                </a:schemeClr>
              </a:gs>
              <a:gs pos="100000">
                <a:schemeClr val="tx1"/>
              </a:gs>
            </a:gsLst>
            <a:path path="circl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Line Callout 3 (No Border) 2"/>
          <p:cNvSpPr/>
          <p:nvPr/>
        </p:nvSpPr>
        <p:spPr>
          <a:xfrm>
            <a:off x="5167870" y="1774324"/>
            <a:ext cx="1780060" cy="733926"/>
          </a:xfrm>
          <a:prstGeom prst="callout3">
            <a:avLst>
              <a:gd name="adj1" fmla="val 18750"/>
              <a:gd name="adj2" fmla="val -3602"/>
              <a:gd name="adj3" fmla="val 18750"/>
              <a:gd name="adj4" fmla="val -16667"/>
              <a:gd name="adj5" fmla="val 139345"/>
              <a:gd name="adj6" fmla="val -16667"/>
              <a:gd name="adj7" fmla="val 201488"/>
              <a:gd name="adj8" fmla="val 31546"/>
            </a:avLst>
          </a:prstGeom>
          <a:solidFill>
            <a:srgbClr val="D24726"/>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2400" dirty="0" smtClean="0">
                <a:solidFill>
                  <a:srgbClr val="FBECCD"/>
                </a:solidFill>
              </a:rPr>
              <a:t>Spotlight</a:t>
            </a:r>
            <a:endParaRPr lang="en-US" sz="2400" dirty="0">
              <a:solidFill>
                <a:srgbClr val="FBECCD"/>
              </a:solidFill>
            </a:endParaRPr>
          </a:p>
        </p:txBody>
      </p:sp>
    </p:spTree>
    <p:extLst>
      <p:ext uri="{BB962C8B-B14F-4D97-AF65-F5344CB8AC3E}">
        <p14:creationId xmlns:p14="http://schemas.microsoft.com/office/powerpoint/2010/main" val="209073389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Qualitative representation of the perceived image</a:t>
            </a:r>
          </a:p>
        </p:txBody>
      </p:sp>
      <p:pic>
        <p:nvPicPr>
          <p:cNvPr id="5" name="Content Placeholder 4"/>
          <p:cNvPicPr>
            <a:picLocks noGrp="1" noChangeAspect="1"/>
          </p:cNvPicPr>
          <p:nvPr>
            <p:ph idx="1"/>
          </p:nvPr>
        </p:nvPicPr>
        <p:blipFill>
          <a:blip r:embed="rId3"/>
          <a:stretch>
            <a:fillRect/>
          </a:stretch>
        </p:blipFill>
        <p:spPr>
          <a:xfrm>
            <a:off x="453326" y="1351828"/>
            <a:ext cx="8062024" cy="4314236"/>
          </a:xfrm>
          <a:prstGeom prst="rect">
            <a:avLst/>
          </a:prstGeom>
        </p:spPr>
      </p:pic>
      <p:sp>
        <p:nvSpPr>
          <p:cNvPr id="4" name="Slide Number Placeholder 3"/>
          <p:cNvSpPr>
            <a:spLocks noGrp="1"/>
          </p:cNvSpPr>
          <p:nvPr>
            <p:ph type="sldNum" sz="quarter" idx="12"/>
          </p:nvPr>
        </p:nvSpPr>
        <p:spPr/>
        <p:txBody>
          <a:bodyPr/>
          <a:lstStyle/>
          <a:p>
            <a:fld id="{9860EDB8-5305-433F-BE41-D7A86D811DB3}" type="slidenum">
              <a:rPr lang="en-US" smtClean="0"/>
              <a:t>7</a:t>
            </a:fld>
            <a:endParaRPr lang="en-US"/>
          </a:p>
        </p:txBody>
      </p:sp>
      <p:sp>
        <p:nvSpPr>
          <p:cNvPr id="6" name="TextBox 5"/>
          <p:cNvSpPr txBox="1"/>
          <p:nvPr/>
        </p:nvSpPr>
        <p:spPr>
          <a:xfrm>
            <a:off x="750277" y="5537111"/>
            <a:ext cx="3563815" cy="646331"/>
          </a:xfrm>
          <a:prstGeom prst="rect">
            <a:avLst/>
          </a:prstGeom>
          <a:noFill/>
        </p:spPr>
        <p:txBody>
          <a:bodyPr wrap="square" rtlCol="0">
            <a:spAutoFit/>
          </a:bodyPr>
          <a:lstStyle/>
          <a:p>
            <a:r>
              <a:rPr lang="en-US" dirty="0"/>
              <a:t>(a) Image of a text displayed on</a:t>
            </a:r>
          </a:p>
          <a:p>
            <a:r>
              <a:rPr lang="en-US" dirty="0"/>
              <a:t>a standard video </a:t>
            </a:r>
            <a:r>
              <a:rPr lang="en-US" dirty="0" smtClean="0"/>
              <a:t>monitor</a:t>
            </a:r>
            <a:endParaRPr lang="en-US" dirty="0"/>
          </a:p>
        </p:txBody>
      </p:sp>
      <p:sp>
        <p:nvSpPr>
          <p:cNvPr id="7" name="TextBox 6"/>
          <p:cNvSpPr txBox="1"/>
          <p:nvPr/>
        </p:nvSpPr>
        <p:spPr>
          <a:xfrm>
            <a:off x="4611043" y="5537111"/>
            <a:ext cx="3700619" cy="646331"/>
          </a:xfrm>
          <a:prstGeom prst="rect">
            <a:avLst/>
          </a:prstGeom>
          <a:noFill/>
        </p:spPr>
        <p:txBody>
          <a:bodyPr wrap="square" rtlCol="0">
            <a:spAutoFit/>
          </a:bodyPr>
          <a:lstStyle/>
          <a:p>
            <a:r>
              <a:rPr lang="en-US" dirty="0" smtClean="0"/>
              <a:t>(</a:t>
            </a:r>
            <a:r>
              <a:rPr lang="en-US" dirty="0"/>
              <a:t>b) the simulated acuity depending on the </a:t>
            </a:r>
            <a:r>
              <a:rPr lang="en-US" dirty="0" smtClean="0"/>
              <a:t>gaze and </a:t>
            </a:r>
            <a:r>
              <a:rPr lang="en-US" dirty="0"/>
              <a:t>eccentricity</a:t>
            </a:r>
          </a:p>
        </p:txBody>
      </p:sp>
      <p:sp>
        <p:nvSpPr>
          <p:cNvPr id="8" name="Footer Placeholder 7"/>
          <p:cNvSpPr>
            <a:spLocks noGrp="1"/>
          </p:cNvSpPr>
          <p:nvPr>
            <p:ph type="ftr" sz="quarter" idx="11"/>
          </p:nvPr>
        </p:nvSpPr>
        <p:spPr/>
        <p:txBody>
          <a:bodyPr/>
          <a:lstStyle/>
          <a:p>
            <a:r>
              <a:rPr lang="en-US" sz="1200" dirty="0" smtClean="0"/>
              <a:t>Jean-Baptiste Bernard et al</a:t>
            </a:r>
            <a:endParaRPr lang="en-US" sz="1200" dirty="0"/>
          </a:p>
        </p:txBody>
      </p:sp>
    </p:spTree>
    <p:extLst>
      <p:ext uri="{BB962C8B-B14F-4D97-AF65-F5344CB8AC3E}">
        <p14:creationId xmlns:p14="http://schemas.microsoft.com/office/powerpoint/2010/main" val="4540638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Feature extraction and integration</a:t>
            </a:r>
            <a:endParaRPr lang="en-US" dirty="0"/>
          </a:p>
        </p:txBody>
      </p:sp>
      <p:sp>
        <p:nvSpPr>
          <p:cNvPr id="3" name="Content Placeholder 2"/>
          <p:cNvSpPr>
            <a:spLocks noGrp="1"/>
          </p:cNvSpPr>
          <p:nvPr>
            <p:ph idx="1"/>
          </p:nvPr>
        </p:nvSpPr>
        <p:spPr/>
        <p:txBody>
          <a:bodyPr>
            <a:normAutofit/>
          </a:bodyPr>
          <a:lstStyle/>
          <a:p>
            <a:r>
              <a:rPr lang="en-US" sz="1800" dirty="0" smtClean="0"/>
              <a:t>The taxi  above fixation cross is easier to read</a:t>
            </a:r>
          </a:p>
          <a:p>
            <a:r>
              <a:rPr lang="en-US" sz="1800" dirty="0" smtClean="0"/>
              <a:t>Feature extraction is easier in less crowding</a:t>
            </a:r>
          </a:p>
          <a:p>
            <a:endParaRPr lang="en-US" sz="1800" dirty="0" smtClean="0"/>
          </a:p>
          <a:p>
            <a:endParaRPr lang="en-US" sz="1800" dirty="0"/>
          </a:p>
        </p:txBody>
      </p:sp>
      <p:sp>
        <p:nvSpPr>
          <p:cNvPr id="4" name="Slide Number Placeholder 3"/>
          <p:cNvSpPr>
            <a:spLocks noGrp="1"/>
          </p:cNvSpPr>
          <p:nvPr>
            <p:ph type="sldNum" sz="quarter" idx="12"/>
          </p:nvPr>
        </p:nvSpPr>
        <p:spPr/>
        <p:txBody>
          <a:bodyPr/>
          <a:lstStyle/>
          <a:p>
            <a:fld id="{9860EDB8-5305-433F-BE41-D7A86D811DB3}" type="slidenum">
              <a:rPr lang="en-US" smtClean="0"/>
              <a:t>8</a:t>
            </a:fld>
            <a:endParaRPr lang="en-US"/>
          </a:p>
        </p:txBody>
      </p:sp>
      <p:pic>
        <p:nvPicPr>
          <p:cNvPr id="6" name="Picture 5"/>
          <p:cNvPicPr>
            <a:picLocks noChangeAspect="1"/>
          </p:cNvPicPr>
          <p:nvPr/>
        </p:nvPicPr>
        <p:blipFill>
          <a:blip r:embed="rId3"/>
          <a:stretch>
            <a:fillRect/>
          </a:stretch>
        </p:blipFill>
        <p:spPr>
          <a:xfrm>
            <a:off x="4996758" y="2192054"/>
            <a:ext cx="3518592" cy="3608812"/>
          </a:xfrm>
          <a:prstGeom prst="rect">
            <a:avLst/>
          </a:prstGeom>
        </p:spPr>
      </p:pic>
      <p:sp>
        <p:nvSpPr>
          <p:cNvPr id="7" name="Footer Placeholder 6"/>
          <p:cNvSpPr>
            <a:spLocks noGrp="1"/>
          </p:cNvSpPr>
          <p:nvPr>
            <p:ph type="ftr" sz="quarter" idx="11"/>
          </p:nvPr>
        </p:nvSpPr>
        <p:spPr/>
        <p:txBody>
          <a:bodyPr/>
          <a:lstStyle/>
          <a:p>
            <a:r>
              <a:rPr lang="en-US" sz="1200" smtClean="0"/>
              <a:t>Pelli Lab 8/14/2005</a:t>
            </a:r>
            <a:endParaRPr lang="en-US" sz="1200"/>
          </a:p>
        </p:txBody>
      </p:sp>
    </p:spTree>
    <p:extLst>
      <p:ext uri="{BB962C8B-B14F-4D97-AF65-F5344CB8AC3E}">
        <p14:creationId xmlns:p14="http://schemas.microsoft.com/office/powerpoint/2010/main" val="23975159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Crowding</a:t>
            </a:r>
            <a:endParaRPr lang="en-US" dirty="0"/>
          </a:p>
        </p:txBody>
      </p:sp>
      <p:sp>
        <p:nvSpPr>
          <p:cNvPr id="3" name="Content Placeholder 2"/>
          <p:cNvSpPr>
            <a:spLocks noGrp="1"/>
          </p:cNvSpPr>
          <p:nvPr>
            <p:ph type="body" idx="1"/>
          </p:nvPr>
        </p:nvSpPr>
        <p:spPr>
          <a:xfrm>
            <a:off x="4897821" y="1734207"/>
            <a:ext cx="3796728" cy="3531476"/>
          </a:xfrm>
        </p:spPr>
        <p:txBody>
          <a:bodyPr>
            <a:normAutofit/>
          </a:bodyPr>
          <a:lstStyle/>
          <a:p>
            <a:r>
              <a:rPr lang="en-US" b="1" dirty="0" smtClean="0"/>
              <a:t>Top-Down</a:t>
            </a:r>
            <a:r>
              <a:rPr lang="en-US" dirty="0" smtClean="0"/>
              <a:t> is attentional </a:t>
            </a:r>
          </a:p>
          <a:p>
            <a:r>
              <a:rPr lang="en-US" dirty="0"/>
              <a:t>	</a:t>
            </a:r>
            <a:r>
              <a:rPr lang="en-US" dirty="0" smtClean="0"/>
              <a:t>cued</a:t>
            </a:r>
          </a:p>
          <a:p>
            <a:r>
              <a:rPr lang="en-US" dirty="0"/>
              <a:t>	</a:t>
            </a:r>
            <a:r>
              <a:rPr lang="en-US" dirty="0" smtClean="0"/>
              <a:t>Serial processing</a:t>
            </a:r>
          </a:p>
          <a:p>
            <a:r>
              <a:rPr lang="en-US" b="1" dirty="0" smtClean="0"/>
              <a:t>Bottom-Up</a:t>
            </a:r>
            <a:r>
              <a:rPr lang="en-US" dirty="0" smtClean="0"/>
              <a:t> is pre-attentional*</a:t>
            </a:r>
          </a:p>
          <a:p>
            <a:r>
              <a:rPr lang="en-US" dirty="0"/>
              <a:t>	</a:t>
            </a:r>
            <a:r>
              <a:rPr lang="en-US" dirty="0" smtClean="0"/>
              <a:t>un-cued</a:t>
            </a:r>
          </a:p>
          <a:p>
            <a:r>
              <a:rPr lang="en-US" dirty="0" smtClean="0"/>
              <a:t>	Parallel </a:t>
            </a:r>
            <a:r>
              <a:rPr lang="en-US" dirty="0" err="1" smtClean="0"/>
              <a:t>preocessing</a:t>
            </a:r>
            <a:endParaRPr lang="en-US" dirty="0" smtClean="0"/>
          </a:p>
        </p:txBody>
      </p:sp>
      <p:sp>
        <p:nvSpPr>
          <p:cNvPr id="4" name="Slide Number Placeholder 3"/>
          <p:cNvSpPr>
            <a:spLocks noGrp="1"/>
          </p:cNvSpPr>
          <p:nvPr>
            <p:ph type="sldNum" sz="quarter" idx="12"/>
          </p:nvPr>
        </p:nvSpPr>
        <p:spPr/>
        <p:txBody>
          <a:bodyPr/>
          <a:lstStyle/>
          <a:p>
            <a:fld id="{9860EDB8-5305-433F-BE41-D7A86D811DB3}" type="slidenum">
              <a:rPr lang="en-US" smtClean="0"/>
              <a:t>9</a:t>
            </a:fld>
            <a:endParaRPr lang="en-US"/>
          </a:p>
        </p:txBody>
      </p:sp>
      <p:sp>
        <p:nvSpPr>
          <p:cNvPr id="5" name="Footer Placeholder 4"/>
          <p:cNvSpPr>
            <a:spLocks noGrp="1"/>
          </p:cNvSpPr>
          <p:nvPr>
            <p:ph type="ftr" sz="quarter" idx="11"/>
          </p:nvPr>
        </p:nvSpPr>
        <p:spPr>
          <a:xfrm>
            <a:off x="0" y="6356353"/>
            <a:ext cx="8271641" cy="365125"/>
          </a:xfrm>
        </p:spPr>
        <p:txBody>
          <a:bodyPr/>
          <a:lstStyle/>
          <a:p>
            <a:pPr algn="r"/>
            <a:r>
              <a:rPr lang="en-US" sz="1400" dirty="0" smtClean="0"/>
              <a:t>*Pre-attentive processing is the unconscious accumulation of information from the environment</a:t>
            </a:r>
            <a:endParaRPr lang="en-US" sz="1400" dirty="0"/>
          </a:p>
        </p:txBody>
      </p:sp>
    </p:spTree>
    <p:extLst>
      <p:ext uri="{BB962C8B-B14F-4D97-AF65-F5344CB8AC3E}">
        <p14:creationId xmlns:p14="http://schemas.microsoft.com/office/powerpoint/2010/main" val="4085790471"/>
      </p:ext>
    </p:extLst>
  </p:cSld>
  <p:clrMapOvr>
    <a:masterClrMapping/>
  </p:clrMapOvr>
  <p:timing>
    <p:tnLst>
      <p:par>
        <p:cTn id="1" dur="indefinite" restart="never" nodeType="tmRoot"/>
      </p:par>
    </p:tnLst>
  </p:timing>
</p:sld>
</file>

<file path=ppt/theme/theme1.xml><?xml version="1.0" encoding="utf-8"?>
<a:theme xmlns:a="http://schemas.openxmlformats.org/drawingml/2006/main" name="WelcomeDoc">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Segoe UI">
      <a:majorFont>
        <a:latin typeface="Segoe UI Light"/>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7BC4796A-9872-4AA6-868A-E1A52DAE5C9B}" vid="{226865FD-68E7-4897-9C2B-9A00B6BC8CA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350" row="5">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903AD5C7-9AC1-428A-935A-5B680CE6C7BC}">
  <we:reference id="wa104038830" version="1.0.0.1" store="en-US" storeType="OMEX"/>
  <we:alternateReferences/>
  <we:properties/>
  <we:bindings/>
  <we:snapshot xmlns:r="http://schemas.openxmlformats.org/officeDocument/2006/relationships"/>
</we:webextension>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9A4849AD-65CA-4CDD-87B0-7F56EA6DF72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Welcome to PowerPoint</Template>
  <TotalTime>0</TotalTime>
  <Words>1187</Words>
  <Application>Microsoft Office PowerPoint</Application>
  <PresentationFormat>On-screen Show (4:3)</PresentationFormat>
  <Paragraphs>151</Paragraphs>
  <Slides>27</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Arial</vt:lpstr>
      <vt:lpstr>Calibri</vt:lpstr>
      <vt:lpstr>Segoe UI</vt:lpstr>
      <vt:lpstr>Segoe UI Light</vt:lpstr>
      <vt:lpstr>WelcomeDoc</vt:lpstr>
      <vt:lpstr>Feature Integration Theory</vt:lpstr>
      <vt:lpstr>Feature Integration Theory  Treisman,  Sykes,  &amp;  Gelade,  1977</vt:lpstr>
      <vt:lpstr>Feature</vt:lpstr>
      <vt:lpstr>FIT domain of application</vt:lpstr>
      <vt:lpstr>Visual search</vt:lpstr>
      <vt:lpstr>Metaphor of Human Visual Attention</vt:lpstr>
      <vt:lpstr>Qualitative representation of the perceived image</vt:lpstr>
      <vt:lpstr>Feature extraction and integration</vt:lpstr>
      <vt:lpstr>Crowding</vt:lpstr>
      <vt:lpstr>Term</vt:lpstr>
      <vt:lpstr>Proposed idea</vt:lpstr>
      <vt:lpstr>Experiment</vt:lpstr>
      <vt:lpstr>Parameters in feature extraction process</vt:lpstr>
      <vt:lpstr>Sample screen shots Parameter varied: eccentricity in Horizontal direction direction</vt:lpstr>
      <vt:lpstr>Sample screen shots Parameter varied: eccentricity in vertical direction </vt:lpstr>
      <vt:lpstr>Previous works done by  Pelli et al.</vt:lpstr>
      <vt:lpstr>PowerPoint Presentation</vt:lpstr>
      <vt:lpstr>Sample screen shots Parameter varied: Contrast as noise</vt:lpstr>
      <vt:lpstr>Limitations</vt:lpstr>
      <vt:lpstr>References </vt:lpstr>
      <vt:lpstr>THANK YOU</vt:lpstr>
      <vt:lpstr>Threshold contrast</vt:lpstr>
      <vt:lpstr>Background pictures</vt:lpstr>
      <vt:lpstr>Effects of spacing and eccentricity and size</vt:lpstr>
      <vt:lpstr>Effect of flanker size</vt:lpstr>
      <vt:lpstr>Effect of font and complexity</vt:lpstr>
      <vt:lpstr>Effect of number of flankers</vt:lpstr>
    </vt:vector>
  </TitlesOfParts>
  <Manager/>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2013-04-03T09:01:54Z</dcterms:created>
  <dcterms:modified xsi:type="dcterms:W3CDTF">2013-04-03T20:32:46Z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TC029239449991</vt:lpwstr>
  </property>
</Properties>
</file>