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2" r:id="rId3"/>
    <p:sldId id="263" r:id="rId4"/>
    <p:sldId id="264" r:id="rId5"/>
    <p:sldId id="258" r:id="rId6"/>
    <p:sldId id="257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2A789-54A0-4A9D-BE18-3A37261349DF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5A64E-C017-4FFB-8366-F2B68C6CA5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2A789-54A0-4A9D-BE18-3A37261349DF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5A64E-C017-4FFB-8366-F2B68C6CA5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2A789-54A0-4A9D-BE18-3A37261349DF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5A64E-C017-4FFB-8366-F2B68C6CA5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2A789-54A0-4A9D-BE18-3A37261349DF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5A64E-C017-4FFB-8366-F2B68C6CA5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2A789-54A0-4A9D-BE18-3A37261349DF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5A64E-C017-4FFB-8366-F2B68C6CA5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2A789-54A0-4A9D-BE18-3A37261349DF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5A64E-C017-4FFB-8366-F2B68C6CA5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2A789-54A0-4A9D-BE18-3A37261349DF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5A64E-C017-4FFB-8366-F2B68C6CA5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2A789-54A0-4A9D-BE18-3A37261349DF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5A64E-C017-4FFB-8366-F2B68C6CA5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2A789-54A0-4A9D-BE18-3A37261349DF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5A64E-C017-4FFB-8366-F2B68C6CA5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2A789-54A0-4A9D-BE18-3A37261349DF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5A64E-C017-4FFB-8366-F2B68C6CA5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82A789-54A0-4A9D-BE18-3A37261349DF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5A64E-C017-4FFB-8366-F2B68C6CA5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E82A789-54A0-4A9D-BE18-3A37261349DF}" type="datetimeFigureOut">
              <a:rPr lang="en-US" smtClean="0"/>
              <a:pPr/>
              <a:t>11/1/2010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EA5A64E-C017-4FFB-8366-F2B68C6CA5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53570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Prospective and Retrospective Perception of Time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191000"/>
            <a:ext cx="6797040" cy="1752600"/>
          </a:xfrm>
        </p:spPr>
        <p:txBody>
          <a:bodyPr/>
          <a:lstStyle/>
          <a:p>
            <a:pPr algn="r"/>
            <a:r>
              <a:rPr lang="en-US" dirty="0" err="1" smtClean="0"/>
              <a:t>Ashis</a:t>
            </a:r>
            <a:r>
              <a:rPr lang="en-US" dirty="0" smtClean="0"/>
              <a:t> </a:t>
            </a:r>
            <a:r>
              <a:rPr lang="en-US" dirty="0" err="1" smtClean="0"/>
              <a:t>Pati</a:t>
            </a:r>
            <a:endParaRPr lang="en-US" dirty="0" smtClean="0"/>
          </a:p>
          <a:p>
            <a:pPr algn="r"/>
            <a:r>
              <a:rPr lang="en-US" dirty="0" err="1" smtClean="0"/>
              <a:t>Diwakar</a:t>
            </a:r>
            <a:r>
              <a:rPr lang="en-US" dirty="0" smtClean="0"/>
              <a:t> </a:t>
            </a:r>
            <a:r>
              <a:rPr lang="en-US" dirty="0" err="1" smtClean="0"/>
              <a:t>Agarwal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866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study the effect of routine and non-routine nature of the task on time perception</a:t>
            </a:r>
          </a:p>
          <a:p>
            <a:r>
              <a:rPr lang="en-US" dirty="0" smtClean="0"/>
              <a:t>To find out difference in perspective and retrospective time perception in above two conditions. 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 performed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495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Sheet of numbers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Two types of sheets each with 30 rows of digits. Each row consists of 38 randomly generated digits.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 each row a digit is underlined.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Subjects are supposed to count the instances of the underlined digit in the row and write it at the end of the row.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digits underlined are same in case of routine task while they are different in non-routine task.</a:t>
            </a:r>
          </a:p>
          <a:p>
            <a:pPr>
              <a:buFont typeface="Wingdings" pitchFamily="2" charset="2"/>
              <a:buChar char="§"/>
            </a:pP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Contd....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Each subject was given a practice time of 20 seconds to practice the task.</a:t>
            </a:r>
          </a:p>
          <a:p>
            <a:r>
              <a:rPr lang="en-US" dirty="0" smtClean="0"/>
              <a:t>After that they were asked to perform the experiment for a fixed duration of 1:30 min(not told to them)</a:t>
            </a:r>
          </a:p>
          <a:p>
            <a:r>
              <a:rPr lang="en-US" dirty="0" smtClean="0"/>
              <a:t>They after the period they were asked to stop and then estimate the time they spent during the experiment.</a:t>
            </a:r>
          </a:p>
          <a:p>
            <a:r>
              <a:rPr lang="en-US" dirty="0" smtClean="0"/>
              <a:t>In perspective test the were told beforehand to keep track of time while doing the task.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26699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Experimental Results (Retrospective)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73908731"/>
              </p:ext>
            </p:extLst>
          </p:nvPr>
        </p:nvGraphicFramePr>
        <p:xfrm>
          <a:off x="1447800" y="1600200"/>
          <a:ext cx="7499352" cy="4636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4838"/>
                <a:gridCol w="1874838"/>
                <a:gridCol w="1874838"/>
                <a:gridCol w="1874838"/>
              </a:tblGrid>
              <a:tr h="499533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Routine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Non-Routine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Sl.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no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Estimated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Time</a:t>
                      </a:r>
                    </a:p>
                    <a:p>
                      <a:pPr algn="ctr"/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(in </a:t>
                      </a:r>
                      <a:r>
                        <a:rPr lang="en-US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secs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Sl.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no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Estimated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Time</a:t>
                      </a:r>
                    </a:p>
                    <a:p>
                      <a:pPr algn="ctr"/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(in </a:t>
                      </a:r>
                      <a:r>
                        <a:rPr lang="en-US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secs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Average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58.33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Average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63.33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9424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26699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Experimental Results (Prospective)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40043952"/>
              </p:ext>
            </p:extLst>
          </p:nvPr>
        </p:nvGraphicFramePr>
        <p:xfrm>
          <a:off x="1447800" y="1295400"/>
          <a:ext cx="7499352" cy="51358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4838"/>
                <a:gridCol w="1874838"/>
                <a:gridCol w="1874838"/>
                <a:gridCol w="1874838"/>
              </a:tblGrid>
              <a:tr h="499533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Routine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Non-Routine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Sl.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no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Estimated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Time</a:t>
                      </a:r>
                    </a:p>
                    <a:p>
                      <a:pPr algn="ctr"/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(in </a:t>
                      </a:r>
                      <a:r>
                        <a:rPr lang="en-US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secs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Sl.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no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Estimated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Time</a:t>
                      </a:r>
                    </a:p>
                    <a:p>
                      <a:pPr algn="ctr"/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(in </a:t>
                      </a:r>
                      <a:r>
                        <a:rPr lang="en-US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secs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Average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Average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1165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26699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Analysis of the Results (Retrospective)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066800"/>
            <a:ext cx="7498080" cy="2133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retrospective time estimation for the routine task was less than that of non-routine task but only by a small amount of 5 seconds.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difference although small is as expected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mean of the non-routine task is 63.33 seconds is less than the allotted time of 90 seconds. This is contrary to what is hypothesized.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47800" y="3316474"/>
            <a:ext cx="7498080" cy="56972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Analysis of the Results (Prospective)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17320" y="4114800"/>
            <a:ext cx="7498080" cy="2133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results for the prospective timing case strongly supported the hypothesis. Average of the routine task was more than the non-routine task as well as actual time.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Few subjects showed behavior strongly in accordance to hypothesis. They guessed a time more than twice the actual time.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64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26699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Possible sources of Error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066800"/>
            <a:ext cx="7498080" cy="24384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experiments were carried out in our wings with our wing mates as subjects. Errors may have been caused by a possible lack of serious environment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data currently is far too less for us to draw any conclusions. Some of the observations may be statistical errors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few of the subjects reported their lack of understanding of the task after the experiment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45623" y="3496650"/>
            <a:ext cx="7498080" cy="626699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Plan of Action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447800" y="4267200"/>
            <a:ext cx="7498080" cy="18288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plan to conduct this experiment on a class of people in a proper environment with clearer guidelines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would at least need 40 subjects for each category that a total of 80 subjects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76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26699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Future Work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71600"/>
            <a:ext cx="7498080" cy="38100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complete the sheet-based experiment with adequate number of subjects in a proper way and analyze the data obtained</a:t>
            </a:r>
          </a:p>
          <a:p>
            <a:pPr marL="82296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get started on the video-based experiment for which we would also require 80 students in total (40 each for the two categories: prospective and retrospective timing analysis)</a:t>
            </a:r>
          </a:p>
          <a:p>
            <a:pPr marL="82296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Analyze the data obtained from both the experiments and verify the hypothesis proposed in the referred paper.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261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85</TotalTime>
  <Words>594</Words>
  <Application>Microsoft Office PowerPoint</Application>
  <PresentationFormat>On-screen Show (4:3)</PresentationFormat>
  <Paragraphs>109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Prospective and Retrospective Perception of Time</vt:lpstr>
      <vt:lpstr>Objective:</vt:lpstr>
      <vt:lpstr>Experiments performed</vt:lpstr>
      <vt:lpstr>Contd....</vt:lpstr>
      <vt:lpstr>Experimental Results (Retrospective)</vt:lpstr>
      <vt:lpstr>Experimental Results (Prospective)</vt:lpstr>
      <vt:lpstr>Analysis of the Results (Retrospective)</vt:lpstr>
      <vt:lpstr>Possible sources of Error</vt:lpstr>
      <vt:lpstr>Future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Perception Of Time</dc:title>
  <dc:creator>Som</dc:creator>
  <cp:lastModifiedBy>Diwa</cp:lastModifiedBy>
  <cp:revision>15</cp:revision>
  <dcterms:created xsi:type="dcterms:W3CDTF">2010-10-31T20:20:10Z</dcterms:created>
  <dcterms:modified xsi:type="dcterms:W3CDTF">2010-11-01T05:38:02Z</dcterms:modified>
</cp:coreProperties>
</file>