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93" r:id="rId2"/>
    <p:sldId id="294" r:id="rId3"/>
    <p:sldId id="256" r:id="rId4"/>
    <p:sldId id="306" r:id="rId5"/>
    <p:sldId id="301" r:id="rId6"/>
    <p:sldId id="302" r:id="rId7"/>
    <p:sldId id="316" r:id="rId8"/>
    <p:sldId id="312" r:id="rId9"/>
    <p:sldId id="304" r:id="rId10"/>
    <p:sldId id="311" r:id="rId11"/>
    <p:sldId id="307" r:id="rId12"/>
    <p:sldId id="317" r:id="rId13"/>
    <p:sldId id="313" r:id="rId14"/>
    <p:sldId id="318" r:id="rId15"/>
    <p:sldId id="319" r:id="rId16"/>
    <p:sldId id="314" r:id="rId17"/>
    <p:sldId id="315" r:id="rId18"/>
    <p:sldId id="320" r:id="rId19"/>
    <p:sldId id="321" r:id="rId20"/>
    <p:sldId id="300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A1B"/>
    <a:srgbClr val="663300"/>
    <a:srgbClr val="CC9900"/>
    <a:srgbClr val="FFFF00"/>
    <a:srgbClr val="134E37"/>
    <a:srgbClr val="232F3E"/>
    <a:srgbClr val="8971E1"/>
    <a:srgbClr val="D54773"/>
    <a:srgbClr val="00B05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8" autoAdjust="0"/>
    <p:restoredTop sz="93063" autoAdjust="0"/>
  </p:normalViewPr>
  <p:slideViewPr>
    <p:cSldViewPr snapToGrid="0">
      <p:cViewPr varScale="1">
        <p:scale>
          <a:sx n="64" d="100"/>
          <a:sy n="64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3028688318567"/>
          <c:y val="5.0219365315650584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37.119999999999997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AttentionXML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32.25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F-4539-85F8-CE422D2C08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30.43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X-Transformer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29.95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40"/>
          <c:min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192184754768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40.270000000000003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Bonsai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36.340000000000003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31.27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42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192184754768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36.65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Bonsai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27.03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37"/>
          <c:min val="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192184754768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Bonsai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3028688318567"/>
          <c:y val="5.0219365315650584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AttentionXML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F-4539-85F8-CE422D2C08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X-Transformer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6640728183221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25.14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7-433A-A8A4-F669780D98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rgbClr val="C830CC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7-433A-A8A4-F669780D98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18.059999999999999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7-433A-A8A4-F669780D98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AttentionXML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17.559999999999999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E7-433A-A8A4-F669780D98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18.55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E7-433A-A8A4-F669780D98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X-Transformer</c:v>
                </c:pt>
              </c:strCache>
            </c:strRef>
          </c:tx>
          <c:spPr>
            <a:solidFill>
              <a:srgbClr val="D54773"/>
            </a:solidFill>
            <a:ln>
              <a:noFill/>
            </a:ln>
            <a:effectLst/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E7-433A-A8A4-F669780D9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27"/>
          <c:min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3028688318567"/>
          <c:y val="5.0219365315650584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7-433A-A8A4-F669780D98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rgbClr val="C830CC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7-433A-A8A4-F669780D98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7-433A-A8A4-F669780D98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AttentionXML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E7-433A-A8A4-F669780D98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E7-433A-A8A4-F669780D98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X-Transformer</c:v>
                </c:pt>
              </c:strCache>
            </c:strRef>
          </c:tx>
          <c:spPr>
            <a:solidFill>
              <a:srgbClr val="D54773"/>
            </a:solidFill>
            <a:ln>
              <a:noFill/>
            </a:ln>
            <a:effectLst/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E7-433A-A8A4-F669780D9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3028688318567"/>
          <c:y val="5.0219365315650584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50.67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B-4000-A635-F72543A4E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rgbClr val="C830CC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B-4000-A635-F72543A4E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FB-4000-A635-F72543A4E0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AttentionXML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45.04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B-4000-A635-F72543A4E0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B-4000-A635-F72543A4E0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X-Transformer</c:v>
                </c:pt>
              </c:strCache>
            </c:strRef>
          </c:tx>
          <c:spPr>
            <a:solidFill>
              <a:srgbClr val="D54773"/>
            </a:solidFill>
            <a:ln>
              <a:noFill/>
            </a:ln>
            <a:effectLst/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FB-4000-A635-F72543A4E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51"/>
          <c:min val="3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3028688318567"/>
          <c:y val="5.0219365315650584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A-4B5F-A241-6C762AA300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rgbClr val="C830CC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A-4B5F-A241-6C762AA300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A-4B5F-A241-6C762AA300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AttentionXML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A-4B5F-A241-6C762AA300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A-4B5F-A241-6C762AA3009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X-Transformer</c:v>
                </c:pt>
              </c:strCache>
            </c:strRef>
          </c:tx>
          <c:spPr>
            <a:solidFill>
              <a:srgbClr val="D54773"/>
            </a:solidFill>
            <a:ln>
              <a:noFill/>
            </a:ln>
            <a:effectLst/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BA-4B5F-A241-6C762AA30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192184754768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47.17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43.14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31.27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192184754768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42.43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Bonsai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39.44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37.26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27.03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192184754768"/>
          <c:y val="7.0671523064088942E-2"/>
          <c:w val="0.9151386154855643"/>
          <c:h val="0.8869365044719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DECAF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F-4539-85F8-CE422D2C0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Astec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F-4539-85F8-CE422D2C08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F-4539-85F8-CE422D2C080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Slice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F-4539-85F8-CE422D2C0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308320"/>
        <c:axId val="404307008"/>
      </c:barChart>
      <c:catAx>
        <c:axId val="40430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307008"/>
        <c:crosses val="autoZero"/>
        <c:auto val="1"/>
        <c:lblAlgn val="ctr"/>
        <c:lblOffset val="100"/>
        <c:noMultiLvlLbl val="0"/>
      </c:catAx>
      <c:valAx>
        <c:axId val="404307008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308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3E5C-F930-41FF-A7BD-4F17EC5250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E7B1E-ABB1-46B6-B8A6-8D4F0CEC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3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E7B1E-ABB1-46B6-B8A6-8D4F0CECF6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7B1E-ABB1-46B6-B8A6-8D4F0CECF6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7B1E-ABB1-46B6-B8A6-8D4F0CECF6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755E22-BC43-4D49-9578-DDCD8AECFE11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7B8E69-23A9-4619-9CFE-E27BFD8A7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4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CA7-61FF-4C69-83B4-1EE7F9C38FAE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122-0BE0-446C-A2FF-4796182DFFAC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7D2D-9EC0-4F31-85D2-F4C48BAC2F55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2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5460-7712-4DAC-A337-BB4CDDFDE11E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6965-36E5-4BBA-B60B-6A05499492A8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6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4975-A1F7-4E83-8D89-D5C6A414E393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4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C323-1D9C-4347-AB6E-A56B8A43D30E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2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99DA-48FF-4F63-A1AD-D752E11C195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FBEF-2B7E-4BA9-A9F8-30DFE087F6D3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CBB7AE7-2826-4915-A6AD-CDE2CB158F62}" type="datetime1">
              <a:rPr lang="en-US" smtClean="0"/>
              <a:t>5/12/2021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57B8E69-23A9-4619-9CFE-E27BFD8A7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bg1"/>
                </a:solidFill>
              </a:defRPr>
            </a:lvl1pPr>
          </a:lstStyle>
          <a:p>
            <a:fld id="{B8DB072C-F5A4-4FFF-AAE2-73A8228D61CF}" type="datetime1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8674249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7B8E69-23A9-4619-9CFE-E27BFD8A7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5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5.png"/><Relationship Id="rId1" Type="http://schemas.openxmlformats.org/officeDocument/2006/relationships/tags" Target="../tags/tag9.xml"/><Relationship Id="rId24" Type="http://schemas.openxmlformats.org/officeDocument/2006/relationships/image" Target="../media/image32.png"/><Relationship Id="rId5" Type="http://schemas.openxmlformats.org/officeDocument/2006/relationships/image" Target="../media/image30.png"/><Relationship Id="rId23" Type="http://schemas.openxmlformats.org/officeDocument/2006/relationships/image" Target="../media/image31.png"/><Relationship Id="rId28" Type="http://schemas.openxmlformats.org/officeDocument/2006/relationships/image" Target="../media/image34.png"/><Relationship Id="rId22" Type="http://schemas.openxmlformats.org/officeDocument/2006/relationships/image" Target="../media/image210.png"/><Relationship Id="rId27" Type="http://schemas.openxmlformats.org/officeDocument/2006/relationships/image" Target="../media/image261.png"/><Relationship Id="rId30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10.png"/><Relationship Id="rId18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image" Target="../media/image300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0.png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9" Type="http://schemas.openxmlformats.org/officeDocument/2006/relationships/image" Target="../media/image390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image" Target="../media/image55.png"/><Relationship Id="rId7" Type="http://schemas.openxmlformats.org/officeDocument/2006/relationships/image" Target="../media/image49.png"/><Relationship Id="rId12" Type="http://schemas.openxmlformats.org/officeDocument/2006/relationships/image" Target="../media/image300.pn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0.png"/><Relationship Id="rId1" Type="http://schemas.openxmlformats.org/officeDocument/2006/relationships/tags" Target="../tags/tag11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9" Type="http://schemas.openxmlformats.org/officeDocument/2006/relationships/image" Target="../media/image390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59.png"/><Relationship Id="rId10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0.png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26" Type="http://schemas.openxmlformats.org/officeDocument/2006/relationships/image" Target="../media/image80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5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6.png"/><Relationship Id="rId29" Type="http://schemas.openxmlformats.org/officeDocument/2006/relationships/image" Target="../media/image28.png"/><Relationship Id="rId1" Type="http://schemas.openxmlformats.org/officeDocument/2006/relationships/tags" Target="../tags/tag8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24" Type="http://schemas.openxmlformats.org/officeDocument/2006/relationships/image" Target="../media/image60.png"/><Relationship Id="rId5" Type="http://schemas.openxmlformats.org/officeDocument/2006/relationships/image" Target="../media/image16.png"/><Relationship Id="rId23" Type="http://schemas.openxmlformats.org/officeDocument/2006/relationships/image" Target="../media/image56.png"/><Relationship Id="rId28" Type="http://schemas.openxmlformats.org/officeDocument/2006/relationships/image" Target="../media/image100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21658" r="21153" b="25086"/>
          <a:stretch/>
        </p:blipFill>
        <p:spPr>
          <a:xfrm>
            <a:off x="3162460" y="4628866"/>
            <a:ext cx="5867080" cy="22291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24520" y="4993640"/>
            <a:ext cx="990600" cy="1757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6560" y="4993640"/>
            <a:ext cx="990600" cy="1757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8600" y="4993640"/>
            <a:ext cx="990600" cy="1757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70640" y="4993640"/>
            <a:ext cx="990600" cy="1757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2480" y="4993640"/>
            <a:ext cx="990600" cy="1757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42502"/>
            <a:ext cx="3489960" cy="415498"/>
          </a:xfrm>
          <a:prstGeom prst="rect">
            <a:avLst/>
          </a:prstGeom>
          <a:solidFill>
            <a:srgbClr val="1C1C21"/>
          </a:solidFill>
        </p:spPr>
        <p:txBody>
          <a:bodyPr wrap="square" rtlCol="0">
            <a:spAutoFit/>
          </a:bodyPr>
          <a:lstStyle/>
          <a:p>
            <a:r>
              <a:rPr lang="en-IN" sz="1000" dirty="0" smtClean="0">
                <a:solidFill>
                  <a:schemeClr val="bg1"/>
                </a:solidFill>
              </a:rPr>
              <a:t>Illustration </a:t>
            </a:r>
            <a:r>
              <a:rPr lang="en-IN" sz="1000" dirty="0">
                <a:solidFill>
                  <a:schemeClr val="bg1"/>
                </a:solidFill>
              </a:rPr>
              <a:t>adapted </a:t>
            </a:r>
            <a:r>
              <a:rPr lang="en-IN" sz="1000" dirty="0" smtClean="0">
                <a:solidFill>
                  <a:schemeClr val="bg1"/>
                </a:solidFill>
              </a:rPr>
              <a:t>from</a:t>
            </a:r>
          </a:p>
          <a:p>
            <a:r>
              <a:rPr lang="en-IN" sz="1000" dirty="0">
                <a:solidFill>
                  <a:schemeClr val="bg1"/>
                </a:solidFill>
              </a:rPr>
              <a:t>https://www.amazon.com/Delibes-</a:t>
            </a:r>
            <a:r>
              <a:rPr lang="en-IN" sz="1000" dirty="0" err="1">
                <a:solidFill>
                  <a:schemeClr val="bg1"/>
                </a:solidFill>
              </a:rPr>
              <a:t>Lakmé</a:t>
            </a:r>
            <a:r>
              <a:rPr lang="en-IN" sz="1000" dirty="0">
                <a:solidFill>
                  <a:schemeClr val="bg1"/>
                </a:solidFill>
              </a:rPr>
              <a:t>-</a:t>
            </a:r>
            <a:r>
              <a:rPr lang="en-IN" sz="1000" dirty="0" err="1">
                <a:solidFill>
                  <a:schemeClr val="bg1"/>
                </a:solidFill>
              </a:rPr>
              <a:t>Léo</a:t>
            </a:r>
            <a:r>
              <a:rPr lang="en-IN" sz="1000" dirty="0">
                <a:solidFill>
                  <a:schemeClr val="bg1"/>
                </a:solidFill>
              </a:rPr>
              <a:t>/</a:t>
            </a:r>
            <a:r>
              <a:rPr lang="en-IN" sz="1000" dirty="0" err="1">
                <a:solidFill>
                  <a:schemeClr val="bg1"/>
                </a:solidFill>
              </a:rPr>
              <a:t>dp</a:t>
            </a:r>
            <a:r>
              <a:rPr lang="en-IN" sz="1000" dirty="0">
                <a:solidFill>
                  <a:schemeClr val="bg1"/>
                </a:solidFill>
              </a:rPr>
              <a:t>/B00000C2JP/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5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Components of DECAF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8015653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Component 2</a:t>
                </a:r>
                <a:r>
                  <a:rPr lang="en-IN" dirty="0"/>
                  <a:t>: Extreme </a:t>
                </a:r>
                <a:r>
                  <a:rPr lang="en-IN" dirty="0" smtClean="0"/>
                  <a:t>classifiers</a:t>
                </a:r>
              </a:p>
              <a:p>
                <a:pPr lvl="2"/>
                <a:r>
                  <a:rPr lang="en-IN" dirty="0" smtClean="0"/>
                  <a:t>A </a:t>
                </a:r>
                <a:r>
                  <a:rPr lang="en-IN" dirty="0"/>
                  <a:t>linear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per label with hope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large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small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IN" dirty="0" smtClean="0"/>
                  <a:t>DECAF’s extreme classifiers critically use label text</a:t>
                </a:r>
              </a:p>
              <a:p>
                <a:pPr lvl="2"/>
                <a:r>
                  <a:rPr lang="en-IN" dirty="0" smtClean="0"/>
                  <a:t>Allow labels that share tokens to collaborate</a:t>
                </a:r>
              </a:p>
              <a:p>
                <a:endParaRPr lang="en-IN" dirty="0" smtClean="0"/>
              </a:p>
              <a:p>
                <a:pPr lvl="2"/>
                <a:r>
                  <a:rPr lang="en-IN" dirty="0" smtClean="0"/>
                  <a:t>Label 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IN" dirty="0" smtClean="0"/>
                  <a:t> embedded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</m:oMath>
                </a14:m>
                <a:r>
                  <a:rPr lang="en-IN" dirty="0" smtClean="0"/>
                  <a:t>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IN" dirty="0" smtClean="0"/>
              </a:p>
              <a:p>
                <a:endParaRPr lang="en-IN" dirty="0" smtClean="0"/>
              </a:p>
              <a:p>
                <a:pPr lvl="2"/>
                <a:r>
                  <a:rPr lang="en-IN" dirty="0" smtClean="0"/>
                  <a:t>A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 smtClean="0"/>
                  <a:t>-dim </a:t>
                </a:r>
                <a:r>
                  <a:rPr lang="en-IN" dirty="0"/>
                  <a:t>“refinement”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IN" dirty="0" smtClean="0"/>
                  <a:t> learnt, one per label</a:t>
                </a:r>
                <a:r>
                  <a:rPr lang="en-IN" dirty="0"/>
                  <a:t>, and combined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IN" dirty="0" smtClean="0"/>
                  <a:t> </a:t>
                </a:r>
                <a:r>
                  <a:rPr lang="en-US" dirty="0" smtClean="0"/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IN" dirty="0" smtClean="0"/>
                  <a:t>A fresh instance of combination block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8015653" cy="5746376"/>
              </a:xfrm>
              <a:blipFill>
                <a:blip r:embed="rId5"/>
                <a:stretch>
                  <a:fillRect l="-837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8193722" y="1111624"/>
            <a:ext cx="3665510" cy="2355691"/>
            <a:chOff x="7858331" y="2786549"/>
            <a:chExt cx="3665510" cy="2355691"/>
          </a:xfrm>
        </p:grpSpPr>
        <p:grpSp>
          <p:nvGrpSpPr>
            <p:cNvPr id="7" name="Group 6"/>
            <p:cNvGrpSpPr/>
            <p:nvPr/>
          </p:nvGrpSpPr>
          <p:grpSpPr>
            <a:xfrm>
              <a:off x="9634070" y="3832275"/>
              <a:ext cx="804345" cy="520979"/>
              <a:chOff x="5690381" y="1359190"/>
              <a:chExt cx="804345" cy="520979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690381" y="1719300"/>
                <a:ext cx="804345" cy="160869"/>
                <a:chOff x="10541613" y="1904967"/>
                <a:chExt cx="804345" cy="160869"/>
              </a:xfrm>
            </p:grpSpPr>
            <p:sp>
              <p:nvSpPr>
                <p:cNvPr id="91" name="Rectangle 90"/>
                <p:cNvSpPr>
                  <a:spLocks/>
                </p:cNvSpPr>
                <p:nvPr/>
              </p:nvSpPr>
              <p:spPr>
                <a:xfrm>
                  <a:off x="10541613" y="1904967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Rectangle 91"/>
                <p:cNvSpPr>
                  <a:spLocks/>
                </p:cNvSpPr>
                <p:nvPr/>
              </p:nvSpPr>
              <p:spPr>
                <a:xfrm>
                  <a:off x="10702482" y="1904967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Rectangle 92"/>
                <p:cNvSpPr>
                  <a:spLocks/>
                </p:cNvSpPr>
                <p:nvPr/>
              </p:nvSpPr>
              <p:spPr>
                <a:xfrm>
                  <a:off x="10863351" y="1904967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ectangle 93"/>
                <p:cNvSpPr>
                  <a:spLocks/>
                </p:cNvSpPr>
                <p:nvPr/>
              </p:nvSpPr>
              <p:spPr>
                <a:xfrm>
                  <a:off x="11024220" y="1904967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Rectangle 94"/>
                <p:cNvSpPr>
                  <a:spLocks/>
                </p:cNvSpPr>
                <p:nvPr/>
              </p:nvSpPr>
              <p:spPr>
                <a:xfrm>
                  <a:off x="11185089" y="1904967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>
                  <a:xfrm>
                    <a:off x="5722521" y="1359190"/>
                    <a:ext cx="438818" cy="38735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I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8" name="Rectangle 4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2521" y="1359190"/>
                    <a:ext cx="438818" cy="38735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t="-3175" r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Arrow Connector 7"/>
            <p:cNvCxnSpPr>
              <a:stCxn id="35" idx="0"/>
              <a:endCxn id="86" idx="2"/>
            </p:cNvCxnSpPr>
            <p:nvPr/>
          </p:nvCxnSpPr>
          <p:spPr>
            <a:xfrm flipH="1" flipV="1">
              <a:off x="10555832" y="3290970"/>
              <a:ext cx="1" cy="23601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0153659" y="3130101"/>
              <a:ext cx="804345" cy="160869"/>
              <a:chOff x="9625345" y="1904967"/>
              <a:chExt cx="804345" cy="160869"/>
            </a:xfrm>
          </p:grpSpPr>
          <p:sp>
            <p:nvSpPr>
              <p:cNvPr id="84" name="Rectangle 83"/>
              <p:cNvSpPr>
                <a:spLocks/>
              </p:cNvSpPr>
              <p:nvPr/>
            </p:nvSpPr>
            <p:spPr>
              <a:xfrm>
                <a:off x="9625345" y="1904967"/>
                <a:ext cx="160869" cy="16086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/>
              <p:cNvSpPr>
                <a:spLocks/>
              </p:cNvSpPr>
              <p:nvPr/>
            </p:nvSpPr>
            <p:spPr>
              <a:xfrm>
                <a:off x="9786214" y="1904967"/>
                <a:ext cx="160869" cy="160869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/>
              <p:cNvSpPr>
                <a:spLocks/>
              </p:cNvSpPr>
              <p:nvPr/>
            </p:nvSpPr>
            <p:spPr>
              <a:xfrm>
                <a:off x="9947083" y="1904967"/>
                <a:ext cx="160869" cy="160869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Rectangle 86"/>
              <p:cNvSpPr>
                <a:spLocks/>
              </p:cNvSpPr>
              <p:nvPr/>
            </p:nvSpPr>
            <p:spPr>
              <a:xfrm>
                <a:off x="10107952" y="1904967"/>
                <a:ext cx="160869" cy="160869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>
                <a:spLocks/>
              </p:cNvSpPr>
              <p:nvPr/>
            </p:nvSpPr>
            <p:spPr>
              <a:xfrm>
                <a:off x="10268821" y="1904967"/>
                <a:ext cx="160869" cy="1608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020501" y="2786549"/>
                  <a:ext cx="438818" cy="3742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0501" y="2786549"/>
                  <a:ext cx="438818" cy="3742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7861552" y="2973351"/>
              <a:ext cx="1022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23530" y="3022940"/>
              <a:ext cx="510757" cy="266656"/>
              <a:chOff x="727254" y="1541578"/>
              <a:chExt cx="510757" cy="26665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76053" y="1541578"/>
                <a:ext cx="394383" cy="26665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27254" y="1544101"/>
                <a:ext cx="51075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STOP</a:t>
                </a:r>
                <a:endParaRPr lang="en-I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60889" y="3735498"/>
              <a:ext cx="1022555" cy="463514"/>
              <a:chOff x="3532077" y="2722812"/>
              <a:chExt cx="1022555" cy="46351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626640" y="3025457"/>
                <a:ext cx="804345" cy="160869"/>
                <a:chOff x="2206791" y="4942892"/>
                <a:chExt cx="804345" cy="160869"/>
              </a:xfrm>
            </p:grpSpPr>
            <p:sp>
              <p:nvSpPr>
                <p:cNvPr id="77" name="Rectangle 76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 77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ectangle 78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Rectangle 79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ectangle 80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3532077" y="2722812"/>
                <a:ext cx="1022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Famous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67132" y="4183234"/>
              <a:ext cx="1022555" cy="465674"/>
              <a:chOff x="3538320" y="3170548"/>
              <a:chExt cx="1022555" cy="4656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634637" y="3475353"/>
                <a:ext cx="804345" cy="160869"/>
                <a:chOff x="10061615" y="3154118"/>
                <a:chExt cx="804345" cy="160869"/>
              </a:xfrm>
            </p:grpSpPr>
            <p:sp>
              <p:nvSpPr>
                <p:cNvPr id="70" name="Rectangle 69"/>
                <p:cNvSpPr>
                  <a:spLocks/>
                </p:cNvSpPr>
                <p:nvPr/>
              </p:nvSpPr>
              <p:spPr>
                <a:xfrm>
                  <a:off x="10061615" y="3154118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 70"/>
                <p:cNvSpPr>
                  <a:spLocks/>
                </p:cNvSpPr>
                <p:nvPr/>
              </p:nvSpPr>
              <p:spPr>
                <a:xfrm>
                  <a:off x="10222484" y="3154118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Rectangle 71"/>
                <p:cNvSpPr>
                  <a:spLocks/>
                </p:cNvSpPr>
                <p:nvPr/>
              </p:nvSpPr>
              <p:spPr>
                <a:xfrm>
                  <a:off x="10383353" y="3154118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Rectangle 72"/>
                <p:cNvSpPr>
                  <a:spLocks/>
                </p:cNvSpPr>
                <p:nvPr/>
              </p:nvSpPr>
              <p:spPr>
                <a:xfrm>
                  <a:off x="10544222" y="3154118"/>
                  <a:ext cx="160869" cy="16086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 73"/>
                <p:cNvSpPr>
                  <a:spLocks/>
                </p:cNvSpPr>
                <p:nvPr/>
              </p:nvSpPr>
              <p:spPr>
                <a:xfrm>
                  <a:off x="10705091" y="3154118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3538320" y="3170548"/>
                <a:ext cx="1022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>
                    <a:solidFill>
                      <a:schemeClr val="bg1"/>
                    </a:solidFill>
                  </a:rPr>
                  <a:t>Opera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58331" y="4630970"/>
              <a:ext cx="1022555" cy="456656"/>
              <a:chOff x="3529519" y="3618284"/>
              <a:chExt cx="1022555" cy="456656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630654" y="3914071"/>
                <a:ext cx="804345" cy="160869"/>
                <a:chOff x="5274456" y="4942892"/>
                <a:chExt cx="804345" cy="160869"/>
              </a:xfrm>
            </p:grpSpPr>
            <p:sp>
              <p:nvSpPr>
                <p:cNvPr id="63" name="Rectangle 62"/>
                <p:cNvSpPr>
                  <a:spLocks/>
                </p:cNvSpPr>
                <p:nvPr/>
              </p:nvSpPr>
              <p:spPr>
                <a:xfrm>
                  <a:off x="5274456" y="4942892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Rectangle 63"/>
                <p:cNvSpPr>
                  <a:spLocks/>
                </p:cNvSpPr>
                <p:nvPr/>
              </p:nvSpPr>
              <p:spPr>
                <a:xfrm>
                  <a:off x="5435325" y="4942892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 64"/>
                <p:cNvSpPr>
                  <a:spLocks/>
                </p:cNvSpPr>
                <p:nvPr/>
              </p:nvSpPr>
              <p:spPr>
                <a:xfrm>
                  <a:off x="5596194" y="4942892"/>
                  <a:ext cx="160869" cy="16086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Rectangle 65"/>
                <p:cNvSpPr>
                  <a:spLocks/>
                </p:cNvSpPr>
                <p:nvPr/>
              </p:nvSpPr>
              <p:spPr>
                <a:xfrm>
                  <a:off x="5757063" y="4942892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Rectangle 66"/>
                <p:cNvSpPr>
                  <a:spLocks/>
                </p:cNvSpPr>
                <p:nvPr/>
              </p:nvSpPr>
              <p:spPr>
                <a:xfrm>
                  <a:off x="5917932" y="494289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3529519" y="3618284"/>
                <a:ext cx="1022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Duets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67" idx="3"/>
              <a:endCxn id="58" idx="2"/>
            </p:cNvCxnSpPr>
            <p:nvPr/>
          </p:nvCxnSpPr>
          <p:spPr>
            <a:xfrm flipV="1">
              <a:off x="8763811" y="5005080"/>
              <a:ext cx="324678" cy="211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9088489" y="4867920"/>
              <a:ext cx="274320" cy="274320"/>
              <a:chOff x="4818963" y="3484880"/>
              <a:chExt cx="421640" cy="42164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818963" y="3484880"/>
                <a:ext cx="421640" cy="42164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9" name="Straight Connector 58"/>
              <p:cNvCxnSpPr>
                <a:stCxn id="58" idx="0"/>
                <a:endCxn id="58" idx="4"/>
              </p:cNvCxnSpPr>
              <p:nvPr/>
            </p:nvCxnSpPr>
            <p:spPr>
              <a:xfrm>
                <a:off x="5029783" y="3484880"/>
                <a:ext cx="0" cy="4216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8" idx="2"/>
                <a:endCxn id="58" idx="6"/>
              </p:cNvCxnSpPr>
              <p:nvPr/>
            </p:nvCxnSpPr>
            <p:spPr>
              <a:xfrm>
                <a:off x="4818963" y="3695700"/>
                <a:ext cx="42164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Elbow Connector 17"/>
            <p:cNvCxnSpPr>
              <a:stCxn id="50" idx="3"/>
              <a:endCxn id="58" idx="7"/>
            </p:cNvCxnSpPr>
            <p:nvPr/>
          </p:nvCxnSpPr>
          <p:spPr>
            <a:xfrm>
              <a:off x="8765464" y="3670842"/>
              <a:ext cx="557172" cy="1237251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81" idx="3"/>
              <a:endCxn id="58" idx="0"/>
            </p:cNvCxnSpPr>
            <p:nvPr/>
          </p:nvCxnSpPr>
          <p:spPr>
            <a:xfrm>
              <a:off x="8759797" y="4118578"/>
              <a:ext cx="465852" cy="749342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74" idx="3"/>
              <a:endCxn id="58" idx="1"/>
            </p:cNvCxnSpPr>
            <p:nvPr/>
          </p:nvCxnSpPr>
          <p:spPr>
            <a:xfrm>
              <a:off x="8767794" y="4568474"/>
              <a:ext cx="360868" cy="339619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8" idx="6"/>
              <a:endCxn id="51" idx="1"/>
            </p:cNvCxnSpPr>
            <p:nvPr/>
          </p:nvCxnSpPr>
          <p:spPr>
            <a:xfrm flipV="1">
              <a:off x="9362809" y="4998740"/>
              <a:ext cx="267651" cy="634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0719506" y="4540926"/>
              <a:ext cx="787516" cy="584775"/>
              <a:chOff x="7130425" y="1628463"/>
              <a:chExt cx="787516" cy="58477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7130425" y="1692250"/>
                <a:ext cx="787516" cy="457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3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7192546" y="1628463"/>
                    <a:ext cx="5261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I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2546" y="1628463"/>
                    <a:ext cx="526106" cy="58477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Arrow Connector 22"/>
            <p:cNvCxnSpPr>
              <a:stCxn id="56" idx="0"/>
              <a:endCxn id="41" idx="2"/>
            </p:cNvCxnSpPr>
            <p:nvPr/>
          </p:nvCxnSpPr>
          <p:spPr>
            <a:xfrm flipH="1" flipV="1">
              <a:off x="11105336" y="4362288"/>
              <a:ext cx="7928" cy="24242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9508772" y="4572483"/>
                  <a:ext cx="475771" cy="386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IN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IN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I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8772" y="4572483"/>
                  <a:ext cx="475771" cy="386068"/>
                </a:xfrm>
                <a:prstGeom prst="rect">
                  <a:avLst/>
                </a:prstGeom>
                <a:blipFill>
                  <a:blip r:embed="rId25"/>
                  <a:stretch>
                    <a:fillRect t="-3125" r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9630460" y="4918305"/>
              <a:ext cx="804345" cy="160869"/>
              <a:chOff x="2206791" y="4942892"/>
              <a:chExt cx="804345" cy="160869"/>
            </a:xfrm>
          </p:grpSpPr>
          <p:sp>
            <p:nvSpPr>
              <p:cNvPr id="51" name="Rectangle 50"/>
              <p:cNvSpPr>
                <a:spLocks/>
              </p:cNvSpPr>
              <p:nvPr/>
            </p:nvSpPr>
            <p:spPr>
              <a:xfrm>
                <a:off x="2206791" y="4942892"/>
                <a:ext cx="160869" cy="160869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2367660" y="4942892"/>
                <a:ext cx="160869" cy="160869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>
                <a:spLocks/>
              </p:cNvSpPr>
              <p:nvPr/>
            </p:nvSpPr>
            <p:spPr>
              <a:xfrm>
                <a:off x="2528529" y="4942892"/>
                <a:ext cx="160869" cy="16086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>
                <a:spLocks/>
              </p:cNvSpPr>
              <p:nvPr/>
            </p:nvSpPr>
            <p:spPr>
              <a:xfrm>
                <a:off x="2689398" y="4942892"/>
                <a:ext cx="160869" cy="160869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>
                <a:spLocks/>
              </p:cNvSpPr>
              <p:nvPr/>
            </p:nvSpPr>
            <p:spPr>
              <a:xfrm>
                <a:off x="2850267" y="4942892"/>
                <a:ext cx="160869" cy="160869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860372" y="3287762"/>
              <a:ext cx="1022555" cy="463514"/>
              <a:chOff x="3531560" y="2275076"/>
              <a:chExt cx="1022555" cy="46351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531560" y="2275076"/>
                <a:ext cx="1022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Most</a:t>
                </a:r>
                <a:endParaRPr lang="en-IN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3632307" y="2577721"/>
                <a:ext cx="804345" cy="160869"/>
                <a:chOff x="1184236" y="4942892"/>
                <a:chExt cx="804345" cy="160869"/>
              </a:xfrm>
            </p:grpSpPr>
            <p:sp>
              <p:nvSpPr>
                <p:cNvPr id="46" name="Rectangle 45"/>
                <p:cNvSpPr>
                  <a:spLocks/>
                </p:cNvSpPr>
                <p:nvPr/>
              </p:nvSpPr>
              <p:spPr>
                <a:xfrm>
                  <a:off x="1184236" y="4942892"/>
                  <a:ext cx="160869" cy="160869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 46"/>
                <p:cNvSpPr>
                  <a:spLocks/>
                </p:cNvSpPr>
                <p:nvPr/>
              </p:nvSpPr>
              <p:spPr>
                <a:xfrm>
                  <a:off x="1345105" y="4942892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 47"/>
                <p:cNvSpPr>
                  <a:spLocks/>
                </p:cNvSpPr>
                <p:nvPr/>
              </p:nvSpPr>
              <p:spPr>
                <a:xfrm>
                  <a:off x="1505974" y="494289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ectangle 48"/>
                <p:cNvSpPr>
                  <a:spLocks/>
                </p:cNvSpPr>
                <p:nvPr/>
              </p:nvSpPr>
              <p:spPr>
                <a:xfrm>
                  <a:off x="1666843" y="4942892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 49"/>
                <p:cNvSpPr>
                  <a:spLocks/>
                </p:cNvSpPr>
                <p:nvPr/>
              </p:nvSpPr>
              <p:spPr>
                <a:xfrm>
                  <a:off x="1827712" y="4942892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10703163" y="3830078"/>
              <a:ext cx="820678" cy="532210"/>
              <a:chOff x="3400405" y="1347959"/>
              <a:chExt cx="820678" cy="5322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400405" y="1719300"/>
                <a:ext cx="804345" cy="160869"/>
                <a:chOff x="2206791" y="4942892"/>
                <a:chExt cx="804345" cy="160869"/>
              </a:xfrm>
            </p:grpSpPr>
            <p:sp>
              <p:nvSpPr>
                <p:cNvPr id="39" name="Rectangle 38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39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 40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Rectangle 41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3782265" y="1347959"/>
                    <a:ext cx="438818" cy="3797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I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8" name="Rectangle 4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2265" y="1347959"/>
                    <a:ext cx="438818" cy="37971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t="-3175" r="-8333" b="-15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10155898" y="3431163"/>
              <a:ext cx="799869" cy="584775"/>
              <a:chOff x="7926207" y="2018087"/>
              <a:chExt cx="799869" cy="58477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926207" y="2113911"/>
                <a:ext cx="799869" cy="4572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3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7935459" y="2018087"/>
                    <a:ext cx="703078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IN" sz="3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5459" y="2018087"/>
                    <a:ext cx="703078" cy="58477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Elbow Connector 31"/>
            <p:cNvCxnSpPr>
              <a:stCxn id="43" idx="0"/>
              <a:endCxn id="35" idx="3"/>
            </p:cNvCxnSpPr>
            <p:nvPr/>
          </p:nvCxnSpPr>
          <p:spPr>
            <a:xfrm rot="16200000" flipV="1">
              <a:off x="10968505" y="3742849"/>
              <a:ext cx="445832" cy="471307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91" idx="0"/>
              <a:endCxn id="35" idx="1"/>
            </p:cNvCxnSpPr>
            <p:nvPr/>
          </p:nvCxnSpPr>
          <p:spPr>
            <a:xfrm rot="5400000" flipH="1" flipV="1">
              <a:off x="9716802" y="3753290"/>
              <a:ext cx="436798" cy="441393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53" idx="0"/>
              <a:endCxn id="56" idx="1"/>
            </p:cNvCxnSpPr>
            <p:nvPr/>
          </p:nvCxnSpPr>
          <p:spPr>
            <a:xfrm rot="5400000" flipH="1" flipV="1">
              <a:off x="10333573" y="4532373"/>
              <a:ext cx="84992" cy="686873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8212424" y="3694261"/>
            <a:ext cx="3567422" cy="983242"/>
            <a:chOff x="8212424" y="3694261"/>
            <a:chExt cx="3567422" cy="983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212424" y="3694261"/>
                  <a:ext cx="3567422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IN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en-I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I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I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I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</m:acc>
                        </m:e>
                        <m:sub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I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I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sSub>
                        <m:sSubPr>
                          <m:ctrlPr>
                            <a:rPr lang="en-I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a14:m>
                  <a:r>
                    <a:rPr lang="en-IN" sz="2400" dirty="0" smtClean="0">
                      <a:solidFill>
                        <a:schemeClr val="bg1"/>
                      </a:solidFill>
                    </a:rPr>
                    <a:t> </a:t>
                  </a:r>
                  <a:endParaRPr lang="en-IN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424" y="3694261"/>
                  <a:ext cx="3567422" cy="50917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8212424" y="4215838"/>
              <a:ext cx="3078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bg1"/>
                  </a:solidFill>
                  <a:latin typeface="+mj-lt"/>
                </a:rPr>
                <a:t>Label Text Embedding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212424" y="4986638"/>
            <a:ext cx="2769430" cy="930597"/>
            <a:chOff x="8212424" y="4986638"/>
            <a:chExt cx="2769430" cy="930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250471" y="4986638"/>
                  <a:ext cx="2309427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I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IN" sz="2400" dirty="0" smtClean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471" y="4986638"/>
                  <a:ext cx="2309427" cy="509178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TextBox 99"/>
            <p:cNvSpPr txBox="1"/>
            <p:nvPr/>
          </p:nvSpPr>
          <p:spPr>
            <a:xfrm>
              <a:off x="8212424" y="5455570"/>
              <a:ext cx="2769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bg1"/>
                  </a:solidFill>
                  <a:latin typeface="+mj-lt"/>
                </a:rPr>
                <a:t>Extreme Classifier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1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Components of DECAF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6059738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Component 3</a:t>
                </a:r>
                <a:r>
                  <a:rPr lang="en-IN" dirty="0" smtClean="0"/>
                  <a:t>: Pre-ranker (hard negative miner + </a:t>
                </a:r>
                <a:r>
                  <a:rPr lang="en-IN" dirty="0" err="1" smtClean="0"/>
                  <a:t>shortlister</a:t>
                </a:r>
                <a:r>
                  <a:rPr lang="en-IN" dirty="0" smtClean="0"/>
                  <a:t>)</a:t>
                </a:r>
              </a:p>
              <a:p>
                <a:pPr lvl="2"/>
                <a:r>
                  <a:rPr lang="en-IN" dirty="0" smtClean="0"/>
                  <a:t>Given test </a:t>
                </a:r>
                <a:r>
                  <a:rPr lang="en-IN" dirty="0" err="1" smtClean="0"/>
                  <a:t>pt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IN" dirty="0" smtClean="0"/>
                  <a:t>, infeasible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/>
                  <a:t> for all labels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IN" dirty="0" smtClean="0"/>
              </a:p>
              <a:p>
                <a:pPr lvl="2"/>
                <a:r>
                  <a:rPr lang="en-IN" dirty="0" smtClean="0"/>
                  <a:t>Pre-ranker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/>
                  <a:t> to obtain a shortlist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/>
                  <a:t>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labels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computed only for labels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a:rPr lang="en-IN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/>
                  <a:t> to make final predictions</a:t>
                </a:r>
              </a:p>
              <a:p>
                <a:r>
                  <a:rPr lang="en-US" sz="2800" i="1" dirty="0" smtClean="0"/>
                  <a:t>DECAF’s </a:t>
                </a:r>
                <a:r>
                  <a:rPr lang="en-US" sz="2800" i="1" dirty="0"/>
                  <a:t>pre-ranker </a:t>
                </a:r>
                <a:r>
                  <a:rPr lang="en-US" sz="2800" i="1" dirty="0" smtClean="0"/>
                  <a:t>is compact</a:t>
                </a:r>
                <a:br>
                  <a:rPr lang="en-US" sz="2800" i="1" dirty="0" smtClean="0"/>
                </a:br>
                <a:r>
                  <a:rPr lang="en-US" sz="2800" i="1" dirty="0" smtClean="0"/>
                  <a:t>(</a:t>
                </a:r>
                <a:r>
                  <a:rPr lang="en-US" sz="2800" i="1" dirty="0"/>
                  <a:t>returns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 ≈</m:t>
                    </m:r>
                  </m:oMath>
                </a14:m>
                <a:r>
                  <a:rPr lang="en-US" sz="2800" i="1" dirty="0"/>
                  <a:t> 500 labels) yet </a:t>
                </a:r>
                <a:r>
                  <a:rPr lang="en-US" sz="2800" i="1" dirty="0" smtClean="0"/>
                  <a:t>offers</a:t>
                </a:r>
                <a:br>
                  <a:rPr lang="en-US" sz="2800" i="1" dirty="0" smtClean="0"/>
                </a:br>
                <a:r>
                  <a:rPr lang="en-US" sz="2800" i="1" dirty="0" smtClean="0"/>
                  <a:t>high</a:t>
                </a:r>
                <a:r>
                  <a:rPr lang="en-US" sz="2800" i="1" dirty="0"/>
                  <a:t> </a:t>
                </a:r>
                <a:r>
                  <a:rPr lang="en-US" sz="2800" i="1" dirty="0" smtClean="0"/>
                  <a:t>recall </a:t>
                </a:r>
                <a:r>
                  <a:rPr lang="en-US" sz="2800" i="1" dirty="0"/>
                  <a:t>(85%)</a:t>
                </a:r>
              </a:p>
              <a:p>
                <a:r>
                  <a:rPr lang="en-IN" sz="2800" i="1" dirty="0"/>
                  <a:t>DECAF </a:t>
                </a:r>
                <a:r>
                  <a:rPr lang="en-IN" sz="2800" i="1" dirty="0" err="1"/>
                  <a:t>upto</a:t>
                </a:r>
                <a:r>
                  <a:rPr lang="en-IN" sz="2800" i="1" dirty="0"/>
                  <a:t> 10x faster than </a:t>
                </a:r>
                <a:r>
                  <a:rPr lang="en-IN" sz="2800" i="1" dirty="0" smtClean="0"/>
                  <a:t>Slice,</a:t>
                </a:r>
                <a:br>
                  <a:rPr lang="en-IN" sz="2800" i="1" dirty="0" smtClean="0"/>
                </a:br>
                <a:r>
                  <a:rPr lang="en-IN" sz="2800" i="1" dirty="0" err="1" smtClean="0"/>
                  <a:t>Astec</a:t>
                </a:r>
                <a:r>
                  <a:rPr lang="en-IN" sz="2800" i="1" dirty="0" smtClean="0"/>
                  <a:t> </a:t>
                </a:r>
                <a:r>
                  <a:rPr lang="en-IN" sz="2800" i="1" dirty="0"/>
                  <a:t>at prediction </a:t>
                </a:r>
                <a:r>
                  <a:rPr lang="en-IN" sz="2800" i="1" dirty="0" smtClean="0"/>
                  <a:t>time</a:t>
                </a:r>
              </a:p>
              <a:p>
                <a:r>
                  <a:rPr lang="en-IN" sz="2800" i="1" dirty="0" smtClean="0"/>
                  <a:t>Slice, ASTEC </a:t>
                </a:r>
                <a:r>
                  <a:rPr lang="en-IN" sz="2800" i="1" dirty="0"/>
                  <a:t>use </a:t>
                </a:r>
                <a:r>
                  <a:rPr lang="en-IN" sz="2800" i="1" dirty="0" smtClean="0"/>
                  <a:t>generic </a:t>
                </a:r>
                <a:r>
                  <a:rPr lang="en-IN" sz="2800" i="1" dirty="0" err="1" smtClean="0"/>
                  <a:t>kNN</a:t>
                </a:r>
                <a:r>
                  <a:rPr lang="en-IN" sz="2800" i="1" dirty="0" smtClean="0"/>
                  <a:t/>
                </a:r>
                <a:br>
                  <a:rPr lang="en-IN" sz="2800" i="1" dirty="0" smtClean="0"/>
                </a:br>
                <a:r>
                  <a:rPr lang="en-IN" sz="2800" i="1" dirty="0" smtClean="0"/>
                  <a:t>based hard negative miners</a:t>
                </a:r>
              </a:p>
              <a:p>
                <a:r>
                  <a:rPr lang="en-IN" sz="2800" i="1" dirty="0" smtClean="0"/>
                  <a:t>DECAF’s learns its pre-ranker in a</a:t>
                </a:r>
                <a:br>
                  <a:rPr lang="en-IN" sz="2800" i="1" dirty="0" smtClean="0"/>
                </a:br>
                <a:r>
                  <a:rPr lang="en-IN" sz="2800" i="1" dirty="0" smtClean="0"/>
                  <a:t>novel recursive manner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6059738"/>
              </a:xfrm>
              <a:blipFill>
                <a:blip r:embed="rId5"/>
                <a:stretch>
                  <a:fillRect l="-562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grpSp>
        <p:nvGrpSpPr>
          <p:cNvPr id="173" name="Group 172"/>
          <p:cNvGrpSpPr/>
          <p:nvPr/>
        </p:nvGrpSpPr>
        <p:grpSpPr>
          <a:xfrm>
            <a:off x="5294545" y="3270396"/>
            <a:ext cx="6795022" cy="3636283"/>
            <a:chOff x="5294545" y="3270396"/>
            <a:chExt cx="6795022" cy="3636283"/>
          </a:xfrm>
        </p:grpSpPr>
        <p:sp>
          <p:nvSpPr>
            <p:cNvPr id="7" name="Rounded Rectangle 6"/>
            <p:cNvSpPr/>
            <p:nvPr/>
          </p:nvSpPr>
          <p:spPr>
            <a:xfrm>
              <a:off x="6714430" y="3282287"/>
              <a:ext cx="3168483" cy="2801754"/>
            </a:xfrm>
            <a:prstGeom prst="roundRect">
              <a:avLst>
                <a:gd name="adj" fmla="val 2249"/>
              </a:avLst>
            </a:prstGeom>
            <a:solidFill>
              <a:srgbClr val="134E3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14665" y="3504879"/>
              <a:ext cx="103372" cy="24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16848" y="3504879"/>
              <a:ext cx="103372" cy="24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65757" y="3500130"/>
              <a:ext cx="103372" cy="24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0211" y="3506312"/>
              <a:ext cx="103372" cy="24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41303" y="3501563"/>
              <a:ext cx="103372" cy="24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737548" y="3852409"/>
              <a:ext cx="1194452" cy="1027034"/>
              <a:chOff x="3246830" y="2287526"/>
              <a:chExt cx="1194452" cy="1027034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3283122" y="2287526"/>
                <a:ext cx="1027034" cy="102703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3246830" y="2409270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rgbClr val="FFFF00"/>
                    </a:solidFill>
                    <a:cs typeface="Calibri" panose="020F0502020204030204" pitchFamily="34" charset="0"/>
                  </a:rPr>
                  <a:t>L11</a:t>
                </a:r>
                <a:endParaRPr lang="en-IN" sz="2000" b="1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3685781" y="2522677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rgbClr val="FFFF00"/>
                    </a:solidFill>
                    <a:cs typeface="Calibri" panose="020F0502020204030204" pitchFamily="34" charset="0"/>
                  </a:rPr>
                  <a:t>L4</a:t>
                </a:r>
                <a:endParaRPr lang="en-IN" sz="2000" b="1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341904" y="2861418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L6</a:t>
                </a:r>
                <a:endParaRPr lang="en-IN" sz="2000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762795" y="4968527"/>
              <a:ext cx="1227808" cy="1027034"/>
              <a:chOff x="3227362" y="2287526"/>
              <a:chExt cx="1227808" cy="1027034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3283122" y="2287526"/>
                <a:ext cx="1027034" cy="102703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366305" y="2314400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rgbClr val="FFFF00"/>
                    </a:solidFill>
                    <a:cs typeface="Calibri" panose="020F0502020204030204" pitchFamily="34" charset="0"/>
                  </a:rPr>
                  <a:t>L1</a:t>
                </a:r>
                <a:endParaRPr lang="en-IN" sz="2000" b="1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699669" y="2710227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L9</a:t>
                </a:r>
                <a:endParaRPr lang="en-IN" sz="2000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227362" y="2741384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rgbClr val="FFFF00"/>
                    </a:solidFill>
                    <a:cs typeface="Calibri" panose="020F0502020204030204" pitchFamily="34" charset="0"/>
                  </a:rPr>
                  <a:t>L13</a:t>
                </a:r>
                <a:endParaRPr lang="en-IN" sz="2000" b="1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625052" y="6067687"/>
                  <a:ext cx="32608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400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Pre-Ranking</a:t>
                  </a:r>
                  <a:br>
                    <a:rPr lang="en-IN" sz="2400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</a:br>
                  <a:r>
                    <a:rPr lang="en-IN" sz="2400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(</a:t>
                  </a:r>
                  <a:r>
                    <a:rPr lang="en-IN" sz="2400" b="1" dirty="0" smtClean="0">
                      <a:solidFill>
                        <a:srgbClr val="FFFF00"/>
                      </a:solidFill>
                      <a:cs typeface="Calibri" panose="020F0502020204030204" pitchFamily="34" charset="0"/>
                    </a:rPr>
                    <a:t>yellow</a:t>
                  </a:r>
                  <a:r>
                    <a:rPr lang="en-IN" sz="2400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</m:oMath>
                  </a14:m>
                  <a:r>
                    <a:rPr lang="en-IN" sz="2400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 relevant label)</a:t>
                  </a:r>
                  <a:endParaRPr lang="en-IN" sz="24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052" y="6067687"/>
                  <a:ext cx="3260861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2804" t="-5839" r="-2617" b="-15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6744537" y="3473106"/>
              <a:ext cx="1205021" cy="1037463"/>
              <a:chOff x="4492283" y="2160712"/>
              <a:chExt cx="1205021" cy="1037463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4492283" y="2171141"/>
                <a:ext cx="1205021" cy="1027034"/>
                <a:chOff x="3218550" y="2287526"/>
                <a:chExt cx="1205021" cy="1027034"/>
              </a:xfrm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3283122" y="2287526"/>
                  <a:ext cx="1027034" cy="102703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3218550" y="2771861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L8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3668070" y="2694961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L3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334689" y="2343681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L12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7" name="Oval 146"/>
              <p:cNvSpPr/>
              <p:nvPr/>
            </p:nvSpPr>
            <p:spPr>
              <a:xfrm>
                <a:off x="4545110" y="2160712"/>
                <a:ext cx="1027034" cy="1027034"/>
              </a:xfrm>
              <a:prstGeom prst="ellipse">
                <a:avLst/>
              </a:prstGeom>
              <a:solidFill>
                <a:schemeClr val="tx1">
                  <a:alpha val="67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609925" y="4268005"/>
              <a:ext cx="1178949" cy="1030346"/>
              <a:chOff x="5237330" y="2980469"/>
              <a:chExt cx="1178949" cy="1030346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5237330" y="2983781"/>
                <a:ext cx="1178949" cy="1027034"/>
                <a:chOff x="3146662" y="2287526"/>
                <a:chExt cx="1178949" cy="1027034"/>
              </a:xfrm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3283122" y="2287526"/>
                  <a:ext cx="1027034" cy="102703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3509798" y="2326723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L2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570110" y="2825934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L15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3146662" y="2606814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L7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5371567" y="2980469"/>
                <a:ext cx="1027034" cy="1027034"/>
              </a:xfrm>
              <a:prstGeom prst="ellipse">
                <a:avLst/>
              </a:prstGeom>
              <a:solidFill>
                <a:schemeClr val="tx1">
                  <a:alpha val="67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" name="Oval 135"/>
            <p:cNvSpPr/>
            <p:nvPr/>
          </p:nvSpPr>
          <p:spPr>
            <a:xfrm>
              <a:off x="8742738" y="4968527"/>
              <a:ext cx="1027034" cy="10270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612361" y="5194279"/>
              <a:ext cx="75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L5</a:t>
              </a:r>
              <a:endParaRPr lang="en-IN" sz="20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9056754" y="5108398"/>
              <a:ext cx="75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L14</a:t>
              </a:r>
              <a:endParaRPr lang="en-IN" sz="20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8734784" y="4965201"/>
              <a:ext cx="1027034" cy="1027034"/>
              <a:chOff x="8710772" y="4965201"/>
              <a:chExt cx="1027034" cy="1027034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8710772" y="4965201"/>
                <a:ext cx="1027034" cy="1027034"/>
              </a:xfrm>
              <a:prstGeom prst="ellipse">
                <a:avLst/>
              </a:prstGeom>
              <a:solidFill>
                <a:schemeClr val="tx1">
                  <a:alpha val="67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8891689" y="5519874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rgbClr val="FFFF00"/>
                    </a:solidFill>
                    <a:cs typeface="Calibri" panose="020F0502020204030204" pitchFamily="34" charset="0"/>
                  </a:rPr>
                  <a:t>L10</a:t>
                </a:r>
                <a:endParaRPr lang="en-IN" sz="2000" b="1" dirty="0">
                  <a:solidFill>
                    <a:srgbClr val="FFFF00"/>
                  </a:solidFill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0013289" y="3270396"/>
              <a:ext cx="2076277" cy="2812557"/>
            </a:xfrm>
            <a:prstGeom prst="roundRect">
              <a:avLst>
                <a:gd name="adj" fmla="val 3729"/>
              </a:avLst>
            </a:prstGeom>
            <a:solidFill>
              <a:srgbClr val="134E3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10316" y="6062008"/>
              <a:ext cx="2079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Ranking</a:t>
              </a:r>
              <a:endParaRPr lang="en-IN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752078" y="4035697"/>
              <a:ext cx="1229853" cy="374846"/>
              <a:chOff x="6996396" y="3260740"/>
              <a:chExt cx="1229853" cy="374846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996396" y="3397840"/>
                <a:ext cx="804345" cy="160869"/>
                <a:chOff x="6996396" y="3397840"/>
                <a:chExt cx="804345" cy="160869"/>
              </a:xfrm>
            </p:grpSpPr>
            <p:sp>
              <p:nvSpPr>
                <p:cNvPr id="129" name="Rectangle 128"/>
                <p:cNvSpPr>
                  <a:spLocks/>
                </p:cNvSpPr>
                <p:nvPr/>
              </p:nvSpPr>
              <p:spPr>
                <a:xfrm>
                  <a:off x="6996396" y="3397840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30" name="Rectangle 129"/>
                <p:cNvSpPr>
                  <a:spLocks/>
                </p:cNvSpPr>
                <p:nvPr/>
              </p:nvSpPr>
              <p:spPr>
                <a:xfrm>
                  <a:off x="7157265" y="3397840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31" name="Rectangle 130"/>
                <p:cNvSpPr>
                  <a:spLocks/>
                </p:cNvSpPr>
                <p:nvPr/>
              </p:nvSpPr>
              <p:spPr>
                <a:xfrm>
                  <a:off x="7318134" y="3397840"/>
                  <a:ext cx="160869" cy="160869"/>
                </a:xfrm>
                <a:prstGeom prst="rect">
                  <a:avLst/>
                </a:prstGeom>
                <a:solidFill>
                  <a:srgbClr val="00B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32" name="Rectangle 131"/>
                <p:cNvSpPr>
                  <a:spLocks/>
                </p:cNvSpPr>
                <p:nvPr/>
              </p:nvSpPr>
              <p:spPr>
                <a:xfrm>
                  <a:off x="7479003" y="3397840"/>
                  <a:ext cx="160869" cy="160869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>
                <a:xfrm>
                  <a:off x="7639872" y="3397840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/>
                  <p:cNvSpPr/>
                  <p:nvPr/>
                </p:nvSpPr>
                <p:spPr>
                  <a:xfrm>
                    <a:off x="7787431" y="3260740"/>
                    <a:ext cx="438818" cy="3748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oMath>
                      </m:oMathPara>
                    </a14:m>
                    <a:endParaRPr lang="en-IN" b="1" dirty="0">
                      <a:solidFill>
                        <a:srgbClr val="FFFF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431" y="3260740"/>
                    <a:ext cx="438818" cy="37484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10752078" y="4360227"/>
              <a:ext cx="1229853" cy="375552"/>
              <a:chOff x="6996396" y="3666111"/>
              <a:chExt cx="1229853" cy="375552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6996396" y="3793304"/>
                <a:ext cx="804345" cy="160869"/>
                <a:chOff x="6996396" y="3793304"/>
                <a:chExt cx="804345" cy="160869"/>
              </a:xfrm>
            </p:grpSpPr>
            <p:sp>
              <p:nvSpPr>
                <p:cNvPr id="122" name="Rectangle 121"/>
                <p:cNvSpPr>
                  <a:spLocks/>
                </p:cNvSpPr>
                <p:nvPr/>
              </p:nvSpPr>
              <p:spPr>
                <a:xfrm>
                  <a:off x="6996396" y="3793304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23" name="Rectangle 122"/>
                <p:cNvSpPr>
                  <a:spLocks/>
                </p:cNvSpPr>
                <p:nvPr/>
              </p:nvSpPr>
              <p:spPr>
                <a:xfrm>
                  <a:off x="7157265" y="3793304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24" name="Rectangle 123"/>
                <p:cNvSpPr>
                  <a:spLocks/>
                </p:cNvSpPr>
                <p:nvPr/>
              </p:nvSpPr>
              <p:spPr>
                <a:xfrm>
                  <a:off x="7318134" y="3793304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25" name="Rectangle 124"/>
                <p:cNvSpPr>
                  <a:spLocks/>
                </p:cNvSpPr>
                <p:nvPr/>
              </p:nvSpPr>
              <p:spPr>
                <a:xfrm>
                  <a:off x="7479003" y="3793304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26" name="Rectangle 125"/>
                <p:cNvSpPr>
                  <a:spLocks/>
                </p:cNvSpPr>
                <p:nvPr/>
              </p:nvSpPr>
              <p:spPr>
                <a:xfrm>
                  <a:off x="7639872" y="3793304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7787431" y="3666111"/>
                    <a:ext cx="438818" cy="3755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p>
                          </m:sSup>
                        </m:oMath>
                      </m:oMathPara>
                    </a14:m>
                    <a:endParaRPr lang="en-IN" b="1" dirty="0">
                      <a:solidFill>
                        <a:srgbClr val="FFFF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431" y="3666111"/>
                    <a:ext cx="438818" cy="3755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10752078" y="4686546"/>
              <a:ext cx="1229853" cy="375552"/>
              <a:chOff x="6996396" y="4073271"/>
              <a:chExt cx="1229853" cy="375552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6996396" y="4188768"/>
                <a:ext cx="804345" cy="160869"/>
                <a:chOff x="6996396" y="4188768"/>
                <a:chExt cx="804345" cy="160869"/>
              </a:xfrm>
            </p:grpSpPr>
            <p:sp>
              <p:nvSpPr>
                <p:cNvPr id="115" name="Rectangle 114"/>
                <p:cNvSpPr>
                  <a:spLocks/>
                </p:cNvSpPr>
                <p:nvPr/>
              </p:nvSpPr>
              <p:spPr>
                <a:xfrm>
                  <a:off x="6996396" y="4188768"/>
                  <a:ext cx="160869" cy="160869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6" name="Rectangle 115"/>
                <p:cNvSpPr>
                  <a:spLocks/>
                </p:cNvSpPr>
                <p:nvPr/>
              </p:nvSpPr>
              <p:spPr>
                <a:xfrm>
                  <a:off x="7157265" y="4188768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7" name="Rectangle 116"/>
                <p:cNvSpPr>
                  <a:spLocks/>
                </p:cNvSpPr>
                <p:nvPr/>
              </p:nvSpPr>
              <p:spPr>
                <a:xfrm>
                  <a:off x="7318134" y="4188768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8" name="Rectangle 117"/>
                <p:cNvSpPr>
                  <a:spLocks/>
                </p:cNvSpPr>
                <p:nvPr/>
              </p:nvSpPr>
              <p:spPr>
                <a:xfrm>
                  <a:off x="7479003" y="4188768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9" name="Rectangle 118"/>
                <p:cNvSpPr>
                  <a:spLocks/>
                </p:cNvSpPr>
                <p:nvPr/>
              </p:nvSpPr>
              <p:spPr>
                <a:xfrm>
                  <a:off x="7639872" y="4188768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Rectangle 113"/>
                  <p:cNvSpPr/>
                  <p:nvPr/>
                </p:nvSpPr>
                <p:spPr>
                  <a:xfrm>
                    <a:off x="7787431" y="4073271"/>
                    <a:ext cx="438818" cy="3755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4" name="Rectangle 1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431" y="4073271"/>
                    <a:ext cx="438818" cy="3755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10752078" y="5001169"/>
              <a:ext cx="1229853" cy="375552"/>
              <a:chOff x="6996396" y="4468735"/>
              <a:chExt cx="1229853" cy="375552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6996396" y="4584232"/>
                <a:ext cx="804345" cy="160869"/>
                <a:chOff x="6996396" y="4584232"/>
                <a:chExt cx="804345" cy="160869"/>
              </a:xfrm>
            </p:grpSpPr>
            <p:sp>
              <p:nvSpPr>
                <p:cNvPr id="108" name="Rectangle 107"/>
                <p:cNvSpPr>
                  <a:spLocks/>
                </p:cNvSpPr>
                <p:nvPr/>
              </p:nvSpPr>
              <p:spPr>
                <a:xfrm>
                  <a:off x="6996396" y="4584232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09" name="Rectangle 108"/>
                <p:cNvSpPr>
                  <a:spLocks/>
                </p:cNvSpPr>
                <p:nvPr/>
              </p:nvSpPr>
              <p:spPr>
                <a:xfrm>
                  <a:off x="7157265" y="458423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0" name="Rectangle 109"/>
                <p:cNvSpPr>
                  <a:spLocks/>
                </p:cNvSpPr>
                <p:nvPr/>
              </p:nvSpPr>
              <p:spPr>
                <a:xfrm>
                  <a:off x="7318134" y="4584232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1" name="Rectangle 110"/>
                <p:cNvSpPr>
                  <a:spLocks/>
                </p:cNvSpPr>
                <p:nvPr/>
              </p:nvSpPr>
              <p:spPr>
                <a:xfrm>
                  <a:off x="7479003" y="4584232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2" name="Rectangle 111"/>
                <p:cNvSpPr>
                  <a:spLocks/>
                </p:cNvSpPr>
                <p:nvPr/>
              </p:nvSpPr>
              <p:spPr>
                <a:xfrm>
                  <a:off x="7639872" y="4584232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/>
                  <p:cNvSpPr/>
                  <p:nvPr/>
                </p:nvSpPr>
                <p:spPr>
                  <a:xfrm>
                    <a:off x="7787431" y="4468735"/>
                    <a:ext cx="438818" cy="3755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oMath>
                      </m:oMathPara>
                    </a14:m>
                    <a:endParaRPr lang="en-IN" b="1" dirty="0">
                      <a:solidFill>
                        <a:srgbClr val="FFFF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7" name="Rectangle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431" y="4468735"/>
                    <a:ext cx="438818" cy="37555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0752078" y="5315792"/>
              <a:ext cx="1229853" cy="375552"/>
              <a:chOff x="6996396" y="4864199"/>
              <a:chExt cx="1229853" cy="375552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996396" y="4979696"/>
                <a:ext cx="804345" cy="160869"/>
                <a:chOff x="6996396" y="4979696"/>
                <a:chExt cx="804345" cy="160869"/>
              </a:xfrm>
            </p:grpSpPr>
            <p:sp>
              <p:nvSpPr>
                <p:cNvPr id="101" name="Rectangle 100"/>
                <p:cNvSpPr>
                  <a:spLocks/>
                </p:cNvSpPr>
                <p:nvPr/>
              </p:nvSpPr>
              <p:spPr>
                <a:xfrm>
                  <a:off x="6996396" y="4979696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02" name="Rectangle 101"/>
                <p:cNvSpPr>
                  <a:spLocks/>
                </p:cNvSpPr>
                <p:nvPr/>
              </p:nvSpPr>
              <p:spPr>
                <a:xfrm>
                  <a:off x="7157265" y="4979696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03" name="Rectangle 102"/>
                <p:cNvSpPr>
                  <a:spLocks/>
                </p:cNvSpPr>
                <p:nvPr/>
              </p:nvSpPr>
              <p:spPr>
                <a:xfrm>
                  <a:off x="7318134" y="4979696"/>
                  <a:ext cx="160869" cy="160869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04" name="Rectangle 103"/>
                <p:cNvSpPr>
                  <a:spLocks/>
                </p:cNvSpPr>
                <p:nvPr/>
              </p:nvSpPr>
              <p:spPr>
                <a:xfrm>
                  <a:off x="7479003" y="4979696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05" name="Rectangle 104"/>
                <p:cNvSpPr>
                  <a:spLocks/>
                </p:cNvSpPr>
                <p:nvPr/>
              </p:nvSpPr>
              <p:spPr>
                <a:xfrm>
                  <a:off x="7639872" y="4979696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7787431" y="4864199"/>
                    <a:ext cx="438818" cy="3755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IN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p>
                          </m:sSup>
                        </m:oMath>
                      </m:oMathPara>
                    </a14:m>
                    <a:endParaRPr lang="en-IN" b="1" dirty="0">
                      <a:solidFill>
                        <a:srgbClr val="FFFF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431" y="4864199"/>
                    <a:ext cx="438818" cy="37555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10752078" y="5630414"/>
              <a:ext cx="1229853" cy="375552"/>
              <a:chOff x="6996396" y="5259663"/>
              <a:chExt cx="1229853" cy="375552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6996396" y="5375160"/>
                <a:ext cx="804345" cy="160869"/>
                <a:chOff x="6996396" y="5375160"/>
                <a:chExt cx="804345" cy="160869"/>
              </a:xfrm>
            </p:grpSpPr>
            <p:sp>
              <p:nvSpPr>
                <p:cNvPr id="94" name="Rectangle 93"/>
                <p:cNvSpPr>
                  <a:spLocks/>
                </p:cNvSpPr>
                <p:nvPr/>
              </p:nvSpPr>
              <p:spPr>
                <a:xfrm>
                  <a:off x="6996396" y="5375160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95" name="Rectangle 94"/>
                <p:cNvSpPr>
                  <a:spLocks/>
                </p:cNvSpPr>
                <p:nvPr/>
              </p:nvSpPr>
              <p:spPr>
                <a:xfrm>
                  <a:off x="7157265" y="5375160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96" name="Rectangle 95"/>
                <p:cNvSpPr>
                  <a:spLocks/>
                </p:cNvSpPr>
                <p:nvPr/>
              </p:nvSpPr>
              <p:spPr>
                <a:xfrm>
                  <a:off x="7318134" y="5375160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97" name="Rectangle 96"/>
                <p:cNvSpPr>
                  <a:spLocks/>
                </p:cNvSpPr>
                <p:nvPr/>
              </p:nvSpPr>
              <p:spPr>
                <a:xfrm>
                  <a:off x="7479003" y="5375160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98" name="Rectangle 97"/>
                <p:cNvSpPr>
                  <a:spLocks/>
                </p:cNvSpPr>
                <p:nvPr/>
              </p:nvSpPr>
              <p:spPr>
                <a:xfrm>
                  <a:off x="7639872" y="5375160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ectangle 92"/>
                  <p:cNvSpPr/>
                  <p:nvPr/>
                </p:nvSpPr>
                <p:spPr>
                  <a:xfrm>
                    <a:off x="7787431" y="5259663"/>
                    <a:ext cx="438818" cy="3755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266" name="Rectangle 12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431" y="5259663"/>
                    <a:ext cx="438818" cy="37555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/>
            <p:cNvGrpSpPr/>
            <p:nvPr/>
          </p:nvGrpSpPr>
          <p:grpSpPr>
            <a:xfrm>
              <a:off x="10639947" y="3373054"/>
              <a:ext cx="822960" cy="584775"/>
              <a:chOff x="4301865" y="2268248"/>
              <a:chExt cx="822960" cy="58477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301865" y="2362911"/>
                <a:ext cx="822960" cy="40473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/>
                  <p:cNvSpPr/>
                  <p:nvPr/>
                </p:nvSpPr>
                <p:spPr>
                  <a:xfrm>
                    <a:off x="4422644" y="2268248"/>
                    <a:ext cx="59362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274" name="Rectangle 12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2644" y="2268248"/>
                    <a:ext cx="593624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Arrow Connector 27"/>
            <p:cNvCxnSpPr/>
            <p:nvPr/>
          </p:nvCxnSpPr>
          <p:spPr>
            <a:xfrm>
              <a:off x="10596747" y="4109468"/>
              <a:ext cx="0" cy="186404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920911" y="4060487"/>
                  <a:ext cx="7850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IN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 Max</a:t>
                  </a:r>
                  <a:endParaRPr lang="en-IN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911" y="4060487"/>
                  <a:ext cx="785066" cy="646331"/>
                </a:xfrm>
                <a:prstGeom prst="rect">
                  <a:avLst/>
                </a:prstGeom>
                <a:blipFill>
                  <a:blip r:embed="rId14"/>
                  <a:stretch>
                    <a:fillRect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951266" y="5336424"/>
                  <a:ext cx="72037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rPr>
                    <a:t>Min</a:t>
                  </a:r>
                  <a14:m>
                    <m:oMath xmlns:m="http://schemas.openxmlformats.org/officeDocument/2006/math">
                      <m:r>
                        <a:rPr lang="en-IN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a14:m>
                  <a:endParaRPr lang="en-IN" dirty="0" smtClean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266" y="5336424"/>
                  <a:ext cx="72037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Elbow Connector 30"/>
            <p:cNvCxnSpPr>
              <a:stCxn id="11" idx="2"/>
              <a:endCxn id="152" idx="0"/>
            </p:cNvCxnSpPr>
            <p:nvPr/>
          </p:nvCxnSpPr>
          <p:spPr>
            <a:xfrm rot="5400000">
              <a:off x="7130762" y="3957392"/>
              <a:ext cx="1212446" cy="80982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2" idx="2"/>
              <a:endCxn id="156" idx="2"/>
            </p:cNvCxnSpPr>
            <p:nvPr/>
          </p:nvCxnSpPr>
          <p:spPr>
            <a:xfrm rot="16200000" flipH="1">
              <a:off x="8326117" y="3918203"/>
              <a:ext cx="614594" cy="280851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7903783" y="3369272"/>
              <a:ext cx="822960" cy="584775"/>
              <a:chOff x="4301865" y="2268248"/>
              <a:chExt cx="822960" cy="584775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301865" y="2362911"/>
                <a:ext cx="822960" cy="404735"/>
              </a:xfrm>
              <a:prstGeom prst="rect">
                <a:avLst/>
              </a:prstGeom>
              <a:solidFill>
                <a:srgbClr val="6633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3200" b="1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/>
                  <p:cNvSpPr/>
                  <p:nvPr/>
                </p:nvSpPr>
                <p:spPr>
                  <a:xfrm>
                    <a:off x="4478016" y="2268248"/>
                    <a:ext cx="60304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8016" y="2268248"/>
                    <a:ext cx="603049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TextBox 33"/>
            <p:cNvSpPr txBox="1"/>
            <p:nvPr/>
          </p:nvSpPr>
          <p:spPr>
            <a:xfrm>
              <a:off x="7845589" y="5578442"/>
              <a:ext cx="1002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 smtClean="0">
                  <a:solidFill>
                    <a:schemeClr val="bg1"/>
                  </a:solidFill>
                </a:rPr>
                <a:t>Pre-ranker failure</a:t>
              </a:r>
              <a:endParaRPr lang="en-IN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0655318">
              <a:off x="8707884" y="5782284"/>
              <a:ext cx="382267" cy="14716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294545" y="3270397"/>
              <a:ext cx="1292482" cy="2812556"/>
            </a:xfrm>
            <a:prstGeom prst="roundRect">
              <a:avLst>
                <a:gd name="adj" fmla="val 8822"/>
              </a:avLst>
            </a:prstGeom>
            <a:solidFill>
              <a:srgbClr val="134E3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357615" y="5145239"/>
              <a:ext cx="1022555" cy="452679"/>
              <a:chOff x="1075131" y="4651082"/>
              <a:chExt cx="1022555" cy="45267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1075131" y="4651082"/>
                <a:ext cx="1022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  <a:latin typeface="+mj-lt"/>
                  </a:rPr>
                  <a:t>Delibes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184236" y="4942892"/>
                <a:ext cx="804345" cy="160869"/>
                <a:chOff x="1184236" y="4942892"/>
                <a:chExt cx="804345" cy="160869"/>
              </a:xfrm>
            </p:grpSpPr>
            <p:sp>
              <p:nvSpPr>
                <p:cNvPr id="76" name="Rectangle 75"/>
                <p:cNvSpPr>
                  <a:spLocks/>
                </p:cNvSpPr>
                <p:nvPr/>
              </p:nvSpPr>
              <p:spPr>
                <a:xfrm>
                  <a:off x="1184236" y="4942892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7" name="Rectangle 76"/>
                <p:cNvSpPr>
                  <a:spLocks/>
                </p:cNvSpPr>
                <p:nvPr/>
              </p:nvSpPr>
              <p:spPr>
                <a:xfrm>
                  <a:off x="1345105" y="4942892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8" name="Rectangle 77"/>
                <p:cNvSpPr>
                  <a:spLocks/>
                </p:cNvSpPr>
                <p:nvPr/>
              </p:nvSpPr>
              <p:spPr>
                <a:xfrm>
                  <a:off x="1505974" y="494289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9" name="Rectangle 78"/>
                <p:cNvSpPr>
                  <a:spLocks/>
                </p:cNvSpPr>
                <p:nvPr/>
              </p:nvSpPr>
              <p:spPr>
                <a:xfrm>
                  <a:off x="1666843" y="4942892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80" name="Rectangle 79"/>
                <p:cNvSpPr>
                  <a:spLocks/>
                </p:cNvSpPr>
                <p:nvPr/>
              </p:nvSpPr>
              <p:spPr>
                <a:xfrm>
                  <a:off x="1827712" y="4942892"/>
                  <a:ext cx="160869" cy="16086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5352605" y="5558582"/>
              <a:ext cx="1022555" cy="454476"/>
              <a:chOff x="2097686" y="4649285"/>
              <a:chExt cx="1022555" cy="45447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097686" y="4649285"/>
                <a:ext cx="1022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err="1">
                    <a:solidFill>
                      <a:schemeClr val="bg1"/>
                    </a:solidFill>
                    <a:latin typeface="+mj-lt"/>
                  </a:rPr>
                  <a:t>Lakmé</a:t>
                </a:r>
                <a:endParaRPr lang="en-IN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206791" y="4942892"/>
                <a:ext cx="804345" cy="160869"/>
                <a:chOff x="2206791" y="4942892"/>
                <a:chExt cx="804345" cy="160869"/>
              </a:xfrm>
            </p:grpSpPr>
            <p:sp>
              <p:nvSpPr>
                <p:cNvPr id="69" name="Rectangle 68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0" name="Rectangle 69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1" name="Rectangle 70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2" name="Rectangle 71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3" name="Rectangle 72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40" name="Straight Arrow Connector 39"/>
            <p:cNvCxnSpPr>
              <a:stCxn id="60" idx="0"/>
              <a:endCxn id="64" idx="2"/>
            </p:cNvCxnSpPr>
            <p:nvPr/>
          </p:nvCxnSpPr>
          <p:spPr>
            <a:xfrm flipH="1" flipV="1">
              <a:off x="5868893" y="3483802"/>
              <a:ext cx="7383" cy="46502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5466720" y="3322933"/>
              <a:ext cx="804345" cy="160869"/>
              <a:chOff x="2206791" y="4942892"/>
              <a:chExt cx="804345" cy="160869"/>
            </a:xfrm>
          </p:grpSpPr>
          <p:sp>
            <p:nvSpPr>
              <p:cNvPr id="62" name="Rectangle 61"/>
              <p:cNvSpPr>
                <a:spLocks/>
              </p:cNvSpPr>
              <p:nvPr/>
            </p:nvSpPr>
            <p:spPr>
              <a:xfrm>
                <a:off x="2206791" y="4942892"/>
                <a:ext cx="160869" cy="16086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3" name="Rectangle 62"/>
              <p:cNvSpPr>
                <a:spLocks/>
              </p:cNvSpPr>
              <p:nvPr/>
            </p:nvSpPr>
            <p:spPr>
              <a:xfrm>
                <a:off x="2367660" y="4942892"/>
                <a:ext cx="160869" cy="16086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4" name="Rectangle 63"/>
              <p:cNvSpPr>
                <a:spLocks/>
              </p:cNvSpPr>
              <p:nvPr/>
            </p:nvSpPr>
            <p:spPr>
              <a:xfrm>
                <a:off x="2528529" y="4942892"/>
                <a:ext cx="160869" cy="160869"/>
              </a:xfrm>
              <a:prstGeom prst="rect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5" name="Rectangle 64"/>
              <p:cNvSpPr>
                <a:spLocks/>
              </p:cNvSpPr>
              <p:nvPr/>
            </p:nvSpPr>
            <p:spPr>
              <a:xfrm>
                <a:off x="2689398" y="4942892"/>
                <a:ext cx="160869" cy="160869"/>
              </a:xfrm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6" name="Rectangle 65"/>
              <p:cNvSpPr>
                <a:spLocks/>
              </p:cNvSpPr>
              <p:nvPr/>
            </p:nvSpPr>
            <p:spPr>
              <a:xfrm>
                <a:off x="2850267" y="4942892"/>
                <a:ext cx="160869" cy="16086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464796" y="3902215"/>
              <a:ext cx="822960" cy="584775"/>
              <a:chOff x="5288800" y="2145929"/>
              <a:chExt cx="1438504" cy="58477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288800" y="2192543"/>
                <a:ext cx="1438504" cy="503092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5621642" y="2145929"/>
                    <a:ext cx="919612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1642" y="2145929"/>
                    <a:ext cx="919612" cy="58477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/>
            <p:cNvSpPr txBox="1"/>
            <p:nvPr/>
          </p:nvSpPr>
          <p:spPr>
            <a:xfrm>
              <a:off x="5294545" y="6075682"/>
              <a:ext cx="1289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Data Pt. Embed</a:t>
              </a:r>
              <a:endParaRPr lang="en-IN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198092" y="3301641"/>
                  <a:ext cx="43881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IN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oMath>
                    </m:oMathPara>
                  </a14:m>
                  <a:endParaRPr lang="en-IN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092" y="3301641"/>
                  <a:ext cx="438818" cy="369332"/>
                </a:xfrm>
                <a:prstGeom prst="rect">
                  <a:avLst/>
                </a:prstGeom>
                <a:blipFill>
                  <a:blip r:embed="rId18"/>
                  <a:stretch>
                    <a:fillRect t="-6667" r="-19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Elbow Connector 46"/>
            <p:cNvCxnSpPr>
              <a:stCxn id="80" idx="3"/>
              <a:endCxn id="53" idx="5"/>
            </p:cNvCxnSpPr>
            <p:nvPr/>
          </p:nvCxnSpPr>
          <p:spPr>
            <a:xfrm flipH="1" flipV="1">
              <a:off x="5979576" y="5100487"/>
              <a:ext cx="291489" cy="416997"/>
            </a:xfrm>
            <a:prstGeom prst="bentConnector4">
              <a:avLst>
                <a:gd name="adj1" fmla="val -39212"/>
                <a:gd name="adj2" fmla="val 100003"/>
              </a:avLst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73" idx="3"/>
              <a:endCxn id="53" idx="7"/>
            </p:cNvCxnSpPr>
            <p:nvPr/>
          </p:nvCxnSpPr>
          <p:spPr>
            <a:xfrm flipH="1" flipV="1">
              <a:off x="5979576" y="4906513"/>
              <a:ext cx="286479" cy="1026111"/>
            </a:xfrm>
            <a:prstGeom prst="bentConnector4">
              <a:avLst>
                <a:gd name="adj1" fmla="val -79796"/>
                <a:gd name="adj2" fmla="val 100202"/>
              </a:avLst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5745429" y="4866340"/>
              <a:ext cx="274320" cy="274320"/>
              <a:chOff x="3376696" y="3855234"/>
              <a:chExt cx="274320" cy="27432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376696" y="3855234"/>
                <a:ext cx="274320" cy="27432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54" name="Straight Connector 53"/>
              <p:cNvCxnSpPr>
                <a:stCxn id="53" idx="0"/>
                <a:endCxn id="53" idx="4"/>
              </p:cNvCxnSpPr>
              <p:nvPr/>
            </p:nvCxnSpPr>
            <p:spPr>
              <a:xfrm>
                <a:off x="3513856" y="3855234"/>
                <a:ext cx="0" cy="27432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3" idx="2"/>
                <a:endCxn id="53" idx="6"/>
              </p:cNvCxnSpPr>
              <p:nvPr/>
            </p:nvCxnSpPr>
            <p:spPr>
              <a:xfrm>
                <a:off x="3376696" y="3992394"/>
                <a:ext cx="27432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>
              <a:stCxn id="53" idx="0"/>
              <a:endCxn id="60" idx="2"/>
            </p:cNvCxnSpPr>
            <p:nvPr/>
          </p:nvCxnSpPr>
          <p:spPr>
            <a:xfrm flipH="1" flipV="1">
              <a:off x="5876276" y="4451921"/>
              <a:ext cx="6313" cy="41441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63" idx="0"/>
              <a:endCxn id="19" idx="0"/>
            </p:cNvCxnSpPr>
            <p:nvPr/>
          </p:nvCxnSpPr>
          <p:spPr>
            <a:xfrm rot="5400000" flipH="1" flipV="1">
              <a:off x="8353458" y="624963"/>
              <a:ext cx="52537" cy="5343404"/>
            </a:xfrm>
            <a:prstGeom prst="bentConnector3">
              <a:avLst>
                <a:gd name="adj1" fmla="val 643899"/>
              </a:avLst>
            </a:prstGeom>
            <a:ln w="285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65" idx="0"/>
              <a:endCxn id="7" idx="0"/>
            </p:cNvCxnSpPr>
            <p:nvPr/>
          </p:nvCxnSpPr>
          <p:spPr>
            <a:xfrm rot="5400000" flipH="1" flipV="1">
              <a:off x="7143894" y="2168155"/>
              <a:ext cx="40646" cy="2268910"/>
            </a:xfrm>
            <a:prstGeom prst="bentConnector3">
              <a:avLst>
                <a:gd name="adj1" fmla="val 516604"/>
              </a:avLst>
            </a:prstGeom>
            <a:ln w="285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63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DECAF’s Pre-ranker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Step 1</a:t>
                </a:r>
                <a:r>
                  <a:rPr lang="en-IN" dirty="0" smtClean="0"/>
                  <a:t>: Clusters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labels into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C000"/>
                    </a:solidFill>
                  </a:rPr>
                  <a:t>Step 2</a:t>
                </a:r>
                <a:r>
                  <a:rPr lang="en-US" dirty="0" smtClean="0"/>
                  <a:t>: Create a new (smaller) XC problem with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“meta” </a:t>
                </a:r>
                <a:r>
                  <a:rPr lang="en-US" dirty="0" smtClean="0"/>
                  <a:t>labels</a:t>
                </a:r>
              </a:p>
              <a:p>
                <a:pPr lvl="2"/>
                <a:r>
                  <a:rPr lang="en-IN" dirty="0" smtClean="0"/>
                  <a:t>For each data point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dirty="0" smtClean="0"/>
                  <a:t>, create a new label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IN" dirty="0" smtClean="0">
                    <a:solidFill>
                      <a:schemeClr val="bg1"/>
                    </a:solidFill>
                  </a:rPr>
                  <a:t>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if for some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we had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else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IN" dirty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IN" dirty="0" smtClean="0"/>
                  <a:t>For each “meta”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/>
                  <a:t>, create new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IN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Step 3</a:t>
                </a:r>
                <a:r>
                  <a:rPr lang="en-IN" dirty="0" smtClean="0"/>
                  <a:t>: Solve XC problem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 smtClean="0"/>
                  <a:t>using DECAF recursively</a:t>
                </a:r>
              </a:p>
              <a:p>
                <a:pPr lvl="2"/>
                <a:r>
                  <a:rPr lang="en-IN" dirty="0" smtClean="0"/>
                  <a:t>Learn token embeddings</a:t>
                </a:r>
                <a:r>
                  <a:rPr lang="en-IN" b="1" dirty="0"/>
                  <a:t>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IN" dirty="0" smtClean="0"/>
                  <a:t>, model </a:t>
                </a:r>
                <a:r>
                  <a:rPr lang="en-IN" dirty="0" err="1" smtClean="0"/>
                  <a:t>params</a:t>
                </a:r>
                <a:r>
                  <a:rPr lang="en-IN" b="1" dirty="0"/>
                  <a:t>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i="1" dirty="0" smtClean="0"/>
                  <a:t>, extrem</a:t>
                </a:r>
                <a:r>
                  <a:rPr lang="en-IN" dirty="0" smtClean="0"/>
                  <a:t>e classifiers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IN" i="1" dirty="0"/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Pre-ranking</a:t>
                </a:r>
                <a:r>
                  <a:rPr lang="en-IN" dirty="0" smtClean="0"/>
                  <a:t>: Given a data point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IN" dirty="0" smtClean="0"/>
                  <a:t>, the pre-ranker finds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 smtClean="0"/>
                  <a:t> clusters with highest scores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 smtClean="0"/>
                  <a:t>, returns all labels present therein</a:t>
                </a:r>
              </a:p>
              <a:p>
                <a:r>
                  <a:rPr lang="en-IN" dirty="0" smtClean="0"/>
                  <a:t>No inception </a:t>
                </a:r>
                <a:r>
                  <a:rPr lang="en-IN" dirty="0" smtClean="0">
                    <a:sym typeface="Wingdings" panose="05000000000000000000" pitchFamily="2" charset="2"/>
                  </a:rPr>
                  <a:t></a:t>
                </a:r>
                <a:r>
                  <a:rPr lang="en-IN" dirty="0" smtClean="0"/>
                  <a:t> </a:t>
                </a:r>
                <a:r>
                  <a:rPr lang="en-IN" dirty="0"/>
                  <a:t>r</a:t>
                </a:r>
                <a:r>
                  <a:rPr lang="en-IN" dirty="0">
                    <a:sym typeface="Wingdings" panose="05000000000000000000" pitchFamily="2" charset="2"/>
                  </a:rPr>
                  <a:t>ecursive </a:t>
                </a:r>
                <a:r>
                  <a:rPr lang="en-IN" dirty="0" smtClean="0">
                    <a:sym typeface="Wingdings" panose="05000000000000000000" pitchFamily="2" charset="2"/>
                  </a:rPr>
                  <a:t>call doesn’t use pre-ranker or negative mining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 smtClean="0"/>
                  <a:t> is chosen to be small enough that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</m:d>
                  </m:oMath>
                </a14:m>
                <a:r>
                  <a:rPr lang="en-IN" dirty="0" smtClean="0"/>
                  <a:t> computation is feasible in Step 3</a:t>
                </a:r>
                <a:endParaRPr lang="en-I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5"/>
                <a:stretch>
                  <a:fillRect l="-562" t="-2545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grpSp>
        <p:nvGrpSpPr>
          <p:cNvPr id="297" name="Group 296"/>
          <p:cNvGrpSpPr/>
          <p:nvPr/>
        </p:nvGrpSpPr>
        <p:grpSpPr>
          <a:xfrm>
            <a:off x="253351" y="1111622"/>
            <a:ext cx="11938647" cy="3376295"/>
            <a:chOff x="253353" y="1111622"/>
            <a:chExt cx="11938647" cy="3376295"/>
          </a:xfrm>
        </p:grpSpPr>
        <p:sp>
          <p:nvSpPr>
            <p:cNvPr id="298" name="Rectangle 297"/>
            <p:cNvSpPr/>
            <p:nvPr/>
          </p:nvSpPr>
          <p:spPr>
            <a:xfrm>
              <a:off x="253353" y="1111622"/>
              <a:ext cx="11938647" cy="33762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2698488" y="1381184"/>
              <a:ext cx="6795021" cy="2831266"/>
              <a:chOff x="5294545" y="3270396"/>
              <a:chExt cx="6795021" cy="2831266"/>
            </a:xfrm>
          </p:grpSpPr>
          <p:sp>
            <p:nvSpPr>
              <p:cNvPr id="300" name="Rounded Rectangle 299"/>
              <p:cNvSpPr/>
              <p:nvPr/>
            </p:nvSpPr>
            <p:spPr>
              <a:xfrm>
                <a:off x="6714430" y="3282287"/>
                <a:ext cx="3168483" cy="2801754"/>
              </a:xfrm>
              <a:prstGeom prst="roundRect">
                <a:avLst>
                  <a:gd name="adj" fmla="val 2249"/>
                </a:avLst>
              </a:prstGeom>
              <a:solidFill>
                <a:srgbClr val="134E37"/>
              </a:solidFill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7914665" y="3504879"/>
                <a:ext cx="103372" cy="249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8616848" y="3504879"/>
                <a:ext cx="103372" cy="249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8265757" y="3500130"/>
                <a:ext cx="103372" cy="249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8090211" y="3506312"/>
                <a:ext cx="103372" cy="249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8441303" y="3501563"/>
                <a:ext cx="103372" cy="249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6" name="Group 305"/>
              <p:cNvGrpSpPr/>
              <p:nvPr/>
            </p:nvGrpSpPr>
            <p:grpSpPr>
              <a:xfrm>
                <a:off x="8737548" y="3852409"/>
                <a:ext cx="1194452" cy="1027034"/>
                <a:chOff x="3246830" y="2287526"/>
                <a:chExt cx="1194452" cy="1027034"/>
              </a:xfrm>
            </p:grpSpPr>
            <p:sp>
              <p:nvSpPr>
                <p:cNvPr id="431" name="Oval 430"/>
                <p:cNvSpPr/>
                <p:nvPr/>
              </p:nvSpPr>
              <p:spPr>
                <a:xfrm>
                  <a:off x="3283122" y="2287526"/>
                  <a:ext cx="1027034" cy="1027034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2" name="TextBox 431"/>
                <p:cNvSpPr txBox="1"/>
                <p:nvPr/>
              </p:nvSpPr>
              <p:spPr>
                <a:xfrm>
                  <a:off x="3246830" y="2409270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rgbClr val="FFFF00"/>
                      </a:solidFill>
                      <a:cs typeface="Calibri" panose="020F0502020204030204" pitchFamily="34" charset="0"/>
                    </a:rPr>
                    <a:t>L11</a:t>
                  </a:r>
                  <a:endParaRPr lang="en-IN" sz="2000" b="1" dirty="0">
                    <a:solidFill>
                      <a:srgbClr val="FFFF00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3" name="TextBox 432"/>
                <p:cNvSpPr txBox="1"/>
                <p:nvPr/>
              </p:nvSpPr>
              <p:spPr>
                <a:xfrm>
                  <a:off x="3685781" y="2522677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rgbClr val="FFFF00"/>
                      </a:solidFill>
                      <a:cs typeface="Calibri" panose="020F0502020204030204" pitchFamily="34" charset="0"/>
                    </a:rPr>
                    <a:t>L4</a:t>
                  </a:r>
                  <a:endParaRPr lang="en-IN" sz="2000" b="1" dirty="0">
                    <a:solidFill>
                      <a:srgbClr val="FFFF00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TextBox 433"/>
                <p:cNvSpPr txBox="1"/>
                <p:nvPr/>
              </p:nvSpPr>
              <p:spPr>
                <a:xfrm>
                  <a:off x="3341904" y="2861418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L6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6762795" y="4968527"/>
                <a:ext cx="1227808" cy="1027034"/>
                <a:chOff x="3227362" y="2287526"/>
                <a:chExt cx="1227808" cy="1027034"/>
              </a:xfrm>
            </p:grpSpPr>
            <p:sp>
              <p:nvSpPr>
                <p:cNvPr id="427" name="Oval 426"/>
                <p:cNvSpPr/>
                <p:nvPr/>
              </p:nvSpPr>
              <p:spPr>
                <a:xfrm>
                  <a:off x="3283122" y="2287526"/>
                  <a:ext cx="1027034" cy="102703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8" name="TextBox 427"/>
                <p:cNvSpPr txBox="1"/>
                <p:nvPr/>
              </p:nvSpPr>
              <p:spPr>
                <a:xfrm>
                  <a:off x="3366305" y="2314400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rgbClr val="FFFF00"/>
                      </a:solidFill>
                      <a:cs typeface="Calibri" panose="020F0502020204030204" pitchFamily="34" charset="0"/>
                    </a:rPr>
                    <a:t>L1</a:t>
                  </a:r>
                  <a:endParaRPr lang="en-IN" sz="2000" b="1" dirty="0">
                    <a:solidFill>
                      <a:srgbClr val="FFFF00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TextBox 428"/>
                <p:cNvSpPr txBox="1"/>
                <p:nvPr/>
              </p:nvSpPr>
              <p:spPr>
                <a:xfrm>
                  <a:off x="3699669" y="2710227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chemeClr val="bg1"/>
                      </a:solidFill>
                      <a:cs typeface="Calibri" panose="020F0502020204030204" pitchFamily="34" charset="0"/>
                    </a:rPr>
                    <a:t>L9</a:t>
                  </a:r>
                  <a:endParaRPr lang="en-IN" sz="2000" b="1" dirty="0">
                    <a:solidFill>
                      <a:schemeClr val="bg1"/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" name="TextBox 429"/>
                <p:cNvSpPr txBox="1"/>
                <p:nvPr/>
              </p:nvSpPr>
              <p:spPr>
                <a:xfrm>
                  <a:off x="3227362" y="2741384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rgbClr val="FFFF00"/>
                      </a:solidFill>
                      <a:cs typeface="Calibri" panose="020F0502020204030204" pitchFamily="34" charset="0"/>
                    </a:rPr>
                    <a:t>L13</a:t>
                  </a:r>
                  <a:endParaRPr lang="en-IN" sz="2000" b="1" dirty="0">
                    <a:solidFill>
                      <a:srgbClr val="FFFF00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6744537" y="3473106"/>
                <a:ext cx="1205021" cy="1037463"/>
                <a:chOff x="4492283" y="2160712"/>
                <a:chExt cx="1205021" cy="1037463"/>
              </a:xfrm>
            </p:grpSpPr>
            <p:grpSp>
              <p:nvGrpSpPr>
                <p:cNvPr id="421" name="Group 420"/>
                <p:cNvGrpSpPr/>
                <p:nvPr/>
              </p:nvGrpSpPr>
              <p:grpSpPr>
                <a:xfrm>
                  <a:off x="4492283" y="2171141"/>
                  <a:ext cx="1205021" cy="1027034"/>
                  <a:chOff x="3218550" y="2287526"/>
                  <a:chExt cx="1205021" cy="1027034"/>
                </a:xfrm>
              </p:grpSpPr>
              <p:sp>
                <p:nvSpPr>
                  <p:cNvPr id="423" name="Oval 422"/>
                  <p:cNvSpPr/>
                  <p:nvPr/>
                </p:nvSpPr>
                <p:spPr>
                  <a:xfrm>
                    <a:off x="3283122" y="2287526"/>
                    <a:ext cx="1027034" cy="1027034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24" name="TextBox 423"/>
                  <p:cNvSpPr txBox="1"/>
                  <p:nvPr/>
                </p:nvSpPr>
                <p:spPr>
                  <a:xfrm>
                    <a:off x="3218550" y="2771861"/>
                    <a:ext cx="7555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b="1" dirty="0" smtClean="0">
                        <a:solidFill>
                          <a:schemeClr val="bg1"/>
                        </a:solidFill>
                        <a:cs typeface="Calibri" panose="020F0502020204030204" pitchFamily="34" charset="0"/>
                      </a:rPr>
                      <a:t>L8</a:t>
                    </a:r>
                    <a:endParaRPr lang="en-IN" sz="2000" b="1" dirty="0">
                      <a:solidFill>
                        <a:schemeClr val="bg1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5" name="TextBox 424"/>
                  <p:cNvSpPr txBox="1"/>
                  <p:nvPr/>
                </p:nvSpPr>
                <p:spPr>
                  <a:xfrm>
                    <a:off x="3668070" y="2694961"/>
                    <a:ext cx="7555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b="1" dirty="0" smtClean="0">
                        <a:solidFill>
                          <a:schemeClr val="bg1"/>
                        </a:solidFill>
                        <a:cs typeface="Calibri" panose="020F0502020204030204" pitchFamily="34" charset="0"/>
                      </a:rPr>
                      <a:t>L3</a:t>
                    </a:r>
                    <a:endParaRPr lang="en-IN" sz="2000" b="1" dirty="0">
                      <a:solidFill>
                        <a:schemeClr val="bg1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6" name="TextBox 425"/>
                  <p:cNvSpPr txBox="1"/>
                  <p:nvPr/>
                </p:nvSpPr>
                <p:spPr>
                  <a:xfrm>
                    <a:off x="3334689" y="2343681"/>
                    <a:ext cx="7555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b="1" dirty="0" smtClean="0">
                        <a:solidFill>
                          <a:schemeClr val="bg1"/>
                        </a:solidFill>
                        <a:cs typeface="Calibri" panose="020F0502020204030204" pitchFamily="34" charset="0"/>
                      </a:rPr>
                      <a:t>L12</a:t>
                    </a:r>
                    <a:endParaRPr lang="en-IN" sz="2000" b="1" dirty="0">
                      <a:solidFill>
                        <a:schemeClr val="bg1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22" name="Oval 421"/>
                <p:cNvSpPr/>
                <p:nvPr/>
              </p:nvSpPr>
              <p:spPr>
                <a:xfrm>
                  <a:off x="4545110" y="2160712"/>
                  <a:ext cx="1027034" cy="1027034"/>
                </a:xfrm>
                <a:prstGeom prst="ellipse">
                  <a:avLst/>
                </a:prstGeom>
                <a:solidFill>
                  <a:schemeClr val="tx1">
                    <a:alpha val="67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7609925" y="4268005"/>
                <a:ext cx="1178949" cy="1030346"/>
                <a:chOff x="5237330" y="2980469"/>
                <a:chExt cx="1178949" cy="1030346"/>
              </a:xfrm>
            </p:grpSpPr>
            <p:grpSp>
              <p:nvGrpSpPr>
                <p:cNvPr id="415" name="Group 414"/>
                <p:cNvGrpSpPr/>
                <p:nvPr/>
              </p:nvGrpSpPr>
              <p:grpSpPr>
                <a:xfrm>
                  <a:off x="5237330" y="2983781"/>
                  <a:ext cx="1178949" cy="1027034"/>
                  <a:chOff x="3146662" y="2287526"/>
                  <a:chExt cx="1178949" cy="1027034"/>
                </a:xfrm>
              </p:grpSpPr>
              <p:sp>
                <p:nvSpPr>
                  <p:cNvPr id="417" name="Oval 416"/>
                  <p:cNvSpPr/>
                  <p:nvPr/>
                </p:nvSpPr>
                <p:spPr>
                  <a:xfrm>
                    <a:off x="3283122" y="2287526"/>
                    <a:ext cx="1027034" cy="1027034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8" name="TextBox 417"/>
                  <p:cNvSpPr txBox="1"/>
                  <p:nvPr/>
                </p:nvSpPr>
                <p:spPr>
                  <a:xfrm>
                    <a:off x="3509798" y="2326723"/>
                    <a:ext cx="7555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b="1" dirty="0" smtClean="0">
                        <a:solidFill>
                          <a:schemeClr val="bg1"/>
                        </a:solidFill>
                        <a:cs typeface="Calibri" panose="020F0502020204030204" pitchFamily="34" charset="0"/>
                      </a:rPr>
                      <a:t>L2</a:t>
                    </a:r>
                    <a:endParaRPr lang="en-IN" sz="2000" b="1" dirty="0">
                      <a:solidFill>
                        <a:schemeClr val="bg1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9" name="TextBox 418"/>
                  <p:cNvSpPr txBox="1"/>
                  <p:nvPr/>
                </p:nvSpPr>
                <p:spPr>
                  <a:xfrm>
                    <a:off x="3570110" y="2825934"/>
                    <a:ext cx="7555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b="1" dirty="0" smtClean="0">
                        <a:solidFill>
                          <a:schemeClr val="bg1"/>
                        </a:solidFill>
                        <a:cs typeface="Calibri" panose="020F0502020204030204" pitchFamily="34" charset="0"/>
                      </a:rPr>
                      <a:t>L15</a:t>
                    </a:r>
                    <a:endParaRPr lang="en-IN" sz="2000" b="1" dirty="0">
                      <a:solidFill>
                        <a:schemeClr val="bg1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0" name="TextBox 419"/>
                  <p:cNvSpPr txBox="1"/>
                  <p:nvPr/>
                </p:nvSpPr>
                <p:spPr>
                  <a:xfrm>
                    <a:off x="3146662" y="2606814"/>
                    <a:ext cx="7555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2000" b="1" dirty="0" smtClean="0">
                        <a:solidFill>
                          <a:schemeClr val="bg1"/>
                        </a:solidFill>
                        <a:cs typeface="Calibri" panose="020F0502020204030204" pitchFamily="34" charset="0"/>
                      </a:rPr>
                      <a:t>L7</a:t>
                    </a:r>
                    <a:endParaRPr lang="en-IN" sz="2000" b="1" dirty="0">
                      <a:solidFill>
                        <a:schemeClr val="bg1"/>
                      </a:solidFill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6" name="Oval 415"/>
                <p:cNvSpPr/>
                <p:nvPr/>
              </p:nvSpPr>
              <p:spPr>
                <a:xfrm>
                  <a:off x="5371567" y="2980469"/>
                  <a:ext cx="1027034" cy="1027034"/>
                </a:xfrm>
                <a:prstGeom prst="ellipse">
                  <a:avLst/>
                </a:prstGeom>
                <a:solidFill>
                  <a:schemeClr val="tx1">
                    <a:alpha val="67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10" name="Oval 309"/>
              <p:cNvSpPr/>
              <p:nvPr/>
            </p:nvSpPr>
            <p:spPr>
              <a:xfrm>
                <a:off x="8742738" y="4968527"/>
                <a:ext cx="1027034" cy="102703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8612361" y="5194279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L5</a:t>
                </a:r>
                <a:endParaRPr lang="en-IN" sz="2000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9056754" y="5108398"/>
                <a:ext cx="7555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solidFill>
                      <a:schemeClr val="bg1"/>
                    </a:solidFill>
                    <a:cs typeface="Calibri" panose="020F0502020204030204" pitchFamily="34" charset="0"/>
                  </a:rPr>
                  <a:t>L14</a:t>
                </a:r>
                <a:endParaRPr lang="en-IN" sz="2000" b="1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8734784" y="4965201"/>
                <a:ext cx="1027034" cy="1027034"/>
                <a:chOff x="8710772" y="4965201"/>
                <a:chExt cx="1027034" cy="1027034"/>
              </a:xfrm>
            </p:grpSpPr>
            <p:sp>
              <p:nvSpPr>
                <p:cNvPr id="413" name="Oval 412"/>
                <p:cNvSpPr/>
                <p:nvPr/>
              </p:nvSpPr>
              <p:spPr>
                <a:xfrm>
                  <a:off x="8710772" y="4965201"/>
                  <a:ext cx="1027034" cy="1027034"/>
                </a:xfrm>
                <a:prstGeom prst="ellipse">
                  <a:avLst/>
                </a:prstGeom>
                <a:solidFill>
                  <a:schemeClr val="tx1">
                    <a:alpha val="67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" name="TextBox 413"/>
                <p:cNvSpPr txBox="1"/>
                <p:nvPr/>
              </p:nvSpPr>
              <p:spPr>
                <a:xfrm>
                  <a:off x="8891689" y="5519874"/>
                  <a:ext cx="7555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2000" b="1" dirty="0" smtClean="0">
                      <a:solidFill>
                        <a:srgbClr val="FFFF00"/>
                      </a:solidFill>
                      <a:cs typeface="Calibri" panose="020F0502020204030204" pitchFamily="34" charset="0"/>
                    </a:rPr>
                    <a:t>L10</a:t>
                  </a:r>
                  <a:endParaRPr lang="en-IN" sz="2000" b="1" dirty="0">
                    <a:solidFill>
                      <a:srgbClr val="FFFF00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4" name="Rounded Rectangle 313"/>
              <p:cNvSpPr/>
              <p:nvPr/>
            </p:nvSpPr>
            <p:spPr>
              <a:xfrm>
                <a:off x="10013289" y="3270396"/>
                <a:ext cx="2076277" cy="2812557"/>
              </a:xfrm>
              <a:prstGeom prst="roundRect">
                <a:avLst>
                  <a:gd name="adj" fmla="val 3729"/>
                </a:avLst>
              </a:prstGeom>
              <a:solidFill>
                <a:srgbClr val="134E37"/>
              </a:solidFill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10752078" y="4035697"/>
                <a:ext cx="1229853" cy="374846"/>
                <a:chOff x="6996396" y="3260740"/>
                <a:chExt cx="1229853" cy="374846"/>
              </a:xfrm>
            </p:grpSpPr>
            <p:grpSp>
              <p:nvGrpSpPr>
                <p:cNvPr id="406" name="Group 405"/>
                <p:cNvGrpSpPr/>
                <p:nvPr/>
              </p:nvGrpSpPr>
              <p:grpSpPr>
                <a:xfrm>
                  <a:off x="6996396" y="3397840"/>
                  <a:ext cx="804345" cy="160869"/>
                  <a:chOff x="6996396" y="3397840"/>
                  <a:chExt cx="804345" cy="160869"/>
                </a:xfrm>
              </p:grpSpPr>
              <p:sp>
                <p:nvSpPr>
                  <p:cNvPr id="408" name="Rectangle 407"/>
                  <p:cNvSpPr>
                    <a:spLocks/>
                  </p:cNvSpPr>
                  <p:nvPr/>
                </p:nvSpPr>
                <p:spPr>
                  <a:xfrm>
                    <a:off x="6996396" y="3397840"/>
                    <a:ext cx="160869" cy="160869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09" name="Rectangle 408"/>
                  <p:cNvSpPr>
                    <a:spLocks/>
                  </p:cNvSpPr>
                  <p:nvPr/>
                </p:nvSpPr>
                <p:spPr>
                  <a:xfrm>
                    <a:off x="7157265" y="3397840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10" name="Rectangle 409"/>
                  <p:cNvSpPr>
                    <a:spLocks/>
                  </p:cNvSpPr>
                  <p:nvPr/>
                </p:nvSpPr>
                <p:spPr>
                  <a:xfrm>
                    <a:off x="7318134" y="3397840"/>
                    <a:ext cx="160869" cy="160869"/>
                  </a:xfrm>
                  <a:prstGeom prst="rect">
                    <a:avLst/>
                  </a:prstGeom>
                  <a:solidFill>
                    <a:srgbClr val="00B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11" name="Rectangle 410"/>
                  <p:cNvSpPr>
                    <a:spLocks/>
                  </p:cNvSpPr>
                  <p:nvPr/>
                </p:nvSpPr>
                <p:spPr>
                  <a:xfrm>
                    <a:off x="7479003" y="3397840"/>
                    <a:ext cx="160869" cy="16086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12" name="Rectangle 411"/>
                  <p:cNvSpPr>
                    <a:spLocks/>
                  </p:cNvSpPr>
                  <p:nvPr/>
                </p:nvSpPr>
                <p:spPr>
                  <a:xfrm>
                    <a:off x="7639872" y="3397840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7" name="Rectangle 406"/>
                    <p:cNvSpPr/>
                    <p:nvPr/>
                  </p:nvSpPr>
                  <p:spPr>
                    <a:xfrm>
                      <a:off x="7787431" y="3260740"/>
                      <a:ext cx="438818" cy="37484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oMath>
                        </m:oMathPara>
                      </a14:m>
                      <a:endParaRPr lang="en-IN" b="1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407" name="Rectangle 40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431" y="3260740"/>
                      <a:ext cx="438818" cy="37484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6" name="Group 315"/>
              <p:cNvGrpSpPr/>
              <p:nvPr/>
            </p:nvGrpSpPr>
            <p:grpSpPr>
              <a:xfrm>
                <a:off x="10752078" y="4360227"/>
                <a:ext cx="1229853" cy="375552"/>
                <a:chOff x="6996396" y="3666111"/>
                <a:chExt cx="1229853" cy="375552"/>
              </a:xfrm>
            </p:grpSpPr>
            <p:grpSp>
              <p:nvGrpSpPr>
                <p:cNvPr id="399" name="Group 398"/>
                <p:cNvGrpSpPr/>
                <p:nvPr/>
              </p:nvGrpSpPr>
              <p:grpSpPr>
                <a:xfrm>
                  <a:off x="6996396" y="3793304"/>
                  <a:ext cx="804345" cy="160869"/>
                  <a:chOff x="6996396" y="3793304"/>
                  <a:chExt cx="804345" cy="160869"/>
                </a:xfrm>
              </p:grpSpPr>
              <p:sp>
                <p:nvSpPr>
                  <p:cNvPr id="401" name="Rectangle 400"/>
                  <p:cNvSpPr>
                    <a:spLocks/>
                  </p:cNvSpPr>
                  <p:nvPr/>
                </p:nvSpPr>
                <p:spPr>
                  <a:xfrm>
                    <a:off x="6996396" y="3793304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02" name="Rectangle 401"/>
                  <p:cNvSpPr>
                    <a:spLocks/>
                  </p:cNvSpPr>
                  <p:nvPr/>
                </p:nvSpPr>
                <p:spPr>
                  <a:xfrm>
                    <a:off x="7157265" y="3793304"/>
                    <a:ext cx="160869" cy="16086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03" name="Rectangle 402"/>
                  <p:cNvSpPr>
                    <a:spLocks/>
                  </p:cNvSpPr>
                  <p:nvPr/>
                </p:nvSpPr>
                <p:spPr>
                  <a:xfrm>
                    <a:off x="7318134" y="3793304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04" name="Rectangle 403"/>
                  <p:cNvSpPr>
                    <a:spLocks/>
                  </p:cNvSpPr>
                  <p:nvPr/>
                </p:nvSpPr>
                <p:spPr>
                  <a:xfrm>
                    <a:off x="7479003" y="3793304"/>
                    <a:ext cx="160869" cy="160869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05" name="Rectangle 404"/>
                  <p:cNvSpPr>
                    <a:spLocks/>
                  </p:cNvSpPr>
                  <p:nvPr/>
                </p:nvSpPr>
                <p:spPr>
                  <a:xfrm>
                    <a:off x="7639872" y="3793304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0" name="Rectangle 399"/>
                    <p:cNvSpPr/>
                    <p:nvPr/>
                  </p:nvSpPr>
                  <p:spPr>
                    <a:xfrm>
                      <a:off x="7787431" y="3666111"/>
                      <a:ext cx="438818" cy="37555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sup>
                            </m:sSup>
                          </m:oMath>
                        </m:oMathPara>
                      </a14:m>
                      <a:endParaRPr lang="en-IN" b="1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400" name="Rectangle 3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431" y="3666111"/>
                      <a:ext cx="438818" cy="37555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263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7" name="Group 316"/>
              <p:cNvGrpSpPr/>
              <p:nvPr/>
            </p:nvGrpSpPr>
            <p:grpSpPr>
              <a:xfrm>
                <a:off x="10752078" y="4686546"/>
                <a:ext cx="1229853" cy="375552"/>
                <a:chOff x="6996396" y="4073271"/>
                <a:chExt cx="1229853" cy="375552"/>
              </a:xfrm>
            </p:grpSpPr>
            <p:grpSp>
              <p:nvGrpSpPr>
                <p:cNvPr id="392" name="Group 391"/>
                <p:cNvGrpSpPr/>
                <p:nvPr/>
              </p:nvGrpSpPr>
              <p:grpSpPr>
                <a:xfrm>
                  <a:off x="6996396" y="4188768"/>
                  <a:ext cx="804345" cy="160869"/>
                  <a:chOff x="6996396" y="4188768"/>
                  <a:chExt cx="804345" cy="160869"/>
                </a:xfrm>
              </p:grpSpPr>
              <p:sp>
                <p:nvSpPr>
                  <p:cNvPr id="394" name="Rectangle 393"/>
                  <p:cNvSpPr>
                    <a:spLocks/>
                  </p:cNvSpPr>
                  <p:nvPr/>
                </p:nvSpPr>
                <p:spPr>
                  <a:xfrm>
                    <a:off x="6996396" y="4188768"/>
                    <a:ext cx="160869" cy="16086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5" name="Rectangle 394"/>
                  <p:cNvSpPr>
                    <a:spLocks/>
                  </p:cNvSpPr>
                  <p:nvPr/>
                </p:nvSpPr>
                <p:spPr>
                  <a:xfrm>
                    <a:off x="7157265" y="4188768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6" name="Rectangle 395"/>
                  <p:cNvSpPr>
                    <a:spLocks/>
                  </p:cNvSpPr>
                  <p:nvPr/>
                </p:nvSpPr>
                <p:spPr>
                  <a:xfrm>
                    <a:off x="7318134" y="4188768"/>
                    <a:ext cx="160869" cy="16086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7" name="Rectangle 396"/>
                  <p:cNvSpPr>
                    <a:spLocks/>
                  </p:cNvSpPr>
                  <p:nvPr/>
                </p:nvSpPr>
                <p:spPr>
                  <a:xfrm>
                    <a:off x="7479003" y="4188768"/>
                    <a:ext cx="160869" cy="160869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8" name="Rectangle 397"/>
                  <p:cNvSpPr>
                    <a:spLocks/>
                  </p:cNvSpPr>
                  <p:nvPr/>
                </p:nvSpPr>
                <p:spPr>
                  <a:xfrm>
                    <a:off x="7639872" y="4188768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3" name="Rectangle 392"/>
                    <p:cNvSpPr/>
                    <p:nvPr/>
                  </p:nvSpPr>
                  <p:spPr>
                    <a:xfrm>
                      <a:off x="7787431" y="4073271"/>
                      <a:ext cx="438818" cy="37555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I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oMath>
                        </m:oMathPara>
                      </a14:m>
                      <a:endParaRPr lang="en-IN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Rectangle 1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431" y="4073271"/>
                      <a:ext cx="438818" cy="37555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3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8" name="Group 317"/>
              <p:cNvGrpSpPr/>
              <p:nvPr/>
            </p:nvGrpSpPr>
            <p:grpSpPr>
              <a:xfrm>
                <a:off x="10752078" y="5001169"/>
                <a:ext cx="1229853" cy="375552"/>
                <a:chOff x="6996396" y="4468735"/>
                <a:chExt cx="1229853" cy="375552"/>
              </a:xfrm>
            </p:grpSpPr>
            <p:grpSp>
              <p:nvGrpSpPr>
                <p:cNvPr id="385" name="Group 384"/>
                <p:cNvGrpSpPr/>
                <p:nvPr/>
              </p:nvGrpSpPr>
              <p:grpSpPr>
                <a:xfrm>
                  <a:off x="6996396" y="4584232"/>
                  <a:ext cx="804345" cy="160869"/>
                  <a:chOff x="6996396" y="4584232"/>
                  <a:chExt cx="804345" cy="160869"/>
                </a:xfrm>
              </p:grpSpPr>
              <p:sp>
                <p:nvSpPr>
                  <p:cNvPr id="387" name="Rectangle 386"/>
                  <p:cNvSpPr>
                    <a:spLocks/>
                  </p:cNvSpPr>
                  <p:nvPr/>
                </p:nvSpPr>
                <p:spPr>
                  <a:xfrm>
                    <a:off x="6996396" y="4584232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8" name="Rectangle 387"/>
                  <p:cNvSpPr>
                    <a:spLocks/>
                  </p:cNvSpPr>
                  <p:nvPr/>
                </p:nvSpPr>
                <p:spPr>
                  <a:xfrm>
                    <a:off x="7157265" y="458423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9" name="Rectangle 388"/>
                  <p:cNvSpPr>
                    <a:spLocks/>
                  </p:cNvSpPr>
                  <p:nvPr/>
                </p:nvSpPr>
                <p:spPr>
                  <a:xfrm>
                    <a:off x="7318134" y="4584232"/>
                    <a:ext cx="160869" cy="16086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0" name="Rectangle 389"/>
                  <p:cNvSpPr>
                    <a:spLocks/>
                  </p:cNvSpPr>
                  <p:nvPr/>
                </p:nvSpPr>
                <p:spPr>
                  <a:xfrm>
                    <a:off x="7479003" y="4584232"/>
                    <a:ext cx="160869" cy="160869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91" name="Rectangle 390"/>
                  <p:cNvSpPr>
                    <a:spLocks/>
                  </p:cNvSpPr>
                  <p:nvPr/>
                </p:nvSpPr>
                <p:spPr>
                  <a:xfrm>
                    <a:off x="7639872" y="4584232"/>
                    <a:ext cx="160869" cy="160869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6" name="Rectangle 385"/>
                    <p:cNvSpPr/>
                    <p:nvPr/>
                  </p:nvSpPr>
                  <p:spPr>
                    <a:xfrm>
                      <a:off x="7787431" y="4468735"/>
                      <a:ext cx="438818" cy="37555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oMath>
                        </m:oMathPara>
                      </a14:m>
                      <a:endParaRPr lang="en-IN" b="1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386" name="Rectangle 3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431" y="4468735"/>
                      <a:ext cx="438818" cy="37555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9" name="Group 318"/>
              <p:cNvGrpSpPr/>
              <p:nvPr/>
            </p:nvGrpSpPr>
            <p:grpSpPr>
              <a:xfrm>
                <a:off x="10752078" y="5315792"/>
                <a:ext cx="1229853" cy="375552"/>
                <a:chOff x="6996396" y="4864199"/>
                <a:chExt cx="1229853" cy="375552"/>
              </a:xfrm>
            </p:grpSpPr>
            <p:grpSp>
              <p:nvGrpSpPr>
                <p:cNvPr id="378" name="Group 377"/>
                <p:cNvGrpSpPr/>
                <p:nvPr/>
              </p:nvGrpSpPr>
              <p:grpSpPr>
                <a:xfrm>
                  <a:off x="6996396" y="4979696"/>
                  <a:ext cx="804345" cy="160869"/>
                  <a:chOff x="6996396" y="4979696"/>
                  <a:chExt cx="804345" cy="160869"/>
                </a:xfrm>
              </p:grpSpPr>
              <p:sp>
                <p:nvSpPr>
                  <p:cNvPr id="380" name="Rectangle 379"/>
                  <p:cNvSpPr>
                    <a:spLocks/>
                  </p:cNvSpPr>
                  <p:nvPr/>
                </p:nvSpPr>
                <p:spPr>
                  <a:xfrm>
                    <a:off x="6996396" y="4979696"/>
                    <a:ext cx="160869" cy="160869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1" name="Rectangle 380"/>
                  <p:cNvSpPr>
                    <a:spLocks/>
                  </p:cNvSpPr>
                  <p:nvPr/>
                </p:nvSpPr>
                <p:spPr>
                  <a:xfrm>
                    <a:off x="7157265" y="4979696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2" name="Rectangle 381"/>
                  <p:cNvSpPr>
                    <a:spLocks/>
                  </p:cNvSpPr>
                  <p:nvPr/>
                </p:nvSpPr>
                <p:spPr>
                  <a:xfrm>
                    <a:off x="7318134" y="4979696"/>
                    <a:ext cx="160869" cy="16086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3" name="Rectangle 382"/>
                  <p:cNvSpPr>
                    <a:spLocks/>
                  </p:cNvSpPr>
                  <p:nvPr/>
                </p:nvSpPr>
                <p:spPr>
                  <a:xfrm>
                    <a:off x="7479003" y="4979696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84" name="Rectangle 383"/>
                  <p:cNvSpPr>
                    <a:spLocks/>
                  </p:cNvSpPr>
                  <p:nvPr/>
                </p:nvSpPr>
                <p:spPr>
                  <a:xfrm>
                    <a:off x="7639872" y="4979696"/>
                    <a:ext cx="160869" cy="160869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9" name="Rectangle 378"/>
                    <p:cNvSpPr/>
                    <p:nvPr/>
                  </p:nvSpPr>
                  <p:spPr>
                    <a:xfrm>
                      <a:off x="7787431" y="4864199"/>
                      <a:ext cx="438818" cy="37555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sup>
                            </m:sSup>
                          </m:oMath>
                        </m:oMathPara>
                      </a14:m>
                      <a:endParaRPr lang="en-IN" b="1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379" name="Rectangle 37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431" y="4864199"/>
                      <a:ext cx="438818" cy="37555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63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0" name="Group 319"/>
              <p:cNvGrpSpPr/>
              <p:nvPr/>
            </p:nvGrpSpPr>
            <p:grpSpPr>
              <a:xfrm>
                <a:off x="10752078" y="5630414"/>
                <a:ext cx="1229853" cy="375552"/>
                <a:chOff x="6996396" y="5259663"/>
                <a:chExt cx="1229853" cy="375552"/>
              </a:xfrm>
            </p:grpSpPr>
            <p:grpSp>
              <p:nvGrpSpPr>
                <p:cNvPr id="371" name="Group 370"/>
                <p:cNvGrpSpPr/>
                <p:nvPr/>
              </p:nvGrpSpPr>
              <p:grpSpPr>
                <a:xfrm>
                  <a:off x="6996396" y="5375160"/>
                  <a:ext cx="804345" cy="160869"/>
                  <a:chOff x="6996396" y="5375160"/>
                  <a:chExt cx="804345" cy="160869"/>
                </a:xfrm>
              </p:grpSpPr>
              <p:sp>
                <p:nvSpPr>
                  <p:cNvPr id="373" name="Rectangle 372"/>
                  <p:cNvSpPr>
                    <a:spLocks/>
                  </p:cNvSpPr>
                  <p:nvPr/>
                </p:nvSpPr>
                <p:spPr>
                  <a:xfrm>
                    <a:off x="6996396" y="5375160"/>
                    <a:ext cx="160869" cy="16086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4" name="Rectangle 373"/>
                  <p:cNvSpPr>
                    <a:spLocks/>
                  </p:cNvSpPr>
                  <p:nvPr/>
                </p:nvSpPr>
                <p:spPr>
                  <a:xfrm>
                    <a:off x="7157265" y="5375160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5" name="Rectangle 374"/>
                  <p:cNvSpPr>
                    <a:spLocks/>
                  </p:cNvSpPr>
                  <p:nvPr/>
                </p:nvSpPr>
                <p:spPr>
                  <a:xfrm>
                    <a:off x="7318134" y="5375160"/>
                    <a:ext cx="160869" cy="160869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6" name="Rectangle 375"/>
                  <p:cNvSpPr>
                    <a:spLocks/>
                  </p:cNvSpPr>
                  <p:nvPr/>
                </p:nvSpPr>
                <p:spPr>
                  <a:xfrm>
                    <a:off x="7479003" y="5375160"/>
                    <a:ext cx="160869" cy="160869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77" name="Rectangle 376"/>
                  <p:cNvSpPr>
                    <a:spLocks/>
                  </p:cNvSpPr>
                  <p:nvPr/>
                </p:nvSpPr>
                <p:spPr>
                  <a:xfrm>
                    <a:off x="7639872" y="5375160"/>
                    <a:ext cx="160869" cy="160869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2" name="Rectangle 371"/>
                    <p:cNvSpPr/>
                    <p:nvPr/>
                  </p:nvSpPr>
                  <p:spPr>
                    <a:xfrm>
                      <a:off x="7787431" y="5259663"/>
                      <a:ext cx="438818" cy="37555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I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oMath>
                        </m:oMathPara>
                      </a14:m>
                      <a:endParaRPr lang="en-IN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266" name="Rectangle 126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7431" y="5259663"/>
                      <a:ext cx="438818" cy="37555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1" name="Group 320"/>
              <p:cNvGrpSpPr/>
              <p:nvPr/>
            </p:nvGrpSpPr>
            <p:grpSpPr>
              <a:xfrm>
                <a:off x="10639947" y="3373054"/>
                <a:ext cx="822960" cy="584775"/>
                <a:chOff x="4301865" y="2268248"/>
                <a:chExt cx="822960" cy="584775"/>
              </a:xfrm>
            </p:grpSpPr>
            <p:sp>
              <p:nvSpPr>
                <p:cNvPr id="369" name="Rectangle 368"/>
                <p:cNvSpPr/>
                <p:nvPr/>
              </p:nvSpPr>
              <p:spPr>
                <a:xfrm>
                  <a:off x="4301865" y="2362911"/>
                  <a:ext cx="822960" cy="404735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81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3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0" name="Rectangle 369"/>
                    <p:cNvSpPr/>
                    <p:nvPr/>
                  </p:nvSpPr>
                  <p:spPr>
                    <a:xfrm>
                      <a:off x="4422644" y="2268248"/>
                      <a:ext cx="593624" cy="5847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oMath>
                        </m:oMathPara>
                      </a14:m>
                      <a:endParaRPr lang="en-IN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274" name="Rectangle 127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2644" y="2268248"/>
                      <a:ext cx="593624" cy="58477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22" name="Straight Arrow Connector 321"/>
              <p:cNvCxnSpPr/>
              <p:nvPr/>
            </p:nvCxnSpPr>
            <p:spPr>
              <a:xfrm>
                <a:off x="10596747" y="4109468"/>
                <a:ext cx="0" cy="1864042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3" name="TextBox 322"/>
                  <p:cNvSpPr txBox="1"/>
                  <p:nvPr/>
                </p:nvSpPr>
                <p:spPr>
                  <a:xfrm>
                    <a:off x="9920911" y="4060487"/>
                    <a:ext cx="78506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a14:m>
                    <a:r>
                      <a:rPr lang="en-IN" dirty="0" smtClean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rPr>
                      <a:t> Max</a:t>
                    </a:r>
                    <a:endParaRPr lang="en-IN" dirty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3" name="TextBox 3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0911" y="4060487"/>
                    <a:ext cx="785066" cy="6463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4" name="TextBox 323"/>
                  <p:cNvSpPr txBox="1"/>
                  <p:nvPr/>
                </p:nvSpPr>
                <p:spPr>
                  <a:xfrm>
                    <a:off x="9951266" y="5336424"/>
                    <a:ext cx="72037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dirty="0" smtClean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rPr>
                      <a:t>Min</a:t>
                    </a:r>
                    <a14:m>
                      <m:oMath xmlns:m="http://schemas.openxmlformats.org/officeDocument/2006/math">
                        <m: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a14:m>
                    <a:endParaRPr lang="en-IN" dirty="0" smtClean="0">
                      <a:solidFill>
                        <a:schemeClr val="bg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4" name="TextBox 3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1266" y="5336424"/>
                    <a:ext cx="720377" cy="64633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46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5" name="Elbow Connector 324"/>
              <p:cNvCxnSpPr>
                <a:stCxn id="304" idx="2"/>
                <a:endCxn id="427" idx="0"/>
              </p:cNvCxnSpPr>
              <p:nvPr/>
            </p:nvCxnSpPr>
            <p:spPr>
              <a:xfrm rot="5400000">
                <a:off x="7130762" y="3957392"/>
                <a:ext cx="1212446" cy="80982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Elbow Connector 325"/>
              <p:cNvCxnSpPr>
                <a:stCxn id="305" idx="2"/>
                <a:endCxn id="431" idx="2"/>
              </p:cNvCxnSpPr>
              <p:nvPr/>
            </p:nvCxnSpPr>
            <p:spPr>
              <a:xfrm rot="16200000" flipH="1">
                <a:off x="8326117" y="3918203"/>
                <a:ext cx="614594" cy="280851"/>
              </a:xfrm>
              <a:prstGeom prst="bentConnector2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7" name="Group 326"/>
              <p:cNvGrpSpPr/>
              <p:nvPr/>
            </p:nvGrpSpPr>
            <p:grpSpPr>
              <a:xfrm>
                <a:off x="7903783" y="3369272"/>
                <a:ext cx="822960" cy="584775"/>
                <a:chOff x="4301865" y="2268248"/>
                <a:chExt cx="822960" cy="584775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4301865" y="2362911"/>
                  <a:ext cx="822960" cy="404735"/>
                </a:xfrm>
                <a:prstGeom prst="rect">
                  <a:avLst/>
                </a:prstGeom>
                <a:solidFill>
                  <a:srgbClr val="663300"/>
                </a:solidFill>
                <a:ln w="381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3200" b="1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8" name="Rectangle 367"/>
                    <p:cNvSpPr/>
                    <p:nvPr/>
                  </p:nvSpPr>
                  <p:spPr>
                    <a:xfrm>
                      <a:off x="4478016" y="2268248"/>
                      <a:ext cx="603049" cy="5847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oMath>
                        </m:oMathPara>
                      </a14:m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Rectangle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8016" y="2268248"/>
                      <a:ext cx="603049" cy="58477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28" name="TextBox 327"/>
              <p:cNvSpPr txBox="1"/>
              <p:nvPr/>
            </p:nvSpPr>
            <p:spPr>
              <a:xfrm>
                <a:off x="7845589" y="5578442"/>
                <a:ext cx="10022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 smtClean="0">
                    <a:solidFill>
                      <a:schemeClr val="bg1"/>
                    </a:solidFill>
                  </a:rPr>
                  <a:t>Pre-ranker failure</a:t>
                </a:r>
                <a:endParaRPr lang="en-IN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Right Arrow 328"/>
              <p:cNvSpPr/>
              <p:nvPr/>
            </p:nvSpPr>
            <p:spPr>
              <a:xfrm rot="20655318">
                <a:off x="8707884" y="5782284"/>
                <a:ext cx="382267" cy="147165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Rounded Rectangle 329"/>
              <p:cNvSpPr/>
              <p:nvPr/>
            </p:nvSpPr>
            <p:spPr>
              <a:xfrm>
                <a:off x="5294545" y="3270397"/>
                <a:ext cx="1292482" cy="2812556"/>
              </a:xfrm>
              <a:prstGeom prst="roundRect">
                <a:avLst>
                  <a:gd name="adj" fmla="val 8822"/>
                </a:avLst>
              </a:prstGeom>
              <a:solidFill>
                <a:srgbClr val="134E37"/>
              </a:solidFill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331" name="Group 330"/>
              <p:cNvGrpSpPr/>
              <p:nvPr/>
            </p:nvGrpSpPr>
            <p:grpSpPr>
              <a:xfrm>
                <a:off x="5357615" y="5145239"/>
                <a:ext cx="1022555" cy="452679"/>
                <a:chOff x="1075131" y="4651082"/>
                <a:chExt cx="1022555" cy="452679"/>
              </a:xfrm>
            </p:grpSpPr>
            <p:sp>
              <p:nvSpPr>
                <p:cNvPr id="360" name="TextBox 359"/>
                <p:cNvSpPr txBox="1"/>
                <p:nvPr/>
              </p:nvSpPr>
              <p:spPr>
                <a:xfrm>
                  <a:off x="1075131" y="4651082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>
                      <a:solidFill>
                        <a:schemeClr val="bg1"/>
                      </a:solidFill>
                      <a:latin typeface="+mj-lt"/>
                    </a:rPr>
                    <a:t>Delibes</a:t>
                  </a:r>
                </a:p>
              </p:txBody>
            </p:sp>
            <p:grpSp>
              <p:nvGrpSpPr>
                <p:cNvPr id="361" name="Group 360"/>
                <p:cNvGrpSpPr/>
                <p:nvPr/>
              </p:nvGrpSpPr>
              <p:grpSpPr>
                <a:xfrm>
                  <a:off x="1184236" y="4942892"/>
                  <a:ext cx="804345" cy="160869"/>
                  <a:chOff x="1184236" y="4942892"/>
                  <a:chExt cx="804345" cy="160869"/>
                </a:xfrm>
              </p:grpSpPr>
              <p:sp>
                <p:nvSpPr>
                  <p:cNvPr id="362" name="Rectangle 361"/>
                  <p:cNvSpPr>
                    <a:spLocks/>
                  </p:cNvSpPr>
                  <p:nvPr/>
                </p:nvSpPr>
                <p:spPr>
                  <a:xfrm>
                    <a:off x="1184236" y="4942892"/>
                    <a:ext cx="160869" cy="16086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3" name="Rectangle 362"/>
                  <p:cNvSpPr>
                    <a:spLocks/>
                  </p:cNvSpPr>
                  <p:nvPr/>
                </p:nvSpPr>
                <p:spPr>
                  <a:xfrm>
                    <a:off x="1345105" y="4942892"/>
                    <a:ext cx="160869" cy="16086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4" name="Rectangle 363"/>
                  <p:cNvSpPr>
                    <a:spLocks/>
                  </p:cNvSpPr>
                  <p:nvPr/>
                </p:nvSpPr>
                <p:spPr>
                  <a:xfrm>
                    <a:off x="1505974" y="494289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5" name="Rectangle 364"/>
                  <p:cNvSpPr>
                    <a:spLocks/>
                  </p:cNvSpPr>
                  <p:nvPr/>
                </p:nvSpPr>
                <p:spPr>
                  <a:xfrm>
                    <a:off x="1666843" y="4942892"/>
                    <a:ext cx="160869" cy="16086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66" name="Rectangle 365"/>
                  <p:cNvSpPr>
                    <a:spLocks/>
                  </p:cNvSpPr>
                  <p:nvPr/>
                </p:nvSpPr>
                <p:spPr>
                  <a:xfrm>
                    <a:off x="1827712" y="4942892"/>
                    <a:ext cx="160869" cy="160869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32" name="Group 331"/>
              <p:cNvGrpSpPr/>
              <p:nvPr/>
            </p:nvGrpSpPr>
            <p:grpSpPr>
              <a:xfrm>
                <a:off x="5352605" y="5558582"/>
                <a:ext cx="1022555" cy="454476"/>
                <a:chOff x="2097686" y="4649285"/>
                <a:chExt cx="1022555" cy="454476"/>
              </a:xfrm>
            </p:grpSpPr>
            <p:sp>
              <p:nvSpPr>
                <p:cNvPr id="353" name="TextBox 352"/>
                <p:cNvSpPr txBox="1"/>
                <p:nvPr/>
              </p:nvSpPr>
              <p:spPr>
                <a:xfrm>
                  <a:off x="2097686" y="4649285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err="1">
                      <a:solidFill>
                        <a:schemeClr val="bg1"/>
                      </a:solidFill>
                      <a:latin typeface="+mj-lt"/>
                    </a:rPr>
                    <a:t>Lakmé</a:t>
                  </a:r>
                  <a:endParaRPr lang="en-IN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grpSp>
              <p:nvGrpSpPr>
                <p:cNvPr id="354" name="Group 353"/>
                <p:cNvGrpSpPr/>
                <p:nvPr/>
              </p:nvGrpSpPr>
              <p:grpSpPr>
                <a:xfrm>
                  <a:off x="2206791" y="4942892"/>
                  <a:ext cx="804345" cy="160869"/>
                  <a:chOff x="2206791" y="4942892"/>
                  <a:chExt cx="804345" cy="160869"/>
                </a:xfrm>
              </p:grpSpPr>
              <p:sp>
                <p:nvSpPr>
                  <p:cNvPr id="355" name="Rectangle 354"/>
                  <p:cNvSpPr>
                    <a:spLocks/>
                  </p:cNvSpPr>
                  <p:nvPr/>
                </p:nvSpPr>
                <p:spPr>
                  <a:xfrm>
                    <a:off x="2206791" y="494289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6" name="Rectangle 355"/>
                  <p:cNvSpPr>
                    <a:spLocks/>
                  </p:cNvSpPr>
                  <p:nvPr/>
                </p:nvSpPr>
                <p:spPr>
                  <a:xfrm>
                    <a:off x="2367660" y="4942892"/>
                    <a:ext cx="160869" cy="16086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7" name="Rectangle 356"/>
                  <p:cNvSpPr>
                    <a:spLocks/>
                  </p:cNvSpPr>
                  <p:nvPr/>
                </p:nvSpPr>
                <p:spPr>
                  <a:xfrm>
                    <a:off x="2528529" y="4942892"/>
                    <a:ext cx="160869" cy="16086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8" name="Rectangle 357"/>
                  <p:cNvSpPr>
                    <a:spLocks/>
                  </p:cNvSpPr>
                  <p:nvPr/>
                </p:nvSpPr>
                <p:spPr>
                  <a:xfrm>
                    <a:off x="2689398" y="4942892"/>
                    <a:ext cx="160869" cy="16086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59" name="Rectangle 358"/>
                  <p:cNvSpPr>
                    <a:spLocks/>
                  </p:cNvSpPr>
                  <p:nvPr/>
                </p:nvSpPr>
                <p:spPr>
                  <a:xfrm>
                    <a:off x="2850267" y="4942892"/>
                    <a:ext cx="160869" cy="16086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333" name="Straight Arrow Connector 332"/>
              <p:cNvCxnSpPr>
                <a:stCxn id="346" idx="0"/>
                <a:endCxn id="350" idx="2"/>
              </p:cNvCxnSpPr>
              <p:nvPr/>
            </p:nvCxnSpPr>
            <p:spPr>
              <a:xfrm flipH="1" flipV="1">
                <a:off x="5868893" y="3483802"/>
                <a:ext cx="7383" cy="46502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4" name="Group 333"/>
              <p:cNvGrpSpPr/>
              <p:nvPr/>
            </p:nvGrpSpPr>
            <p:grpSpPr>
              <a:xfrm>
                <a:off x="5466720" y="3322933"/>
                <a:ext cx="804345" cy="160869"/>
                <a:chOff x="2206791" y="4942892"/>
                <a:chExt cx="804345" cy="160869"/>
              </a:xfrm>
            </p:grpSpPr>
            <p:sp>
              <p:nvSpPr>
                <p:cNvPr id="348" name="Rectangle 347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49" name="Rectangle 348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50" name="Rectangle 349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51" name="Rectangle 350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52" name="Rectangle 351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35" name="Group 334"/>
              <p:cNvGrpSpPr/>
              <p:nvPr/>
            </p:nvGrpSpPr>
            <p:grpSpPr>
              <a:xfrm>
                <a:off x="5464796" y="3902215"/>
                <a:ext cx="822960" cy="584775"/>
                <a:chOff x="5288800" y="2145929"/>
                <a:chExt cx="1438504" cy="584775"/>
              </a:xfrm>
            </p:grpSpPr>
            <p:sp>
              <p:nvSpPr>
                <p:cNvPr id="346" name="Rectangle 345"/>
                <p:cNvSpPr/>
                <p:nvPr/>
              </p:nvSpPr>
              <p:spPr>
                <a:xfrm>
                  <a:off x="5288800" y="2192543"/>
                  <a:ext cx="1438504" cy="503092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81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3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7" name="Rectangle 346"/>
                    <p:cNvSpPr/>
                    <p:nvPr/>
                  </p:nvSpPr>
                  <p:spPr>
                    <a:xfrm>
                      <a:off x="5621642" y="2145929"/>
                      <a:ext cx="919612" cy="5847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oMath>
                        </m:oMathPara>
                      </a14:m>
                      <a:endParaRPr lang="en-IN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347" name="Rectangle 3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21642" y="2145929"/>
                      <a:ext cx="919612" cy="58477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6" name="Rectangle 335"/>
                  <p:cNvSpPr/>
                  <p:nvPr/>
                </p:nvSpPr>
                <p:spPr>
                  <a:xfrm>
                    <a:off x="6198092" y="3301641"/>
                    <a:ext cx="438818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I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36" name="Rectangle 3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8092" y="3301641"/>
                    <a:ext cx="438818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6667" r="-19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7" name="Elbow Connector 336"/>
              <p:cNvCxnSpPr>
                <a:stCxn id="366" idx="3"/>
                <a:endCxn id="343" idx="5"/>
              </p:cNvCxnSpPr>
              <p:nvPr/>
            </p:nvCxnSpPr>
            <p:spPr>
              <a:xfrm flipH="1" flipV="1">
                <a:off x="5979576" y="5100487"/>
                <a:ext cx="291489" cy="416997"/>
              </a:xfrm>
              <a:prstGeom prst="bentConnector4">
                <a:avLst>
                  <a:gd name="adj1" fmla="val -39212"/>
                  <a:gd name="adj2" fmla="val 100003"/>
                </a:avLst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Elbow Connector 337"/>
              <p:cNvCxnSpPr>
                <a:stCxn id="359" idx="3"/>
                <a:endCxn id="343" idx="7"/>
              </p:cNvCxnSpPr>
              <p:nvPr/>
            </p:nvCxnSpPr>
            <p:spPr>
              <a:xfrm flipH="1" flipV="1">
                <a:off x="5979576" y="4906513"/>
                <a:ext cx="286479" cy="1026111"/>
              </a:xfrm>
              <a:prstGeom prst="bentConnector4">
                <a:avLst>
                  <a:gd name="adj1" fmla="val -79796"/>
                  <a:gd name="adj2" fmla="val 100202"/>
                </a:avLst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9" name="Group 338"/>
              <p:cNvGrpSpPr/>
              <p:nvPr/>
            </p:nvGrpSpPr>
            <p:grpSpPr>
              <a:xfrm>
                <a:off x="5745429" y="4866340"/>
                <a:ext cx="274320" cy="274320"/>
                <a:chOff x="3376696" y="3855234"/>
                <a:chExt cx="274320" cy="274320"/>
              </a:xfrm>
            </p:grpSpPr>
            <p:sp>
              <p:nvSpPr>
                <p:cNvPr id="343" name="Oval 342"/>
                <p:cNvSpPr/>
                <p:nvPr/>
              </p:nvSpPr>
              <p:spPr>
                <a:xfrm>
                  <a:off x="3376696" y="3855234"/>
                  <a:ext cx="274320" cy="27432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344" name="Straight Connector 343"/>
                <p:cNvCxnSpPr>
                  <a:stCxn id="343" idx="0"/>
                  <a:endCxn id="343" idx="4"/>
                </p:cNvCxnSpPr>
                <p:nvPr/>
              </p:nvCxnSpPr>
              <p:spPr>
                <a:xfrm>
                  <a:off x="3513856" y="3855234"/>
                  <a:ext cx="0" cy="27432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>
                  <a:stCxn id="343" idx="2"/>
                  <a:endCxn id="343" idx="6"/>
                </p:cNvCxnSpPr>
                <p:nvPr/>
              </p:nvCxnSpPr>
              <p:spPr>
                <a:xfrm>
                  <a:off x="3376696" y="3992394"/>
                  <a:ext cx="2743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0" name="Straight Arrow Connector 339"/>
              <p:cNvCxnSpPr>
                <a:stCxn id="343" idx="0"/>
                <a:endCxn id="346" idx="2"/>
              </p:cNvCxnSpPr>
              <p:nvPr/>
            </p:nvCxnSpPr>
            <p:spPr>
              <a:xfrm flipH="1" flipV="1">
                <a:off x="5876276" y="4451921"/>
                <a:ext cx="6313" cy="41441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Elbow Connector 340"/>
              <p:cNvCxnSpPr>
                <a:stCxn id="349" idx="0"/>
                <a:endCxn id="314" idx="0"/>
              </p:cNvCxnSpPr>
              <p:nvPr/>
            </p:nvCxnSpPr>
            <p:spPr>
              <a:xfrm rot="5400000" flipH="1" flipV="1">
                <a:off x="8353458" y="624963"/>
                <a:ext cx="52537" cy="5343404"/>
              </a:xfrm>
              <a:prstGeom prst="bentConnector3">
                <a:avLst>
                  <a:gd name="adj1" fmla="val 643899"/>
                </a:avLst>
              </a:prstGeom>
              <a:ln w="28575">
                <a:solidFill>
                  <a:schemeClr val="bg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Elbow Connector 341"/>
              <p:cNvCxnSpPr>
                <a:stCxn id="351" idx="0"/>
                <a:endCxn id="300" idx="0"/>
              </p:cNvCxnSpPr>
              <p:nvPr/>
            </p:nvCxnSpPr>
            <p:spPr>
              <a:xfrm rot="5400000" flipH="1" flipV="1">
                <a:off x="7143894" y="2168155"/>
                <a:ext cx="40646" cy="2268910"/>
              </a:xfrm>
              <a:prstGeom prst="bentConnector3">
                <a:avLst>
                  <a:gd name="adj1" fmla="val 516604"/>
                </a:avLst>
              </a:prstGeom>
              <a:ln w="28575">
                <a:solidFill>
                  <a:schemeClr val="bg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4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DECAF cast in </a:t>
            </a:r>
            <a:r>
              <a:rPr lang="en-IN" dirty="0" err="1" smtClean="0"/>
              <a:t>DeepXML</a:t>
            </a:r>
            <a:r>
              <a:rPr lang="en-IN" dirty="0" smtClean="0"/>
              <a:t> Pipeline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6004794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Module 1</a:t>
                </a:r>
                <a:r>
                  <a:rPr lang="en-IN" dirty="0" smtClean="0"/>
                  <a:t>: </a:t>
                </a:r>
                <a:r>
                  <a:rPr lang="en-IN" dirty="0"/>
                  <a:t>pre-ranker learning (coarse)</a:t>
                </a:r>
                <a:endParaRPr lang="en-IN" dirty="0" smtClean="0"/>
              </a:p>
              <a:p>
                <a:pPr lvl="2"/>
                <a:r>
                  <a:rPr lang="en-IN" dirty="0" smtClean="0"/>
                  <a:t>Initialize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IN" dirty="0" smtClean="0"/>
                  <a:t> as </a:t>
                </a:r>
                <a:r>
                  <a:rPr lang="en-IN" dirty="0" err="1" smtClean="0"/>
                  <a:t>FastText</a:t>
                </a:r>
                <a:r>
                  <a:rPr lang="en-IN" dirty="0" smtClean="0"/>
                  <a:t>, create</a:t>
                </a:r>
                <a:r>
                  <a:rPr lang="en-US" dirty="0" smtClean="0"/>
                  <a:t> </a:t>
                </a:r>
                <a:r>
                  <a:rPr lang="en-US" dirty="0"/>
                  <a:t>label </a:t>
                </a:r>
                <a:r>
                  <a:rPr lang="en-US" dirty="0" smtClean="0"/>
                  <a:t>centroids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cluster labels</a:t>
                </a:r>
              </a:p>
              <a:p>
                <a:pPr lvl="2"/>
                <a:r>
                  <a:rPr lang="en-IN" dirty="0" smtClean="0"/>
                  <a:t>Perform the recursive call to DECAF to </a:t>
                </a:r>
                <a:r>
                  <a:rPr lang="en-US" dirty="0"/>
                  <a:t>fine tune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i="0" dirty="0"/>
                  <a:t>, </a:t>
                </a:r>
                <a:r>
                  <a:rPr lang="en-IN" dirty="0" smtClean="0"/>
                  <a:t>learn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i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i="0" dirty="0" smtClean="0"/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Module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IN" dirty="0" smtClean="0"/>
                  <a:t>: pre-ranker learning (fine) + hard negative mining</a:t>
                </a:r>
                <a:endParaRPr lang="en-IN" dirty="0"/>
              </a:p>
              <a:p>
                <a:pPr lvl="2"/>
                <a:r>
                  <a:rPr lang="en-IN" dirty="0" smtClean="0"/>
                  <a:t>Freeze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IN" dirty="0" smtClean="0"/>
                  <a:t>, recreate </a:t>
                </a:r>
                <a:r>
                  <a:rPr lang="en-US" dirty="0" smtClean="0"/>
                  <a:t>label centroids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I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𝛉</m:t>
                            </m:r>
                          </m:sub>
                        </m:sSub>
                        <m:d>
                          <m:d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recluster</a:t>
                </a:r>
                <a:r>
                  <a:rPr lang="en-US" dirty="0" smtClean="0"/>
                  <a:t> labels, then redo a </a:t>
                </a:r>
                <a:r>
                  <a:rPr lang="en-IN" dirty="0" smtClean="0"/>
                  <a:t>recursive </a:t>
                </a:r>
                <a:r>
                  <a:rPr lang="en-IN" dirty="0"/>
                  <a:t>call to DECAF to </a:t>
                </a:r>
                <a:r>
                  <a:rPr lang="en-IN" dirty="0" smtClean="0"/>
                  <a:t>further </a:t>
                </a:r>
                <a:r>
                  <a:rPr lang="en-US" dirty="0" smtClean="0"/>
                  <a:t>fine </a:t>
                </a:r>
                <a:r>
                  <a:rPr lang="en-US" dirty="0"/>
                  <a:t>tune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i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acc>
                      </m:e>
                      <m:sub>
                        <m:r>
                          <a:rPr lang="en-IN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i="0" dirty="0" smtClean="0"/>
              </a:p>
              <a:p>
                <a:pPr lvl="2"/>
                <a:r>
                  <a:rPr lang="en-US" dirty="0" smtClean="0"/>
                  <a:t>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dirty="0" smtClean="0"/>
                  <a:t>, </a:t>
                </a:r>
                <a:r>
                  <a:rPr lang="en-IN" dirty="0"/>
                  <a:t>u</a:t>
                </a:r>
                <a:r>
                  <a:rPr lang="en-IN" dirty="0" smtClean="0"/>
                  <a:t>se pre-ranker to obtain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 of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labels</a:t>
                </a:r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Module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3</a:t>
                </a:r>
                <a:r>
                  <a:rPr lang="en-IN" dirty="0" smtClean="0"/>
                  <a:t>: get ready for final learning</a:t>
                </a:r>
              </a:p>
              <a:p>
                <a:pPr lvl="2"/>
                <a:r>
                  <a:rPr lang="en-IN" dirty="0" smtClean="0"/>
                  <a:t>Initialize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dirty="0" smtClean="0"/>
                  <a:t> to module 2 values, initialize </a:t>
                </a:r>
                <a:r>
                  <a:rPr lang="en-IN" dirty="0"/>
                  <a:t>refinement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/>
                  <a:t> using label text embedding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params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 smtClean="0"/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Module 4</a:t>
                </a:r>
                <a:r>
                  <a:rPr lang="en-IN" dirty="0" smtClean="0"/>
                  <a:t>: extreme classifier learning using </a:t>
                </a:r>
                <a:r>
                  <a:rPr lang="en-US" dirty="0"/>
                  <a:t>approx. </a:t>
                </a:r>
                <a:r>
                  <a:rPr lang="en-US" dirty="0" smtClean="0"/>
                  <a:t>loss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endParaRPr lang="en-IN" dirty="0" smtClean="0"/>
              </a:p>
              <a:p>
                <a:pPr lvl="2"/>
                <a:r>
                  <a:rPr lang="en-IN" dirty="0" smtClean="0"/>
                  <a:t>Fine tune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dirty="0" smtClean="0"/>
                  <a:t>,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dirty="0" smtClean="0"/>
                  <a:t> </a:t>
                </a:r>
                <a:r>
                  <a:rPr lang="en-IN" dirty="0" err="1" smtClean="0"/>
                  <a:t>params</a:t>
                </a:r>
                <a:r>
                  <a:rPr lang="en-IN" dirty="0" smtClean="0"/>
                  <a:t> to obtain final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IN" dirty="0" smtClean="0"/>
              </a:p>
              <a:p>
                <a:pPr lvl="2"/>
                <a:endParaRPr lang="en-US" i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6004794"/>
              </a:xfrm>
              <a:blipFill>
                <a:blip r:embed="rId5"/>
                <a:stretch>
                  <a:fillRect l="-562" t="-2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2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Elements of DECAF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Frugal embedding </a:t>
                </a:r>
                <a:r>
                  <a:rPr lang="en-IN" dirty="0"/>
                  <a:t>model </a:t>
                </a:r>
                <a:r>
                  <a:rPr lang="en-IN" dirty="0" smtClean="0"/>
                  <a:t>yet outperforms BERT </a:t>
                </a:r>
                <a:r>
                  <a:rPr lang="en-IN" dirty="0"/>
                  <a:t>based </a:t>
                </a:r>
                <a:r>
                  <a:rPr lang="en-IN" dirty="0" smtClean="0"/>
                  <a:t>models</a:t>
                </a:r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Recursively</a:t>
                </a:r>
                <a:r>
                  <a:rPr lang="en-IN" dirty="0" smtClean="0"/>
                  <a:t> learning own pre-ranker beneficial</a:t>
                </a:r>
              </a:p>
              <a:p>
                <a:pPr lvl="2"/>
                <a:r>
                  <a:rPr lang="en-IN" dirty="0" smtClean="0"/>
                  <a:t>Previous works often use generic </a:t>
                </a:r>
                <a:r>
                  <a:rPr lang="en-IN" dirty="0" err="1" smtClean="0"/>
                  <a:t>shortlisters</a:t>
                </a:r>
                <a:r>
                  <a:rPr lang="en-IN" dirty="0" smtClean="0"/>
                  <a:t> – not as effective + slower</a:t>
                </a:r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Fine-tuning</a:t>
                </a:r>
                <a:r>
                  <a:rPr lang="en-IN" dirty="0" smtClean="0"/>
                  <a:t> pre-ranker in module 2: </a:t>
                </a:r>
                <a:r>
                  <a:rPr lang="en-IN" dirty="0" err="1" smtClean="0"/>
                  <a:t>upto</a:t>
                </a:r>
                <a:r>
                  <a:rPr lang="en-IN" dirty="0" smtClean="0"/>
                  <a:t> 2% accuracy boost </a:t>
                </a:r>
              </a:p>
              <a:p>
                <a:pPr lvl="2"/>
                <a:r>
                  <a:rPr lang="en-IN" dirty="0" smtClean="0"/>
                  <a:t>Previous works do not consider such fine-tuning</a:t>
                </a:r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Massive </a:t>
                </a:r>
                <a:r>
                  <a:rPr lang="en-IN" dirty="0" err="1" smtClean="0">
                    <a:solidFill>
                      <a:srgbClr val="FFC000"/>
                    </a:solidFill>
                  </a:rPr>
                  <a:t>fanout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 smtClean="0"/>
                  <a:t> that is still computationally efficient</a:t>
                </a:r>
              </a:p>
              <a:p>
                <a:pPr lvl="2"/>
                <a:r>
                  <a:rPr lang="en-US" dirty="0" smtClean="0"/>
                  <a:t>Smaller </a:t>
                </a:r>
                <a:r>
                  <a:rPr lang="en-US" dirty="0" err="1" smtClean="0"/>
                  <a:t>fanouts</a:t>
                </a:r>
                <a:r>
                  <a:rPr lang="en-US" dirty="0" smtClean="0"/>
                  <a:t>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 smtClean="0"/>
                  <a:t> used by previous works not as effective</a:t>
                </a:r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Careful initialization </a:t>
                </a:r>
                <a:r>
                  <a:rPr lang="en-IN" dirty="0" smtClean="0"/>
                  <a:t>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b="1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acc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IN" dirty="0" smtClean="0"/>
                  <a:t> critical in XC tasks</a:t>
                </a:r>
              </a:p>
              <a:p>
                <a:pPr lvl="2"/>
                <a:r>
                  <a:rPr lang="en-IN" dirty="0" smtClean="0"/>
                  <a:t>Naïve e.g. random initialization can cause </a:t>
                </a:r>
                <a:r>
                  <a:rPr lang="en-IN" dirty="0"/>
                  <a:t>6-8</a:t>
                </a:r>
                <a:r>
                  <a:rPr lang="en-IN" dirty="0" smtClean="0"/>
                  <a:t>% drop in accuracy</a:t>
                </a:r>
              </a:p>
              <a:p>
                <a:r>
                  <a:rPr lang="en-IN" dirty="0" smtClean="0"/>
                  <a:t>Several other contributions e.g. ensemble learning, persistent fine-tuning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IN" dirty="0" smtClean="0"/>
                  <a:t> in modules 2, 4, </a:t>
                </a:r>
                <a:r>
                  <a:rPr lang="en-IN" dirty="0" err="1" smtClean="0"/>
                  <a:t>etc</a:t>
                </a:r>
                <a:r>
                  <a:rPr lang="en-IN" dirty="0" smtClean="0"/>
                  <a:t> (please see paper)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5"/>
                <a:stretch>
                  <a:fillRect l="-578" t="-2545" b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Dataset Statistics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71459"/>
              </p:ext>
            </p:extLst>
          </p:nvPr>
        </p:nvGraphicFramePr>
        <p:xfrm>
          <a:off x="345449" y="1497173"/>
          <a:ext cx="11487595" cy="3991711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542305397"/>
                    </a:ext>
                  </a:extLst>
                </a:gridCol>
                <a:gridCol w="3586480">
                  <a:extLst>
                    <a:ext uri="{9D8B030D-6E8A-4147-A177-3AD203B41FA5}">
                      <a16:colId xmlns:a16="http://schemas.microsoft.com/office/drawing/2014/main" val="4239477767"/>
                    </a:ext>
                  </a:extLst>
                </a:gridCol>
                <a:gridCol w="2346769">
                  <a:extLst>
                    <a:ext uri="{9D8B030D-6E8A-4147-A177-3AD203B41FA5}">
                      <a16:colId xmlns:a16="http://schemas.microsoft.com/office/drawing/2014/main" val="4197516717"/>
                    </a:ext>
                  </a:extLst>
                </a:gridCol>
                <a:gridCol w="2319973">
                  <a:extLst>
                    <a:ext uri="{9D8B030D-6E8A-4147-A177-3AD203B41FA5}">
                      <a16:colId xmlns:a16="http://schemas.microsoft.com/office/drawing/2014/main" val="2368562081"/>
                    </a:ext>
                  </a:extLst>
                </a:gridCol>
                <a:gridCol w="2319973">
                  <a:extLst>
                    <a:ext uri="{9D8B030D-6E8A-4147-A177-3AD203B41FA5}">
                      <a16:colId xmlns:a16="http://schemas.microsoft.com/office/drawing/2014/main" val="921752283"/>
                    </a:ext>
                  </a:extLst>
                </a:gridCol>
              </a:tblGrid>
              <a:tr h="1061679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Dataset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/>
                        <a:t># of </a:t>
                      </a:r>
                      <a:r>
                        <a:rPr lang="en-US" sz="2400"/>
                        <a:t>Train Points 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# of Labels 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#</a:t>
                      </a:r>
                      <a:r>
                        <a:rPr lang="en-US" sz="2400" baseline="0"/>
                        <a:t> of Test Points 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83185"/>
                  </a:ext>
                </a:extLst>
              </a:tr>
              <a:tr h="580289">
                <a:tc rowSpan="3">
                  <a:txBody>
                    <a:bodyPr/>
                    <a:lstStyle/>
                    <a:p>
                      <a:pPr algn="ctr"/>
                      <a:r>
                        <a:rPr lang="en-GB" sz="2400" b="1" baseline="0"/>
                        <a:t>Benchmark*</a:t>
                      </a:r>
                      <a:endParaRPr lang="en-GB" sz="2400" b="1" baseline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/>
                        <a:t>LF-AmazonTitles-131K</a:t>
                      </a:r>
                      <a:endParaRPr lang="en-GB" sz="2400" b="1" baseline="30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1" kern="1200" noProof="0"/>
                        <a:t>294,805</a:t>
                      </a:r>
                      <a:endParaRPr lang="en-GB" sz="2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noProof="0"/>
                        <a:t>131,073</a:t>
                      </a:r>
                      <a:endParaRPr lang="en-GB" sz="2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1" kern="1200" noProof="0"/>
                        <a:t>134,835</a:t>
                      </a:r>
                      <a:endParaRPr lang="en-GB" sz="2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30522"/>
                  </a:ext>
                </a:extLst>
              </a:tr>
              <a:tr h="589818">
                <a:tc vMerge="1">
                  <a:txBody>
                    <a:bodyPr/>
                    <a:lstStyle/>
                    <a:p>
                      <a:pPr algn="l"/>
                      <a:endParaRPr lang="en-GB" sz="2800" b="1" baseline="30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400" b="1" u="none" strike="noStrike" noProof="0"/>
                        <a:t>LF-WikiSeeAlsoTitles-320K</a:t>
                      </a:r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693,082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/>
                        <a:t>312,330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177,515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73856"/>
                  </a:ext>
                </a:extLst>
              </a:tr>
              <a:tr h="5802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noProof="0"/>
                        <a:t>LF-AmazonTitles-1.3M</a:t>
                      </a:r>
                      <a:endParaRPr lang="en-GB" sz="2400" b="1" i="0" u="none" strike="noStrike" noProof="0"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noProof="0"/>
                        <a:t>2,248,619</a:t>
                      </a:r>
                      <a:endParaRPr lang="en-GB" sz="2400" b="1" i="0" u="none" strike="noStrike" noProof="0"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GB" sz="2400" b="1" u="none" strike="noStrike" noProof="0"/>
                        <a:t>1,305,265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noProof="0"/>
                        <a:t>970,237</a:t>
                      </a:r>
                      <a:endParaRPr lang="en-GB" sz="2400" b="1" i="0" u="none" strike="noStrike" noProof="0"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10740"/>
                  </a:ext>
                </a:extLst>
              </a:tr>
              <a:tr h="589818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Bing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/>
                        <a:t>LF-P2PTitles-300K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IN" sz="2400" b="1" kern="1200" noProof="0"/>
                        <a:t>1,366,429</a:t>
                      </a:r>
                      <a:endParaRPr lang="en-GB" sz="2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400" b="1" kern="1200" noProof="0"/>
                        <a:t>300,000</a:t>
                      </a:r>
                      <a:endParaRPr lang="en-GB" sz="24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2400" b="1" kern="1200" noProof="0"/>
                        <a:t>585,602</a:t>
                      </a:r>
                      <a:endParaRPr lang="en-GB" sz="2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33710"/>
                  </a:ext>
                </a:extLst>
              </a:tr>
              <a:tr h="589818">
                <a:tc vMerge="1"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/>
                        <a:t>LF-P2PTitles-2M</a:t>
                      </a:r>
                      <a:endParaRPr lang="en-GB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2400" b="1" kern="1200"/>
                        <a:t>2,539,009</a:t>
                      </a:r>
                      <a:endParaRPr lang="en-GB" sz="2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kern="1200" noProof="0" dirty="0"/>
                        <a:t>1,640,898</a:t>
                      </a:r>
                      <a:endParaRPr lang="en-GB" sz="2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GB" sz="2400" b="1" kern="1200" dirty="0"/>
                        <a:t>1,088,146</a:t>
                      </a:r>
                      <a:endParaRPr lang="en-GB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5191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9503" y="6040084"/>
            <a:ext cx="953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*Datasets are available on The Extreme Classification Repository</a:t>
            </a:r>
          </a:p>
        </p:txBody>
      </p:sp>
    </p:spTree>
    <p:extLst>
      <p:ext uri="{BB962C8B-B14F-4D97-AF65-F5344CB8AC3E}">
        <p14:creationId xmlns:p14="http://schemas.microsoft.com/office/powerpoint/2010/main" val="310256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746376"/>
          </a:xfrm>
        </p:spPr>
        <p:txBody>
          <a:bodyPr>
            <a:normAutofit/>
          </a:bodyPr>
          <a:lstStyle/>
          <a:p>
            <a:r>
              <a:rPr lang="en-IN" dirty="0" smtClean="0"/>
              <a:t>Test Data Point: </a:t>
            </a:r>
            <a:r>
              <a:rPr lang="en-US" dirty="0"/>
              <a:t>Stress and vowel reduction in English</a:t>
            </a:r>
            <a:endParaRPr lang="en-IN" dirty="0" smtClean="0"/>
          </a:p>
          <a:p>
            <a:r>
              <a:rPr lang="en-IN" sz="2800" dirty="0" smtClean="0">
                <a:solidFill>
                  <a:srgbClr val="FFC000"/>
                </a:solidFill>
              </a:rPr>
              <a:t>DECAF</a:t>
            </a:r>
            <a:r>
              <a:rPr lang="en-IN" sz="2800" dirty="0" smtClean="0"/>
              <a:t>: </a:t>
            </a:r>
            <a:r>
              <a:rPr lang="en-US" sz="2800" dirty="0"/>
              <a:t>English phonology, Vowel reduction,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Vowel reduction in Russian</a:t>
            </a:r>
            <a:r>
              <a:rPr lang="en-US" sz="2800" dirty="0"/>
              <a:t>, Schwa, 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Initial-stress-derived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noun</a:t>
            </a:r>
            <a:endParaRPr lang="en-IN" sz="2800" dirty="0"/>
          </a:p>
          <a:p>
            <a:r>
              <a:rPr lang="en-US" sz="2800" dirty="0">
                <a:solidFill>
                  <a:srgbClr val="FFC000"/>
                </a:solidFill>
              </a:rPr>
              <a:t>X-Transformer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Russian phonology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 of phonetics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topics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Phonological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history of the English language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 of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Latin words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English derivatives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Diminutives in Australian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English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MACH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Relaxed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pronunciation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Bottom-up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proteomics</a:t>
            </a:r>
            <a:r>
              <a:rPr lang="en-US" sz="2800" dirty="0" smtClean="0"/>
              <a:t>, </a:t>
            </a:r>
            <a:r>
              <a:rPr lang="en-US" sz="2800" dirty="0"/>
              <a:t>Schwa,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Restorationism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Bahamas national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basketball team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Slice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Phonological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history of the English language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Relaxed pronunciation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Elision</a:t>
            </a:r>
            <a:r>
              <a:rPr lang="en-US" sz="2800" dirty="0" smtClean="0"/>
              <a:t>, </a:t>
            </a:r>
            <a:r>
              <a:rPr lang="en-US" sz="2800" dirty="0"/>
              <a:t>Schwa,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Phonological history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English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vowels</a:t>
            </a:r>
          </a:p>
          <a:p>
            <a:r>
              <a:rPr lang="en-IN" sz="3000" dirty="0"/>
              <a:t>DECAF able to collaborate </a:t>
            </a:r>
            <a:r>
              <a:rPr lang="en-IN" sz="3000" dirty="0" smtClean="0"/>
              <a:t>for labels that never co-occur but share tokens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Qualitative </a:t>
            </a:r>
            <a:r>
              <a:rPr lang="en-IN" dirty="0" smtClean="0"/>
              <a:t>Analysis: </a:t>
            </a:r>
            <a:r>
              <a:rPr lang="en-IN" dirty="0" err="1" smtClean="0"/>
              <a:t>WikiSeeAlsoTitles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331408"/>
            <a:ext cx="1181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+mj-lt"/>
              </a:rPr>
              <a:t>Legend: Label: correct prediction,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Label</a:t>
            </a:r>
            <a:r>
              <a:rPr lang="en-IN" sz="2000" dirty="0" smtClean="0">
                <a:solidFill>
                  <a:schemeClr val="bg1"/>
                </a:solidFill>
                <a:latin typeface="+mj-lt"/>
              </a:rPr>
              <a:t>: incorrect prediction,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accent1"/>
                </a:solidFill>
              </a:rPr>
              <a:t>Label</a:t>
            </a:r>
            <a:r>
              <a:rPr lang="en-IN" sz="2000" dirty="0" smtClean="0">
                <a:solidFill>
                  <a:schemeClr val="bg1"/>
                </a:solidFill>
                <a:latin typeface="+mj-lt"/>
              </a:rPr>
              <a:t>: correct prediction of non co-occurring label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9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746376"/>
          </a:xfrm>
        </p:spPr>
        <p:txBody>
          <a:bodyPr>
            <a:normAutofit/>
          </a:bodyPr>
          <a:lstStyle/>
          <a:p>
            <a:r>
              <a:rPr lang="en-IN" dirty="0" smtClean="0"/>
              <a:t>Test Data Point: </a:t>
            </a:r>
            <a:r>
              <a:rPr lang="en-US" dirty="0"/>
              <a:t>Delibes: </a:t>
            </a:r>
            <a:r>
              <a:rPr lang="en-US" dirty="0" err="1"/>
              <a:t>Lakmé</a:t>
            </a:r>
            <a:endParaRPr lang="en-IN" dirty="0" smtClean="0"/>
          </a:p>
          <a:p>
            <a:r>
              <a:rPr lang="en-IN" sz="2800" dirty="0" smtClean="0">
                <a:solidFill>
                  <a:srgbClr val="FFC000"/>
                </a:solidFill>
              </a:rPr>
              <a:t>DECAF</a:t>
            </a:r>
            <a:r>
              <a:rPr lang="en-IN" sz="2800" dirty="0" smtClean="0"/>
              <a:t>: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Delibes: </a:t>
            </a:r>
            <a:r>
              <a:rPr lang="en-US" sz="2800" dirty="0" err="1" smtClean="0">
                <a:solidFill>
                  <a:schemeClr val="accent1"/>
                </a:solidFill>
                <a:latin typeface="+mn-lt"/>
              </a:rPr>
              <a:t>Lakmé</a:t>
            </a: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 (Book)</a:t>
            </a:r>
            <a:r>
              <a:rPr lang="en-US" sz="2800" dirty="0" smtClean="0"/>
              <a:t>, Delibes</a:t>
            </a:r>
            <a:r>
              <a:rPr lang="en-US" sz="2800" dirty="0"/>
              <a:t>: </a:t>
            </a:r>
            <a:r>
              <a:rPr lang="en-US" sz="2800" dirty="0" err="1" smtClean="0"/>
              <a:t>Lakmé</a:t>
            </a:r>
            <a:r>
              <a:rPr lang="en-US" sz="2800" dirty="0" smtClean="0"/>
              <a:t> / </a:t>
            </a:r>
            <a:r>
              <a:rPr lang="en-US" sz="2800" dirty="0" err="1" smtClean="0"/>
              <a:t>Bonynge</a:t>
            </a:r>
            <a:r>
              <a:rPr lang="en-US" sz="2800" dirty="0" smtClean="0"/>
              <a:t>, </a:t>
            </a:r>
            <a:r>
              <a:rPr lang="en-US" sz="2800" dirty="0" err="1" smtClean="0"/>
              <a:t>Opèra</a:t>
            </a:r>
            <a:r>
              <a:rPr lang="en-US" sz="2800" dirty="0" smtClean="0"/>
              <a:t> de Monte-Carlo, The </a:t>
            </a:r>
            <a:r>
              <a:rPr lang="en-US" sz="2800" dirty="0" err="1" smtClean="0"/>
              <a:t>Tallis</a:t>
            </a:r>
            <a:r>
              <a:rPr lang="en-US" sz="2800" dirty="0" smtClean="0"/>
              <a:t> Scholars Sing Thomas </a:t>
            </a:r>
            <a:r>
              <a:rPr lang="en-US" sz="2800" dirty="0" err="1" smtClean="0"/>
              <a:t>Tallis</a:t>
            </a:r>
            <a:r>
              <a:rPr lang="en-US" sz="2800" dirty="0" smtClean="0"/>
              <a:t> - including </a:t>
            </a:r>
            <a:r>
              <a:rPr lang="en-US" sz="2800" dirty="0" err="1" smtClean="0"/>
              <a:t>Spem</a:t>
            </a:r>
            <a:r>
              <a:rPr lang="en-US" sz="2800" dirty="0" smtClean="0"/>
              <a:t> in </a:t>
            </a:r>
            <a:r>
              <a:rPr lang="en-US" sz="2800" dirty="0" err="1" smtClean="0"/>
              <a:t>Alium</a:t>
            </a:r>
            <a:r>
              <a:rPr lang="en-US" sz="2800" dirty="0" smtClean="0"/>
              <a:t>, Villa-Lobos: </a:t>
            </a:r>
            <a:r>
              <a:rPr lang="en-US" sz="2800" dirty="0" err="1" smtClean="0"/>
              <a:t>Bachianas</a:t>
            </a:r>
            <a:r>
              <a:rPr lang="en-US" sz="2800" dirty="0" smtClean="0"/>
              <a:t> </a:t>
            </a:r>
            <a:r>
              <a:rPr lang="en-US" sz="2800" dirty="0" err="1" smtClean="0"/>
              <a:t>Brasileiras</a:t>
            </a:r>
            <a:r>
              <a:rPr lang="en-US" sz="2800" dirty="0" smtClean="0"/>
              <a:t> (Complete), The Most Famous Opera Duets</a:t>
            </a:r>
            <a:endParaRPr lang="en-IN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X-Transformer</a:t>
            </a:r>
            <a:r>
              <a:rPr lang="en-US" sz="2800" dirty="0"/>
              <a:t>: Delibes: </a:t>
            </a:r>
            <a:r>
              <a:rPr lang="en-US" sz="2800" dirty="0" err="1"/>
              <a:t>Lakmé</a:t>
            </a:r>
            <a:r>
              <a:rPr lang="en-US" sz="2800" dirty="0"/>
              <a:t> / </a:t>
            </a:r>
            <a:r>
              <a:rPr lang="en-US" sz="2800" dirty="0" err="1"/>
              <a:t>Bonynge</a:t>
            </a:r>
            <a:r>
              <a:rPr lang="en-US" sz="2800" dirty="0"/>
              <a:t>, </a:t>
            </a:r>
            <a:r>
              <a:rPr lang="en-US" sz="2800" dirty="0" err="1"/>
              <a:t>Opéra</a:t>
            </a:r>
            <a:r>
              <a:rPr lang="en-US" sz="2800" dirty="0"/>
              <a:t> de Monte-Carlo,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Annees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Bechet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Leonor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Greyl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Huile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Palme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Francafrique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Lady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Croissant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MACH</a:t>
            </a:r>
            <a:r>
              <a:rPr lang="en-US" sz="2800" dirty="0" smtClean="0"/>
              <a:t>: </a:t>
            </a:r>
            <a:r>
              <a:rPr lang="en-US" sz="2800" dirty="0"/>
              <a:t>The Most Famous Opera Duets, The </a:t>
            </a:r>
            <a:r>
              <a:rPr lang="en-US" sz="2800" dirty="0" err="1"/>
              <a:t>Tallis</a:t>
            </a:r>
            <a:r>
              <a:rPr lang="en-US" sz="2800" dirty="0"/>
              <a:t> Scholars Sing Thomas </a:t>
            </a:r>
            <a:r>
              <a:rPr lang="en-US" sz="2800" dirty="0" err="1"/>
              <a:t>Tallis</a:t>
            </a:r>
            <a:r>
              <a:rPr lang="en-US" sz="2800" dirty="0"/>
              <a:t> - including </a:t>
            </a:r>
            <a:r>
              <a:rPr lang="en-US" sz="2800" dirty="0" err="1"/>
              <a:t>Spem</a:t>
            </a:r>
            <a:r>
              <a:rPr lang="en-US" sz="2800" dirty="0"/>
              <a:t> in </a:t>
            </a:r>
            <a:r>
              <a:rPr lang="en-US" sz="2800" dirty="0" err="1"/>
              <a:t>Alium</a:t>
            </a:r>
            <a:r>
              <a:rPr lang="en-US" sz="2800" dirty="0"/>
              <a:t>, </a:t>
            </a:r>
            <a:r>
              <a:rPr lang="en-US" sz="2800" dirty="0" smtClean="0"/>
              <a:t>Villa-Lobos</a:t>
            </a:r>
            <a:r>
              <a:rPr lang="en-US" sz="2800" dirty="0"/>
              <a:t>: </a:t>
            </a:r>
            <a:r>
              <a:rPr lang="en-US" sz="2800" dirty="0" err="1"/>
              <a:t>Bachianas</a:t>
            </a:r>
            <a:r>
              <a:rPr lang="en-US" sz="2800" dirty="0"/>
              <a:t> </a:t>
            </a:r>
            <a:r>
              <a:rPr lang="en-US" sz="2800" dirty="0" err="1"/>
              <a:t>Brasileiras</a:t>
            </a:r>
            <a:r>
              <a:rPr lang="en-US" sz="2800" dirty="0"/>
              <a:t> (Complete),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#1 Opera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Album</a:t>
            </a:r>
            <a:r>
              <a:rPr lang="en-US" sz="2800" dirty="0" smtClean="0"/>
              <a:t>, </a:t>
            </a:r>
            <a:r>
              <a:rPr lang="en-US" sz="2800" dirty="0"/>
              <a:t>Delibes: </a:t>
            </a:r>
            <a:r>
              <a:rPr lang="en-US" sz="2800" dirty="0" err="1" smtClean="0"/>
              <a:t>Lakmé</a:t>
            </a:r>
            <a:r>
              <a:rPr lang="en-US" sz="2800" dirty="0" smtClean="0"/>
              <a:t> </a:t>
            </a:r>
            <a:r>
              <a:rPr lang="en-US" sz="2800" dirty="0"/>
              <a:t>/ </a:t>
            </a:r>
            <a:r>
              <a:rPr lang="en-US" sz="2800" dirty="0" err="1"/>
              <a:t>Bonynge</a:t>
            </a:r>
            <a:r>
              <a:rPr lang="en-US" sz="2800" dirty="0"/>
              <a:t>, </a:t>
            </a:r>
            <a:r>
              <a:rPr lang="en-US" sz="2800" dirty="0" err="1"/>
              <a:t>Opéra</a:t>
            </a:r>
            <a:r>
              <a:rPr lang="en-US" sz="2800" dirty="0"/>
              <a:t> </a:t>
            </a:r>
            <a:r>
              <a:rPr lang="en-US" sz="2800" dirty="0" smtClean="0"/>
              <a:t>de Monte-Carlo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Slice</a:t>
            </a:r>
            <a:r>
              <a:rPr lang="en-US" sz="2800" dirty="0" smtClean="0"/>
              <a:t>: </a:t>
            </a:r>
            <a:r>
              <a:rPr lang="en-US" sz="2800" dirty="0"/>
              <a:t>Delibes: </a:t>
            </a:r>
            <a:r>
              <a:rPr lang="en-US" sz="2800" dirty="0" err="1" smtClean="0"/>
              <a:t>Lakmé</a:t>
            </a:r>
            <a:r>
              <a:rPr lang="en-US" sz="2800" dirty="0" smtClean="0"/>
              <a:t> </a:t>
            </a:r>
            <a:r>
              <a:rPr lang="en-US" sz="2800" dirty="0"/>
              <a:t>/ </a:t>
            </a:r>
            <a:r>
              <a:rPr lang="en-US" sz="2800" dirty="0" err="1"/>
              <a:t>Bonynge</a:t>
            </a:r>
            <a:r>
              <a:rPr lang="en-US" sz="2800" dirty="0"/>
              <a:t>, </a:t>
            </a:r>
            <a:r>
              <a:rPr lang="en-US" sz="2800" dirty="0" err="1"/>
              <a:t>Opèra</a:t>
            </a:r>
            <a:r>
              <a:rPr lang="en-US" sz="2800" dirty="0"/>
              <a:t> de Monte-Carlo,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Tallis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Spem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Alium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#1 Opera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Album</a:t>
            </a:r>
            <a:r>
              <a:rPr lang="en-US" sz="2800" dirty="0" smtClean="0"/>
              <a:t>, The Most </a:t>
            </a:r>
            <a:r>
              <a:rPr lang="en-US" sz="2800" dirty="0"/>
              <a:t>Famous Opera Duets, Rarities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Qualitative </a:t>
            </a:r>
            <a:r>
              <a:rPr lang="en-IN" dirty="0" smtClean="0"/>
              <a:t>Analysis: </a:t>
            </a:r>
            <a:r>
              <a:rPr lang="en-IN" dirty="0" err="1" smtClean="0"/>
              <a:t>AmazonTitles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31408"/>
            <a:ext cx="1181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+mj-lt"/>
              </a:rPr>
              <a:t>Legend: Label: correct prediction,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Label</a:t>
            </a:r>
            <a:r>
              <a:rPr lang="en-IN" sz="2000" dirty="0" smtClean="0">
                <a:solidFill>
                  <a:schemeClr val="bg1"/>
                </a:solidFill>
                <a:latin typeface="+mj-lt"/>
              </a:rPr>
              <a:t>: incorrect prediction,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accent1"/>
                </a:solidFill>
              </a:rPr>
              <a:t>Label</a:t>
            </a:r>
            <a:r>
              <a:rPr lang="en-IN" sz="2000" dirty="0" smtClean="0">
                <a:solidFill>
                  <a:schemeClr val="bg1"/>
                </a:solidFill>
                <a:latin typeface="+mj-lt"/>
              </a:rPr>
              <a:t>: correct prediction of non co-occurring label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5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Quantitative Analysis on Benchmarks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253354" y="1111624"/>
            <a:ext cx="10577047" cy="5300823"/>
          </a:xfrm>
        </p:spPr>
        <p:txBody>
          <a:bodyPr/>
          <a:lstStyle/>
          <a:p>
            <a:r>
              <a:rPr lang="en-IN" dirty="0"/>
              <a:t>DECAF can be 2-6% more accurate than leading deep XC models while offering prediction times that are 22x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34B85-8AC7-4ECF-A509-E73212130966}"/>
              </a:ext>
            </a:extLst>
          </p:cNvPr>
          <p:cNvSpPr txBox="1"/>
          <p:nvPr/>
        </p:nvSpPr>
        <p:spPr>
          <a:xfrm rot="16200000">
            <a:off x="90168" y="3139782"/>
            <a:ext cx="121002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Accuracy</a:t>
            </a:r>
          </a:p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 (P@1)</a:t>
            </a:r>
            <a:endParaRPr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C9D19-B350-4661-8A71-32FAFC6F2C60}"/>
              </a:ext>
            </a:extLst>
          </p:cNvPr>
          <p:cNvSpPr txBox="1"/>
          <p:nvPr/>
        </p:nvSpPr>
        <p:spPr>
          <a:xfrm rot="16200000">
            <a:off x="24541" y="5166640"/>
            <a:ext cx="134168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Prediction</a:t>
            </a:r>
            <a:endParaRPr lang="en-US" sz="20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Time (</a:t>
            </a:r>
            <a:r>
              <a:rPr lang="en-US" sz="2000" b="1" kern="0" err="1">
                <a:solidFill>
                  <a:schemeClr val="bg1"/>
                </a:solidFill>
              </a:rPr>
              <a:t>ms</a:t>
            </a:r>
            <a:r>
              <a:rPr lang="en-US" sz="2000" b="1" kern="0">
                <a:solidFill>
                  <a:schemeClr val="bg1"/>
                </a:solidFill>
              </a:rPr>
              <a:t>)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471087-65DC-49C9-AFE5-D7496F25B5C8}"/>
              </a:ext>
            </a:extLst>
          </p:cNvPr>
          <p:cNvGrpSpPr/>
          <p:nvPr/>
        </p:nvGrpSpPr>
        <p:grpSpPr>
          <a:xfrm>
            <a:off x="1299349" y="6379565"/>
            <a:ext cx="1004604" cy="400110"/>
            <a:chOff x="1758171" y="6118220"/>
            <a:chExt cx="1313504" cy="4847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90407B-3F55-4DCB-8E99-940C010D66A6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7CDA22-F040-499D-94E6-5FEA7187C5AF}"/>
                </a:ext>
              </a:extLst>
            </p:cNvPr>
            <p:cNvSpPr txBox="1"/>
            <p:nvPr/>
          </p:nvSpPr>
          <p:spPr>
            <a:xfrm>
              <a:off x="1939310" y="6118220"/>
              <a:ext cx="1132365" cy="4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DECAF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A552E6-C8BA-4960-A540-DDC2901AAD48}"/>
              </a:ext>
            </a:extLst>
          </p:cNvPr>
          <p:cNvGrpSpPr/>
          <p:nvPr/>
        </p:nvGrpSpPr>
        <p:grpSpPr>
          <a:xfrm>
            <a:off x="2801702" y="6379565"/>
            <a:ext cx="1092451" cy="400110"/>
            <a:chOff x="1758171" y="6150052"/>
            <a:chExt cx="1043562" cy="4847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4F050F-6F8B-43E6-B78A-D9C195780F5A}"/>
                </a:ext>
              </a:extLst>
            </p:cNvPr>
            <p:cNvSpPr/>
            <p:nvPr/>
          </p:nvSpPr>
          <p:spPr>
            <a:xfrm>
              <a:off x="1758171" y="6288258"/>
              <a:ext cx="188782" cy="226587"/>
            </a:xfrm>
            <a:prstGeom prst="rect">
              <a:avLst/>
            </a:prstGeom>
            <a:solidFill>
              <a:srgbClr val="C83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EF41D3-1637-4067-9C7F-CF815D93F9F1}"/>
                </a:ext>
              </a:extLst>
            </p:cNvPr>
            <p:cNvSpPr txBox="1"/>
            <p:nvPr/>
          </p:nvSpPr>
          <p:spPr>
            <a:xfrm>
              <a:off x="1946953" y="6150052"/>
              <a:ext cx="854780" cy="4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Astec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026CD5-D73D-44B7-A62A-2B31EEEAB58C}"/>
              </a:ext>
            </a:extLst>
          </p:cNvPr>
          <p:cNvGrpSpPr/>
          <p:nvPr/>
        </p:nvGrpSpPr>
        <p:grpSpPr>
          <a:xfrm>
            <a:off x="6025852" y="6379565"/>
            <a:ext cx="1768046" cy="400110"/>
            <a:chOff x="1758171" y="6149244"/>
            <a:chExt cx="2311688" cy="4847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8D6B39-F8FB-4F05-9132-2C12DE056979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154536-C69A-4359-B321-461B31C330B1}"/>
                </a:ext>
              </a:extLst>
            </p:cNvPr>
            <p:cNvSpPr txBox="1"/>
            <p:nvPr/>
          </p:nvSpPr>
          <p:spPr>
            <a:xfrm>
              <a:off x="1939086" y="6149244"/>
              <a:ext cx="2130773" cy="4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err="1">
                  <a:solidFill>
                    <a:schemeClr val="bg1"/>
                  </a:solidFill>
                </a:rPr>
                <a:t>AttentionXML</a:t>
              </a:r>
              <a:endParaRPr lang="en-I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729CF-4E01-43B1-8F91-61E7DF5EC0BA}"/>
              </a:ext>
            </a:extLst>
          </p:cNvPr>
          <p:cNvGrpSpPr/>
          <p:nvPr/>
        </p:nvGrpSpPr>
        <p:grpSpPr>
          <a:xfrm>
            <a:off x="8291647" y="6379565"/>
            <a:ext cx="797385" cy="400110"/>
            <a:chOff x="1758171" y="6150052"/>
            <a:chExt cx="1042571" cy="4847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8954799-7ACD-4EA1-87DD-E217E4AE6212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8FFA79-53AD-4098-B236-077FF544BE2F}"/>
                </a:ext>
              </a:extLst>
            </p:cNvPr>
            <p:cNvSpPr txBox="1"/>
            <p:nvPr/>
          </p:nvSpPr>
          <p:spPr>
            <a:xfrm>
              <a:off x="1938905" y="6150052"/>
              <a:ext cx="861837" cy="4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Slice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8729CF-4E01-43B1-8F91-61E7DF5EC0BA}"/>
              </a:ext>
            </a:extLst>
          </p:cNvPr>
          <p:cNvGrpSpPr/>
          <p:nvPr/>
        </p:nvGrpSpPr>
        <p:grpSpPr>
          <a:xfrm>
            <a:off x="9586780" y="6379565"/>
            <a:ext cx="1805610" cy="400110"/>
            <a:chOff x="1758171" y="6150052"/>
            <a:chExt cx="2360813" cy="4847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954799-7ACD-4EA1-87DD-E217E4AE6212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D54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8FFA79-53AD-4098-B236-077FF544BE2F}"/>
                </a:ext>
              </a:extLst>
            </p:cNvPr>
            <p:cNvSpPr txBox="1"/>
            <p:nvPr/>
          </p:nvSpPr>
          <p:spPr>
            <a:xfrm>
              <a:off x="1938905" y="6150052"/>
              <a:ext cx="2180079" cy="4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>
                  <a:solidFill>
                    <a:schemeClr val="bg1"/>
                  </a:solidFill>
                </a:rPr>
                <a:t>X-Transformer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A552E6-C8BA-4960-A540-DDC2901AAD48}"/>
              </a:ext>
            </a:extLst>
          </p:cNvPr>
          <p:cNvGrpSpPr/>
          <p:nvPr/>
        </p:nvGrpSpPr>
        <p:grpSpPr>
          <a:xfrm>
            <a:off x="4391902" y="6379565"/>
            <a:ext cx="1136201" cy="400110"/>
            <a:chOff x="1758171" y="6150052"/>
            <a:chExt cx="1085354" cy="48475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4F050F-6F8B-43E6-B78A-D9C195780F5A}"/>
                </a:ext>
              </a:extLst>
            </p:cNvPr>
            <p:cNvSpPr/>
            <p:nvPr/>
          </p:nvSpPr>
          <p:spPr>
            <a:xfrm>
              <a:off x="1758171" y="6288258"/>
              <a:ext cx="188782" cy="2265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F41D3-1637-4067-9C7F-CF815D93F9F1}"/>
                </a:ext>
              </a:extLst>
            </p:cNvPr>
            <p:cNvSpPr txBox="1"/>
            <p:nvPr/>
          </p:nvSpPr>
          <p:spPr>
            <a:xfrm>
              <a:off x="1946953" y="6150052"/>
              <a:ext cx="896572" cy="4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>
                  <a:solidFill>
                    <a:schemeClr val="bg1"/>
                  </a:solidFill>
                </a:rPr>
                <a:t>MACH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9ED72-2CD9-4641-8E0C-1649B24201D4}"/>
              </a:ext>
            </a:extLst>
          </p:cNvPr>
          <p:cNvGrpSpPr/>
          <p:nvPr/>
        </p:nvGrpSpPr>
        <p:grpSpPr>
          <a:xfrm>
            <a:off x="1049124" y="2229335"/>
            <a:ext cx="2594804" cy="4039220"/>
            <a:chOff x="1049124" y="2229335"/>
            <a:chExt cx="2594804" cy="403922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87E4FD6B-64F1-4974-B853-B7FCB89108F8}"/>
                </a:ext>
              </a:extLst>
            </p:cNvPr>
            <p:cNvGraphicFramePr/>
            <p:nvPr>
              <p:extLst/>
            </p:nvPr>
          </p:nvGraphicFramePr>
          <p:xfrm>
            <a:off x="1147319" y="2658419"/>
            <a:ext cx="2267568" cy="1535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83485E-19FE-4D80-8789-90C3960F48CB}"/>
                </a:ext>
              </a:extLst>
            </p:cNvPr>
            <p:cNvSpPr txBox="1"/>
            <p:nvPr/>
          </p:nvSpPr>
          <p:spPr>
            <a:xfrm>
              <a:off x="1049124" y="2229335"/>
              <a:ext cx="2594804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</a:rPr>
                <a:t>LF-AmazonTitles-131K</a:t>
              </a:r>
            </a:p>
          </p:txBody>
        </p:sp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87E4FD6B-64F1-4974-B853-B7FCB89108F8}"/>
                </a:ext>
              </a:extLst>
            </p:cNvPr>
            <p:cNvGraphicFramePr/>
            <p:nvPr>
              <p:extLst/>
            </p:nvPr>
          </p:nvGraphicFramePr>
          <p:xfrm>
            <a:off x="1147319" y="4732986"/>
            <a:ext cx="2267568" cy="1535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5F80FC-E133-4887-92F5-262B0869FD60}"/>
                </a:ext>
              </a:extLst>
            </p:cNvPr>
            <p:cNvSpPr txBox="1"/>
            <p:nvPr/>
          </p:nvSpPr>
          <p:spPr>
            <a:xfrm>
              <a:off x="2376613" y="4521556"/>
              <a:ext cx="33751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800" b="1">
                  <a:solidFill>
                    <a:schemeClr val="bg1"/>
                  </a:solidFill>
                  <a:cs typeface="Calibri"/>
                </a:rPr>
                <a:t>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5F80FC-E133-4887-92F5-262B0869FD60}"/>
                </a:ext>
              </a:extLst>
            </p:cNvPr>
            <p:cNvSpPr txBox="1"/>
            <p:nvPr/>
          </p:nvSpPr>
          <p:spPr>
            <a:xfrm>
              <a:off x="2899695" y="4521556"/>
              <a:ext cx="33751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800" b="1">
                  <a:solidFill>
                    <a:schemeClr val="bg1"/>
                  </a:solidFill>
                  <a:cs typeface="Calibri"/>
                </a:rPr>
                <a:t>x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83485E-19FE-4D80-8789-90C3960F48CB}"/>
                </a:ext>
              </a:extLst>
            </p:cNvPr>
            <p:cNvSpPr txBox="1"/>
            <p:nvPr/>
          </p:nvSpPr>
          <p:spPr>
            <a:xfrm>
              <a:off x="2240907" y="4432272"/>
              <a:ext cx="67520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5.19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02430" y="4458647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15.38</a:t>
              </a:r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D78E2-4785-435C-8A81-06932B16DD6E}"/>
              </a:ext>
            </a:extLst>
          </p:cNvPr>
          <p:cNvGrpSpPr/>
          <p:nvPr/>
        </p:nvGrpSpPr>
        <p:grpSpPr>
          <a:xfrm>
            <a:off x="4786338" y="2229335"/>
            <a:ext cx="2992488" cy="4039220"/>
            <a:chOff x="3714495" y="2229335"/>
            <a:chExt cx="2992488" cy="4039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122BF-42EB-427E-AE67-F38765603A88}"/>
                </a:ext>
              </a:extLst>
            </p:cNvPr>
            <p:cNvSpPr txBox="1"/>
            <p:nvPr/>
          </p:nvSpPr>
          <p:spPr>
            <a:xfrm>
              <a:off x="3714495" y="2229335"/>
              <a:ext cx="29924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</a:rPr>
                <a:t>LF-WikiSeeAlsoTitles-320K</a:t>
              </a: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8B462CD3-5143-4391-902D-FD81CA0C3EBD}"/>
                </a:ext>
              </a:extLst>
            </p:cNvPr>
            <p:cNvGraphicFramePr/>
            <p:nvPr>
              <p:extLst/>
            </p:nvPr>
          </p:nvGraphicFramePr>
          <p:xfrm>
            <a:off x="3960916" y="2658419"/>
            <a:ext cx="2266902" cy="1535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8B462CD3-5143-4391-902D-FD81CA0C3EBD}"/>
                </a:ext>
              </a:extLst>
            </p:cNvPr>
            <p:cNvGraphicFramePr/>
            <p:nvPr>
              <p:extLst/>
            </p:nvPr>
          </p:nvGraphicFramePr>
          <p:xfrm>
            <a:off x="3960916" y="4732986"/>
            <a:ext cx="2266902" cy="1535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5F80FC-E133-4887-92F5-262B0869FD60}"/>
                </a:ext>
              </a:extLst>
            </p:cNvPr>
            <p:cNvSpPr txBox="1"/>
            <p:nvPr/>
          </p:nvSpPr>
          <p:spPr>
            <a:xfrm>
              <a:off x="5169854" y="4532732"/>
              <a:ext cx="337515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800" b="1">
                  <a:solidFill>
                    <a:schemeClr val="bg1"/>
                  </a:solidFill>
                  <a:cs typeface="Calibri"/>
                </a:rPr>
                <a:t>x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13236" y="4430625"/>
              <a:ext cx="593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7.08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180A0D-38BE-438E-99A4-3D0D1155EB06}"/>
                </a:ext>
              </a:extLst>
            </p:cNvPr>
            <p:cNvSpPr txBox="1"/>
            <p:nvPr/>
          </p:nvSpPr>
          <p:spPr>
            <a:xfrm>
              <a:off x="5745237" y="3678657"/>
              <a:ext cx="33046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800" b="1">
                  <a:solidFill>
                    <a:srgbClr val="D54773"/>
                  </a:solidFill>
                  <a:cs typeface="Calibri"/>
                </a:rPr>
                <a:t>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724401-4F68-4A6F-ABC5-4F8519294913}"/>
              </a:ext>
            </a:extLst>
          </p:cNvPr>
          <p:cNvGrpSpPr/>
          <p:nvPr/>
        </p:nvGrpSpPr>
        <p:grpSpPr>
          <a:xfrm>
            <a:off x="8921236" y="2229335"/>
            <a:ext cx="2490049" cy="1965372"/>
            <a:chOff x="8921236" y="2229335"/>
            <a:chExt cx="2490049" cy="19653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988042-D010-4BE7-9DB9-A6898C74D2DA}"/>
                </a:ext>
              </a:extLst>
            </p:cNvPr>
            <p:cNvSpPr txBox="1"/>
            <p:nvPr/>
          </p:nvSpPr>
          <p:spPr>
            <a:xfrm>
              <a:off x="8921236" y="2229335"/>
              <a:ext cx="2490049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</a:rPr>
                <a:t>LF-AmazonTitles-1.3M</a:t>
              </a:r>
            </a:p>
          </p:txBody>
        </p:sp>
        <p:graphicFrame>
          <p:nvGraphicFramePr>
            <p:cNvPr id="66" name="Chart 65">
              <a:extLst>
                <a:ext uri="{FF2B5EF4-FFF2-40B4-BE49-F238E27FC236}">
                  <a16:creationId xmlns:a16="http://schemas.microsoft.com/office/drawing/2014/main" id="{14DB7200-BD68-4ECF-B003-3CC8779D184D}"/>
                </a:ext>
              </a:extLst>
            </p:cNvPr>
            <p:cNvGraphicFramePr/>
            <p:nvPr>
              <p:extLst/>
            </p:nvPr>
          </p:nvGraphicFramePr>
          <p:xfrm>
            <a:off x="9016335" y="2659138"/>
            <a:ext cx="2266902" cy="1535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CD534B9-F794-4CEA-AA1C-CA264A7B2DB5}"/>
              </a:ext>
            </a:extLst>
          </p:cNvPr>
          <p:cNvSpPr txBox="1"/>
          <p:nvPr/>
        </p:nvSpPr>
        <p:spPr>
          <a:xfrm>
            <a:off x="10830401" y="3647274"/>
            <a:ext cx="330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>
                <a:solidFill>
                  <a:srgbClr val="D54773"/>
                </a:solidFill>
                <a:cs typeface="Calibri"/>
              </a:rPr>
              <a:t>x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7A594A0A-B5C0-4D3F-8B26-E52D1ADEF215}"/>
              </a:ext>
            </a:extLst>
          </p:cNvPr>
          <p:cNvGraphicFramePr/>
          <p:nvPr>
            <p:extLst/>
          </p:nvPr>
        </p:nvGraphicFramePr>
        <p:xfrm>
          <a:off x="8966594" y="4728742"/>
          <a:ext cx="2266902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5F5FEE61-84AF-4132-AB72-6003FE2D562B}"/>
              </a:ext>
            </a:extLst>
          </p:cNvPr>
          <p:cNvSpPr txBox="1"/>
          <p:nvPr/>
        </p:nvSpPr>
        <p:spPr>
          <a:xfrm>
            <a:off x="6791554" y="5741091"/>
            <a:ext cx="330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>
                <a:solidFill>
                  <a:srgbClr val="D54773"/>
                </a:solidFill>
                <a:cs typeface="Calibri"/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C6EC95-EAE7-4995-A776-CCFFF5F61E8E}"/>
              </a:ext>
            </a:extLst>
          </p:cNvPr>
          <p:cNvSpPr txBox="1"/>
          <p:nvPr/>
        </p:nvSpPr>
        <p:spPr>
          <a:xfrm>
            <a:off x="10743949" y="5756081"/>
            <a:ext cx="330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>
                <a:solidFill>
                  <a:srgbClr val="D54773"/>
                </a:solidFill>
                <a:cs typeface="Calibri"/>
              </a:rPr>
              <a:t>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87C794-3CFC-4CA0-BB36-FB059C9630BB}"/>
              </a:ext>
            </a:extLst>
          </p:cNvPr>
          <p:cNvSpPr txBox="1"/>
          <p:nvPr/>
        </p:nvSpPr>
        <p:spPr>
          <a:xfrm>
            <a:off x="10199998" y="4518605"/>
            <a:ext cx="3375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 b="1">
                <a:solidFill>
                  <a:schemeClr val="bg1"/>
                </a:solidFill>
                <a:cs typeface="Calibri"/>
              </a:rPr>
              <a:t>x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A33241-5F3E-4FBA-80A0-A602386A5921}"/>
              </a:ext>
            </a:extLst>
          </p:cNvPr>
          <p:cNvSpPr/>
          <p:nvPr/>
        </p:nvSpPr>
        <p:spPr>
          <a:xfrm>
            <a:off x="10050163" y="440386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29.53</a:t>
            </a:r>
          </a:p>
        </p:txBody>
      </p:sp>
    </p:spTree>
    <p:extLst>
      <p:ext uri="{BB962C8B-B14F-4D97-AF65-F5344CB8AC3E}">
        <p14:creationId xmlns:p14="http://schemas.microsoft.com/office/powerpoint/2010/main" val="389651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Product-to-product Recommendation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253354" y="1111624"/>
            <a:ext cx="11600328" cy="5300823"/>
          </a:xfrm>
        </p:spPr>
        <p:txBody>
          <a:bodyPr/>
          <a:lstStyle/>
          <a:p>
            <a:r>
              <a:rPr lang="en-IN" dirty="0"/>
              <a:t>DECAF can be </a:t>
            </a:r>
            <a:r>
              <a:rPr lang="en-IN" dirty="0" err="1"/>
              <a:t>upto</a:t>
            </a:r>
            <a:r>
              <a:rPr lang="en-IN" dirty="0"/>
              <a:t> 3% more accurate than other methods in terms of P@1 and PSP@1 while offering 10-100x faster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34B85-8AC7-4ECF-A509-E73212130966}"/>
              </a:ext>
            </a:extLst>
          </p:cNvPr>
          <p:cNvSpPr txBox="1"/>
          <p:nvPr/>
        </p:nvSpPr>
        <p:spPr>
          <a:xfrm>
            <a:off x="2584660" y="1996578"/>
            <a:ext cx="192747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Precision@1</a:t>
            </a:r>
            <a:endParaRPr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C9D19-B350-4661-8A71-32FAFC6F2C60}"/>
              </a:ext>
            </a:extLst>
          </p:cNvPr>
          <p:cNvSpPr txBox="1"/>
          <p:nvPr/>
        </p:nvSpPr>
        <p:spPr>
          <a:xfrm>
            <a:off x="8963956" y="2019583"/>
            <a:ext cx="254587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Prediction Time (</a:t>
            </a:r>
            <a:r>
              <a:rPr lang="en-US" sz="2000" b="1" kern="0" err="1">
                <a:solidFill>
                  <a:schemeClr val="bg1"/>
                </a:solidFill>
              </a:rPr>
              <a:t>ms</a:t>
            </a:r>
            <a:r>
              <a:rPr lang="en-US" sz="2000" b="1" kern="0">
                <a:solidFill>
                  <a:schemeClr val="bg1"/>
                </a:solidFill>
              </a:rPr>
              <a:t>)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122BF-42EB-427E-AE67-F38765603A88}"/>
              </a:ext>
            </a:extLst>
          </p:cNvPr>
          <p:cNvSpPr txBox="1"/>
          <p:nvPr/>
        </p:nvSpPr>
        <p:spPr>
          <a:xfrm>
            <a:off x="253353" y="5175182"/>
            <a:ext cx="26485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P2PTitles-2M</a:t>
            </a:r>
            <a:endParaRPr lang="en-GB" sz="200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7E4FD6B-64F1-4974-B853-B7FCB89108F8}"/>
              </a:ext>
            </a:extLst>
          </p:cNvPr>
          <p:cNvGraphicFramePr/>
          <p:nvPr/>
        </p:nvGraphicFramePr>
        <p:xfrm>
          <a:off x="2414614" y="2703405"/>
          <a:ext cx="2267568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F83485E-19FE-4D80-8789-90C3960F48CB}"/>
              </a:ext>
            </a:extLst>
          </p:cNvPr>
          <p:cNvSpPr txBox="1"/>
          <p:nvPr/>
        </p:nvSpPr>
        <p:spPr>
          <a:xfrm>
            <a:off x="253353" y="3271134"/>
            <a:ext cx="22060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P2PTitles-300K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471087-65DC-49C9-AFE5-D7496F25B5C8}"/>
              </a:ext>
            </a:extLst>
          </p:cNvPr>
          <p:cNvGrpSpPr/>
          <p:nvPr/>
        </p:nvGrpSpPr>
        <p:grpSpPr>
          <a:xfrm>
            <a:off x="3194102" y="6311848"/>
            <a:ext cx="1004604" cy="400110"/>
            <a:chOff x="1758171" y="6150932"/>
            <a:chExt cx="1313504" cy="4847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90407B-3F55-4DCB-8E99-940C010D66A6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7CDA22-F040-499D-94E6-5FEA7187C5AF}"/>
                </a:ext>
              </a:extLst>
            </p:cNvPr>
            <p:cNvSpPr txBox="1"/>
            <p:nvPr/>
          </p:nvSpPr>
          <p:spPr>
            <a:xfrm>
              <a:off x="1939310" y="6150932"/>
              <a:ext cx="1132365" cy="4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DECAF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026CD5-D73D-44B7-A62A-2B31EEEAB58C}"/>
              </a:ext>
            </a:extLst>
          </p:cNvPr>
          <p:cNvGrpSpPr/>
          <p:nvPr/>
        </p:nvGrpSpPr>
        <p:grpSpPr>
          <a:xfrm>
            <a:off x="7680235" y="6322507"/>
            <a:ext cx="1104146" cy="400110"/>
            <a:chOff x="1758171" y="6149244"/>
            <a:chExt cx="1443651" cy="4847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8D6B39-F8FB-4F05-9132-2C12DE056979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154536-C69A-4359-B321-461B31C330B1}"/>
                </a:ext>
              </a:extLst>
            </p:cNvPr>
            <p:cNvSpPr txBox="1"/>
            <p:nvPr/>
          </p:nvSpPr>
          <p:spPr>
            <a:xfrm>
              <a:off x="1939086" y="6149244"/>
              <a:ext cx="1262736" cy="4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err="1">
                  <a:solidFill>
                    <a:schemeClr val="bg1"/>
                  </a:solidFill>
                </a:rPr>
                <a:t>Parabel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8729CF-4E01-43B1-8F91-61E7DF5EC0BA}"/>
              </a:ext>
            </a:extLst>
          </p:cNvPr>
          <p:cNvGrpSpPr/>
          <p:nvPr/>
        </p:nvGrpSpPr>
        <p:grpSpPr>
          <a:xfrm>
            <a:off x="9961363" y="6322507"/>
            <a:ext cx="797385" cy="400110"/>
            <a:chOff x="1758171" y="6150052"/>
            <a:chExt cx="1042571" cy="4847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954799-7ACD-4EA1-87DD-E217E4AE6212}"/>
                </a:ext>
              </a:extLst>
            </p:cNvPr>
            <p:cNvSpPr/>
            <p:nvPr/>
          </p:nvSpPr>
          <p:spPr>
            <a:xfrm>
              <a:off x="1758171" y="6288258"/>
              <a:ext cx="238099" cy="2300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8FFA79-53AD-4098-B236-077FF544BE2F}"/>
                </a:ext>
              </a:extLst>
            </p:cNvPr>
            <p:cNvSpPr txBox="1"/>
            <p:nvPr/>
          </p:nvSpPr>
          <p:spPr>
            <a:xfrm>
              <a:off x="1938905" y="6150052"/>
              <a:ext cx="861837" cy="4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>
                  <a:solidFill>
                    <a:schemeClr val="bg1"/>
                  </a:solidFill>
                </a:rPr>
                <a:t>Slice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A552E6-C8BA-4960-A540-DDC2901AAD48}"/>
              </a:ext>
            </a:extLst>
          </p:cNvPr>
          <p:cNvGrpSpPr/>
          <p:nvPr/>
        </p:nvGrpSpPr>
        <p:grpSpPr>
          <a:xfrm>
            <a:off x="5375688" y="6322507"/>
            <a:ext cx="1165346" cy="400110"/>
            <a:chOff x="1758171" y="6150052"/>
            <a:chExt cx="1113194" cy="48475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4F050F-6F8B-43E6-B78A-D9C195780F5A}"/>
                </a:ext>
              </a:extLst>
            </p:cNvPr>
            <p:cNvSpPr/>
            <p:nvPr/>
          </p:nvSpPr>
          <p:spPr>
            <a:xfrm>
              <a:off x="1758171" y="6288258"/>
              <a:ext cx="188782" cy="226587"/>
            </a:xfrm>
            <a:prstGeom prst="rect">
              <a:avLst/>
            </a:prstGeom>
            <a:solidFill>
              <a:srgbClr val="C83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F41D3-1637-4067-9C7F-CF815D93F9F1}"/>
                </a:ext>
              </a:extLst>
            </p:cNvPr>
            <p:cNvSpPr txBox="1"/>
            <p:nvPr/>
          </p:nvSpPr>
          <p:spPr>
            <a:xfrm>
              <a:off x="1939967" y="6150052"/>
              <a:ext cx="931398" cy="4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 err="1">
                  <a:solidFill>
                    <a:schemeClr val="bg1"/>
                  </a:solidFill>
                </a:rPr>
                <a:t>Astec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A134B85-8AC7-4ECF-A509-E73212130966}"/>
              </a:ext>
            </a:extLst>
          </p:cNvPr>
          <p:cNvSpPr txBox="1"/>
          <p:nvPr/>
        </p:nvSpPr>
        <p:spPr>
          <a:xfrm>
            <a:off x="5813594" y="1996578"/>
            <a:ext cx="211831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Propensity Scored</a:t>
            </a:r>
          </a:p>
          <a:p>
            <a:pPr algn="ctr">
              <a:defRPr/>
            </a:pPr>
            <a:r>
              <a:rPr lang="en-US" sz="2000" b="1" kern="0">
                <a:solidFill>
                  <a:schemeClr val="bg1"/>
                </a:solidFill>
              </a:rPr>
              <a:t>Precision @1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87E4FD6B-64F1-4974-B853-B7FCB89108F8}"/>
              </a:ext>
            </a:extLst>
          </p:cNvPr>
          <p:cNvGraphicFramePr/>
          <p:nvPr/>
        </p:nvGraphicFramePr>
        <p:xfrm>
          <a:off x="5666421" y="2703405"/>
          <a:ext cx="2267568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87E4FD6B-64F1-4974-B853-B7FCB89108F8}"/>
              </a:ext>
            </a:extLst>
          </p:cNvPr>
          <p:cNvGraphicFramePr/>
          <p:nvPr/>
        </p:nvGraphicFramePr>
        <p:xfrm>
          <a:off x="8918228" y="2703405"/>
          <a:ext cx="2267568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87E4FD6B-64F1-4974-B853-B7FCB89108F8}"/>
              </a:ext>
            </a:extLst>
          </p:cNvPr>
          <p:cNvGraphicFramePr/>
          <p:nvPr/>
        </p:nvGraphicFramePr>
        <p:xfrm>
          <a:off x="2414614" y="4544135"/>
          <a:ext cx="2267568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87E4FD6B-64F1-4974-B853-B7FCB89108F8}"/>
              </a:ext>
            </a:extLst>
          </p:cNvPr>
          <p:cNvGraphicFramePr/>
          <p:nvPr/>
        </p:nvGraphicFramePr>
        <p:xfrm>
          <a:off x="5666421" y="4544135"/>
          <a:ext cx="2267568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87E4FD6B-64F1-4974-B853-B7FCB89108F8}"/>
              </a:ext>
            </a:extLst>
          </p:cNvPr>
          <p:cNvGraphicFramePr/>
          <p:nvPr/>
        </p:nvGraphicFramePr>
        <p:xfrm>
          <a:off x="8918228" y="4544135"/>
          <a:ext cx="2267568" cy="15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651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040" t="36388" r="63174" b="40391"/>
          <a:stretch/>
        </p:blipFill>
        <p:spPr>
          <a:xfrm>
            <a:off x="5989973" y="3429000"/>
            <a:ext cx="5312910" cy="269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1447" y="3984440"/>
            <a:ext cx="2928352" cy="2615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1447" y="4335151"/>
            <a:ext cx="2928352" cy="2615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1447" y="4685862"/>
            <a:ext cx="2928352" cy="2615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1447" y="5036573"/>
            <a:ext cx="2928352" cy="2615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01447" y="5387284"/>
            <a:ext cx="2928352" cy="2615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1447" y="5737994"/>
            <a:ext cx="2928352" cy="2615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1360" y="6389162"/>
            <a:ext cx="385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smtClean="0">
                <a:solidFill>
                  <a:schemeClr val="bg1"/>
                </a:solidFill>
              </a:rPr>
              <a:t>Illustration </a:t>
            </a:r>
            <a:r>
              <a:rPr lang="en-IN" sz="1000" dirty="0">
                <a:solidFill>
                  <a:schemeClr val="bg1"/>
                </a:solidFill>
              </a:rPr>
              <a:t>adapted </a:t>
            </a:r>
            <a:r>
              <a:rPr lang="en-IN" sz="1000" dirty="0" smtClean="0">
                <a:solidFill>
                  <a:schemeClr val="bg1"/>
                </a:solidFill>
              </a:rPr>
              <a:t>from</a:t>
            </a:r>
          </a:p>
          <a:p>
            <a:r>
              <a:rPr lang="en-IN" sz="1000" dirty="0">
                <a:solidFill>
                  <a:schemeClr val="bg1"/>
                </a:solidFill>
              </a:rPr>
              <a:t>https://en.wikipedia.org/wiki/Stress_and_vowel_reduction_in_English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7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Conclusions and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4" y="1111624"/>
            <a:ext cx="11938646" cy="5300823"/>
          </a:xfrm>
        </p:spPr>
        <p:txBody>
          <a:bodyPr/>
          <a:lstStyle/>
          <a:p>
            <a:r>
              <a:rPr lang="en-IN" dirty="0" smtClean="0"/>
              <a:t>Incorporating label text into extreme classification models yields significant improvements in prediction performance</a:t>
            </a:r>
          </a:p>
          <a:p>
            <a:pPr lvl="2"/>
            <a:r>
              <a:rPr lang="en-IN" dirty="0" smtClean="0"/>
              <a:t>Benefit is more prominent on rare labels which have paucity of data</a:t>
            </a:r>
          </a:p>
          <a:p>
            <a:r>
              <a:rPr lang="en-IN" dirty="0" smtClean="0"/>
              <a:t>How about more powerful text embeddings e.g. BERT?</a:t>
            </a:r>
          </a:p>
          <a:p>
            <a:pPr lvl="2"/>
            <a:r>
              <a:rPr lang="en-IN" dirty="0" smtClean="0"/>
              <a:t>DECAF does outperform X-Transformer but BERT+DECAF may do even better</a:t>
            </a:r>
          </a:p>
          <a:p>
            <a:r>
              <a:rPr lang="en-IN" dirty="0" smtClean="0"/>
              <a:t>Other forms of label metadata?</a:t>
            </a:r>
          </a:p>
          <a:p>
            <a:pPr lvl="2"/>
            <a:r>
              <a:rPr lang="en-IN" dirty="0" smtClean="0"/>
              <a:t>Label trees (e.g. category taxonomies on Wikipedia, Amazon)</a:t>
            </a:r>
          </a:p>
          <a:p>
            <a:pPr lvl="2"/>
            <a:r>
              <a:rPr lang="en-IN" dirty="0" smtClean="0"/>
              <a:t>Label graphs (e.g. co-bought behaviour for Amazon products)</a:t>
            </a:r>
          </a:p>
          <a:p>
            <a:pPr lvl="2"/>
            <a:r>
              <a:rPr lang="en-IN" dirty="0" smtClean="0"/>
              <a:t>Initial results using an extension of DECAF that uses label co-occurrence graphs as label metadata suggests 3-5% gain in P@1 and 4-8% gain in PSP@1</a:t>
            </a:r>
          </a:p>
          <a:p>
            <a:pPr lvl="2"/>
            <a:r>
              <a:rPr lang="en-IN" dirty="0" smtClean="0"/>
              <a:t>Challenging to learn using trees/graph over millions of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5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The Extreme Classification Repository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515495" cy="1207605"/>
          </a:xfrm>
        </p:spPr>
        <p:txBody>
          <a:bodyPr/>
          <a:lstStyle/>
          <a:p>
            <a:r>
              <a:rPr lang="en-IN" dirty="0" smtClean="0"/>
              <a:t>Datasets, Code, Benchmarked Results, and more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/>
              <a:t>manikvarma.org/downloads/XC/XMLRepository.html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576940"/>
            <a:ext cx="10782300" cy="3352800"/>
          </a:xfrm>
        </p:spPr>
        <p:txBody>
          <a:bodyPr/>
          <a:lstStyle/>
          <a:p>
            <a:r>
              <a:rPr lang="en-US" sz="7200" dirty="0" smtClean="0">
                <a:solidFill>
                  <a:srgbClr val="FFC000"/>
                </a:solidFill>
              </a:rPr>
              <a:t>DECAF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br>
              <a:rPr lang="en-US" sz="7200" dirty="0" smtClean="0">
                <a:solidFill>
                  <a:schemeClr val="accent1"/>
                </a:solidFill>
              </a:rPr>
            </a:br>
            <a:r>
              <a:rPr lang="en-US" sz="7200" dirty="0" smtClean="0">
                <a:solidFill>
                  <a:srgbClr val="FFC000"/>
                </a:solidFill>
              </a:rPr>
              <a:t>D</a:t>
            </a:r>
            <a:r>
              <a:rPr lang="en-US" sz="7200" dirty="0" smtClean="0"/>
              <a:t>eep </a:t>
            </a:r>
            <a:r>
              <a:rPr lang="en-US" sz="7200" dirty="0" smtClean="0">
                <a:solidFill>
                  <a:srgbClr val="FFC000"/>
                </a:solidFill>
              </a:rPr>
              <a:t>E</a:t>
            </a:r>
            <a:r>
              <a:rPr lang="en-US" sz="7200" dirty="0" smtClean="0"/>
              <a:t>xtreme </a:t>
            </a:r>
            <a:r>
              <a:rPr lang="en-US" sz="7200" dirty="0">
                <a:solidFill>
                  <a:srgbClr val="FFC000"/>
                </a:solidFill>
              </a:rPr>
              <a:t>C</a:t>
            </a:r>
            <a:r>
              <a:rPr lang="en-US" sz="7200" dirty="0"/>
              <a:t>lassification with L</a:t>
            </a:r>
            <a:r>
              <a:rPr lang="en-US" sz="7200" dirty="0">
                <a:solidFill>
                  <a:srgbClr val="FFC000"/>
                </a:solidFill>
              </a:rPr>
              <a:t>a</a:t>
            </a:r>
            <a:r>
              <a:rPr lang="en-US" sz="7200" dirty="0"/>
              <a:t>bel </a:t>
            </a:r>
            <a:r>
              <a:rPr lang="en-US" sz="7200" dirty="0" smtClean="0">
                <a:solidFill>
                  <a:srgbClr val="FFC000"/>
                </a:solidFill>
              </a:rPr>
              <a:t>F</a:t>
            </a:r>
            <a:r>
              <a:rPr lang="en-US" sz="7200" dirty="0" smtClean="0"/>
              <a:t>eatures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3990976"/>
            <a:ext cx="11524487" cy="1992381"/>
          </a:xfrm>
        </p:spPr>
        <p:txBody>
          <a:bodyPr>
            <a:normAutofit/>
          </a:bodyPr>
          <a:lstStyle/>
          <a:p>
            <a:r>
              <a:rPr lang="en-IN" sz="2800" dirty="0" err="1"/>
              <a:t>Anshul</a:t>
            </a:r>
            <a:r>
              <a:rPr lang="en-IN" sz="2800" dirty="0"/>
              <a:t> </a:t>
            </a:r>
            <a:r>
              <a:rPr lang="en-IN" sz="2800" dirty="0" smtClean="0"/>
              <a:t>Mittal</a:t>
            </a:r>
            <a:r>
              <a:rPr lang="en-US" sz="2800" baseline="30000" dirty="0">
                <a:ea typeface="+mn-lt"/>
                <a:cs typeface="+mn-lt"/>
              </a:rPr>
              <a:t>†</a:t>
            </a:r>
            <a:r>
              <a:rPr lang="en-IN" sz="2800" dirty="0" smtClean="0"/>
              <a:t>, </a:t>
            </a:r>
            <a:r>
              <a:rPr lang="en-IN" sz="2800" dirty="0" err="1"/>
              <a:t>Kunal</a:t>
            </a:r>
            <a:r>
              <a:rPr lang="en-IN" sz="2800" dirty="0"/>
              <a:t> </a:t>
            </a:r>
            <a:r>
              <a:rPr lang="en-IN" sz="2800" dirty="0" err="1" smtClean="0"/>
              <a:t>Dahiya</a:t>
            </a:r>
            <a:r>
              <a:rPr lang="en-US" sz="2800" baseline="30000" dirty="0">
                <a:ea typeface="+mn-lt"/>
                <a:cs typeface="+mn-lt"/>
              </a:rPr>
              <a:t>†</a:t>
            </a:r>
            <a:r>
              <a:rPr lang="en-IN" sz="2800" dirty="0" smtClean="0"/>
              <a:t>, </a:t>
            </a:r>
            <a:r>
              <a:rPr lang="en-IN" sz="2800" dirty="0" err="1"/>
              <a:t>Sheshansh</a:t>
            </a:r>
            <a:r>
              <a:rPr lang="en-IN" sz="2800" dirty="0"/>
              <a:t> </a:t>
            </a:r>
            <a:r>
              <a:rPr lang="en-IN" sz="2800" dirty="0" smtClean="0"/>
              <a:t>Agrawal</a:t>
            </a:r>
            <a:r>
              <a:rPr lang="en-US" sz="2800" baseline="30000" dirty="0">
                <a:ea typeface="+mn-lt"/>
                <a:cs typeface="+mn-lt"/>
              </a:rPr>
              <a:t>‡</a:t>
            </a:r>
            <a:r>
              <a:rPr lang="en-IN" sz="2800" dirty="0" smtClean="0"/>
              <a:t>, </a:t>
            </a:r>
            <a:r>
              <a:rPr lang="en-IN" sz="2800" dirty="0"/>
              <a:t>Deepak </a:t>
            </a:r>
            <a:r>
              <a:rPr lang="en-IN" sz="2800" dirty="0" smtClean="0"/>
              <a:t>Saini</a:t>
            </a:r>
            <a:r>
              <a:rPr lang="en-US" sz="2800" baseline="30000" dirty="0">
                <a:ea typeface="+mn-lt"/>
                <a:cs typeface="+mn-lt"/>
              </a:rPr>
              <a:t>‡</a:t>
            </a:r>
            <a:r>
              <a:rPr lang="en-IN" sz="2800" dirty="0" smtClean="0"/>
              <a:t>, 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err="1" smtClean="0"/>
              <a:t>Sumeet</a:t>
            </a:r>
            <a:r>
              <a:rPr lang="en-IN" sz="2800" dirty="0" smtClean="0"/>
              <a:t> Agarwal</a:t>
            </a:r>
            <a:r>
              <a:rPr lang="en-US" sz="2800" baseline="30000" dirty="0">
                <a:ea typeface="+mn-lt"/>
                <a:cs typeface="+mn-lt"/>
              </a:rPr>
              <a:t>†</a:t>
            </a:r>
            <a:r>
              <a:rPr lang="en-IN" sz="2800" dirty="0"/>
              <a:t>, Purushottam Kar</a:t>
            </a:r>
            <a:r>
              <a:rPr lang="en-US" sz="2800" baseline="30000" dirty="0" smtClean="0">
                <a:ea typeface="+mn-lt"/>
                <a:cs typeface="+mn-lt"/>
              </a:rPr>
              <a:t>*‡</a:t>
            </a:r>
            <a:r>
              <a:rPr lang="en-IN" sz="2800" dirty="0" smtClean="0"/>
              <a:t>, </a:t>
            </a:r>
            <a:r>
              <a:rPr lang="en-IN" sz="2800" dirty="0" err="1" smtClean="0"/>
              <a:t>Manik</a:t>
            </a:r>
            <a:r>
              <a:rPr lang="en-IN" sz="2800" dirty="0" smtClean="0"/>
              <a:t> Varma</a:t>
            </a:r>
            <a:r>
              <a:rPr lang="en-US" sz="2800" baseline="30000" dirty="0" smtClean="0">
                <a:ea typeface="+mn-lt"/>
                <a:cs typeface="+mn-lt"/>
              </a:rPr>
              <a:t>‡†</a:t>
            </a:r>
            <a:endParaRPr lang="en-IN" sz="2800" dirty="0" smtClean="0"/>
          </a:p>
          <a:p>
            <a:r>
              <a:rPr lang="en-IN" sz="2400" dirty="0" smtClean="0"/>
              <a:t>(</a:t>
            </a:r>
            <a:r>
              <a:rPr lang="en-US" sz="2400" baseline="30000" dirty="0" smtClean="0">
                <a:ea typeface="+mn-lt"/>
                <a:cs typeface="+mn-lt"/>
              </a:rPr>
              <a:t>†</a:t>
            </a:r>
            <a:r>
              <a:rPr lang="en-US" sz="2400" dirty="0" smtClean="0">
                <a:ea typeface="+mn-lt"/>
                <a:cs typeface="+mn-lt"/>
              </a:rPr>
              <a:t>: IIT Delhi, </a:t>
            </a:r>
            <a:r>
              <a:rPr lang="en-US" sz="2400" baseline="30000" dirty="0" smtClean="0">
                <a:ea typeface="+mn-lt"/>
                <a:cs typeface="+mn-lt"/>
              </a:rPr>
              <a:t>‡</a:t>
            </a:r>
            <a:r>
              <a:rPr lang="en-US" sz="2400" dirty="0" smtClean="0">
                <a:ea typeface="+mn-lt"/>
                <a:cs typeface="+mn-lt"/>
              </a:rPr>
              <a:t>: Microsoft Research India, </a:t>
            </a:r>
            <a:r>
              <a:rPr lang="en-US" sz="2400" baseline="30000" dirty="0" smtClean="0">
                <a:ea typeface="+mn-lt"/>
                <a:cs typeface="+mn-lt"/>
              </a:rPr>
              <a:t>*</a:t>
            </a:r>
            <a:r>
              <a:rPr lang="en-US" sz="2400" dirty="0" smtClean="0">
                <a:ea typeface="+mn-lt"/>
                <a:cs typeface="+mn-lt"/>
              </a:rPr>
              <a:t>: IIT Kanpur</a:t>
            </a:r>
            <a:r>
              <a:rPr lang="en-IN" sz="2400" dirty="0" smtClean="0"/>
              <a:t>)</a:t>
            </a:r>
          </a:p>
          <a:p>
            <a:r>
              <a:rPr lang="en-IN" sz="2800" dirty="0" smtClean="0"/>
              <a:t>To appear at the </a:t>
            </a:r>
            <a:r>
              <a:rPr lang="en-US" sz="2800" dirty="0" smtClean="0"/>
              <a:t>14th </a:t>
            </a:r>
            <a:r>
              <a:rPr lang="en-US" sz="2800" dirty="0"/>
              <a:t>ACM International WSDM Conference</a:t>
            </a:r>
            <a:r>
              <a:rPr lang="en-IN" sz="2800" dirty="0" smtClean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Extreme Multi-label Classification (XC)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 smtClean="0"/>
                  <a:t>Given a data point, </a:t>
                </a:r>
                <a:r>
                  <a:rPr lang="en-US" dirty="0" smtClean="0"/>
                  <a:t>tag it with the most relevant subset of labels from a very large set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labels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5"/>
                <a:stretch>
                  <a:fillRect l="-578" t="-2545" r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99341"/>
              </p:ext>
            </p:extLst>
          </p:nvPr>
        </p:nvGraphicFramePr>
        <p:xfrm>
          <a:off x="412310" y="2187057"/>
          <a:ext cx="11367380" cy="38709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81330">
                  <a:extLst>
                    <a:ext uri="{9D8B030D-6E8A-4147-A177-3AD203B41FA5}">
                      <a16:colId xmlns:a16="http://schemas.microsoft.com/office/drawing/2014/main" val="1335403530"/>
                    </a:ext>
                  </a:extLst>
                </a:gridCol>
                <a:gridCol w="2784983">
                  <a:extLst>
                    <a:ext uri="{9D8B030D-6E8A-4147-A177-3AD203B41FA5}">
                      <a16:colId xmlns:a16="http://schemas.microsoft.com/office/drawing/2014/main" val="1374679290"/>
                    </a:ext>
                  </a:extLst>
                </a:gridCol>
                <a:gridCol w="8101067">
                  <a:extLst>
                    <a:ext uri="{9D8B030D-6E8A-4147-A177-3AD203B41FA5}">
                      <a16:colId xmlns:a16="http://schemas.microsoft.com/office/drawing/2014/main" val="2159768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latin typeface="+mj-lt"/>
                        </a:rPr>
                        <a:t>Data Point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latin typeface="+mj-lt"/>
                        </a:rPr>
                        <a:t>Possible Labels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8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Amazon</a:t>
                      </a:r>
                      <a:br>
                        <a:rPr lang="en-IN" sz="3200" dirty="0" smtClean="0">
                          <a:latin typeface="+mj-lt"/>
                        </a:rPr>
                      </a:br>
                      <a:r>
                        <a:rPr lang="en-IN" sz="3200" dirty="0" smtClean="0">
                          <a:latin typeface="+mj-lt"/>
                        </a:rPr>
                        <a:t>product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Other Amazon products e.g.</a:t>
                      </a:r>
                    </a:p>
                    <a:p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7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US" sz="3200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Categories e.g. “Classical”, “CDs and Vinyl”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1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Wikipedia page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 smtClean="0">
                          <a:latin typeface="+mj-lt"/>
                        </a:rPr>
                        <a:t>Other Wikipedia pages e.g.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 smtClean="0">
                          <a:latin typeface="+mj-lt"/>
                        </a:rPr>
                        <a:t> 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4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+mj-lt"/>
                        </a:rPr>
                        <a:t>Categories</a:t>
                      </a:r>
                      <a:r>
                        <a:rPr lang="en-IN" sz="3200" baseline="0" dirty="0" smtClean="0">
                          <a:latin typeface="+mj-lt"/>
                        </a:rPr>
                        <a:t> e.g. “English Phonology”, “Vowels”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92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423" t="36629" r="75603" b="22223"/>
          <a:stretch/>
        </p:blipFill>
        <p:spPr>
          <a:xfrm>
            <a:off x="2498199" y="3112616"/>
            <a:ext cx="961344" cy="968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403" t="31225" r="82692" b="45838"/>
          <a:stretch/>
        </p:blipFill>
        <p:spPr>
          <a:xfrm>
            <a:off x="8501139" y="2809240"/>
            <a:ext cx="960119" cy="960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1405" t="31969" r="66375" b="46306"/>
          <a:stretch/>
        </p:blipFill>
        <p:spPr>
          <a:xfrm>
            <a:off x="9594586" y="2829356"/>
            <a:ext cx="937267" cy="937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5262" t="31630" r="22448" b="46523"/>
          <a:stretch/>
        </p:blipFill>
        <p:spPr>
          <a:xfrm>
            <a:off x="10665181" y="2829355"/>
            <a:ext cx="937267" cy="9372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6304002"/>
            <a:ext cx="409786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000" dirty="0" smtClean="0">
                <a:solidFill>
                  <a:schemeClr val="bg1"/>
                </a:solidFill>
              </a:rPr>
              <a:t>Images taken from</a:t>
            </a:r>
          </a:p>
          <a:p>
            <a:r>
              <a:rPr lang="en-IN" sz="1000" dirty="0">
                <a:solidFill>
                  <a:schemeClr val="bg1"/>
                </a:solidFill>
              </a:rPr>
              <a:t>https://www.amazon.com/Delibes-</a:t>
            </a:r>
            <a:r>
              <a:rPr lang="en-IN" sz="1000" dirty="0" err="1">
                <a:solidFill>
                  <a:schemeClr val="bg1"/>
                </a:solidFill>
              </a:rPr>
              <a:t>Lakmé</a:t>
            </a:r>
            <a:r>
              <a:rPr lang="en-IN" sz="1000" dirty="0">
                <a:solidFill>
                  <a:schemeClr val="bg1"/>
                </a:solidFill>
              </a:rPr>
              <a:t>-</a:t>
            </a:r>
            <a:r>
              <a:rPr lang="en-IN" sz="1000" dirty="0" err="1">
                <a:solidFill>
                  <a:schemeClr val="bg1"/>
                </a:solidFill>
              </a:rPr>
              <a:t>Léo</a:t>
            </a:r>
            <a:r>
              <a:rPr lang="en-IN" sz="1000" dirty="0">
                <a:solidFill>
                  <a:schemeClr val="bg1"/>
                </a:solidFill>
              </a:rPr>
              <a:t>/</a:t>
            </a:r>
            <a:r>
              <a:rPr lang="en-IN" sz="1000" dirty="0" err="1">
                <a:solidFill>
                  <a:schemeClr val="bg1"/>
                </a:solidFill>
              </a:rPr>
              <a:t>dp</a:t>
            </a:r>
            <a:r>
              <a:rPr lang="en-IN" sz="1000" dirty="0">
                <a:solidFill>
                  <a:schemeClr val="bg1"/>
                </a:solidFill>
              </a:rPr>
              <a:t>/B00000C2JP</a:t>
            </a:r>
            <a:r>
              <a:rPr lang="en-IN" sz="1000" dirty="0" smtClean="0">
                <a:solidFill>
                  <a:schemeClr val="bg1"/>
                </a:solidFill>
              </a:rPr>
              <a:t>/</a:t>
            </a:r>
          </a:p>
          <a:p>
            <a:r>
              <a:rPr lang="en-IN" sz="1000" dirty="0">
                <a:solidFill>
                  <a:schemeClr val="bg1"/>
                </a:solidFill>
              </a:rPr>
              <a:t>https://</a:t>
            </a:r>
            <a:r>
              <a:rPr lang="en-IN" sz="1000" dirty="0" smtClean="0">
                <a:solidFill>
                  <a:schemeClr val="bg1"/>
                </a:solidFill>
              </a:rPr>
              <a:t>en.m.wikipedia.org/wiki/Stress_and_vowel_reduction_in_English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63" y="5005095"/>
            <a:ext cx="2451080" cy="9686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04583" y="6304002"/>
            <a:ext cx="280896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</a:rPr>
              <a:t>https://</a:t>
            </a:r>
            <a:r>
              <a:rPr lang="en-IN" sz="1000" dirty="0" smtClean="0">
                <a:solidFill>
                  <a:schemeClr val="bg1"/>
                </a:solidFill>
              </a:rPr>
              <a:t>en.m.wikipedia.org/wiki/Vowel_reduction</a:t>
            </a:r>
          </a:p>
          <a:p>
            <a:r>
              <a:rPr lang="en-IN" sz="1000" dirty="0" smtClean="0">
                <a:solidFill>
                  <a:schemeClr val="bg1"/>
                </a:solidFill>
              </a:rPr>
              <a:t>https</a:t>
            </a:r>
            <a:r>
              <a:rPr lang="en-IN" sz="1000" dirty="0">
                <a:solidFill>
                  <a:schemeClr val="bg1"/>
                </a:solidFill>
              </a:rPr>
              <a:t>://</a:t>
            </a:r>
            <a:r>
              <a:rPr lang="en-IN" sz="1000" dirty="0" smtClean="0">
                <a:solidFill>
                  <a:schemeClr val="bg1"/>
                </a:solidFill>
              </a:rPr>
              <a:t>en.m.wikipedia.org/wiki/Schwa</a:t>
            </a:r>
          </a:p>
          <a:p>
            <a:r>
              <a:rPr lang="en-IN" sz="1000" dirty="0">
                <a:solidFill>
                  <a:schemeClr val="bg1"/>
                </a:solidFill>
              </a:rPr>
              <a:t>https://en.m.wikipedia.org/wiki/Tenseness</a:t>
            </a:r>
            <a:endParaRPr lang="en-IN" sz="1000" dirty="0" smtClean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/>
          <a:srcRect l="9727" t="27316" r="66904" b="65431"/>
          <a:stretch/>
        </p:blipFill>
        <p:spPr>
          <a:xfrm>
            <a:off x="8329175" y="4553512"/>
            <a:ext cx="2055121" cy="358807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/>
          <a:srcRect l="9745" t="27305" r="80243" b="65473"/>
          <a:stretch/>
        </p:blipFill>
        <p:spPr>
          <a:xfrm>
            <a:off x="10508656" y="4558470"/>
            <a:ext cx="872020" cy="353849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/>
          <a:srcRect l="9362" t="27410" r="74752" b="65338"/>
          <a:stretch/>
        </p:blipFill>
        <p:spPr>
          <a:xfrm>
            <a:off x="9461258" y="5005095"/>
            <a:ext cx="1397059" cy="358807"/>
          </a:xfrm>
          <a:prstGeom prst="rect">
            <a:avLst/>
          </a:prstGeom>
          <a:ln>
            <a:noFill/>
          </a:ln>
        </p:spPr>
      </p:pic>
      <p:sp>
        <p:nvSpPr>
          <p:cNvPr id="58" name="Slide Number Placeholder 3"/>
          <p:cNvSpPr txBox="1">
            <a:spLocks/>
          </p:cNvSpPr>
          <p:nvPr/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0" b="0" kern="120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7B8E69-23A9-4619-9CFE-E27BFD8A78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45296" y="2760015"/>
            <a:ext cx="745067" cy="1058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674634" y="2760015"/>
            <a:ext cx="8373092" cy="1058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75657" y="3818583"/>
            <a:ext cx="8371046" cy="572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675657" y="5450369"/>
            <a:ext cx="8412687" cy="742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45296" y="3818582"/>
            <a:ext cx="745067" cy="5729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45296" y="4391539"/>
            <a:ext cx="745067" cy="1091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45296" y="5466971"/>
            <a:ext cx="745067" cy="742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90363" y="2760016"/>
            <a:ext cx="2783248" cy="16315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88317" y="4385602"/>
            <a:ext cx="2785294" cy="1811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73611" y="4366066"/>
            <a:ext cx="8371046" cy="1091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Peculiarities and Demands of XC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/>
                  <a:t>Set </a:t>
                </a:r>
                <a:r>
                  <a:rPr lang="en-IN" dirty="0"/>
                  <a:t>of labels </a:t>
                </a:r>
                <a:r>
                  <a:rPr lang="en-IN" dirty="0" smtClean="0"/>
                  <a:t>very </a:t>
                </a:r>
                <a:r>
                  <a:rPr lang="en-IN" dirty="0"/>
                  <a:t>large</a:t>
                </a:r>
                <a:r>
                  <a:rPr lang="en-IN" dirty="0" smtClean="0"/>
                  <a:t> –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in </a:t>
                </a:r>
                <a:r>
                  <a:rPr lang="en-IN" dirty="0"/>
                  <a:t>the millions or more</a:t>
                </a:r>
              </a:p>
              <a:p>
                <a:r>
                  <a:rPr lang="en-IN" dirty="0"/>
                  <a:t>For any data point, </a:t>
                </a:r>
                <a:r>
                  <a:rPr lang="en-IN" dirty="0" smtClean="0"/>
                  <a:t>few e.g.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labels </a:t>
                </a:r>
                <a:r>
                  <a:rPr lang="en-US" dirty="0" smtClean="0"/>
                  <a:t>relevant</a:t>
                </a:r>
              </a:p>
              <a:p>
                <a:pPr lvl="2"/>
                <a:r>
                  <a:rPr lang="en-IN" dirty="0" smtClean="0"/>
                  <a:t>E.g. 2-3 relevant categories, 10-15 related products</a:t>
                </a:r>
                <a:endParaRPr lang="en-US" dirty="0"/>
              </a:p>
              <a:p>
                <a:r>
                  <a:rPr lang="en-IN" dirty="0" smtClean="0"/>
                  <a:t>Training, prediction should scale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</a:t>
                </a:r>
                <a:r>
                  <a:rPr lang="en-IN" dirty="0"/>
                  <a:t>as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not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IN" dirty="0" smtClean="0"/>
                  <a:t>Millisecond level prediction essential to ensure real-time responses</a:t>
                </a:r>
              </a:p>
              <a:p>
                <a:r>
                  <a:rPr lang="en-IN" dirty="0" smtClean="0"/>
                  <a:t>A few labels are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“head” labels</a:t>
                </a:r>
                <a:r>
                  <a:rPr lang="en-IN" dirty="0" smtClean="0"/>
                  <a:t>, have lots of training points</a:t>
                </a:r>
              </a:p>
              <a:p>
                <a:pPr lvl="2"/>
                <a:r>
                  <a:rPr lang="en-US" dirty="0"/>
                  <a:t>“Living people</a:t>
                </a:r>
                <a:r>
                  <a:rPr lang="en-US" dirty="0" smtClean="0"/>
                  <a:t>” category on Wikipedia appears in over </a:t>
                </a:r>
                <a:r>
                  <a:rPr lang="en-US" dirty="0"/>
                  <a:t>950K </a:t>
                </a:r>
                <a:r>
                  <a:rPr lang="en-US" dirty="0" smtClean="0"/>
                  <a:t>articles</a:t>
                </a:r>
                <a:endParaRPr lang="en-US" dirty="0"/>
              </a:p>
              <a:p>
                <a:r>
                  <a:rPr lang="en-IN" dirty="0" smtClean="0"/>
                  <a:t>Most labels are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“tail” labels</a:t>
                </a:r>
                <a:r>
                  <a:rPr lang="en-IN" dirty="0" smtClean="0"/>
                  <a:t>, very few (often </a:t>
                </a:r>
                <a:r>
                  <a:rPr lang="en-IN" i="0" dirty="0" smtClean="0">
                    <a:latin typeface="+mj-lt"/>
                  </a:rPr>
                  <a:t>&lt; 5</a:t>
                </a:r>
                <a:r>
                  <a:rPr lang="en-IN" dirty="0" smtClean="0"/>
                  <a:t>) training points</a:t>
                </a:r>
              </a:p>
              <a:p>
                <a:pPr lvl="2"/>
                <a:r>
                  <a:rPr lang="en-US" dirty="0"/>
                  <a:t>“Russian poets” </a:t>
                </a:r>
                <a:r>
                  <a:rPr lang="en-US" dirty="0" smtClean="0"/>
                  <a:t>category on Wikipedia appears </a:t>
                </a:r>
                <a:r>
                  <a:rPr lang="en-US" dirty="0"/>
                  <a:t>in just 18 </a:t>
                </a:r>
                <a:r>
                  <a:rPr lang="en-US" dirty="0" smtClean="0"/>
                  <a:t>articles</a:t>
                </a:r>
                <a:endParaRPr lang="en-IN" dirty="0"/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Main challenge</a:t>
                </a:r>
                <a:r>
                  <a:rPr lang="en-IN" dirty="0" smtClean="0"/>
                  <a:t>: predict tail labels (where diversity lies) accurately </a:t>
                </a:r>
              </a:p>
              <a:p>
                <a:pPr lvl="2"/>
                <a:r>
                  <a:rPr lang="en-IN" dirty="0" smtClean="0"/>
                  <a:t>Predicting head labels much simpler, less rewarding</a:t>
                </a:r>
                <a:r>
                  <a:rPr lang="en-US" dirty="0"/>
                  <a:t> </a:t>
                </a:r>
                <a:r>
                  <a:rPr lang="en-US" dirty="0" smtClean="0"/>
                  <a:t>too</a:t>
                </a: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5"/>
                <a:stretch>
                  <a:fillRect l="-562" t="-2545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53353" y="753630"/>
            <a:ext cx="11938647" cy="3004331"/>
            <a:chOff x="253353" y="753630"/>
            <a:chExt cx="11938647" cy="3004331"/>
          </a:xfrm>
        </p:grpSpPr>
        <p:sp>
          <p:nvSpPr>
            <p:cNvPr id="33" name="Rectangle 32"/>
            <p:cNvSpPr/>
            <p:nvPr/>
          </p:nvSpPr>
          <p:spPr>
            <a:xfrm>
              <a:off x="253353" y="1111623"/>
              <a:ext cx="11938647" cy="26463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2187" y="753630"/>
              <a:ext cx="8522659" cy="28668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357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labels in our application,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dirty="0"/>
                  <a:t> tokens or “words</a:t>
                </a:r>
                <a:r>
                  <a:rPr lang="en-IN" dirty="0" smtClean="0"/>
                  <a:t>” in our vocabulary</a:t>
                </a:r>
              </a:p>
              <a:p>
                <a:r>
                  <a:rPr lang="en-IN" dirty="0" smtClean="0"/>
                  <a:t>Given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training points to learn model and classifiers</a:t>
                </a:r>
              </a:p>
              <a:p>
                <a:r>
                  <a:rPr lang="en-IN" dirty="0" smtClean="0"/>
                  <a:t>For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 smtClean="0"/>
                  <a:t>-</a:t>
                </a:r>
                <a:r>
                  <a:rPr lang="en-IN" dirty="0" err="1" smtClean="0"/>
                  <a:t>th</a:t>
                </a:r>
                <a:r>
                  <a:rPr lang="en-IN" dirty="0" smtClean="0"/>
                  <a:t> training data point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dirty="0" smtClean="0"/>
                  <a:t>, we are given</a:t>
                </a:r>
              </a:p>
              <a:p>
                <a:pPr lvl="2"/>
                <a:r>
                  <a:rPr lang="en-IN" dirty="0" smtClean="0"/>
                  <a:t>Text (e.g. product title) presented as a sparse bag-of-words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pPr lvl="2"/>
                <a:r>
                  <a:rPr lang="en-IN" dirty="0" smtClean="0"/>
                  <a:t>Set of labels associated with this data point, given as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IN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 smtClean="0"/>
                  <a:t> if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 smtClean="0"/>
                  <a:t> is associated with data point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 smtClean="0"/>
                  <a:t>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dirty="0" smtClean="0"/>
              </a:p>
              <a:p>
                <a:pPr lvl="2"/>
                <a:r>
                  <a:rPr lang="en-IN" dirty="0" smtClean="0">
                    <a:solidFill>
                      <a:srgbClr val="FFC000"/>
                    </a:solidFill>
                  </a:rPr>
                  <a:t>Note</a:t>
                </a:r>
                <a:r>
                  <a:rPr lang="en-IN" dirty="0" smtClean="0"/>
                  <a:t>: Most entries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are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 smtClean="0"/>
                  <a:t> as </a:t>
                </a:r>
                <a:r>
                  <a:rPr lang="en-IN" dirty="0"/>
                  <a:t>data points usually </a:t>
                </a:r>
                <a:r>
                  <a:rPr lang="en-IN" dirty="0" smtClean="0"/>
                  <a:t>have few labels</a:t>
                </a:r>
              </a:p>
              <a:p>
                <a:r>
                  <a:rPr lang="en-IN" dirty="0" smtClean="0"/>
                  <a:t>Existing XC techniques usually work with just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 smtClean="0"/>
              </a:p>
              <a:p>
                <a:pPr lvl="2"/>
                <a:r>
                  <a:rPr lang="en-IN" dirty="0">
                    <a:ea typeface="Cambria Math" panose="02040503050406030204" pitchFamily="18" charset="0"/>
                  </a:rPr>
                  <a:t>Turns out to be </a:t>
                </a:r>
                <a:r>
                  <a:rPr lang="en-IN" dirty="0"/>
                  <a:t>suboptimal for tail </a:t>
                </a:r>
                <a:r>
                  <a:rPr lang="en-IN" dirty="0" smtClean="0"/>
                  <a:t>labels with very few training points</a:t>
                </a:r>
              </a:p>
              <a:p>
                <a:r>
                  <a:rPr lang="en-IN" dirty="0" smtClean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DECAF</a:t>
                </a:r>
                <a:r>
                  <a:rPr lang="en-IN" dirty="0" smtClean="0">
                    <a:ea typeface="Cambria Math" panose="02040503050406030204" pitchFamily="18" charset="0"/>
                  </a:rPr>
                  <a:t>: each label </a:t>
                </a:r>
                <a:r>
                  <a:rPr lang="en-IN" dirty="0">
                    <a:ea typeface="Cambria Math" panose="02040503050406030204" pitchFamily="18" charset="0"/>
                  </a:rPr>
                  <a:t>has </a:t>
                </a:r>
                <a:r>
                  <a:rPr lang="en-IN" dirty="0" smtClean="0">
                    <a:ea typeface="Cambria Math" panose="02040503050406030204" pitchFamily="18" charset="0"/>
                  </a:rPr>
                  <a:t>associated text given as bag-of-words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IN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IN" dirty="0">
                    <a:ea typeface="Cambria Math" panose="02040503050406030204" pitchFamily="18" charset="0"/>
                  </a:rPr>
                  <a:t>Applicable in several scenarios, product-to-product, product-to-category </a:t>
                </a:r>
                <a:r>
                  <a:rPr lang="en-IN" dirty="0" err="1" smtClean="0">
                    <a:ea typeface="Cambria Math" panose="02040503050406030204" pitchFamily="18" charset="0"/>
                  </a:rPr>
                  <a:t>etc</a:t>
                </a:r>
                <a:endParaRPr lang="en-I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5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6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 Generic Deep XC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Component 1</a:t>
                </a:r>
                <a:r>
                  <a:rPr lang="en-IN" dirty="0"/>
                  <a:t> </a:t>
                </a:r>
                <a:r>
                  <a:rPr lang="en-IN" dirty="0" smtClean="0"/>
                  <a:t>(embedding): a </a:t>
                </a:r>
                <a:r>
                  <a:rPr lang="en-IN" dirty="0"/>
                  <a:t>deep architecture </a:t>
                </a:r>
                <a:r>
                  <a:rPr lang="en-IN" dirty="0" smtClean="0"/>
                  <a:t>to embed </a:t>
                </a:r>
                <a:r>
                  <a:rPr lang="en-IN" dirty="0"/>
                  <a:t>data points </a:t>
                </a:r>
                <a:r>
                  <a:rPr lang="en-IN" dirty="0" smtClean="0"/>
                  <a:t>onto dense low-dim </a:t>
                </a:r>
                <a:r>
                  <a:rPr lang="en-IN" dirty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≈100</m:t>
                    </m:r>
                  </m:oMath>
                </a14:m>
                <a:endParaRPr lang="en-US" dirty="0" smtClean="0"/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Component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2</a:t>
                </a:r>
                <a:r>
                  <a:rPr lang="en-IN" dirty="0" smtClean="0"/>
                  <a:t> (extreme classifiers): based on the simple yet effective one-vs-all principle. Learn a linear </a:t>
                </a:r>
                <a:r>
                  <a:rPr lang="en-IN" dirty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per label with </a:t>
                </a:r>
                <a:r>
                  <a:rPr lang="en-US" dirty="0" smtClean="0"/>
                  <a:t>the hope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will be large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/>
                  <a:t> and small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 smtClean="0"/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Loss Function</a:t>
                </a:r>
                <a:r>
                  <a:rPr lang="en-IN" dirty="0"/>
                  <a:t>: several possible, e.g. logistic </a:t>
                </a:r>
                <a:r>
                  <a:rPr lang="en-IN" dirty="0" smtClean="0"/>
                  <a:t>loss (BCE), </a:t>
                </a:r>
                <a:r>
                  <a:rPr lang="en-IN" dirty="0"/>
                  <a:t>hinge </a:t>
                </a:r>
                <a:r>
                  <a:rPr lang="en-IN" dirty="0" smtClean="0"/>
                  <a:t>loss </a:t>
                </a:r>
                <a:r>
                  <a:rPr lang="en-IN" dirty="0" err="1"/>
                  <a:t>etc</a:t>
                </a:r>
                <a:r>
                  <a:rPr lang="en-IN" dirty="0"/>
                  <a:t/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sub>
                          <m:sup/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func>
                                      <m:func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𝑖𝑙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</a:rPr>
                                                  <m:t>𝐰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⊤</m:t>
                                                </m:r>
                                              </m:sup>
                                            </m:sSubSup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ℰ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</a:rPr>
                                                  <m:t>𝛉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IN" dirty="0" smtClean="0"/>
                  <a:t>Contains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𝑁𝐿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terms – </a:t>
                </a:r>
                <a:r>
                  <a:rPr lang="en-US" dirty="0"/>
                  <a:t>even if evaluating one term takes 1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s, 30 </a:t>
                </a:r>
                <a:r>
                  <a:rPr lang="en-US" dirty="0" err="1"/>
                  <a:t>hrs</a:t>
                </a:r>
                <a:r>
                  <a:rPr lang="en-US" dirty="0"/>
                  <a:t> to evaluate all terms in on AmazonTitles-300K, 48 days on </a:t>
                </a:r>
                <a:r>
                  <a:rPr lang="en-US" dirty="0" smtClean="0"/>
                  <a:t>P2PTitles-2M – </a:t>
                </a:r>
                <a:r>
                  <a:rPr lang="en-US" dirty="0"/>
                  <a:t>too </a:t>
                </a:r>
                <a:r>
                  <a:rPr lang="en-US" dirty="0" smtClean="0"/>
                  <a:t>much </a:t>
                </a:r>
                <a:r>
                  <a:rPr lang="en-US" i="0" dirty="0" smtClean="0">
                    <a:sym typeface="Wingdings" panose="05000000000000000000" pitchFamily="2" charset="2"/>
                  </a:rPr>
                  <a:t></a:t>
                </a:r>
                <a:endParaRPr lang="en-US" i="0" dirty="0"/>
              </a:p>
              <a:p>
                <a:r>
                  <a:rPr lang="en-IN" dirty="0" smtClean="0">
                    <a:solidFill>
                      <a:srgbClr val="FFC000"/>
                    </a:solidFill>
                  </a:rPr>
                  <a:t>Component 3</a:t>
                </a:r>
                <a:r>
                  <a:rPr lang="en-IN" dirty="0" smtClean="0"/>
                  <a:t> (hard-negative miner): a technique to obtain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of the most challenging negative labels per data point to approximate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5"/>
                <a:stretch>
                  <a:fillRect l="-562" t="-2545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9983" y="3996450"/>
                <a:ext cx="5368976" cy="7070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IN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1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983" y="3996450"/>
                <a:ext cx="5368976" cy="707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280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</a:t>
            </a:r>
            <a:r>
              <a:rPr lang="en-IN" dirty="0" err="1" smtClean="0"/>
              <a:t>DeepXML</a:t>
            </a:r>
            <a:r>
              <a:rPr lang="en-IN" dirty="0" smtClean="0"/>
              <a:t> Pipeline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endParaRPr lang="en-IN" dirty="0" smtClean="0">
                  <a:solidFill>
                    <a:srgbClr val="FFC000"/>
                  </a:solidFill>
                </a:endParaRPr>
              </a:p>
              <a:p>
                <a:endParaRPr lang="en-IN" dirty="0">
                  <a:solidFill>
                    <a:srgbClr val="FFC000"/>
                  </a:solidFill>
                </a:endParaRPr>
              </a:p>
              <a:p>
                <a:pPr lvl="1"/>
                <a:endParaRPr lang="en-IN" dirty="0" smtClean="0">
                  <a:solidFill>
                    <a:srgbClr val="FFC000"/>
                  </a:solidFill>
                </a:endParaRPr>
              </a:p>
              <a:p>
                <a:pPr lvl="2"/>
                <a:endParaRPr lang="en-IN" dirty="0" smtClean="0">
                  <a:solidFill>
                    <a:srgbClr val="FFC000"/>
                  </a:solidFill>
                </a:endParaRPr>
              </a:p>
              <a:p>
                <a:pPr lvl="2"/>
                <a:endParaRPr lang="en-IN" dirty="0">
                  <a:solidFill>
                    <a:srgbClr val="FFC000"/>
                  </a:solidFill>
                </a:endParaRPr>
              </a:p>
              <a:p>
                <a:pPr lvl="2"/>
                <a:r>
                  <a:rPr lang="en-IN" dirty="0" smtClean="0">
                    <a:solidFill>
                      <a:srgbClr val="FFC000"/>
                    </a:solidFill>
                  </a:rPr>
                  <a:t>Module </a:t>
                </a:r>
                <a:r>
                  <a:rPr lang="en-IN" dirty="0">
                    <a:solidFill>
                      <a:srgbClr val="FFC000"/>
                    </a:solidFill>
                  </a:rPr>
                  <a:t>1</a:t>
                </a:r>
                <a:r>
                  <a:rPr lang="en-IN" dirty="0"/>
                  <a:t>: solve a simpler problem, say using a loss function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𝑁𝐿</m:t>
                    </m:r>
                  </m:oMath>
                </a14:m>
                <a:r>
                  <a:rPr lang="en-US" dirty="0"/>
                  <a:t> terms, to learn a good embedding architecture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endParaRPr lang="en-US" dirty="0"/>
              </a:p>
              <a:p>
                <a:pPr lvl="2"/>
                <a:r>
                  <a:rPr lang="en-IN" dirty="0">
                    <a:solidFill>
                      <a:srgbClr val="FFC000"/>
                    </a:solidFill>
                  </a:rPr>
                  <a:t>Module 2</a:t>
                </a:r>
                <a:r>
                  <a:rPr lang="en-IN" dirty="0"/>
                  <a:t>: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IN" dirty="0"/>
                  <a:t> to find for </a:t>
                </a:r>
                <a:r>
                  <a:rPr lang="en-IN" dirty="0" smtClean="0"/>
                  <a:t>each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, a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 labels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𝑖𝑙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nary>
                    <m:r>
                      <a:rPr lang="en-IN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  <m:sup/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𝑖𝑙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set of +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 labels)</a:t>
                </a:r>
              </a:p>
              <a:p>
                <a:pPr lvl="2"/>
                <a:r>
                  <a:rPr lang="en-IN" dirty="0">
                    <a:solidFill>
                      <a:srgbClr val="FFC000"/>
                    </a:solidFill>
                  </a:rPr>
                  <a:t>Module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3</a:t>
                </a:r>
                <a:r>
                  <a:rPr lang="en-IN" dirty="0" smtClean="0"/>
                  <a:t>: transfer intermediate features to final features</a:t>
                </a:r>
                <a:endParaRPr lang="en-US" dirty="0"/>
              </a:p>
              <a:p>
                <a:pPr lvl="2"/>
                <a:r>
                  <a:rPr lang="en-IN" dirty="0">
                    <a:solidFill>
                      <a:srgbClr val="FFC000"/>
                    </a:solidFill>
                  </a:rPr>
                  <a:t>Module 4</a:t>
                </a:r>
                <a:r>
                  <a:rPr lang="en-IN" dirty="0"/>
                  <a:t>: learn extreme classifiers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=1,…,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(optionally tune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n-US" dirty="0"/>
                  <a:t>) using </a:t>
                </a:r>
                <a:r>
                  <a:rPr lang="en-US" dirty="0" smtClean="0"/>
                  <a:t>approx. loss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acc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𝑖𝑙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(only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terms </a:t>
                </a:r>
                <a:r>
                  <a:rPr lang="en-US" i="0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>
                    <a:sym typeface="Wingdings" panose="05000000000000000000" pitchFamily="2" charset="2"/>
                  </a:rPr>
                  <a:t>)</a:t>
                </a: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5"/>
                <a:stretch>
                  <a:fillRect r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3353" y="884440"/>
            <a:ext cx="11938647" cy="2739046"/>
            <a:chOff x="253353" y="884440"/>
            <a:chExt cx="11938647" cy="2739046"/>
          </a:xfrm>
        </p:grpSpPr>
        <p:sp>
          <p:nvSpPr>
            <p:cNvPr id="16" name="Rectangle 15"/>
            <p:cNvSpPr/>
            <p:nvPr/>
          </p:nvSpPr>
          <p:spPr>
            <a:xfrm>
              <a:off x="253353" y="1111623"/>
              <a:ext cx="11938647" cy="24145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29191" y="2879800"/>
              <a:ext cx="1924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chemeClr val="bg1"/>
                  </a:solidFill>
                </a:rPr>
                <a:t>Figure taken from </a:t>
              </a:r>
              <a:r>
                <a:rPr lang="en-IN" dirty="0" err="1" smtClean="0">
                  <a:solidFill>
                    <a:schemeClr val="bg1"/>
                  </a:solidFill>
                </a:rPr>
                <a:t>Manik’s</a:t>
              </a:r>
              <a:r>
                <a:rPr lang="en-IN" dirty="0" smtClean="0">
                  <a:solidFill>
                    <a:schemeClr val="bg1"/>
                  </a:solidFill>
                </a:rPr>
                <a:t> talk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2623" y="884440"/>
              <a:ext cx="6486755" cy="2739046"/>
            </a:xfrm>
            <a:prstGeom prst="rect">
              <a:avLst/>
            </a:prstGeom>
            <a:solidFill>
              <a:schemeClr val="tx1"/>
            </a:solidFill>
          </p:spPr>
        </p:pic>
      </p:grpSp>
      <p:grpSp>
        <p:nvGrpSpPr>
          <p:cNvPr id="19" name="Group 18"/>
          <p:cNvGrpSpPr/>
          <p:nvPr/>
        </p:nvGrpSpPr>
        <p:grpSpPr>
          <a:xfrm>
            <a:off x="2988092" y="3011816"/>
            <a:ext cx="6351286" cy="476482"/>
            <a:chOff x="2266951" y="3050240"/>
            <a:chExt cx="6351286" cy="476482"/>
          </a:xfrm>
        </p:grpSpPr>
        <p:sp>
          <p:nvSpPr>
            <p:cNvPr id="20" name="TextBox 19"/>
            <p:cNvSpPr txBox="1"/>
            <p:nvPr/>
          </p:nvSpPr>
          <p:spPr>
            <a:xfrm>
              <a:off x="2266951" y="3050241"/>
              <a:ext cx="1524000" cy="461665"/>
            </a:xfrm>
            <a:prstGeom prst="rect">
              <a:avLst/>
            </a:prstGeom>
            <a:solidFill>
              <a:srgbClr val="403152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</a:rPr>
                <a:t>Module 1</a:t>
              </a: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9396" y="3065057"/>
              <a:ext cx="1469054" cy="461665"/>
            </a:xfrm>
            <a:prstGeom prst="rect">
              <a:avLst/>
            </a:prstGeom>
            <a:solidFill>
              <a:srgbClr val="984807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</a:rPr>
                <a:t>Module 2</a:t>
              </a: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1347" y="3050241"/>
              <a:ext cx="1452120" cy="461665"/>
            </a:xfrm>
            <a:prstGeom prst="rect">
              <a:avLst/>
            </a:prstGeom>
            <a:solidFill>
              <a:srgbClr val="632523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</a:rPr>
                <a:t>Module 3</a:t>
              </a: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8846" y="3050240"/>
              <a:ext cx="1489391" cy="461665"/>
            </a:xfrm>
            <a:prstGeom prst="rect">
              <a:avLst/>
            </a:prstGeom>
            <a:solidFill>
              <a:srgbClr val="403152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</a:rPr>
                <a:t>Module 4</a:t>
              </a:r>
              <a:endParaRPr lang="en-IN" sz="2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13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Components of DECAF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888266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FFC000"/>
                    </a:solidFill>
                  </a:rPr>
                  <a:t>Component 1</a:t>
                </a:r>
                <a:r>
                  <a:rPr lang="en-IN" dirty="0" smtClean="0"/>
                  <a:t>: Embedding (lightweight, highly scalable)</a:t>
                </a:r>
              </a:p>
              <a:p>
                <a:pPr lvl="2"/>
                <a:r>
                  <a:rPr lang="en-IN" dirty="0" smtClean="0"/>
                  <a:t>A deep model mapping data pts to low-dim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IN" dirty="0" smtClean="0"/>
                  <a:t>DECAF learns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 smtClean="0"/>
                  <a:t>-dim embeddings for every token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IN" dirty="0" smtClean="0"/>
                  <a:t>. Given a data </a:t>
                </a:r>
                <a:r>
                  <a:rPr lang="en-IN" dirty="0" err="1" smtClean="0"/>
                  <a:t>pt</a:t>
                </a:r>
                <a:r>
                  <a:rPr lang="en-IN" dirty="0" smtClean="0"/>
                  <a:t>, sum of token embeddings passed through an embedding block with </a:t>
                </a:r>
                <a:r>
                  <a:rPr lang="en-IN" dirty="0" err="1" smtClean="0"/>
                  <a:t>params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𝛂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888266"/>
              </a:xfrm>
              <a:blipFill>
                <a:blip r:embed="rId5"/>
                <a:stretch>
                  <a:fillRect l="-562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  <p:grpSp>
        <p:nvGrpSpPr>
          <p:cNvPr id="313" name="Group 312"/>
          <p:cNvGrpSpPr/>
          <p:nvPr/>
        </p:nvGrpSpPr>
        <p:grpSpPr>
          <a:xfrm>
            <a:off x="4066447" y="3299841"/>
            <a:ext cx="3725091" cy="3542997"/>
            <a:chOff x="4066447" y="3299841"/>
            <a:chExt cx="3725091" cy="3542997"/>
          </a:xfrm>
        </p:grpSpPr>
        <p:grpSp>
          <p:nvGrpSpPr>
            <p:cNvPr id="305" name="Group 304"/>
            <p:cNvGrpSpPr/>
            <p:nvPr/>
          </p:nvGrpSpPr>
          <p:grpSpPr>
            <a:xfrm>
              <a:off x="5177522" y="3299841"/>
              <a:ext cx="1574052" cy="2660453"/>
              <a:chOff x="5191185" y="3392481"/>
              <a:chExt cx="1574052" cy="2660453"/>
            </a:xfrm>
          </p:grpSpPr>
          <p:sp>
            <p:nvSpPr>
              <p:cNvPr id="167" name="Rounded Rectangle 166"/>
              <p:cNvSpPr/>
              <p:nvPr/>
            </p:nvSpPr>
            <p:spPr>
              <a:xfrm>
                <a:off x="5191855" y="3741099"/>
                <a:ext cx="1573382" cy="1809751"/>
              </a:xfrm>
              <a:prstGeom prst="roundRect">
                <a:avLst>
                  <a:gd name="adj" fmla="val 8822"/>
                </a:avLst>
              </a:prstGeom>
              <a:solidFill>
                <a:schemeClr val="accent4">
                  <a:lumMod val="50000"/>
                </a:schemeClr>
              </a:solidFill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8" name="Group 167"/>
              <p:cNvGrpSpPr/>
              <p:nvPr/>
            </p:nvGrpSpPr>
            <p:grpSpPr>
              <a:xfrm>
                <a:off x="5576373" y="5786242"/>
                <a:ext cx="804345" cy="160869"/>
                <a:chOff x="2206791" y="4942892"/>
                <a:chExt cx="804345" cy="160869"/>
              </a:xfrm>
            </p:grpSpPr>
            <p:sp>
              <p:nvSpPr>
                <p:cNvPr id="233" name="Rectangle 232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Rectangle 233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Rectangle 234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Rectangle 235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Rectangle 236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5623097" y="4517467"/>
                <a:ext cx="804345" cy="160869"/>
                <a:chOff x="2206791" y="4942892"/>
                <a:chExt cx="804345" cy="160869"/>
              </a:xfrm>
            </p:grpSpPr>
            <p:sp>
              <p:nvSpPr>
                <p:cNvPr id="228" name="Rectangle 227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Rectangle 228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Rectangle 229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Rectangle 230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Rectangle 231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70" name="Straight Arrow Connector 169"/>
              <p:cNvCxnSpPr>
                <a:stCxn id="230" idx="0"/>
                <a:endCxn id="184" idx="2"/>
              </p:cNvCxnSpPr>
              <p:nvPr/>
            </p:nvCxnSpPr>
            <p:spPr>
              <a:xfrm flipH="1" flipV="1">
                <a:off x="6020921" y="4290952"/>
                <a:ext cx="4349" cy="22651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Elbow Connector 170"/>
              <p:cNvCxnSpPr>
                <a:stCxn id="237" idx="3"/>
                <a:endCxn id="184" idx="3"/>
              </p:cNvCxnSpPr>
              <p:nvPr/>
            </p:nvCxnSpPr>
            <p:spPr>
              <a:xfrm flipV="1">
                <a:off x="6380718" y="4062352"/>
                <a:ext cx="40137" cy="1804325"/>
              </a:xfrm>
              <a:prstGeom prst="bentConnector3">
                <a:avLst>
                  <a:gd name="adj1" fmla="val 669549"/>
                </a:avLst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Group 171"/>
              <p:cNvGrpSpPr/>
              <p:nvPr/>
            </p:nvGrpSpPr>
            <p:grpSpPr>
              <a:xfrm>
                <a:off x="5616887" y="3392481"/>
                <a:ext cx="804345" cy="160869"/>
                <a:chOff x="2206791" y="4942892"/>
                <a:chExt cx="804345" cy="160869"/>
              </a:xfrm>
            </p:grpSpPr>
            <p:sp>
              <p:nvSpPr>
                <p:cNvPr id="223" name="Rectangle 222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Rectangle 223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Rectangle 224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Rectangle 225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Rectangle 226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73" name="Straight Arrow Connector 172"/>
              <p:cNvCxnSpPr>
                <a:stCxn id="184" idx="0"/>
                <a:endCxn id="225" idx="2"/>
              </p:cNvCxnSpPr>
              <p:nvPr/>
            </p:nvCxnSpPr>
            <p:spPr>
              <a:xfrm flipH="1" flipV="1">
                <a:off x="6019060" y="3553350"/>
                <a:ext cx="1861" cy="28040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Rectangle 173"/>
                  <p:cNvSpPr/>
                  <p:nvPr/>
                </p:nvSpPr>
                <p:spPr>
                  <a:xfrm>
                    <a:off x="5191185" y="3725696"/>
                    <a:ext cx="501650" cy="4759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Rectangle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185" y="3725696"/>
                    <a:ext cx="501650" cy="4759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5" name="Group 174"/>
              <p:cNvGrpSpPr/>
              <p:nvPr/>
            </p:nvGrpSpPr>
            <p:grpSpPr>
              <a:xfrm>
                <a:off x="5573755" y="5181518"/>
                <a:ext cx="874596" cy="369332"/>
                <a:chOff x="3193792" y="1628173"/>
                <a:chExt cx="874596" cy="369332"/>
              </a:xfrm>
            </p:grpSpPr>
            <p:sp>
              <p:nvSpPr>
                <p:cNvPr id="219" name="Freeform 218"/>
                <p:cNvSpPr/>
                <p:nvPr/>
              </p:nvSpPr>
              <p:spPr>
                <a:xfrm>
                  <a:off x="3193792" y="1802372"/>
                  <a:ext cx="149903" cy="98338"/>
                </a:xfrm>
                <a:custGeom>
                  <a:avLst/>
                  <a:gdLst>
                    <a:gd name="connsiteX0" fmla="*/ 189340 w 198438"/>
                    <a:gd name="connsiteY0" fmla="*/ 0 h 130177"/>
                    <a:gd name="connsiteX1" fmla="*/ 198438 w 198438"/>
                    <a:gd name="connsiteY1" fmla="*/ 0 h 130177"/>
                    <a:gd name="connsiteX2" fmla="*/ 139119 w 198438"/>
                    <a:gd name="connsiteY2" fmla="*/ 130177 h 130177"/>
                    <a:gd name="connsiteX3" fmla="*/ 0 w 198438"/>
                    <a:gd name="connsiteY3" fmla="*/ 130177 h 130177"/>
                    <a:gd name="connsiteX4" fmla="*/ 4544 w 198438"/>
                    <a:gd name="connsiteY4" fmla="*/ 120205 h 130177"/>
                    <a:gd name="connsiteX5" fmla="*/ 134565 w 198438"/>
                    <a:gd name="connsiteY5" fmla="*/ 120205 h 13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438" h="130177">
                      <a:moveTo>
                        <a:pt x="189340" y="0"/>
                      </a:moveTo>
                      <a:lnTo>
                        <a:pt x="198438" y="0"/>
                      </a:lnTo>
                      <a:lnTo>
                        <a:pt x="139119" y="130177"/>
                      </a:lnTo>
                      <a:lnTo>
                        <a:pt x="0" y="130177"/>
                      </a:lnTo>
                      <a:lnTo>
                        <a:pt x="4544" y="120205"/>
                      </a:lnTo>
                      <a:lnTo>
                        <a:pt x="134565" y="12020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3381301" y="1802372"/>
                  <a:ext cx="149903" cy="98338"/>
                </a:xfrm>
                <a:custGeom>
                  <a:avLst/>
                  <a:gdLst>
                    <a:gd name="connsiteX0" fmla="*/ 189340 w 198438"/>
                    <a:gd name="connsiteY0" fmla="*/ 0 h 130177"/>
                    <a:gd name="connsiteX1" fmla="*/ 198438 w 198438"/>
                    <a:gd name="connsiteY1" fmla="*/ 0 h 130177"/>
                    <a:gd name="connsiteX2" fmla="*/ 139119 w 198438"/>
                    <a:gd name="connsiteY2" fmla="*/ 130177 h 130177"/>
                    <a:gd name="connsiteX3" fmla="*/ 0 w 198438"/>
                    <a:gd name="connsiteY3" fmla="*/ 130177 h 130177"/>
                    <a:gd name="connsiteX4" fmla="*/ 4544 w 198438"/>
                    <a:gd name="connsiteY4" fmla="*/ 120205 h 130177"/>
                    <a:gd name="connsiteX5" fmla="*/ 134565 w 198438"/>
                    <a:gd name="connsiteY5" fmla="*/ 120205 h 13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438" h="130177">
                      <a:moveTo>
                        <a:pt x="189340" y="0"/>
                      </a:moveTo>
                      <a:lnTo>
                        <a:pt x="198438" y="0"/>
                      </a:lnTo>
                      <a:lnTo>
                        <a:pt x="139119" y="130177"/>
                      </a:lnTo>
                      <a:lnTo>
                        <a:pt x="0" y="130177"/>
                      </a:lnTo>
                      <a:lnTo>
                        <a:pt x="4544" y="120205"/>
                      </a:lnTo>
                      <a:lnTo>
                        <a:pt x="134565" y="12020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3918485" y="1802372"/>
                  <a:ext cx="149903" cy="98338"/>
                </a:xfrm>
                <a:custGeom>
                  <a:avLst/>
                  <a:gdLst>
                    <a:gd name="connsiteX0" fmla="*/ 189340 w 198438"/>
                    <a:gd name="connsiteY0" fmla="*/ 0 h 130177"/>
                    <a:gd name="connsiteX1" fmla="*/ 198438 w 198438"/>
                    <a:gd name="connsiteY1" fmla="*/ 0 h 130177"/>
                    <a:gd name="connsiteX2" fmla="*/ 139119 w 198438"/>
                    <a:gd name="connsiteY2" fmla="*/ 130177 h 130177"/>
                    <a:gd name="connsiteX3" fmla="*/ 0 w 198438"/>
                    <a:gd name="connsiteY3" fmla="*/ 130177 h 130177"/>
                    <a:gd name="connsiteX4" fmla="*/ 4544 w 198438"/>
                    <a:gd name="connsiteY4" fmla="*/ 120205 h 130177"/>
                    <a:gd name="connsiteX5" fmla="*/ 134565 w 198438"/>
                    <a:gd name="connsiteY5" fmla="*/ 120205 h 13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438" h="130177">
                      <a:moveTo>
                        <a:pt x="189340" y="0"/>
                      </a:moveTo>
                      <a:lnTo>
                        <a:pt x="198438" y="0"/>
                      </a:lnTo>
                      <a:lnTo>
                        <a:pt x="139119" y="130177"/>
                      </a:lnTo>
                      <a:lnTo>
                        <a:pt x="0" y="130177"/>
                      </a:lnTo>
                      <a:lnTo>
                        <a:pt x="4544" y="120205"/>
                      </a:lnTo>
                      <a:lnTo>
                        <a:pt x="134565" y="120205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2" name="TextBox 221"/>
                    <p:cNvSpPr txBox="1"/>
                    <p:nvPr/>
                  </p:nvSpPr>
                  <p:spPr>
                    <a:xfrm>
                      <a:off x="3491535" y="1628173"/>
                      <a:ext cx="4106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IN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2" name="TextBox 2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1535" y="1628173"/>
                      <a:ext cx="41068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6" name="Group 175"/>
              <p:cNvGrpSpPr/>
              <p:nvPr/>
            </p:nvGrpSpPr>
            <p:grpSpPr>
              <a:xfrm>
                <a:off x="5605776" y="4567334"/>
                <a:ext cx="810556" cy="788435"/>
                <a:chOff x="2123661" y="-344698"/>
                <a:chExt cx="810556" cy="788435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2123661" y="229633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2304991" y="229633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2488015" y="229633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2848982" y="229633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2123661" y="-183296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2304991" y="-183296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2488377" y="-183296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2848982" y="-183296"/>
                  <a:ext cx="85235" cy="17529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00" name="Straight Connector 199"/>
                <p:cNvCxnSpPr>
                  <a:stCxn id="192" idx="0"/>
                  <a:endCxn id="197" idx="4"/>
                </p:cNvCxnSpPr>
                <p:nvPr/>
              </p:nvCxnSpPr>
              <p:spPr>
                <a:xfrm flipV="1">
                  <a:off x="2166279" y="-8001"/>
                  <a:ext cx="181330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stCxn id="192" idx="0"/>
                  <a:endCxn id="196" idx="4"/>
                </p:cNvCxnSpPr>
                <p:nvPr/>
              </p:nvCxnSpPr>
              <p:spPr>
                <a:xfrm flipV="1">
                  <a:off x="2166278" y="-8000"/>
                  <a:ext cx="0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>
                  <a:stCxn id="193" idx="0"/>
                  <a:endCxn id="197" idx="4"/>
                </p:cNvCxnSpPr>
                <p:nvPr/>
              </p:nvCxnSpPr>
              <p:spPr>
                <a:xfrm flipV="1">
                  <a:off x="2347609" y="-8000"/>
                  <a:ext cx="0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>
                  <a:stCxn id="194" idx="0"/>
                  <a:endCxn id="198" idx="4"/>
                </p:cNvCxnSpPr>
                <p:nvPr/>
              </p:nvCxnSpPr>
              <p:spPr>
                <a:xfrm flipV="1">
                  <a:off x="2530633" y="-8001"/>
                  <a:ext cx="362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>
                  <a:stCxn id="195" idx="0"/>
                  <a:endCxn id="199" idx="4"/>
                </p:cNvCxnSpPr>
                <p:nvPr/>
              </p:nvCxnSpPr>
              <p:spPr>
                <a:xfrm flipV="1">
                  <a:off x="2891600" y="-8000"/>
                  <a:ext cx="0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>
                  <a:stCxn id="192" idx="0"/>
                  <a:endCxn id="198" idx="4"/>
                </p:cNvCxnSpPr>
                <p:nvPr/>
              </p:nvCxnSpPr>
              <p:spPr>
                <a:xfrm flipV="1">
                  <a:off x="2166279" y="-8001"/>
                  <a:ext cx="364716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>
                  <a:stCxn id="192" idx="0"/>
                  <a:endCxn id="199" idx="4"/>
                </p:cNvCxnSpPr>
                <p:nvPr/>
              </p:nvCxnSpPr>
              <p:spPr>
                <a:xfrm flipV="1">
                  <a:off x="2166278" y="-8000"/>
                  <a:ext cx="725321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>
                  <a:stCxn id="193" idx="0"/>
                  <a:endCxn id="196" idx="4"/>
                </p:cNvCxnSpPr>
                <p:nvPr/>
              </p:nvCxnSpPr>
              <p:spPr>
                <a:xfrm flipH="1" flipV="1">
                  <a:off x="2166279" y="-8001"/>
                  <a:ext cx="181330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>
                  <a:stCxn id="193" idx="0"/>
                  <a:endCxn id="198" idx="4"/>
                </p:cNvCxnSpPr>
                <p:nvPr/>
              </p:nvCxnSpPr>
              <p:spPr>
                <a:xfrm flipV="1">
                  <a:off x="2347609" y="-8001"/>
                  <a:ext cx="183386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193" idx="0"/>
                  <a:endCxn id="199" idx="4"/>
                </p:cNvCxnSpPr>
                <p:nvPr/>
              </p:nvCxnSpPr>
              <p:spPr>
                <a:xfrm flipV="1">
                  <a:off x="2347609" y="-8001"/>
                  <a:ext cx="543991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>
                  <a:stCxn id="194" idx="0"/>
                  <a:endCxn id="197" idx="4"/>
                </p:cNvCxnSpPr>
                <p:nvPr/>
              </p:nvCxnSpPr>
              <p:spPr>
                <a:xfrm flipH="1" flipV="1">
                  <a:off x="2347609" y="-8001"/>
                  <a:ext cx="183024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>
                  <a:stCxn id="194" idx="0"/>
                  <a:endCxn id="196" idx="4"/>
                </p:cNvCxnSpPr>
                <p:nvPr/>
              </p:nvCxnSpPr>
              <p:spPr>
                <a:xfrm flipH="1" flipV="1">
                  <a:off x="2166279" y="-8001"/>
                  <a:ext cx="364354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stCxn id="195" idx="0"/>
                  <a:endCxn id="196" idx="4"/>
                </p:cNvCxnSpPr>
                <p:nvPr/>
              </p:nvCxnSpPr>
              <p:spPr>
                <a:xfrm flipH="1" flipV="1">
                  <a:off x="2166278" y="-8000"/>
                  <a:ext cx="725321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>
                  <a:stCxn id="195" idx="0"/>
                  <a:endCxn id="197" idx="4"/>
                </p:cNvCxnSpPr>
                <p:nvPr/>
              </p:nvCxnSpPr>
              <p:spPr>
                <a:xfrm flipH="1" flipV="1">
                  <a:off x="2347609" y="-8001"/>
                  <a:ext cx="543991" cy="237633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>
                  <a:stCxn id="194" idx="0"/>
                  <a:endCxn id="199" idx="4"/>
                </p:cNvCxnSpPr>
                <p:nvPr/>
              </p:nvCxnSpPr>
              <p:spPr>
                <a:xfrm flipV="1">
                  <a:off x="2530633" y="-8001"/>
                  <a:ext cx="360967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>
                  <a:stCxn id="195" idx="0"/>
                  <a:endCxn id="198" idx="4"/>
                </p:cNvCxnSpPr>
                <p:nvPr/>
              </p:nvCxnSpPr>
              <p:spPr>
                <a:xfrm flipH="1" flipV="1">
                  <a:off x="2530995" y="-8001"/>
                  <a:ext cx="360605" cy="237634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2499453" y="-344698"/>
                      <a:ext cx="41068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IN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6" name="TextBox 2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9453" y="-344698"/>
                      <a:ext cx="410689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2499453" y="74405"/>
                      <a:ext cx="41068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IN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7" name="TextBox 2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9453" y="74405"/>
                      <a:ext cx="410689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2478540" y="-157502"/>
                      <a:ext cx="442183" cy="519351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oMath>
                        </m:oMathPara>
                      </a14:m>
                      <a:endParaRPr lang="en-IN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8" name="TextBox 2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8540" y="-157502"/>
                      <a:ext cx="442183" cy="519351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tangle 176"/>
                  <p:cNvSpPr/>
                  <p:nvPr/>
                </p:nvSpPr>
                <p:spPr>
                  <a:xfrm>
                    <a:off x="5207092" y="5683602"/>
                    <a:ext cx="3625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7" name="Rectangle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7092" y="5683602"/>
                    <a:ext cx="36259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8" name="Group 177"/>
              <p:cNvGrpSpPr/>
              <p:nvPr/>
            </p:nvGrpSpPr>
            <p:grpSpPr>
              <a:xfrm>
                <a:off x="5620986" y="3779673"/>
                <a:ext cx="802327" cy="584775"/>
                <a:chOff x="809139" y="2048579"/>
                <a:chExt cx="802327" cy="584775"/>
              </a:xfrm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820542" y="2466800"/>
                  <a:ext cx="269792" cy="91440"/>
                  <a:chOff x="244408" y="2656607"/>
                  <a:chExt cx="269792" cy="91440"/>
                </a:xfrm>
              </p:grpSpPr>
              <p:sp>
                <p:nvSpPr>
                  <p:cNvPr id="189" name="Rectangle 188"/>
                  <p:cNvSpPr/>
                  <p:nvPr/>
                </p:nvSpPr>
                <p:spPr>
                  <a:xfrm>
                    <a:off x="244408" y="2656607"/>
                    <a:ext cx="91440" cy="914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335848" y="2656607"/>
                    <a:ext cx="91440" cy="914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422760" y="2656607"/>
                    <a:ext cx="91440" cy="914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1374709" y="2119755"/>
                  <a:ext cx="236757" cy="263036"/>
                  <a:chOff x="1374709" y="2119755"/>
                  <a:chExt cx="236757" cy="263036"/>
                </a:xfrm>
              </p:grpSpPr>
              <p:sp>
                <p:nvSpPr>
                  <p:cNvPr id="186" name="Rectangle 185"/>
                  <p:cNvSpPr/>
                  <p:nvPr/>
                </p:nvSpPr>
                <p:spPr>
                  <a:xfrm>
                    <a:off x="1374709" y="2291351"/>
                    <a:ext cx="236757" cy="914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1374709" y="2205553"/>
                    <a:ext cx="236757" cy="914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1374709" y="2119755"/>
                    <a:ext cx="236757" cy="9144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81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84" name="Rectangle 183"/>
                <p:cNvSpPr/>
                <p:nvPr/>
              </p:nvSpPr>
              <p:spPr>
                <a:xfrm>
                  <a:off x="809139" y="2102658"/>
                  <a:ext cx="799869" cy="4572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32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868727" y="2048579"/>
                      <a:ext cx="537518" cy="5847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IN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oMath>
                        </m:oMathPara>
                      </a14:m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5" name="Rectangle 1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8727" y="2048579"/>
                      <a:ext cx="537518" cy="58477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9" name="Straight Arrow Connector 178"/>
              <p:cNvCxnSpPr>
                <a:stCxn id="235" idx="0"/>
                <a:endCxn id="167" idx="2"/>
              </p:cNvCxnSpPr>
              <p:nvPr/>
            </p:nvCxnSpPr>
            <p:spPr>
              <a:xfrm flipV="1">
                <a:off x="5978546" y="5550850"/>
                <a:ext cx="0" cy="23539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/>
                <p:cNvSpPr txBox="1"/>
                <p:nvPr/>
              </p:nvSpPr>
              <p:spPr>
                <a:xfrm>
                  <a:off x="4066447" y="5824482"/>
                  <a:ext cx="3725091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I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ReLU</m:t>
                          </m:r>
                          <m:d>
                            <m:dPr>
                              <m:ctrlPr>
                                <a:rPr lang="en-I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IN" sz="2400" dirty="0" smtClean="0">
                      <a:solidFill>
                        <a:schemeClr val="bg1"/>
                      </a:solidFill>
                    </a:rPr>
                    <a:t> </a:t>
                  </a:r>
                  <a:endParaRPr lang="en-IN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6" name="TextBox 3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6447" y="5824482"/>
                  <a:ext cx="3725091" cy="50917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TextBox 306"/>
            <p:cNvSpPr txBox="1"/>
            <p:nvPr/>
          </p:nvSpPr>
          <p:spPr>
            <a:xfrm>
              <a:off x="4640622" y="6381173"/>
              <a:ext cx="2890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  <a:latin typeface="+mj-lt"/>
                </a:rPr>
                <a:t>Embedding Block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756991" y="3376066"/>
            <a:ext cx="3119897" cy="3466772"/>
            <a:chOff x="756991" y="3376066"/>
            <a:chExt cx="3119897" cy="3466772"/>
          </a:xfrm>
        </p:grpSpPr>
        <p:grpSp>
          <p:nvGrpSpPr>
            <p:cNvPr id="308" name="Group 307"/>
            <p:cNvGrpSpPr/>
            <p:nvPr/>
          </p:nvGrpSpPr>
          <p:grpSpPr>
            <a:xfrm>
              <a:off x="848725" y="3376066"/>
              <a:ext cx="2747843" cy="2317325"/>
              <a:chOff x="253353" y="3376066"/>
              <a:chExt cx="2747843" cy="231732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56574" y="4397220"/>
                <a:ext cx="1022555" cy="369332"/>
                <a:chOff x="200678" y="785100"/>
                <a:chExt cx="1022555" cy="36933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00678" y="785100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for</a:t>
                  </a:r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662656" y="836907"/>
                  <a:ext cx="510757" cy="266656"/>
                  <a:chOff x="727254" y="1541578"/>
                  <a:chExt cx="510757" cy="266656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776053" y="1541578"/>
                    <a:ext cx="394383" cy="266656"/>
                  </a:xfrm>
                  <a:prstGeom prst="rect">
                    <a:avLst/>
                  </a:pr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7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727254" y="1544101"/>
                    <a:ext cx="51075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N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STOP</a:t>
                    </a:r>
                    <a:endParaRPr lang="en-IN" sz="3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255394" y="3382393"/>
                <a:ext cx="1022555" cy="458649"/>
                <a:chOff x="1080149" y="4645112"/>
                <a:chExt cx="1022555" cy="458649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1080149" y="4645112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Pet</a:t>
                  </a:r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1184236" y="4942892"/>
                  <a:ext cx="804345" cy="160869"/>
                  <a:chOff x="1184236" y="4942892"/>
                  <a:chExt cx="804345" cy="160869"/>
                </a:xfrm>
              </p:grpSpPr>
              <p:sp>
                <p:nvSpPr>
                  <p:cNvPr id="77" name="Rectangle 76"/>
                  <p:cNvSpPr>
                    <a:spLocks/>
                  </p:cNvSpPr>
                  <p:nvPr/>
                </p:nvSpPr>
                <p:spPr>
                  <a:xfrm>
                    <a:off x="1184236" y="4942892"/>
                    <a:ext cx="160869" cy="16086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8" name="Rectangle 77"/>
                  <p:cNvSpPr>
                    <a:spLocks/>
                  </p:cNvSpPr>
                  <p:nvPr/>
                </p:nvSpPr>
                <p:spPr>
                  <a:xfrm>
                    <a:off x="1345105" y="4942892"/>
                    <a:ext cx="160869" cy="16086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Rectangle 78"/>
                  <p:cNvSpPr>
                    <a:spLocks/>
                  </p:cNvSpPr>
                  <p:nvPr/>
                </p:nvSpPr>
                <p:spPr>
                  <a:xfrm>
                    <a:off x="1505974" y="494289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Rectangle 79"/>
                  <p:cNvSpPr>
                    <a:spLocks/>
                  </p:cNvSpPr>
                  <p:nvPr/>
                </p:nvSpPr>
                <p:spPr>
                  <a:xfrm>
                    <a:off x="1666843" y="4942892"/>
                    <a:ext cx="160869" cy="16086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" name="Rectangle 80"/>
                  <p:cNvSpPr>
                    <a:spLocks/>
                  </p:cNvSpPr>
                  <p:nvPr/>
                </p:nvSpPr>
                <p:spPr>
                  <a:xfrm>
                    <a:off x="1827712" y="4942892"/>
                    <a:ext cx="160869" cy="160869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255911" y="3854090"/>
                <a:ext cx="1022555" cy="462347"/>
                <a:chOff x="2103222" y="4641414"/>
                <a:chExt cx="1022555" cy="462347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2103222" y="4641414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Comb</a:t>
                  </a:r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2206791" y="4942892"/>
                  <a:ext cx="804345" cy="160869"/>
                  <a:chOff x="2206791" y="4942892"/>
                  <a:chExt cx="804345" cy="160869"/>
                </a:xfrm>
              </p:grpSpPr>
              <p:sp>
                <p:nvSpPr>
                  <p:cNvPr id="70" name="Rectangle 69"/>
                  <p:cNvSpPr>
                    <a:spLocks/>
                  </p:cNvSpPr>
                  <p:nvPr/>
                </p:nvSpPr>
                <p:spPr>
                  <a:xfrm>
                    <a:off x="2206791" y="494289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>
                    <a:spLocks/>
                  </p:cNvSpPr>
                  <p:nvPr/>
                </p:nvSpPr>
                <p:spPr>
                  <a:xfrm>
                    <a:off x="2367660" y="4942892"/>
                    <a:ext cx="160869" cy="16086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>
                    <a:spLocks/>
                  </p:cNvSpPr>
                  <p:nvPr/>
                </p:nvSpPr>
                <p:spPr>
                  <a:xfrm>
                    <a:off x="2528529" y="4942892"/>
                    <a:ext cx="160869" cy="16086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Rectangle 72"/>
                  <p:cNvSpPr>
                    <a:spLocks/>
                  </p:cNvSpPr>
                  <p:nvPr/>
                </p:nvSpPr>
                <p:spPr>
                  <a:xfrm>
                    <a:off x="2689398" y="4942892"/>
                    <a:ext cx="160869" cy="160869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>
                    <a:spLocks/>
                  </p:cNvSpPr>
                  <p:nvPr/>
                </p:nvSpPr>
                <p:spPr>
                  <a:xfrm>
                    <a:off x="2850267" y="4942892"/>
                    <a:ext cx="160869" cy="16086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262154" y="4711865"/>
                <a:ext cx="1022555" cy="457208"/>
                <a:chOff x="4154577" y="4646553"/>
                <a:chExt cx="1022555" cy="45720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4154577" y="4646553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Flea</a:t>
                  </a:r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4255922" y="4942892"/>
                  <a:ext cx="804345" cy="160869"/>
                  <a:chOff x="4255922" y="4942892"/>
                  <a:chExt cx="804345" cy="160869"/>
                </a:xfrm>
              </p:grpSpPr>
              <p:sp>
                <p:nvSpPr>
                  <p:cNvPr id="63" name="Rectangle 62"/>
                  <p:cNvSpPr>
                    <a:spLocks/>
                  </p:cNvSpPr>
                  <p:nvPr/>
                </p:nvSpPr>
                <p:spPr>
                  <a:xfrm>
                    <a:off x="4255922" y="4942892"/>
                    <a:ext cx="160869" cy="16086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>
                    <a:spLocks/>
                  </p:cNvSpPr>
                  <p:nvPr/>
                </p:nvSpPr>
                <p:spPr>
                  <a:xfrm>
                    <a:off x="4416791" y="4942892"/>
                    <a:ext cx="160869" cy="16086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>
                    <a:spLocks/>
                  </p:cNvSpPr>
                  <p:nvPr/>
                </p:nvSpPr>
                <p:spPr>
                  <a:xfrm>
                    <a:off x="4577660" y="4942892"/>
                    <a:ext cx="160869" cy="16086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>
                    <a:spLocks/>
                  </p:cNvSpPr>
                  <p:nvPr/>
                </p:nvSpPr>
                <p:spPr>
                  <a:xfrm>
                    <a:off x="4738529" y="4942892"/>
                    <a:ext cx="160869" cy="160869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>
                    <a:spLocks/>
                  </p:cNvSpPr>
                  <p:nvPr/>
                </p:nvSpPr>
                <p:spPr>
                  <a:xfrm>
                    <a:off x="4899398" y="494289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253353" y="5182121"/>
                <a:ext cx="1022555" cy="458401"/>
                <a:chOff x="5168331" y="4645360"/>
                <a:chExt cx="1022555" cy="458401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68331" y="4645360"/>
                  <a:ext cx="1022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Removal</a:t>
                  </a:r>
                  <a:endParaRPr lang="en-IN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5274456" y="4942892"/>
                  <a:ext cx="804345" cy="160869"/>
                  <a:chOff x="5274456" y="4942892"/>
                  <a:chExt cx="804345" cy="160869"/>
                </a:xfrm>
              </p:grpSpPr>
              <p:sp>
                <p:nvSpPr>
                  <p:cNvPr id="56" name="Rectangle 55"/>
                  <p:cNvSpPr>
                    <a:spLocks/>
                  </p:cNvSpPr>
                  <p:nvPr/>
                </p:nvSpPr>
                <p:spPr>
                  <a:xfrm>
                    <a:off x="5274456" y="4942892"/>
                    <a:ext cx="160869" cy="160869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Rectangle 56"/>
                  <p:cNvSpPr>
                    <a:spLocks/>
                  </p:cNvSpPr>
                  <p:nvPr/>
                </p:nvSpPr>
                <p:spPr>
                  <a:xfrm>
                    <a:off x="5435325" y="4942892"/>
                    <a:ext cx="160869" cy="16086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8" name="Rectangle 57"/>
                  <p:cNvSpPr>
                    <a:spLocks/>
                  </p:cNvSpPr>
                  <p:nvPr/>
                </p:nvSpPr>
                <p:spPr>
                  <a:xfrm>
                    <a:off x="5596194" y="4942892"/>
                    <a:ext cx="160869" cy="160869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>
                    <a:spLocks/>
                  </p:cNvSpPr>
                  <p:nvPr/>
                </p:nvSpPr>
                <p:spPr>
                  <a:xfrm>
                    <a:off x="5757063" y="4942892"/>
                    <a:ext cx="160869" cy="160869"/>
                  </a:xfrm>
                  <a:prstGeom prst="rect">
                    <a:avLst/>
                  </a:prstGeom>
                  <a:solidFill>
                    <a:schemeClr val="accent3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 59"/>
                  <p:cNvSpPr>
                    <a:spLocks/>
                  </p:cNvSpPr>
                  <p:nvPr/>
                </p:nvSpPr>
                <p:spPr>
                  <a:xfrm>
                    <a:off x="5917932" y="4942892"/>
                    <a:ext cx="160869" cy="160869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12" name="Straight Arrow Connector 11"/>
              <p:cNvCxnSpPr>
                <a:stCxn id="60" idx="3"/>
                <a:endCxn id="51" idx="2"/>
              </p:cNvCxnSpPr>
              <p:nvPr/>
            </p:nvCxnSpPr>
            <p:spPr>
              <a:xfrm flipV="1">
                <a:off x="1163823" y="5556231"/>
                <a:ext cx="319688" cy="385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1483511" y="5419071"/>
                <a:ext cx="274320" cy="274320"/>
                <a:chOff x="4818963" y="3484880"/>
                <a:chExt cx="421640" cy="42164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818963" y="3484880"/>
                  <a:ext cx="421640" cy="42164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2" name="Straight Connector 51"/>
                <p:cNvCxnSpPr>
                  <a:stCxn id="51" idx="0"/>
                  <a:endCxn id="51" idx="4"/>
                </p:cNvCxnSpPr>
                <p:nvPr/>
              </p:nvCxnSpPr>
              <p:spPr>
                <a:xfrm>
                  <a:off x="5029783" y="3484880"/>
                  <a:ext cx="0" cy="42164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51" idx="2"/>
                  <a:endCxn id="51" idx="6"/>
                </p:cNvCxnSpPr>
                <p:nvPr/>
              </p:nvCxnSpPr>
              <p:spPr>
                <a:xfrm>
                  <a:off x="4818963" y="3695700"/>
                  <a:ext cx="42164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Elbow Connector 13"/>
              <p:cNvCxnSpPr>
                <a:stCxn id="81" idx="3"/>
                <a:endCxn id="51" idx="7"/>
              </p:cNvCxnSpPr>
              <p:nvPr/>
            </p:nvCxnSpPr>
            <p:spPr>
              <a:xfrm>
                <a:off x="1163826" y="3760608"/>
                <a:ext cx="553832" cy="1698636"/>
              </a:xfrm>
              <a:prstGeom prst="bentConnector2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74" idx="3"/>
                <a:endCxn id="51" idx="0"/>
              </p:cNvCxnSpPr>
              <p:nvPr/>
            </p:nvCxnSpPr>
            <p:spPr>
              <a:xfrm>
                <a:off x="1163825" y="4236003"/>
                <a:ext cx="456846" cy="1183068"/>
              </a:xfrm>
              <a:prstGeom prst="bentConnector2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67" idx="3"/>
                <a:endCxn id="51" idx="1"/>
              </p:cNvCxnSpPr>
              <p:nvPr/>
            </p:nvCxnSpPr>
            <p:spPr>
              <a:xfrm>
                <a:off x="1167844" y="5088639"/>
                <a:ext cx="355840" cy="370605"/>
              </a:xfrm>
              <a:prstGeom prst="bentConnector2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51" idx="6"/>
                <a:endCxn id="35" idx="1"/>
              </p:cNvCxnSpPr>
              <p:nvPr/>
            </p:nvCxnSpPr>
            <p:spPr>
              <a:xfrm flipV="1">
                <a:off x="1757831" y="5549891"/>
                <a:ext cx="267651" cy="634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2033897" y="4333981"/>
                <a:ext cx="787516" cy="584775"/>
                <a:chOff x="7130425" y="1326931"/>
                <a:chExt cx="787516" cy="58477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7130425" y="1396400"/>
                  <a:ext cx="787516" cy="45720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 w="38100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32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232890" y="1326931"/>
                      <a:ext cx="526105" cy="58477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IN" sz="32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oMath>
                        </m:oMathPara>
                      </a14:m>
                      <a:endParaRPr lang="en-IN" sz="32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2890" y="1326931"/>
                      <a:ext cx="526105" cy="58477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" name="Straight Arrow Connector 18"/>
              <p:cNvCxnSpPr>
                <a:stCxn id="37" idx="0"/>
                <a:endCxn id="49" idx="2"/>
              </p:cNvCxnSpPr>
              <p:nvPr/>
            </p:nvCxnSpPr>
            <p:spPr>
              <a:xfrm flipV="1">
                <a:off x="2427655" y="4860650"/>
                <a:ext cx="0" cy="60880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49" idx="0"/>
                <a:endCxn id="32" idx="2"/>
              </p:cNvCxnSpPr>
              <p:nvPr/>
            </p:nvCxnSpPr>
            <p:spPr>
              <a:xfrm flipH="1" flipV="1">
                <a:off x="2419241" y="3838018"/>
                <a:ext cx="8414" cy="56543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2520039" y="5163798"/>
                    <a:ext cx="481157" cy="3755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I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IN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IN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0039" y="5163798"/>
                    <a:ext cx="481157" cy="37555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6452" r="-113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2025482" y="5469456"/>
                <a:ext cx="804345" cy="160869"/>
                <a:chOff x="2206791" y="4942892"/>
                <a:chExt cx="804345" cy="160869"/>
              </a:xfrm>
            </p:grpSpPr>
            <p:sp>
              <p:nvSpPr>
                <p:cNvPr id="35" name="Rectangle 34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 35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36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 38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2555031" y="3376066"/>
                    <a:ext cx="3706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I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5031" y="3376066"/>
                    <a:ext cx="37061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6667" r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8" name="Group 27"/>
              <p:cNvGrpSpPr/>
              <p:nvPr/>
            </p:nvGrpSpPr>
            <p:grpSpPr>
              <a:xfrm>
                <a:off x="2017068" y="3677149"/>
                <a:ext cx="804345" cy="160869"/>
                <a:chOff x="4255922" y="4942892"/>
                <a:chExt cx="804345" cy="160869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4255922" y="4942892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 30"/>
                <p:cNvSpPr>
                  <a:spLocks/>
                </p:cNvSpPr>
                <p:nvPr/>
              </p:nvSpPr>
              <p:spPr>
                <a:xfrm>
                  <a:off x="4416791" y="4942892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 31"/>
                <p:cNvSpPr>
                  <a:spLocks/>
                </p:cNvSpPr>
                <p:nvPr/>
              </p:nvSpPr>
              <p:spPr>
                <a:xfrm>
                  <a:off x="4577660" y="4942892"/>
                  <a:ext cx="160869" cy="16086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 32"/>
                <p:cNvSpPr>
                  <a:spLocks/>
                </p:cNvSpPr>
                <p:nvPr/>
              </p:nvSpPr>
              <p:spPr>
                <a:xfrm>
                  <a:off x="4738529" y="4942892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Rectangle 33"/>
                <p:cNvSpPr>
                  <a:spLocks/>
                </p:cNvSpPr>
                <p:nvPr/>
              </p:nvSpPr>
              <p:spPr>
                <a:xfrm>
                  <a:off x="4899398" y="4942892"/>
                  <a:ext cx="160869" cy="160869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TextBox 308"/>
                <p:cNvSpPr txBox="1"/>
                <p:nvPr/>
              </p:nvSpPr>
              <p:spPr>
                <a:xfrm>
                  <a:off x="889000" y="5824482"/>
                  <a:ext cx="29878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m:rPr>
                          <m:nor/>
                        </m:rPr>
                        <a:rPr lang="en-IN" sz="2400" dirty="0">
                          <a:solidFill>
                            <a:schemeClr val="bg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I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I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IN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I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I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𝐄𝐱</m:t>
                      </m:r>
                    </m:oMath>
                  </a14:m>
                  <a:r>
                    <a:rPr lang="en-IN" sz="2400" dirty="0" smtClean="0">
                      <a:solidFill>
                        <a:schemeClr val="bg1"/>
                      </a:solidFill>
                    </a:rPr>
                    <a:t> </a:t>
                  </a:r>
                  <a:endParaRPr lang="en-IN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9" name="TextBox 3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000" y="5824482"/>
                  <a:ext cx="2987888" cy="461665"/>
                </a:xfrm>
                <a:prstGeom prst="rect">
                  <a:avLst/>
                </a:prstGeom>
                <a:blipFill>
                  <a:blip r:embed="rId20"/>
                  <a:stretch>
                    <a:fillRect t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0" name="TextBox 309"/>
            <p:cNvSpPr txBox="1"/>
            <p:nvPr/>
          </p:nvSpPr>
          <p:spPr>
            <a:xfrm>
              <a:off x="756991" y="6381173"/>
              <a:ext cx="2918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  <a:latin typeface="+mj-lt"/>
                </a:rPr>
                <a:t>Data Point Embedding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7791539" y="3391399"/>
            <a:ext cx="4448045" cy="3451439"/>
            <a:chOff x="7791539" y="3391399"/>
            <a:chExt cx="4448045" cy="3451439"/>
          </a:xfrm>
        </p:grpSpPr>
        <p:sp>
          <p:nvSpPr>
            <p:cNvPr id="239" name="TextBox 238"/>
            <p:cNvSpPr txBox="1"/>
            <p:nvPr/>
          </p:nvSpPr>
          <p:spPr>
            <a:xfrm>
              <a:off x="8823236" y="6381173"/>
              <a:ext cx="2587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>
                  <a:solidFill>
                    <a:schemeClr val="bg1"/>
                  </a:solidFill>
                  <a:latin typeface="+mj-lt"/>
                </a:rPr>
                <a:t>Combination Block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8332527" y="3391399"/>
              <a:ext cx="3306954" cy="2059953"/>
              <a:chOff x="5170867" y="1979180"/>
              <a:chExt cx="3306954" cy="2059953"/>
            </a:xfrm>
          </p:grpSpPr>
          <p:sp>
            <p:nvSpPr>
              <p:cNvPr id="242" name="Rounded Rectangle 241"/>
              <p:cNvSpPr/>
              <p:nvPr/>
            </p:nvSpPr>
            <p:spPr>
              <a:xfrm>
                <a:off x="5170867" y="2410684"/>
                <a:ext cx="3306954" cy="1234192"/>
              </a:xfrm>
              <a:prstGeom prst="roundRect">
                <a:avLst>
                  <a:gd name="adj" fmla="val 8822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3" name="Rectangle 242"/>
                  <p:cNvSpPr/>
                  <p:nvPr/>
                </p:nvSpPr>
                <p:spPr>
                  <a:xfrm>
                    <a:off x="5190604" y="2392924"/>
                    <a:ext cx="501650" cy="4759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lang="en-IN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oMath>
                      </m:oMathPara>
                    </a14:m>
                    <a:endParaRPr lang="en-IN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Rectangle 1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604" y="2392924"/>
                    <a:ext cx="501650" cy="47594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4" name="Group 243"/>
              <p:cNvGrpSpPr/>
              <p:nvPr/>
            </p:nvGrpSpPr>
            <p:grpSpPr>
              <a:xfrm>
                <a:off x="5945475" y="3783646"/>
                <a:ext cx="804345" cy="160869"/>
                <a:chOff x="2206791" y="4942892"/>
                <a:chExt cx="804345" cy="160869"/>
              </a:xfrm>
            </p:grpSpPr>
            <p:sp>
              <p:nvSpPr>
                <p:cNvPr id="300" name="Rectangle 299"/>
                <p:cNvSpPr>
                  <a:spLocks/>
                </p:cNvSpPr>
                <p:nvPr/>
              </p:nvSpPr>
              <p:spPr>
                <a:xfrm>
                  <a:off x="2206791" y="4942892"/>
                  <a:ext cx="160869" cy="160869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1" name="Rectangle 300"/>
                <p:cNvSpPr>
                  <a:spLocks/>
                </p:cNvSpPr>
                <p:nvPr/>
              </p:nvSpPr>
              <p:spPr>
                <a:xfrm>
                  <a:off x="2367660" y="4942892"/>
                  <a:ext cx="160869" cy="16086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2" name="Rectangle 301"/>
                <p:cNvSpPr>
                  <a:spLocks/>
                </p:cNvSpPr>
                <p:nvPr/>
              </p:nvSpPr>
              <p:spPr>
                <a:xfrm>
                  <a:off x="2528529" y="4942892"/>
                  <a:ext cx="160869" cy="160869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3" name="Rectangle 302"/>
                <p:cNvSpPr>
                  <a:spLocks/>
                </p:cNvSpPr>
                <p:nvPr/>
              </p:nvSpPr>
              <p:spPr>
                <a:xfrm>
                  <a:off x="2689398" y="4942892"/>
                  <a:ext cx="160869" cy="160869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4" name="Rectangle 303"/>
                <p:cNvSpPr>
                  <a:spLocks/>
                </p:cNvSpPr>
                <p:nvPr/>
              </p:nvSpPr>
              <p:spPr>
                <a:xfrm>
                  <a:off x="2850267" y="4942892"/>
                  <a:ext cx="160869" cy="160869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Rectangle 244"/>
                  <p:cNvSpPr/>
                  <p:nvPr/>
                </p:nvSpPr>
                <p:spPr>
                  <a:xfrm>
                    <a:off x="7743182" y="3657105"/>
                    <a:ext cx="438818" cy="38202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oMath>
                      </m:oMathPara>
                    </a14:m>
                    <a:endParaRPr lang="en-IN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3182" y="3657105"/>
                    <a:ext cx="438818" cy="38202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Rectangle 245"/>
                  <p:cNvSpPr/>
                  <p:nvPr/>
                </p:nvSpPr>
                <p:spPr>
                  <a:xfrm>
                    <a:off x="5533102" y="3669801"/>
                    <a:ext cx="438818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oMath>
                      </m:oMathPara>
                    </a14:m>
                    <a:endParaRPr lang="en-IN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3102" y="3669801"/>
                    <a:ext cx="43881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7" name="Group 246"/>
              <p:cNvGrpSpPr/>
              <p:nvPr/>
            </p:nvGrpSpPr>
            <p:grpSpPr>
              <a:xfrm>
                <a:off x="6955401" y="3787448"/>
                <a:ext cx="804345" cy="160869"/>
                <a:chOff x="4255922" y="4942892"/>
                <a:chExt cx="804345" cy="160869"/>
              </a:xfrm>
            </p:grpSpPr>
            <p:sp>
              <p:nvSpPr>
                <p:cNvPr id="295" name="Rectangle 294"/>
                <p:cNvSpPr>
                  <a:spLocks/>
                </p:cNvSpPr>
                <p:nvPr/>
              </p:nvSpPr>
              <p:spPr>
                <a:xfrm>
                  <a:off x="4255922" y="4942892"/>
                  <a:ext cx="160869" cy="160869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6" name="Rectangle 295"/>
                <p:cNvSpPr>
                  <a:spLocks/>
                </p:cNvSpPr>
                <p:nvPr/>
              </p:nvSpPr>
              <p:spPr>
                <a:xfrm>
                  <a:off x="4416791" y="4942892"/>
                  <a:ext cx="160869" cy="160869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Rectangle 296"/>
                <p:cNvSpPr>
                  <a:spLocks/>
                </p:cNvSpPr>
                <p:nvPr/>
              </p:nvSpPr>
              <p:spPr>
                <a:xfrm>
                  <a:off x="4577660" y="4942892"/>
                  <a:ext cx="160869" cy="160869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Rectangle 297"/>
                <p:cNvSpPr>
                  <a:spLocks/>
                </p:cNvSpPr>
                <p:nvPr/>
              </p:nvSpPr>
              <p:spPr>
                <a:xfrm>
                  <a:off x="4738529" y="4942892"/>
                  <a:ext cx="160869" cy="16086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Rectangle 298"/>
                <p:cNvSpPr>
                  <a:spLocks/>
                </p:cNvSpPr>
                <p:nvPr/>
              </p:nvSpPr>
              <p:spPr>
                <a:xfrm>
                  <a:off x="4899398" y="4942892"/>
                  <a:ext cx="160869" cy="160869"/>
                </a:xfrm>
                <a:prstGeom prst="rect">
                  <a:avLst/>
                </a:prstGeom>
                <a:solidFill>
                  <a:schemeClr val="accent5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6205043" y="2556163"/>
                <a:ext cx="274320" cy="274320"/>
                <a:chOff x="8437575" y="2388051"/>
                <a:chExt cx="274320" cy="274320"/>
              </a:xfrm>
            </p:grpSpPr>
            <p:sp>
              <p:nvSpPr>
                <p:cNvPr id="293" name="Oval 292"/>
                <p:cNvSpPr/>
                <p:nvPr/>
              </p:nvSpPr>
              <p:spPr>
                <a:xfrm>
                  <a:off x="8437575" y="2388051"/>
                  <a:ext cx="274320" cy="27432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8534518" y="2484994"/>
                  <a:ext cx="80434" cy="804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9" name="Group 248"/>
              <p:cNvGrpSpPr/>
              <p:nvPr/>
            </p:nvGrpSpPr>
            <p:grpSpPr>
              <a:xfrm>
                <a:off x="7217677" y="2558480"/>
                <a:ext cx="274320" cy="274320"/>
                <a:chOff x="8437575" y="2388051"/>
                <a:chExt cx="274320" cy="274320"/>
              </a:xfrm>
            </p:grpSpPr>
            <p:sp>
              <p:nvSpPr>
                <p:cNvPr id="291" name="Oval 290"/>
                <p:cNvSpPr/>
                <p:nvPr/>
              </p:nvSpPr>
              <p:spPr>
                <a:xfrm>
                  <a:off x="8437575" y="2388051"/>
                  <a:ext cx="274320" cy="27432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8534518" y="2484994"/>
                  <a:ext cx="80434" cy="804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50" name="Straight Arrow Connector 249"/>
              <p:cNvCxnSpPr>
                <a:stCxn id="288" idx="0"/>
                <a:endCxn id="267" idx="2"/>
              </p:cNvCxnSpPr>
              <p:nvPr/>
            </p:nvCxnSpPr>
            <p:spPr>
              <a:xfrm flipV="1">
                <a:off x="6824810" y="2140049"/>
                <a:ext cx="0" cy="41566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>
                <a:stCxn id="293" idx="6"/>
                <a:endCxn id="288" idx="2"/>
              </p:cNvCxnSpPr>
              <p:nvPr/>
            </p:nvCxnSpPr>
            <p:spPr>
              <a:xfrm flipV="1">
                <a:off x="6479363" y="2692878"/>
                <a:ext cx="208287" cy="44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/>
              <p:cNvCxnSpPr>
                <a:stCxn id="291" idx="2"/>
                <a:endCxn id="288" idx="6"/>
              </p:cNvCxnSpPr>
              <p:nvPr/>
            </p:nvCxnSpPr>
            <p:spPr>
              <a:xfrm flipH="1" flipV="1">
                <a:off x="6961970" y="2692878"/>
                <a:ext cx="255707" cy="276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3" name="Group 252"/>
              <p:cNvGrpSpPr/>
              <p:nvPr/>
            </p:nvGrpSpPr>
            <p:grpSpPr>
              <a:xfrm>
                <a:off x="6687650" y="2555718"/>
                <a:ext cx="274320" cy="274320"/>
                <a:chOff x="4818963" y="3484880"/>
                <a:chExt cx="421640" cy="421640"/>
              </a:xfrm>
            </p:grpSpPr>
            <p:sp>
              <p:nvSpPr>
                <p:cNvPr id="288" name="Oval 287"/>
                <p:cNvSpPr/>
                <p:nvPr/>
              </p:nvSpPr>
              <p:spPr>
                <a:xfrm>
                  <a:off x="4818963" y="3484880"/>
                  <a:ext cx="421640" cy="42164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89" name="Straight Connector 288"/>
                <p:cNvCxnSpPr>
                  <a:stCxn id="288" idx="0"/>
                  <a:endCxn id="288" idx="4"/>
                </p:cNvCxnSpPr>
                <p:nvPr/>
              </p:nvCxnSpPr>
              <p:spPr>
                <a:xfrm>
                  <a:off x="5029783" y="3484880"/>
                  <a:ext cx="0" cy="42164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>
                  <a:stCxn id="288" idx="2"/>
                  <a:endCxn id="288" idx="6"/>
                </p:cNvCxnSpPr>
                <p:nvPr/>
              </p:nvCxnSpPr>
              <p:spPr>
                <a:xfrm>
                  <a:off x="4818963" y="3695700"/>
                  <a:ext cx="42164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4" name="Elbow Connector 253"/>
              <p:cNvCxnSpPr>
                <a:endCxn id="293" idx="2"/>
              </p:cNvCxnSpPr>
              <p:nvPr/>
            </p:nvCxnSpPr>
            <p:spPr>
              <a:xfrm rot="5400000" flipH="1" flipV="1">
                <a:off x="5837716" y="2557461"/>
                <a:ext cx="231464" cy="503189"/>
              </a:xfrm>
              <a:prstGeom prst="bentConnector2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Elbow Connector 254"/>
              <p:cNvCxnSpPr>
                <a:endCxn id="291" idx="6"/>
              </p:cNvCxnSpPr>
              <p:nvPr/>
            </p:nvCxnSpPr>
            <p:spPr>
              <a:xfrm rot="16200000" flipV="1">
                <a:off x="7602734" y="2584904"/>
                <a:ext cx="235407" cy="456879"/>
              </a:xfrm>
              <a:prstGeom prst="bentConnector2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Rectangle 255"/>
                  <p:cNvSpPr/>
                  <p:nvPr/>
                </p:nvSpPr>
                <p:spPr>
                  <a:xfrm>
                    <a:off x="5321575" y="3238889"/>
                    <a:ext cx="438818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6" name="Rectangle 3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1575" y="3238889"/>
                    <a:ext cx="43881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7" name="Group 256"/>
              <p:cNvGrpSpPr/>
              <p:nvPr/>
            </p:nvGrpSpPr>
            <p:grpSpPr>
              <a:xfrm>
                <a:off x="5299681" y="3133128"/>
                <a:ext cx="804345" cy="160869"/>
                <a:chOff x="8711895" y="1904967"/>
                <a:chExt cx="804345" cy="160869"/>
              </a:xfrm>
            </p:grpSpPr>
            <p:sp>
              <p:nvSpPr>
                <p:cNvPr id="283" name="Rectangle 282"/>
                <p:cNvSpPr>
                  <a:spLocks/>
                </p:cNvSpPr>
                <p:nvPr/>
              </p:nvSpPr>
              <p:spPr>
                <a:xfrm>
                  <a:off x="8711895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4" name="Rectangle 283"/>
                <p:cNvSpPr>
                  <a:spLocks/>
                </p:cNvSpPr>
                <p:nvPr/>
              </p:nvSpPr>
              <p:spPr>
                <a:xfrm>
                  <a:off x="8872764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5" name="Rectangle 284"/>
                <p:cNvSpPr>
                  <a:spLocks/>
                </p:cNvSpPr>
                <p:nvPr/>
              </p:nvSpPr>
              <p:spPr>
                <a:xfrm>
                  <a:off x="9033633" y="1904967"/>
                  <a:ext cx="160869" cy="16086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6" name="Rectangle 285"/>
                <p:cNvSpPr>
                  <a:spLocks/>
                </p:cNvSpPr>
                <p:nvPr/>
              </p:nvSpPr>
              <p:spPr>
                <a:xfrm>
                  <a:off x="9194502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7" name="Rectangle 286"/>
                <p:cNvSpPr>
                  <a:spLocks/>
                </p:cNvSpPr>
                <p:nvPr/>
              </p:nvSpPr>
              <p:spPr>
                <a:xfrm>
                  <a:off x="9355371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5301143" y="2788482"/>
                <a:ext cx="809543" cy="369332"/>
                <a:chOff x="3826016" y="-1591234"/>
                <a:chExt cx="809543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9" name="TextBox 278"/>
                    <p:cNvSpPr txBox="1"/>
                    <p:nvPr/>
                  </p:nvSpPr>
                  <p:spPr>
                    <a:xfrm>
                      <a:off x="4103121" y="-1591234"/>
                      <a:ext cx="4106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IN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9" name="TextBox 2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3121" y="-1591234"/>
                      <a:ext cx="410689" cy="369332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0" name="Freeform 279"/>
                <p:cNvSpPr/>
                <p:nvPr/>
              </p:nvSpPr>
              <p:spPr>
                <a:xfrm>
                  <a:off x="3826016" y="-1420701"/>
                  <a:ext cx="163934" cy="122648"/>
                </a:xfrm>
                <a:custGeom>
                  <a:avLst/>
                  <a:gdLst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8080" h="2637322">
                      <a:moveTo>
                        <a:pt x="0" y="2637322"/>
                      </a:moveTo>
                      <a:cubicBezTo>
                        <a:pt x="5637196" y="2624488"/>
                        <a:pt x="1880135" y="3208"/>
                        <a:pt x="7498080" y="0"/>
                      </a:cubicBezTo>
                      <a:lnTo>
                        <a:pt x="749808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>
                  <a:off x="3994896" y="-1420701"/>
                  <a:ext cx="163934" cy="122648"/>
                </a:xfrm>
                <a:custGeom>
                  <a:avLst/>
                  <a:gdLst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8080" h="2637322">
                      <a:moveTo>
                        <a:pt x="0" y="2637322"/>
                      </a:moveTo>
                      <a:cubicBezTo>
                        <a:pt x="5637196" y="2624488"/>
                        <a:pt x="1880135" y="3208"/>
                        <a:pt x="7498080" y="0"/>
                      </a:cubicBezTo>
                      <a:lnTo>
                        <a:pt x="749808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4471625" y="-1420701"/>
                  <a:ext cx="163934" cy="122648"/>
                </a:xfrm>
                <a:custGeom>
                  <a:avLst/>
                  <a:gdLst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8080" h="2637322">
                      <a:moveTo>
                        <a:pt x="0" y="2637322"/>
                      </a:moveTo>
                      <a:cubicBezTo>
                        <a:pt x="5637196" y="2624488"/>
                        <a:pt x="1880135" y="3208"/>
                        <a:pt x="7498080" y="0"/>
                      </a:cubicBezTo>
                      <a:lnTo>
                        <a:pt x="749808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9" name="Group 258"/>
              <p:cNvGrpSpPr/>
              <p:nvPr/>
            </p:nvGrpSpPr>
            <p:grpSpPr>
              <a:xfrm>
                <a:off x="7546703" y="3139388"/>
                <a:ext cx="804345" cy="160869"/>
                <a:chOff x="9625345" y="1904967"/>
                <a:chExt cx="804345" cy="160869"/>
              </a:xfrm>
            </p:grpSpPr>
            <p:sp>
              <p:nvSpPr>
                <p:cNvPr id="274" name="Rectangle 273"/>
                <p:cNvSpPr>
                  <a:spLocks/>
                </p:cNvSpPr>
                <p:nvPr/>
              </p:nvSpPr>
              <p:spPr>
                <a:xfrm>
                  <a:off x="9625345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5" name="Rectangle 274"/>
                <p:cNvSpPr>
                  <a:spLocks/>
                </p:cNvSpPr>
                <p:nvPr/>
              </p:nvSpPr>
              <p:spPr>
                <a:xfrm>
                  <a:off x="9786214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Rectangle 275"/>
                <p:cNvSpPr>
                  <a:spLocks/>
                </p:cNvSpPr>
                <p:nvPr/>
              </p:nvSpPr>
              <p:spPr>
                <a:xfrm>
                  <a:off x="9947083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Rectangle 276"/>
                <p:cNvSpPr>
                  <a:spLocks/>
                </p:cNvSpPr>
                <p:nvPr/>
              </p:nvSpPr>
              <p:spPr>
                <a:xfrm>
                  <a:off x="10107952" y="1904967"/>
                  <a:ext cx="160869" cy="16086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Rectangle 277"/>
                <p:cNvSpPr>
                  <a:spLocks/>
                </p:cNvSpPr>
                <p:nvPr/>
              </p:nvSpPr>
              <p:spPr>
                <a:xfrm>
                  <a:off x="10268821" y="1904967"/>
                  <a:ext cx="160869" cy="16086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Rectangle 259"/>
                  <p:cNvSpPr/>
                  <p:nvPr/>
                </p:nvSpPr>
                <p:spPr>
                  <a:xfrm>
                    <a:off x="7899269" y="3238889"/>
                    <a:ext cx="438818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2" name="Rectangle 3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9269" y="3238889"/>
                    <a:ext cx="43881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1" name="Group 260"/>
              <p:cNvGrpSpPr/>
              <p:nvPr/>
            </p:nvGrpSpPr>
            <p:grpSpPr>
              <a:xfrm>
                <a:off x="7545542" y="2772987"/>
                <a:ext cx="809543" cy="369332"/>
                <a:chOff x="3826016" y="-1591234"/>
                <a:chExt cx="809543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0" name="TextBox 269"/>
                    <p:cNvSpPr txBox="1"/>
                    <p:nvPr/>
                  </p:nvSpPr>
                  <p:spPr>
                    <a:xfrm>
                      <a:off x="4103121" y="-1591234"/>
                      <a:ext cx="4106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IN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0" name="TextBox 2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3121" y="-1591234"/>
                      <a:ext cx="410689" cy="369332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1" name="Freeform 270"/>
                <p:cNvSpPr/>
                <p:nvPr/>
              </p:nvSpPr>
              <p:spPr>
                <a:xfrm>
                  <a:off x="3826016" y="-1420701"/>
                  <a:ext cx="163934" cy="122648"/>
                </a:xfrm>
                <a:custGeom>
                  <a:avLst/>
                  <a:gdLst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8080" h="2637322">
                      <a:moveTo>
                        <a:pt x="0" y="2637322"/>
                      </a:moveTo>
                      <a:cubicBezTo>
                        <a:pt x="5637196" y="2624488"/>
                        <a:pt x="1880135" y="3208"/>
                        <a:pt x="7498080" y="0"/>
                      </a:cubicBezTo>
                      <a:lnTo>
                        <a:pt x="749808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3994896" y="-1420701"/>
                  <a:ext cx="163934" cy="122648"/>
                </a:xfrm>
                <a:custGeom>
                  <a:avLst/>
                  <a:gdLst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8080" h="2637322">
                      <a:moveTo>
                        <a:pt x="0" y="2637322"/>
                      </a:moveTo>
                      <a:cubicBezTo>
                        <a:pt x="5637196" y="2624488"/>
                        <a:pt x="1880135" y="3208"/>
                        <a:pt x="7498080" y="0"/>
                      </a:cubicBezTo>
                      <a:lnTo>
                        <a:pt x="749808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4471625" y="-1420701"/>
                  <a:ext cx="163934" cy="122648"/>
                </a:xfrm>
                <a:custGeom>
                  <a:avLst/>
                  <a:gdLst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  <a:gd name="connsiteX0" fmla="*/ 0 w 7498080"/>
                    <a:gd name="connsiteY0" fmla="*/ 2637322 h 2637322"/>
                    <a:gd name="connsiteX1" fmla="*/ 7498080 w 7498080"/>
                    <a:gd name="connsiteY1" fmla="*/ 0 h 2637322"/>
                    <a:gd name="connsiteX2" fmla="*/ 7498080 w 7498080"/>
                    <a:gd name="connsiteY2" fmla="*/ 0 h 2637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8080" h="2637322">
                      <a:moveTo>
                        <a:pt x="0" y="2637322"/>
                      </a:moveTo>
                      <a:cubicBezTo>
                        <a:pt x="5637196" y="2624488"/>
                        <a:pt x="1880135" y="3208"/>
                        <a:pt x="7498080" y="0"/>
                      </a:cubicBezTo>
                      <a:lnTo>
                        <a:pt x="749808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62" name="Straight Arrow Connector 261"/>
              <p:cNvCxnSpPr>
                <a:stCxn id="302" idx="0"/>
                <a:endCxn id="293" idx="4"/>
              </p:cNvCxnSpPr>
              <p:nvPr/>
            </p:nvCxnSpPr>
            <p:spPr>
              <a:xfrm flipH="1" flipV="1">
                <a:off x="6342203" y="2830483"/>
                <a:ext cx="5445" cy="95316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297" idx="0"/>
                <a:endCxn id="291" idx="4"/>
              </p:cNvCxnSpPr>
              <p:nvPr/>
            </p:nvCxnSpPr>
            <p:spPr>
              <a:xfrm flipH="1" flipV="1">
                <a:off x="7354837" y="2832800"/>
                <a:ext cx="2737" cy="95464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263"/>
              <p:cNvGrpSpPr/>
              <p:nvPr/>
            </p:nvGrpSpPr>
            <p:grpSpPr>
              <a:xfrm>
                <a:off x="6422637" y="1979180"/>
                <a:ext cx="804345" cy="160869"/>
                <a:chOff x="10541613" y="1904967"/>
                <a:chExt cx="804345" cy="160869"/>
              </a:xfrm>
            </p:grpSpPr>
            <p:sp>
              <p:nvSpPr>
                <p:cNvPr id="265" name="Rectangle 264"/>
                <p:cNvSpPr>
                  <a:spLocks/>
                </p:cNvSpPr>
                <p:nvPr/>
              </p:nvSpPr>
              <p:spPr>
                <a:xfrm>
                  <a:off x="10541613" y="1904967"/>
                  <a:ext cx="160869" cy="16086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Rectangle 265"/>
                <p:cNvSpPr>
                  <a:spLocks/>
                </p:cNvSpPr>
                <p:nvPr/>
              </p:nvSpPr>
              <p:spPr>
                <a:xfrm>
                  <a:off x="10702482" y="1904967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Rectangle 266"/>
                <p:cNvSpPr>
                  <a:spLocks/>
                </p:cNvSpPr>
                <p:nvPr/>
              </p:nvSpPr>
              <p:spPr>
                <a:xfrm>
                  <a:off x="10863351" y="1904967"/>
                  <a:ext cx="160869" cy="16086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Rectangle 267"/>
                <p:cNvSpPr>
                  <a:spLocks/>
                </p:cNvSpPr>
                <p:nvPr/>
              </p:nvSpPr>
              <p:spPr>
                <a:xfrm>
                  <a:off x="11024220" y="1904967"/>
                  <a:ext cx="160869" cy="16086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Rectangle 268"/>
                <p:cNvSpPr>
                  <a:spLocks/>
                </p:cNvSpPr>
                <p:nvPr/>
              </p:nvSpPr>
              <p:spPr>
                <a:xfrm>
                  <a:off x="11185089" y="1904967"/>
                  <a:ext cx="160869" cy="160869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TextBox 310"/>
                <p:cNvSpPr txBox="1"/>
                <p:nvPr/>
              </p:nvSpPr>
              <p:spPr>
                <a:xfrm>
                  <a:off x="7791539" y="5871995"/>
                  <a:ext cx="4448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</m:d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d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oMath>
                    </m:oMathPara>
                  </a14:m>
                  <a:endParaRPr lang="en-IN" sz="240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1" name="TextBox 3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539" y="5871995"/>
                  <a:ext cx="4448045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9996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48|108.1|21.5|12.1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8.7|24.7|45.9|4.9|2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46.6|43.5|1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4.4|11.1|6.1|8|1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9.1|1|0.9|1.4|3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9|2.6|5.8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9.8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4.3|6.2|9.8|4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6|17.3|20.6|7.1|20.3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5|4.7|47.5|1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.1|30.5|12.1|17.4|3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3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2.2|57.7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9|10|18.7"/>
</p:tagLst>
</file>

<file path=ppt/theme/theme1.xml><?xml version="1.0" encoding="utf-8"?>
<a:theme xmlns:a="http://schemas.openxmlformats.org/drawingml/2006/main" name="Metropolita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9154</TotalTime>
  <Words>3345</Words>
  <Application>Microsoft Office PowerPoint</Application>
  <PresentationFormat>Widescreen</PresentationFormat>
  <Paragraphs>369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Metropolitan</vt:lpstr>
      <vt:lpstr>PowerPoint Presentation</vt:lpstr>
      <vt:lpstr>PowerPoint Presentation</vt:lpstr>
      <vt:lpstr>DECAF  Deep Extreme Classification with Label Features</vt:lpstr>
      <vt:lpstr>Extreme Multi-label Classification (XC)</vt:lpstr>
      <vt:lpstr>Peculiarities and Demands of XC</vt:lpstr>
      <vt:lpstr>Notation</vt:lpstr>
      <vt:lpstr>A Generic Deep XC Framework</vt:lpstr>
      <vt:lpstr>The DeepXML Pipeline</vt:lpstr>
      <vt:lpstr>Components of DECAF</vt:lpstr>
      <vt:lpstr>Components of DECAF</vt:lpstr>
      <vt:lpstr>Components of DECAF</vt:lpstr>
      <vt:lpstr>DECAF’s Pre-ranker Construction</vt:lpstr>
      <vt:lpstr>DECAF cast in DeepXML Pipeline</vt:lpstr>
      <vt:lpstr>Key Elements of DECAF</vt:lpstr>
      <vt:lpstr>Dataset Statistics</vt:lpstr>
      <vt:lpstr>Qualitative Analysis: WikiSeeAlsoTitles</vt:lpstr>
      <vt:lpstr>Qualitative Analysis: AmazonTitles</vt:lpstr>
      <vt:lpstr>Quantitative Analysis on Benchmarks</vt:lpstr>
      <vt:lpstr>Product-to-product Recommendation</vt:lpstr>
      <vt:lpstr>Conclusions and Future Directions</vt:lpstr>
      <vt:lpstr>The Extreme Classification Repository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purushot</dc:creator>
  <cp:lastModifiedBy>Purushottam Kar</cp:lastModifiedBy>
  <cp:revision>617</cp:revision>
  <dcterms:created xsi:type="dcterms:W3CDTF">2018-07-30T05:08:11Z</dcterms:created>
  <dcterms:modified xsi:type="dcterms:W3CDTF">2021-05-12T04:58:16Z</dcterms:modified>
</cp:coreProperties>
</file>