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313" r:id="rId3"/>
    <p:sldId id="273" r:id="rId4"/>
    <p:sldId id="274" r:id="rId5"/>
    <p:sldId id="262" r:id="rId6"/>
    <p:sldId id="260" r:id="rId7"/>
    <p:sldId id="261"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01-03-2024</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196914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92BA360-9028-CAFD-7CC9-7324784D2F72}"/>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rgbClr val="181818"/>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01-03-2024</a:t>
            </a:fld>
            <a:endParaRPr lang="en-IN"/>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236340799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554426D-A57D-2872-1A9B-D0880F57D575}"/>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317152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067CA42-BE57-73B7-7104-58F79FB47D27}"/>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Vertical Title 1"/>
          <p:cNvSpPr>
            <a:spLocks noGrp="1"/>
          </p:cNvSpPr>
          <p:nvPr>
            <p:ph type="title" orient="vert"/>
          </p:nvPr>
        </p:nvSpPr>
        <p:spPr>
          <a:xfrm>
            <a:off x="8927602" y="695325"/>
            <a:ext cx="2926080" cy="57171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3352" y="714375"/>
            <a:ext cx="8674249" cy="56980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378363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3008D5E-0784-C123-828D-9F77964573E8}"/>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2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53171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7AA87C3-328D-727B-F67B-1E92C26B11D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03504" y="466165"/>
            <a:ext cx="11250178" cy="1509224"/>
          </a:xfrm>
        </p:spPr>
        <p:txBody>
          <a:bodyPr anchor="b">
            <a:normAutofit/>
          </a:bodyPr>
          <a:lstStyle>
            <a:lvl1pPr>
              <a:lnSpc>
                <a:spcPct val="80000"/>
              </a:lnSpc>
              <a:defRPr sz="7200" b="0" baseline="0">
                <a:solidFill>
                  <a:schemeClr val="accent5"/>
                </a:solidFill>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603504" y="1975389"/>
            <a:ext cx="11250178" cy="4437058"/>
          </a:xfrm>
        </p:spPr>
        <p:txBody>
          <a:bodyPr anchor="t">
            <a:normAutofit/>
          </a:bodyPr>
          <a:lstStyle>
            <a:lvl1pPr marL="457200" indent="-457200">
              <a:buFont typeface="Wingdings" panose="05000000000000000000" pitchFamily="2" charset="2"/>
              <a:buChar char="v"/>
              <a:defRPr sz="3200">
                <a:solidFill>
                  <a:schemeClr val="bg1"/>
                </a:solidFill>
                <a:latin typeface="Calibri Light" panose="020F0302020204030204" pitchFamily="34" charset="0"/>
                <a:cs typeface="Calibri Light" panose="020F0302020204030204" pitchFamily="34" charset="0"/>
              </a:defRPr>
            </a:lvl1pPr>
            <a:lvl2pPr marL="742950" marR="0" indent="-28575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800" i="0">
                <a:solidFill>
                  <a:schemeClr val="bg1"/>
                </a:solidFill>
              </a:defRPr>
            </a:lvl2pPr>
            <a:lvl3pPr marL="1257300" marR="0" indent="-34290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400">
                <a:solidFill>
                  <a:schemeClr val="bg1"/>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a:p>
            <a:pPr lvl="1"/>
            <a:endParaRPr lang="en-US" dirty="0"/>
          </a:p>
          <a:p>
            <a:pPr lvl="2"/>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
        <p:nvSpPr>
          <p:cNvPr id="7" name="Rectangle 6"/>
          <p:cNvSpPr/>
          <p:nvPr/>
        </p:nvSpPr>
        <p:spPr>
          <a:xfrm>
            <a:off x="253353" y="466165"/>
            <a:ext cx="259977" cy="5946282"/>
          </a:xfrm>
          <a:prstGeom prst="rect">
            <a:avLst/>
          </a:prstGeom>
          <a:solidFill>
            <a:srgbClr val="138BEA"/>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37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F07FC2-A655-A2A7-54E6-0A7D9258F47B}"/>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sz="half" idx="1"/>
          </p:nvPr>
        </p:nvSpPr>
        <p:spPr>
          <a:xfrm>
            <a:off x="253351" y="1111623"/>
            <a:ext cx="5852160" cy="5300823"/>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05511" y="1111624"/>
            <a:ext cx="5852160" cy="5300822"/>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614158-3609-45D0-9E77-3DA39582606F}" type="datetimeFigureOut">
              <a:rPr lang="en-IN" smtClean="0"/>
              <a:t>01-03-2024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94618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0F4C456E-7040-95FE-B22F-C17CC21C8A6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53353" y="1143997"/>
            <a:ext cx="5852159" cy="723400"/>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3352" y="1879044"/>
            <a:ext cx="5852160" cy="4521756"/>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18112" y="1143997"/>
            <a:ext cx="5860740" cy="722376"/>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18112" y="1866373"/>
            <a:ext cx="5852160" cy="4534427"/>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614158-3609-45D0-9E77-3DA39582606F}" type="datetimeFigureOut">
              <a:rPr lang="en-IN" smtClean="0"/>
              <a:t>01-03-2024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84811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utro">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4850" y="4424515"/>
            <a:ext cx="10782300" cy="894735"/>
          </a:xfrm>
        </p:spPr>
        <p:txBody>
          <a:bodyPr anchor="b">
            <a:noAutofit/>
          </a:bodyPr>
          <a:lstStyle>
            <a:lvl1pPr algn="ctr">
              <a:lnSpc>
                <a:spcPct val="80000"/>
              </a:lnSpc>
              <a:defRPr sz="54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704850" y="5319252"/>
            <a:ext cx="10782300" cy="533544"/>
          </a:xfrm>
        </p:spPr>
        <p:txBody>
          <a:bodyPr>
            <a:normAutofit/>
          </a:bodyPr>
          <a:lstStyle>
            <a:lvl1pPr marL="0" indent="0" algn="ctr">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01-03-2024</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
        <p:nvSpPr>
          <p:cNvPr id="10" name="Freeform: Shape 9">
            <a:extLst>
              <a:ext uri="{FF2B5EF4-FFF2-40B4-BE49-F238E27FC236}">
                <a16:creationId xmlns:a16="http://schemas.microsoft.com/office/drawing/2014/main" id="{0DE5A13E-6B39-5EB9-018F-9DA365B4DF33}"/>
              </a:ext>
            </a:extLst>
          </p:cNvPr>
          <p:cNvSpPr>
            <a:spLocks noChangeAspect="1"/>
          </p:cNvSpPr>
          <p:nvPr/>
        </p:nvSpPr>
        <p:spPr>
          <a:xfrm>
            <a:off x="5181601" y="1446182"/>
            <a:ext cx="1828799" cy="18288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solidFill>
                <a:srgbClr val="002060"/>
              </a:solidFill>
            </a:endParaRPr>
          </a:p>
        </p:txBody>
      </p:sp>
      <p:sp>
        <p:nvSpPr>
          <p:cNvPr id="11" name="Rectangle 10">
            <a:extLst>
              <a:ext uri="{FF2B5EF4-FFF2-40B4-BE49-F238E27FC236}">
                <a16:creationId xmlns:a16="http://schemas.microsoft.com/office/drawing/2014/main" id="{03C8EEE6-8976-851D-F510-207FC6D4CF21}"/>
              </a:ext>
            </a:extLst>
          </p:cNvPr>
          <p:cNvSpPr>
            <a:spLocks noChangeAspect="1"/>
          </p:cNvSpPr>
          <p:nvPr/>
        </p:nvSpPr>
        <p:spPr>
          <a:xfrm>
            <a:off x="778573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a:extLst>
              <a:ext uri="{FF2B5EF4-FFF2-40B4-BE49-F238E27FC236}">
                <a16:creationId xmlns:a16="http://schemas.microsoft.com/office/drawing/2014/main" id="{1D848510-2F64-4D88-22C1-3FF7F2533D22}"/>
              </a:ext>
            </a:extLst>
          </p:cNvPr>
          <p:cNvSpPr>
            <a:spLocks noChangeAspect="1"/>
          </p:cNvSpPr>
          <p:nvPr/>
        </p:nvSpPr>
        <p:spPr>
          <a:xfrm>
            <a:off x="118758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96741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26F2899-BB1A-C8A9-12B0-A07F6B33176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614158-3609-45D0-9E77-3DA39582606F}" type="datetimeFigureOut">
              <a:rPr lang="en-IN" smtClean="0"/>
              <a:t>01-03-2024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26238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8D07AB90-9728-28A7-0C31-273BFC645DF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Date Placeholder 1"/>
          <p:cNvSpPr>
            <a:spLocks noGrp="1"/>
          </p:cNvSpPr>
          <p:nvPr>
            <p:ph type="dt" sz="half" idx="10"/>
          </p:nvPr>
        </p:nvSpPr>
        <p:spPr/>
        <p:txBody>
          <a:bodyPr/>
          <a:lstStyle/>
          <a:p>
            <a:fld id="{88614158-3609-45D0-9E77-3DA39582606F}" type="datetimeFigureOut">
              <a:rPr lang="en-IN" smtClean="0"/>
              <a:t>01-03-2024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52306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005482" y="542282"/>
            <a:ext cx="384820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53353" y="761999"/>
            <a:ext cx="7366647" cy="56504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05482" y="2511813"/>
            <a:ext cx="3848200" cy="336459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20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88614158-3609-45D0-9E77-3DA39582606F}" type="datetimeFigureOut">
              <a:rPr lang="en-IN" smtClean="0"/>
              <a:t>01-03-2024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86F4159-48E2-455B-889F-0C8A1377AF7F}" type="slidenum">
              <a:rPr lang="en-IN" smtClean="0"/>
              <a:t>‹#›</a:t>
            </a:fld>
            <a:endParaRPr lang="en-IN"/>
          </a:p>
        </p:txBody>
      </p:sp>
      <p:sp>
        <p:nvSpPr>
          <p:cNvPr id="10" name="Freeform: Shape 9">
            <a:extLst>
              <a:ext uri="{FF2B5EF4-FFF2-40B4-BE49-F238E27FC236}">
                <a16:creationId xmlns:a16="http://schemas.microsoft.com/office/drawing/2014/main" id="{0E906DB1-8C12-010E-62DB-3FD29C5810E0}"/>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Tree>
    <p:extLst>
      <p:ext uri="{BB962C8B-B14F-4D97-AF65-F5344CB8AC3E}">
        <p14:creationId xmlns:p14="http://schemas.microsoft.com/office/powerpoint/2010/main" val="349018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53353" y="6412447"/>
            <a:ext cx="10217797" cy="370850"/>
          </a:xfrm>
          <a:prstGeom prst="rect">
            <a:avLst/>
          </a:prstGeom>
        </p:spPr>
        <p:txBody>
          <a:bodyPr vert="horz" lIns="91440" tIns="45720" rIns="91440" bIns="45720" rtlCol="0" anchor="ctr"/>
          <a:lstStyle>
            <a:lvl1pPr algn="l">
              <a:defRPr sz="1400" cap="none" baseline="0">
                <a:solidFill>
                  <a:schemeClr val="bg1"/>
                </a:solidFill>
              </a:defRPr>
            </a:lvl1pPr>
          </a:lstStyle>
          <a:p>
            <a:endParaRPr lang="en-IN"/>
          </a:p>
        </p:txBody>
      </p:sp>
      <p:sp>
        <p:nvSpPr>
          <p:cNvPr id="2" name="Title Placeholder 1"/>
          <p:cNvSpPr>
            <a:spLocks noGrp="1"/>
          </p:cNvSpPr>
          <p:nvPr>
            <p:ph type="title"/>
          </p:nvPr>
        </p:nvSpPr>
        <p:spPr>
          <a:xfrm>
            <a:off x="253353" y="36191"/>
            <a:ext cx="11600329" cy="10754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3354" y="1111624"/>
            <a:ext cx="11600328" cy="53008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71150" y="6412447"/>
            <a:ext cx="1382532" cy="370850"/>
          </a:xfrm>
          <a:prstGeom prst="rect">
            <a:avLst/>
          </a:prstGeom>
        </p:spPr>
        <p:txBody>
          <a:bodyPr vert="horz" lIns="91440" tIns="45720" rIns="91440" bIns="45720" rtlCol="0" anchor="ctr"/>
          <a:lstStyle>
            <a:lvl1pPr algn="r">
              <a:defRPr sz="1400">
                <a:solidFill>
                  <a:schemeClr val="bg1"/>
                </a:solidFill>
              </a:defRPr>
            </a:lvl1pPr>
          </a:lstStyle>
          <a:p>
            <a:fld id="{88614158-3609-45D0-9E77-3DA39582606F}" type="datetimeFigureOut">
              <a:rPr lang="en-IN" smtClean="0"/>
              <a:t>01-03-2024</a:t>
            </a:fld>
            <a:endParaRPr lang="en-IN"/>
          </a:p>
        </p:txBody>
      </p:sp>
      <p:sp>
        <p:nvSpPr>
          <p:cNvPr id="6" name="Slide Number Placeholder 5"/>
          <p:cNvSpPr>
            <a:spLocks noGrp="1"/>
          </p:cNvSpPr>
          <p:nvPr>
            <p:ph type="sldNum" sz="quarter" idx="4"/>
          </p:nvPr>
        </p:nvSpPr>
        <p:spPr>
          <a:xfrm>
            <a:off x="9265919" y="42255"/>
            <a:ext cx="2926080" cy="1069370"/>
          </a:xfrm>
          <a:prstGeom prst="rect">
            <a:avLst/>
          </a:prstGeom>
        </p:spPr>
        <p:txBody>
          <a:bodyPr vert="horz" lIns="91440" tIns="45720" rIns="91440" bIns="45720" rtlCol="0" anchor="b"/>
          <a:lstStyle>
            <a:lvl1pPr algn="r">
              <a:defRPr sz="8000" b="0">
                <a:ln>
                  <a:noFill/>
                </a:ln>
                <a:solidFill>
                  <a:schemeClr val="bg1">
                    <a:lumMod val="50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2922997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5400" kern="1200" spc="-120" baseline="0">
          <a:solidFill>
            <a:schemeClr val="accent5"/>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85000"/>
        </a:lnSpc>
        <a:spcBef>
          <a:spcPts val="13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1pPr>
      <a:lvl2pPr marL="347472" indent="-342900" algn="l" defTabSz="914400" rtl="0" eaLnBrk="1" latinLnBrk="0" hangingPunct="1">
        <a:lnSpc>
          <a:spcPct val="85000"/>
        </a:lnSpc>
        <a:spcBef>
          <a:spcPts val="6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2pPr>
      <a:lvl3pPr marL="548640" indent="-548640" algn="l" defTabSz="914400" rtl="0" eaLnBrk="1" latinLnBrk="0" hangingPunct="1">
        <a:lnSpc>
          <a:spcPct val="85000"/>
        </a:lnSpc>
        <a:spcBef>
          <a:spcPts val="600"/>
        </a:spcBef>
        <a:buFont typeface="Arial" pitchFamily="34" charset="0"/>
        <a:buChar char=" "/>
        <a:defRPr sz="2800" i="1" kern="1200">
          <a:solidFill>
            <a:schemeClr val="bg1"/>
          </a:solidFill>
          <a:latin typeface="Calibri Light" panose="020F0302020204030204" pitchFamily="34" charset="0"/>
          <a:ea typeface="+mn-ea"/>
          <a:cs typeface="Calibri Light" panose="020F0302020204030204" pitchFamily="34" charset="0"/>
        </a:defRPr>
      </a:lvl3pPr>
      <a:lvl4pPr marL="822960" indent="-82296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4pPr>
      <a:lvl5pPr marL="1097280" indent="-109728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media/image3.png"/><Relationship Id="rId4" Type="http://schemas.openxmlformats.org/officeDocument/2006/relationships/image" Target="NUL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6F7790-057E-6D5F-41BD-A37811DC81E0}"/>
              </a:ext>
            </a:extLst>
          </p:cNvPr>
          <p:cNvSpPr>
            <a:spLocks noGrp="1"/>
          </p:cNvSpPr>
          <p:nvPr>
            <p:ph type="ctrTitle"/>
          </p:nvPr>
        </p:nvSpPr>
        <p:spPr/>
        <p:txBody>
          <a:bodyPr/>
          <a:lstStyle/>
          <a:p>
            <a:r>
              <a:rPr lang="en-US" dirty="0"/>
              <a:t>Probabilistic ML</a:t>
            </a:r>
            <a:endParaRPr lang="en-IN" dirty="0"/>
          </a:p>
        </p:txBody>
      </p:sp>
      <p:sp>
        <p:nvSpPr>
          <p:cNvPr id="5" name="Subtitle 4">
            <a:extLst>
              <a:ext uri="{FF2B5EF4-FFF2-40B4-BE49-F238E27FC236}">
                <a16:creationId xmlns:a16="http://schemas.microsoft.com/office/drawing/2014/main" id="{DD4CE69E-DCBB-BC3E-93FB-D429D0D88BB4}"/>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10180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Logistic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IN" dirty="0"/>
                  <a:t>Suppose we learn a model as the MLE while using sigmoidal map</a:t>
                </a:r>
              </a:p>
              <a:p>
                <a14:m>
                  <m:oMath xmlns:m="http://schemas.openxmlformats.org/officeDocument/2006/math">
                    <m:sSub>
                      <m:sSubPr>
                        <m:ctrlPr>
                          <a:rPr lang="en-IN" i="1" dirty="0">
                            <a:latin typeface="Cambria Math" panose="02040503050406030204" pitchFamily="18" charset="0"/>
                          </a:rPr>
                        </m:ctrlPr>
                      </m:sSub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Sub>
                    <m:r>
                      <a:rPr lang="en-IN" i="1"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nary>
                          </m:e>
                        </m:func>
                      </m:e>
                    </m:func>
                  </m:oMath>
                </a14:m>
                <a:endParaRPr lang="en-IN" dirty="0"/>
              </a:p>
              <a:p>
                <a:pPr lvl="2"/>
                <a:r>
                  <a:rPr lang="en-IN" dirty="0"/>
                  <a:t>Working with products can be numerically unstable</a:t>
                </a:r>
              </a:p>
              <a:p>
                <a:pPr lvl="2"/>
                <a:r>
                  <a:rPr lang="en-IN" dirty="0"/>
                  <a:t>Since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m:t>
                        </m:r>
                      </m:e>
                    </m:d>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r>
                  <a:rPr lang="en-IN" dirty="0"/>
                  <a:t>, product of several such values can be extremely small</a:t>
                </a:r>
              </a:p>
              <a:p>
                <a:pPr lvl="2"/>
                <a:r>
                  <a:rPr lang="en-IN" b="1" dirty="0"/>
                  <a:t>Solution</a:t>
                </a:r>
                <a:r>
                  <a:rPr lang="en-IN" dirty="0"/>
                  <a:t>: take logarithms and exploit that </a:t>
                </a:r>
                <a14:m>
                  <m:oMath xmlns:m="http://schemas.openxmlformats.org/officeDocument/2006/math">
                    <m:func>
                      <m:funcPr>
                        <m:ctrlPr>
                          <a:rPr lang="en-IN" b="0" i="1" smtClean="0">
                            <a:latin typeface="Cambria Math" panose="02040503050406030204" pitchFamily="18" charset="0"/>
                          </a:rPr>
                        </m:ctrlPr>
                      </m:funcPr>
                      <m:fName>
                        <m:limLow>
                          <m:limLowPr>
                            <m:ctrlPr>
                              <a:rPr lang="en-IN" b="0" i="1" smtClean="0">
                                <a:latin typeface="Cambria Math" panose="02040503050406030204" pitchFamily="18" charset="0"/>
                              </a:rPr>
                            </m:ctrlPr>
                          </m:limLowPr>
                          <m:e>
                            <m:r>
                              <m:rPr>
                                <m:sty m:val="p"/>
                              </m:rPr>
                              <a:rPr lang="en-IN" b="0" i="0" smtClean="0">
                                <a:latin typeface="Cambria Math" panose="02040503050406030204" pitchFamily="18" charset="0"/>
                              </a:rPr>
                              <m:t>max</m:t>
                            </m:r>
                          </m:e>
                          <m:lim>
                            <m:r>
                              <a:rPr lang="en-IN" b="1" i="0" smtClean="0">
                                <a:latin typeface="Cambria Math" panose="02040503050406030204" pitchFamily="18" charset="0"/>
                              </a:rPr>
                              <m:t>𝐰</m:t>
                            </m:r>
                          </m:lim>
                        </m:limLow>
                      </m:fName>
                      <m:e>
                        <m:r>
                          <a:rPr lang="en-IN" b="0" i="1" smtClean="0">
                            <a:latin typeface="Cambria Math" panose="02040503050406030204" pitchFamily="18" charset="0"/>
                          </a:rPr>
                          <m:t>𝑓</m:t>
                        </m:r>
                        <m:d>
                          <m:dPr>
                            <m:ctrlPr>
                              <a:rPr lang="en-IN" b="0" i="1" smtClean="0">
                                <a:latin typeface="Cambria Math" panose="02040503050406030204" pitchFamily="18" charset="0"/>
                              </a:rPr>
                            </m:ctrlPr>
                          </m:dPr>
                          <m:e>
                            <m:r>
                              <a:rPr lang="en-IN" b="1" i="0" smtClean="0">
                                <a:latin typeface="Cambria Math" panose="02040503050406030204" pitchFamily="18" charset="0"/>
                              </a:rPr>
                              <m:t>𝐰</m:t>
                            </m:r>
                          </m:e>
                        </m:d>
                      </m:e>
                    </m:func>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limLow>
                          <m:limLowPr>
                            <m:ctrlPr>
                              <a:rPr lang="en-IN" b="0" i="1" smtClean="0">
                                <a:latin typeface="Cambria Math" panose="02040503050406030204" pitchFamily="18" charset="0"/>
                              </a:rPr>
                            </m:ctrlPr>
                          </m:limLowPr>
                          <m:e>
                            <m:r>
                              <m:rPr>
                                <m:sty m:val="p"/>
                              </m:rPr>
                              <a:rPr lang="en-IN" b="0" i="0" smtClean="0">
                                <a:latin typeface="Cambria Math" panose="02040503050406030204" pitchFamily="18" charset="0"/>
                              </a:rPr>
                              <m:t>max</m:t>
                            </m:r>
                          </m:e>
                          <m:lim>
                            <m:r>
                              <a:rPr lang="en-IN" b="1" i="0" smtClean="0">
                                <a:latin typeface="Cambria Math" panose="02040503050406030204" pitchFamily="18" charset="0"/>
                              </a:rPr>
                              <m:t>𝐰</m:t>
                            </m:r>
                          </m:lim>
                        </m:limLow>
                      </m:fName>
                      <m:e>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ln</m:t>
                            </m:r>
                          </m:fName>
                          <m:e>
                            <m:d>
                              <m:dPr>
                                <m:ctrlPr>
                                  <a:rPr lang="en-IN" b="0" i="1" smtClean="0">
                                    <a:latin typeface="Cambria Math" panose="02040503050406030204" pitchFamily="18" charset="0"/>
                                  </a:rPr>
                                </m:ctrlPr>
                              </m:dPr>
                              <m:e>
                                <m:r>
                                  <a:rPr lang="en-IN" b="0" i="1" smtClean="0">
                                    <a:latin typeface="Cambria Math" panose="02040503050406030204" pitchFamily="18" charset="0"/>
                                  </a:rPr>
                                  <m:t>𝑓</m:t>
                                </m:r>
                                <m:d>
                                  <m:dPr>
                                    <m:ctrlPr>
                                      <a:rPr lang="en-IN" b="0" i="1" smtClean="0">
                                        <a:latin typeface="Cambria Math" panose="02040503050406030204" pitchFamily="18" charset="0"/>
                                      </a:rPr>
                                    </m:ctrlPr>
                                  </m:dPr>
                                  <m:e>
                                    <m:r>
                                      <a:rPr lang="en-IN" b="1" i="0" smtClean="0">
                                        <a:latin typeface="Cambria Math" panose="02040503050406030204" pitchFamily="18" charset="0"/>
                                      </a:rPr>
                                      <m:t>𝐰</m:t>
                                    </m:r>
                                  </m:e>
                                </m:d>
                              </m:e>
                            </m:d>
                          </m:e>
                        </m:func>
                      </m:e>
                    </m:func>
                  </m:oMath>
                </a14:m>
                <a:endParaRPr lang="en-IN" dirty="0"/>
              </a:p>
              <a:p>
                <a14:m>
                  <m:oMath xmlns:m="http://schemas.openxmlformats.org/officeDocument/2006/math">
                    <m:sSub>
                      <m:sSubPr>
                        <m:ctrlPr>
                          <a:rPr lang="en-IN" i="1" dirty="0">
                            <a:latin typeface="Cambria Math" panose="02040503050406030204" pitchFamily="18" charset="0"/>
                          </a:rPr>
                        </m:ctrlPr>
                      </m:sSub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Sub>
                    <m:r>
                      <a:rPr lang="en-IN" i="1"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func>
                              <m:funcPr>
                                <m:ctrlPr>
                                  <a:rPr lang="en-IN" b="0" i="1" dirty="0" smtClean="0">
                                    <a:latin typeface="Cambria Math" panose="02040503050406030204" pitchFamily="18" charset="0"/>
                                    <a:ea typeface="Cambria Math" panose="02040503050406030204" pitchFamily="18" charset="0"/>
                                  </a:rPr>
                                </m:ctrlPr>
                              </m:funcPr>
                              <m:fName>
                                <m:r>
                                  <m:rPr>
                                    <m:sty m:val="p"/>
                                  </m:rPr>
                                  <a:rPr lang="en-IN" b="0" i="0" dirty="0" smtClean="0">
                                    <a:latin typeface="Cambria Math" panose="02040503050406030204" pitchFamily="18" charset="0"/>
                                    <a:ea typeface="Cambria Math" panose="02040503050406030204" pitchFamily="18" charset="0"/>
                                  </a:rPr>
                                  <m:t>ln</m:t>
                                </m:r>
                              </m:fName>
                              <m:e>
                                <m:d>
                                  <m:dPr>
                                    <m:ctrlPr>
                                      <a:rPr lang="en-IN" b="0" i="1" dirty="0" smtClean="0">
                                        <a:latin typeface="Cambria Math" panose="02040503050406030204" pitchFamily="18" charset="0"/>
                                        <a:ea typeface="Cambria Math" panose="02040503050406030204" pitchFamily="18" charset="0"/>
                                      </a:rPr>
                                    </m:ctrlPr>
                                  </m:dPr>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nary>
                                  </m:e>
                                </m:d>
                              </m:e>
                            </m:func>
                          </m:e>
                        </m:func>
                      </m:e>
                    </m:func>
                  </m:oMath>
                </a14:m>
                <a:endParaRPr lang="en-IN" dirty="0"/>
              </a:p>
              <a:p>
                <a14:m>
                  <m:oMath xmlns:m="http://schemas.openxmlformats.org/officeDocument/2006/math">
                    <m:r>
                      <a:rPr lang="en-IN" b="0" i="1" dirty="0" smtClean="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min</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dirty="0">
                                    <a:latin typeface="Cambria Math" panose="02040503050406030204" pitchFamily="18" charset="0"/>
                                    <a:ea typeface="Cambria Math" panose="02040503050406030204" pitchFamily="18" charset="0"/>
                                  </a:rPr>
                                </m:ctrlPr>
                              </m:naryPr>
                              <m:sub>
                                <m:r>
                                  <m:rPr>
                                    <m:brk m:alnAt="25"/>
                                  </m:rPr>
                                  <a:rPr lang="en-IN" i="1" dirty="0">
                                    <a:latin typeface="Cambria Math" panose="02040503050406030204" pitchFamily="18" charset="0"/>
                                    <a:ea typeface="Cambria Math" panose="02040503050406030204" pitchFamily="18" charset="0"/>
                                  </a:rPr>
                                  <m:t>𝑖</m:t>
                                </m:r>
                                <m:r>
                                  <a:rPr lang="en-IN" i="1" dirty="0">
                                    <a:latin typeface="Cambria Math" panose="02040503050406030204" pitchFamily="18" charset="0"/>
                                    <a:ea typeface="Cambria Math" panose="02040503050406030204" pitchFamily="18" charset="0"/>
                                  </a:rPr>
                                  <m:t>=1</m:t>
                                </m:r>
                              </m:sub>
                              <m:sup>
                                <m:r>
                                  <a:rPr lang="en-IN" i="1" dirty="0">
                                    <a:latin typeface="Cambria Math" panose="02040503050406030204" pitchFamily="18" charset="0"/>
                                    <a:ea typeface="Cambria Math" panose="02040503050406030204" pitchFamily="18" charset="0"/>
                                  </a:rPr>
                                  <m:t>𝑛</m:t>
                                </m:r>
                              </m:sup>
                              <m:e>
                                <m:func>
                                  <m:funcPr>
                                    <m:ctrlPr>
                                      <a:rPr lang="en-IN" i="1" dirty="0">
                                        <a:latin typeface="Cambria Math" panose="02040503050406030204" pitchFamily="18" charset="0"/>
                                        <a:ea typeface="Cambria Math" panose="02040503050406030204" pitchFamily="18" charset="0"/>
                                      </a:rPr>
                                    </m:ctrlPr>
                                  </m:funcPr>
                                  <m:fName>
                                    <m:r>
                                      <m:rPr>
                                        <m:sty m:val="p"/>
                                      </m:rPr>
                                      <a:rPr lang="en-IN" dirty="0">
                                        <a:latin typeface="Cambria Math" panose="02040503050406030204" pitchFamily="18" charset="0"/>
                                        <a:ea typeface="Cambria Math" panose="02040503050406030204" pitchFamily="18" charset="0"/>
                                      </a:rPr>
                                      <m:t>ln</m:t>
                                    </m:r>
                                  </m:fName>
                                  <m:e>
                                    <m:d>
                                      <m:dPr>
                                        <m:ctrlPr>
                                          <a:rPr lang="en-IN" i="1" dirty="0">
                                            <a:latin typeface="Cambria Math" panose="02040503050406030204" pitchFamily="18" charset="0"/>
                                            <a:ea typeface="Cambria Math" panose="02040503050406030204" pitchFamily="18" charset="0"/>
                                          </a:rPr>
                                        </m:ctrlPr>
                                      </m:dPr>
                                      <m:e>
                                        <m:r>
                                          <a:rPr lang="en-IN" i="1" dirty="0">
                                            <a:latin typeface="Cambria Math" panose="02040503050406030204" pitchFamily="18" charset="0"/>
                                            <a:ea typeface="Cambria Math" panose="02040503050406030204" pitchFamily="18" charset="0"/>
                                          </a:rPr>
                                          <m:t>1+</m:t>
                                        </m:r>
                                        <m:func>
                                          <m:funcPr>
                                            <m:ctrlPr>
                                              <a:rPr lang="en-IN" i="1" dirty="0">
                                                <a:latin typeface="Cambria Math" panose="02040503050406030204" pitchFamily="18" charset="0"/>
                                                <a:ea typeface="Cambria Math" panose="02040503050406030204" pitchFamily="18" charset="0"/>
                                              </a:rPr>
                                            </m:ctrlPr>
                                          </m:funcPr>
                                          <m:fName>
                                            <m:r>
                                              <m:rPr>
                                                <m:sty m:val="p"/>
                                              </m:rPr>
                                              <a:rPr lang="en-IN" dirty="0">
                                                <a:latin typeface="Cambria Math" panose="02040503050406030204" pitchFamily="18" charset="0"/>
                                                <a:ea typeface="Cambria Math" panose="02040503050406030204" pitchFamily="18" charset="0"/>
                                              </a:rPr>
                                              <m:t>exp</m:t>
                                            </m:r>
                                          </m:fName>
                                          <m:e>
                                            <m:d>
                                              <m:dPr>
                                                <m:ctrlPr>
                                                  <a:rPr lang="en-IN" i="1" dirty="0">
                                                    <a:latin typeface="Cambria Math" panose="02040503050406030204" pitchFamily="18" charset="0"/>
                                                    <a:ea typeface="Cambria Math" panose="02040503050406030204" pitchFamily="18" charset="0"/>
                                                  </a:rPr>
                                                </m:ctrlPr>
                                              </m:dPr>
                                              <m:e>
                                                <m:r>
                                                  <a:rPr lang="en-IN" b="0" i="1" dirty="0" smtClean="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func>
                                      </m:e>
                                    </m:d>
                                  </m:e>
                                </m:func>
                              </m:e>
                            </m:nary>
                          </m:e>
                        </m:func>
                      </m:e>
                    </m:func>
                  </m:oMath>
                </a14:m>
                <a:endParaRPr lang="en-IN" dirty="0"/>
              </a:p>
              <a:p>
                <a:r>
                  <a:rPr lang="en-IN" dirty="0"/>
                  <a:t>Thus, the logistic loss function pops out automatically when we try to learn a model that maximizes the likelihood function</a:t>
                </a:r>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8" t="-2759" r="-1734" b="-3218"/>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10</a:t>
            </a:fld>
            <a:endParaRPr lang="en-US"/>
          </a:p>
        </p:txBody>
      </p:sp>
      <p:sp>
        <p:nvSpPr>
          <p:cNvPr id="6" name="Oval 5"/>
          <p:cNvSpPr/>
          <p:nvPr/>
        </p:nvSpPr>
        <p:spPr>
          <a:xfrm>
            <a:off x="3055849" y="4344520"/>
            <a:ext cx="4598398" cy="1027415"/>
          </a:xfrm>
          <a:prstGeom prst="ellipse">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5" name="Rectangular Callout 4"/>
          <p:cNvSpPr/>
          <p:nvPr/>
        </p:nvSpPr>
        <p:spPr>
          <a:xfrm>
            <a:off x="7654247" y="3774003"/>
            <a:ext cx="4363821" cy="589619"/>
          </a:xfrm>
          <a:prstGeom prst="wedgeRectCallout">
            <a:avLst>
              <a:gd name="adj1" fmla="val -61472"/>
              <a:gd name="adj2" fmla="val 5923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Also called </a:t>
            </a:r>
            <a:r>
              <a:rPr lang="en-IN" sz="2400" b="0" i="1" dirty="0">
                <a:solidFill>
                  <a:schemeClr val="bg1"/>
                </a:solidFill>
                <a:latin typeface="+mj-lt"/>
              </a:rPr>
              <a:t>negative log-likelihood</a:t>
            </a:r>
            <a:endParaRPr lang="en-US" sz="2400" i="1" dirty="0">
              <a:solidFill>
                <a:schemeClr val="bg1"/>
              </a:solidFill>
              <a:latin typeface="+mj-lt"/>
            </a:endParaRPr>
          </a:p>
        </p:txBody>
      </p:sp>
    </p:spTree>
    <p:extLst>
      <p:ext uri="{BB962C8B-B14F-4D97-AF65-F5344CB8AC3E}">
        <p14:creationId xmlns:p14="http://schemas.microsoft.com/office/powerpoint/2010/main" val="13788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right)">
                                      <p:cBhvr>
                                        <p:cTn id="39" dur="500"/>
                                        <p:tgtEl>
                                          <p:spTgt spid="5"/>
                                        </p:tgtEl>
                                      </p:cBhvr>
                                    </p:animEffect>
                                  </p:childTnLst>
                                </p:cTn>
                              </p:par>
                            </p:childTnLst>
                          </p:cTn>
                        </p:par>
                        <p:par>
                          <p:cTn id="40" fill="hold">
                            <p:stCondLst>
                              <p:cond delay="500"/>
                            </p:stCondLst>
                            <p:childTnLst>
                              <p:par>
                                <p:cTn id="41" presetID="22" presetClass="entr" presetSubtype="2"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right)">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872C-7858-DFAF-0F69-93A7B0C2D9C9}"/>
              </a:ext>
            </a:extLst>
          </p:cNvPr>
          <p:cNvSpPr>
            <a:spLocks noGrp="1"/>
          </p:cNvSpPr>
          <p:nvPr>
            <p:ph type="title"/>
          </p:nvPr>
        </p:nvSpPr>
        <p:spPr>
          <a:xfrm>
            <a:off x="253353" y="36191"/>
            <a:ext cx="11600329" cy="1075433"/>
          </a:xfrm>
        </p:spPr>
        <p:txBody>
          <a:bodyPr anchor="ctr">
            <a:normAutofit/>
          </a:bodyPr>
          <a:lstStyle/>
          <a:p>
            <a:r>
              <a:rPr lang="en-US" dirty="0"/>
              <a:t>Assignment 1 Deadline</a:t>
            </a:r>
            <a:endParaRPr lang="en-IN" dirty="0"/>
          </a:p>
        </p:txBody>
      </p:sp>
      <p:pic>
        <p:nvPicPr>
          <p:cNvPr id="9" name="Picture 8" descr="Blue and orange Colour Powder background">
            <a:extLst>
              <a:ext uri="{FF2B5EF4-FFF2-40B4-BE49-F238E27FC236}">
                <a16:creationId xmlns:a16="http://schemas.microsoft.com/office/drawing/2014/main" id="{6956B783-8EA6-3222-117E-5304F8A73B19}"/>
              </a:ext>
            </a:extLst>
          </p:cNvPr>
          <p:cNvPicPr>
            <a:picLocks noChangeAspect="1"/>
          </p:cNvPicPr>
          <p:nvPr/>
        </p:nvPicPr>
        <p:blipFill rotWithShape="1">
          <a:blip r:embed="rId2"/>
          <a:srcRect r="27492" b="-1"/>
          <a:stretch/>
        </p:blipFill>
        <p:spPr>
          <a:xfrm>
            <a:off x="253352" y="1111623"/>
            <a:ext cx="5757977" cy="5300823"/>
          </a:xfrm>
          <a:prstGeom prst="rect">
            <a:avLst/>
          </a:prstGeom>
          <a:noFill/>
        </p:spPr>
      </p:pic>
      <p:sp>
        <p:nvSpPr>
          <p:cNvPr id="13" name="Content Placeholder 3">
            <a:extLst>
              <a:ext uri="{FF2B5EF4-FFF2-40B4-BE49-F238E27FC236}">
                <a16:creationId xmlns:a16="http://schemas.microsoft.com/office/drawing/2014/main" id="{7292BDDB-0AD2-2392-9E63-86C5B345B4CC}"/>
              </a:ext>
            </a:extLst>
          </p:cNvPr>
          <p:cNvSpPr>
            <a:spLocks noGrp="1"/>
          </p:cNvSpPr>
          <p:nvPr>
            <p:ph sz="half" idx="2"/>
          </p:nvPr>
        </p:nvSpPr>
        <p:spPr>
          <a:xfrm>
            <a:off x="6011330" y="1111624"/>
            <a:ext cx="5842352" cy="5300822"/>
          </a:xfrm>
        </p:spPr>
        <p:txBody>
          <a:bodyPr/>
          <a:lstStyle/>
          <a:p>
            <a:r>
              <a:rPr lang="de-DE" dirty="0"/>
              <a:t>21 March 2024 (Thu), 9:59PM IST</a:t>
            </a:r>
          </a:p>
          <a:p>
            <a:r>
              <a:rPr lang="de-DE" dirty="0"/>
              <a:t>Do not use prohibited libraries in your submission code</a:t>
            </a:r>
          </a:p>
          <a:p>
            <a:pPr lvl="1"/>
            <a:r>
              <a:rPr lang="de-DE" dirty="0"/>
              <a:t>pandas, pickle, os, sys, skopt, keras, tf</a:t>
            </a:r>
          </a:p>
          <a:p>
            <a:r>
              <a:rPr lang="de-DE" dirty="0"/>
              <a:t>Do not use non-linear models</a:t>
            </a:r>
          </a:p>
          <a:p>
            <a:r>
              <a:rPr lang="de-DE" dirty="0"/>
              <a:t>Verify your code with Google Colab validation script before submitting</a:t>
            </a:r>
          </a:p>
          <a:p>
            <a:r>
              <a:rPr lang="de-DE" dirty="0"/>
              <a:t>Read instructions in assignment package carefully</a:t>
            </a:r>
          </a:p>
          <a:p>
            <a:endParaRPr lang="de-DE" dirty="0"/>
          </a:p>
          <a:p>
            <a:endParaRPr lang="en-US" dirty="0"/>
          </a:p>
        </p:txBody>
      </p:sp>
    </p:spTree>
    <p:extLst>
      <p:ext uri="{BB962C8B-B14F-4D97-AF65-F5344CB8AC3E}">
        <p14:creationId xmlns:p14="http://schemas.microsoft.com/office/powerpoint/2010/main" val="325657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ML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38645" cy="5746376"/>
              </a:xfrm>
            </p:spPr>
            <p:txBody>
              <a:bodyPr>
                <a:normAutofit/>
              </a:bodyPr>
              <a:lstStyle/>
              <a:p>
                <a:r>
                  <a:rPr lang="en-IN" dirty="0"/>
                  <a:t>Till now we have looked at ML techniques that assign a label for every data point (the label is from the set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for binary classification, </a:t>
                </a:r>
                <a14:m>
                  <m:oMath xmlns:m="http://schemas.openxmlformats.org/officeDocument/2006/math">
                    <m:d>
                      <m:dPr>
                        <m:begChr m:val="["/>
                        <m:endChr m:val="]"/>
                        <m:ctrlPr>
                          <a:rPr lang="en-IN"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𝐶</m:t>
                        </m:r>
                      </m:e>
                    </m:d>
                  </m:oMath>
                </a14:m>
                <a:r>
                  <a:rPr lang="en-IN" dirty="0"/>
                  <a:t> for multiclass classification with </a:t>
                </a:r>
                <a14:m>
                  <m:oMath xmlns:m="http://schemas.openxmlformats.org/officeDocument/2006/math">
                    <m:r>
                      <a:rPr lang="en-IN" b="0" i="1" smtClean="0">
                        <a:latin typeface="Cambria Math" panose="02040503050406030204" pitchFamily="18" charset="0"/>
                      </a:rPr>
                      <m:t>𝐶</m:t>
                    </m:r>
                  </m:oMath>
                </a14:m>
                <a:r>
                  <a:rPr lang="en-IN" dirty="0"/>
                  <a:t> classes, </a:t>
                </a:r>
                <a14:m>
                  <m:oMath xmlns:m="http://schemas.openxmlformats.org/officeDocument/2006/math">
                    <m:r>
                      <a:rPr lang="en-IN" i="1" smtClean="0">
                        <a:latin typeface="Cambria Math" panose="02040503050406030204" pitchFamily="18" charset="0"/>
                        <a:ea typeface="Cambria Math" panose="02040503050406030204" pitchFamily="18" charset="0"/>
                      </a:rPr>
                      <m:t>ℝ</m:t>
                    </m:r>
                  </m:oMath>
                </a14:m>
                <a:r>
                  <a:rPr lang="en-IN" dirty="0"/>
                  <a:t> for regression </a:t>
                </a:r>
                <a:r>
                  <a:rPr lang="en-IN" dirty="0" err="1"/>
                  <a:t>etc</a:t>
                </a:r>
                <a:r>
                  <a:rPr lang="en-IN" dirty="0"/>
                  <a:t>)</a:t>
                </a:r>
              </a:p>
              <a:p>
                <a:pPr lvl="2"/>
                <a:r>
                  <a:rPr lang="en-US" dirty="0"/>
                  <a:t>Examples include DT, linear models</a:t>
                </a:r>
                <a:endParaRPr lang="en-IN" dirty="0"/>
              </a:p>
              <a:p>
                <a:r>
                  <a:rPr lang="en-IN" dirty="0"/>
                  <a:t>Probabilistic ML techniques, given a data point, do not output a single label, they instead output a distribution over all possible labels</a:t>
                </a:r>
              </a:p>
              <a:p>
                <a:pPr lvl="2"/>
                <a:r>
                  <a:rPr lang="en-IN" dirty="0"/>
                  <a:t>For binary classification, output a PMF over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for multiclassification, output a PMF over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1,2,…,</m:t>
                        </m:r>
                        <m:r>
                          <a:rPr lang="en-IN" b="0" i="1" smtClean="0">
                            <a:latin typeface="Cambria Math" panose="02040503050406030204" pitchFamily="18" charset="0"/>
                          </a:rPr>
                          <m:t>𝐶</m:t>
                        </m:r>
                      </m:e>
                    </m:d>
                  </m:oMath>
                </a14:m>
                <a:r>
                  <a:rPr lang="en-IN" dirty="0"/>
                  <a:t>, for regression, output a PDF over </a:t>
                </a:r>
                <a14:m>
                  <m:oMath xmlns:m="http://schemas.openxmlformats.org/officeDocument/2006/math">
                    <m:r>
                      <a:rPr lang="en-IN">
                        <a:latin typeface="Cambria Math" panose="02040503050406030204" pitchFamily="18" charset="0"/>
                        <a:ea typeface="Cambria Math" panose="02040503050406030204" pitchFamily="18" charset="0"/>
                      </a:rPr>
                      <m:t>ℝ</m:t>
                    </m:r>
                  </m:oMath>
                </a14:m>
                <a:endParaRPr lang="en-IN" dirty="0"/>
              </a:p>
              <a:p>
                <a:pPr lvl="2"/>
                <a:r>
                  <a:rPr lang="en-US" dirty="0"/>
                  <a:t>The probability mass/density of a label in the output PMF/PDF indicates how likely does the ML model think that label is the correct one for that data point</a:t>
                </a:r>
              </a:p>
              <a:p>
                <a:pPr lvl="2"/>
                <a:r>
                  <a:rPr lang="en-US" b="1" dirty="0"/>
                  <a:t>Note</a:t>
                </a:r>
                <a:r>
                  <a:rPr lang="en-US" dirty="0"/>
                  <a:t>: the algorithm is allowed to output a possibly different PMF/PDF for every data point. However, the support of these PMFs/PDFs is always the set of all possible labels (i.e., even very unlikely labels are included in the support)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38645" cy="5746376"/>
              </a:xfrm>
              <a:blipFill>
                <a:blip r:embed="rId2"/>
                <a:stretch>
                  <a:fillRect l="-562" t="-2545" r="-1532"/>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3</a:t>
            </a:fld>
            <a:endParaRPr lang="en-US"/>
          </a:p>
        </p:txBody>
      </p:sp>
    </p:spTree>
    <p:extLst>
      <p:ext uri="{BB962C8B-B14F-4D97-AF65-F5344CB8AC3E}">
        <p14:creationId xmlns:p14="http://schemas.microsoft.com/office/powerpoint/2010/main" val="403247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ML for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73437" cy="5746376"/>
              </a:xfrm>
            </p:spPr>
            <p:txBody>
              <a:bodyPr/>
              <a:lstStyle/>
              <a:p>
                <a:r>
                  <a:rPr lang="en-IN" dirty="0"/>
                  <a:t>Say we have somehow learnt a PML model </a:t>
                </a:r>
                <a14:m>
                  <m:oMath xmlns:m="http://schemas.openxmlformats.org/officeDocument/2006/math">
                    <m:r>
                      <a:rPr lang="en-IN" b="1" i="0" smtClean="0">
                        <a:latin typeface="Cambria Math" panose="02040503050406030204" pitchFamily="18" charset="0"/>
                      </a:rPr>
                      <m:t>𝐰</m:t>
                    </m:r>
                  </m:oMath>
                </a14:m>
                <a:r>
                  <a:rPr lang="en-IN" dirty="0"/>
                  <a:t> which, for a data point </a:t>
                </a:r>
                <a14:m>
                  <m:oMath xmlns:m="http://schemas.openxmlformats.org/officeDocument/2006/math">
                    <m:r>
                      <a:rPr lang="en-IN" b="1" i="0" smtClean="0">
                        <a:latin typeface="Cambria Math" panose="02040503050406030204" pitchFamily="18" charset="0"/>
                      </a:rPr>
                      <m:t>𝐱</m:t>
                    </m:r>
                  </m:oMath>
                </a14:m>
                <a:r>
                  <a:rPr lang="en-IN" dirty="0"/>
                  <a:t>, gives us a PMF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𝑌</m:t>
                        </m:r>
                        <m:r>
                          <a:rPr lang="en-IN" b="0" i="1" smtClean="0">
                            <a:latin typeface="Cambria Math" panose="02040503050406030204" pitchFamily="18" charset="0"/>
                            <a:ea typeface="Cambria Math" panose="02040503050406030204" pitchFamily="18" charset="0"/>
                          </a:rPr>
                          <m:t> | </m:t>
                        </m:r>
                        <m:r>
                          <a:rPr lang="en-IN" b="1" i="0" smtClean="0">
                            <a:latin typeface="Cambria Math" panose="02040503050406030204" pitchFamily="18" charset="0"/>
                            <a:ea typeface="Cambria Math" panose="02040503050406030204" pitchFamily="18" charset="0"/>
                          </a:rPr>
                          <m:t>𝐱</m:t>
                        </m:r>
                        <m:r>
                          <a:rPr lang="en-IN" b="0" i="1" smtClean="0">
                            <a:latin typeface="Cambria Math" panose="02040503050406030204" pitchFamily="18" charset="0"/>
                            <a:ea typeface="Cambria Math" panose="02040503050406030204" pitchFamily="18" charset="0"/>
                          </a:rPr>
                          <m:t>, </m:t>
                        </m:r>
                        <m:r>
                          <a:rPr lang="en-IN" b="1" i="0" smtClean="0">
                            <a:latin typeface="Cambria Math" panose="02040503050406030204" pitchFamily="18" charset="0"/>
                            <a:ea typeface="Cambria Math" panose="02040503050406030204" pitchFamily="18" charset="0"/>
                          </a:rPr>
                          <m:t>𝐰</m:t>
                        </m:r>
                      </m:e>
                    </m:d>
                  </m:oMath>
                </a14:m>
                <a:r>
                  <a:rPr lang="en-IN" dirty="0"/>
                  <a:t> over the set of all possible labels, say </a:t>
                </a:r>
                <a14:m>
                  <m:oMath xmlns:m="http://schemas.openxmlformats.org/officeDocument/2006/math">
                    <m:r>
                      <a:rPr lang="en-IN" i="1" smtClean="0">
                        <a:latin typeface="Cambria Math" panose="02040503050406030204" pitchFamily="18" charset="0"/>
                        <a:ea typeface="Cambria Math" panose="02040503050406030204" pitchFamily="18" charset="0"/>
                      </a:rPr>
                      <m:t>𝒴</m:t>
                    </m:r>
                  </m:oMath>
                </a14:m>
                <a:endParaRPr lang="en-IN" dirty="0"/>
              </a:p>
              <a:p>
                <a:pPr lvl="2"/>
                <a:r>
                  <a:rPr lang="en-IN" dirty="0"/>
                  <a:t> </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−1,+1</m:t>
                        </m:r>
                      </m:e>
                    </m:d>
                  </m:oMath>
                </a14:m>
                <a:r>
                  <a:rPr lang="en-IN" dirty="0"/>
                  <a:t> for binary classification, </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i="1">
                            <a:latin typeface="Cambria Math" panose="02040503050406030204" pitchFamily="18" charset="0"/>
                            <a:ea typeface="Cambria Math" panose="02040503050406030204" pitchFamily="18" charset="0"/>
                          </a:rPr>
                        </m:ctrlPr>
                      </m:dPr>
                      <m:e>
                        <m:r>
                          <a:rPr lang="en-US">
                            <a:latin typeface="Cambria Math" panose="02040503050406030204" pitchFamily="18" charset="0"/>
                            <a:ea typeface="Cambria Math" panose="02040503050406030204" pitchFamily="18" charset="0"/>
                          </a:rPr>
                          <m:t>𝐶</m:t>
                        </m:r>
                      </m:e>
                    </m:d>
                  </m:oMath>
                </a14:m>
                <a:r>
                  <a:rPr lang="en-IN" dirty="0"/>
                  <a:t> for multiclassification</a:t>
                </a:r>
              </a:p>
              <a:p>
                <a:pPr lvl="2"/>
                <a:r>
                  <a:rPr lang="en-IN" dirty="0"/>
                  <a:t>Note that we conditioned on </a:t>
                </a:r>
                <a14:m>
                  <m:oMath xmlns:m="http://schemas.openxmlformats.org/officeDocument/2006/math">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oMath>
                </a14:m>
                <a:r>
                  <a:rPr lang="en-IN" dirty="0"/>
                  <a:t> </a:t>
                </a:r>
                <a:r>
                  <a:rPr lang="en-IN" i="0" dirty="0"/>
                  <a:t>which are not </a:t>
                </a:r>
                <a:r>
                  <a:rPr lang="en-IN" i="0" dirty="0" err="1"/>
                  <a:t>r.v</a:t>
                </a:r>
                <a:r>
                  <a:rPr lang="en-IN" i="0" dirty="0"/>
                  <a:t>. at the moment but nevertheless fixed since we are looking at the </a:t>
                </a:r>
                <a:r>
                  <a:rPr lang="en-IN" dirty="0"/>
                  <a:t>data point </a:t>
                </a:r>
                <a14:m>
                  <m:oMath xmlns:m="http://schemas.openxmlformats.org/officeDocument/2006/math">
                    <m:r>
                      <a:rPr lang="en-IN" b="1" i="0">
                        <a:latin typeface="Cambria Math" panose="02040503050406030204" pitchFamily="18" charset="0"/>
                      </a:rPr>
                      <m:t>𝐱</m:t>
                    </m:r>
                  </m:oMath>
                </a14:m>
                <a:r>
                  <a:rPr lang="en-IN" dirty="0"/>
                  <a:t> using model </a:t>
                </a:r>
                <a14:m>
                  <m:oMath xmlns:m="http://schemas.openxmlformats.org/officeDocument/2006/math">
                    <m:r>
                      <a:rPr lang="en-IN" b="1" i="0">
                        <a:latin typeface="Cambria Math" panose="02040503050406030204" pitchFamily="18" charset="0"/>
                      </a:rPr>
                      <m:t>𝐰</m:t>
                    </m:r>
                  </m:oMath>
                </a14:m>
                <a:endParaRPr lang="en-IN" dirty="0"/>
              </a:p>
              <a:p>
                <a:r>
                  <a:rPr lang="en-IN" dirty="0"/>
                  <a:t>We may use this PMF in very creative ways</a:t>
                </a:r>
              </a:p>
              <a:p>
                <a:pPr lvl="2"/>
                <a:r>
                  <a:rPr lang="en-IN" dirty="0"/>
                  <a:t>Predict the mode of this PMF if someone wants a single label predicted</a:t>
                </a:r>
                <a:br>
                  <a:rPr lang="en-IN" dirty="0"/>
                </a:br>
                <a14:m>
                  <m:oMath xmlns:m="http://schemas.openxmlformats.org/officeDocument/2006/math">
                    <m:acc>
                      <m:accPr>
                        <m:chr m:val="̂"/>
                        <m:ctrlPr>
                          <a:rPr lang="en-IN" b="0" i="1" smtClean="0">
                            <a:latin typeface="Cambria Math" panose="02040503050406030204" pitchFamily="18" charset="0"/>
                          </a:rPr>
                        </m:ctrlPr>
                      </m:accPr>
                      <m:e>
                        <m:r>
                          <a:rPr lang="en-IN" b="0" i="1" smtClean="0">
                            <a:latin typeface="Cambria Math" panose="02040503050406030204" pitchFamily="18" charset="0"/>
                          </a:rPr>
                          <m:t>𝑦</m:t>
                        </m:r>
                      </m:e>
                    </m:acc>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arg</m:t>
                        </m:r>
                      </m:fName>
                      <m:e>
                        <m:func>
                          <m:funcPr>
                            <m:ctrlPr>
                              <a:rPr lang="en-IN" b="0" i="1" dirty="0" smtClean="0">
                                <a:latin typeface="Cambria Math" panose="02040503050406030204" pitchFamily="18" charset="0"/>
                              </a:rPr>
                            </m:ctrlPr>
                          </m:funcPr>
                          <m:fName>
                            <m:limLow>
                              <m:limLowPr>
                                <m:ctrlPr>
                                  <a:rPr lang="en-IN" b="0" i="1" dirty="0" smtClean="0">
                                    <a:latin typeface="Cambria Math" panose="02040503050406030204" pitchFamily="18" charset="0"/>
                                  </a:rPr>
                                </m:ctrlPr>
                              </m:limLowPr>
                              <m:e>
                                <m:r>
                                  <m:rPr>
                                    <m:sty m:val="p"/>
                                  </m:rPr>
                                  <a:rPr lang="en-IN" b="0" i="0" dirty="0" smtClean="0">
                                    <a:latin typeface="Cambria Math" panose="02040503050406030204" pitchFamily="18" charset="0"/>
                                  </a:rPr>
                                  <m:t>max</m:t>
                                </m:r>
                              </m:e>
                              <m:lim>
                                <m:r>
                                  <a:rPr lang="en-IN" b="0" i="1" dirty="0" smtClean="0">
                                    <a:latin typeface="Cambria Math" panose="02040503050406030204" pitchFamily="18" charset="0"/>
                                  </a:rPr>
                                  <m:t>𝑦</m:t>
                                </m:r>
                                <m:r>
                                  <a:rPr lang="en-IN" b="0" i="1" dirty="0" smtClean="0">
                                    <a:latin typeface="Cambria Math" panose="02040503050406030204" pitchFamily="18" charset="0"/>
                                  </a:rPr>
                                  <m:t>∈</m:t>
                                </m:r>
                                <m:r>
                                  <a:rPr lang="en-IN" b="0" i="1" dirty="0" smtClean="0">
                                    <a:latin typeface="Cambria Math" panose="02040503050406030204" pitchFamily="18" charset="0"/>
                                    <a:ea typeface="Cambria Math" panose="02040503050406030204" pitchFamily="18" charset="0"/>
                                  </a:rPr>
                                  <m:t>𝒴</m:t>
                                </m:r>
                              </m:lim>
                            </m:limLow>
                          </m:fName>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𝑦</m:t>
                                </m:r>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e>
                        </m:func>
                      </m:e>
                    </m:func>
                  </m:oMath>
                </a14:m>
                <a:endParaRPr lang="en-IN" dirty="0"/>
              </a:p>
              <a:p>
                <a:pPr lvl="2"/>
                <a:r>
                  <a:rPr lang="en-IN" dirty="0"/>
                  <a:t>May use the median/mean as well – Bayesian ML exploits this possibility</a:t>
                </a:r>
              </a:p>
              <a:p>
                <a:pPr lvl="2"/>
                <a:r>
                  <a:rPr lang="en-IN" dirty="0"/>
                  <a:t>Use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m:t>
                        </m:r>
                        <m:acc>
                          <m:accPr>
                            <m:chr m:val="̂"/>
                            <m:ctrlPr>
                              <a:rPr lang="en-IN" b="0" i="1" smtClean="0">
                                <a:latin typeface="Cambria Math" panose="02040503050406030204" pitchFamily="18" charset="0"/>
                                <a:ea typeface="Cambria Math" panose="02040503050406030204" pitchFamily="18" charset="0"/>
                              </a:rPr>
                            </m:ctrlPr>
                          </m:accPr>
                          <m:e>
                            <m:r>
                              <a:rPr lang="en-IN" b="0" i="1" smtClean="0">
                                <a:latin typeface="Cambria Math" panose="02040503050406030204" pitchFamily="18" charset="0"/>
                                <a:ea typeface="Cambria Math" panose="02040503050406030204" pitchFamily="18" charset="0"/>
                              </a:rPr>
                              <m:t>𝑦</m:t>
                            </m:r>
                          </m:e>
                        </m:acc>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oMath>
                </a14:m>
                <a:r>
                  <a:rPr lang="en-IN" dirty="0"/>
                  <a:t> to find out if the ML model is confident about its prediction or totally confused about which label is the correct one!</a:t>
                </a:r>
              </a:p>
              <a:p>
                <a:pPr lvl="2"/>
                <a:r>
                  <a:rPr lang="en-IN" dirty="0"/>
                  <a:t>May use variance of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oMath>
                </a14:m>
                <a:r>
                  <a:rPr lang="en-IN" dirty="0"/>
                  <a:t> to find this as well (low variance = very confident prediction and high variance = less confident/confused prediction)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73437" cy="5746376"/>
              </a:xfrm>
              <a:blipFill>
                <a:blip r:embed="rId2"/>
                <a:stretch>
                  <a:fillRect l="-560" t="-2545" r="-815" b="-2969"/>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9915" y="81156"/>
            <a:ext cx="1928846" cy="1928846"/>
          </a:xfrm>
          <a:prstGeom prst="rect">
            <a:avLst/>
          </a:prstGeom>
        </p:spPr>
      </p:pic>
      <mc:AlternateContent xmlns:mc="http://schemas.openxmlformats.org/markup-compatibility/2006" xmlns:a14="http://schemas.microsoft.com/office/drawing/2010/main">
        <mc:Choice Requires="a14">
          <p:sp>
            <p:nvSpPr>
              <p:cNvPr id="6" name="Rectangular Callout 5"/>
              <p:cNvSpPr/>
              <p:nvPr/>
            </p:nvSpPr>
            <p:spPr>
              <a:xfrm>
                <a:off x="253352" y="162239"/>
                <a:ext cx="10352304"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Exactly! Suppose we have three classes and for a data point, the ML model gives us the PMF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0.3, 0.4, 0.3</m:t>
                        </m:r>
                      </m:e>
                    </m:d>
                  </m:oMath>
                </a14:m>
                <a:r>
                  <a:rPr lang="en-US" sz="2400" i="1" dirty="0">
                    <a:solidFill>
                      <a:schemeClr val="bg1"/>
                    </a:solidFill>
                    <a:latin typeface="+mj-lt"/>
                  </a:rPr>
                  <a:t>.</a:t>
                </a:r>
                <a:r>
                  <a:rPr lang="en-US" sz="2400" dirty="0">
                    <a:solidFill>
                      <a:schemeClr val="bg1"/>
                    </a:solidFill>
                    <a:latin typeface="+mj-lt"/>
                  </a:rPr>
                  <a:t> The second class does win being the mode but the model seems not very certain about this prediction (only 40% confidence).</a:t>
                </a:r>
                <a:endParaRPr lang="en-US" sz="2400" i="1" dirty="0">
                  <a:solidFill>
                    <a:schemeClr val="bg1"/>
                  </a:solidFill>
                  <a:latin typeface="+mj-lt"/>
                </a:endParaRPr>
              </a:p>
            </p:txBody>
          </p:sp>
        </mc:Choice>
        <mc:Fallback xmlns="">
          <p:sp>
            <p:nvSpPr>
              <p:cNvPr id="6" name="Rectangular Callout 5"/>
              <p:cNvSpPr>
                <a:spLocks noRot="1" noChangeAspect="1" noMove="1" noResize="1" noEditPoints="1" noAdjustHandles="1" noChangeArrowheads="1" noChangeShapeType="1" noTextEdit="1"/>
              </p:cNvSpPr>
              <p:nvPr/>
            </p:nvSpPr>
            <p:spPr>
              <a:xfrm>
                <a:off x="253352" y="162239"/>
                <a:ext cx="10352304" cy="1156723"/>
              </a:xfrm>
              <a:prstGeom prst="wedgeRectCallout">
                <a:avLst>
                  <a:gd name="adj1" fmla="val 56872"/>
                  <a:gd name="adj2" fmla="val 46970"/>
                </a:avLst>
              </a:prstGeom>
              <a:blipFill>
                <a:blip r:embed="rId4"/>
                <a:stretch>
                  <a:fillRect l="-439" t="-4103" b="-11795"/>
                </a:stretch>
              </a:blipFill>
              <a:ln w="38100">
                <a:solidFill>
                  <a:schemeClr val="accent1"/>
                </a:solidFill>
              </a:ln>
            </p:spPr>
            <p:txBody>
              <a:bodyPr/>
              <a:lstStyle/>
              <a:p>
                <a:r>
                  <a:rPr lang="en-IN">
                    <a:noFill/>
                  </a:rPr>
                  <a:t> </a:t>
                </a:r>
              </a:p>
            </p:txBody>
          </p:sp>
        </mc:Fallback>
      </mc:AlternateContent>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12874" y="4325488"/>
            <a:ext cx="1813917" cy="1813917"/>
          </a:xfrm>
          <a:prstGeom prst="rect">
            <a:avLst/>
          </a:prstGeom>
        </p:spPr>
      </p:pic>
      <p:sp>
        <p:nvSpPr>
          <p:cNvPr id="16" name="Rectangular Callout 15"/>
          <p:cNvSpPr/>
          <p:nvPr/>
        </p:nvSpPr>
        <p:spPr>
          <a:xfrm>
            <a:off x="6096000" y="4404321"/>
            <a:ext cx="4509656" cy="1156723"/>
          </a:xfrm>
          <a:prstGeom prst="wedgeRectCallout">
            <a:avLst>
              <a:gd name="adj1" fmla="val 61054"/>
              <a:gd name="adj2" fmla="val 43046"/>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Warning! Just because a prediction is made with more confidence does not mean it must be correct!</a:t>
            </a:r>
            <a:endParaRPr lang="en-US" sz="2400" i="1" dirty="0">
              <a:solidFill>
                <a:schemeClr val="bg1"/>
              </a:solidFill>
              <a:latin typeface="+mj-lt"/>
            </a:endParaRPr>
          </a:p>
        </p:txBody>
      </p:sp>
      <p:grpSp>
        <p:nvGrpSpPr>
          <p:cNvPr id="13" name="Group 12">
            <a:extLst>
              <a:ext uri="{FF2B5EF4-FFF2-40B4-BE49-F238E27FC236}">
                <a16:creationId xmlns:a16="http://schemas.microsoft.com/office/drawing/2014/main" id="{27332B36-9A17-AF96-4403-E795CB4AE7A5}"/>
              </a:ext>
            </a:extLst>
          </p:cNvPr>
          <p:cNvGrpSpPr/>
          <p:nvPr/>
        </p:nvGrpSpPr>
        <p:grpSpPr>
          <a:xfrm>
            <a:off x="10909607" y="2185138"/>
            <a:ext cx="1143000" cy="1143000"/>
            <a:chOff x="2379643" y="355681"/>
            <a:chExt cx="1143000" cy="1143000"/>
          </a:xfrm>
        </p:grpSpPr>
        <p:sp>
          <p:nvSpPr>
            <p:cNvPr id="18" name="Oval 17">
              <a:extLst>
                <a:ext uri="{FF2B5EF4-FFF2-40B4-BE49-F238E27FC236}">
                  <a16:creationId xmlns:a16="http://schemas.microsoft.com/office/drawing/2014/main" id="{39850524-5FAA-2F55-6F94-37BFAAD12760}"/>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Freeform: Shape 18">
              <a:extLst>
                <a:ext uri="{FF2B5EF4-FFF2-40B4-BE49-F238E27FC236}">
                  <a16:creationId xmlns:a16="http://schemas.microsoft.com/office/drawing/2014/main" id="{4242FD1D-5308-7D18-BDC0-F810AED4DDAE}"/>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20" name="Group 19">
              <a:extLst>
                <a:ext uri="{FF2B5EF4-FFF2-40B4-BE49-F238E27FC236}">
                  <a16:creationId xmlns:a16="http://schemas.microsoft.com/office/drawing/2014/main" id="{529081E5-8B42-8EAF-8A4C-1CC62112A735}"/>
                </a:ext>
              </a:extLst>
            </p:cNvPr>
            <p:cNvGrpSpPr/>
            <p:nvPr/>
          </p:nvGrpSpPr>
          <p:grpSpPr>
            <a:xfrm>
              <a:off x="2676823" y="704523"/>
              <a:ext cx="548640" cy="320040"/>
              <a:chOff x="8209190" y="1852901"/>
              <a:chExt cx="2194560" cy="1280160"/>
            </a:xfrm>
          </p:grpSpPr>
          <p:sp>
            <p:nvSpPr>
              <p:cNvPr id="21" name="Freeform: Shape 20">
                <a:extLst>
                  <a:ext uri="{FF2B5EF4-FFF2-40B4-BE49-F238E27FC236}">
                    <a16:creationId xmlns:a16="http://schemas.microsoft.com/office/drawing/2014/main" id="{C499763F-E607-E9F6-E10A-883E106675D5}"/>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22" name="Freeform: Shape 21">
                <a:extLst>
                  <a:ext uri="{FF2B5EF4-FFF2-40B4-BE49-F238E27FC236}">
                    <a16:creationId xmlns:a16="http://schemas.microsoft.com/office/drawing/2014/main" id="{F5CF05F2-D2E5-3EE6-4C9E-9460153D1C95}"/>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mc:AlternateContent xmlns:mc="http://schemas.openxmlformats.org/markup-compatibility/2006" xmlns:a14="http://schemas.microsoft.com/office/drawing/2010/main">
        <mc:Choice Requires="a14">
          <p:sp>
            <p:nvSpPr>
              <p:cNvPr id="14" name="Rectangular Callout 13"/>
              <p:cNvSpPr/>
              <p:nvPr/>
            </p:nvSpPr>
            <p:spPr>
              <a:xfrm>
                <a:off x="253352" y="1802664"/>
                <a:ext cx="10352304" cy="1156723"/>
              </a:xfrm>
              <a:prstGeom prst="wedgeRectCallout">
                <a:avLst>
                  <a:gd name="adj1" fmla="val 54589"/>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True! Suppose another model gives us the PMF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0.05, 0.85</m:t>
                        </m:r>
                        <m:r>
                          <a:rPr lang="en-IN" sz="2400" i="1">
                            <a:solidFill>
                              <a:schemeClr val="bg1"/>
                            </a:solidFill>
                            <a:latin typeface="Cambria Math" panose="02040503050406030204" pitchFamily="18" charset="0"/>
                          </a:rPr>
                          <m:t>, 0.1</m:t>
                        </m:r>
                      </m:e>
                    </m:d>
                  </m:oMath>
                </a14:m>
                <a:r>
                  <a:rPr lang="en-US" sz="2400" i="1" dirty="0">
                    <a:solidFill>
                      <a:schemeClr val="bg1"/>
                    </a:solidFill>
                    <a:latin typeface="+mj-lt"/>
                  </a:rPr>
                  <a:t> </a:t>
                </a:r>
                <a:r>
                  <a:rPr lang="en-US" sz="2400" dirty="0">
                    <a:solidFill>
                      <a:schemeClr val="bg1"/>
                    </a:solidFill>
                    <a:latin typeface="+mj-lt"/>
                  </a:rPr>
                  <a:t>on the same data point</a:t>
                </a:r>
                <a:r>
                  <a:rPr lang="en-US" sz="2400" i="1" dirty="0">
                    <a:solidFill>
                      <a:schemeClr val="bg1"/>
                    </a:solidFill>
                    <a:latin typeface="+mj-lt"/>
                  </a:rPr>
                  <a:t>.</a:t>
                </a:r>
                <a:r>
                  <a:rPr lang="en-US" sz="2400" dirty="0">
                    <a:solidFill>
                      <a:schemeClr val="bg1"/>
                    </a:solidFill>
                    <a:latin typeface="+mj-lt"/>
                  </a:rPr>
                  <a:t> The second class still wins but this time the model is very certain about this prediction (since it is giving a very high 85% confidence in this prediction).</a:t>
                </a:r>
                <a:endParaRPr lang="en-US" sz="2400" i="1" dirty="0">
                  <a:solidFill>
                    <a:schemeClr val="bg1"/>
                  </a:solidFill>
                  <a:latin typeface="+mj-lt"/>
                </a:endParaRPr>
              </a:p>
            </p:txBody>
          </p:sp>
        </mc:Choice>
        <mc:Fallback xmlns="">
          <p:sp>
            <p:nvSpPr>
              <p:cNvPr id="14" name="Rectangular Callout 13"/>
              <p:cNvSpPr>
                <a:spLocks noRot="1" noChangeAspect="1" noMove="1" noResize="1" noEditPoints="1" noAdjustHandles="1" noChangeArrowheads="1" noChangeShapeType="1" noTextEdit="1"/>
              </p:cNvSpPr>
              <p:nvPr/>
            </p:nvSpPr>
            <p:spPr>
              <a:xfrm>
                <a:off x="253352" y="1802664"/>
                <a:ext cx="10352304" cy="1156723"/>
              </a:xfrm>
              <a:prstGeom prst="wedgeRectCallout">
                <a:avLst>
                  <a:gd name="adj1" fmla="val 54589"/>
                  <a:gd name="adj2" fmla="val 46970"/>
                </a:avLst>
              </a:prstGeom>
              <a:blipFill>
                <a:blip r:embed="rId6"/>
                <a:stretch>
                  <a:fillRect t="-4103" b="-11795"/>
                </a:stretch>
              </a:blipFill>
              <a:ln w="38100">
                <a:solidFill>
                  <a:schemeClr val="accent1"/>
                </a:solidFill>
              </a:ln>
            </p:spPr>
            <p:txBody>
              <a:bodyPr/>
              <a:lstStyle/>
              <a:p>
                <a:r>
                  <a:rPr lang="en-IN">
                    <a:noFill/>
                  </a:rPr>
                  <a:t> </a:t>
                </a:r>
              </a:p>
            </p:txBody>
          </p:sp>
        </mc:Fallback>
      </mc:AlternateContent>
      <p:sp>
        <p:nvSpPr>
          <p:cNvPr id="17" name="Rectangular Callout 16"/>
          <p:cNvSpPr/>
          <p:nvPr/>
        </p:nvSpPr>
        <p:spPr>
          <a:xfrm>
            <a:off x="253352" y="3086558"/>
            <a:ext cx="10352304" cy="1156723"/>
          </a:xfrm>
          <a:prstGeom prst="wedgeRectCallout">
            <a:avLst>
              <a:gd name="adj1" fmla="val 56663"/>
              <a:gd name="adj2" fmla="val -3569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I could not agree more. However, in many ML applications (e.g. active learning) if we find that the model is making unsure predictions, we can switch to another model or just ask a human to step in. Thus, confidence info can be used fruitfully</a:t>
            </a:r>
            <a:endParaRPr lang="en-US" sz="2400" i="1" dirty="0">
              <a:solidFill>
                <a:schemeClr val="bg1"/>
              </a:solidFill>
              <a:latin typeface="+mj-lt"/>
            </a:endParaRPr>
          </a:p>
        </p:txBody>
      </p:sp>
    </p:spTree>
    <p:extLst>
      <p:ext uri="{BB962C8B-B14F-4D97-AF65-F5344CB8AC3E}">
        <p14:creationId xmlns:p14="http://schemas.microsoft.com/office/powerpoint/2010/main" val="8029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par>
                          <p:cTn id="35" fill="hold">
                            <p:stCondLst>
                              <p:cond delay="0"/>
                            </p:stCondLst>
                            <p:childTnLst>
                              <p:par>
                                <p:cTn id="36" presetID="22" presetClass="entr" presetSubtype="2"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righ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par>
                          <p:cTn id="46" fill="hold">
                            <p:stCondLst>
                              <p:cond delay="500"/>
                            </p:stCondLst>
                            <p:childTnLst>
                              <p:par>
                                <p:cTn id="47" presetID="22" presetClass="entr" presetSubtype="2"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childTnLst>
                                </p:cTn>
                              </p:par>
                            </p:childTnLst>
                          </p:cTn>
                        </p:par>
                        <p:par>
                          <p:cTn id="54" fill="hold">
                            <p:stCondLst>
                              <p:cond delay="0"/>
                            </p:stCondLst>
                            <p:childTnLst>
                              <p:par>
                                <p:cTn id="55" presetID="22" presetClass="entr" presetSubtype="2"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right)">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right)">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16" grpId="0" animBg="1"/>
      <p:bldP spid="14"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Binary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3"/>
                <a:ext cx="11938645" cy="5874803"/>
              </a:xfrm>
            </p:spPr>
            <p:txBody>
              <a:bodyPr>
                <a:normAutofit/>
              </a:bodyPr>
              <a:lstStyle/>
              <a:p>
                <a:r>
                  <a:rPr lang="en-IN" dirty="0"/>
                  <a:t>Find a way to map every data point </a:t>
                </a:r>
                <a14:m>
                  <m:oMath xmlns:m="http://schemas.openxmlformats.org/officeDocument/2006/math">
                    <m:r>
                      <a:rPr lang="en-IN" b="1" i="0" smtClean="0">
                        <a:latin typeface="Cambria Math" panose="02040503050406030204" pitchFamily="18" charset="0"/>
                      </a:rPr>
                      <m:t>𝐱</m:t>
                    </m:r>
                  </m:oMath>
                </a14:m>
                <a:r>
                  <a:rPr lang="en-IN" dirty="0"/>
                  <a:t> to a Rademacher distribution</a:t>
                </a:r>
              </a:p>
              <a:p>
                <a:pPr lvl="2"/>
                <a:r>
                  <a:rPr lang="en-IN" dirty="0"/>
                  <a:t>Another way of saying this: map every data point </a:t>
                </a:r>
                <a14:m>
                  <m:oMath xmlns:m="http://schemas.openxmlformats.org/officeDocument/2006/math">
                    <m:r>
                      <a:rPr lang="en-IN" b="1" i="0" smtClean="0">
                        <a:latin typeface="Cambria Math" panose="02040503050406030204" pitchFamily="18" charset="0"/>
                      </a:rPr>
                      <m:t>𝐱</m:t>
                    </m:r>
                  </m:oMath>
                </a14:m>
                <a:r>
                  <a:rPr lang="en-IN" dirty="0"/>
                  <a:t> to a </a:t>
                </a:r>
                <a:r>
                  <a:rPr lang="en-IN" dirty="0" err="1"/>
                  <a:t>prob</a:t>
                </a:r>
                <a:r>
                  <a:rPr lang="en-IN" dirty="0"/>
                  <a: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𝑝</m:t>
                        </m:r>
                      </m:e>
                      <m:sub>
                        <m:r>
                          <a:rPr lang="en-IN" b="1" i="0" smtClean="0">
                            <a:latin typeface="Cambria Math" panose="02040503050406030204" pitchFamily="18" charset="0"/>
                          </a:rPr>
                          <m:t>𝐱</m:t>
                        </m:r>
                      </m:sub>
                    </m:sSub>
                    <m:r>
                      <a:rPr lang="en-IN" b="0" i="1" smtClean="0">
                        <a:latin typeface="Cambria Math" panose="02040503050406030204" pitchFamily="18" charset="0"/>
                      </a:rPr>
                      <m:t>∈[0,1]</m:t>
                    </m:r>
                  </m:oMath>
                </a14:m>
                <a:endParaRPr lang="en-IN" dirty="0"/>
              </a:p>
              <a:p>
                <a:pPr lvl="2"/>
                <a:r>
                  <a:rPr lang="en-IN" dirty="0"/>
                  <a:t>Will give us a PMF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e>
                    </m:d>
                  </m:oMath>
                </a14:m>
                <a:r>
                  <a:rPr lang="en-IN" dirty="0"/>
                  <a:t> i.e.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m:t>
                        </m:r>
                        <m:r>
                          <a:rPr lang="en-IN" b="0" i="0" smtClean="0">
                            <a:latin typeface="Cambria Math" panose="02040503050406030204" pitchFamily="18" charset="0"/>
                            <a:ea typeface="Cambria Math" panose="02040503050406030204" pitchFamily="18" charset="0"/>
                          </a:rPr>
                          <m:t> </m:t>
                        </m:r>
                        <m:r>
                          <a:rPr lang="en-IN">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e>
                    </m:d>
                    <m:r>
                      <a:rPr lang="en-IN" b="0" i="1" smtClean="0">
                        <a:latin typeface="Cambria Math" panose="02040503050406030204" pitchFamily="18" charset="0"/>
                        <a:ea typeface="Cambria Math" panose="02040503050406030204" pitchFamily="18" charset="0"/>
                      </a:rPr>
                      <m:t>=1−</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r>
                      <a:rPr lang="en-IN" b="0"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m:t>
                        </m:r>
                        <m:r>
                          <a:rPr lang="en-IN" b="0" i="0" smtClean="0">
                            <a:latin typeface="Cambria Math" panose="02040503050406030204" pitchFamily="18" charset="0"/>
                            <a:ea typeface="Cambria Math" panose="02040503050406030204" pitchFamily="18" charset="0"/>
                          </a:rPr>
                          <m:t> </m:t>
                        </m:r>
                        <m:r>
                          <a:rPr lang="en-IN">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e>
                    </m:d>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oMath>
                </a14:m>
                <a:endParaRPr lang="en-IN" dirty="0"/>
              </a:p>
              <a:p>
                <a:r>
                  <a:rPr lang="en-IN" dirty="0"/>
                  <a:t>If using mode predictor i.e. </a:t>
                </a:r>
                <a14:m>
                  <m:oMath xmlns:m="http://schemas.openxmlformats.org/officeDocument/2006/math">
                    <m:acc>
                      <m:accPr>
                        <m:chr m:val="̂"/>
                        <m:ctrlPr>
                          <a:rPr lang="en-IN" i="1">
                            <a:latin typeface="Cambria Math" panose="02040503050406030204" pitchFamily="18" charset="0"/>
                          </a:rPr>
                        </m:ctrlPr>
                      </m:accPr>
                      <m:e>
                        <m:r>
                          <a:rPr lang="en-IN">
                            <a:latin typeface="Cambria Math" panose="02040503050406030204" pitchFamily="18" charset="0"/>
                          </a:rPr>
                          <m:t>𝑦</m:t>
                        </m:r>
                      </m:e>
                    </m:acc>
                    <m:r>
                      <a:rPr lang="en-IN"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dirty="0">
                                    <a:latin typeface="Cambria Math" panose="02040503050406030204" pitchFamily="18" charset="0"/>
                                  </a:rPr>
                                  <m:t>𝑦</m:t>
                                </m:r>
                                <m:r>
                                  <a:rPr lang="en-IN" dirty="0">
                                    <a:latin typeface="Cambria Math" panose="02040503050406030204" pitchFamily="18" charset="0"/>
                                  </a:rPr>
                                  <m:t>∈</m:t>
                                </m:r>
                                <m:r>
                                  <a:rPr lang="en-IN" dirty="0">
                                    <a:latin typeface="Cambria Math" panose="02040503050406030204" pitchFamily="18" charset="0"/>
                                    <a:ea typeface="Cambria Math" panose="02040503050406030204" pitchFamily="18" charset="0"/>
                                  </a:rPr>
                                  <m:t>𝒴</m:t>
                                </m:r>
                              </m:lim>
                            </m:limLow>
                          </m:fName>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m:t>
                                </m:r>
                                <m:r>
                                  <a:rPr lang="en-IN">
                                    <a:latin typeface="Cambria Math" panose="02040503050406030204" pitchFamily="18" charset="0"/>
                                    <a:ea typeface="Cambria Math" panose="02040503050406030204" pitchFamily="18" charset="0"/>
                                  </a:rPr>
                                  <m:t>𝑦</m:t>
                                </m:r>
                                <m:r>
                                  <a:rPr lang="en-IN">
                                    <a:latin typeface="Cambria Math" panose="02040503050406030204" pitchFamily="18" charset="0"/>
                                    <a:ea typeface="Cambria Math" panose="02040503050406030204" pitchFamily="18" charset="0"/>
                                  </a:rPr>
                                  <m:t> | </m:t>
                                </m:r>
                                <m:r>
                                  <a:rPr lang="en-IN" b="1">
                                    <a:latin typeface="Cambria Math" panose="02040503050406030204" pitchFamily="18" charset="0"/>
                                    <a:ea typeface="Cambria Math" panose="02040503050406030204" pitchFamily="18" charset="0"/>
                                  </a:rPr>
                                  <m:t>𝐱</m:t>
                                </m:r>
                              </m:e>
                            </m:d>
                          </m:e>
                        </m:func>
                      </m:e>
                    </m:func>
                  </m:oMath>
                </a14:m>
                <a:r>
                  <a:rPr lang="en-IN" dirty="0"/>
                  <a:t> then this PMF will give us the correct label only if the following happens</a:t>
                </a:r>
              </a:p>
              <a:p>
                <a:pPr lvl="2"/>
                <a:r>
                  <a:rPr lang="en-IN" dirty="0"/>
                  <a:t>When the true label of </a:t>
                </a:r>
                <a14:m>
                  <m:oMath xmlns:m="http://schemas.openxmlformats.org/officeDocument/2006/math">
                    <m:r>
                      <a:rPr lang="en-IN" b="1" i="0" smtClean="0">
                        <a:latin typeface="Cambria Math" panose="02040503050406030204" pitchFamily="18" charset="0"/>
                      </a:rPr>
                      <m:t>𝐱</m:t>
                    </m:r>
                  </m:oMath>
                </a14:m>
                <a:r>
                  <a:rPr lang="en-IN" dirty="0"/>
                  <a:t> is </a:t>
                </a:r>
                <a14:m>
                  <m:oMath xmlns:m="http://schemas.openxmlformats.org/officeDocument/2006/math">
                    <m:r>
                      <a:rPr lang="en-IN" b="0" i="1" smtClean="0">
                        <a:latin typeface="Cambria Math" panose="02040503050406030204" pitchFamily="18" charset="0"/>
                      </a:rPr>
                      <m:t>+1</m:t>
                    </m:r>
                  </m:oMath>
                </a14:m>
                <a:r>
                  <a:rPr lang="en-IN" dirty="0"/>
                  <a:t>,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&gt;1−</m:t>
                    </m:r>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oMath>
                </a14:m>
                <a:r>
                  <a:rPr lang="en-IN" dirty="0"/>
                  <a:t>, in other words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&gt;</m:t>
                    </m:r>
                    <m:r>
                      <a:rPr lang="en-IN" b="0" i="1" smtClean="0">
                        <a:latin typeface="Cambria Math" panose="02040503050406030204" pitchFamily="18" charset="0"/>
                      </a:rPr>
                      <m:t>0.5</m:t>
                    </m:r>
                  </m:oMath>
                </a14:m>
                <a:endParaRPr lang="en-IN" dirty="0"/>
              </a:p>
              <a:p>
                <a:pPr lvl="2"/>
                <a:r>
                  <a:rPr lang="en-IN" dirty="0"/>
                  <a:t>When the true label of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b="0" i="1" smtClean="0">
                        <a:latin typeface="Cambria Math" panose="02040503050406030204" pitchFamily="18" charset="0"/>
                      </a:rPr>
                      <m:t>−</m:t>
                    </m:r>
                    <m:r>
                      <a:rPr lang="en-IN">
                        <a:latin typeface="Cambria Math" panose="02040503050406030204" pitchFamily="18" charset="0"/>
                      </a:rPr>
                      <m:t>1</m:t>
                    </m:r>
                  </m:oMath>
                </a14:m>
                <a:r>
                  <a:rPr lang="en-IN" dirty="0"/>
                  <a:t>, </a:t>
                </a:r>
                <a14:m>
                  <m:oMath xmlns:m="http://schemas.openxmlformats.org/officeDocument/2006/math">
                    <m:sSub>
                      <m:sSubPr>
                        <m:ctrlPr>
                          <a:rPr lang="en-IN" i="1">
                            <a:latin typeface="Cambria Math" panose="02040503050406030204" pitchFamily="18" charset="0"/>
                          </a:rPr>
                        </m:ctrlPr>
                      </m:sSubPr>
                      <m:e>
                        <m:r>
                          <a:rPr lang="en-IN" b="0" i="1" smtClean="0">
                            <a:latin typeface="Cambria Math" panose="02040503050406030204" pitchFamily="18" charset="0"/>
                          </a:rPr>
                          <m:t>1−</m:t>
                        </m:r>
                        <m:r>
                          <a:rPr lang="en-IN">
                            <a:latin typeface="Cambria Math" panose="02040503050406030204" pitchFamily="18" charset="0"/>
                          </a:rPr>
                          <m:t>𝑝</m:t>
                        </m:r>
                      </m:e>
                      <m:sub>
                        <m:r>
                          <a:rPr lang="en-IN" b="1">
                            <a:latin typeface="Cambria Math" panose="02040503050406030204" pitchFamily="18" charset="0"/>
                          </a:rPr>
                          <m:t>𝐱</m:t>
                        </m:r>
                      </m:sub>
                    </m:sSub>
                    <m:r>
                      <a:rPr lang="en-IN">
                        <a:latin typeface="Cambria Math" panose="02040503050406030204" pitchFamily="18" charset="0"/>
                      </a:rPr>
                      <m:t>&gt;</m:t>
                    </m:r>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oMath>
                </a14:m>
                <a:r>
                  <a:rPr lang="en-IN" dirty="0"/>
                  <a:t>, in other words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&lt;</m:t>
                    </m:r>
                    <m:r>
                      <a:rPr lang="en-IN">
                        <a:latin typeface="Cambria Math" panose="02040503050406030204" pitchFamily="18" charset="0"/>
                      </a:rPr>
                      <m:t>0.5</m:t>
                    </m:r>
                  </m:oMath>
                </a14:m>
                <a:endParaRPr lang="en-IN" dirty="0"/>
              </a:p>
              <a:p>
                <a:pPr lvl="2"/>
                <a:r>
                  <a:rPr lang="en-IN" dirty="0"/>
                  <a:t>Note that if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m:t>
                    </m:r>
                    <m:r>
                      <a:rPr lang="en-IN" b="0" i="1" smtClean="0">
                        <a:latin typeface="Cambria Math" panose="02040503050406030204" pitchFamily="18" charset="0"/>
                      </a:rPr>
                      <m:t>0.5</m:t>
                    </m:r>
                  </m:oMath>
                </a14:m>
                <a:r>
                  <a:rPr lang="en-IN" dirty="0"/>
                  <a:t>, it means ML model is totally confused about label of </a:t>
                </a:r>
                <a14:m>
                  <m:oMath xmlns:m="http://schemas.openxmlformats.org/officeDocument/2006/math">
                    <m:r>
                      <a:rPr lang="en-IN" b="1" i="0" smtClean="0">
                        <a:latin typeface="Cambria Math" panose="02040503050406030204" pitchFamily="18" charset="0"/>
                      </a:rPr>
                      <m:t>𝐱</m:t>
                    </m:r>
                  </m:oMath>
                </a14:m>
                <a:endParaRPr lang="en-IN" b="1" i="0" dirty="0"/>
              </a:p>
              <a:p>
                <a:pPr lvl="2"/>
                <a:r>
                  <a:rPr lang="en-IN" dirty="0"/>
                  <a:t>Data points for whom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a:latin typeface="Cambria Math" panose="02040503050406030204" pitchFamily="18" charset="0"/>
                      </a:rPr>
                      <m:t>=</m:t>
                    </m:r>
                    <m:r>
                      <a:rPr lang="en-IN">
                        <a:latin typeface="Cambria Math" panose="02040503050406030204" pitchFamily="18" charset="0"/>
                      </a:rPr>
                      <m:t>0.5</m:t>
                    </m:r>
                  </m:oMath>
                </a14:m>
                <a:r>
                  <a:rPr lang="en-IN" dirty="0"/>
                  <a:t> are on decision boundary!!</a:t>
                </a:r>
              </a:p>
              <a:p>
                <a:r>
                  <a:rPr lang="en-IN" dirty="0"/>
                  <a:t>Of course, as usual we want a healthy margin</a:t>
                </a:r>
              </a:p>
              <a:p>
                <a:pPr lvl="2"/>
                <a:r>
                  <a:rPr lang="en-IN" dirty="0"/>
                  <a:t>If true label of the data point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i="0" dirty="0" smtClean="0">
                        <a:latin typeface="Cambria Math" panose="02040503050406030204" pitchFamily="18" charset="0"/>
                      </a:rPr>
                      <m:t>+</m:t>
                    </m:r>
                    <m:r>
                      <a:rPr lang="en-IN">
                        <a:latin typeface="Cambria Math" panose="02040503050406030204" pitchFamily="18" charset="0"/>
                      </a:rPr>
                      <m:t>1</m:t>
                    </m:r>
                  </m:oMath>
                </a14:m>
                <a:r>
                  <a:rPr lang="en-IN" dirty="0"/>
                  <a:t>, then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≫0.5</m:t>
                    </m:r>
                  </m:oMath>
                </a14:m>
                <a:r>
                  <a:rPr lang="en-IN" dirty="0"/>
                  <a:t> i.e.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a:latin typeface="Cambria Math" panose="02040503050406030204" pitchFamily="18" charset="0"/>
                      </a:rPr>
                      <m:t>≈</m:t>
                    </m:r>
                    <m:r>
                      <a:rPr lang="en-IN" b="0" i="1" smtClean="0">
                        <a:latin typeface="Cambria Math" panose="02040503050406030204" pitchFamily="18" charset="0"/>
                      </a:rPr>
                      <m:t>1</m:t>
                    </m:r>
                  </m:oMath>
                </a14:m>
                <a:endParaRPr lang="en-IN" dirty="0"/>
              </a:p>
              <a:p>
                <a:pPr lvl="2"/>
                <a:r>
                  <a:rPr lang="en-IN" dirty="0"/>
                  <a:t>If true label of the data point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b="0" i="0" smtClean="0">
                        <a:latin typeface="Cambria Math" panose="02040503050406030204" pitchFamily="18" charset="0"/>
                      </a:rPr>
                      <m:t>−</m:t>
                    </m:r>
                    <m:r>
                      <a:rPr lang="en-IN" i="1">
                        <a:latin typeface="Cambria Math" panose="02040503050406030204" pitchFamily="18" charset="0"/>
                      </a:rPr>
                      <m:t>1</m:t>
                    </m:r>
                  </m:oMath>
                </a14:m>
                <a:r>
                  <a:rPr lang="en-IN" dirty="0"/>
                  <a:t>, then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≪0.5</m:t>
                    </m:r>
                  </m:oMath>
                </a14:m>
                <a:r>
                  <a:rPr lang="en-IN" dirty="0"/>
                  <a:t> i.e.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r>
                      <a:rPr lang="en-IN" i="1">
                        <a:latin typeface="Cambria Math" panose="02040503050406030204" pitchFamily="18" charset="0"/>
                      </a:rPr>
                      <m:t>0</m:t>
                    </m:r>
                  </m:oMath>
                </a14:m>
                <a:endParaRPr lang="en-IN" dirty="0"/>
              </a:p>
              <a:p>
                <a:endParaRPr lang="en-IN" dirty="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3"/>
                <a:ext cx="11938645" cy="5874803"/>
              </a:xfrm>
              <a:blipFill>
                <a:blip r:embed="rId2"/>
                <a:stretch>
                  <a:fillRect l="-562" t="-2490" b="-12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5</a:t>
            </a:fld>
            <a:endParaRPr lang="en-US"/>
          </a:p>
        </p:txBody>
      </p:sp>
    </p:spTree>
    <p:extLst>
      <p:ext uri="{BB962C8B-B14F-4D97-AF65-F5344CB8AC3E}">
        <p14:creationId xmlns:p14="http://schemas.microsoft.com/office/powerpoint/2010/main" val="48021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Binary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38645" cy="5746376"/>
              </a:xfrm>
            </p:spPr>
            <p:txBody>
              <a:bodyPr>
                <a:normAutofit/>
              </a:bodyPr>
              <a:lstStyle/>
              <a:p>
                <a:r>
                  <a:rPr lang="en-IN" dirty="0"/>
                  <a:t>How to map feature vectors </a:t>
                </a:r>
                <a14:m>
                  <m:oMath xmlns:m="http://schemas.openxmlformats.org/officeDocument/2006/math">
                    <m:r>
                      <a:rPr lang="en-IN" b="1">
                        <a:latin typeface="Cambria Math" panose="02040503050406030204" pitchFamily="18" charset="0"/>
                      </a:rPr>
                      <m:t>𝐱</m:t>
                    </m:r>
                  </m:oMath>
                </a14:m>
                <a:r>
                  <a:rPr lang="en-IN" dirty="0"/>
                  <a:t> to probability values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i="1">
                        <a:latin typeface="Cambria Math" panose="02040503050406030204" pitchFamily="18" charset="0"/>
                      </a:rPr>
                      <m:t>∈[0,1]</m:t>
                    </m:r>
                  </m:oMath>
                </a14:m>
                <a:r>
                  <a:rPr lang="en-IN" dirty="0"/>
                  <a:t>?	</a:t>
                </a:r>
              </a:p>
              <a:p>
                <a:r>
                  <a:rPr lang="en-IN" dirty="0"/>
                  <a:t>Could treat it as a regression problem since </a:t>
                </a:r>
                <a:r>
                  <a:rPr lang="en-IN" dirty="0" err="1"/>
                  <a:t>prob</a:t>
                </a:r>
                <a:r>
                  <a:rPr lang="en-IN" dirty="0"/>
                  <a:t> values </a:t>
                </a:r>
                <a14:m>
                  <m:oMath xmlns:m="http://schemas.openxmlformats.org/officeDocument/2006/math">
                    <m:r>
                      <a:rPr lang="en-IN" b="0" i="1" smtClean="0">
                        <a:latin typeface="Cambria Math" panose="02040503050406030204" pitchFamily="18" charset="0"/>
                      </a:rPr>
                      <m:t>∈</m:t>
                    </m:r>
                    <m:r>
                      <a:rPr lang="en-IN" b="0" i="1" smtClean="0">
                        <a:latin typeface="Cambria Math" panose="02040503050406030204" pitchFamily="18" charset="0"/>
                        <a:ea typeface="Cambria Math" panose="02040503050406030204" pitchFamily="18" charset="0"/>
                      </a:rPr>
                      <m:t>ℝ</m:t>
                    </m:r>
                  </m:oMath>
                </a14:m>
                <a:r>
                  <a:rPr lang="en-IN" dirty="0"/>
                  <a:t> after all </a:t>
                </a:r>
              </a:p>
              <a:p>
                <a:pPr lvl="2"/>
                <a:r>
                  <a:rPr lang="en-IN" dirty="0"/>
                  <a:t>Will need to modify the training set a bit to do this (basically change all </a:t>
                </a:r>
                <a14:m>
                  <m:oMath xmlns:m="http://schemas.openxmlformats.org/officeDocument/2006/math">
                    <m:r>
                      <a:rPr lang="en-IN" b="0" i="1" smtClean="0">
                        <a:latin typeface="Cambria Math" panose="02040503050406030204" pitchFamily="18" charset="0"/>
                      </a:rPr>
                      <m:t>−1</m:t>
                    </m:r>
                  </m:oMath>
                </a14:m>
                <a:r>
                  <a:rPr lang="en-IN" dirty="0"/>
                  <a:t> labels to </a:t>
                </a:r>
                <a14:m>
                  <m:oMath xmlns:m="http://schemas.openxmlformats.org/officeDocument/2006/math">
                    <m:r>
                      <a:rPr lang="en-IN" b="0" i="1" smtClean="0">
                        <a:latin typeface="Cambria Math" panose="02040503050406030204" pitchFamily="18" charset="0"/>
                      </a:rPr>
                      <m:t>0</m:t>
                    </m:r>
                  </m:oMath>
                </a14:m>
                <a:r>
                  <a:rPr lang="en-IN" dirty="0"/>
                  <a:t> since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b="0" i="1" smtClean="0">
                        <a:latin typeface="Cambria Math" panose="02040503050406030204" pitchFamily="18" charset="0"/>
                      </a:rPr>
                      <m:t>=0</m:t>
                    </m:r>
                  </m:oMath>
                </a14:m>
                <a:r>
                  <a:rPr lang="en-IN" dirty="0"/>
                  <a:t> if the label is </a:t>
                </a:r>
                <a14:m>
                  <m:oMath xmlns:m="http://schemas.openxmlformats.org/officeDocument/2006/math">
                    <m:r>
                      <a:rPr lang="en-IN" b="0" i="1" smtClean="0">
                        <a:latin typeface="Cambria Math" panose="02040503050406030204" pitchFamily="18" charset="0"/>
                      </a:rPr>
                      <m:t>−1</m:t>
                    </m:r>
                  </m:oMath>
                </a14:m>
                <a:endParaRPr lang="en-IN" dirty="0"/>
              </a:p>
              <a:p>
                <a:r>
                  <a:rPr lang="en-IN" dirty="0"/>
                  <a:t>Could use DT etc to solve this regression problem</a:t>
                </a:r>
              </a:p>
              <a:p>
                <a:r>
                  <a:rPr lang="en-IN" dirty="0"/>
                  <a:t>Using linear models to do this presents a challenge</a:t>
                </a:r>
              </a:p>
              <a:p>
                <a:pPr lvl="2"/>
                <a:r>
                  <a:rPr lang="en-IN" dirty="0"/>
                  <a:t>If we learn a linear model </a:t>
                </a:r>
                <a14:m>
                  <m:oMath xmlns:m="http://schemas.openxmlformats.org/officeDocument/2006/math">
                    <m:r>
                      <a:rPr lang="en-IN" b="1" i="0" smtClean="0">
                        <a:latin typeface="Cambria Math" panose="02040503050406030204" pitchFamily="18" charset="0"/>
                      </a:rPr>
                      <m:t>𝐰</m:t>
                    </m:r>
                  </m:oMath>
                </a14:m>
                <a:r>
                  <a:rPr lang="en-IN" dirty="0"/>
                  <a:t> using ridge regression it may happen that for some data point </a:t>
                </a:r>
                <a14:m>
                  <m:oMath xmlns:m="http://schemas.openxmlformats.org/officeDocument/2006/math">
                    <m:r>
                      <a:rPr lang="en-IN" b="1" i="0" smtClean="0">
                        <a:latin typeface="Cambria Math" panose="02040503050406030204" pitchFamily="18" charset="0"/>
                      </a:rPr>
                      <m:t>𝐱</m:t>
                    </m:r>
                  </m:oMath>
                </a14:m>
                <a:r>
                  <a:rPr lang="en-IN" dirty="0"/>
                  <a:t>, we have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&lt;0</m:t>
                    </m:r>
                  </m:oMath>
                </a14:m>
                <a:r>
                  <a:rPr lang="en-IN" dirty="0"/>
                  <a:t> or else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&gt;1</m:t>
                    </m:r>
                  </m:oMath>
                </a14:m>
                <a:endParaRPr lang="en-IN" b="0" i="1" dirty="0">
                  <a:latin typeface="Cambria Math" panose="02040503050406030204" pitchFamily="18" charset="0"/>
                </a:endParaRPr>
              </a:p>
              <a:p>
                <a:pPr lvl="2"/>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oMath>
                </a14:m>
                <a:r>
                  <a:rPr lang="en-IN" dirty="0"/>
                  <a:t> wont make sense in this case – not a valid PMF!!</a:t>
                </a:r>
              </a:p>
              <a:p>
                <a:pPr lvl="2"/>
                <a:r>
                  <a:rPr lang="en-IN" dirty="0"/>
                  <a:t>DT doesn’t suffer from this problem since it always predict a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a:latin typeface="Cambria Math" panose="02040503050406030204" pitchFamily="18" charset="0"/>
                      </a:rPr>
                      <m:t>∈[0,1]</m:t>
                    </m:r>
                  </m:oMath>
                </a14:m>
                <a:endParaRPr lang="en-IN" dirty="0"/>
              </a:p>
              <a:p>
                <a:pPr lvl="2"/>
                <a:r>
                  <a:rPr lang="en-IN" dirty="0"/>
                  <a:t>DT uses averages of a bunch of train labels to obtain test prediction – the average of a bunch of 0s and 1s is always a value in the range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endParaRPr lang="en-IN" dirty="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38645" cy="5746376"/>
              </a:xfrm>
              <a:blipFill>
                <a:blip r:embed="rId2"/>
                <a:stretch>
                  <a:fillRect l="-562"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6</a:t>
            </a:fld>
            <a:endParaRPr lang="en-US"/>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7964" y="0"/>
            <a:ext cx="1864034" cy="1864034"/>
          </a:xfrm>
          <a:prstGeom prst="rect">
            <a:avLst/>
          </a:prstGeom>
        </p:spPr>
      </p:pic>
      <p:sp>
        <p:nvSpPr>
          <p:cNvPr id="18" name="Rectangular Callout 17"/>
          <p:cNvSpPr/>
          <p:nvPr/>
        </p:nvSpPr>
        <p:spPr>
          <a:xfrm>
            <a:off x="6626831" y="304722"/>
            <a:ext cx="3937729" cy="917903"/>
          </a:xfrm>
          <a:prstGeom prst="wedgeRectCallout">
            <a:avLst>
              <a:gd name="adj1" fmla="val 68150"/>
              <a:gd name="adj2" fmla="val 50522"/>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So can we never use linear models to do probabilistic ML?</a:t>
            </a:r>
            <a:endParaRPr lang="en-US" sz="2400" i="1" dirty="0">
              <a:solidFill>
                <a:schemeClr val="bg1"/>
              </a:solidFill>
              <a:latin typeface="+mj-lt"/>
            </a:endParaRP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1814" y="3649243"/>
            <a:ext cx="1928846" cy="1928846"/>
          </a:xfrm>
          <a:prstGeom prst="rect">
            <a:avLst/>
          </a:prstGeom>
        </p:spPr>
      </p:pic>
      <mc:AlternateContent xmlns:mc="http://schemas.openxmlformats.org/markup-compatibility/2006" xmlns:a14="http://schemas.microsoft.com/office/drawing/2010/main">
        <mc:Choice Requires="a14">
          <p:sp>
            <p:nvSpPr>
              <p:cNvPr id="27" name="Rectangular Callout 26"/>
              <p:cNvSpPr/>
              <p:nvPr/>
            </p:nvSpPr>
            <p:spPr>
              <a:xfrm>
                <a:off x="1215792" y="3879942"/>
                <a:ext cx="9348768"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Ah! The name makes sense now – logistic regression is used to solve binary classification problems but since it does so by mapping </a:t>
                </a:r>
                <a14:m>
                  <m:oMath xmlns:m="http://schemas.openxmlformats.org/officeDocument/2006/math">
                    <m:r>
                      <a:rPr lang="en-IN" sz="2400" b="1" i="0">
                        <a:solidFill>
                          <a:schemeClr val="bg1"/>
                        </a:solidFill>
                        <a:latin typeface="Cambria Math" panose="02040503050406030204" pitchFamily="18" charset="0"/>
                      </a:rPr>
                      <m:t>𝐱</m:t>
                    </m:r>
                    <m:r>
                      <a:rPr lang="en-IN" sz="2400">
                        <a:solidFill>
                          <a:schemeClr val="bg1"/>
                        </a:solidFill>
                        <a:latin typeface="Cambria Math" panose="02040503050406030204" pitchFamily="18" charset="0"/>
                      </a:rPr>
                      <m:t>↦</m:t>
                    </m:r>
                    <m:d>
                      <m:dPr>
                        <m:begChr m:val="["/>
                        <m:endChr m:val="]"/>
                        <m:ctrlPr>
                          <a:rPr lang="en-IN" sz="2400" i="1">
                            <a:solidFill>
                              <a:schemeClr val="bg1"/>
                            </a:solidFill>
                            <a:latin typeface="Cambria Math" panose="02040503050406030204" pitchFamily="18" charset="0"/>
                          </a:rPr>
                        </m:ctrlPr>
                      </m:dPr>
                      <m:e>
                        <m:r>
                          <a:rPr lang="en-IN" sz="2400">
                            <a:solidFill>
                              <a:schemeClr val="bg1"/>
                            </a:solidFill>
                            <a:latin typeface="Cambria Math" panose="02040503050406030204" pitchFamily="18" charset="0"/>
                          </a:rPr>
                          <m:t>0,1</m:t>
                        </m:r>
                      </m:e>
                    </m:d>
                  </m:oMath>
                </a14:m>
                <a:r>
                  <a:rPr lang="en-IN" sz="2400" dirty="0">
                    <a:solidFill>
                      <a:schemeClr val="bg1"/>
                    </a:solidFill>
                    <a:latin typeface="+mj-lt"/>
                  </a:rPr>
                  <a:t>, experts thought it would be cool to have the term “regression” in the name</a:t>
                </a:r>
                <a:endParaRPr lang="en-US" sz="2400" i="1" dirty="0">
                  <a:solidFill>
                    <a:schemeClr val="bg1"/>
                  </a:solidFill>
                  <a:latin typeface="+mj-lt"/>
                </a:endParaRPr>
              </a:p>
            </p:txBody>
          </p:sp>
        </mc:Choice>
        <mc:Fallback xmlns="">
          <p:sp>
            <p:nvSpPr>
              <p:cNvPr id="27" name="Rectangular Callout 26"/>
              <p:cNvSpPr>
                <a:spLocks noRot="1" noChangeAspect="1" noMove="1" noResize="1" noEditPoints="1" noAdjustHandles="1" noChangeArrowheads="1" noChangeShapeType="1" noTextEdit="1"/>
              </p:cNvSpPr>
              <p:nvPr/>
            </p:nvSpPr>
            <p:spPr>
              <a:xfrm>
                <a:off x="1215792" y="3879942"/>
                <a:ext cx="9348768" cy="1156723"/>
              </a:xfrm>
              <a:prstGeom prst="wedgeRectCallout">
                <a:avLst>
                  <a:gd name="adj1" fmla="val 56872"/>
                  <a:gd name="adj2" fmla="val 46970"/>
                </a:avLst>
              </a:prstGeom>
              <a:blipFill>
                <a:blip r:embed="rId5"/>
                <a:stretch>
                  <a:fillRect l="-668" t="-3571" b="-11735"/>
                </a:stretch>
              </a:blipFill>
              <a:ln w="38100">
                <a:solidFill>
                  <a:schemeClr val="accent1"/>
                </a:solidFill>
              </a:ln>
            </p:spPr>
            <p:txBody>
              <a:bodyPr/>
              <a:lstStyle/>
              <a:p>
                <a:r>
                  <a:rPr lang="en-IN">
                    <a:noFill/>
                  </a:rPr>
                  <a:t> </a:t>
                </a:r>
              </a:p>
            </p:txBody>
          </p:sp>
        </mc:Fallback>
      </mc:AlternateContent>
      <p:grpSp>
        <p:nvGrpSpPr>
          <p:cNvPr id="11" name="Group 10">
            <a:extLst>
              <a:ext uri="{FF2B5EF4-FFF2-40B4-BE49-F238E27FC236}">
                <a16:creationId xmlns:a16="http://schemas.microsoft.com/office/drawing/2014/main" id="{5369E2E3-1C6E-BA5F-C7EF-8DA1F0780D78}"/>
              </a:ext>
            </a:extLst>
          </p:cNvPr>
          <p:cNvGrpSpPr/>
          <p:nvPr/>
        </p:nvGrpSpPr>
        <p:grpSpPr>
          <a:xfrm>
            <a:off x="10678701" y="2257597"/>
            <a:ext cx="1143000" cy="1143000"/>
            <a:chOff x="2379643" y="355681"/>
            <a:chExt cx="1143000" cy="1143000"/>
          </a:xfrm>
        </p:grpSpPr>
        <p:sp>
          <p:nvSpPr>
            <p:cNvPr id="12" name="Oval 11">
              <a:extLst>
                <a:ext uri="{FF2B5EF4-FFF2-40B4-BE49-F238E27FC236}">
                  <a16:creationId xmlns:a16="http://schemas.microsoft.com/office/drawing/2014/main" id="{B14A93CB-4283-C6B0-C4F4-F952D2972ABF}"/>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Freeform: Shape 12">
              <a:extLst>
                <a:ext uri="{FF2B5EF4-FFF2-40B4-BE49-F238E27FC236}">
                  <a16:creationId xmlns:a16="http://schemas.microsoft.com/office/drawing/2014/main" id="{BCC777B5-48CD-0ACB-39BB-EADDACFB96A8}"/>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4" name="Group 13">
              <a:extLst>
                <a:ext uri="{FF2B5EF4-FFF2-40B4-BE49-F238E27FC236}">
                  <a16:creationId xmlns:a16="http://schemas.microsoft.com/office/drawing/2014/main" id="{3AEC8D3F-54CF-3452-BFA8-858471E7EF88}"/>
                </a:ext>
              </a:extLst>
            </p:cNvPr>
            <p:cNvGrpSpPr/>
            <p:nvPr/>
          </p:nvGrpSpPr>
          <p:grpSpPr>
            <a:xfrm>
              <a:off x="2676823" y="704523"/>
              <a:ext cx="548640" cy="320040"/>
              <a:chOff x="8209190" y="1852901"/>
              <a:chExt cx="2194560" cy="1280160"/>
            </a:xfrm>
          </p:grpSpPr>
          <p:sp>
            <p:nvSpPr>
              <p:cNvPr id="15" name="Freeform: Shape 14">
                <a:extLst>
                  <a:ext uri="{FF2B5EF4-FFF2-40B4-BE49-F238E27FC236}">
                    <a16:creationId xmlns:a16="http://schemas.microsoft.com/office/drawing/2014/main" id="{2448C2E4-6CE8-1BC8-13B1-281A7C49A758}"/>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6" name="Freeform: Shape 15">
                <a:extLst>
                  <a:ext uri="{FF2B5EF4-FFF2-40B4-BE49-F238E27FC236}">
                    <a16:creationId xmlns:a16="http://schemas.microsoft.com/office/drawing/2014/main" id="{3C9CF4C9-86AB-2CC8-6094-ECA44D2E988B}"/>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mc:AlternateContent xmlns:mc="http://schemas.openxmlformats.org/markup-compatibility/2006" xmlns:a14="http://schemas.microsoft.com/office/drawing/2010/main">
        <mc:Choice Requires="a14">
          <p:sp>
            <p:nvSpPr>
              <p:cNvPr id="25" name="Rectangular Callout 24"/>
              <p:cNvSpPr/>
              <p:nvPr/>
            </p:nvSpPr>
            <p:spPr>
              <a:xfrm>
                <a:off x="4433450" y="1587044"/>
                <a:ext cx="5768956" cy="1242053"/>
              </a:xfrm>
              <a:prstGeom prst="wedgeRectCallout">
                <a:avLst>
                  <a:gd name="adj1" fmla="val 61194"/>
                  <a:gd name="adj2" fmla="val 5642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We can – one way to solve the problem of using linear methods to map </a:t>
                </a:r>
                <a14:m>
                  <m:oMath xmlns:m="http://schemas.openxmlformats.org/officeDocument/2006/math">
                    <m:r>
                      <a:rPr lang="en-IN" sz="2400" b="1" i="0">
                        <a:solidFill>
                          <a:schemeClr val="bg1"/>
                        </a:solidFill>
                        <a:latin typeface="Cambria Math" panose="02040503050406030204" pitchFamily="18" charset="0"/>
                      </a:rPr>
                      <m:t>𝐱</m:t>
                    </m:r>
                    <m:r>
                      <a:rPr lang="en-IN" sz="2400" i="1">
                        <a:solidFill>
                          <a:schemeClr val="bg1"/>
                        </a:solidFill>
                        <a:latin typeface="Cambria Math" panose="02040503050406030204" pitchFamily="18" charset="0"/>
                      </a:rPr>
                      <m:t>↦</m:t>
                    </m:r>
                    <m:d>
                      <m:dPr>
                        <m:begChr m:val="["/>
                        <m:endChr m:val="]"/>
                        <m:ctrlPr>
                          <a:rPr lang="en-IN" sz="2400" i="1">
                            <a:solidFill>
                              <a:schemeClr val="bg1"/>
                            </a:solidFill>
                            <a:latin typeface="Cambria Math" panose="02040503050406030204" pitchFamily="18" charset="0"/>
                          </a:rPr>
                        </m:ctrlPr>
                      </m:dPr>
                      <m:e>
                        <m:r>
                          <a:rPr lang="en-IN" sz="2400" i="1">
                            <a:solidFill>
                              <a:schemeClr val="bg1"/>
                            </a:solidFill>
                            <a:latin typeface="Cambria Math" panose="02040503050406030204" pitchFamily="18" charset="0"/>
                          </a:rPr>
                          <m:t>0,1</m:t>
                        </m:r>
                      </m:e>
                    </m:d>
                  </m:oMath>
                </a14:m>
                <a:r>
                  <a:rPr lang="en-IN" sz="2400" dirty="0">
                    <a:solidFill>
                      <a:schemeClr val="bg1"/>
                    </a:solidFill>
                    <a:latin typeface="+mj-lt"/>
                  </a:rPr>
                  <a:t> is called </a:t>
                </a:r>
                <a:r>
                  <a:rPr lang="en-IN" sz="2400" i="1" dirty="0">
                    <a:solidFill>
                      <a:schemeClr val="bg1"/>
                    </a:solidFill>
                    <a:latin typeface="+mj-lt"/>
                  </a:rPr>
                  <a:t>logistic regression</a:t>
                </a:r>
                <a:r>
                  <a:rPr lang="en-IN" sz="2400" dirty="0">
                    <a:solidFill>
                      <a:schemeClr val="bg1"/>
                    </a:solidFill>
                    <a:latin typeface="+mj-lt"/>
                  </a:rPr>
                  <a:t> – have seen it before</a:t>
                </a:r>
              </a:p>
            </p:txBody>
          </p:sp>
        </mc:Choice>
        <mc:Fallback xmlns="">
          <p:sp>
            <p:nvSpPr>
              <p:cNvPr id="25" name="Rectangular Callout 24"/>
              <p:cNvSpPr>
                <a:spLocks noRot="1" noChangeAspect="1" noMove="1" noResize="1" noEditPoints="1" noAdjustHandles="1" noChangeArrowheads="1" noChangeShapeType="1" noTextEdit="1"/>
              </p:cNvSpPr>
              <p:nvPr/>
            </p:nvSpPr>
            <p:spPr>
              <a:xfrm>
                <a:off x="4433450" y="1587044"/>
                <a:ext cx="5768956" cy="1242053"/>
              </a:xfrm>
              <a:prstGeom prst="wedgeRectCallout">
                <a:avLst>
                  <a:gd name="adj1" fmla="val 61194"/>
                  <a:gd name="adj2" fmla="val 56420"/>
                </a:avLst>
              </a:prstGeom>
              <a:blipFill>
                <a:blip r:embed="rId6"/>
                <a:stretch>
                  <a:fillRect l="-1038" b="-893"/>
                </a:stretch>
              </a:blipFill>
              <a:ln w="38100">
                <a:solidFill>
                  <a:schemeClr val="accent1"/>
                </a:solidFill>
              </a:ln>
            </p:spPr>
            <p:txBody>
              <a:bodyPr/>
              <a:lstStyle/>
              <a:p>
                <a:r>
                  <a:rPr lang="en-IN">
                    <a:noFill/>
                  </a:rPr>
                  <a:t> </a:t>
                </a:r>
              </a:p>
            </p:txBody>
          </p:sp>
        </mc:Fallback>
      </mc:AlternateContent>
      <p:sp>
        <p:nvSpPr>
          <p:cNvPr id="28" name="Rectangular Callout 27"/>
          <p:cNvSpPr/>
          <p:nvPr/>
        </p:nvSpPr>
        <p:spPr>
          <a:xfrm>
            <a:off x="3380198" y="2900615"/>
            <a:ext cx="6822208" cy="475488"/>
          </a:xfrm>
          <a:prstGeom prst="wedgeRectCallout">
            <a:avLst>
              <a:gd name="adj1" fmla="val 59537"/>
              <a:gd name="adj2" fmla="val 240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Yes, but there is a trick involved. Let us take a look at it</a:t>
            </a:r>
          </a:p>
        </p:txBody>
      </p:sp>
    </p:spTree>
    <p:extLst>
      <p:ext uri="{BB962C8B-B14F-4D97-AF65-F5344CB8AC3E}">
        <p14:creationId xmlns:p14="http://schemas.microsoft.com/office/powerpoint/2010/main" val="289952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par>
                          <p:cTn id="43" fill="hold">
                            <p:stCondLst>
                              <p:cond delay="0"/>
                            </p:stCondLst>
                            <p:childTnLst>
                              <p:par>
                                <p:cTn id="44" presetID="22" presetClass="entr" presetSubtype="2" fill="hold" grpId="0" nodeType="after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right)">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500"/>
                            </p:stCondLst>
                            <p:childTnLst>
                              <p:par>
                                <p:cTn id="55" presetID="22" presetClass="entr" presetSubtype="2"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right)">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6"/>
                                        </p:tgtEl>
                                        <p:attrNameLst>
                                          <p:attrName>style.visibility</p:attrName>
                                        </p:attrNameLst>
                                      </p:cBhvr>
                                      <p:to>
                                        <p:strVal val="visible"/>
                                      </p:to>
                                    </p:set>
                                  </p:childTnLst>
                                </p:cTn>
                              </p:par>
                            </p:childTnLst>
                          </p:cTn>
                        </p:par>
                        <p:par>
                          <p:cTn id="62" fill="hold">
                            <p:stCondLst>
                              <p:cond delay="0"/>
                            </p:stCondLst>
                            <p:childTnLst>
                              <p:par>
                                <p:cTn id="63" presetID="22" presetClass="entr" presetSubtype="2" fill="hold" grpId="0" nodeType="after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right)">
                                      <p:cBhvr>
                                        <p:cTn id="65" dur="500"/>
                                        <p:tgtEl>
                                          <p:spTgt spid="2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wipe(right)">
                                      <p:cBhvr>
                                        <p:cTn id="7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 grpId="0" animBg="1"/>
      <p:bldP spid="27" grpId="0" animBg="1"/>
      <p:bldP spid="25"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Sigmoid Function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3587459"/>
                <a:ext cx="11600328" cy="3270541"/>
              </a:xfrm>
            </p:spPr>
            <p:txBody>
              <a:bodyPr>
                <a:normAutofit/>
              </a:bodyPr>
              <a:lstStyle/>
              <a:p>
                <a:r>
                  <a:rPr lang="en-IN" b="1" dirty="0"/>
                  <a:t>Trick</a:t>
                </a:r>
                <a:r>
                  <a:rPr lang="en-IN" dirty="0"/>
                  <a:t>: learn a linear model </a:t>
                </a:r>
                <a14:m>
                  <m:oMath xmlns:m="http://schemas.openxmlformats.org/officeDocument/2006/math">
                    <m:r>
                      <a:rPr lang="en-IN" b="1" i="0" smtClean="0">
                        <a:latin typeface="Cambria Math" panose="02040503050406030204" pitchFamily="18" charset="0"/>
                      </a:rPr>
                      <m:t>𝐰</m:t>
                    </m:r>
                  </m:oMath>
                </a14:m>
                <a:r>
                  <a:rPr lang="en-IN" dirty="0"/>
                  <a:t> and map </a:t>
                </a:r>
                <a14:m>
                  <m:oMath xmlns:m="http://schemas.openxmlformats.org/officeDocument/2006/math">
                    <m:r>
                      <a:rPr lang="en-IN" b="1" i="0" smtClean="0">
                        <a:latin typeface="Cambria Math" panose="02040503050406030204" pitchFamily="18" charset="0"/>
                      </a:rPr>
                      <m:t>𝐱</m:t>
                    </m:r>
                    <m:r>
                      <a:rPr lang="en-IN" b="0" i="1" smtClean="0">
                        <a:latin typeface="Cambria Math" panose="02040503050406030204" pitchFamily="18" charset="0"/>
                      </a:rPr>
                      <m:t>↦</m:t>
                    </m:r>
                    <m:r>
                      <a:rPr lang="en-IN" b="0" i="1" smtClean="0">
                        <a:latin typeface="Cambria Math" panose="02040503050406030204" pitchFamily="18" charset="0"/>
                      </a:rPr>
                      <m:t>𝜎</m:t>
                    </m:r>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e>
                    </m:d>
                  </m:oMath>
                </a14:m>
                <a:endParaRPr lang="en-IN" b="0" dirty="0"/>
              </a:p>
              <a:p>
                <a:pPr lvl="2"/>
                <a:r>
                  <a:rPr lang="en-IN" dirty="0"/>
                  <a:t>May have an explicit/hidden bias term as well</a:t>
                </a:r>
              </a:p>
              <a:p>
                <a:pPr lvl="2"/>
                <a:r>
                  <a:rPr lang="en-IN" dirty="0"/>
                  <a:t>This will always give us a value in the range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r>
                  <a:rPr lang="en-IN" dirty="0"/>
                  <a:t>, hence give a valid PMF</a:t>
                </a:r>
              </a:p>
              <a:p>
                <a:r>
                  <a:rPr lang="en-IN" dirty="0"/>
                  <a:t>Note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&gt;0.5</m:t>
                    </m:r>
                  </m:oMath>
                </a14:m>
                <a:r>
                  <a:rPr lang="en-IN" dirty="0"/>
                  <a:t> if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&gt;0</m:t>
                    </m:r>
                  </m:oMath>
                </a14:m>
                <a:r>
                  <a:rPr lang="en-IN" dirty="0"/>
                  <a:t> and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&lt;0.5</m:t>
                    </m:r>
                  </m:oMath>
                </a14:m>
                <a:r>
                  <a:rPr lang="en-IN" dirty="0"/>
                  <a:t> if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&lt;0</m:t>
                    </m:r>
                  </m:oMath>
                </a14:m>
                <a:r>
                  <a:rPr lang="en-IN" dirty="0"/>
                  <a:t> and also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→1</m:t>
                    </m:r>
                  </m:oMath>
                </a14:m>
                <a:r>
                  <a:rPr lang="en-IN" dirty="0"/>
                  <a:t> as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m:t>
                    </m:r>
                  </m:oMath>
                </a14:m>
                <a:r>
                  <a:rPr lang="en-IN" dirty="0"/>
                  <a:t> and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→0</m:t>
                    </m:r>
                  </m:oMath>
                </a14:m>
                <a:r>
                  <a:rPr lang="en-IN" dirty="0"/>
                  <a:t> as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m:t>
                    </m:r>
                  </m:oMath>
                </a14:m>
                <a:endParaRPr lang="en-IN" dirty="0"/>
              </a:p>
              <a:p>
                <a:pPr lvl="2"/>
                <a:r>
                  <a:rPr lang="en-IN" dirty="0"/>
                  <a:t>This means that our sigmoidal map will predict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𝑝</m:t>
                        </m:r>
                      </m:e>
                      <m:sub>
                        <m:r>
                          <a:rPr lang="en-IN" b="1" i="0" smtClean="0">
                            <a:latin typeface="Cambria Math" panose="02040503050406030204" pitchFamily="18" charset="0"/>
                          </a:rPr>
                          <m:t>𝐱</m:t>
                        </m:r>
                      </m:sub>
                    </m:sSub>
                    <m:r>
                      <a:rPr lang="en-IN" b="0" i="1" smtClean="0">
                        <a:latin typeface="Cambria Math" panose="02040503050406030204" pitchFamily="18" charset="0"/>
                      </a:rPr>
                      <m:t>≈1</m:t>
                    </m:r>
                  </m:oMath>
                </a14:m>
                <a:r>
                  <a:rPr lang="en-IN" dirty="0"/>
                  <a:t> if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≫0</m:t>
                    </m:r>
                  </m:oMath>
                </a14:m>
                <a:r>
                  <a:rPr lang="en-IN" dirty="0"/>
                  <a:t> and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a:latin typeface="Cambria Math" panose="02040503050406030204" pitchFamily="18" charset="0"/>
                      </a:rPr>
                      <m:t>≈</m:t>
                    </m:r>
                    <m:r>
                      <a:rPr lang="en-IN" b="0" i="1" smtClean="0">
                        <a:latin typeface="Cambria Math" panose="02040503050406030204" pitchFamily="18" charset="0"/>
                      </a:rPr>
                      <m:t>0</m:t>
                    </m:r>
                  </m:oMath>
                </a14:m>
                <a:r>
                  <a:rPr lang="en-IN" dirty="0"/>
                  <a:t> if </a:t>
                </a:r>
                <a14:m>
                  <m:oMath xmlns:m="http://schemas.openxmlformats.org/officeDocument/2006/math">
                    <m:sSup>
                      <m:sSupPr>
                        <m:ctrlPr>
                          <a:rPr lang="en-IN" i="1">
                            <a:latin typeface="Cambria Math" panose="02040503050406030204" pitchFamily="18" charset="0"/>
                          </a:rPr>
                        </m:ctrlPr>
                      </m:sSupPr>
                      <m:e>
                        <m:r>
                          <a:rPr lang="en-IN" b="1" i="0">
                            <a:latin typeface="Cambria Math" panose="02040503050406030204" pitchFamily="18" charset="0"/>
                          </a:rPr>
                          <m:t>𝐰</m:t>
                        </m:r>
                      </m:e>
                      <m:sup>
                        <m:r>
                          <a:rPr lang="en-IN">
                            <a:latin typeface="Cambria Math" panose="02040503050406030204" pitchFamily="18" charset="0"/>
                          </a:rPr>
                          <m:t>⊤</m:t>
                        </m:r>
                      </m:sup>
                    </m:sSup>
                    <m:r>
                      <a:rPr lang="en-IN" b="1" i="0">
                        <a:latin typeface="Cambria Math" panose="02040503050406030204" pitchFamily="18" charset="0"/>
                      </a:rPr>
                      <m:t>𝐱</m:t>
                    </m:r>
                    <m:r>
                      <a:rPr lang="en-IN" b="0" i="1" smtClean="0">
                        <a:latin typeface="Cambria Math" panose="02040503050406030204" pitchFamily="18" charset="0"/>
                      </a:rPr>
                      <m:t>≪</m:t>
                    </m:r>
                    <m:r>
                      <a:rPr lang="en-IN">
                        <a:latin typeface="Cambria Math" panose="02040503050406030204" pitchFamily="18" charset="0"/>
                      </a:rPr>
                      <m:t>0</m:t>
                    </m:r>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3587459"/>
                <a:ext cx="11600328" cy="3270541"/>
              </a:xfrm>
              <a:blipFill>
                <a:blip r:embed="rId4"/>
                <a:stretch>
                  <a:fillRect l="-578" t="-4469" b="-2607"/>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7</a:t>
            </a:fld>
            <a:endParaRPr lang="en-US"/>
          </a:p>
        </p:txBody>
      </p:sp>
      <p:grpSp>
        <p:nvGrpSpPr>
          <p:cNvPr id="5" name="Group 4"/>
          <p:cNvGrpSpPr/>
          <p:nvPr/>
        </p:nvGrpSpPr>
        <p:grpSpPr>
          <a:xfrm>
            <a:off x="435967" y="1111624"/>
            <a:ext cx="5593039" cy="2288264"/>
            <a:chOff x="2454442" y="1188485"/>
            <a:chExt cx="7498080" cy="2883001"/>
          </a:xfrm>
        </p:grpSpPr>
        <p:cxnSp>
          <p:nvCxnSpPr>
            <p:cNvPr id="6" name="Straight Connector 5"/>
            <p:cNvCxnSpPr/>
            <p:nvPr/>
          </p:nvCxnSpPr>
          <p:spPr>
            <a:xfrm>
              <a:off x="6205889" y="1188485"/>
              <a:ext cx="0" cy="288300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454442" y="4071486"/>
              <a:ext cx="749808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3338909" y="3036177"/>
            <a:ext cx="372223" cy="461665"/>
          </a:xfrm>
          <a:prstGeom prst="rect">
            <a:avLst/>
          </a:prstGeom>
          <a:noFill/>
        </p:spPr>
        <p:txBody>
          <a:bodyPr wrap="square" rtlCol="0">
            <a:spAutoFit/>
          </a:bodyPr>
          <a:lstStyle/>
          <a:p>
            <a:pPr algn="ctr"/>
            <a:r>
              <a:rPr lang="en-IN" sz="2400" dirty="0">
                <a:solidFill>
                  <a:schemeClr val="bg1"/>
                </a:solidFill>
              </a:rPr>
              <a:t>0</a:t>
            </a:r>
            <a:endParaRPr lang="en-US" sz="2400" dirty="0">
              <a:solidFill>
                <a:schemeClr val="bg1"/>
              </a:solidFill>
            </a:endParaRPr>
          </a:p>
        </p:txBody>
      </p:sp>
      <p:sp>
        <p:nvSpPr>
          <p:cNvPr id="10" name="TextBox 9"/>
          <p:cNvSpPr txBox="1"/>
          <p:nvPr/>
        </p:nvSpPr>
        <p:spPr>
          <a:xfrm>
            <a:off x="3232483" y="2049014"/>
            <a:ext cx="598010" cy="461665"/>
          </a:xfrm>
          <a:prstGeom prst="rect">
            <a:avLst/>
          </a:prstGeom>
          <a:noFill/>
        </p:spPr>
        <p:txBody>
          <a:bodyPr wrap="square" rtlCol="0">
            <a:spAutoFit/>
          </a:bodyPr>
          <a:lstStyle/>
          <a:p>
            <a:pPr algn="ctr"/>
            <a:r>
              <a:rPr lang="en-IN" sz="2400" dirty="0">
                <a:solidFill>
                  <a:schemeClr val="bg1"/>
                </a:solidFill>
              </a:rPr>
              <a:t>0.5</a:t>
            </a:r>
            <a:endParaRPr lang="en-US" sz="2400" dirty="0">
              <a:solidFill>
                <a:schemeClr val="bg1"/>
              </a:solidFill>
            </a:endParaRPr>
          </a:p>
        </p:txBody>
      </p:sp>
      <p:sp>
        <p:nvSpPr>
          <p:cNvPr id="11" name="TextBox 10"/>
          <p:cNvSpPr txBox="1"/>
          <p:nvPr/>
        </p:nvSpPr>
        <p:spPr>
          <a:xfrm>
            <a:off x="3338910" y="1013670"/>
            <a:ext cx="372223" cy="461665"/>
          </a:xfrm>
          <a:prstGeom prst="rect">
            <a:avLst/>
          </a:prstGeom>
          <a:noFill/>
        </p:spPr>
        <p:txBody>
          <a:bodyPr wrap="square" rtlCol="0">
            <a:spAutoFit/>
          </a:bodyPr>
          <a:lstStyle/>
          <a:p>
            <a:pPr algn="ctr"/>
            <a:r>
              <a:rPr lang="en-IN" sz="2400" dirty="0">
                <a:solidFill>
                  <a:schemeClr val="bg1"/>
                </a:solidFill>
              </a:rPr>
              <a:t>1</a:t>
            </a:r>
            <a:endParaRPr lang="en-US" sz="2400" dirty="0">
              <a:solidFill>
                <a:schemeClr val="bg1"/>
              </a:solidFill>
            </a:endParaRPr>
          </a:p>
        </p:txBody>
      </p:sp>
      <p:pic>
        <p:nvPicPr>
          <p:cNvPr id="12" name="Picture 11"/>
          <p:cNvPicPr>
            <a:picLocks noChangeAspect="1"/>
          </p:cNvPicPr>
          <p:nvPr>
            <p:custDataLst>
              <p:tags r:id="rId1"/>
            </p:custDataLst>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6351468" y="1287393"/>
            <a:ext cx="5576829" cy="921246"/>
          </a:xfrm>
          <a:prstGeom prst="rect">
            <a:avLst/>
          </a:prstGeom>
        </p:spPr>
      </p:pic>
      <p:cxnSp>
        <p:nvCxnSpPr>
          <p:cNvPr id="18" name="Straight Connector 17"/>
          <p:cNvCxnSpPr/>
          <p:nvPr/>
        </p:nvCxnSpPr>
        <p:spPr>
          <a:xfrm>
            <a:off x="435965" y="1287763"/>
            <a:ext cx="5593038" cy="0"/>
          </a:xfrm>
          <a:prstGeom prst="line">
            <a:avLst/>
          </a:prstGeom>
          <a:ln w="38100" cap="flat" cmpd="sng" algn="ctr">
            <a:solidFill>
              <a:schemeClr val="bg1"/>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Freeform 7"/>
          <p:cNvSpPr/>
          <p:nvPr/>
        </p:nvSpPr>
        <p:spPr>
          <a:xfrm>
            <a:off x="435965" y="1350798"/>
            <a:ext cx="5593038" cy="1967256"/>
          </a:xfrm>
          <a:custGeom>
            <a:avLst/>
            <a:gdLst>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Lst>
            <a:ahLst/>
            <a:cxnLst>
              <a:cxn ang="0">
                <a:pos x="connsiteX0" y="connsiteY0"/>
              </a:cxn>
              <a:cxn ang="0">
                <a:pos x="connsiteX1" y="connsiteY1"/>
              </a:cxn>
              <a:cxn ang="0">
                <a:pos x="connsiteX2" y="connsiteY2"/>
              </a:cxn>
            </a:cxnLst>
            <a:rect l="l" t="t" r="r" b="b"/>
            <a:pathLst>
              <a:path w="7498080" h="2637322">
                <a:moveTo>
                  <a:pt x="0" y="2637322"/>
                </a:moveTo>
                <a:cubicBezTo>
                  <a:pt x="5637196" y="2624488"/>
                  <a:pt x="1880135" y="3208"/>
                  <a:pt x="7498080" y="0"/>
                </a:cubicBezTo>
                <a:lnTo>
                  <a:pt x="7498080" y="0"/>
                </a:ln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custDataLst>
              <p:tags r:id="rId2"/>
            </p:custDataLst>
          </p:nvPr>
        </p:nvPicPr>
        <p:blipFill>
          <a:blip r:embed="rId6" cstate="print">
            <a:lum bright="70000" contrast="-70000"/>
            <a:extLst>
              <a:ext uri="{28A0092B-C50C-407E-A947-70E740481C1C}">
                <a14:useLocalDpi xmlns:a14="http://schemas.microsoft.com/office/drawing/2010/main" val="0"/>
              </a:ext>
            </a:extLst>
          </a:blip>
          <a:stretch>
            <a:fillRect/>
          </a:stretch>
        </p:blipFill>
        <p:spPr>
          <a:xfrm>
            <a:off x="6690515" y="2490074"/>
            <a:ext cx="4898734" cy="850975"/>
          </a:xfrm>
          <a:prstGeom prst="rect">
            <a:avLst/>
          </a:prstGeom>
        </p:spPr>
      </p:pic>
      <p:pic>
        <p:nvPicPr>
          <p:cNvPr id="34" name="Picture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8352" y="36733"/>
            <a:ext cx="1928846" cy="1928846"/>
          </a:xfrm>
          <a:prstGeom prst="rect">
            <a:avLst/>
          </a:prstGeom>
        </p:spPr>
      </p:pic>
      <mc:AlternateContent xmlns:mc="http://schemas.openxmlformats.org/markup-compatibility/2006" xmlns:a14="http://schemas.microsoft.com/office/drawing/2010/main">
        <mc:Choice Requires="a14">
          <p:sp>
            <p:nvSpPr>
              <p:cNvPr id="35" name="Rectangular Callout 34"/>
              <p:cNvSpPr/>
              <p:nvPr/>
            </p:nvSpPr>
            <p:spPr>
              <a:xfrm>
                <a:off x="435965" y="105476"/>
                <a:ext cx="9827918"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Nice! So I want to learn a linear model </a:t>
                </a:r>
                <a14:m>
                  <m:oMath xmlns:m="http://schemas.openxmlformats.org/officeDocument/2006/math">
                    <m:r>
                      <a:rPr lang="en-IN" sz="2400" b="1" i="0" smtClean="0">
                        <a:solidFill>
                          <a:schemeClr val="bg1"/>
                        </a:solidFill>
                        <a:latin typeface="Cambria Math" panose="02040503050406030204" pitchFamily="18" charset="0"/>
                      </a:rPr>
                      <m:t>𝐰</m:t>
                    </m:r>
                  </m:oMath>
                </a14:m>
                <a:r>
                  <a:rPr lang="en-US" sz="2400" i="1" dirty="0">
                    <a:solidFill>
                      <a:schemeClr val="bg1"/>
                    </a:solidFill>
                    <a:latin typeface="+mj-lt"/>
                  </a:rPr>
                  <a:t> </a:t>
                </a:r>
                <a:r>
                  <a:rPr lang="en-US" sz="2400" dirty="0">
                    <a:solidFill>
                      <a:schemeClr val="bg1"/>
                    </a:solidFill>
                    <a:latin typeface="+mj-lt"/>
                  </a:rPr>
                  <a:t>such that once I do this sigmoidal map, data points with label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get mapped to a probability value close to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whereas data points with label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get mapped to a probability value close to </a:t>
                </a:r>
                <a14:m>
                  <m:oMath xmlns:m="http://schemas.openxmlformats.org/officeDocument/2006/math">
                    <m:r>
                      <a:rPr lang="en-US" sz="2400" i="1" dirty="0" smtClean="0">
                        <a:solidFill>
                          <a:schemeClr val="bg1"/>
                        </a:solidFill>
                        <a:latin typeface="Cambria Math" panose="02040503050406030204" pitchFamily="18" charset="0"/>
                      </a:rPr>
                      <m:t>0</m:t>
                    </m:r>
                  </m:oMath>
                </a14:m>
                <a:endParaRPr lang="en-US" sz="2400" i="1" dirty="0">
                  <a:solidFill>
                    <a:schemeClr val="bg1"/>
                  </a:solidFill>
                  <a:latin typeface="+mj-lt"/>
                </a:endParaRPr>
              </a:p>
            </p:txBody>
          </p:sp>
        </mc:Choice>
        <mc:Fallback xmlns="">
          <p:sp>
            <p:nvSpPr>
              <p:cNvPr id="35" name="Rectangular Callout 34"/>
              <p:cNvSpPr>
                <a:spLocks noRot="1" noChangeAspect="1" noMove="1" noResize="1" noEditPoints="1" noAdjustHandles="1" noChangeArrowheads="1" noChangeShapeType="1" noTextEdit="1"/>
              </p:cNvSpPr>
              <p:nvPr/>
            </p:nvSpPr>
            <p:spPr>
              <a:xfrm>
                <a:off x="435965" y="105476"/>
                <a:ext cx="9827918" cy="1156723"/>
              </a:xfrm>
              <a:prstGeom prst="wedgeRectCallout">
                <a:avLst>
                  <a:gd name="adj1" fmla="val 56872"/>
                  <a:gd name="adj2" fmla="val 46970"/>
                </a:avLst>
              </a:prstGeom>
              <a:blipFill>
                <a:blip r:embed="rId8"/>
                <a:stretch>
                  <a:fillRect l="-636" t="-3571" b="-11735"/>
                </a:stretch>
              </a:blipFill>
              <a:ln w="38100">
                <a:solidFill>
                  <a:schemeClr val="accent1"/>
                </a:solidFill>
              </a:ln>
            </p:spPr>
            <p:txBody>
              <a:bodyPr/>
              <a:lstStyle/>
              <a:p>
                <a:r>
                  <a:rPr lang="en-IN">
                    <a:noFill/>
                  </a:rPr>
                  <a:t> </a:t>
                </a:r>
              </a:p>
            </p:txBody>
          </p:sp>
        </mc:Fallback>
      </mc:AlternateContent>
      <p:pic>
        <p:nvPicPr>
          <p:cNvPr id="43" name="Picture 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164736" y="3658160"/>
            <a:ext cx="1864034" cy="1864034"/>
          </a:xfrm>
          <a:prstGeom prst="rect">
            <a:avLst/>
          </a:prstGeom>
        </p:spPr>
      </p:pic>
      <mc:AlternateContent xmlns:mc="http://schemas.openxmlformats.org/markup-compatibility/2006" xmlns:a14="http://schemas.microsoft.com/office/drawing/2010/main">
        <mc:Choice Requires="a14">
          <p:sp>
            <p:nvSpPr>
              <p:cNvPr id="44" name="Rectangular Callout 43"/>
              <p:cNvSpPr/>
              <p:nvPr/>
            </p:nvSpPr>
            <p:spPr>
              <a:xfrm>
                <a:off x="6135696" y="4189380"/>
                <a:ext cx="4123822" cy="589619"/>
              </a:xfrm>
              <a:prstGeom prst="wedgeRectCallout">
                <a:avLst>
                  <a:gd name="adj1" fmla="val 66655"/>
                  <a:gd name="adj2" fmla="val 5923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How do I learn such a model </a:t>
                </a:r>
                <a14:m>
                  <m:oMath xmlns:m="http://schemas.openxmlformats.org/officeDocument/2006/math">
                    <m:r>
                      <a:rPr lang="en-IN" sz="2400" b="1" i="0" smtClean="0">
                        <a:solidFill>
                          <a:schemeClr val="bg1"/>
                        </a:solidFill>
                        <a:latin typeface="Cambria Math" panose="02040503050406030204" pitchFamily="18" charset="0"/>
                      </a:rPr>
                      <m:t>𝐰</m:t>
                    </m:r>
                  </m:oMath>
                </a14:m>
                <a:r>
                  <a:rPr lang="en-US" sz="2400" i="1" dirty="0">
                    <a:solidFill>
                      <a:schemeClr val="bg1"/>
                    </a:solidFill>
                    <a:latin typeface="+mj-lt"/>
                  </a:rPr>
                  <a:t>?</a:t>
                </a:r>
              </a:p>
            </p:txBody>
          </p:sp>
        </mc:Choice>
        <mc:Fallback xmlns="">
          <p:sp>
            <p:nvSpPr>
              <p:cNvPr id="44" name="Rectangular Callout 43"/>
              <p:cNvSpPr>
                <a:spLocks noRot="1" noChangeAspect="1" noMove="1" noResize="1" noEditPoints="1" noAdjustHandles="1" noChangeArrowheads="1" noChangeShapeType="1" noTextEdit="1"/>
              </p:cNvSpPr>
              <p:nvPr/>
            </p:nvSpPr>
            <p:spPr>
              <a:xfrm>
                <a:off x="6135696" y="4189380"/>
                <a:ext cx="4123822" cy="589619"/>
              </a:xfrm>
              <a:prstGeom prst="wedgeRectCallout">
                <a:avLst>
                  <a:gd name="adj1" fmla="val 66655"/>
                  <a:gd name="adj2" fmla="val 59235"/>
                </a:avLst>
              </a:prstGeom>
              <a:blipFill>
                <a:blip r:embed="rId10"/>
                <a:stretch>
                  <a:fillRect l="-1509"/>
                </a:stretch>
              </a:blipFill>
              <a:ln w="38100">
                <a:solidFill>
                  <a:schemeClr val="accent1"/>
                </a:solidFill>
              </a:ln>
            </p:spPr>
            <p:txBody>
              <a:bodyPr/>
              <a:lstStyle/>
              <a:p>
                <a:r>
                  <a:rPr lang="en-IN">
                    <a:noFill/>
                  </a:rPr>
                  <a:t> </a:t>
                </a:r>
              </a:p>
            </p:txBody>
          </p:sp>
        </mc:Fallback>
      </mc:AlternateContent>
      <p:grpSp>
        <p:nvGrpSpPr>
          <p:cNvPr id="13" name="Group 12">
            <a:extLst>
              <a:ext uri="{FF2B5EF4-FFF2-40B4-BE49-F238E27FC236}">
                <a16:creationId xmlns:a16="http://schemas.microsoft.com/office/drawing/2014/main" id="{E5C75CBA-E142-C1AB-BC29-5D7A12BC9ADE}"/>
              </a:ext>
            </a:extLst>
          </p:cNvPr>
          <p:cNvGrpSpPr/>
          <p:nvPr/>
        </p:nvGrpSpPr>
        <p:grpSpPr>
          <a:xfrm>
            <a:off x="10568260" y="2230426"/>
            <a:ext cx="1143000" cy="1143000"/>
            <a:chOff x="2379643" y="355681"/>
            <a:chExt cx="1143000" cy="1143000"/>
          </a:xfrm>
        </p:grpSpPr>
        <p:sp>
          <p:nvSpPr>
            <p:cNvPr id="14" name="Oval 13">
              <a:extLst>
                <a:ext uri="{FF2B5EF4-FFF2-40B4-BE49-F238E27FC236}">
                  <a16:creationId xmlns:a16="http://schemas.microsoft.com/office/drawing/2014/main" id="{F3C38136-27ED-EA59-9DFA-06663D8B33C3}"/>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Freeform: Shape 14">
              <a:extLst>
                <a:ext uri="{FF2B5EF4-FFF2-40B4-BE49-F238E27FC236}">
                  <a16:creationId xmlns:a16="http://schemas.microsoft.com/office/drawing/2014/main" id="{0DAA6AAB-9A95-5D63-B52C-BB1F93DAF0FE}"/>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A44503CD-0F7E-5512-7D23-B019BCBBDB19}"/>
                </a:ext>
              </a:extLst>
            </p:cNvPr>
            <p:cNvGrpSpPr/>
            <p:nvPr/>
          </p:nvGrpSpPr>
          <p:grpSpPr>
            <a:xfrm>
              <a:off x="2676823" y="704523"/>
              <a:ext cx="548640" cy="320040"/>
              <a:chOff x="8209190" y="1852901"/>
              <a:chExt cx="2194560" cy="1280160"/>
            </a:xfrm>
          </p:grpSpPr>
          <p:sp>
            <p:nvSpPr>
              <p:cNvPr id="17" name="Freeform: Shape 16">
                <a:extLst>
                  <a:ext uri="{FF2B5EF4-FFF2-40B4-BE49-F238E27FC236}">
                    <a16:creationId xmlns:a16="http://schemas.microsoft.com/office/drawing/2014/main" id="{C585F885-5A03-0DC7-8254-458AB7721FB8}"/>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9" name="Freeform: Shape 18">
                <a:extLst>
                  <a:ext uri="{FF2B5EF4-FFF2-40B4-BE49-F238E27FC236}">
                    <a16:creationId xmlns:a16="http://schemas.microsoft.com/office/drawing/2014/main" id="{08FB197E-6671-61A7-E3DA-D14AF931BF26}"/>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p:sp>
        <p:nvSpPr>
          <p:cNvPr id="42" name="Rectangular Callout 41"/>
          <p:cNvSpPr/>
          <p:nvPr/>
        </p:nvSpPr>
        <p:spPr>
          <a:xfrm>
            <a:off x="2373535" y="2314297"/>
            <a:ext cx="7834817" cy="954732"/>
          </a:xfrm>
          <a:prstGeom prst="wedgeRectCallout">
            <a:avLst>
              <a:gd name="adj1" fmla="val 61058"/>
              <a:gd name="adj2" fmla="val 3860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There are several other such </a:t>
            </a:r>
            <a:r>
              <a:rPr lang="en-IN" sz="2400" i="1" dirty="0">
                <a:solidFill>
                  <a:schemeClr val="bg1"/>
                </a:solidFill>
                <a:latin typeface="+mj-lt"/>
              </a:rPr>
              <a:t>wrapper/quashing/link/activation</a:t>
            </a:r>
            <a:r>
              <a:rPr lang="en-IN" sz="2400" dirty="0">
                <a:solidFill>
                  <a:schemeClr val="bg1"/>
                </a:solidFill>
                <a:latin typeface="+mj-lt"/>
              </a:rPr>
              <a:t> functions which do similar jobs e.g. </a:t>
            </a:r>
            <a:r>
              <a:rPr lang="en-IN" sz="2400" dirty="0" err="1">
                <a:solidFill>
                  <a:schemeClr val="bg1"/>
                </a:solidFill>
                <a:latin typeface="+mj-lt"/>
              </a:rPr>
              <a:t>tanh</a:t>
            </a:r>
            <a:r>
              <a:rPr lang="en-IN" sz="2400" dirty="0">
                <a:solidFill>
                  <a:schemeClr val="bg1"/>
                </a:solidFill>
                <a:latin typeface="+mj-lt"/>
              </a:rPr>
              <a:t>, ramp, </a:t>
            </a:r>
            <a:r>
              <a:rPr lang="en-IN" sz="2400" dirty="0" err="1">
                <a:solidFill>
                  <a:schemeClr val="bg1"/>
                </a:solidFill>
                <a:latin typeface="+mj-lt"/>
              </a:rPr>
              <a:t>ReLU</a:t>
            </a:r>
            <a:endParaRPr lang="en-IN" sz="2400" dirty="0">
              <a:solidFill>
                <a:schemeClr val="bg1"/>
              </a:solidFill>
              <a:latin typeface="+mj-lt"/>
            </a:endParaRPr>
          </a:p>
        </p:txBody>
      </p:sp>
    </p:spTree>
    <p:extLst>
      <p:ext uri="{BB962C8B-B14F-4D97-AF65-F5344CB8AC3E}">
        <p14:creationId xmlns:p14="http://schemas.microsoft.com/office/powerpoint/2010/main" val="171521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left)">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par>
                          <p:cTn id="42" fill="hold">
                            <p:stCondLst>
                              <p:cond delay="0"/>
                            </p:stCondLst>
                            <p:childTnLst>
                              <p:par>
                                <p:cTn id="43" presetID="22" presetClass="entr" presetSubtype="2" fill="hold" grpId="0"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right)">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par>
                          <p:cTn id="53" fill="hold">
                            <p:stCondLst>
                              <p:cond delay="500"/>
                            </p:stCondLst>
                            <p:childTnLst>
                              <p:par>
                                <p:cTn id="54" presetID="22" presetClass="entr" presetSubtype="2"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wipe(right)">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par>
                          <p:cTn id="61" fill="hold">
                            <p:stCondLst>
                              <p:cond delay="0"/>
                            </p:stCondLst>
                            <p:childTnLst>
                              <p:par>
                                <p:cTn id="62" presetID="22" presetClass="entr" presetSubtype="2" fill="hold" grpId="0" nodeType="afterEffect">
                                  <p:stCondLst>
                                    <p:cond delay="0"/>
                                  </p:stCondLst>
                                  <p:childTnLst>
                                    <p:set>
                                      <p:cBhvr>
                                        <p:cTn id="63" dur="1" fill="hold">
                                          <p:stCondLst>
                                            <p:cond delay="0"/>
                                          </p:stCondLst>
                                        </p:cTn>
                                        <p:tgtEl>
                                          <p:spTgt spid="44"/>
                                        </p:tgtEl>
                                        <p:attrNameLst>
                                          <p:attrName>style.visibility</p:attrName>
                                        </p:attrNameLst>
                                      </p:cBhvr>
                                      <p:to>
                                        <p:strVal val="visible"/>
                                      </p:to>
                                    </p:set>
                                    <p:animEffect transition="in" filter="wipe(right)">
                                      <p:cBhvr>
                                        <p:cTn id="6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35" grpId="0" animBg="1"/>
      <p:bldP spid="44" grpId="0" animBg="1"/>
      <p:bldP spid="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Likelihood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2075636" cy="5746376"/>
              </a:xfrm>
            </p:spPr>
            <p:txBody>
              <a:bodyPr/>
              <a:lstStyle/>
              <a:p>
                <a:r>
                  <a:rPr lang="en-IN" dirty="0"/>
                  <a:t>Suppose we have a linear model </a:t>
                </a:r>
                <a14:m>
                  <m:oMath xmlns:m="http://schemas.openxmlformats.org/officeDocument/2006/math">
                    <m:r>
                      <a:rPr lang="en-IN" b="1" i="0" smtClean="0">
                        <a:latin typeface="Cambria Math" panose="02040503050406030204" pitchFamily="18" charset="0"/>
                      </a:rPr>
                      <m:t>𝐰</m:t>
                    </m:r>
                  </m:oMath>
                </a14:m>
                <a:r>
                  <a:rPr lang="en-IN" dirty="0"/>
                  <a:t> (assume bias is hidden for now)</a:t>
                </a:r>
              </a:p>
              <a:p>
                <a:r>
                  <a:rPr lang="en-IN" dirty="0"/>
                  <a:t>Given a data point </a:t>
                </a:r>
                <a14:m>
                  <m:oMath xmlns:m="http://schemas.openxmlformats.org/officeDocument/2006/math">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𝑡</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e>
                    </m:d>
                  </m:oMath>
                </a14:m>
                <a:r>
                  <a:rPr lang="en-IN" dirty="0"/>
                  <a:t>, </a:t>
                </a:r>
                <a14:m>
                  <m:oMath xmlns:m="http://schemas.openxmlformats.org/officeDocument/2006/math">
                    <m:sSup>
                      <m:sSupPr>
                        <m:ctrlPr>
                          <a:rPr lang="en-IN" b="1"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𝑡</m:t>
                        </m:r>
                      </m:sup>
                    </m:sSup>
                    <m:r>
                      <a:rPr lang="en-IN" b="0" i="1" smtClean="0">
                        <a:latin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0" i="1" smtClean="0">
                            <a:latin typeface="Cambria Math" panose="02040503050406030204" pitchFamily="18" charset="0"/>
                            <a:ea typeface="Cambria Math" panose="02040503050406030204" pitchFamily="18" charset="0"/>
                          </a:rPr>
                          <m:t>ℝ</m:t>
                        </m:r>
                      </m:e>
                      <m:sup>
                        <m:r>
                          <a:rPr lang="en-IN" b="0" i="1" smtClean="0">
                            <a:latin typeface="Cambria Math" panose="02040503050406030204" pitchFamily="18" charset="0"/>
                            <a:ea typeface="Cambria Math" panose="02040503050406030204" pitchFamily="18" charset="0"/>
                          </a:rPr>
                          <m:t>𝑑</m:t>
                        </m:r>
                      </m:sup>
                    </m:sSup>
                  </m:oMath>
                </a14:m>
                <a:r>
                  <a:rPr lang="en-IN" dirty="0"/>
                  <a:t> and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the use of the sigmoidal map gives us a Rademacher PMF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 </m:t>
                        </m:r>
                        <m:r>
                          <a:rPr lang="en-IN" b="0" i="1" smtClean="0">
                            <a:latin typeface="Cambria Math" panose="02040503050406030204" pitchFamily="18" charset="0"/>
                            <a:ea typeface="Cambria Math" panose="02040503050406030204" pitchFamily="18" charset="0"/>
                          </a:rPr>
                          <m:t>𝑦</m:t>
                        </m:r>
                        <m:r>
                          <a:rPr lang="en-IN" b="0" i="1" smtClean="0">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i="0" smtClean="0">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b="0" i="1" smtClean="0">
                            <a:latin typeface="Cambria Math" panose="02040503050406030204" pitchFamily="18" charset="0"/>
                            <a:ea typeface="Cambria Math" panose="02040503050406030204" pitchFamily="18" charset="0"/>
                          </a:rPr>
                          <m:t>,</m:t>
                        </m:r>
                        <m:r>
                          <a:rPr lang="en-IN" b="1" i="0" smtClean="0">
                            <a:latin typeface="Cambria Math" panose="02040503050406030204" pitchFamily="18" charset="0"/>
                            <a:ea typeface="Cambria Math" panose="02040503050406030204" pitchFamily="18" charset="0"/>
                          </a:rPr>
                          <m:t>𝐰</m:t>
                        </m:r>
                      </m:e>
                    </m:d>
                  </m:oMath>
                </a14:m>
                <a:endParaRPr lang="en-IN" dirty="0"/>
              </a:p>
              <a:p>
                <a:r>
                  <a:rPr lang="en-IN" dirty="0"/>
                  <a:t>The probability that this PMF gives to the correct label i.e. </a:t>
                </a:r>
                <a14:m>
                  <m:oMath xmlns:m="http://schemas.openxmlformats.org/officeDocument/2006/math">
                    <m:r>
                      <a:rPr lang="en-IN" i="1">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i="1">
                            <a:latin typeface="Cambria Math" panose="02040503050406030204" pitchFamily="18" charset="0"/>
                            <a:ea typeface="Cambria Math" panose="02040503050406030204" pitchFamily="18" charset="0"/>
                          </a:rPr>
                          <m:t> </m:t>
                        </m:r>
                        <m:sSup>
                          <m:sSupPr>
                            <m:ctrlPr>
                              <a:rPr lang="en-IN" b="0" i="1" smtClean="0">
                                <a:latin typeface="Cambria Math" panose="02040503050406030204" pitchFamily="18" charset="0"/>
                                <a:ea typeface="Cambria Math" panose="02040503050406030204" pitchFamily="18" charset="0"/>
                              </a:rPr>
                            </m:ctrlPr>
                          </m:sSupPr>
                          <m:e>
                            <m:r>
                              <a:rPr lang="en-IN" i="1">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𝑡</m:t>
                            </m:r>
                          </m:sup>
                        </m:sSup>
                        <m:r>
                          <a:rPr lang="en-IN" i="1">
                            <a:latin typeface="Cambria Math" panose="02040503050406030204" pitchFamily="18" charset="0"/>
                            <a:ea typeface="Cambria Math" panose="02040503050406030204" pitchFamily="18" charset="0"/>
                          </a:rPr>
                          <m:t> | </m:t>
                        </m:r>
                        <m:sSup>
                          <m:sSupPr>
                            <m:ctrlPr>
                              <a:rPr lang="en-IN" b="0"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i="1">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is called the </a:t>
                </a:r>
                <a:r>
                  <a:rPr lang="en-IN" i="1" dirty="0"/>
                  <a:t>likelihood</a:t>
                </a:r>
                <a:r>
                  <a:rPr lang="en-IN" dirty="0"/>
                  <a:t> of this model with respect to this data point</a:t>
                </a:r>
              </a:p>
              <a:p>
                <a:pPr lvl="2"/>
                <a:r>
                  <a:rPr lang="en-IN" dirty="0"/>
                  <a:t>It easy to show that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𝜎</m:t>
                    </m:r>
                    <m:d>
                      <m:dPr>
                        <m:ctrlPr>
                          <a:rPr lang="en-IN" b="0" i="1" smtClean="0">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𝑡</m:t>
                            </m:r>
                          </m:sup>
                        </m:sSup>
                        <m:r>
                          <a:rPr lang="en-IN" b="0" i="1" smtClean="0">
                            <a:latin typeface="Cambria Math" panose="02040503050406030204" pitchFamily="18" charset="0"/>
                            <a:ea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b="0" i="1" smtClean="0">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𝑡</m:t>
                            </m:r>
                          </m:sup>
                        </m:sSup>
                      </m:e>
                    </m:d>
                  </m:oMath>
                </a14:m>
                <a:endParaRPr lang="en-IN" dirty="0"/>
              </a:p>
              <a:p>
                <a:pPr lvl="2"/>
                <a:r>
                  <a:rPr lang="en-IN" b="1" dirty="0"/>
                  <a:t>Hint</a:t>
                </a:r>
                <a:r>
                  <a:rPr lang="en-IN" dirty="0"/>
                  <a:t>: use the fact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m:t>
                        </m:r>
                        <m:r>
                          <a:rPr lang="en-IN" b="0" i="1" smtClean="0">
                            <a:latin typeface="Cambria Math" panose="02040503050406030204" pitchFamily="18" charset="0"/>
                          </a:rPr>
                          <m:t>𝑡</m:t>
                        </m:r>
                      </m:e>
                    </m:d>
                    <m:r>
                      <a:rPr lang="en-IN" b="0" i="1" smtClean="0">
                        <a:latin typeface="Cambria Math" panose="02040503050406030204" pitchFamily="18" charset="0"/>
                      </a:rPr>
                      <m:t>=1−</m:t>
                    </m:r>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oMath>
                </a14:m>
                <a:r>
                  <a:rPr lang="en-IN" dirty="0"/>
                  <a:t> and that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endParaRPr lang="en-IN" dirty="0"/>
              </a:p>
              <a:p>
                <a:r>
                  <a:rPr lang="en-IN" dirty="0"/>
                  <a:t>If we have several points </a:t>
                </a:r>
                <a14:m>
                  <m:oMath xmlns:m="http://schemas.openxmlformats.org/officeDocument/2006/math">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1</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b="0" i="1" smtClean="0">
                                <a:latin typeface="Cambria Math" panose="02040503050406030204" pitchFamily="18" charset="0"/>
                              </a:rPr>
                              <m:t>1</m:t>
                            </m:r>
                          </m:sup>
                        </m:sSup>
                      </m:e>
                    </m:d>
                    <m:r>
                      <a:rPr lang="en-IN" b="0" i="1" smtClean="0">
                        <a:latin typeface="Cambria Math" panose="02040503050406030204" pitchFamily="18" charset="0"/>
                      </a:rPr>
                      <m:t>,…,</m:t>
                    </m:r>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𝑛</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b="0" i="1" smtClean="0">
                                <a:latin typeface="Cambria Math" panose="02040503050406030204" pitchFamily="18" charset="0"/>
                              </a:rPr>
                              <m:t>𝑛</m:t>
                            </m:r>
                          </m:sup>
                        </m:sSup>
                      </m:e>
                    </m:d>
                  </m:oMath>
                </a14:m>
                <a:r>
                  <a:rPr lang="en-IN" dirty="0"/>
                  <a:t> then we define the likelihood of </a:t>
                </a:r>
                <a14:m>
                  <m:oMath xmlns:m="http://schemas.openxmlformats.org/officeDocument/2006/math">
                    <m:r>
                      <a:rPr lang="en-IN" b="1" i="0" smtClean="0">
                        <a:latin typeface="Cambria Math" panose="02040503050406030204" pitchFamily="18" charset="0"/>
                      </a:rPr>
                      <m:t>𝐰</m:t>
                    </m:r>
                  </m:oMath>
                </a14:m>
                <a:r>
                  <a:rPr lang="en-IN" dirty="0"/>
                  <a:t> w.r.t entire dataset as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0" smtClean="0">
                                <a:latin typeface="Cambria Math" panose="02040503050406030204" pitchFamily="18" charset="0"/>
                                <a:ea typeface="Cambria Math" panose="02040503050406030204" pitchFamily="18" charset="0"/>
                              </a:rPr>
                              <m:t>1</m:t>
                            </m:r>
                          </m:sup>
                        </m:sSup>
                        <m:r>
                          <a:rPr lang="en-IN" b="0" i="0" smtClean="0">
                            <a:latin typeface="Cambria Math" panose="02040503050406030204" pitchFamily="18" charset="0"/>
                            <a:ea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0" i="1" smtClean="0">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1</m:t>
                            </m:r>
                          </m:sup>
                        </m:sSup>
                        <m:r>
                          <a:rPr lang="en-IN" b="1" i="0" smtClean="0">
                            <a:latin typeface="Cambria Math" panose="02040503050406030204" pitchFamily="18" charset="0"/>
                            <a:ea typeface="Cambria Math" panose="02040503050406030204" pitchFamily="18" charset="0"/>
                          </a:rPr>
                          <m:t>,…,</m:t>
                        </m:r>
                        <m:sSup>
                          <m:sSupPr>
                            <m:ctrlPr>
                              <a:rPr lang="en-IN" b="1" i="1" smtClean="0">
                                <a:latin typeface="Cambria Math" panose="02040503050406030204" pitchFamily="18" charset="0"/>
                                <a:ea typeface="Cambria Math" panose="02040503050406030204" pitchFamily="18" charset="0"/>
                              </a:rPr>
                            </m:ctrlPr>
                          </m:sSupPr>
                          <m:e>
                            <m:r>
                              <a:rPr lang="en-IN" b="1" i="0" smtClean="0">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endParaRPr lang="en-IN" dirty="0"/>
              </a:p>
              <a:p>
                <a:pPr lvl="2"/>
                <a:r>
                  <a:rPr lang="en-IN" dirty="0"/>
                  <a:t>Usually we assume data points are independent so we use product rule to get</a:t>
                </a:r>
              </a:p>
              <a:p>
                <a:pPr lvl="2"/>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0">
                                <a:latin typeface="Cambria Math" panose="02040503050406030204" pitchFamily="18" charset="0"/>
                                <a:ea typeface="Cambria Math" panose="02040503050406030204" pitchFamily="18" charset="0"/>
                              </a:rPr>
                              <m:t>1</m:t>
                            </m:r>
                          </m:sup>
                        </m:sSup>
                        <m:r>
                          <a:rPr lang="en-IN" i="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r>
                      <a:rPr lang="en-IN" b="0" i="1" smtClean="0">
                        <a:latin typeface="Cambria Math" panose="02040503050406030204" pitchFamily="18" charset="0"/>
                        <a:ea typeface="Cambria Math" panose="02040503050406030204" pitchFamily="18" charset="0"/>
                      </a:rPr>
                      <m:t>=</m:t>
                    </m:r>
                    <m:nary>
                      <m:naryPr>
                        <m:chr m:val="∏"/>
                        <m:limLoc m:val="subSup"/>
                        <m:ctrlPr>
                          <a:rPr lang="en-IN" b="0" i="1" smtClean="0">
                            <a:latin typeface="Cambria Math" panose="02040503050406030204" pitchFamily="18" charset="0"/>
                            <a:ea typeface="Cambria Math" panose="02040503050406030204" pitchFamily="18" charset="0"/>
                          </a:rPr>
                        </m:ctrlPr>
                      </m:naryPr>
                      <m:sub>
                        <m:r>
                          <m:rPr>
                            <m:brk m:alnAt="25"/>
                          </m:rPr>
                          <a:rPr lang="en-IN" b="0" i="1" smtClean="0">
                            <a:latin typeface="Cambria Math" panose="02040503050406030204" pitchFamily="18" charset="0"/>
                            <a:ea typeface="Cambria Math" panose="02040503050406030204" pitchFamily="18" charset="0"/>
                          </a:rPr>
                          <m:t>𝑖</m:t>
                        </m:r>
                        <m:r>
                          <a:rPr lang="en-IN" b="0" i="1" smtClean="0">
                            <a:latin typeface="Cambria Math" panose="02040503050406030204" pitchFamily="18" charset="0"/>
                            <a:ea typeface="Cambria Math" panose="02040503050406030204" pitchFamily="18" charset="0"/>
                          </a:rPr>
                          <m:t>=1</m:t>
                        </m:r>
                      </m:sub>
                      <m:sup>
                        <m:r>
                          <a:rPr lang="en-IN" b="0" i="1" smtClean="0">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e>
                    </m:nary>
                    <m:r>
                      <a:rPr lang="en-IN" b="0" i="1" smtClean="0">
                        <a:latin typeface="Cambria Math" panose="02040503050406030204" pitchFamily="18" charset="0"/>
                        <a:ea typeface="Cambria Math" panose="02040503050406030204" pitchFamily="18" charset="0"/>
                      </a:rPr>
                      <m:t>=</m:t>
                    </m:r>
                    <m:nary>
                      <m:naryPr>
                        <m:chr m:val="∏"/>
                        <m:limLoc m:val="subSup"/>
                        <m:ctrlPr>
                          <a:rPr lang="en-IN" b="0" i="1" smtClean="0">
                            <a:latin typeface="Cambria Math" panose="02040503050406030204" pitchFamily="18" charset="0"/>
                            <a:ea typeface="Cambria Math" panose="02040503050406030204" pitchFamily="18" charset="0"/>
                          </a:rPr>
                        </m:ctrlPr>
                      </m:naryPr>
                      <m:sub>
                        <m:r>
                          <m:rPr>
                            <m:brk m:alnAt="25"/>
                          </m:rPr>
                          <a:rPr lang="en-IN" b="0" i="1" smtClean="0">
                            <a:latin typeface="Cambria Math" panose="02040503050406030204" pitchFamily="18" charset="0"/>
                            <a:ea typeface="Cambria Math" panose="02040503050406030204" pitchFamily="18" charset="0"/>
                          </a:rPr>
                          <m:t>𝑖</m:t>
                        </m:r>
                        <m:r>
                          <a:rPr lang="en-IN" b="0" i="1" smtClean="0">
                            <a:latin typeface="Cambria Math" panose="02040503050406030204" pitchFamily="18" charset="0"/>
                            <a:ea typeface="Cambria Math" panose="02040503050406030204" pitchFamily="18" charset="0"/>
                          </a:rPr>
                          <m:t>=1</m:t>
                        </m:r>
                      </m:sub>
                      <m:sup>
                        <m:r>
                          <a:rPr lang="en-IN" b="0" i="1" smtClean="0">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𝑖</m:t>
                                </m:r>
                              </m:sup>
                            </m:sSup>
                          </m:e>
                        </m:d>
                      </m:e>
                    </m:nary>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2075636" cy="5746376"/>
              </a:xfrm>
              <a:blipFill>
                <a:blip r:embed="rId2"/>
                <a:stretch>
                  <a:fillRect l="-556"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8</a:t>
            </a:fld>
            <a:endParaRPr lang="en-US"/>
          </a:p>
        </p:txBody>
      </p:sp>
      <p:grpSp>
        <p:nvGrpSpPr>
          <p:cNvPr id="5" name="Group 4">
            <a:extLst>
              <a:ext uri="{FF2B5EF4-FFF2-40B4-BE49-F238E27FC236}">
                <a16:creationId xmlns:a16="http://schemas.microsoft.com/office/drawing/2014/main" id="{84203D8F-B7DB-F682-F050-95D99CAFECCB}"/>
              </a:ext>
            </a:extLst>
          </p:cNvPr>
          <p:cNvGrpSpPr/>
          <p:nvPr/>
        </p:nvGrpSpPr>
        <p:grpSpPr>
          <a:xfrm>
            <a:off x="10572637" y="762114"/>
            <a:ext cx="1143000" cy="1143000"/>
            <a:chOff x="2379643" y="355681"/>
            <a:chExt cx="1143000" cy="1143000"/>
          </a:xfrm>
        </p:grpSpPr>
        <p:sp>
          <p:nvSpPr>
            <p:cNvPr id="6" name="Oval 5">
              <a:extLst>
                <a:ext uri="{FF2B5EF4-FFF2-40B4-BE49-F238E27FC236}">
                  <a16:creationId xmlns:a16="http://schemas.microsoft.com/office/drawing/2014/main" id="{EB11FE74-8009-3830-A7B4-CFCB63EF7442}"/>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Shape 6">
              <a:extLst>
                <a:ext uri="{FF2B5EF4-FFF2-40B4-BE49-F238E27FC236}">
                  <a16:creationId xmlns:a16="http://schemas.microsoft.com/office/drawing/2014/main" id="{2C5AC3C1-F696-A331-B74A-66B49A98A707}"/>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8" name="Group 7">
              <a:extLst>
                <a:ext uri="{FF2B5EF4-FFF2-40B4-BE49-F238E27FC236}">
                  <a16:creationId xmlns:a16="http://schemas.microsoft.com/office/drawing/2014/main" id="{8932D0D4-D513-C154-0DA0-AD02C32172DE}"/>
                </a:ext>
              </a:extLst>
            </p:cNvPr>
            <p:cNvGrpSpPr/>
            <p:nvPr/>
          </p:nvGrpSpPr>
          <p:grpSpPr>
            <a:xfrm>
              <a:off x="2676823" y="704523"/>
              <a:ext cx="548640" cy="320040"/>
              <a:chOff x="8209190" y="1852901"/>
              <a:chExt cx="2194560" cy="1280160"/>
            </a:xfrm>
          </p:grpSpPr>
          <p:sp>
            <p:nvSpPr>
              <p:cNvPr id="9" name="Freeform: Shape 8">
                <a:extLst>
                  <a:ext uri="{FF2B5EF4-FFF2-40B4-BE49-F238E27FC236}">
                    <a16:creationId xmlns:a16="http://schemas.microsoft.com/office/drawing/2014/main" id="{5ED82516-896D-5B15-CFC6-0E78321406FA}"/>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0" name="Freeform: Shape 9">
                <a:extLst>
                  <a:ext uri="{FF2B5EF4-FFF2-40B4-BE49-F238E27FC236}">
                    <a16:creationId xmlns:a16="http://schemas.microsoft.com/office/drawing/2014/main" id="{7CCC94F7-9F95-7CE9-9EA9-79478E56970B}"/>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p:sp>
        <p:nvSpPr>
          <p:cNvPr id="22" name="Rectangular Callout 21"/>
          <p:cNvSpPr/>
          <p:nvPr/>
        </p:nvSpPr>
        <p:spPr>
          <a:xfrm>
            <a:off x="814784" y="125685"/>
            <a:ext cx="9265919" cy="1716295"/>
          </a:xfrm>
          <a:prstGeom prst="wedgeRectCallout">
            <a:avLst>
              <a:gd name="adj1" fmla="val 60529"/>
              <a:gd name="adj2" fmla="val 48039"/>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Data might not actually be independent e.g. my visiting a website may not be independent from my friend visiting the same website if I have found an offer on that website and posted about it on social website. However, often we nevertheless assume independence to make life simple</a:t>
            </a:r>
          </a:p>
        </p:txBody>
      </p:sp>
    </p:spTree>
    <p:extLst>
      <p:ext uri="{BB962C8B-B14F-4D97-AF65-F5344CB8AC3E}">
        <p14:creationId xmlns:p14="http://schemas.microsoft.com/office/powerpoint/2010/main" val="350148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fltVal val="0"/>
                                          </p:val>
                                        </p:tav>
                                        <p:tav tm="100000">
                                          <p:val>
                                            <p:strVal val="#ppt_h"/>
                                          </p:val>
                                        </p:tav>
                                      </p:tavLst>
                                    </p:anim>
                                    <p:animEffect transition="in" filter="fade">
                                      <p:cBhvr>
                                        <p:cTn id="41" dur="500"/>
                                        <p:tgtEl>
                                          <p:spTgt spid="5"/>
                                        </p:tgtEl>
                                      </p:cBhvr>
                                    </p:animEffect>
                                  </p:childTnLst>
                                </p:cTn>
                              </p:par>
                            </p:childTnLst>
                          </p:cTn>
                        </p:par>
                        <p:par>
                          <p:cTn id="42" fill="hold">
                            <p:stCondLst>
                              <p:cond delay="500"/>
                            </p:stCondLst>
                            <p:childTnLst>
                              <p:par>
                                <p:cTn id="43" presetID="22" presetClass="entr" presetSubtype="2"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right)">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Maximum Likelihood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3"/>
                <a:ext cx="11938646" cy="5746377"/>
              </a:xfrm>
            </p:spPr>
            <p:txBody>
              <a:bodyPr>
                <a:normAutofit/>
              </a:bodyPr>
              <a:lstStyle/>
              <a:p>
                <a:r>
                  <a:rPr lang="en-IN" dirty="0"/>
                  <a:t>The expression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tells us if the model </a:t>
                </a:r>
                <a14:m>
                  <m:oMath xmlns:m="http://schemas.openxmlformats.org/officeDocument/2006/math">
                    <m:r>
                      <a:rPr lang="en-IN" b="1" i="0" smtClean="0">
                        <a:latin typeface="Cambria Math" panose="02040503050406030204" pitchFamily="18" charset="0"/>
                      </a:rPr>
                      <m:t>𝐰</m:t>
                    </m:r>
                  </m:oMath>
                </a14:m>
                <a:r>
                  <a:rPr lang="en-IN" dirty="0"/>
                  <a:t> thinks the label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𝑖</m:t>
                        </m:r>
                      </m:sup>
                    </m:sSup>
                  </m:oMath>
                </a14:m>
                <a:r>
                  <a:rPr lang="en-IN" dirty="0"/>
                  <a:t> is a very likely label given the feature vector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𝑖</m:t>
                        </m:r>
                      </m:sup>
                    </m:sSup>
                  </m:oMath>
                </a14:m>
                <a:r>
                  <a:rPr lang="en-IN" dirty="0"/>
                  <a:t> or not likely at all!</a:t>
                </a:r>
              </a:p>
              <a:p>
                <a:pPr lvl="2"/>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0">
                                <a:latin typeface="Cambria Math" panose="02040503050406030204" pitchFamily="18" charset="0"/>
                                <a:ea typeface="Cambria Math" panose="02040503050406030204" pitchFamily="18" charset="0"/>
                              </a:rPr>
                              <m:t>1</m:t>
                            </m:r>
                          </m:sup>
                        </m:sSup>
                        <m:r>
                          <a:rPr lang="en-IN" i="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similarly tells us how likely does the model </a:t>
                </a:r>
                <a14:m>
                  <m:oMath xmlns:m="http://schemas.openxmlformats.org/officeDocument/2006/math">
                    <m:r>
                      <a:rPr lang="en-IN" b="1" i="0" smtClean="0">
                        <a:latin typeface="Cambria Math" panose="02040503050406030204" pitchFamily="18" charset="0"/>
                      </a:rPr>
                      <m:t>𝐰</m:t>
                    </m:r>
                  </m:oMath>
                </a14:m>
                <a:r>
                  <a:rPr lang="en-IN" dirty="0"/>
                  <a:t> think the labels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1</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𝑛</m:t>
                        </m:r>
                      </m:sup>
                    </m:sSup>
                  </m:oMath>
                </a14:m>
                <a:r>
                  <a:rPr lang="en-IN" dirty="0"/>
                  <a:t> are, given the feature vectors </a:t>
                </a:r>
                <a14:m>
                  <m:oMath xmlns:m="http://schemas.openxmlformats.org/officeDocument/2006/math">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oMath>
                </a14:m>
                <a:endParaRPr lang="en-IN" dirty="0"/>
              </a:p>
              <a:p>
                <a:r>
                  <a:rPr lang="en-IN" dirty="0"/>
                  <a:t>Since we trust our training data as clean and representative of reality, we should look for a </a:t>
                </a:r>
                <a14:m>
                  <m:oMath xmlns:m="http://schemas.openxmlformats.org/officeDocument/2006/math">
                    <m:r>
                      <a:rPr lang="en-IN" b="1" i="0" smtClean="0">
                        <a:latin typeface="Cambria Math" panose="02040503050406030204" pitchFamily="18" charset="0"/>
                      </a:rPr>
                      <m:t>𝐰</m:t>
                    </m:r>
                  </m:oMath>
                </a14:m>
                <a:r>
                  <a:rPr lang="en-IN" dirty="0"/>
                  <a:t> that considers training labels to be very likely</a:t>
                </a:r>
              </a:p>
              <a:p>
                <a:pPr lvl="2"/>
                <a:r>
                  <a:rPr lang="en-IN" dirty="0"/>
                  <a:t>E.g. in </a:t>
                </a:r>
                <a:r>
                  <a:rPr lang="en-IN" dirty="0" err="1"/>
                  <a:t>RecSys</a:t>
                </a:r>
                <a:r>
                  <a:rPr lang="en-IN" dirty="0"/>
                  <a:t> example, let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=1</m:t>
                    </m:r>
                  </m:oMath>
                </a14:m>
                <a:r>
                  <a:rPr lang="en-IN" dirty="0"/>
                  <a:t> if customer makes a purchase and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=0</m:t>
                    </m:r>
                  </m:oMath>
                </a14:m>
                <a:r>
                  <a:rPr lang="en-IN" dirty="0"/>
                  <a:t> otherwise. If we trust that these labels do represent reality i.e. what our customers like and dislike, then we should learn a model </a:t>
                </a:r>
                <a14:m>
                  <m:oMath xmlns:m="http://schemas.openxmlformats.org/officeDocument/2006/math">
                    <m:r>
                      <a:rPr lang="en-IN" b="1" i="0" smtClean="0">
                        <a:latin typeface="Cambria Math" panose="02040503050406030204" pitchFamily="18" charset="0"/>
                      </a:rPr>
                      <m:t>𝐰</m:t>
                    </m:r>
                  </m:oMath>
                </a14:m>
                <a:r>
                  <a:rPr lang="en-IN" dirty="0"/>
                  <a:t> accordingly</a:t>
                </a:r>
              </a:p>
              <a:p>
                <a:pPr lvl="2"/>
                <a:r>
                  <a:rPr lang="en-IN" dirty="0"/>
                  <a:t>Totally different story if we mistrust our data – different techniques for that</a:t>
                </a:r>
              </a:p>
              <a:p>
                <a:r>
                  <a:rPr lang="en-IN" b="1" dirty="0"/>
                  <a:t>Maximum Likelihood Estimator </a:t>
                </a:r>
                <a:r>
                  <a:rPr lang="en-IN" dirty="0"/>
                  <a:t>(</a:t>
                </a:r>
                <a:r>
                  <a:rPr lang="en-IN" b="1" dirty="0"/>
                  <a:t>MLE</a:t>
                </a:r>
                <a:r>
                  <a:rPr lang="en-IN" dirty="0"/>
                  <a:t>): the model that gives highest likelihood to observed labels </a:t>
                </a:r>
                <a14:m>
                  <m:oMath xmlns:m="http://schemas.openxmlformats.org/officeDocument/2006/math">
                    <m:sSub>
                      <m:sSubPr>
                        <m:ctrlPr>
                          <a:rPr lang="en-IN" b="0" i="1" dirty="0" smtClean="0">
                            <a:latin typeface="Cambria Math" panose="02040503050406030204" pitchFamily="18" charset="0"/>
                          </a:rPr>
                        </m:ctrlPr>
                      </m:sSubPr>
                      <m:e>
                        <m:acc>
                          <m:accPr>
                            <m:chr m:val="̂"/>
                            <m:ctrlPr>
                              <a:rPr lang="en-IN" b="0" i="1" smtClean="0">
                                <a:latin typeface="Cambria Math" panose="02040503050406030204" pitchFamily="18" charset="0"/>
                              </a:rPr>
                            </m:ctrlPr>
                          </m:accPr>
                          <m:e>
                            <m:r>
                              <a:rPr lang="en-IN" b="1" i="0" smtClean="0">
                                <a:latin typeface="Cambria Math" panose="02040503050406030204" pitchFamily="18" charset="0"/>
                              </a:rPr>
                              <m:t>𝐰</m:t>
                            </m:r>
                          </m:e>
                        </m:acc>
                      </m:e>
                      <m:sub>
                        <m:r>
                          <m:rPr>
                            <m:sty m:val="p"/>
                          </m:rPr>
                          <a:rPr lang="en-IN" b="0" i="0" dirty="0" smtClean="0">
                            <a:latin typeface="Cambria Math" panose="02040503050406030204" pitchFamily="18" charset="0"/>
                          </a:rPr>
                          <m:t>MLE</m:t>
                        </m:r>
                      </m:sub>
                    </m:sSub>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arg</m:t>
                        </m:r>
                      </m:fName>
                      <m:e>
                        <m:func>
                          <m:funcPr>
                            <m:ctrlPr>
                              <a:rPr lang="en-IN" b="0" i="1" dirty="0" smtClean="0">
                                <a:latin typeface="Cambria Math" panose="02040503050406030204" pitchFamily="18" charset="0"/>
                              </a:rPr>
                            </m:ctrlPr>
                          </m:funcPr>
                          <m:fName>
                            <m:limLow>
                              <m:limLowPr>
                                <m:ctrlPr>
                                  <a:rPr lang="en-IN" b="0" i="1" dirty="0" smtClean="0">
                                    <a:latin typeface="Cambria Math" panose="02040503050406030204" pitchFamily="18" charset="0"/>
                                  </a:rPr>
                                </m:ctrlPr>
                              </m:limLowPr>
                              <m:e>
                                <m:r>
                                  <m:rPr>
                                    <m:sty m:val="p"/>
                                  </m:rPr>
                                  <a:rPr lang="en-IN" b="0" i="0" dirty="0" smtClean="0">
                                    <a:latin typeface="Cambria Math" panose="02040503050406030204" pitchFamily="18" charset="0"/>
                                  </a:rPr>
                                  <m:t>max</m:t>
                                </m:r>
                              </m:e>
                              <m:lim>
                                <m:r>
                                  <a:rPr lang="en-IN" b="1" i="0" dirty="0" smtClean="0">
                                    <a:latin typeface="Cambria Math" panose="02040503050406030204" pitchFamily="18" charset="0"/>
                                  </a:rPr>
                                  <m:t>𝐰</m:t>
                                </m:r>
                                <m:r>
                                  <a:rPr lang="en-IN" b="0" i="1" dirty="0" smtClean="0">
                                    <a:latin typeface="Cambria Math" panose="02040503050406030204" pitchFamily="18" charset="0"/>
                                  </a:rPr>
                                  <m:t>∈</m:t>
                                </m:r>
                                <m:sSup>
                                  <m:sSupPr>
                                    <m:ctrlPr>
                                      <a:rPr lang="en-IN" b="0" i="1" dirty="0" smtClean="0">
                                        <a:latin typeface="Cambria Math" panose="02040503050406030204" pitchFamily="18" charset="0"/>
                                        <a:ea typeface="Cambria Math" panose="02040503050406030204" pitchFamily="18" charset="0"/>
                                      </a:rPr>
                                    </m:ctrlPr>
                                  </m:sSupPr>
                                  <m:e>
                                    <m:r>
                                      <a:rPr lang="en-IN" b="0" i="1" dirty="0" smtClean="0">
                                        <a:latin typeface="Cambria Math" panose="02040503050406030204" pitchFamily="18" charset="0"/>
                                        <a:ea typeface="Cambria Math" panose="02040503050406030204" pitchFamily="18" charset="0"/>
                                      </a:rPr>
                                      <m:t>ℝ</m:t>
                                    </m:r>
                                  </m:e>
                                  <m:sup>
                                    <m:r>
                                      <a:rPr lang="en-IN" b="0" i="1" dirty="0" smtClean="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e>
                            </m:nary>
                          </m:e>
                        </m:func>
                      </m:e>
                    </m:func>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3"/>
                <a:ext cx="11938646" cy="5746377"/>
              </a:xfrm>
              <a:blipFill>
                <a:blip r:embed="rId2"/>
                <a:stretch>
                  <a:fillRect l="-562" t="-1803" r="-817"/>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9</a:t>
            </a:fld>
            <a:endParaRPr lang="en-US"/>
          </a:p>
        </p:txBody>
      </p:sp>
    </p:spTree>
    <p:extLst>
      <p:ext uri="{BB962C8B-B14F-4D97-AF65-F5344CB8AC3E}">
        <p14:creationId xmlns:p14="http://schemas.microsoft.com/office/powerpoint/2010/main" val="7551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ORIGINALHEIGHT" val="196.0101"/>
  <p:tag name="ORIGINALWIDTH" val="1186.561"/>
  <p:tag name="LATEXADDIN" val="\documentclass{article}&#10;\usepackage{amsmath,amssymb}&#10;\usepackage{olo}&#10;\pagestyle{empty}&#10;\begin{document}&#10;&#10;\[&#10;\sigma(t) = \frac{1}{1 + \exp(-t)} = \frac{\exp(t)}{\exp(t)+1} &#10;\]&#10;&#10;\end{document}"/>
  <p:tag name="IGUANATEXSIZE" val="40"/>
  <p:tag name="IGUANATEXCURSOR" val="170"/>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283.4646"/>
  <p:tag name="ORIGINALWIDTH" val="1631.796"/>
  <p:tag name="LATEXADDIN" val="\documentclass{article}&#10;\usepackage{amsmath,amssymb}&#10;\usepackage{olo}&#10;\pagestyle{empty}&#10;\begin{document}&#10;&#10;\[&#10;1 - \sigma(t) = \frac{1}{1 + \exp(t)} = \sigma(-t) &#10;\]&#10;&#10;\end{document}"/>
  <p:tag name="IGUANATEXSIZE" val="40"/>
  <p:tag name="IGUANATEXCURSOR" val="159"/>
  <p:tag name="TRANSPARENCY" val="True"/>
  <p:tag name="FILENAME" val=""/>
  <p:tag name="LATEXENGINEID" val="0"/>
  <p:tag name="TEMPFOLDER" val="c:\temp\"/>
  <p:tag name="LATEXFORMHEIGHT" val="312"/>
  <p:tag name="LATEXFORMWIDTH" val="384"/>
  <p:tag name="LATEXFORMWRAP" val="True"/>
  <p:tag name="BITMAPVECTOR" val="0"/>
</p:tagLst>
</file>

<file path=ppt/theme/theme1.xml><?xml version="1.0" encoding="utf-8"?>
<a:theme xmlns:a="http://schemas.openxmlformats.org/drawingml/2006/main" name="MLC-gold">
  <a:themeElements>
    <a:clrScheme name="Custom 2">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60B1F2"/>
      </a:hlink>
      <a:folHlink>
        <a:srgbClr val="F03B5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LC-gold" id="{A32AEB50-6930-43BE-AF91-EC2A96F639DE}" vid="{F593CA47-3193-4F2F-AF17-9D2EF6BF8596}"/>
    </a:ext>
  </a:extLst>
</a:theme>
</file>

<file path=docProps/app.xml><?xml version="1.0" encoding="utf-8"?>
<Properties xmlns="http://schemas.openxmlformats.org/officeDocument/2006/extended-properties" xmlns:vt="http://schemas.openxmlformats.org/officeDocument/2006/docPropsVTypes">
  <Template>MLC-gold</Template>
  <TotalTime>298</TotalTime>
  <Words>1715</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Cambria Math</vt:lpstr>
      <vt:lpstr>Wingdings</vt:lpstr>
      <vt:lpstr>MLC-gold</vt:lpstr>
      <vt:lpstr>Probabilistic ML</vt:lpstr>
      <vt:lpstr>Assignment 1 Deadline</vt:lpstr>
      <vt:lpstr>Probabilistic ML</vt:lpstr>
      <vt:lpstr>Probabilistic ML for Classification</vt:lpstr>
      <vt:lpstr>Probabilistic Binary Classification</vt:lpstr>
      <vt:lpstr>Probabilistic Binary Classification</vt:lpstr>
      <vt:lpstr>Sigmoid Function</vt:lpstr>
      <vt:lpstr>Likelihood</vt:lpstr>
      <vt:lpstr>Maximum Likelihood</vt:lpstr>
      <vt:lpstr>Logistic Regression</vt:lpstr>
    </vt:vector>
  </TitlesOfParts>
  <Company>Indian Institute of Technology Kanpur, Kanpur, 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Probabilistic ML</dc:title>
  <dc:creator>Purushottam Kar</dc:creator>
  <cp:lastModifiedBy>Purushottam Kar</cp:lastModifiedBy>
  <cp:revision>9</cp:revision>
  <dcterms:created xsi:type="dcterms:W3CDTF">2023-03-02T15:58:03Z</dcterms:created>
  <dcterms:modified xsi:type="dcterms:W3CDTF">2024-03-01T16:09:51Z</dcterms:modified>
</cp:coreProperties>
</file>