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16" r:id="rId3"/>
    <p:sldId id="317" r:id="rId4"/>
    <p:sldId id="318" r:id="rId5"/>
    <p:sldId id="271" r:id="rId6"/>
    <p:sldId id="319" r:id="rId7"/>
    <p:sldId id="312" r:id="rId8"/>
    <p:sldId id="313" r:id="rId9"/>
    <p:sldId id="314" r:id="rId10"/>
    <p:sldId id="299" r:id="rId11"/>
    <p:sldId id="321" r:id="rId12"/>
    <p:sldId id="300" r:id="rId13"/>
    <p:sldId id="322" r:id="rId14"/>
    <p:sldId id="315" r:id="rId15"/>
    <p:sldId id="323" r:id="rId16"/>
    <p:sldId id="32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84" autoAdjust="0"/>
    <p:restoredTop sz="94660"/>
  </p:normalViewPr>
  <p:slideViewPr>
    <p:cSldViewPr snapToGrid="0">
      <p:cViewPr>
        <p:scale>
          <a:sx n="75" d="100"/>
          <a:sy n="75" d="100"/>
        </p:scale>
        <p:origin x="51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chemeClr val="accent5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 i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9C82A0F8-693A-45E3-A6EE-BB0257CEE5DC}" type="datetimeFigureOut">
              <a:rPr lang="en-IN" smtClean="0"/>
              <a:t>21-02-2024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  <a:alpha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8446CFDA-9F2E-4942-B9C3-C7B09EA0AA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5521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92BA360-9028-CAFD-7CC9-7324784D2F72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rgbClr val="181818"/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9C82A0F8-693A-45E3-A6EE-BB0257CEE5DC}" type="datetimeFigureOut">
              <a:rPr lang="en-IN" smtClean="0"/>
              <a:t>21-02-2024</a:t>
            </a:fld>
            <a:endParaRPr lang="en-IN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IN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8446CFDA-9F2E-4942-B9C3-C7B09EA0AA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402021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554426D-A57D-2872-1A9B-D0880F57D575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A0F8-693A-45E3-A6EE-BB0257CEE5DC}" type="datetimeFigureOut">
              <a:rPr lang="en-IN" smtClean="0"/>
              <a:t>21-02-2024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CFDA-9F2E-4942-B9C3-C7B09EA0AA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97213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067CA42-BE57-73B7-7104-58F79FB47D27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27602" y="695325"/>
            <a:ext cx="2926080" cy="57171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3352" y="714375"/>
            <a:ext cx="8674249" cy="569807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A0F8-693A-45E3-A6EE-BB0257CEE5DC}" type="datetimeFigureOut">
              <a:rPr lang="en-IN" smtClean="0"/>
              <a:t>21-02-2024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CFDA-9F2E-4942-B9C3-C7B09EA0AA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48139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3008D5E-0784-C123-828D-9F77964573E8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A0F8-693A-45E3-A6EE-BB0257CEE5DC}" type="datetimeFigureOut">
              <a:rPr lang="en-IN" smtClean="0"/>
              <a:t>21-02-2024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CFDA-9F2E-4942-B9C3-C7B09EA0AA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54121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7AA87C3-328D-727B-F67B-1E92C26B11DE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466165"/>
            <a:ext cx="11250178" cy="1509224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7200" b="0" baseline="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3504" y="1975389"/>
            <a:ext cx="11250178" cy="4437058"/>
          </a:xfrm>
        </p:spPr>
        <p:txBody>
          <a:bodyPr anchor="t">
            <a:normAutofit/>
          </a:bodyPr>
          <a:lstStyle>
            <a:lvl1pPr marL="457200" indent="-457200">
              <a:buFont typeface="Wingdings" panose="05000000000000000000" pitchFamily="2" charset="2"/>
              <a:buChar char="v"/>
              <a:defRPr sz="32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742950" marR="0" indent="-285750" algn="l" defTabSz="914400" rtl="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 sz="2800" i="0">
                <a:solidFill>
                  <a:schemeClr val="bg1"/>
                </a:solidFill>
              </a:defRPr>
            </a:lvl2pPr>
            <a:lvl3pPr marL="1257300" marR="0" indent="-342900" algn="l" defTabSz="914400" rtl="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 sz="2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A0F8-693A-45E3-A6EE-BB0257CEE5DC}" type="datetimeFigureOut">
              <a:rPr lang="en-IN" smtClean="0"/>
              <a:t>21-02-2024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CFDA-9F2E-4942-B9C3-C7B09EA0AA2B}" type="slidenum">
              <a:rPr lang="en-IN" smtClean="0"/>
              <a:t>‹#›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253353" y="466165"/>
            <a:ext cx="259977" cy="5946282"/>
          </a:xfrm>
          <a:prstGeom prst="rect">
            <a:avLst/>
          </a:prstGeom>
          <a:solidFill>
            <a:srgbClr val="138BEA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36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1F07FC2-A655-A2A7-54E6-0A7D9258F47B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3351" y="1111623"/>
            <a:ext cx="5852160" cy="530082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5511" y="1111624"/>
            <a:ext cx="5852160" cy="5300822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A0F8-693A-45E3-A6EE-BB0257CEE5DC}" type="datetimeFigureOut">
              <a:rPr lang="en-IN" smtClean="0"/>
              <a:t>21-02-2024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CFDA-9F2E-4942-B9C3-C7B09EA0AA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20297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F4C456E-7040-95FE-B22F-C17CC21C8A6E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3353" y="1143997"/>
            <a:ext cx="5852159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800" b="0" cap="all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3352" y="1879044"/>
            <a:ext cx="5852160" cy="4521756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18112" y="1143997"/>
            <a:ext cx="58607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800" b="0" cap="all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18112" y="1866373"/>
            <a:ext cx="5852160" cy="4534427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A0F8-693A-45E3-A6EE-BB0257CEE5DC}" type="datetimeFigureOut">
              <a:rPr lang="en-IN" smtClean="0"/>
              <a:t>21-02-2024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CFDA-9F2E-4942-B9C3-C7B09EA0AA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59675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utr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4850" y="4424515"/>
            <a:ext cx="10782300" cy="894735"/>
          </a:xfrm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5400" spc="-120" baseline="0">
                <a:solidFill>
                  <a:schemeClr val="accent5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4850" y="5319252"/>
            <a:ext cx="10782300" cy="533544"/>
          </a:xfrm>
        </p:spPr>
        <p:txBody>
          <a:bodyPr>
            <a:normAutofit/>
          </a:bodyPr>
          <a:lstStyle>
            <a:lvl1pPr marL="0" indent="0" algn="ctr">
              <a:buNone/>
              <a:defRPr sz="3200" i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9C82A0F8-693A-45E3-A6EE-BB0257CEE5DC}" type="datetimeFigureOut">
              <a:rPr lang="en-IN" smtClean="0"/>
              <a:t>21-02-2024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  <a:alpha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8446CFDA-9F2E-4942-B9C3-C7B09EA0AA2B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DE5A13E-6B39-5EB9-018F-9DA365B4DF33}"/>
              </a:ext>
            </a:extLst>
          </p:cNvPr>
          <p:cNvSpPr>
            <a:spLocks noChangeAspect="1"/>
          </p:cNvSpPr>
          <p:nvPr/>
        </p:nvSpPr>
        <p:spPr>
          <a:xfrm>
            <a:off x="5181601" y="1446182"/>
            <a:ext cx="1828799" cy="18288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C8EEE6-8976-851D-F510-207FC6D4CF21}"/>
              </a:ext>
            </a:extLst>
          </p:cNvPr>
          <p:cNvSpPr>
            <a:spLocks noChangeAspect="1"/>
          </p:cNvSpPr>
          <p:nvPr/>
        </p:nvSpPr>
        <p:spPr>
          <a:xfrm>
            <a:off x="7785731" y="1455326"/>
            <a:ext cx="3218688" cy="181051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848510-2F64-4D88-22C1-3FF7F2533D22}"/>
              </a:ext>
            </a:extLst>
          </p:cNvPr>
          <p:cNvSpPr>
            <a:spLocks noChangeAspect="1"/>
          </p:cNvSpPr>
          <p:nvPr/>
        </p:nvSpPr>
        <p:spPr>
          <a:xfrm>
            <a:off x="1187581" y="1455326"/>
            <a:ext cx="3218688" cy="181051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77422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26F2899-BB1A-C8A9-12B0-A07F6B33176A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A0F8-693A-45E3-A6EE-BB0257CEE5DC}" type="datetimeFigureOut">
              <a:rPr lang="en-IN" smtClean="0"/>
              <a:t>21-02-2024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CFDA-9F2E-4942-B9C3-C7B09EA0AA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09062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D07AB90-9728-28A7-0C31-273BFC645DFA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A0F8-693A-45E3-A6EE-BB0257CEE5DC}" type="datetimeFigureOut">
              <a:rPr lang="en-IN" smtClean="0"/>
              <a:t>21-02-2024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CFDA-9F2E-4942-B9C3-C7B09EA0AA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94055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005482" y="542282"/>
            <a:ext cx="384820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353" y="761999"/>
            <a:ext cx="7366647" cy="565044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5482" y="2511813"/>
            <a:ext cx="3848200" cy="336459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A0F8-693A-45E3-A6EE-BB0257CEE5DC}" type="datetimeFigureOut">
              <a:rPr lang="en-IN" smtClean="0"/>
              <a:t>21-02-2024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8446CFDA-9F2E-4942-B9C3-C7B09EA0AA2B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E906DB1-8C12-010E-62DB-3FD29C5810E0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444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3353" y="6412447"/>
            <a:ext cx="10217797" cy="370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cap="none" baseline="0">
                <a:solidFill>
                  <a:schemeClr val="bg1"/>
                </a:solidFill>
              </a:defRPr>
            </a:lvl1pPr>
          </a:lstStyle>
          <a:p>
            <a:endParaRPr lang="en-IN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3353" y="36191"/>
            <a:ext cx="11600329" cy="10754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3354" y="1111624"/>
            <a:ext cx="11600328" cy="5300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71150" y="6412447"/>
            <a:ext cx="1382532" cy="370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9C82A0F8-693A-45E3-A6EE-BB0257CEE5DC}" type="datetimeFigureOut">
              <a:rPr lang="en-IN" smtClean="0"/>
              <a:t>21-02-2024</a:t>
            </a:fld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65919" y="42255"/>
            <a:ext cx="2926080" cy="10693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0" b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8446CFDA-9F2E-4942-B9C3-C7B09EA0AA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7756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5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320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320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800" i="1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e.iitk.ac.in/users/purushot/courses/ml/2023-24-w/discussion.html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A1A32-5AD4-930F-7432-5E135407E1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Practice Session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EFAC88-9D1A-B3F2-1C04-10F527DFD5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65149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AFCDE3D-C506-FE94-56C6-2DD9F0500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Subdifferential Calculus Rules</a:t>
            </a:r>
            <a:endParaRPr lang="en-IN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51093B-0165-4344-A272-4A19A0515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9525" y="1604463"/>
            <a:ext cx="5101677" cy="723400"/>
          </a:xfrm>
        </p:spPr>
        <p:txBody>
          <a:bodyPr/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Regular Calculus</a:t>
            </a:r>
            <a:endParaRPr lang="en-IN" dirty="0">
              <a:solidFill>
                <a:schemeClr val="accent3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6601BEE9-F9C7-76A1-BFD0-80CC3B192805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1429518" y="2326839"/>
                <a:ext cx="4982967" cy="408458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IN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𝛻</m:t>
                    </m:r>
                    <m:d>
                      <m:d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d>
                      <m:d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IN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IN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IN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IN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endParaRPr lang="en-IN" dirty="0">
                  <a:solidFill>
                    <a:schemeClr val="bg1"/>
                  </a:solidFill>
                </a:endParaRPr>
              </a:p>
              <a:p>
                <a:endParaRPr lang="en-IN" dirty="0">
                  <a:solidFill>
                    <a:schemeClr val="bg1"/>
                  </a:solidFill>
                </a:endParaRPr>
              </a:p>
              <a:p>
                <a:endParaRPr lang="en-IN" dirty="0">
                  <a:solidFill>
                    <a:schemeClr val="bg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IN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𝛻</m:t>
                    </m:r>
                    <m:d>
                      <m:d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d>
                      <m:d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IN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IN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IN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IN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endParaRPr lang="en-IN" dirty="0">
                  <a:solidFill>
                    <a:schemeClr val="bg1"/>
                  </a:solidFill>
                </a:endParaRPr>
              </a:p>
              <a:p>
                <a:endParaRPr lang="en-IN" dirty="0">
                  <a:solidFill>
                    <a:schemeClr val="bg1"/>
                  </a:solidFill>
                </a:endParaRPr>
              </a:p>
              <a:p>
                <a:endParaRPr lang="en-IN" dirty="0">
                  <a:solidFill>
                    <a:schemeClr val="bg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IN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IN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𝐚</m:t>
                            </m:r>
                          </m:e>
                          <m:sup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r>
                          <a:rPr lang="en-IN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IN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𝐚</m:t>
                            </m:r>
                          </m:e>
                          <m:sup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r>
                          <a:rPr lang="en-IN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IN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IN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𝐚</m:t>
                    </m:r>
                  </m:oMath>
                </a14:m>
                <a:endParaRPr lang="en-IN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6601BEE9-F9C7-76A1-BFD0-80CC3B1928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429518" y="2326839"/>
                <a:ext cx="4982967" cy="408458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0A457CF-1DF1-7979-547F-7B08378341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9032" y="1604463"/>
            <a:ext cx="5054650" cy="722376"/>
          </a:xfrm>
        </p:spPr>
        <p:txBody>
          <a:bodyPr/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Subdifferential Calculus</a:t>
            </a:r>
            <a:endParaRPr lang="en-IN" dirty="0">
              <a:solidFill>
                <a:schemeClr val="accent3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8421B2A7-E55E-F238-996B-2DE5E15D7003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6539023" y="2326839"/>
                <a:ext cx="5401721" cy="4531161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𝜕</m:t>
                    </m:r>
                    <m:d>
                      <m:d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d>
                      <m:d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IN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IN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IN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endParaRPr lang="en-IN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algn="r"/>
                <a:r>
                  <a:rPr lang="en-IN" b="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≝</m:t>
                    </m:r>
                    <m:d>
                      <m:dPr>
                        <m:begChr m:val="{"/>
                        <m:endChr m:val="}"/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IN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𝐯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IN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𝐯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</m:e>
                    </m:d>
                  </m:oMath>
                </a14:m>
                <a:endParaRPr lang="en-IN" dirty="0">
                  <a:solidFill>
                    <a:schemeClr val="bg1"/>
                  </a:solidFill>
                </a:endParaRPr>
              </a:p>
              <a:p>
                <a:endParaRPr lang="en-IN" dirty="0">
                  <a:solidFill>
                    <a:schemeClr val="bg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𝜕</m:t>
                    </m:r>
                    <m:d>
                      <m:d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d>
                      <m:d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IN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IN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IN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IN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endParaRPr lang="en-IN" dirty="0">
                  <a:solidFill>
                    <a:schemeClr val="bg1"/>
                  </a:solidFill>
                  <a:latin typeface="+mn-lt"/>
                </a:endParaRPr>
              </a:p>
              <a:p>
                <a:pPr algn="r"/>
                <a:r>
                  <a:rPr lang="en-IN" dirty="0">
                    <a:solidFill>
                      <a:schemeClr val="bg1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≝</m:t>
                    </m:r>
                    <m:d>
                      <m:dPr>
                        <m:begChr m:val="{"/>
                        <m:endChr m:val="}"/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𝐮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𝐯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IN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𝐮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𝐯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</m:e>
                    </m:d>
                  </m:oMath>
                </a14:m>
                <a:endParaRPr lang="en-IN" dirty="0">
                  <a:solidFill>
                    <a:schemeClr val="bg1"/>
                  </a:solidFill>
                </a:endParaRPr>
              </a:p>
              <a:p>
                <a:pPr algn="r"/>
                <a:endParaRPr lang="en-IN" dirty="0">
                  <a:solidFill>
                    <a:schemeClr val="bg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IN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𝐚</m:t>
                            </m:r>
                          </m:e>
                          <m:sup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r>
                          <a:rPr lang="en-IN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IN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𝐚</m:t>
                            </m:r>
                          </m:e>
                          <m:sup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r>
                          <a:rPr lang="en-IN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IN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IN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𝐚</m:t>
                    </m:r>
                  </m:oMath>
                </a14:m>
                <a:endParaRPr lang="en-IN" b="1" dirty="0">
                  <a:solidFill>
                    <a:schemeClr val="bg1"/>
                  </a:solidFill>
                </a:endParaRPr>
              </a:p>
              <a:p>
                <a:pPr algn="r"/>
                <a:r>
                  <a:rPr lang="en-IN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N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≝</m:t>
                    </m:r>
                    <m:d>
                      <m:dPr>
                        <m:begChr m:val="{"/>
                        <m:endChr m:val="}"/>
                        <m:ctrlPr>
                          <a:rPr lang="en-IN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IN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𝐚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IN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𝐚</m:t>
                                </m:r>
                              </m:e>
                              <m:sup>
                                <m:r>
                                  <a:rPr lang="en-IN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p>
                            <m:r>
                              <a:rPr lang="en-IN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endParaRPr lang="en-IN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8421B2A7-E55E-F238-996B-2DE5E15D70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6539023" y="2326839"/>
                <a:ext cx="5401721" cy="4531161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21E6DD2-5843-803D-C849-0CFFA6D12C3F}"/>
                  </a:ext>
                </a:extLst>
              </p:cNvPr>
              <p:cNvSpPr txBox="1"/>
              <p:nvPr/>
            </p:nvSpPr>
            <p:spPr>
              <a:xfrm>
                <a:off x="3947678" y="1109470"/>
                <a:ext cx="4982967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IN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I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I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IN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IN" sz="2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𝐚</m:t>
                      </m:r>
                      <m:r>
                        <a:rPr lang="en-IN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I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I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IN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IN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IN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IN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IN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IN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IN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21E6DD2-5843-803D-C849-0CFFA6D12C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678" y="1109470"/>
                <a:ext cx="4982967" cy="5309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F7C2FFD1-D1E3-F970-ECC2-D50BDFF4A154}"/>
              </a:ext>
            </a:extLst>
          </p:cNvPr>
          <p:cNvSpPr txBox="1">
            <a:spLocks/>
          </p:cNvSpPr>
          <p:nvPr/>
        </p:nvSpPr>
        <p:spPr>
          <a:xfrm>
            <a:off x="251255" y="2326839"/>
            <a:ext cx="1311731" cy="4084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8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Scaling Rule</a:t>
            </a:r>
          </a:p>
          <a:p>
            <a:endParaRPr lang="en-US" dirty="0"/>
          </a:p>
          <a:p>
            <a:r>
              <a:rPr lang="en-US" dirty="0"/>
              <a:t>Sum Rule</a:t>
            </a:r>
          </a:p>
          <a:p>
            <a:endParaRPr lang="en-US" dirty="0"/>
          </a:p>
          <a:p>
            <a:r>
              <a:rPr lang="en-US" dirty="0"/>
              <a:t>Chain Rule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7908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10" grpId="0" uiExpand="1" build="p"/>
      <p:bldP spid="1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47E21-872D-0ACB-99A2-67BDEE56F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Subdifferential of norms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0DF2173-DF0C-7A12-27E6-3133E09D44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0232" y="1111250"/>
            <a:ext cx="10407399" cy="5300663"/>
          </a:xfrm>
        </p:spPr>
      </p:pic>
    </p:spTree>
    <p:extLst>
      <p:ext uri="{BB962C8B-B14F-4D97-AF65-F5344CB8AC3E}">
        <p14:creationId xmlns:p14="http://schemas.microsoft.com/office/powerpoint/2010/main" val="4111423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B69D352-84E2-9323-DA83-21810E25B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Subdifferential Calculus Rules – Max Rule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97DA198C-CD16-7284-9A83-F44F4FD1C2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3354" y="1111624"/>
                <a:ext cx="11938646" cy="5300823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IN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IN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≝</m:t>
                    </m:r>
                    <m:func>
                      <m:func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IN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d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IN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, then</a:t>
                </a:r>
                <a:br>
                  <a:rPr lang="en-IN" dirty="0">
                    <a:solidFill>
                      <a:schemeClr val="bg1"/>
                    </a:solidFill>
                  </a:rPr>
                </a:br>
                <a:br>
                  <a:rPr lang="en-IN" dirty="0"/>
                </a:b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IN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IN" b="1">
                                                <a:latin typeface="Cambria Math" panose="02040503050406030204" pitchFamily="18" charset="0"/>
                                              </a:rPr>
                                              <m:t>𝐱</m:t>
                                            </m:r>
                                          </m:e>
                                          <m:sup>
                                            <m:r>
                                              <a:rPr lang="en-IN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if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IN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IN" b="1">
                                                <a:latin typeface="Cambria Math" panose="02040503050406030204" pitchFamily="18" charset="0"/>
                                              </a:rPr>
                                              <m:t>𝐱</m:t>
                                            </m:r>
                                          </m:e>
                                          <m:sup>
                                            <m:r>
                                              <a:rPr lang="en-IN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&gt;</m:t>
                                    </m:r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IN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IN" b="1">
                                                <a:latin typeface="Cambria Math" panose="02040503050406030204" pitchFamily="18" charset="0"/>
                                              </a:rPr>
                                              <m:t>𝐱</m:t>
                                            </m:r>
                                          </m:e>
                                          <m:sup>
                                            <m:r>
                                              <a:rPr lang="en-IN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IN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IN" b="1">
                                                <a:latin typeface="Cambria Math" panose="02040503050406030204" pitchFamily="18" charset="0"/>
                                              </a:rPr>
                                              <m:t>𝐱</m:t>
                                            </m:r>
                                          </m:e>
                                          <m:sup>
                                            <m:r>
                                              <a:rPr lang="en-IN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if</m:t>
                                    </m:r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IN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IN" b="1">
                                                <a:latin typeface="Cambria Math" panose="02040503050406030204" pitchFamily="18" charset="0"/>
                                              </a:rPr>
                                              <m:t>𝐱</m:t>
                                            </m:r>
                                          </m:e>
                                          <m:sup>
                                            <m:r>
                                              <a:rPr lang="en-IN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&gt;</m:t>
                                    </m:r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IN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IN" b="1">
                                                <a:latin typeface="Cambria Math" panose="02040503050406030204" pitchFamily="18" charset="0"/>
                                              </a:rPr>
                                              <m:t>𝐱</m:t>
                                            </m:r>
                                          </m:e>
                                          <m:sup>
                                            <m:r>
                                              <a:rPr lang="en-IN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b="1" i="0" smtClean="0">
                                                <a:latin typeface="Cambria Math" panose="02040503050406030204" pitchFamily="18" charset="0"/>
                                              </a:rPr>
                                              <m:t>𝐱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if</m:t>
                                    </m:r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IN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IN" b="1">
                                                <a:latin typeface="Cambria Math" panose="02040503050406030204" pitchFamily="18" charset="0"/>
                                              </a:rPr>
                                              <m:t>𝐱</m:t>
                                            </m:r>
                                          </m:e>
                                          <m:sup>
                                            <m:r>
                                              <a:rPr lang="en-IN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IN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IN" b="1">
                                                <a:latin typeface="Cambria Math" panose="02040503050406030204" pitchFamily="18" charset="0"/>
                                              </a:rPr>
                                              <m:t>𝐱</m:t>
                                            </m:r>
                                          </m:e>
                                          <m:sup>
                                            <m:r>
                                              <a:rPr lang="en-IN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br>
                  <a:rPr lang="en-US" dirty="0">
                    <a:solidFill>
                      <a:schemeClr val="bg1"/>
                    </a:solidFill>
                  </a:rPr>
                </a:br>
                <a:r>
                  <a:rPr lang="en-US" dirty="0">
                    <a:solidFill>
                      <a:schemeClr val="bg1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en-IN" b="1" i="1" smtClean="0">
                        <a:latin typeface="Cambria Math" panose="02040503050406030204" pitchFamily="18" charset="0"/>
                      </a:rPr>
                      <m:t>≝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IN" b="1">
                            <a:latin typeface="Cambria Math" panose="02040503050406030204" pitchFamily="18" charset="0"/>
                          </a:rPr>
                          <m:t>𝐮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d>
                        <m:r>
                          <a:rPr lang="en-IN" b="1">
                            <a:latin typeface="Cambria Math" panose="02040503050406030204" pitchFamily="18" charset="0"/>
                          </a:rPr>
                          <m:t>𝐯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b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IN" b="1">
                            <a:latin typeface="Cambria Math" panose="02040503050406030204" pitchFamily="18" charset="0"/>
                          </a:rPr>
                          <m:t>𝐮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e>
                        </m:d>
                        <m:r>
                          <a:rPr lang="en-I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b="1">
                            <a:latin typeface="Cambria Math" panose="02040503050406030204" pitchFamily="18" charset="0"/>
                          </a:rPr>
                          <m:t>𝐯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e>
                        </m:d>
                        <m:r>
                          <a:rPr lang="en-I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</m:d>
                  </m:oMath>
                </a14:m>
                <a:endParaRPr lang="en-IN" dirty="0">
                  <a:solidFill>
                    <a:schemeClr val="bg1"/>
                  </a:solidFill>
                </a:endParaRPr>
              </a:p>
              <a:p>
                <a:r>
                  <a:rPr lang="en-IN" dirty="0"/>
                  <a:t>There is no counterpart to the max rule in regular calculus</a:t>
                </a:r>
              </a:p>
              <a:p>
                <a:pPr lvl="2"/>
                <a:r>
                  <a:rPr lang="en-IN" dirty="0"/>
                  <a:t>This is because functions of the form </a:t>
                </a:r>
                <a14:m>
                  <m:oMath xmlns:m="http://schemas.openxmlformats.org/officeDocument/2006/math">
                    <m:r>
                      <a:rPr lang="en-IN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IN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≝</m:t>
                    </m:r>
                    <m:func>
                      <m:func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IN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d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IN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usually turn out to be non-differentiable and so regular calculus falls silent anyway</a:t>
                </a:r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97DA198C-CD16-7284-9A83-F44F4FD1C2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4" y="1111624"/>
                <a:ext cx="11938646" cy="5300823"/>
              </a:xfrm>
              <a:blipFill>
                <a:blip r:embed="rId2"/>
                <a:stretch>
                  <a:fillRect l="-562" t="-275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597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E02D9-C50C-FFE7-FC08-D99888177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Subdifferential of norms</a:t>
            </a:r>
            <a:endParaRPr lang="en-I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425C36-5B6D-62DC-CDBF-1071BD3DCC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+…+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endParaRPr lang="en-IN" dirty="0"/>
              </a:p>
              <a:p>
                <a:r>
                  <a:rPr lang="en-IN" dirty="0">
                    <a:solidFill>
                      <a:srgbClr val="FFC000"/>
                    </a:solidFill>
                  </a:rPr>
                  <a:t>Trick 1: Use the sum rule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</m:e>
                    </m:nary>
                  </m:oMath>
                </a14:m>
                <a:r>
                  <a:rPr lang="en-IN" dirty="0">
                    <a:solidFill>
                      <a:srgbClr val="FFC000"/>
                    </a:solidFill>
                  </a:rPr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≝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IN" dirty="0">
                  <a:solidFill>
                    <a:srgbClr val="FFC000"/>
                  </a:solidFill>
                </a:endParaRPr>
              </a:p>
              <a:p>
                <a:r>
                  <a:rPr lang="en-IN" dirty="0">
                    <a:solidFill>
                      <a:srgbClr val="FFC000"/>
                    </a:solidFill>
                  </a:rPr>
                  <a:t>Trick 2: Use the max rule and the fact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,−</m:t>
                            </m:r>
                            <m: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func>
                  </m:oMath>
                </a14:m>
                <a:endParaRPr lang="en-IN" dirty="0">
                  <a:solidFill>
                    <a:srgbClr val="FFC0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1" i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𝐬</m:t>
                            </m:r>
                            <m: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b="0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−1,1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r>
                          <a:rPr lang="en-US" b="1" i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func>
                    <m:r>
                      <a:rPr lang="en-US" b="0" i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b="0" i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b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𝐬</m:t>
                        </m:r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−1,1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lim>
                    </m:limLow>
                    <m:sSub>
                      <m:sSubPr>
                        <m:ctrlP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1" i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𝐬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endParaRPr lang="en-IN" dirty="0">
                  <a:solidFill>
                    <a:srgbClr val="FFC000"/>
                  </a:solidFill>
                </a:endParaRPr>
              </a:p>
              <a:p>
                <a:r>
                  <a:rPr lang="en-IN" dirty="0">
                    <a:solidFill>
                      <a:srgbClr val="FFC000"/>
                    </a:solidFill>
                  </a:rPr>
                  <a:t>2D case :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IN" dirty="0">
                    <a:solidFill>
                      <a:srgbClr val="FFC00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,−</m:t>
                            </m:r>
                            <m: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,−</m:t>
                            </m:r>
                            <m: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func>
                  </m:oMath>
                </a14:m>
                <a:endParaRPr lang="en-IN" dirty="0">
                  <a:solidFill>
                    <a:srgbClr val="FFC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𝜕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𝐠</m:t>
                        </m:r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𝐠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r>
                          <a:rPr lang="en-US" b="1" i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d>
                          </m:e>
                          <m:sub>
                            <m:r>
                              <a:rPr lang="en-US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≤1</m:t>
                        </m:r>
                      </m:e>
                    </m:d>
                  </m:oMath>
                </a14:m>
                <a:endParaRPr lang="en-IN" dirty="0">
                  <a:solidFill>
                    <a:srgbClr val="FFC00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425C36-5B6D-62DC-CDBF-1071BD3DCC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7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5732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6C5BC-7C63-149C-880B-7DBF57195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Dual Derivation</a:t>
            </a:r>
            <a:endParaRPr lang="en-I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70D18A-8B80-BCF5-457C-CE57F68FB3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3354" y="1111624"/>
                <a:ext cx="11600328" cy="597497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Derive the dual for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IN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IN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IN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IN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𝐰</m:t>
                            </m:r>
                            <m:r>
                              <a:rPr lang="en-IN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en-IN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IN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ℝ</m:t>
                                </m:r>
                              </m:e>
                              <m:sup>
                                <m:r>
                                  <a:rPr lang="en-IN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𝑑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IN" i="1">
                                <a:effectLst/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IN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IN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sSubSup>
                      <m:sSubSupPr>
                        <m:ctrlPr>
                          <a:rPr lang="en-IN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IN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IN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𝐰</m:t>
                            </m:r>
                          </m:e>
                        </m:d>
                      </m:e>
                      <m:sub>
                        <m:r>
                          <a:rPr lang="en-IN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  <m:sup>
                        <m:r>
                          <a:rPr lang="en-IN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bSup>
                    <m:r>
                      <a:rPr lang="en-IN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+</m:t>
                    </m:r>
                    <m:sSub>
                      <m:sSubPr>
                        <m:ctrlPr>
                          <a:rPr lang="en-IN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IN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IN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𝐰</m:t>
                            </m:r>
                          </m:e>
                        </m:d>
                      </m:e>
                      <m:sub>
                        <m:r>
                          <a:rPr lang="en-IN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IN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IN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IN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IN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IN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a:rPr lang="en-IN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𝑖</m:t>
                        </m:r>
                        <m:r>
                          <a:rPr lang="en-IN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IN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e>
                        </m:d>
                      </m:sub>
                      <m:sup/>
                      <m:e>
                        <m:sSup>
                          <m:sSupPr>
                            <m:ctrlPr>
                              <a:rPr lang="en-IN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IN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IN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libri" panose="020F0502020204030204" pitchFamily="34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IN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libri" panose="020F0502020204030204" pitchFamily="34" charset="0"/>
                                      </a:rPr>
                                      <m:t>𝑖</m:t>
                                    </m:r>
                                  </m:sup>
                                </m:sSup>
                                <m:r>
                                  <a:rPr lang="en-IN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IN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libri" panose="020F0502020204030204" pitchFamily="34" charset="0"/>
                                      </a:rPr>
                                      <m:t>𝐰</m:t>
                                    </m:r>
                                  </m:e>
                                  <m:sup>
                                    <m:r>
                                      <a:rPr lang="en-IN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libri" panose="020F0502020204030204" pitchFamily="34" charset="0"/>
                                      </a:rPr>
                                      <m:t>⊤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IN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libri" panose="020F0502020204030204" pitchFamily="34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IN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libri" panose="020F0502020204030204" pitchFamily="34" charset="0"/>
                                      </a:rPr>
                                      <m:t>𝑖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IN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IN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IN" i="1" smtClean="0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IN" i="1">
                                <a:solidFill>
                                  <a:srgbClr val="FFC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IN">
                                <a:solidFill>
                                  <a:srgbClr val="FFC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min</m:t>
                            </m:r>
                          </m:e>
                          <m:lim>
                            <m:eqArr>
                              <m:eqArrPr>
                                <m:ctrlPr>
                                  <a:rPr lang="en-IN" b="1" i="1">
                                    <a:solidFill>
                                      <a:srgbClr val="FFC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</m:ctrlPr>
                              </m:eqArrPr>
                              <m:e>
                                <m:r>
                                  <a:rPr lang="en-IN" b="1" i="1">
                                    <a:solidFill>
                                      <a:srgbClr val="FFC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𝐰</m:t>
                                </m:r>
                                <m:r>
                                  <a:rPr lang="en-US" b="1" i="1" smtClean="0">
                                    <a:solidFill>
                                      <a:srgbClr val="FFC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,</m:t>
                                </m:r>
                                <m:r>
                                  <a:rPr lang="en-US" b="1" i="0" smtClean="0">
                                    <a:solidFill>
                                      <a:srgbClr val="FFC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𝐳</m:t>
                                </m:r>
                                <m:r>
                                  <a:rPr lang="en-IN" i="1">
                                    <a:solidFill>
                                      <a:srgbClr val="FFC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∈</m:t>
                                </m:r>
                                <m:sSup>
                                  <m:sSupPr>
                                    <m:ctrlPr>
                                      <a:rPr lang="en-IN" i="1">
                                        <a:solidFill>
                                          <a:srgbClr val="FFC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i="1">
                                        <a:solidFill>
                                          <a:srgbClr val="FFC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libri" panose="020F0502020204030204" pitchFamily="34" charset="0"/>
                                      </a:rPr>
                                      <m:t>ℝ</m:t>
                                    </m:r>
                                  </m:e>
                                  <m:sup>
                                    <m:r>
                                      <a:rPr lang="en-IN" i="1">
                                        <a:solidFill>
                                          <a:srgbClr val="FFC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libri" panose="020F0502020204030204" pitchFamily="34" charset="0"/>
                                      </a:rPr>
                                      <m:t>𝑑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b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𝐫</m:t>
                                </m:r>
                                <m:r>
                                  <a:rPr lang="en-IN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∈</m:t>
                                </m:r>
                                <m:sSup>
                                  <m:sSupPr>
                                    <m:ctrlPr>
                                      <a:rPr lang="en-IN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libri" panose="020F0502020204030204" pitchFamily="34" charset="0"/>
                                      </a:rPr>
                                      <m:t>ℝ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libri" panose="020F0502020204030204" pitchFamily="34" charset="0"/>
                                      </a:rPr>
                                      <m:t>𝑛</m:t>
                                    </m:r>
                                  </m:sup>
                                </m:sSup>
                              </m:e>
                            </m:eqAr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IN" i="1">
                                <a:solidFill>
                                  <a:srgbClr val="FFC000"/>
                                </a:solidFill>
                                <a:effectLst/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IN" i="1">
                                <a:solidFill>
                                  <a:srgbClr val="FFC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IN" i="1">
                                <a:solidFill>
                                  <a:srgbClr val="FFC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sSubSup>
                      <m:sSubSupPr>
                        <m:ctrlPr>
                          <a:rPr lang="en-IN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IN" i="1">
                                <a:solidFill>
                                  <a:srgbClr val="FFC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IN" b="1" i="1">
                                <a:solidFill>
                                  <a:srgbClr val="FFC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𝐰</m:t>
                            </m:r>
                          </m:e>
                        </m:d>
                      </m:e>
                      <m:sub>
                        <m:r>
                          <a:rPr lang="en-IN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  <m:sup>
                        <m:r>
                          <a:rPr lang="en-IN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bSup>
                    <m:r>
                      <a:rPr lang="en-IN" i="1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𝐳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⊤</m:t>
                        </m:r>
                      </m:sup>
                    </m:sSup>
                    <m:r>
                      <a:rPr lang="en-US" b="0" i="1" smtClean="0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1</m:t>
                    </m:r>
                    <m:r>
                      <a:rPr lang="en-IN" i="1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IN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IN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IN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IN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a:rPr lang="en-IN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𝑖</m:t>
                        </m:r>
                        <m:r>
                          <a:rPr lang="en-IN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IN" i="1">
                                <a:solidFill>
                                  <a:srgbClr val="FFC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solidFill>
                                  <a:srgbClr val="FFC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e>
                        </m:d>
                      </m:sub>
                      <m:sup/>
                      <m:e>
                        <m:sSubSup>
                          <m:sSubSupPr>
                            <m:ctrlPr>
                              <a:rPr lang="en-US" b="0" i="1" smtClean="0">
                                <a:solidFill>
                                  <a:srgbClr val="FFC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bSupPr>
                          <m:e>
                            <m:r>
                              <a:rPr lang="en-US" i="1" smtClean="0">
                                <a:solidFill>
                                  <a:srgbClr val="FFC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C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IN" i="1">
                                <a:solidFill>
                                  <a:srgbClr val="FFC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endParaRPr lang="en-US" b="0" i="1" dirty="0">
                  <a:solidFill>
                    <a:srgbClr val="FFC0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IN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𝑦</m:t>
                        </m:r>
                      </m:e>
                      <m:sup>
                        <m:r>
                          <a:rPr lang="en-IN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p>
                    </m:sSup>
                    <m:r>
                      <a:rPr lang="en-IN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−</m:t>
                    </m:r>
                    <m:sSup>
                      <m:sSupPr>
                        <m:ctrlPr>
                          <a:rPr lang="en-IN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IN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𝐰</m:t>
                        </m:r>
                      </m:e>
                      <m:sup>
                        <m:r>
                          <a:rPr lang="en-IN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⊤</m:t>
                        </m:r>
                      </m:sup>
                    </m:sSup>
                    <m:sSup>
                      <m:sSupPr>
                        <m:ctrlPr>
                          <a:rPr lang="en-IN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IN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𝐱</m:t>
                        </m:r>
                      </m:e>
                      <m:sup>
                        <m:r>
                          <a:rPr lang="en-IN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p>
                    </m:sSup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IN" dirty="0">
                    <a:solidFill>
                      <a:srgbClr val="FFC000"/>
                    </a:solidFill>
                  </a:rPr>
                  <a:t>,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IN" dirty="0">
                    <a:solidFill>
                      <a:srgbClr val="FFC000"/>
                    </a:solidFill>
                  </a:rPr>
                  <a:t> </a:t>
                </a:r>
                <a:r>
                  <a:rPr lang="en-IN" dirty="0">
                    <a:solidFill>
                      <a:srgbClr val="FFC000"/>
                    </a:solidFill>
                    <a:sym typeface="Wingdings" panose="05000000000000000000" pitchFamily="2" charset="2"/>
                  </a:rPr>
                  <a:t> lambda </a:t>
                </a:r>
                <a:endParaRPr lang="en-IN" dirty="0">
                  <a:solidFill>
                    <a:srgbClr val="FFC0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r>
                  <a:rPr lang="en-IN" dirty="0">
                    <a:solidFill>
                      <a:srgbClr val="FFC000"/>
                    </a:solidFill>
                  </a:rPr>
                  <a:t>,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IN" dirty="0">
                    <a:solidFill>
                      <a:srgbClr val="FFC000"/>
                    </a:solidFill>
                  </a:rPr>
                  <a:t> </a:t>
                </a:r>
                <a:r>
                  <a:rPr lang="en-IN" dirty="0">
                    <a:solidFill>
                      <a:srgbClr val="FFC000"/>
                    </a:solidFill>
                    <a:sym typeface="Wingdings" panose="05000000000000000000" pitchFamily="2" charset="2"/>
                  </a:rPr>
                  <a:t> alpha</a:t>
                </a:r>
                <a:endParaRPr lang="en-IN" dirty="0">
                  <a:solidFill>
                    <a:srgbClr val="FFC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r>
                  <a:rPr lang="en-IN" dirty="0">
                    <a:solidFill>
                      <a:srgbClr val="FFC000"/>
                    </a:solidFill>
                  </a:rPr>
                  <a:t> , for all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IN" dirty="0">
                    <a:solidFill>
                      <a:srgbClr val="FFC000"/>
                    </a:solidFill>
                  </a:rPr>
                  <a:t>  </a:t>
                </a:r>
                <a:r>
                  <a:rPr lang="en-IN" dirty="0">
                    <a:solidFill>
                      <a:srgbClr val="FFC000"/>
                    </a:solidFill>
                    <a:sym typeface="Wingdings" panose="05000000000000000000" pitchFamily="2" charset="2"/>
                  </a:rPr>
                  <a:t> beta</a:t>
                </a:r>
                <a:endParaRPr lang="en-IN" dirty="0">
                  <a:solidFill>
                    <a:srgbClr val="FFC0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IN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sub>
                      <m:sup/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IN" dirty="0"/>
              </a:p>
              <a:p>
                <a:r>
                  <a:rPr lang="en-IN" dirty="0"/>
                  <a:t>Suppose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IN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IN" dirty="0"/>
              </a:p>
              <a:p>
                <a:r>
                  <a:rPr lang="en-IN" dirty="0"/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IN" dirty="0">
                  <a:solidFill>
                    <a:srgbClr val="FFC000"/>
                  </a:solidFill>
                </a:endParaRPr>
              </a:p>
              <a:p>
                <a:endParaRPr lang="en-IN" dirty="0">
                  <a:solidFill>
                    <a:srgbClr val="FFC00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70D18A-8B80-BCF5-457C-CE57F68FB3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4" y="1111624"/>
                <a:ext cx="11600328" cy="5974976"/>
              </a:xfrm>
              <a:blipFill>
                <a:blip r:embed="rId2"/>
                <a:stretch>
                  <a:fillRect l="-578" t="-51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9316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31E84-92AF-2214-306E-3E865BA44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Dual Derivation</a:t>
            </a:r>
            <a:endParaRPr lang="en-I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A534BA-D2DB-5F57-2DB0-E32496985C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3354" y="1111624"/>
                <a:ext cx="11938646" cy="5746376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IN" sz="240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𝐰</m:t>
                        </m:r>
                        <m:r>
                          <a:rPr lang="en-US" sz="2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𝐳</m:t>
                        </m:r>
                        <m:r>
                          <a:rPr lang="en-US" sz="2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𝐫</m:t>
                        </m:r>
                        <m:r>
                          <a:rPr lang="en-US" sz="2400" b="1" i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  <m:r>
                          <a:rPr lang="en-US" sz="24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  <m:r>
                          <a:rPr lang="en-US" sz="24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𝛌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sSubSup>
                      <m:sSubSupPr>
                        <m:ctrlPr>
                          <a:rPr lang="en-IN" sz="24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IN" sz="24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IN" sz="2400" b="1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𝐰</m:t>
                            </m:r>
                          </m:e>
                        </m:d>
                      </m:e>
                      <m:sub>
                        <m:r>
                          <a:rPr lang="en-IN" sz="24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  <m:sup>
                        <m:r>
                          <a:rPr lang="en-IN" sz="24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bSup>
                    <m:r>
                      <a:rPr lang="en-IN" sz="24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400" b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𝐳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⊤</m:t>
                        </m:r>
                      </m:sup>
                    </m:sSup>
                    <m:r>
                      <a:rPr lang="en-US" sz="2400" b="1" i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𝟏</m:t>
                    </m:r>
                    <m:r>
                      <a:rPr lang="en-IN" sz="24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IN" sz="24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IN" sz="24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IN" sz="24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den>
                    </m:f>
                    <m:sSubSup>
                      <m:sSubSupPr>
                        <m:ctrlPr>
                          <a:rPr lang="en-IN" sz="24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IN" sz="24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400" b="1" i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𝐫</m:t>
                            </m:r>
                          </m:e>
                        </m:d>
                      </m:e>
                      <m:sub>
                        <m:r>
                          <a:rPr lang="en-IN" sz="24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  <m:sup>
                        <m:r>
                          <a:rPr lang="en-IN" sz="24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bSup>
                    <m:r>
                      <a:rPr lang="en-US" sz="2400" b="0" i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+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400" b="1" i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𝛂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⊤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𝐰</m:t>
                        </m:r>
                        <m:r>
                          <a:rPr lang="en-US" sz="2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sz="2400" b="1" i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𝐳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−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400" b="1" i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𝛃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⊤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𝐰</m:t>
                        </m:r>
                        <m:r>
                          <a:rPr lang="en-US" sz="2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en-US" sz="2400" b="1" i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𝐳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+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400" b="1" i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𝛌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⊤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𝐲</m:t>
                        </m:r>
                        <m:r>
                          <a:rPr lang="en-US" sz="2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𝑋</m:t>
                        </m:r>
                        <m:r>
                          <a:rPr lang="en-US" sz="2400" b="1" i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𝐰</m:t>
                        </m:r>
                        <m:r>
                          <a:rPr lang="en-US" sz="2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sz="2400" b="1" i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𝐫</m:t>
                        </m:r>
                      </m:e>
                    </m:d>
                  </m:oMath>
                </a14:m>
                <a:endParaRPr lang="en-IN" dirty="0">
                  <a:solidFill>
                    <a:srgbClr val="FFC000"/>
                  </a:solidFill>
                </a:endParaRPr>
              </a:p>
              <a:p>
                <a:r>
                  <a:rPr lang="en-IN" dirty="0">
                    <a:solidFill>
                      <a:srgbClr val="FFC000"/>
                    </a:solidFill>
                  </a:rPr>
                  <a:t>Primal: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𝐰</m:t>
                            </m:r>
                            <m:r>
                              <a:rPr lang="en-US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𝐳</m:t>
                            </m:r>
                            <m:r>
                              <a:rPr lang="en-US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𝐫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b="0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max</m:t>
                                    </m:r>
                                  </m:e>
                                  <m:lim>
                                    <m:r>
                                      <a:rPr lang="en-US" b="1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𝜶</m:t>
                                    </m:r>
                                    <m:r>
                                      <a:rPr lang="en-US" b="1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≥</m:t>
                                    </m:r>
                                    <m:r>
                                      <a:rPr lang="en-US" b="1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US" b="1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1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𝜷</m:t>
                                    </m:r>
                                    <m:r>
                                      <a:rPr lang="en-US" b="1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≥</m:t>
                                    </m:r>
                                    <m:r>
                                      <a:rPr lang="en-US" b="1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US" b="1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𝛌</m:t>
                                    </m:r>
                                  </m:lim>
                                </m:limLow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b="0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ℒ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1"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𝐰</m:t>
                                        </m:r>
                                        <m:r>
                                          <a:rPr lang="en-US" i="1"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b="1"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𝐳</m:t>
                                        </m:r>
                                        <m:r>
                                          <a:rPr lang="en-US" i="1"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b="1"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𝐫</m:t>
                                        </m:r>
                                        <m:r>
                                          <a:rPr lang="en-US" b="1"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b="1" i="1"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𝜶</m:t>
                                        </m:r>
                                        <m:r>
                                          <a:rPr lang="en-US" b="1" i="1"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b="1" i="1"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𝜷</m:t>
                                        </m:r>
                                        <m:r>
                                          <a:rPr lang="en-US" b="1" i="1"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b="1"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𝛌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</m:oMath>
                </a14:m>
                <a:endParaRPr lang="en-IN" dirty="0">
                  <a:solidFill>
                    <a:srgbClr val="FFC000"/>
                  </a:solidFill>
                </a:endParaRPr>
              </a:p>
              <a:p>
                <a:r>
                  <a:rPr lang="en-IN" dirty="0">
                    <a:solidFill>
                      <a:srgbClr val="FFC000"/>
                    </a:solidFill>
                  </a:rPr>
                  <a:t>Dual: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1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𝜶</m:t>
                            </m:r>
                            <m:r>
                              <a:rPr lang="en-US" b="1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b="1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b="1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𝜷</m:t>
                            </m:r>
                            <m:r>
                              <a:rPr lang="en-US" b="1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b="1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b="1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𝛌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min</m:t>
                                    </m:r>
                                  </m:e>
                                  <m:lim>
                                    <m:r>
                                      <a:rPr lang="en-US" b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𝐰</m:t>
                                    </m:r>
                                    <m:r>
                                      <a:rPr lang="en-US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𝐳</m:t>
                                    </m:r>
                                    <m:r>
                                      <a:rPr lang="en-US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𝐫</m:t>
                                    </m:r>
                                  </m:lim>
                                </m:limLow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ℒ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1"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𝐰</m:t>
                                        </m:r>
                                        <m:r>
                                          <a:rPr lang="en-US" i="1"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b="1"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𝐳</m:t>
                                        </m:r>
                                        <m:r>
                                          <a:rPr lang="en-US" i="1"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b="1"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𝐫</m:t>
                                        </m:r>
                                        <m:r>
                                          <a:rPr lang="en-US" b="1"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b="1" i="1"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𝜶</m:t>
                                        </m:r>
                                        <m:r>
                                          <a:rPr lang="en-US" b="1" i="1"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b="1" i="1"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𝜷</m:t>
                                        </m:r>
                                        <m:r>
                                          <a:rPr lang="en-US" b="1" i="1"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b="1"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𝛌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</m:oMath>
                </a14:m>
                <a:endParaRPr lang="en-IN" dirty="0">
                  <a:solidFill>
                    <a:srgbClr val="FFC000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1" i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𝐰</m:t>
                        </m:r>
                      </m:den>
                    </m:f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1" i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𝐰</m:t>
                    </m:r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b="1" i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𝛌</m:t>
                    </m:r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𝛃</m:t>
                    </m:r>
                    <m:r>
                      <a:rPr lang="en-US" b="1" i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𝛂</m:t>
                    </m:r>
                  </m:oMath>
                </a14:m>
                <a:endParaRPr lang="en-IN" b="1" dirty="0">
                  <a:solidFill>
                    <a:srgbClr val="FFC000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1" i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𝐳</m:t>
                        </m:r>
                      </m:den>
                    </m:f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1" i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𝛂</m:t>
                    </m:r>
                    <m:r>
                      <a:rPr lang="en-US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𝛃</m:t>
                    </m:r>
                    <m:r>
                      <a:rPr lang="en-US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IN" b="1" dirty="0">
                  <a:solidFill>
                    <a:srgbClr val="FFC000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1" i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𝐫</m:t>
                        </m:r>
                      </m:den>
                    </m:f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1" i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𝐫</m:t>
                    </m:r>
                    <m:r>
                      <a:rPr lang="en-US" b="1" i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𝛌</m:t>
                    </m:r>
                  </m:oMath>
                </a14:m>
                <a:endParaRPr lang="en-IN" b="1" dirty="0">
                  <a:solidFill>
                    <a:srgbClr val="FFC000"/>
                  </a:solidFill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m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in</m:t>
                            </m:r>
                          </m:e>
                          <m:lim>
                            <m:r>
                              <a:rPr lang="en-US" b="1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b="1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1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𝜶</m:t>
                            </m:r>
                            <m:r>
                              <a:rPr lang="en-US" b="1" i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1" i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b="1" i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𝛌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sSubSup>
                              <m:sSubSupPr>
                                <m:ctrlPr>
                                  <a:rPr lang="en-IN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IN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⊤</m:t>
                                        </m:r>
                                      </m:sup>
                                    </m:sSup>
                                    <m:r>
                                      <a:rPr lang="en-US" b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𝛌</m:t>
                                    </m:r>
                                    <m:r>
                                      <a:rPr lang="en-US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1" i="0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b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b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𝛂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IN" b="1" dirty="0">
                                        <a:solidFill>
                                          <a:srgbClr val="FFC000"/>
                                        </a:solidFill>
                                      </a:rPr>
                                      <m:t> 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IN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IN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IN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IN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IN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</m:den>
                            </m:f>
                            <m:sSubSup>
                              <m:sSubSupPr>
                                <m:ctrlPr>
                                  <a:rPr lang="en-IN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IN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libri" panose="020F0502020204030204" pitchFamily="34" charset="0"/>
                                      </a:rPr>
                                      <m:t>𝛌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IN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IN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b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𝛌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⊤</m:t>
                                </m:r>
                              </m:sup>
                            </m:sSup>
                            <m:r>
                              <a:rPr lang="en-US" b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𝐲</m:t>
                            </m:r>
                          </m:e>
                        </m:d>
                      </m:e>
                    </m:func>
                  </m:oMath>
                </a14:m>
                <a:endParaRPr lang="en-IN" dirty="0"/>
              </a:p>
              <a:p>
                <a:r>
                  <a:rPr lang="en-IN" dirty="0">
                    <a:solidFill>
                      <a:srgbClr val="FFC000"/>
                    </a:solidFill>
                  </a:rPr>
                  <a:t>Approximation Algorithms : Vijay Vazirani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A534BA-D2DB-5F57-2DB0-E32496985C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4" y="1111624"/>
                <a:ext cx="11938646" cy="5746376"/>
              </a:xfrm>
              <a:blipFill>
                <a:blip r:embed="rId2"/>
                <a:stretch>
                  <a:fillRect l="-562" b="-275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3620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E6978-A085-1D97-5AEA-FC0E59756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Construction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24697F-8493-C073-09C8-D59CE52600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9885" y="1111624"/>
            <a:ext cx="8632230" cy="2482514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C1040C7-2382-A756-67F3-4280B42E2242}"/>
                  </a:ext>
                </a:extLst>
              </p:cNvPr>
              <p:cNvSpPr txBox="1"/>
              <p:nvPr/>
            </p:nvSpPr>
            <p:spPr>
              <a:xfrm>
                <a:off x="253354" y="3687417"/>
                <a:ext cx="11216403" cy="2621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2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32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IN" sz="3200" dirty="0">
                  <a:solidFill>
                    <a:srgbClr val="FFC000"/>
                  </a:solidFill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𝑝𝑥</m:t>
                      </m:r>
                      <m:r>
                        <a:rPr lang="en-US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𝑦𝑞</m:t>
                      </m:r>
                      <m:r>
                        <a:rPr lang="en-US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IN" sz="3200" dirty="0">
                  <a:solidFill>
                    <a:srgbClr val="FFC000"/>
                  </a:solidFill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d>
                        <m:dPr>
                          <m:ctrlP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d>
                        <m:dPr>
                          <m:ctrlP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IN" sz="3200" dirty="0">
                  <a:solidFill>
                    <a:srgbClr val="FFC000"/>
                  </a:solidFill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limLow>
                            <m:limLowPr>
                              <m:ctrlPr>
                                <a:rPr lang="en-US" sz="32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groupChr>
                                <m:groupChrPr>
                                  <m:chr m:val="⏟"/>
                                  <m:ctrlPr>
                                    <a:rPr lang="en-US" sz="3200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32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1,−2</m:t>
                                      </m:r>
                                      <m:r>
                                        <a:rPr lang="en-US" sz="32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en-US" sz="32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,1,−2</m:t>
                                      </m:r>
                                      <m:r>
                                        <a:rPr lang="en-US" sz="32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  <m:r>
                                        <a:rPr lang="en-US" sz="32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3200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200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p>
                                          <m:r>
                                            <a:rPr lang="en-US" sz="3200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32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sz="3200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200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  <m:sup>
                                          <m:r>
                                            <a:rPr lang="en-US" sz="3200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32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sz="3200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200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p>
                                          <m:r>
                                            <a:rPr lang="en-US" sz="3200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groupChr>
                            </m:e>
                            <m:lim>
                              <m:r>
                                <a:rPr lang="en-US" sz="3200" b="1" i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𝐖</m:t>
                              </m:r>
                            </m:lim>
                          </m:limLow>
                        </m:e>
                        <m:sup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limLow>
                        <m:limLowPr>
                          <m:ctrlP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32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32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2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32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32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32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32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32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sz="32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32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32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32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,1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en-US" sz="3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</m:lim>
                      </m:limLow>
                    </m:oMath>
                  </m:oMathPara>
                </a14:m>
                <a:endParaRPr lang="en-IN" sz="3200" dirty="0">
                  <a:solidFill>
                    <a:srgbClr val="FFC000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C1040C7-2382-A756-67F3-4280B42E22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354" y="3687417"/>
                <a:ext cx="11216403" cy="26211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3848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9AF245-FFF7-B4E1-77EB-899AEB3C1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Subgradient</a:t>
            </a:r>
            <a:r>
              <a:rPr lang="en-US" dirty="0"/>
              <a:t> and supporting hyperplanes</a:t>
            </a:r>
            <a:endParaRPr lang="en-IN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D018062-ED8D-5343-B4E8-48CA85B3A164}"/>
              </a:ext>
            </a:extLst>
          </p:cNvPr>
          <p:cNvSpPr/>
          <p:nvPr/>
        </p:nvSpPr>
        <p:spPr>
          <a:xfrm>
            <a:off x="1838739" y="1600200"/>
            <a:ext cx="4532244" cy="2683565"/>
          </a:xfrm>
          <a:custGeom>
            <a:avLst/>
            <a:gdLst>
              <a:gd name="connsiteX0" fmla="*/ 0 w 4532244"/>
              <a:gd name="connsiteY0" fmla="*/ 566530 h 2683565"/>
              <a:gd name="connsiteX1" fmla="*/ 1182757 w 4532244"/>
              <a:gd name="connsiteY1" fmla="*/ 2683565 h 2683565"/>
              <a:gd name="connsiteX2" fmla="*/ 4124739 w 4532244"/>
              <a:gd name="connsiteY2" fmla="*/ 1908313 h 2683565"/>
              <a:gd name="connsiteX3" fmla="*/ 4532244 w 4532244"/>
              <a:gd name="connsiteY3" fmla="*/ 0 h 268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2244" h="2683565">
                <a:moveTo>
                  <a:pt x="0" y="566530"/>
                </a:moveTo>
                <a:lnTo>
                  <a:pt x="1182757" y="2683565"/>
                </a:lnTo>
                <a:lnTo>
                  <a:pt x="4124739" y="1908313"/>
                </a:lnTo>
                <a:lnTo>
                  <a:pt x="4532244" y="0"/>
                </a:ln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8A8DC8E-AAD8-2330-D4CE-B8AE6E2D87CB}"/>
              </a:ext>
            </a:extLst>
          </p:cNvPr>
          <p:cNvCxnSpPr/>
          <p:nvPr/>
        </p:nvCxnSpPr>
        <p:spPr>
          <a:xfrm>
            <a:off x="1361660" y="1202635"/>
            <a:ext cx="0" cy="484035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0D82C80-C781-2ABB-F721-9D7E8C4E61A5}"/>
              </a:ext>
            </a:extLst>
          </p:cNvPr>
          <p:cNvCxnSpPr/>
          <p:nvPr/>
        </p:nvCxnSpPr>
        <p:spPr>
          <a:xfrm>
            <a:off x="-104456" y="4840356"/>
            <a:ext cx="693263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AD014B0-3696-FA2E-7775-42D1143ADD0E}"/>
              </a:ext>
            </a:extLst>
          </p:cNvPr>
          <p:cNvCxnSpPr/>
          <p:nvPr/>
        </p:nvCxnSpPr>
        <p:spPr>
          <a:xfrm>
            <a:off x="253353" y="2941982"/>
            <a:ext cx="6187204" cy="3001618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685E4DA-15BE-0BAB-AA6F-F695D78045A5}"/>
              </a:ext>
            </a:extLst>
          </p:cNvPr>
          <p:cNvSpPr/>
          <p:nvPr/>
        </p:nvSpPr>
        <p:spPr>
          <a:xfrm>
            <a:off x="7653130" y="1828800"/>
            <a:ext cx="4432853" cy="3064464"/>
          </a:xfrm>
          <a:custGeom>
            <a:avLst/>
            <a:gdLst>
              <a:gd name="connsiteX0" fmla="*/ 0 w 4432853"/>
              <a:gd name="connsiteY0" fmla="*/ 0 h 3064464"/>
              <a:gd name="connsiteX1" fmla="*/ 2276061 w 4432853"/>
              <a:gd name="connsiteY1" fmla="*/ 3041374 h 3064464"/>
              <a:gd name="connsiteX2" fmla="*/ 4432853 w 4432853"/>
              <a:gd name="connsiteY2" fmla="*/ 1152939 h 3064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32853" h="3064464">
                <a:moveTo>
                  <a:pt x="0" y="0"/>
                </a:moveTo>
                <a:cubicBezTo>
                  <a:pt x="768626" y="1424609"/>
                  <a:pt x="1537252" y="2849218"/>
                  <a:pt x="2276061" y="3041374"/>
                </a:cubicBezTo>
                <a:cubicBezTo>
                  <a:pt x="3014870" y="3233530"/>
                  <a:pt x="3723861" y="2193234"/>
                  <a:pt x="4432853" y="1152939"/>
                </a:cubicBez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DA53060-E87F-DC14-7A66-3865538587E3}"/>
              </a:ext>
            </a:extLst>
          </p:cNvPr>
          <p:cNvCxnSpPr/>
          <p:nvPr/>
        </p:nvCxnSpPr>
        <p:spPr>
          <a:xfrm>
            <a:off x="6370983" y="3193671"/>
            <a:ext cx="6187204" cy="3001618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1C18E3B-6CB5-C2A0-DEF4-77C8B619BFFE}"/>
              </a:ext>
            </a:extLst>
          </p:cNvPr>
          <p:cNvSpPr txBox="1"/>
          <p:nvPr/>
        </p:nvSpPr>
        <p:spPr>
          <a:xfrm>
            <a:off x="2932043" y="5625547"/>
            <a:ext cx="4721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Supporting Hyperplanes</a:t>
            </a:r>
            <a:endParaRPr lang="en-IN" dirty="0">
              <a:solidFill>
                <a:srgbClr val="FFC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DB0C46-19FF-8D05-4960-E148C3DCBF6C}"/>
              </a:ext>
            </a:extLst>
          </p:cNvPr>
          <p:cNvSpPr txBox="1"/>
          <p:nvPr/>
        </p:nvSpPr>
        <p:spPr>
          <a:xfrm>
            <a:off x="3458817" y="952598"/>
            <a:ext cx="4721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Epigraph</a:t>
            </a:r>
            <a:endParaRPr lang="en-IN" dirty="0">
              <a:solidFill>
                <a:srgbClr val="FFC000"/>
              </a:solidFill>
            </a:endParaRPr>
          </a:p>
        </p:txBody>
      </p: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E0AFF593-CDB4-7F98-C5E8-61313ED00E6C}"/>
              </a:ext>
            </a:extLst>
          </p:cNvPr>
          <p:cNvCxnSpPr>
            <a:stCxn id="18" idx="1"/>
          </p:cNvCxnSpPr>
          <p:nvPr/>
        </p:nvCxnSpPr>
        <p:spPr>
          <a:xfrm rot="10800000" flipV="1">
            <a:off x="2932043" y="1137264"/>
            <a:ext cx="526774" cy="901842"/>
          </a:xfrm>
          <a:prstGeom prst="curvedConnector2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C2E09B66-A83B-EEF9-5D5E-0F93895157FC}"/>
              </a:ext>
            </a:extLst>
          </p:cNvPr>
          <p:cNvCxnSpPr>
            <a:cxnSpLocks/>
          </p:cNvCxnSpPr>
          <p:nvPr/>
        </p:nvCxnSpPr>
        <p:spPr>
          <a:xfrm flipV="1">
            <a:off x="3945837" y="5186641"/>
            <a:ext cx="689501" cy="457520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3EE3BD7-9EF9-79B7-FBB8-08856C0C217D}"/>
              </a:ext>
            </a:extLst>
          </p:cNvPr>
          <p:cNvCxnSpPr>
            <a:cxnSpLocks/>
          </p:cNvCxnSpPr>
          <p:nvPr/>
        </p:nvCxnSpPr>
        <p:spPr>
          <a:xfrm>
            <a:off x="155712" y="3520030"/>
            <a:ext cx="6412302" cy="1739376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Curved 26">
            <a:extLst>
              <a:ext uri="{FF2B5EF4-FFF2-40B4-BE49-F238E27FC236}">
                <a16:creationId xmlns:a16="http://schemas.microsoft.com/office/drawing/2014/main" id="{5FD8AE94-665B-CF2F-BBBF-A05D132F841B}"/>
              </a:ext>
            </a:extLst>
          </p:cNvPr>
          <p:cNvCxnSpPr>
            <a:cxnSpLocks/>
          </p:cNvCxnSpPr>
          <p:nvPr/>
        </p:nvCxnSpPr>
        <p:spPr>
          <a:xfrm flipV="1">
            <a:off x="4488394" y="5004192"/>
            <a:ext cx="804192" cy="689665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51980428-7229-F61B-E199-F977F00AEBF1}"/>
              </a:ext>
            </a:extLst>
          </p:cNvPr>
          <p:cNvSpPr txBox="1"/>
          <p:nvPr/>
        </p:nvSpPr>
        <p:spPr>
          <a:xfrm>
            <a:off x="7548864" y="5095584"/>
            <a:ext cx="47210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Tangent is a </a:t>
            </a:r>
          </a:p>
          <a:p>
            <a:r>
              <a:rPr lang="en-US" dirty="0">
                <a:solidFill>
                  <a:srgbClr val="FFC000"/>
                </a:solidFill>
              </a:rPr>
              <a:t>supporting Hyperplane for</a:t>
            </a:r>
          </a:p>
          <a:p>
            <a:r>
              <a:rPr lang="en-US" dirty="0">
                <a:solidFill>
                  <a:srgbClr val="FFC000"/>
                </a:solidFill>
              </a:rPr>
              <a:t>differentiable functions</a:t>
            </a:r>
            <a:endParaRPr lang="en-IN" dirty="0">
              <a:solidFill>
                <a:srgbClr val="FFC000"/>
              </a:solidFill>
            </a:endParaRPr>
          </a:p>
        </p:txBody>
      </p:sp>
      <p:cxnSp>
        <p:nvCxnSpPr>
          <p:cNvPr id="30" name="Connector: Curved 29">
            <a:extLst>
              <a:ext uri="{FF2B5EF4-FFF2-40B4-BE49-F238E27FC236}">
                <a16:creationId xmlns:a16="http://schemas.microsoft.com/office/drawing/2014/main" id="{DF5AE661-BC9C-29BF-0507-11486CFE862D}"/>
              </a:ext>
            </a:extLst>
          </p:cNvPr>
          <p:cNvCxnSpPr>
            <a:cxnSpLocks/>
          </p:cNvCxnSpPr>
          <p:nvPr/>
        </p:nvCxnSpPr>
        <p:spPr>
          <a:xfrm flipV="1">
            <a:off x="8562658" y="4656678"/>
            <a:ext cx="689501" cy="457520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9338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A857B-F0EE-70A4-F9A4-9A7DADF61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Doubt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C77F1BD-A6E4-1571-6036-B15E21A1C5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545" y="1111250"/>
            <a:ext cx="10126773" cy="5300663"/>
          </a:xfrm>
        </p:spPr>
      </p:pic>
    </p:spTree>
    <p:extLst>
      <p:ext uri="{BB962C8B-B14F-4D97-AF65-F5344CB8AC3E}">
        <p14:creationId xmlns:p14="http://schemas.microsoft.com/office/powerpoint/2010/main" val="2742425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30E6B-C5C0-BB0D-87F7-D819B9934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Doubt</a:t>
            </a:r>
            <a:endParaRPr lang="en-IN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A806B5E-97C1-C135-636D-F1C163606EE5}"/>
              </a:ext>
            </a:extLst>
          </p:cNvPr>
          <p:cNvCxnSpPr/>
          <p:nvPr/>
        </p:nvCxnSpPr>
        <p:spPr>
          <a:xfrm>
            <a:off x="7841974" y="2295939"/>
            <a:ext cx="0" cy="319046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8B04925-5406-66D7-4560-1ACBC3699A3B}"/>
              </a:ext>
            </a:extLst>
          </p:cNvPr>
          <p:cNvCxnSpPr/>
          <p:nvPr/>
        </p:nvCxnSpPr>
        <p:spPr>
          <a:xfrm>
            <a:off x="7354957" y="4969565"/>
            <a:ext cx="36079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38BA8E2-4D1D-9011-BC27-E155FDE9A217}"/>
              </a:ext>
            </a:extLst>
          </p:cNvPr>
          <p:cNvCxnSpPr/>
          <p:nvPr/>
        </p:nvCxnSpPr>
        <p:spPr>
          <a:xfrm>
            <a:off x="7354957" y="3001617"/>
            <a:ext cx="2912165" cy="291216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2E449AC-44C0-D348-12AB-9BD6C04BC9C0}"/>
              </a:ext>
            </a:extLst>
          </p:cNvPr>
          <p:cNvSpPr/>
          <p:nvPr/>
        </p:nvSpPr>
        <p:spPr>
          <a:xfrm>
            <a:off x="7841975" y="1904747"/>
            <a:ext cx="3120886" cy="3120886"/>
          </a:xfrm>
          <a:custGeom>
            <a:avLst/>
            <a:gdLst>
              <a:gd name="connsiteX0" fmla="*/ 0 w 3438939"/>
              <a:gd name="connsiteY0" fmla="*/ 0 h 3438939"/>
              <a:gd name="connsiteX1" fmla="*/ 3438939 w 3438939"/>
              <a:gd name="connsiteY1" fmla="*/ 0 h 3438939"/>
              <a:gd name="connsiteX2" fmla="*/ 3438939 w 3438939"/>
              <a:gd name="connsiteY2" fmla="*/ 3438939 h 3438939"/>
              <a:gd name="connsiteX3" fmla="*/ 1705682 w 3438939"/>
              <a:gd name="connsiteY3" fmla="*/ 3438939 h 3438939"/>
              <a:gd name="connsiteX4" fmla="*/ 0 w 3438939"/>
              <a:gd name="connsiteY4" fmla="*/ 1733257 h 3438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8939" h="3438939">
                <a:moveTo>
                  <a:pt x="0" y="0"/>
                </a:moveTo>
                <a:lnTo>
                  <a:pt x="3438939" y="0"/>
                </a:lnTo>
                <a:lnTo>
                  <a:pt x="3438939" y="3438939"/>
                </a:lnTo>
                <a:lnTo>
                  <a:pt x="1705682" y="3438939"/>
                </a:lnTo>
                <a:lnTo>
                  <a:pt x="0" y="1733257"/>
                </a:ln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BFCE8AB-A06E-37E3-383D-78BB4EBB65EB}"/>
              </a:ext>
            </a:extLst>
          </p:cNvPr>
          <p:cNvCxnSpPr/>
          <p:nvPr/>
        </p:nvCxnSpPr>
        <p:spPr>
          <a:xfrm flipV="1">
            <a:off x="7841974" y="4025348"/>
            <a:ext cx="944217" cy="944217"/>
          </a:xfrm>
          <a:prstGeom prst="line">
            <a:avLst/>
          </a:prstGeom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9B6653D5-8DEE-6884-1D9A-76436E5ADB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6534" y="1750541"/>
            <a:ext cx="6096528" cy="342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724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570C3-3AE3-0B53-2018-BAD6A0277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bit of Gyan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758965-CD82-B4D6-FC4B-FC3E62988A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Why are we solving the same problem in so many ways?</a:t>
                </a:r>
                <a:br>
                  <a:rPr lang="en-US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𝐰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ℝ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IN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𝐰</m:t>
                                    </m:r>
                                  </m:e>
                                  <m:sup>
                                    <m:r>
                                      <a:rPr lang="en-IN">
                                        <a:latin typeface="Cambria Math" panose="02040503050406030204" pitchFamily="18" charset="0"/>
                                      </a:rPr>
                                      <m:t>⊤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IN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IN" dirty="0"/>
              </a:p>
              <a:p>
                <a:pPr lvl="2"/>
                <a:r>
                  <a:rPr lang="en-IN" dirty="0"/>
                  <a:t>FOO on primal problem gives us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b="1">
                        <a:latin typeface="Cambria Math" panose="02040503050406030204" pitchFamily="18" charset="0"/>
                      </a:rPr>
                      <m:t>𝐲</m:t>
                    </m:r>
                  </m:oMath>
                </a14:m>
                <a:endParaRPr lang="en-IN" dirty="0"/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IN" dirty="0"/>
                  <a:t> is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IN" dirty="0"/>
                  <a:t>-dimensional identity matrix</a:t>
                </a:r>
              </a:p>
              <a:p>
                <a:pPr lvl="2"/>
                <a:r>
                  <a:rPr lang="en-IN" dirty="0"/>
                  <a:t>Solving the dual problem gives us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p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1">
                        <a:latin typeface="Cambria Math" panose="02040503050406030204" pitchFamily="18" charset="0"/>
                      </a:rPr>
                      <m:t>𝐲</m:t>
                    </m:r>
                  </m:oMath>
                </a14:m>
                <a:endParaRPr lang="en-IN" dirty="0"/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IN" dirty="0"/>
                  <a:t> is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IN" dirty="0"/>
                  <a:t>-dimensional identity matrix</a:t>
                </a:r>
              </a:p>
              <a:p>
                <a:r>
                  <a:rPr lang="en-IN" dirty="0"/>
                  <a:t>The reason is time complexity</a:t>
                </a:r>
              </a:p>
              <a:p>
                <a:pPr lvl="2"/>
                <a:r>
                  <a:rPr lang="en-IN" dirty="0"/>
                  <a:t>Computing </a:t>
                </a:r>
                <a14:m>
                  <m:oMath xmlns:m="http://schemas.openxmlformats.org/officeDocument/2006/math">
                    <m:r>
                      <a:rPr lang="en-US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b="1">
                        <a:latin typeface="Cambria Math" panose="02040503050406030204" pitchFamily="18" charset="0"/>
                      </a:rPr>
                      <m:t>𝐲</m:t>
                    </m:r>
                  </m:oMath>
                </a14:m>
                <a:r>
                  <a:rPr lang="en-IN" dirty="0"/>
                  <a:t> takes </a:t>
                </a:r>
                <a14:m>
                  <m:oMath xmlns:m="http://schemas.openxmlformats.org/officeDocument/2006/math">
                    <m:r>
                      <a:rPr lang="en-I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IN" dirty="0"/>
                  <a:t> time</a:t>
                </a:r>
              </a:p>
              <a:p>
                <a:pPr lvl="2"/>
                <a:r>
                  <a:rPr lang="en-IN" dirty="0"/>
                  <a:t>Computing </a:t>
                </a:r>
                <a14:m>
                  <m:oMath xmlns:m="http://schemas.openxmlformats.org/officeDocument/2006/math">
                    <m:r>
                      <a:rPr lang="en-US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p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1">
                        <a:latin typeface="Cambria Math" panose="02040503050406030204" pitchFamily="18" charset="0"/>
                      </a:rPr>
                      <m:t>𝐲</m:t>
                    </m:r>
                  </m:oMath>
                </a14:m>
                <a:r>
                  <a:rPr lang="en-IN" dirty="0"/>
                  <a:t> takes </a:t>
                </a:r>
                <a14:m>
                  <m:oMath xmlns:m="http://schemas.openxmlformats.org/officeDocument/2006/math">
                    <m:r>
                      <a:rPr lang="en-I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IN" dirty="0"/>
                  <a:t> time</a:t>
                </a:r>
              </a:p>
              <a:p>
                <a:pPr lvl="2"/>
                <a:r>
                  <a:rPr lang="en-IN" dirty="0"/>
                  <a:t>Use primal solution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IN" dirty="0"/>
                  <a:t> and dual solution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IN" dirty="0"/>
                  <a:t> </a:t>
                </a:r>
                <a:r>
                  <a:rPr lang="en-IN" i="0" dirty="0">
                    <a:sym typeface="Wingdings" panose="05000000000000000000" pitchFamily="2" charset="2"/>
                  </a:rPr>
                  <a:t></a:t>
                </a:r>
                <a:endParaRPr lang="en-IN" i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758965-CD82-B4D6-FC4B-FC3E62988A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78" t="-275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730A1E8A-84AA-F516-9719-50781C4D9046}"/>
              </a:ext>
            </a:extLst>
          </p:cNvPr>
          <p:cNvGrpSpPr/>
          <p:nvPr/>
        </p:nvGrpSpPr>
        <p:grpSpPr>
          <a:xfrm>
            <a:off x="333362" y="36191"/>
            <a:ext cx="1143000" cy="1143000"/>
            <a:chOff x="2379643" y="355681"/>
            <a:chExt cx="1143000" cy="11430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A4DF71B-50D2-628D-7B8E-147D4E44391A}"/>
                </a:ext>
              </a:extLst>
            </p:cNvPr>
            <p:cNvSpPr/>
            <p:nvPr/>
          </p:nvSpPr>
          <p:spPr>
            <a:xfrm>
              <a:off x="2458535" y="428705"/>
              <a:ext cx="996869" cy="99686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5C12964-2E4B-CCAA-AA21-C7F34CE8FD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79643" y="355681"/>
              <a:ext cx="1143000" cy="1143000"/>
            </a:xfrm>
            <a:custGeom>
              <a:avLst/>
              <a:gdLst>
                <a:gd name="connsiteX0" fmla="*/ 2286000 w 4572000"/>
                <a:gd name="connsiteY0" fmla="*/ 472140 h 4572000"/>
                <a:gd name="connsiteX1" fmla="*/ 457200 w 4572000"/>
                <a:gd name="connsiteY1" fmla="*/ 2300940 h 4572000"/>
                <a:gd name="connsiteX2" fmla="*/ 2286000 w 4572000"/>
                <a:gd name="connsiteY2" fmla="*/ 4129740 h 4572000"/>
                <a:gd name="connsiteX3" fmla="*/ 4114800 w 4572000"/>
                <a:gd name="connsiteY3" fmla="*/ 2300940 h 4572000"/>
                <a:gd name="connsiteX4" fmla="*/ 2286000 w 4572000"/>
                <a:gd name="connsiteY4" fmla="*/ 472140 h 4572000"/>
                <a:gd name="connsiteX5" fmla="*/ 2286000 w 4572000"/>
                <a:gd name="connsiteY5" fmla="*/ 0 h 4572000"/>
                <a:gd name="connsiteX6" fmla="*/ 4572000 w 4572000"/>
                <a:gd name="connsiteY6" fmla="*/ 2286000 h 4572000"/>
                <a:gd name="connsiteX7" fmla="*/ 2286000 w 4572000"/>
                <a:gd name="connsiteY7" fmla="*/ 4572000 h 4572000"/>
                <a:gd name="connsiteX8" fmla="*/ 0 w 4572000"/>
                <a:gd name="connsiteY8" fmla="*/ 2286000 h 4572000"/>
                <a:gd name="connsiteX9" fmla="*/ 2286000 w 4572000"/>
                <a:gd name="connsiteY9" fmla="*/ 0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0" h="4572000">
                  <a:moveTo>
                    <a:pt x="2286000" y="472140"/>
                  </a:moveTo>
                  <a:cubicBezTo>
                    <a:pt x="1275982" y="472140"/>
                    <a:pt x="457200" y="1290922"/>
                    <a:pt x="457200" y="2300940"/>
                  </a:cubicBezTo>
                  <a:cubicBezTo>
                    <a:pt x="457200" y="3310958"/>
                    <a:pt x="1275982" y="4129740"/>
                    <a:pt x="2286000" y="4129740"/>
                  </a:cubicBezTo>
                  <a:cubicBezTo>
                    <a:pt x="3296018" y="4129740"/>
                    <a:pt x="4114800" y="3310958"/>
                    <a:pt x="4114800" y="2300940"/>
                  </a:cubicBezTo>
                  <a:cubicBezTo>
                    <a:pt x="4114800" y="1290922"/>
                    <a:pt x="3296018" y="472140"/>
                    <a:pt x="2286000" y="472140"/>
                  </a:cubicBezTo>
                  <a:close/>
                  <a:moveTo>
                    <a:pt x="2286000" y="0"/>
                  </a:moveTo>
                  <a:cubicBezTo>
                    <a:pt x="3548523" y="0"/>
                    <a:pt x="4572000" y="1023477"/>
                    <a:pt x="4572000" y="2286000"/>
                  </a:cubicBezTo>
                  <a:cubicBezTo>
                    <a:pt x="4572000" y="3548523"/>
                    <a:pt x="3548523" y="4572000"/>
                    <a:pt x="2286000" y="4572000"/>
                  </a:cubicBezTo>
                  <a:cubicBezTo>
                    <a:pt x="1023477" y="4572000"/>
                    <a:pt x="0" y="3548523"/>
                    <a:pt x="0" y="2286000"/>
                  </a:cubicBezTo>
                  <a:cubicBezTo>
                    <a:pt x="0" y="1023477"/>
                    <a:pt x="1023477" y="0"/>
                    <a:pt x="2286000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AA9B13A-165A-ECDA-8E51-5858913149B5}"/>
                </a:ext>
              </a:extLst>
            </p:cNvPr>
            <p:cNvGrpSpPr/>
            <p:nvPr/>
          </p:nvGrpSpPr>
          <p:grpSpPr>
            <a:xfrm>
              <a:off x="2676823" y="704523"/>
              <a:ext cx="548640" cy="320040"/>
              <a:chOff x="8209190" y="1852901"/>
              <a:chExt cx="2194560" cy="1280160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44C4C9EF-AB54-85F5-6B7D-BA18291EEF05}"/>
                  </a:ext>
                </a:extLst>
              </p:cNvPr>
              <p:cNvSpPr/>
              <p:nvPr/>
            </p:nvSpPr>
            <p:spPr>
              <a:xfrm>
                <a:off x="820919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A13C57BA-474D-21D2-2D19-2768F8D8249F}"/>
                  </a:ext>
                </a:extLst>
              </p:cNvPr>
              <p:cNvSpPr/>
              <p:nvPr/>
            </p:nvSpPr>
            <p:spPr>
              <a:xfrm>
                <a:off x="976367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</p:grpSp>
      </p:grpSp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57ED7546-CEA6-C09F-E7C4-99ACA484493F}"/>
              </a:ext>
            </a:extLst>
          </p:cNvPr>
          <p:cNvSpPr/>
          <p:nvPr/>
        </p:nvSpPr>
        <p:spPr>
          <a:xfrm>
            <a:off x="1555254" y="148538"/>
            <a:ext cx="5946284" cy="996869"/>
          </a:xfrm>
          <a:prstGeom prst="wedgeRectCallout">
            <a:avLst>
              <a:gd name="adj1" fmla="val -60552"/>
              <a:gd name="adj2" fmla="val 36672"/>
            </a:avLst>
          </a:prstGeom>
          <a:solidFill>
            <a:schemeClr val="tx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Also recall that you had designed a CD/CM solver for ridge regression as an exercise problem. Sometimes, descent-based solvers are faster even if closed-form solutions are available </a:t>
            </a:r>
            <a:endParaRPr lang="en-IN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65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7A105-4216-B469-F2DE-A17B89505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Matrix Multiplication</a:t>
            </a:r>
            <a:endParaRPr lang="en-I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E69611-9201-FB12-8512-689BD5AE3A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endParaRPr lang="en-IN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endParaRPr lang="en-IN" dirty="0"/>
              </a:p>
              <a:p>
                <a:r>
                  <a:rPr lang="en-IN" dirty="0"/>
                  <a:t>Time 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𝑎𝑏𝑐</m:t>
                        </m:r>
                      </m:e>
                    </m:d>
                  </m:oMath>
                </a14:m>
                <a:endParaRPr lang="en-IN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E69611-9201-FB12-8512-689BD5AE3A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7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5605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92016C3-99B3-7B6E-2F6A-5EBF35F92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53" y="36191"/>
            <a:ext cx="11600329" cy="1075433"/>
          </a:xfrm>
        </p:spPr>
        <p:txBody>
          <a:bodyPr anchor="ctr">
            <a:normAutofit/>
          </a:bodyPr>
          <a:lstStyle/>
          <a:p>
            <a:r>
              <a:rPr lang="en-US" dirty="0" err="1"/>
              <a:t>Midsem</a:t>
            </a:r>
            <a:r>
              <a:rPr lang="en-US" dirty="0"/>
              <a:t> Exam</a:t>
            </a:r>
            <a:endParaRPr lang="en-IN" dirty="0"/>
          </a:p>
        </p:txBody>
      </p:sp>
      <p:pic>
        <p:nvPicPr>
          <p:cNvPr id="14" name="Picture 13" descr="Glasses on top of a book">
            <a:extLst>
              <a:ext uri="{FF2B5EF4-FFF2-40B4-BE49-F238E27FC236}">
                <a16:creationId xmlns:a16="http://schemas.microsoft.com/office/drawing/2014/main" id="{E415EA67-6399-B6C5-57F1-11B6F65077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2" r="26684" b="-1"/>
          <a:stretch/>
        </p:blipFill>
        <p:spPr>
          <a:xfrm>
            <a:off x="253352" y="1111623"/>
            <a:ext cx="5757977" cy="5300823"/>
          </a:xfrm>
          <a:prstGeom prst="rect">
            <a:avLst/>
          </a:prstGeom>
          <a:noFill/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3202BA10-88EE-5F1D-ED4D-4051992C21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1330" y="1111624"/>
            <a:ext cx="6180670" cy="574637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Feb 22 (Thu)</a:t>
            </a:r>
            <a:r>
              <a:rPr lang="en-IN" dirty="0">
                <a:solidFill>
                  <a:schemeClr val="accent5"/>
                </a:solidFill>
              </a:rPr>
              <a:t>, </a:t>
            </a:r>
            <a:r>
              <a:rPr lang="en-IN" dirty="0">
                <a:solidFill>
                  <a:srgbClr val="FF0000"/>
                </a:solidFill>
              </a:rPr>
              <a:t>6PM</a:t>
            </a:r>
            <a:r>
              <a:rPr lang="en-IN" dirty="0">
                <a:solidFill>
                  <a:schemeClr val="accent5"/>
                </a:solidFill>
              </a:rPr>
              <a:t>, L16,17,18,19,20</a:t>
            </a:r>
          </a:p>
          <a:p>
            <a:pPr lvl="2"/>
            <a:r>
              <a:rPr lang="en-IN" dirty="0"/>
              <a:t>Only for registered students (regular + audit)</a:t>
            </a:r>
          </a:p>
          <a:p>
            <a:pPr lvl="2"/>
            <a:r>
              <a:rPr lang="en-IN" dirty="0"/>
              <a:t>Assigned seating – will be announced soon</a:t>
            </a:r>
          </a:p>
          <a:p>
            <a:r>
              <a:rPr lang="en-US" dirty="0"/>
              <a:t>Open notes (handwritten only)</a:t>
            </a:r>
          </a:p>
          <a:p>
            <a:r>
              <a:rPr lang="en-US" dirty="0"/>
              <a:t>No mobile phones, tablets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Bring your institute ID card</a:t>
            </a:r>
          </a:p>
          <a:p>
            <a:pPr lvl="2"/>
            <a:r>
              <a:rPr lang="en-US" dirty="0"/>
              <a:t>If you don’t bring it, you may have to spend precious time during the exam getting verified separately</a:t>
            </a:r>
          </a:p>
          <a:p>
            <a:r>
              <a:rPr lang="en-US" dirty="0"/>
              <a:t>Syllabus:</a:t>
            </a:r>
          </a:p>
          <a:p>
            <a:pPr lvl="2"/>
            <a:r>
              <a:rPr lang="en-US" dirty="0"/>
              <a:t>All videos, slides, code linked on the course discussion page (link below) till 21 Feb </a:t>
            </a:r>
            <a:r>
              <a:rPr lang="en-US"/>
              <a:t>2024 (Wed)</a:t>
            </a:r>
            <a:endParaRPr lang="en-US" dirty="0"/>
          </a:p>
          <a:p>
            <a:pPr lvl="2"/>
            <a:r>
              <a:rPr lang="en-US" dirty="0">
                <a:hlinkClick r:id="rId3"/>
              </a:rPr>
              <a:t>https://www.cse.iitk.ac.in/users/purushot/courses/ml/2023-24-w/discussion.html</a:t>
            </a:r>
            <a:endParaRPr lang="en-US" dirty="0"/>
          </a:p>
          <a:p>
            <a:pPr lvl="2"/>
            <a:r>
              <a:rPr lang="en-US" dirty="0"/>
              <a:t>See GitHub for practice questions</a:t>
            </a:r>
          </a:p>
        </p:txBody>
      </p:sp>
    </p:spTree>
    <p:extLst>
      <p:ext uri="{BB962C8B-B14F-4D97-AF65-F5344CB8AC3E}">
        <p14:creationId xmlns:p14="http://schemas.microsoft.com/office/powerpoint/2010/main" val="217338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F7DAE8F-BD6B-992E-8762-5582ADE7D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 or False</a:t>
            </a:r>
            <a:endParaRPr lang="en-I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8CE05B4B-E8D7-5AED-2EB4-BE28FA861F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IN" i="1" smtClean="0">
                        <a:effectLst/>
                        <a:latin typeface="+mj-lt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𝒞</m:t>
                    </m:r>
                    <m:r>
                      <a:rPr lang="en-US" i="1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≝</m:t>
                    </m:r>
                    <m:d>
                      <m:dPr>
                        <m:begChr m:val="{"/>
                        <m:endChr m:val="}"/>
                        <m:ctrlPr>
                          <a:rPr lang="en-IN" i="1">
                            <a:effectLst/>
                            <a:latin typeface="+mj-lt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IN" i="1">
                                <a:effectLst/>
                                <a:latin typeface="+mj-lt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effectLst/>
                                <a:latin typeface="+mj-lt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IN" i="1">
                                <a:effectLst/>
                                <a:latin typeface="+mj-lt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,</m:t>
                            </m:r>
                            <m:r>
                              <a:rPr lang="en-IN" i="1">
                                <a:effectLst/>
                                <a:latin typeface="+mj-lt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𝑦</m:t>
                            </m:r>
                          </m:e>
                        </m:d>
                        <m:r>
                          <a:rPr lang="en-IN" i="1">
                            <a:effectLst/>
                            <a:latin typeface="+mj-lt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∈</m:t>
                        </m:r>
                        <m:sSup>
                          <m:sSupPr>
                            <m:ctrlPr>
                              <a:rPr lang="en-IN" i="1">
                                <a:effectLst/>
                                <a:latin typeface="+mj-lt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effectLst/>
                                <a:latin typeface="+mj-lt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IN" i="1">
                                <a:effectLst/>
                                <a:latin typeface="+mj-lt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IN" i="1">
                            <a:effectLst/>
                            <a:latin typeface="+mj-lt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:2≤</m:t>
                        </m:r>
                        <m:r>
                          <a:rPr lang="en-IN" i="1">
                            <a:effectLst/>
                            <a:latin typeface="+mj-lt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𝑥</m:t>
                        </m:r>
                        <m:r>
                          <a:rPr lang="en-IN" i="1">
                            <a:effectLst/>
                            <a:latin typeface="+mj-lt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en-IN" i="1">
                            <a:effectLst/>
                            <a:latin typeface="+mj-lt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𝑦</m:t>
                        </m:r>
                        <m:r>
                          <a:rPr lang="en-IN" i="1">
                            <a:effectLst/>
                            <a:latin typeface="+mj-lt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≤3</m:t>
                        </m:r>
                      </m:e>
                    </m:d>
                  </m:oMath>
                </a14:m>
                <a:r>
                  <a:rPr lang="en-IN" dirty="0">
                    <a:effectLst/>
                    <a:latin typeface="+mj-lt"/>
                    <a:ea typeface="Times New Roman" panose="02020603050405020304" pitchFamily="18" charset="0"/>
                  </a:rPr>
                  <a:t> is the set of all 2D vectors whose sum of coordinates is between </a:t>
                </a:r>
                <a14:m>
                  <m:oMath xmlns:m="http://schemas.openxmlformats.org/officeDocument/2006/math">
                    <m:r>
                      <a:rPr lang="en-IN" i="1">
                        <a:effectLst/>
                        <a:latin typeface="+mj-lt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2</m:t>
                    </m:r>
                  </m:oMath>
                </a14:m>
                <a:r>
                  <a:rPr lang="en-IN" dirty="0">
                    <a:effectLst/>
                    <a:latin typeface="+mj-lt"/>
                    <a:ea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i="1">
                        <a:effectLst/>
                        <a:latin typeface="+mj-lt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3</m:t>
                    </m:r>
                  </m:oMath>
                </a14:m>
                <a:r>
                  <a:rPr lang="en-IN" dirty="0">
                    <a:effectLst/>
                    <a:latin typeface="+mj-lt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IN" i="1">
                        <a:effectLst/>
                        <a:latin typeface="+mj-lt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𝒞</m:t>
                    </m:r>
                  </m:oMath>
                </a14:m>
                <a:r>
                  <a:rPr lang="en-IN" dirty="0">
                    <a:effectLst/>
                    <a:latin typeface="+mj-lt"/>
                    <a:ea typeface="Times New Roman" panose="02020603050405020304" pitchFamily="18" charset="0"/>
                  </a:rPr>
                  <a:t> is a convex set.</a:t>
                </a:r>
              </a:p>
              <a:p>
                <a:r>
                  <a:rPr lang="en-IN" dirty="0">
                    <a:solidFill>
                      <a:srgbClr val="FFC000"/>
                    </a:solidFill>
                    <a:latin typeface="+mj-lt"/>
                  </a:rPr>
                  <a:t>Technique 1: </a:t>
                </a:r>
                <a14:m>
                  <m:oMath xmlns:m="http://schemas.openxmlformats.org/officeDocument/2006/math">
                    <m:r>
                      <a:rPr lang="en-IN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r>
                      <a:rPr lang="en-IN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≝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:2≤</m:t>
                        </m:r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IN" dirty="0">
                    <a:solidFill>
                      <a:srgbClr val="FFC000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r>
                      <a:rPr lang="en-IN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ℬ</m:t>
                    </m:r>
                    <m:r>
                      <a:rPr lang="en-IN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≝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≤3</m:t>
                        </m:r>
                      </m:e>
                    </m:d>
                  </m:oMath>
                </a14:m>
                <a:endParaRPr lang="en-IN" dirty="0">
                  <a:solidFill>
                    <a:srgbClr val="FFC000"/>
                  </a:solidFill>
                  <a:latin typeface="+mj-lt"/>
                </a:endParaRPr>
              </a:p>
              <a:p>
                <a14:m>
                  <m:oMath xmlns:m="http://schemas.openxmlformats.org/officeDocument/2006/math">
                    <m:r>
                      <a:rPr lang="en-IN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ℬ</m:t>
                    </m:r>
                  </m:oMath>
                </a14:m>
                <a:endParaRPr lang="en-IN" dirty="0">
                  <a:solidFill>
                    <a:srgbClr val="FFC000"/>
                  </a:solidFill>
                  <a:latin typeface="+mj-lt"/>
                </a:endParaRPr>
              </a:p>
              <a:p>
                <a:r>
                  <a:rPr lang="en-IN" dirty="0">
                    <a:solidFill>
                      <a:srgbClr val="FFC000"/>
                    </a:solidFill>
                    <a:latin typeface="+mj-lt"/>
                  </a:rPr>
                  <a:t>Prove both </a:t>
                </a:r>
                <a14:m>
                  <m:oMath xmlns:m="http://schemas.openxmlformats.org/officeDocument/2006/math">
                    <m:r>
                      <a:rPr lang="en-IN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ℬ</m:t>
                    </m:r>
                  </m:oMath>
                </a14:m>
                <a:r>
                  <a:rPr lang="en-IN" dirty="0">
                    <a:solidFill>
                      <a:srgbClr val="FFC000"/>
                    </a:solidFill>
                    <a:latin typeface="+mj-lt"/>
                  </a:rPr>
                  <a:t> convex and use int rule</a:t>
                </a:r>
              </a:p>
              <a:p>
                <a:r>
                  <a:rPr lang="en-IN" dirty="0">
                    <a:solidFill>
                      <a:srgbClr val="FFC000"/>
                    </a:solidFill>
                    <a:latin typeface="+mj-lt"/>
                  </a:rPr>
                  <a:t>Technique 2: first principles (mid point)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endParaRPr lang="en-IN" dirty="0">
                  <a:solidFill>
                    <a:srgbClr val="FFC000"/>
                  </a:solidFill>
                  <a:latin typeface="+mj-lt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endParaRPr lang="en-IN" dirty="0">
                  <a:solidFill>
                    <a:srgbClr val="FFC000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8CE05B4B-E8D7-5AED-2EB4-BE28FA861F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78" t="-2069" r="-3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FC4E80-7A15-9A50-71ED-4DDA4557D9B3}"/>
              </a:ext>
            </a:extLst>
          </p:cNvPr>
          <p:cNvCxnSpPr/>
          <p:nvPr/>
        </p:nvCxnSpPr>
        <p:spPr>
          <a:xfrm>
            <a:off x="8358809" y="2792896"/>
            <a:ext cx="0" cy="322027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4F9DEFE-7931-B00B-AB42-1CB667FB5CAF}"/>
              </a:ext>
            </a:extLst>
          </p:cNvPr>
          <p:cNvCxnSpPr/>
          <p:nvPr/>
        </p:nvCxnSpPr>
        <p:spPr>
          <a:xfrm>
            <a:off x="7553739" y="5555974"/>
            <a:ext cx="408498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DF91D3-4552-5998-8B4F-ACCCD94F19E1}"/>
              </a:ext>
            </a:extLst>
          </p:cNvPr>
          <p:cNvCxnSpPr/>
          <p:nvPr/>
        </p:nvCxnSpPr>
        <p:spPr>
          <a:xfrm>
            <a:off x="7338779" y="3637722"/>
            <a:ext cx="2665395" cy="2665395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F678644-6B49-576B-FB09-89FC97A800F4}"/>
              </a:ext>
            </a:extLst>
          </p:cNvPr>
          <p:cNvCxnSpPr>
            <a:cxnSpLocks/>
          </p:cNvCxnSpPr>
          <p:nvPr/>
        </p:nvCxnSpPr>
        <p:spPr>
          <a:xfrm>
            <a:off x="8065882" y="2696766"/>
            <a:ext cx="3412538" cy="341253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9524AE1C-989B-CE6D-525E-C77BC365B4D8}"/>
              </a:ext>
            </a:extLst>
          </p:cNvPr>
          <p:cNvSpPr/>
          <p:nvPr/>
        </p:nvSpPr>
        <p:spPr>
          <a:xfrm rot="2700000">
            <a:off x="7176052" y="4208662"/>
            <a:ext cx="4164495" cy="105354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01651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5D1F1-CA8E-573C-819D-6D12F554F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Subgradients</a:t>
            </a:r>
            <a:endParaRPr lang="en-I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A5B0AE-D4D7-61CC-B06D-B3FE6B31E9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IN" dirty="0">
                    <a:effectLst/>
                    <a:latin typeface="+mj-lt"/>
                    <a:ea typeface="Times New Roman" panose="02020603050405020304" pitchFamily="18" charset="0"/>
                  </a:rPr>
                  <a:t>Consider the function </a:t>
                </a:r>
                <a14:m>
                  <m:oMath xmlns:m="http://schemas.openxmlformats.org/officeDocument/2006/math">
                    <m:r>
                      <a:rPr lang="en-IN" i="1">
                        <a:effectLst/>
                        <a:latin typeface="+mj-lt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𝑔</m:t>
                    </m:r>
                    <m:d>
                      <m:dPr>
                        <m:ctrlPr>
                          <a:rPr lang="en-IN" i="1">
                            <a:effectLst/>
                            <a:latin typeface="+mj-lt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IN" b="1" i="1">
                            <a:effectLst/>
                            <a:latin typeface="+mj-lt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𝐰</m:t>
                        </m:r>
                      </m:e>
                    </m:d>
                    <m:r>
                      <a:rPr lang="en-IN" i="1">
                        <a:effectLst/>
                        <a:latin typeface="+mj-lt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IN" i="1">
                            <a:effectLst/>
                            <a:latin typeface="+mj-lt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IN" i="1">
                            <a:effectLst/>
                            <a:latin typeface="+mj-lt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IN" i="1">
                            <a:effectLst/>
                            <a:latin typeface="+mj-lt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den>
                    </m:f>
                    <m:sSubSup>
                      <m:sSubSupPr>
                        <m:ctrlPr>
                          <a:rPr lang="en-IN" i="1">
                            <a:effectLst/>
                            <a:latin typeface="+mj-lt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IN" i="1">
                                <a:effectLst/>
                                <a:latin typeface="+mj-lt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IN" b="1" i="1">
                                <a:effectLst/>
                                <a:latin typeface="+mj-lt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𝐰</m:t>
                            </m:r>
                          </m:e>
                        </m:d>
                      </m:e>
                      <m:sub>
                        <m:r>
                          <a:rPr lang="en-IN" i="1">
                            <a:effectLst/>
                            <a:latin typeface="+mj-lt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  <m:sup>
                        <m:r>
                          <a:rPr lang="en-IN" i="1">
                            <a:effectLst/>
                            <a:latin typeface="+mj-lt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bSup>
                    <m:r>
                      <a:rPr lang="en-IN" i="1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IN" i="1">
                            <a:effectLst/>
                            <a:latin typeface="+mj-lt"/>
                            <a:cs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i="1">
                                <a:effectLst/>
                                <a:latin typeface="+mj-lt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IN" b="1" i="1">
                                <a:effectLst/>
                                <a:latin typeface="+mj-lt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𝐰</m:t>
                            </m:r>
                          </m:e>
                          <m:sup>
                            <m:r>
                              <a:rPr lang="en-IN" i="1">
                                <a:effectLst/>
                                <a:latin typeface="+mj-lt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⊤</m:t>
                            </m:r>
                          </m:sup>
                        </m:sSup>
                        <m:r>
                          <a:rPr lang="en-IN" b="1" i="1">
                            <a:effectLst/>
                            <a:latin typeface="+mj-lt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𝐱</m:t>
                        </m:r>
                        <m:r>
                          <a:rPr lang="en-IN" b="1" i="1">
                            <a:effectLst/>
                            <a:latin typeface="+mj-lt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IN" i="1">
                            <a:effectLst/>
                            <a:latin typeface="+mj-lt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IN" dirty="0">
                    <a:effectLst/>
                    <a:latin typeface="+mj-lt"/>
                    <a:ea typeface="Times New Roman" panose="02020603050405020304" pitchFamily="18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IN" b="1" i="1">
                        <a:effectLst/>
                        <a:latin typeface="+mj-lt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𝐰</m:t>
                    </m:r>
                    <m:r>
                      <a:rPr lang="en-IN" i="1">
                        <a:effectLst/>
                        <a:latin typeface="+mj-lt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en-IN" b="1" i="1">
                        <a:effectLst/>
                        <a:latin typeface="+mj-lt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𝐱</m:t>
                    </m:r>
                    <m:r>
                      <a:rPr lang="en-IN" i="1">
                        <a:effectLst/>
                        <a:latin typeface="+mj-lt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∈</m:t>
                    </m:r>
                    <m:sSup>
                      <m:sSupPr>
                        <m:ctrlPr>
                          <a:rPr lang="en-IN" i="1">
                            <a:effectLst/>
                            <a:latin typeface="+mj-lt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IN" i="1">
                            <a:effectLst/>
                            <a:latin typeface="+mj-lt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ℝ</m:t>
                        </m:r>
                      </m:e>
                      <m:sup>
                        <m:r>
                          <a:rPr lang="en-IN" i="1">
                            <a:effectLst/>
                            <a:latin typeface="+mj-lt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IN" dirty="0">
                    <a:effectLst/>
                    <a:latin typeface="+mj-lt"/>
                    <a:ea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i="1">
                        <a:effectLst/>
                        <a:latin typeface="+mj-lt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𝑦</m:t>
                    </m:r>
                    <m:r>
                      <a:rPr lang="en-IN" i="1">
                        <a:effectLst/>
                        <a:latin typeface="+mj-lt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∈</m:t>
                    </m:r>
                    <m:r>
                      <a:rPr lang="en-IN" i="1">
                        <a:effectLst/>
                        <a:latin typeface="+mj-lt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ℝ</m:t>
                    </m:r>
                  </m:oMath>
                </a14:m>
                <a:r>
                  <a:rPr lang="en-IN" dirty="0">
                    <a:effectLst/>
                    <a:latin typeface="+mj-lt"/>
                    <a:ea typeface="Times New Roman" panose="02020603050405020304" pitchFamily="18" charset="0"/>
                  </a:rPr>
                  <a:t>. Write an expression for the subdifferential of </a:t>
                </a:r>
                <a14:m>
                  <m:oMath xmlns:m="http://schemas.openxmlformats.org/officeDocument/2006/math">
                    <m:r>
                      <a:rPr lang="en-IN" i="1">
                        <a:effectLst/>
                        <a:latin typeface="+mj-lt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𝑔</m:t>
                    </m:r>
                  </m:oMath>
                </a14:m>
                <a:r>
                  <a:rPr lang="en-IN" dirty="0">
                    <a:effectLst/>
                    <a:latin typeface="+mj-lt"/>
                    <a:ea typeface="Times New Roman" panose="02020603050405020304" pitchFamily="18" charset="0"/>
                  </a:rPr>
                  <a:t>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b="1" i="1">
                            <a:effectLst/>
                            <a:latin typeface="+mj-lt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IN" b="1" i="1">
                            <a:effectLst/>
                            <a:latin typeface="+mj-lt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𝐰</m:t>
                        </m:r>
                      </m:e>
                      <m:sup>
                        <m:r>
                          <a:rPr lang="en-IN" i="1">
                            <a:effectLst/>
                            <a:latin typeface="+mj-lt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IN" b="1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IN" dirty="0">
                    <a:effectLst/>
                    <a:latin typeface="+mj-lt"/>
                    <a:ea typeface="Times New Roman" panose="02020603050405020304" pitchFamily="18" charset="0"/>
                  </a:rPr>
                  <a:t>for any value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b="1" i="1">
                            <a:effectLst/>
                            <a:latin typeface="+mj-lt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IN" b="1" i="1">
                            <a:effectLst/>
                            <a:latin typeface="+mj-lt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𝐰</m:t>
                        </m:r>
                      </m:e>
                      <m:sup>
                        <m:r>
                          <a:rPr lang="en-IN" i="1">
                            <a:effectLst/>
                            <a:latin typeface="+mj-lt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0</m:t>
                        </m:r>
                      </m:sup>
                    </m:sSup>
                    <m:r>
                      <a:rPr lang="en-IN" i="1">
                        <a:effectLst/>
                        <a:latin typeface="+mj-lt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en-IN" b="1" i="1">
                        <a:effectLst/>
                        <a:latin typeface="+mj-lt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𝐱</m:t>
                    </m:r>
                    <m:r>
                      <a:rPr lang="en-IN" i="1">
                        <a:effectLst/>
                        <a:latin typeface="+mj-lt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∈</m:t>
                    </m:r>
                    <m:sSup>
                      <m:sSupPr>
                        <m:ctrlPr>
                          <a:rPr lang="en-IN" i="1">
                            <a:effectLst/>
                            <a:latin typeface="+mj-lt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IN" i="1">
                            <a:effectLst/>
                            <a:latin typeface="+mj-lt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ℝ</m:t>
                        </m:r>
                      </m:e>
                      <m:sup>
                        <m:r>
                          <a:rPr lang="en-IN" i="1">
                            <a:effectLst/>
                            <a:latin typeface="+mj-lt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IN" dirty="0">
                    <a:effectLst/>
                    <a:latin typeface="+mj-lt"/>
                    <a:ea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i="1">
                        <a:effectLst/>
                        <a:latin typeface="+mj-lt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𝑦</m:t>
                    </m:r>
                    <m:r>
                      <a:rPr lang="en-IN" i="1">
                        <a:effectLst/>
                        <a:latin typeface="+mj-lt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∈</m:t>
                    </m:r>
                    <m:r>
                      <a:rPr lang="en-IN" i="1">
                        <a:effectLst/>
                        <a:latin typeface="+mj-lt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ℝ</m:t>
                    </m:r>
                  </m:oMath>
                </a14:m>
                <a:r>
                  <a:rPr lang="en-IN" dirty="0">
                    <a:effectLst/>
                    <a:latin typeface="+mj-lt"/>
                    <a:ea typeface="Times New Roman" panose="02020603050405020304" pitchFamily="18" charset="0"/>
                  </a:rPr>
                  <a:t>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</m:d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</m:d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</m:d>
                  </m:oMath>
                </a14:m>
                <a:endParaRPr lang="en-IN" dirty="0">
                  <a:solidFill>
                    <a:srgbClr val="FFC000"/>
                  </a:solidFill>
                  <a:latin typeface="+mj-lt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≝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IN" dirty="0">
                    <a:solidFill>
                      <a:srgbClr val="FFC000"/>
                    </a:solidFill>
                    <a:latin typeface="+mj-lt"/>
                  </a:rPr>
                  <a:t>, e.g.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4,5</m:t>
                        </m:r>
                      </m:e>
                    </m:d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5,6,7,8</m:t>
                        </m:r>
                      </m:e>
                    </m:d>
                  </m:oMath>
                </a14:m>
                <a:endParaRPr lang="en-IN" dirty="0">
                  <a:solidFill>
                    <a:srgbClr val="FFC000"/>
                  </a:solidFill>
                  <a:latin typeface="+mj-lt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</m:d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1" i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𝐰</m:t>
                    </m:r>
                    <m:r>
                      <a:rPr lang="en-US" b="1" i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IN" b="1" dirty="0">
                    <a:solidFill>
                      <a:srgbClr val="FFC000"/>
                    </a:solidFill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</m:d>
                    <m:r>
                      <a:rPr lang="en-US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𝐰</m:t>
                            </m:r>
                          </m:e>
                        </m:d>
                      </m:e>
                    </m:d>
                  </m:oMath>
                </a14:m>
                <a:r>
                  <a:rPr lang="en-IN" b="1" dirty="0">
                    <a:solidFill>
                      <a:srgbClr val="FFC000"/>
                    </a:solidFill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</m:d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b="1" i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IN" dirty="0">
                  <a:solidFill>
                    <a:srgbClr val="FFC000"/>
                  </a:solidFill>
                  <a:latin typeface="+mj-lt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sz="24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sz="2400" b="0" i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IN" sz="2400" dirty="0">
                    <a:solidFill>
                      <a:srgbClr val="FFC000"/>
                    </a:solidFill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sz="24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{−1}</m:t>
                                    </m:r>
                                  </m:e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𝑖𝑓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&lt;0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400" b="0" i="1" smtClean="0"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b="0" i="1" smtClean="0"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−1,1</m:t>
                                        </m:r>
                                      </m:e>
                                    </m:d>
                                  </m:e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𝑖𝑓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=0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{+1}</m:t>
                                    </m:r>
                                  </m:e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𝑖𝑓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&gt;0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en-IN" sz="2400" dirty="0">
                    <a:solidFill>
                      <a:srgbClr val="FFC000"/>
                    </a:solidFill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sz="24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4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</m:d>
                    <m:r>
                      <a:rPr lang="en-US" sz="24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4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b="1" i="0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  <m:r>
                                      <a:rPr lang="en-US" sz="2400" b="1" i="0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}</m:t>
                                    </m:r>
                                  </m:e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𝑖𝑓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sSup>
                                      <m:sSupPr>
                                        <m:ctrlPr>
                                          <a:rPr lang="en-US" sz="2400" i="1"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1"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𝐰</m:t>
                                        </m:r>
                                      </m:e>
                                      <m:sup>
                                        <m:r>
                                          <a:rPr lang="en-US" sz="2400" i="1"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⊤</m:t>
                                        </m:r>
                                      </m:sup>
                                    </m:sSup>
                                    <m:r>
                                      <a:rPr lang="en-US" sz="2400" b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  <m:r>
                                      <a:rPr lang="en-US" sz="2400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US" sz="2400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&lt;0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400" i="1"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i="1"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400" i="1"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1,1</m:t>
                                        </m:r>
                                      </m:e>
                                    </m:d>
                                    <m:r>
                                      <a:rPr lang="en-US" sz="2400" b="0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r>
                                      <a:rPr lang="en-US" sz="2400" b="1" i="0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𝑖𝑓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sSup>
                                      <m:sSupPr>
                                        <m:ctrlPr>
                                          <a:rPr lang="en-US" sz="2400" i="1"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1"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𝐰</m:t>
                                        </m:r>
                                      </m:e>
                                      <m:sup>
                                        <m:r>
                                          <a:rPr lang="en-US" sz="2400" i="1"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⊤</m:t>
                                        </m:r>
                                      </m:sup>
                                    </m:sSup>
                                    <m:r>
                                      <a:rPr lang="en-US" sz="2400" b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  <m:r>
                                      <a:rPr lang="en-US" sz="2400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US" sz="2400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=0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{</m:t>
                                    </m:r>
                                    <m:r>
                                      <a:rPr lang="en-US" sz="2400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400" b="1" i="0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  <m:r>
                                      <a:rPr lang="en-US" sz="2400" b="1" i="0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}</m:t>
                                    </m:r>
                                  </m:e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𝑖𝑓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sSup>
                                      <m:sSupPr>
                                        <m:ctrlPr>
                                          <a:rPr lang="en-US" sz="2400" i="1"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1"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𝐰</m:t>
                                        </m:r>
                                      </m:e>
                                      <m:sup>
                                        <m:r>
                                          <a:rPr lang="en-US" sz="2400" i="1"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⊤</m:t>
                                        </m:r>
                                      </m:sup>
                                    </m:sSup>
                                    <m:r>
                                      <a:rPr lang="en-US" sz="2400" b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  <m:r>
                                      <a:rPr lang="en-US" sz="2400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US" sz="2400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&gt;0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en-IN" sz="2400" dirty="0">
                  <a:solidFill>
                    <a:srgbClr val="FFC000"/>
                  </a:solidFill>
                  <a:latin typeface="+mj-lt"/>
                </a:endParaRPr>
              </a:p>
              <a:p>
                <a:endParaRPr lang="en-IN" dirty="0">
                  <a:solidFill>
                    <a:srgbClr val="FFC000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A5B0AE-D4D7-61CC-B06D-B3FE6B31E9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78" t="-690" r="-63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8848535"/>
      </p:ext>
    </p:extLst>
  </p:cSld>
  <p:clrMapOvr>
    <a:masterClrMapping/>
  </p:clrMapOvr>
</p:sld>
</file>

<file path=ppt/theme/theme1.xml><?xml version="1.0" encoding="utf-8"?>
<a:theme xmlns:a="http://schemas.openxmlformats.org/drawingml/2006/main" name="MLC-gold">
  <a:themeElements>
    <a:clrScheme name="Custom 2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60B1F2"/>
      </a:hlink>
      <a:folHlink>
        <a:srgbClr val="F03B5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LC-gold" id="{A32AEB50-6930-43BE-AF91-EC2A96F639DE}" vid="{F593CA47-3193-4F2F-AF17-9D2EF6BF859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MLC-gold</Template>
  <TotalTime>299</TotalTime>
  <Words>863</Words>
  <Application>Microsoft Office PowerPoint</Application>
  <PresentationFormat>Widescreen</PresentationFormat>
  <Paragraphs>110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Wingdings</vt:lpstr>
      <vt:lpstr>MLC-gold</vt:lpstr>
      <vt:lpstr>Practice Session</vt:lpstr>
      <vt:lpstr>Subgradient and supporting hyperplanes</vt:lpstr>
      <vt:lpstr>Doubt</vt:lpstr>
      <vt:lpstr>Doubt</vt:lpstr>
      <vt:lpstr>A bit of Gyan</vt:lpstr>
      <vt:lpstr>Naïve Matrix Multiplication</vt:lpstr>
      <vt:lpstr>Midsem Exam</vt:lpstr>
      <vt:lpstr>True or False</vt:lpstr>
      <vt:lpstr>Subgradients</vt:lpstr>
      <vt:lpstr>Subdifferential Calculus Rules</vt:lpstr>
      <vt:lpstr>Subdifferential of norms</vt:lpstr>
      <vt:lpstr>Subdifferential Calculus Rules – Max Rule</vt:lpstr>
      <vt:lpstr>Subdifferential of norms</vt:lpstr>
      <vt:lpstr>Dual Derivation</vt:lpstr>
      <vt:lpstr>Dual Derivation</vt:lpstr>
      <vt:lpstr>Feature Construction</vt:lpstr>
    </vt:vector>
  </TitlesOfParts>
  <Company>Indian Institute of Technology Kanpur, Kanpur, U.P.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Practice Session</dc:title>
  <dc:creator>Purushottam Kar</dc:creator>
  <cp:lastModifiedBy>Purushottam Kar</cp:lastModifiedBy>
  <cp:revision>50</cp:revision>
  <dcterms:created xsi:type="dcterms:W3CDTF">2024-02-21T15:27:17Z</dcterms:created>
  <dcterms:modified xsi:type="dcterms:W3CDTF">2024-02-21T20:26:33Z</dcterms:modified>
</cp:coreProperties>
</file>