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312" r:id="rId4"/>
    <p:sldId id="323" r:id="rId5"/>
    <p:sldId id="324" r:id="rId6"/>
    <p:sldId id="313" r:id="rId7"/>
    <p:sldId id="314" r:id="rId8"/>
    <p:sldId id="315" r:id="rId9"/>
    <p:sldId id="316" r:id="rId10"/>
    <p:sldId id="319" r:id="rId11"/>
    <p:sldId id="317" r:id="rId12"/>
    <p:sldId id="320" r:id="rId13"/>
    <p:sldId id="321" r:id="rId14"/>
    <p:sldId id="32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165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92BA360-9028-CAFD-7CC9-7324784D2F72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rgbClr val="181818"/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3715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554426D-A57D-2872-1A9B-D0880F57D575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4912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067CA42-BE57-73B7-7104-58F79FB47D27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00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008D5E-0784-C123-828D-9F77964573E8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23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7AA87C3-328D-727B-F67B-1E92C26B11D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v"/>
              <a:defRPr sz="3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800" i="0">
                <a:solidFill>
                  <a:schemeClr val="bg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53353" y="466165"/>
            <a:ext cx="259977" cy="5946282"/>
          </a:xfrm>
          <a:prstGeom prst="rect">
            <a:avLst/>
          </a:prstGeom>
          <a:solidFill>
            <a:srgbClr val="138BEA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F07FC2-A655-A2A7-54E6-0A7D9258F47B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1" y="1111623"/>
            <a:ext cx="5852160" cy="53008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5511" y="1111624"/>
            <a:ext cx="5852160" cy="53008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387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4C456E-7040-95FE-B22F-C17CC21C8A6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852159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2" y="1879044"/>
            <a:ext cx="5852160" cy="45217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18112" y="1143997"/>
            <a:ext cx="58607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18112" y="1866373"/>
            <a:ext cx="5852160" cy="453442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648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utr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424515"/>
            <a:ext cx="10782300" cy="894735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4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5319252"/>
            <a:ext cx="10782300" cy="533544"/>
          </a:xfrm>
        </p:spPr>
        <p:txBody>
          <a:bodyPr>
            <a:normAutofit/>
          </a:bodyPr>
          <a:lstStyle>
            <a:lvl1pPr marL="0" indent="0" algn="ctr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E5A13E-6B39-5EB9-018F-9DA365B4DF33}"/>
              </a:ext>
            </a:extLst>
          </p:cNvPr>
          <p:cNvSpPr>
            <a:spLocks noChangeAspect="1"/>
          </p:cNvSpPr>
          <p:nvPr/>
        </p:nvSpPr>
        <p:spPr>
          <a:xfrm>
            <a:off x="5181601" y="1446182"/>
            <a:ext cx="1828799" cy="18288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8EEE6-8976-851D-F510-207FC6D4CF21}"/>
              </a:ext>
            </a:extLst>
          </p:cNvPr>
          <p:cNvSpPr>
            <a:spLocks noChangeAspect="1"/>
          </p:cNvSpPr>
          <p:nvPr/>
        </p:nvSpPr>
        <p:spPr>
          <a:xfrm>
            <a:off x="778573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848510-2F64-4D88-22C1-3FF7F2533D22}"/>
              </a:ext>
            </a:extLst>
          </p:cNvPr>
          <p:cNvSpPr>
            <a:spLocks noChangeAspect="1"/>
          </p:cNvSpPr>
          <p:nvPr/>
        </p:nvSpPr>
        <p:spPr>
          <a:xfrm>
            <a:off x="118758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135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26F2899-BB1A-C8A9-12B0-A07F6B33176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6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D07AB90-9728-28A7-0C31-273BFC645DF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486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E906DB1-8C12-010E-62DB-3FD29C5810E0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3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10217797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1150" y="6412447"/>
            <a:ext cx="1382532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EC2B91F-0B68-40AE-8C80-528C6DDAD8AD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6B149E53-37AD-4D3C-A392-58089F32399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25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800" i="1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e.iitk.ac.in/users/purushot/courses/ml/2023-24-w/discussio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E127F-142A-1FDC-8B9B-C1B4404E27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Practice Session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2297CE-3E1A-A5A2-C039-A3767FDB2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727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1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 value 𝜂 for which the sum TPR and TNR is largest i.e.,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limLow>
                          <m:limLow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lim>
                        </m:limLow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ℙ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= 1</m:t>
                                </m:r>
                              </m: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 = 1</m:t>
                                </m:r>
                              </m:e>
                            </m:d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ℙ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= −1</m:t>
                                </m:r>
                              </m:e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 = −1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:r>
                  <a:rPr lang="en-IN" dirty="0">
                    <a:solidFill>
                      <a:srgbClr val="FF0000"/>
                    </a:solidFill>
                  </a:rPr>
                  <a:t>Any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1,1.5</m:t>
                        </m:r>
                      </m:e>
                    </m:d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gets TPR + TNR = 2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3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9850CF8-0FF9-A44B-75CA-E9E36BC60F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075" b="22240"/>
          <a:stretch/>
        </p:blipFill>
        <p:spPr>
          <a:xfrm>
            <a:off x="6672856" y="4183036"/>
            <a:ext cx="5180826" cy="222941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AF7E684-F57C-8CC1-21EA-5E559FE01040}"/>
              </a:ext>
            </a:extLst>
          </p:cNvPr>
          <p:cNvGrpSpPr/>
          <p:nvPr/>
        </p:nvGrpSpPr>
        <p:grpSpPr>
          <a:xfrm>
            <a:off x="8811385" y="2768157"/>
            <a:ext cx="903767" cy="3962252"/>
            <a:chOff x="8692116" y="2768157"/>
            <a:chExt cx="903767" cy="396225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F068C0C-28A7-5B57-3DC5-333AA70A3EAC}"/>
                </a:ext>
              </a:extLst>
            </p:cNvPr>
            <p:cNvCxnSpPr/>
            <p:nvPr/>
          </p:nvCxnSpPr>
          <p:spPr>
            <a:xfrm>
              <a:off x="9144000" y="3429000"/>
              <a:ext cx="0" cy="3301409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0C3F8271-2290-E99E-1EC0-2F27FE2DE0D2}"/>
                    </a:ext>
                  </a:extLst>
                </p:cNvPr>
                <p:cNvSpPr txBox="1"/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oMath>
                    </m:oMathPara>
                  </a14:m>
                  <a:endParaRPr lang="en-IN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0C3F8271-2290-E99E-1EC0-2F27FE2DE0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90252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2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 an expression for the misclassification rate of </a:t>
                </a:r>
                <a:r>
                  <a:rPr lang="en-US" dirty="0" err="1"/>
                  <a:t>Melbo’s</a:t>
                </a:r>
                <a:r>
                  <a:rPr lang="en-US" dirty="0"/>
                  <a:t> classifier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if </a:t>
                </a:r>
                <a:r>
                  <a:rPr lang="en-US" dirty="0" err="1"/>
                  <a:t>Melbo</a:t>
                </a:r>
                <a:r>
                  <a:rPr lang="en-US" dirty="0"/>
                  <a:t> chooses 𝜂 ∈ [0, 0.5)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=−1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=−1</m:t>
                        </m:r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=+1</m:t>
                        </m:r>
                      </m:e>
                    </m:d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=+1</m:t>
                        </m:r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+0⋅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CD58046-19A8-E5E8-3D64-80CDF4066A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489" b="24500"/>
          <a:stretch/>
        </p:blipFill>
        <p:spPr>
          <a:xfrm>
            <a:off x="8230377" y="4247846"/>
            <a:ext cx="3623305" cy="216460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95F0791-6BA1-F063-A5E8-0EDF0A7C0270}"/>
              </a:ext>
            </a:extLst>
          </p:cNvPr>
          <p:cNvGrpSpPr/>
          <p:nvPr/>
        </p:nvGrpSpPr>
        <p:grpSpPr>
          <a:xfrm>
            <a:off x="8580052" y="2768157"/>
            <a:ext cx="903767" cy="3962252"/>
            <a:chOff x="8692116" y="2768157"/>
            <a:chExt cx="903767" cy="396225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4EAF846-EF61-62DF-6516-38A9E550F063}"/>
                </a:ext>
              </a:extLst>
            </p:cNvPr>
            <p:cNvCxnSpPr/>
            <p:nvPr/>
          </p:nvCxnSpPr>
          <p:spPr>
            <a:xfrm>
              <a:off x="9144000" y="3429000"/>
              <a:ext cx="0" cy="3301409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E435CF4-40DD-F66E-14B5-7D3DB2E46493}"/>
                    </a:ext>
                  </a:extLst>
                </p:cNvPr>
                <p:cNvSpPr txBox="1"/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oMath>
                    </m:oMathPara>
                  </a14:m>
                  <a:endParaRPr lang="en-IN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E435CF4-40DD-F66E-14B5-7D3DB2E464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722504CB-96FF-417C-010A-437E424C21D0}"/>
              </a:ext>
            </a:extLst>
          </p:cNvPr>
          <p:cNvSpPr/>
          <p:nvPr/>
        </p:nvSpPr>
        <p:spPr>
          <a:xfrm>
            <a:off x="8676167" y="4247846"/>
            <a:ext cx="355768" cy="1663856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7984C0-3EA1-2488-23EA-0B58FB60DB9F}"/>
              </a:ext>
            </a:extLst>
          </p:cNvPr>
          <p:cNvSpPr/>
          <p:nvPr/>
        </p:nvSpPr>
        <p:spPr>
          <a:xfrm>
            <a:off x="9031934" y="4247776"/>
            <a:ext cx="1483665" cy="1663856"/>
          </a:xfrm>
          <a:prstGeom prst="rect">
            <a:avLst/>
          </a:prstGeom>
          <a:solidFill>
            <a:schemeClr val="accent5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25ED0C-A8BE-CFC0-0E6A-52ACE0E1135F}"/>
              </a:ext>
            </a:extLst>
          </p:cNvPr>
          <p:cNvSpPr/>
          <p:nvPr/>
        </p:nvSpPr>
        <p:spPr>
          <a:xfrm>
            <a:off x="9605316" y="5049311"/>
            <a:ext cx="1824684" cy="862391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007C7F-0940-AFD4-A2B2-D2E72A866700}"/>
              </a:ext>
            </a:extLst>
          </p:cNvPr>
          <p:cNvSpPr/>
          <p:nvPr/>
        </p:nvSpPr>
        <p:spPr>
          <a:xfrm>
            <a:off x="2061380" y="5194144"/>
            <a:ext cx="618026" cy="632498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D3651C-F1C9-B4A1-2900-7CE3E4657720}"/>
              </a:ext>
            </a:extLst>
          </p:cNvPr>
          <p:cNvSpPr/>
          <p:nvPr/>
        </p:nvSpPr>
        <p:spPr>
          <a:xfrm>
            <a:off x="2061380" y="6072852"/>
            <a:ext cx="618026" cy="632498"/>
          </a:xfrm>
          <a:prstGeom prst="rect">
            <a:avLst/>
          </a:prstGeom>
          <a:solidFill>
            <a:schemeClr val="accent5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3E22CD-EA9F-01D9-5844-E93C45EE63AC}"/>
              </a:ext>
            </a:extLst>
          </p:cNvPr>
          <p:cNvSpPr txBox="1"/>
          <p:nvPr/>
        </p:nvSpPr>
        <p:spPr>
          <a:xfrm>
            <a:off x="2913321" y="5330146"/>
            <a:ext cx="249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Correct classification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B7E756-25DF-043E-D2C3-5798076E3D52}"/>
              </a:ext>
            </a:extLst>
          </p:cNvPr>
          <p:cNvSpPr txBox="1"/>
          <p:nvPr/>
        </p:nvSpPr>
        <p:spPr>
          <a:xfrm>
            <a:off x="2913321" y="6189567"/>
            <a:ext cx="249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Misclassification</a:t>
            </a: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986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2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 an expression for the misclassification rate of </a:t>
                </a:r>
                <a:r>
                  <a:rPr lang="en-US" dirty="0" err="1"/>
                  <a:t>Melbo’s</a:t>
                </a:r>
                <a:r>
                  <a:rPr lang="en-US" dirty="0"/>
                  <a:t> classifier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if </a:t>
                </a:r>
                <a:r>
                  <a:rPr lang="en-US" dirty="0" err="1"/>
                  <a:t>Melbo</a:t>
                </a:r>
                <a:r>
                  <a:rPr lang="en-US" dirty="0"/>
                  <a:t> chooses 𝜂 ∈ [0.5, 1)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CD58046-19A8-E5E8-3D64-80CDF4066A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489" b="24500"/>
          <a:stretch/>
        </p:blipFill>
        <p:spPr>
          <a:xfrm>
            <a:off x="8230377" y="4247846"/>
            <a:ext cx="3623305" cy="216460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6F9CCC4-72B2-B0D9-1A51-F5D6901A27DF}"/>
              </a:ext>
            </a:extLst>
          </p:cNvPr>
          <p:cNvGrpSpPr/>
          <p:nvPr/>
        </p:nvGrpSpPr>
        <p:grpSpPr>
          <a:xfrm>
            <a:off x="9590145" y="2768157"/>
            <a:ext cx="903767" cy="3962252"/>
            <a:chOff x="8692116" y="2768157"/>
            <a:chExt cx="903767" cy="396225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CE18613-C73C-7933-3456-4A614304854B}"/>
                </a:ext>
              </a:extLst>
            </p:cNvPr>
            <p:cNvCxnSpPr/>
            <p:nvPr/>
          </p:nvCxnSpPr>
          <p:spPr>
            <a:xfrm>
              <a:off x="9144000" y="3429000"/>
              <a:ext cx="0" cy="3301409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DBB7F9EC-DB11-76EA-FCD2-FDE00738C69D}"/>
                    </a:ext>
                  </a:extLst>
                </p:cNvPr>
                <p:cNvSpPr txBox="1"/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oMath>
                    </m:oMathPara>
                  </a14:m>
                  <a:endParaRPr lang="en-IN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DBB7F9EC-DB11-76EA-FCD2-FDE00738C6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272FA26B-8587-5D3B-C697-46D79334943F}"/>
              </a:ext>
            </a:extLst>
          </p:cNvPr>
          <p:cNvSpPr/>
          <p:nvPr/>
        </p:nvSpPr>
        <p:spPr>
          <a:xfrm>
            <a:off x="8676166" y="4247846"/>
            <a:ext cx="1365860" cy="1663856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77FDAD-1B37-1964-0894-DA5048CD21B3}"/>
              </a:ext>
            </a:extLst>
          </p:cNvPr>
          <p:cNvSpPr/>
          <p:nvPr/>
        </p:nvSpPr>
        <p:spPr>
          <a:xfrm>
            <a:off x="10042026" y="4247776"/>
            <a:ext cx="473573" cy="1663856"/>
          </a:xfrm>
          <a:prstGeom prst="rect">
            <a:avLst/>
          </a:prstGeom>
          <a:solidFill>
            <a:schemeClr val="accent5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A49B43-463B-43E2-C025-6BDA15B99693}"/>
              </a:ext>
            </a:extLst>
          </p:cNvPr>
          <p:cNvSpPr/>
          <p:nvPr/>
        </p:nvSpPr>
        <p:spPr>
          <a:xfrm>
            <a:off x="9554565" y="5009464"/>
            <a:ext cx="473573" cy="902168"/>
          </a:xfrm>
          <a:prstGeom prst="rect">
            <a:avLst/>
          </a:prstGeom>
          <a:solidFill>
            <a:schemeClr val="accent5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92E12D-0F78-33BB-49B5-84F8F6AE3FEB}"/>
              </a:ext>
            </a:extLst>
          </p:cNvPr>
          <p:cNvSpPr/>
          <p:nvPr/>
        </p:nvSpPr>
        <p:spPr>
          <a:xfrm>
            <a:off x="10042026" y="5009464"/>
            <a:ext cx="1365860" cy="902237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112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2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 an expression for the misclassification rate of </a:t>
                </a:r>
                <a:r>
                  <a:rPr lang="en-US" dirty="0" err="1"/>
                  <a:t>Melbo’s</a:t>
                </a:r>
                <a:r>
                  <a:rPr lang="en-US" dirty="0"/>
                  <a:t> classifier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sub>
                        </m:sSub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≠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if </a:t>
                </a:r>
                <a:r>
                  <a:rPr lang="en-US" dirty="0" err="1"/>
                  <a:t>Melbo</a:t>
                </a:r>
                <a:r>
                  <a:rPr lang="en-US" dirty="0"/>
                  <a:t> chooses 𝜂 ∈ [1, 1.5]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CD58046-19A8-E5E8-3D64-80CDF4066A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489" b="24500"/>
          <a:stretch/>
        </p:blipFill>
        <p:spPr>
          <a:xfrm>
            <a:off x="8230377" y="4247846"/>
            <a:ext cx="3623305" cy="216460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C93984A-912F-2DF9-A0A5-6A283DB1E202}"/>
              </a:ext>
            </a:extLst>
          </p:cNvPr>
          <p:cNvGrpSpPr/>
          <p:nvPr/>
        </p:nvGrpSpPr>
        <p:grpSpPr>
          <a:xfrm>
            <a:off x="10472647" y="2768157"/>
            <a:ext cx="903767" cy="3962252"/>
            <a:chOff x="8692116" y="2768157"/>
            <a:chExt cx="903767" cy="396225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1FD6B8E-D36E-5276-6F65-71C312D0451D}"/>
                </a:ext>
              </a:extLst>
            </p:cNvPr>
            <p:cNvCxnSpPr/>
            <p:nvPr/>
          </p:nvCxnSpPr>
          <p:spPr>
            <a:xfrm>
              <a:off x="9144000" y="3429000"/>
              <a:ext cx="0" cy="3301409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571DAC43-B403-0C90-5F8B-BBBD5CB97F9E}"/>
                    </a:ext>
                  </a:extLst>
                </p:cNvPr>
                <p:cNvSpPr txBox="1"/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oMath>
                    </m:oMathPara>
                  </a14:m>
                  <a:endParaRPr lang="en-IN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571DAC43-B403-0C90-5F8B-BBBD5CB97F9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E221BF13-5A9D-DCA3-BB71-31F81BEBC999}"/>
              </a:ext>
            </a:extLst>
          </p:cNvPr>
          <p:cNvSpPr/>
          <p:nvPr/>
        </p:nvSpPr>
        <p:spPr>
          <a:xfrm>
            <a:off x="8676166" y="4247846"/>
            <a:ext cx="1796477" cy="1663856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13C0B5-2C74-B1FD-5C3A-3A546D089F7F}"/>
              </a:ext>
            </a:extLst>
          </p:cNvPr>
          <p:cNvSpPr/>
          <p:nvPr/>
        </p:nvSpPr>
        <p:spPr>
          <a:xfrm>
            <a:off x="9446966" y="5009464"/>
            <a:ext cx="1483665" cy="902167"/>
          </a:xfrm>
          <a:prstGeom prst="rect">
            <a:avLst/>
          </a:prstGeom>
          <a:solidFill>
            <a:schemeClr val="accent5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C0A8A5-930B-32EB-1CC7-CF0ADE322584}"/>
              </a:ext>
            </a:extLst>
          </p:cNvPr>
          <p:cNvSpPr/>
          <p:nvPr/>
        </p:nvSpPr>
        <p:spPr>
          <a:xfrm>
            <a:off x="10918432" y="5049311"/>
            <a:ext cx="511568" cy="862391"/>
          </a:xfrm>
          <a:prstGeom prst="rect">
            <a:avLst/>
          </a:prstGeom>
          <a:solidFill>
            <a:schemeClr val="accent3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026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2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</p:spPr>
            <p:txBody>
              <a:bodyPr/>
              <a:lstStyle/>
              <a:p>
                <a:r>
                  <a:rPr lang="en-US" dirty="0"/>
                  <a:t>Find an 𝜂 with smallest misclassification rate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limLow>
                          <m:limLow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lim>
                        </m:limLow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ℙ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≠ </m:t>
                                </m:r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:pPr lvl="1"/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  <a:blipFill>
                <a:blip r:embed="rId2"/>
                <a:stretch>
                  <a:fillRect l="-562" t="-25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CD58046-19A8-E5E8-3D64-80CDF4066A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489" b="24500"/>
          <a:stretch/>
        </p:blipFill>
        <p:spPr>
          <a:xfrm>
            <a:off x="8230377" y="4247846"/>
            <a:ext cx="3623305" cy="2164601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79B8664-10CC-D715-FBEC-0C7D52716FED}"/>
              </a:ext>
            </a:extLst>
          </p:cNvPr>
          <p:cNvCxnSpPr>
            <a:cxnSpLocks/>
          </p:cNvCxnSpPr>
          <p:nvPr/>
        </p:nvCxnSpPr>
        <p:spPr>
          <a:xfrm>
            <a:off x="2105247" y="5721796"/>
            <a:ext cx="35750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578A17-CF9B-9A8B-5647-BD5694F913E5}"/>
              </a:ext>
            </a:extLst>
          </p:cNvPr>
          <p:cNvCxnSpPr>
            <a:cxnSpLocks/>
          </p:cNvCxnSpPr>
          <p:nvPr/>
        </p:nvCxnSpPr>
        <p:spPr>
          <a:xfrm>
            <a:off x="2477387" y="2468233"/>
            <a:ext cx="0" cy="385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1027BB-DB7E-5D44-C2F7-5AC39006189E}"/>
                  </a:ext>
                </a:extLst>
              </p:cNvPr>
              <p:cNvSpPr txBox="1"/>
              <p:nvPr/>
            </p:nvSpPr>
            <p:spPr>
              <a:xfrm>
                <a:off x="2477387" y="5746376"/>
                <a:ext cx="32904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   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1027BB-DB7E-5D44-C2F7-5AC390061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387" y="5746376"/>
                <a:ext cx="329041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3BEE8B8-9113-43B8-D164-8EAF9861F7F3}"/>
              </a:ext>
            </a:extLst>
          </p:cNvPr>
          <p:cNvSpPr txBox="1"/>
          <p:nvPr/>
        </p:nvSpPr>
        <p:spPr>
          <a:xfrm>
            <a:off x="1961708" y="3118134"/>
            <a:ext cx="69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3/4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F497F4-DCF0-260E-2D27-328695314588}"/>
              </a:ext>
            </a:extLst>
          </p:cNvPr>
          <p:cNvSpPr txBox="1"/>
          <p:nvPr/>
        </p:nvSpPr>
        <p:spPr>
          <a:xfrm>
            <a:off x="1961708" y="4367147"/>
            <a:ext cx="69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3/8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8E36719-FE1D-5205-B5BB-40DA774EC9B8}"/>
              </a:ext>
            </a:extLst>
          </p:cNvPr>
          <p:cNvCxnSpPr>
            <a:cxnSpLocks/>
          </p:cNvCxnSpPr>
          <p:nvPr/>
        </p:nvCxnSpPr>
        <p:spPr>
          <a:xfrm>
            <a:off x="2477386" y="3233872"/>
            <a:ext cx="978194" cy="131794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FF76994-6AB9-0E5B-0478-1604C3F5F644}"/>
              </a:ext>
            </a:extLst>
          </p:cNvPr>
          <p:cNvSpPr txBox="1"/>
          <p:nvPr/>
        </p:nvSpPr>
        <p:spPr>
          <a:xfrm rot="16200000">
            <a:off x="-206080" y="4104726"/>
            <a:ext cx="3817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Misclassification Rate</a:t>
            </a:r>
            <a:endParaRPr lang="en-IN" sz="2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27F4A3B-E3FF-F0A7-1E17-15CE4E7669FB}"/>
                  </a:ext>
                </a:extLst>
              </p:cNvPr>
              <p:cNvSpPr txBox="1"/>
              <p:nvPr/>
            </p:nvSpPr>
            <p:spPr>
              <a:xfrm>
                <a:off x="2244362" y="6135448"/>
                <a:ext cx="381708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en-IN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27F4A3B-E3FF-F0A7-1E17-15CE4E766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362" y="6135448"/>
                <a:ext cx="381708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0BFCA653-6E9B-DEFF-B2E1-91F902DA2144}"/>
              </a:ext>
            </a:extLst>
          </p:cNvPr>
          <p:cNvSpPr txBox="1"/>
          <p:nvPr/>
        </p:nvSpPr>
        <p:spPr>
          <a:xfrm>
            <a:off x="1961708" y="5131461"/>
            <a:ext cx="69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1/8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6587AEF-4461-7B08-BB2C-10EE5CEE47E1}"/>
              </a:ext>
            </a:extLst>
          </p:cNvPr>
          <p:cNvCxnSpPr>
            <a:cxnSpLocks/>
          </p:cNvCxnSpPr>
          <p:nvPr/>
        </p:nvCxnSpPr>
        <p:spPr>
          <a:xfrm>
            <a:off x="3455579" y="4549689"/>
            <a:ext cx="978192" cy="74980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3A8B311-0182-79EA-EC9C-670DB5FBD866}"/>
              </a:ext>
            </a:extLst>
          </p:cNvPr>
          <p:cNvSpPr txBox="1"/>
          <p:nvPr/>
        </p:nvSpPr>
        <p:spPr>
          <a:xfrm>
            <a:off x="1961708" y="4725792"/>
            <a:ext cx="69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1/4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A70154D-7DEF-458D-EAF5-28E30556AC5D}"/>
              </a:ext>
            </a:extLst>
          </p:cNvPr>
          <p:cNvCxnSpPr>
            <a:cxnSpLocks/>
          </p:cNvCxnSpPr>
          <p:nvPr/>
        </p:nvCxnSpPr>
        <p:spPr>
          <a:xfrm flipV="1">
            <a:off x="4433771" y="4862556"/>
            <a:ext cx="1246517" cy="43693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06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2016C3-99B3-7B6E-2F6A-5EBF35F9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 anchor="ctr">
            <a:normAutofit/>
          </a:bodyPr>
          <a:lstStyle/>
          <a:p>
            <a:r>
              <a:rPr lang="en-US" dirty="0" err="1"/>
              <a:t>Endsem</a:t>
            </a:r>
            <a:r>
              <a:rPr lang="en-US" dirty="0"/>
              <a:t> Exam</a:t>
            </a:r>
            <a:endParaRPr lang="en-IN" dirty="0"/>
          </a:p>
        </p:txBody>
      </p:sp>
      <p:pic>
        <p:nvPicPr>
          <p:cNvPr id="8" name="Picture 7" descr="Hand holding a pen shading number on a sheet">
            <a:extLst>
              <a:ext uri="{FF2B5EF4-FFF2-40B4-BE49-F238E27FC236}">
                <a16:creationId xmlns:a16="http://schemas.microsoft.com/office/drawing/2014/main" id="{7AFE89F7-9C90-3CEB-C4E3-93486BE1D6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94" r="-1" b="-1"/>
          <a:stretch/>
        </p:blipFill>
        <p:spPr>
          <a:xfrm>
            <a:off x="253352" y="1111623"/>
            <a:ext cx="5757977" cy="5300823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202BA10-88EE-5F1D-ED4D-4051992C2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Apr 28 (Sun)</a:t>
            </a:r>
            <a:r>
              <a:rPr lang="en-IN" dirty="0">
                <a:solidFill>
                  <a:schemeClr val="accent5"/>
                </a:solidFill>
              </a:rPr>
              <a:t>, 8AM – L17,18,19,20</a:t>
            </a:r>
          </a:p>
          <a:p>
            <a:pPr lvl="2"/>
            <a:r>
              <a:rPr lang="en-IN" dirty="0"/>
              <a:t>Only for registered students (no auditors)</a:t>
            </a:r>
          </a:p>
          <a:p>
            <a:r>
              <a:rPr lang="en-US" dirty="0"/>
              <a:t>Open notes (handwritten only)</a:t>
            </a:r>
          </a:p>
          <a:p>
            <a:r>
              <a:rPr lang="en-US" dirty="0"/>
              <a:t>No mobile phones, tablets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Bring your institute ID card</a:t>
            </a:r>
          </a:p>
          <a:p>
            <a:r>
              <a:rPr lang="en-US" dirty="0"/>
              <a:t>Syllabus:</a:t>
            </a:r>
          </a:p>
          <a:p>
            <a:pPr lvl="2"/>
            <a:r>
              <a:rPr lang="en-US" dirty="0"/>
              <a:t>All videos, slides, code linked on the course discussion page (link below)</a:t>
            </a:r>
          </a:p>
          <a:p>
            <a:pPr lvl="2"/>
            <a:r>
              <a:rPr lang="en-US" dirty="0">
                <a:hlinkClick r:id="rId3"/>
              </a:rPr>
              <a:t>https://www.cse.iitk.ac.in/users/purushot/courses/ml/2023-24-w/discussion.html</a:t>
            </a:r>
            <a:endParaRPr lang="en-US" dirty="0"/>
          </a:p>
          <a:p>
            <a:r>
              <a:rPr lang="en-US" dirty="0"/>
              <a:t>See previous year’s GitHub for practice</a:t>
            </a:r>
          </a:p>
        </p:txBody>
      </p:sp>
    </p:spTree>
    <p:extLst>
      <p:ext uri="{BB962C8B-B14F-4D97-AF65-F5344CB8AC3E}">
        <p14:creationId xmlns:p14="http://schemas.microsoft.com/office/powerpoint/2010/main" val="400302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EF31BA-1B82-A5D6-00D4-F654E07E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Opt</a:t>
            </a:r>
            <a:r>
              <a:rPr lang="en-US" dirty="0"/>
              <a:t> to Prob.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75FC0EE-03E3-B2A3-9A74-63818F6638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data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dirty="0"/>
                  <a:t>, we wish to learn a linear model by solving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−1,1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IN" dirty="0"/>
              </a:p>
              <a:p>
                <a:r>
                  <a:rPr lang="en-IN" dirty="0"/>
                  <a:t>C</a:t>
                </a:r>
                <a:r>
                  <a:rPr lang="en-US" dirty="0" err="1"/>
                  <a:t>reate</a:t>
                </a:r>
                <a:r>
                  <a:rPr lang="en-US" dirty="0"/>
                  <a:t> a likelihood and a prior that yields the above as MAP</a:t>
                </a:r>
              </a:p>
              <a:p>
                <a:pPr lvl="2"/>
                <a:r>
                  <a:rPr lang="en-US" dirty="0"/>
                  <a:t>Hint: Gaussian PDF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IN" dirty="0"/>
                  <a:t>, Laplacian PDF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75FC0EE-03E3-B2A3-9A74-63818F6638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9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EF31BA-1B82-A5D6-00D4-F654E07E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Opt</a:t>
            </a:r>
            <a:r>
              <a:rPr lang="en-US" dirty="0"/>
              <a:t> to Prob.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75FC0EE-03E3-B2A3-9A74-63818F6638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3"/>
                <a:ext cx="11600328" cy="594839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Given data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dirty="0"/>
                  <a:t>, we wish to learn a linear model by solving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−1,1</m:t>
                                  </m:r>
                                </m:e>
                              </m:d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⋅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IN" dirty="0"/>
              </a:p>
              <a:p>
                <a:r>
                  <a:rPr lang="en-IN" dirty="0"/>
                  <a:t>C</a:t>
                </a:r>
                <a:r>
                  <a:rPr lang="en-US" dirty="0" err="1"/>
                  <a:t>reate</a:t>
                </a:r>
                <a:r>
                  <a:rPr lang="en-US" dirty="0"/>
                  <a:t> a likelihood and a prior that yields the above as MAP</a:t>
                </a:r>
              </a:p>
              <a:p>
                <a:pPr lvl="2"/>
                <a:r>
                  <a:rPr lang="en-US" dirty="0"/>
                  <a:t>Hint: Gaussian PDF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IN" dirty="0"/>
                  <a:t>, Laplacian PDF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r>
                      <a:rPr lang="en-IN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d>
                      <m:dPr>
                        <m:begChr m:val="{"/>
                        <m:endChr m:val="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unc>
                                    <m:funcPr>
                                      <m:ctrlP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8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28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28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8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</m:func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if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−1,1</m:t>
                                      </m:r>
                                    </m:e>
                                  </m:d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if</m:t>
                                  </m:r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∉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−1,1</m:t>
                                      </m:r>
                                    </m:e>
                                  </m:d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IN" sz="280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IN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d>
                          </m:sup>
                        </m:sSup>
                      </m:e>
                    </m:nary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𝑑𝑤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IN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e>
                    </m:nary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trlPr>
                          <a:rPr lang="en-IN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</m:e>
                    </m:nary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endParaRPr lang="en-IN" sz="280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brk m:alnAt="7"/>
                                        </m:rP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lang="en-US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  <m:r>
                                            <a:rPr lang="en-US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e>
                                      </m:d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80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exp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28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8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28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800" i="1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</m:d>
                                        </m:e>
                                      </m:d>
                                    </m:e>
                                  </m:func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if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−1,1</m:t>
                                      </m:r>
                                    </m:e>
                                  </m:d>
                                </m:e>
                              </m:mr>
                            </m:m>
                          </m:e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if</m:t>
                                  </m:r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∉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−1,1</m:t>
                                      </m:r>
                                    </m:e>
                                  </m:d>
                                </m:e>
                              </m:mr>
                            </m:m>
                          </m:e>
                        </m:eqAr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A75FC0EE-03E3-B2A3-9A74-63818F6638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3"/>
                <a:ext cx="11600328" cy="5948395"/>
              </a:xfrm>
              <a:blipFill>
                <a:blip r:embed="rId2"/>
                <a:stretch>
                  <a:fillRect l="-578" t="-24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36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140BC-90CE-DC4A-6814-0A6FEE10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83C9E-7C76-B649-0BFB-ED61B4221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latin typeface="Segoe UI" panose="020B0502040204020203" pitchFamily="34" charset="0"/>
              </a:rPr>
              <a:t>in the slides in the posterior prob of w, we had P[w|y1,..,y_n, x1,..,xn] = P[y1,...,</a:t>
            </a:r>
            <a:r>
              <a:rPr lang="en-US" dirty="0" err="1">
                <a:effectLst/>
                <a:latin typeface="Segoe UI" panose="020B0502040204020203" pitchFamily="34" charset="0"/>
              </a:rPr>
              <a:t>yn</a:t>
            </a:r>
            <a:r>
              <a:rPr lang="en-US" dirty="0">
                <a:effectLst/>
                <a:latin typeface="Segoe UI" panose="020B0502040204020203" pitchFamily="34" charset="0"/>
              </a:rPr>
              <a:t>| w, x1..,xn].P[w], in this expression why is given x not appearing in P[w]</a:t>
            </a:r>
          </a:p>
          <a:p>
            <a:endParaRPr lang="en-US" dirty="0">
              <a:latin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</a:rPr>
              <a:t>Why did we not write </a:t>
            </a:r>
            <a:r>
              <a:rPr lang="en-US" dirty="0">
                <a:effectLst/>
                <a:latin typeface="Segoe UI" panose="020B0502040204020203" pitchFamily="34" charset="0"/>
              </a:rPr>
              <a:t>P[w|x</a:t>
            </a:r>
            <a:r>
              <a:rPr lang="en-US" dirty="0">
                <a:latin typeface="Segoe UI" panose="020B0502040204020203" pitchFamily="34" charset="0"/>
              </a:rPr>
              <a:t>1 … </a:t>
            </a:r>
            <a:r>
              <a:rPr lang="en-US" dirty="0" err="1">
                <a:latin typeface="Segoe UI" panose="020B0502040204020203" pitchFamily="34" charset="0"/>
              </a:rPr>
              <a:t>xn</a:t>
            </a:r>
            <a:r>
              <a:rPr lang="en-US" dirty="0">
                <a:effectLst/>
                <a:latin typeface="Segoe UI" panose="020B0502040204020203" pitchFamily="34" charset="0"/>
              </a:rPr>
              <a:t>]?</a:t>
            </a:r>
          </a:p>
          <a:p>
            <a:endParaRPr lang="en-US" dirty="0">
              <a:latin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</a:rPr>
              <a:t>Because </a:t>
            </a:r>
            <a:r>
              <a:rPr lang="en-US" dirty="0">
                <a:effectLst/>
                <a:latin typeface="Segoe UI" panose="020B0502040204020203" pitchFamily="34" charset="0"/>
              </a:rPr>
              <a:t>P[w|x</a:t>
            </a:r>
            <a:r>
              <a:rPr lang="en-US" dirty="0">
                <a:latin typeface="Segoe UI" panose="020B0502040204020203" pitchFamily="34" charset="0"/>
              </a:rPr>
              <a:t>1 … </a:t>
            </a:r>
            <a:r>
              <a:rPr lang="en-US" dirty="0" err="1">
                <a:latin typeface="Segoe UI" panose="020B0502040204020203" pitchFamily="34" charset="0"/>
              </a:rPr>
              <a:t>xn</a:t>
            </a:r>
            <a:r>
              <a:rPr lang="en-US" dirty="0">
                <a:effectLst/>
                <a:latin typeface="Segoe UI" panose="020B0502040204020203" pitchFamily="34" charset="0"/>
              </a:rPr>
              <a:t>] = P[w] by construction (prior)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513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07B95-657F-1A04-0FD2-42EC2D47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Smash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122C8C-391A-A5B8-E839-D9D8B06647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kernels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dirty="0"/>
                  <a:t> over the real line with feature maps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, create feature maps for kernels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I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122C8C-391A-A5B8-E839-D9D8B06647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43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822D-3139-E195-C09F-B1C05AFBE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27D364-5EBC-2BD3-AD10-1FAD53E9B6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Melbo is solving a binary classification problem with 1D features where features of +</a:t>
                </a:r>
                <a:r>
                  <a:rPr lang="en-US" dirty="0" err="1"/>
                  <a:t>ve</a:t>
                </a:r>
                <a:r>
                  <a:rPr lang="en-US" dirty="0"/>
                  <a:t> points are uniformly distributed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+ 1</m:t>
                        </m:r>
                      </m:e>
                    </m:d>
                  </m:oMath>
                </a14:m>
                <a:r>
                  <a:rPr lang="en-US" dirty="0"/>
                  <a:t> and features of –</a:t>
                </a:r>
                <a:r>
                  <a:rPr lang="en-US" dirty="0" err="1"/>
                  <a:t>ve</a:t>
                </a:r>
                <a:r>
                  <a:rPr lang="en-US" dirty="0"/>
                  <a:t> points labelled +1 are uniformly distributed 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+ 1</m:t>
                        </m:r>
                      </m:e>
                    </m:d>
                  </m:oMath>
                </a14:m>
                <a:r>
                  <a:rPr lang="en-IN" dirty="0"/>
                  <a:t>. </a:t>
                </a:r>
                <a:r>
                  <a:rPr lang="en-US" dirty="0"/>
                  <a:t>Thrice as many points are labelled −1 as are labelled +1. </a:t>
                </a:r>
                <a:r>
                  <a:rPr lang="en-US" dirty="0" err="1"/>
                  <a:t>Melbo</a:t>
                </a:r>
                <a:r>
                  <a:rPr lang="en-US" dirty="0"/>
                  <a:t> wants to learn a threshold classifier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</m:e>
                    </m:d>
                  </m:oMath>
                </a14:m>
                <a:r>
                  <a:rPr lang="en-US" dirty="0"/>
                  <a:t> that classifies a point with feature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as +1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/>
                  <a:t> and as −1 if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n-US" dirty="0"/>
                  <a:t>.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27D364-5EBC-2BD3-AD10-1FAD53E9B6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 r="-8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1F51D2D-E6A3-CA3F-17D6-9882EBA46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012" y="3762035"/>
            <a:ext cx="89439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8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value of ℙ[𝑦 = +1]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= +1</m:t>
                        </m:r>
                      </m:e>
                    </m:d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= −1</m:t>
                        </m:r>
                      </m:e>
                    </m:d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1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= +1</m:t>
                        </m:r>
                      </m:e>
                    </m:d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3⋅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= +1</m:t>
                        </m:r>
                      </m:e>
                    </m:d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1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= +1</m:t>
                        </m:r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31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90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2E6C-DD14-A396-5A70-EEF70247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Classifier – scenario 1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a value 𝜂 for which the misclassification rate of </a:t>
                </a:r>
                <a:r>
                  <a:rPr lang="en-US" dirty="0" err="1"/>
                  <a:t>Melbo’s</a:t>
                </a:r>
                <a:r>
                  <a:rPr lang="en-US" dirty="0"/>
                  <a:t> classifier is the smallest i.e., i.e.,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limLow>
                          <m:limLow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𝜂</m:t>
                            </m:r>
                          </m:lim>
                        </m:limLow>
                        <m:d>
                          <m:dPr>
                            <m:begChr m:val="{"/>
                            <m:endChr m:val="}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ℙ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  <m:t>𝜂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≠ 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:r>
                  <a:rPr lang="en-IN" dirty="0">
                    <a:solidFill>
                      <a:srgbClr val="FF0000"/>
                    </a:solidFill>
                  </a:rPr>
                  <a:t>Any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1,1.5</m:t>
                        </m:r>
                      </m:e>
                    </m:d>
                  </m:oMath>
                </a14:m>
                <a:r>
                  <a:rPr lang="en-IN" dirty="0">
                    <a:solidFill>
                      <a:srgbClr val="FF0000"/>
                    </a:solidFill>
                  </a:rPr>
                  <a:t> gets a misclassification rate of 0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FE837F-DA20-A860-ED67-234AF65867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3103" r="-194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9850CF8-0FF9-A44B-75CA-E9E36BC60F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2075" b="22240"/>
          <a:stretch/>
        </p:blipFill>
        <p:spPr>
          <a:xfrm>
            <a:off x="6672856" y="4183036"/>
            <a:ext cx="5180826" cy="2229411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F4F69F8-3345-3818-F169-0354893A9ECE}"/>
              </a:ext>
            </a:extLst>
          </p:cNvPr>
          <p:cNvGrpSpPr/>
          <p:nvPr/>
        </p:nvGrpSpPr>
        <p:grpSpPr>
          <a:xfrm>
            <a:off x="8702749" y="2768157"/>
            <a:ext cx="903767" cy="3962252"/>
            <a:chOff x="8692116" y="2768157"/>
            <a:chExt cx="903767" cy="396225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E9FC13B-847C-5333-F0B2-98EA1744AAF0}"/>
                </a:ext>
              </a:extLst>
            </p:cNvPr>
            <p:cNvCxnSpPr/>
            <p:nvPr/>
          </p:nvCxnSpPr>
          <p:spPr>
            <a:xfrm>
              <a:off x="9144000" y="3429000"/>
              <a:ext cx="0" cy="3301409"/>
            </a:xfrm>
            <a:prstGeom prst="line">
              <a:avLst/>
            </a:prstGeom>
            <a:ln w="381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84746D4B-CA21-77F1-D68A-1AE62B3834C0}"/>
                    </a:ext>
                  </a:extLst>
                </p:cNvPr>
                <p:cNvSpPr txBox="1"/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oMath>
                    </m:oMathPara>
                  </a14:m>
                  <a:endParaRPr lang="en-IN" sz="32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84746D4B-CA21-77F1-D68A-1AE62B3834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92116" y="2768157"/>
                  <a:ext cx="903767" cy="5847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32539803"/>
      </p:ext>
    </p:extLst>
  </p:cSld>
  <p:clrMapOvr>
    <a:masterClrMapping/>
  </p:clrMapOvr>
</p:sld>
</file>

<file path=ppt/theme/theme1.xml><?xml version="1.0" encoding="utf-8"?>
<a:theme xmlns:a="http://schemas.openxmlformats.org/drawingml/2006/main" name="MLC-gold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60B1F2"/>
      </a:hlink>
      <a:folHlink>
        <a:srgbClr val="F03B5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C-gold" id="{A32AEB50-6930-43BE-AF91-EC2A96F639DE}" vid="{F593CA47-3193-4F2F-AF17-9D2EF6BF85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MLC-gold</Template>
  <TotalTime>160</TotalTime>
  <Words>740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Segoe UI</vt:lpstr>
      <vt:lpstr>Wingdings</vt:lpstr>
      <vt:lpstr>MLC-gold</vt:lpstr>
      <vt:lpstr>Practice Session</vt:lpstr>
      <vt:lpstr>Endsem Exam</vt:lpstr>
      <vt:lpstr>Opt to Prob.</vt:lpstr>
      <vt:lpstr>Opt to Prob.</vt:lpstr>
      <vt:lpstr>Question</vt:lpstr>
      <vt:lpstr>Kernel Smash</vt:lpstr>
      <vt:lpstr>Optimal Classifier</vt:lpstr>
      <vt:lpstr>Optimal Classifier</vt:lpstr>
      <vt:lpstr>Optimal Classifier – scenario 1</vt:lpstr>
      <vt:lpstr>Optimal Classifier – scenario 1</vt:lpstr>
      <vt:lpstr>Optimal Classifier – scenario 2</vt:lpstr>
      <vt:lpstr>Optimal Classifier – scenario 2</vt:lpstr>
      <vt:lpstr>Optimal Classifier – scenario 2</vt:lpstr>
      <vt:lpstr>Optimal Classifier – scenario 2</vt:lpstr>
    </vt:vector>
  </TitlesOfParts>
  <Company>Indian Institute of Technology Kanpur, Kanpur, U.P.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Session</dc:title>
  <dc:creator>Purushottam Kar</dc:creator>
  <cp:lastModifiedBy>Purushottam Kar</cp:lastModifiedBy>
  <cp:revision>60</cp:revision>
  <dcterms:created xsi:type="dcterms:W3CDTF">2024-04-27T15:49:22Z</dcterms:created>
  <dcterms:modified xsi:type="dcterms:W3CDTF">2024-04-27T18:30:08Z</dcterms:modified>
</cp:coreProperties>
</file>