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87" r:id="rId20"/>
    <p:sldId id="288" r:id="rId21"/>
    <p:sldId id="289" r:id="rId22"/>
    <p:sldId id="290" r:id="rId23"/>
    <p:sldId id="274" r:id="rId24"/>
    <p:sldId id="275" r:id="rId25"/>
    <p:sldId id="276" r:id="rId26"/>
    <p:sldId id="277" r:id="rId27"/>
    <p:sldId id="278" r:id="rId28"/>
    <p:sldId id="279" r:id="rId29"/>
    <p:sldId id="280" r:id="rId30"/>
    <p:sldId id="281" r:id="rId31"/>
    <p:sldId id="282" r:id="rId32"/>
    <p:sldId id="283" r:id="rId33"/>
    <p:sldId id="284" r:id="rId34"/>
    <p:sldId id="291" r:id="rId35"/>
    <p:sldId id="292" r:id="rId36"/>
    <p:sldId id="285" r:id="rId37"/>
    <p:sldId id="2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AD3E5C-F930-41FF-A7BD-4F17EC525029}" type="datetimeFigureOut">
              <a:rPr lang="en-US" smtClean="0"/>
              <a:t>2/19/2020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6E7B1E-ABB1-46B6-B8A6-8D4F0CECF6C4}" type="slidenum">
              <a:rPr lang="en-US" smtClean="0"/>
              <a:t>‹#›</a:t>
            </a:fld>
            <a:endParaRPr lang="en-US"/>
          </a:p>
        </p:txBody>
      </p:sp>
    </p:spTree>
    <p:extLst>
      <p:ext uri="{BB962C8B-B14F-4D97-AF65-F5344CB8AC3E}">
        <p14:creationId xmlns:p14="http://schemas.microsoft.com/office/powerpoint/2010/main" val="225993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latin typeface="+mj-lt"/>
                <a:cs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Calibri Light" panose="020F0302020204030204" pitchFamily="34" charset="0"/>
                <a:cs typeface="Calibri Light" panose="020F0302020204030204" pitchFamily="34" charset="0"/>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F755E22-BC43-4D49-9578-DDCD8AECFE11}" type="datetime1">
              <a:rPr lang="en-US" smtClean="0"/>
              <a:t>2/19/2020</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latin typeface="Calibri Light" panose="020F0302020204030204" pitchFamily="34" charset="0"/>
                <a:cs typeface="Calibri Light" panose="020F0302020204030204" pitchFamily="34" charset="0"/>
              </a:defRPr>
            </a:lvl1pPr>
          </a:lstStyle>
          <a:p>
            <a:fld id="{157B8E69-23A9-4619-9CFE-E27BFD8A78F9}" type="slidenum">
              <a:rPr lang="en-US" smtClean="0"/>
              <a:pPr/>
              <a:t>‹#›</a:t>
            </a:fld>
            <a:endParaRPr lang="en-US" dirty="0"/>
          </a:p>
        </p:txBody>
      </p:sp>
    </p:spTree>
    <p:extLst>
      <p:ext uri="{BB962C8B-B14F-4D97-AF65-F5344CB8AC3E}">
        <p14:creationId xmlns:p14="http://schemas.microsoft.com/office/powerpoint/2010/main" val="3578541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794BCA7-61FF-4C69-83B4-1EE7F9C38FAE}"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28397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7602" y="695325"/>
            <a:ext cx="2926080" cy="5717122"/>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253352" y="714375"/>
            <a:ext cx="8674249" cy="5698072"/>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122-0BE0-446C-A2FF-4796182DFFAC}"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272842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4327D2D-9EC0-4F31-85D2-F4C48BAC2F55}" type="datetime1">
              <a:rPr lang="en-US" smtClean="0"/>
              <a:t>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585824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466165"/>
            <a:ext cx="11250178" cy="1509224"/>
          </a:xfrm>
        </p:spPr>
        <p:txBody>
          <a:bodyPr anchor="b">
            <a:normAutofit/>
          </a:bodyPr>
          <a:lstStyle>
            <a:lvl1pPr>
              <a:lnSpc>
                <a:spcPct val="80000"/>
              </a:lnSpc>
              <a:defRPr sz="7200" b="0" baseline="0">
                <a:solidFill>
                  <a:srgbClr val="7030A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3504" y="1975389"/>
            <a:ext cx="11250178" cy="4437058"/>
          </a:xfrm>
        </p:spPr>
        <p:txBody>
          <a:bodyPr anchor="t">
            <a:normAutofit/>
          </a:bodyPr>
          <a:lstStyle>
            <a:lvl1pPr marL="457200" indent="-457200">
              <a:buFont typeface="Wingdings" panose="05000000000000000000" pitchFamily="2" charset="2"/>
              <a:buChar char="§"/>
              <a:defRPr sz="3200">
                <a:solidFill>
                  <a:schemeClr val="tx1"/>
                </a:solidFill>
                <a:latin typeface="Calibri Light" panose="020F0302020204030204" pitchFamily="34" charset="0"/>
                <a:cs typeface="Calibri Light" panose="020F03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384E5460-7712-4DAC-A337-BB4CDDFDE11E}" type="datetime1">
              <a:rPr lang="en-US" smtClean="0"/>
              <a:t>2/19/2020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7B8E69-23A9-4619-9CFE-E27BFD8A78F9}" type="slidenum">
              <a:rPr lang="en-US" smtClean="0"/>
              <a:t>‹#›</a:t>
            </a:fld>
            <a:endParaRPr lang="en-US"/>
          </a:p>
        </p:txBody>
      </p:sp>
      <p:sp>
        <p:nvSpPr>
          <p:cNvPr id="7" name="Rectangle 6"/>
          <p:cNvSpPr/>
          <p:nvPr userDrawn="1"/>
        </p:nvSpPr>
        <p:spPr>
          <a:xfrm>
            <a:off x="253353" y="466165"/>
            <a:ext cx="259977" cy="5946282"/>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6976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030A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253352" y="1111623"/>
            <a:ext cx="5757977" cy="5300823"/>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011330" y="1111624"/>
            <a:ext cx="5842352" cy="5300822"/>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B6D96965-36E5-4BBA-B60B-6A05499492A8}"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985164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3353" y="1143997"/>
            <a:ext cx="5754255" cy="723400"/>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53353" y="1866373"/>
            <a:ext cx="5754255" cy="4545050"/>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07608" y="1143997"/>
            <a:ext cx="5846074" cy="722376"/>
          </a:xfrm>
        </p:spPr>
        <p:txBody>
          <a:bodyPr anchor="ctr">
            <a:normAutofit/>
          </a:bodyPr>
          <a:lstStyle>
            <a:lvl1pPr marL="0" indent="0">
              <a:buNone/>
              <a:defRPr sz="2800" b="0" cap="all" baseline="0">
                <a:solidFill>
                  <a:schemeClr val="tx1">
                    <a:lumMod val="85000"/>
                    <a:lumOff val="15000"/>
                  </a:schemeClr>
                </a:solidFill>
                <a:latin typeface="Calibri Light" panose="020F0302020204030204" pitchFamily="34" charset="0"/>
                <a:cs typeface="Calibri Light" panose="020F03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007608" y="1898745"/>
            <a:ext cx="5846074" cy="4512677"/>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E5FF4975-A1F7-4E83-8D89-D5C6A414E393}" type="datetime1">
              <a:rPr lang="en-US" smtClean="0"/>
              <a:t>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117344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743C323-1D9C-4347-AB6E-A56B8A43D30E}" type="datetime1">
              <a:rPr lang="en-US" smtClean="0"/>
              <a:t>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7B8E69-23A9-4619-9CFE-E27BFD8A78F9}" type="slidenum">
              <a:rPr lang="en-US" smtClean="0"/>
              <a:t>‹#›</a:t>
            </a:fld>
            <a:endParaRPr lang="en-US" dirty="0"/>
          </a:p>
        </p:txBody>
      </p:sp>
    </p:spTree>
    <p:extLst>
      <p:ext uri="{BB962C8B-B14F-4D97-AF65-F5344CB8AC3E}">
        <p14:creationId xmlns:p14="http://schemas.microsoft.com/office/powerpoint/2010/main" val="1478626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699DA-48FF-4F63-A1AD-D752E11C195D}" type="datetime1">
              <a:rPr lang="en-US" smtClean="0"/>
              <a:t>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7B8E69-23A9-4619-9CFE-E27BFD8A78F9}" type="slidenum">
              <a:rPr lang="en-US" smtClean="0"/>
              <a:t>‹#›</a:t>
            </a:fld>
            <a:endParaRPr lang="en-US"/>
          </a:p>
        </p:txBody>
      </p:sp>
    </p:spTree>
    <p:extLst>
      <p:ext uri="{BB962C8B-B14F-4D97-AF65-F5344CB8AC3E}">
        <p14:creationId xmlns:p14="http://schemas.microsoft.com/office/powerpoint/2010/main" val="1846312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005482" y="542282"/>
            <a:ext cx="3848200" cy="1920240"/>
          </a:xfrm>
        </p:spPr>
        <p:txBody>
          <a:bodyPr anchor="b">
            <a:noAutofit/>
          </a:bodyPr>
          <a:lstStyle>
            <a:lvl1pPr>
              <a:lnSpc>
                <a:spcPct val="85000"/>
              </a:lnSpc>
              <a:defRPr sz="40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53353" y="761999"/>
            <a:ext cx="7366647" cy="56504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005482" y="2511813"/>
            <a:ext cx="3848200" cy="3364599"/>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dirty="0" smtClean="0"/>
              <a:t>Click to edit Master text styles</a:t>
            </a:r>
          </a:p>
        </p:txBody>
      </p:sp>
      <p:sp>
        <p:nvSpPr>
          <p:cNvPr id="5" name="Date Placeholder 4"/>
          <p:cNvSpPr>
            <a:spLocks noGrp="1"/>
          </p:cNvSpPr>
          <p:nvPr>
            <p:ph type="dt" sz="half" idx="10"/>
          </p:nvPr>
        </p:nvSpPr>
        <p:spPr/>
        <p:txBody>
          <a:bodyPr/>
          <a:lstStyle/>
          <a:p>
            <a:fld id="{13DBFBEF-2B7E-4BA9-A9F8-30DFE087F6D3}" type="datetime1">
              <a:rPr lang="en-US" smtClean="0"/>
              <a:t>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157B8E69-23A9-4619-9CFE-E27BFD8A78F9}" type="slidenum">
              <a:rPr lang="en-US" smtClean="0"/>
              <a:t>‹#›</a:t>
            </a:fld>
            <a:endParaRPr lang="en-US"/>
          </a:p>
        </p:txBody>
      </p:sp>
    </p:spTree>
    <p:extLst>
      <p:ext uri="{BB962C8B-B14F-4D97-AF65-F5344CB8AC3E}">
        <p14:creationId xmlns:p14="http://schemas.microsoft.com/office/powerpoint/2010/main" val="392734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2">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2CBB7AE7-2826-4915-A6AD-CDE2CB158F62}" type="datetime1">
              <a:rPr lang="en-US" smtClean="0"/>
              <a:t>2/19/2020</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157B8E69-23A9-4619-9CFE-E27BFD8A78F9}" type="slidenum">
              <a:rPr lang="en-US" smtClean="0"/>
              <a:t>‹#›</a:t>
            </a:fld>
            <a:endParaRPr lang="en-US"/>
          </a:p>
        </p:txBody>
      </p:sp>
    </p:spTree>
    <p:extLst>
      <p:ext uri="{BB962C8B-B14F-4D97-AF65-F5344CB8AC3E}">
        <p14:creationId xmlns:p14="http://schemas.microsoft.com/office/powerpoint/2010/main" val="250597141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3353" y="36191"/>
            <a:ext cx="11600329" cy="107543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53354" y="1111624"/>
            <a:ext cx="11600328" cy="53008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B8DB072C-F5A4-4FFF-AAE2-73A8228D61CF}" type="datetime1">
              <a:rPr lang="en-US" smtClean="0"/>
              <a:t>2/19/2020</a:t>
            </a:fld>
            <a:endParaRPr lang="en-US"/>
          </a:p>
        </p:txBody>
      </p:sp>
      <p:sp>
        <p:nvSpPr>
          <p:cNvPr id="5" name="Footer Placeholder 4"/>
          <p:cNvSpPr>
            <a:spLocks noGrp="1"/>
          </p:cNvSpPr>
          <p:nvPr>
            <p:ph type="ftr" sz="quarter" idx="3"/>
          </p:nvPr>
        </p:nvSpPr>
        <p:spPr>
          <a:xfrm>
            <a:off x="253353" y="6412447"/>
            <a:ext cx="8674249" cy="37085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9265919" y="42255"/>
            <a:ext cx="2926080" cy="1069370"/>
          </a:xfrm>
          <a:prstGeom prst="rect">
            <a:avLst/>
          </a:prstGeom>
        </p:spPr>
        <p:txBody>
          <a:bodyPr vert="horz" lIns="91440" tIns="45720" rIns="91440" bIns="45720" rtlCol="0" anchor="b"/>
          <a:lstStyle>
            <a:lvl1pPr algn="r">
              <a:defRPr sz="8000" b="0">
                <a:ln>
                  <a:noFill/>
                </a:ln>
                <a:solidFill>
                  <a:srgbClr val="7030A0">
                    <a:alpha val="25000"/>
                  </a:srgbClr>
                </a:solidFill>
                <a:latin typeface="Calibri Light" panose="020F0302020204030204" pitchFamily="34" charset="0"/>
                <a:cs typeface="Calibri Light" panose="020F0302020204030204" pitchFamily="34" charset="0"/>
              </a:defRPr>
            </a:lvl1pPr>
          </a:lstStyle>
          <a:p>
            <a:fld id="{157B8E69-23A9-4619-9CFE-E27BFD8A78F9}" type="slidenum">
              <a:rPr lang="en-US" smtClean="0"/>
              <a:pPr/>
              <a:t>‹#›</a:t>
            </a:fld>
            <a:endParaRPr lang="en-US" dirty="0"/>
          </a:p>
        </p:txBody>
      </p:sp>
      <p:grpSp>
        <p:nvGrpSpPr>
          <p:cNvPr id="12" name="Group 11"/>
          <p:cNvGrpSpPr/>
          <p:nvPr userDrawn="1"/>
        </p:nvGrpSpPr>
        <p:grpSpPr>
          <a:xfrm>
            <a:off x="10538010" y="5196309"/>
            <a:ext cx="1748118" cy="1661691"/>
            <a:chOff x="10538010" y="5120875"/>
            <a:chExt cx="1748118" cy="1661691"/>
          </a:xfrm>
        </p:grpSpPr>
        <p:sp>
          <p:nvSpPr>
            <p:cNvPr id="8" name="TextBox 7"/>
            <p:cNvSpPr txBox="1"/>
            <p:nvPr/>
          </p:nvSpPr>
          <p:spPr>
            <a:xfrm>
              <a:off x="10538010" y="6474789"/>
              <a:ext cx="1748118" cy="307777"/>
            </a:xfrm>
            <a:prstGeom prst="rect">
              <a:avLst/>
            </a:prstGeom>
            <a:noFill/>
          </p:spPr>
          <p:txBody>
            <a:bodyPr wrap="square" rtlCol="0">
              <a:spAutoFit/>
            </a:bodyPr>
            <a:lstStyle/>
            <a:p>
              <a:pPr algn="ctr"/>
              <a:r>
                <a:rPr lang="en-IN" sz="1400" b="0" dirty="0" smtClean="0">
                  <a:solidFill>
                    <a:srgbClr val="7030A0"/>
                  </a:solidFill>
                  <a:latin typeface="Calibri Light" panose="020F0302020204030204" pitchFamily="34" charset="0"/>
                  <a:cs typeface="Calibri Light" panose="020F0302020204030204" pitchFamily="34" charset="0"/>
                </a:rPr>
                <a:t>CS771: Intro to ML</a:t>
              </a:r>
              <a:endParaRPr lang="en-US" sz="1400" b="0" dirty="0">
                <a:solidFill>
                  <a:srgbClr val="7030A0"/>
                </a:solidFill>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08886" y="5120875"/>
              <a:ext cx="1406366" cy="1406366"/>
            </a:xfrm>
            <a:prstGeom prst="rect">
              <a:avLst/>
            </a:prstGeom>
          </p:spPr>
        </p:pic>
        <p:sp>
          <p:nvSpPr>
            <p:cNvPr id="10" name="Rectangle 9"/>
            <p:cNvSpPr/>
            <p:nvPr/>
          </p:nvSpPr>
          <p:spPr>
            <a:xfrm>
              <a:off x="10641104" y="5120875"/>
              <a:ext cx="1541929" cy="16616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2985573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defTabSz="914400" rtl="0" eaLnBrk="1" latinLnBrk="0" hangingPunct="1">
        <a:lnSpc>
          <a:spcPct val="85000"/>
        </a:lnSpc>
        <a:spcBef>
          <a:spcPct val="0"/>
        </a:spcBef>
        <a:buNone/>
        <a:defRPr sz="5400" kern="1200" spc="-120" baseline="0">
          <a:solidFill>
            <a:srgbClr val="7030A0"/>
          </a:solidFill>
          <a:latin typeface="Calibri Light" panose="020F0302020204030204" pitchFamily="34" charset="0"/>
          <a:ea typeface="+mj-ea"/>
          <a:cs typeface="Calibri Light" panose="020F0302020204030204" pitchFamily="34" charset="0"/>
        </a:defRPr>
      </a:lvl1pPr>
    </p:titleStyle>
    <p:bodyStyle>
      <a:lvl1pPr marL="91440" indent="-91440" algn="l" defTabSz="914400" rtl="0" eaLnBrk="1" latinLnBrk="0" hangingPunct="1">
        <a:lnSpc>
          <a:spcPct val="85000"/>
        </a:lnSpc>
        <a:spcBef>
          <a:spcPts val="1300"/>
        </a:spcBef>
        <a:buFont typeface="Arial" pitchFamily="34" charset="0"/>
        <a:buChar char=" "/>
        <a:defRPr sz="32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347472" indent="-342900" algn="l" defTabSz="914400" rtl="0" eaLnBrk="1" latinLnBrk="0" hangingPunct="1">
        <a:lnSpc>
          <a:spcPct val="85000"/>
        </a:lnSpc>
        <a:spcBef>
          <a:spcPts val="600"/>
        </a:spcBef>
        <a:buFont typeface="Arial" pitchFamily="34" charset="0"/>
        <a:buChar char=" "/>
        <a:defRPr sz="32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2pPr>
      <a:lvl3pPr marL="548640" indent="-548640" algn="l" defTabSz="914400" rtl="0" eaLnBrk="1" latinLnBrk="0" hangingPunct="1">
        <a:lnSpc>
          <a:spcPct val="85000"/>
        </a:lnSpc>
        <a:spcBef>
          <a:spcPts val="600"/>
        </a:spcBef>
        <a:buFont typeface="Arial" pitchFamily="34" charset="0"/>
        <a:buChar char=" "/>
        <a:defRPr sz="2800" i="1" kern="1200">
          <a:solidFill>
            <a:schemeClr val="tx1">
              <a:lumMod val="85000"/>
              <a:lumOff val="15000"/>
            </a:schemeClr>
          </a:solidFill>
          <a:latin typeface="Calibri Light" panose="020F0302020204030204" pitchFamily="34" charset="0"/>
          <a:ea typeface="+mn-ea"/>
          <a:cs typeface="Calibri Light" panose="020F0302020204030204" pitchFamily="34" charset="0"/>
        </a:defRPr>
      </a:lvl3pPr>
      <a:lvl4pPr marL="822960" indent="-82296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4pPr>
      <a:lvl5pPr marL="1097280" indent="-109728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51.png"/><Relationship Id="rId7" Type="http://schemas.openxmlformats.org/officeDocument/2006/relationships/image" Target="../media/image59.png"/><Relationship Id="rId2" Type="http://schemas.openxmlformats.org/officeDocument/2006/relationships/image" Target="../media/image541.png"/><Relationship Id="rId1" Type="http://schemas.openxmlformats.org/officeDocument/2006/relationships/slideLayout" Target="../slideLayouts/slideLayout2.xml"/><Relationship Id="rId6" Type="http://schemas.openxmlformats.org/officeDocument/2006/relationships/image" Target="../media/image581.png"/><Relationship Id="rId5" Type="http://schemas.openxmlformats.org/officeDocument/2006/relationships/image" Target="../media/image570.png"/><Relationship Id="rId4" Type="http://schemas.openxmlformats.org/officeDocument/2006/relationships/image" Target="../media/image56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0.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2" Type="http://schemas.openxmlformats.org/officeDocument/2006/relationships/image" Target="../media/image5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pn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2.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0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50.png"/><Relationship Id="rId7" Type="http://schemas.openxmlformats.org/officeDocument/2006/relationships/image" Target="../media/image90.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800.png"/><Relationship Id="rId5" Type="http://schemas.openxmlformats.org/officeDocument/2006/relationships/image" Target="../media/image70.png"/><Relationship Id="rId10" Type="http://schemas.openxmlformats.org/officeDocument/2006/relationships/image" Target="../media/image120.png"/><Relationship Id="rId4" Type="http://schemas.openxmlformats.org/officeDocument/2006/relationships/image" Target="../media/image64.png"/><Relationship Id="rId9" Type="http://schemas.openxmlformats.org/officeDocument/2006/relationships/image" Target="../media/image16.png"/></Relationships>
</file>

<file path=ppt/slides/_rels/slide3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3.xml"/><Relationship Id="rId7" Type="http://schemas.openxmlformats.org/officeDocument/2006/relationships/image" Target="../media/image1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1.png"/></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image" Target="../media/image250.png"/></Relationships>
</file>

<file path=ppt/slides/_rels/slide3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00.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7.xml"/><Relationship Id="rId7" Type="http://schemas.openxmlformats.org/officeDocument/2006/relationships/image" Target="../media/image19.png"/><Relationship Id="rId12" Type="http://schemas.openxmlformats.org/officeDocument/2006/relationships/image" Target="../media/image29.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png"/><Relationship Id="rId11" Type="http://schemas.openxmlformats.org/officeDocument/2006/relationships/image" Target="../media/image27.png"/><Relationship Id="rId5" Type="http://schemas.openxmlformats.org/officeDocument/2006/relationships/slideLayout" Target="../slideLayouts/slideLayout2.xml"/><Relationship Id="rId10" Type="http://schemas.openxmlformats.org/officeDocument/2006/relationships/image" Target="../media/image25.png"/><Relationship Id="rId4" Type="http://schemas.openxmlformats.org/officeDocument/2006/relationships/tags" Target="../tags/tag8.xml"/><Relationship Id="rId9" Type="http://schemas.openxmlformats.org/officeDocument/2006/relationships/image" Target="../media/image260.png"/></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4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60.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image" Target="../media/image48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00.png"/><Relationship Id="rId1" Type="http://schemas.openxmlformats.org/officeDocument/2006/relationships/slideLayout" Target="../slideLayouts/slideLayout2.xml"/><Relationship Id="rId5" Type="http://schemas.openxmlformats.org/officeDocument/2006/relationships/image" Target="../media/image520.png"/><Relationship Id="rId4" Type="http://schemas.openxmlformats.org/officeDocument/2006/relationships/image" Target="../media/image5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Statistics Refresher</a:t>
            </a:r>
            <a:endParaRPr lang="en-US" dirty="0"/>
          </a:p>
        </p:txBody>
      </p:sp>
      <p:sp>
        <p:nvSpPr>
          <p:cNvPr id="3" name="Subtitle 2"/>
          <p:cNvSpPr>
            <a:spLocks noGrp="1"/>
          </p:cNvSpPr>
          <p:nvPr>
            <p:ph type="subTitle" idx="1"/>
          </p:nvPr>
        </p:nvSpPr>
        <p:spPr/>
        <p:txBody>
          <a:bodyPr/>
          <a:lstStyle/>
          <a:p>
            <a:r>
              <a:rPr lang="en-IN" dirty="0" smtClean="0"/>
              <a:t>CS771: Introduction to Machine Learning</a:t>
            </a:r>
            <a:endParaRPr lang="en-IN" dirty="0"/>
          </a:p>
          <a:p>
            <a:r>
              <a:rPr lang="en-IN" dirty="0" err="1" smtClean="0"/>
              <a:t>Purushottam</a:t>
            </a:r>
            <a:r>
              <a:rPr lang="en-IN" dirty="0" smtClean="0"/>
              <a:t> </a:t>
            </a:r>
            <a:r>
              <a:rPr lang="en-IN" dirty="0" err="1" smtClean="0"/>
              <a:t>Kar</a:t>
            </a:r>
            <a:endParaRPr lang="en-US" dirty="0"/>
          </a:p>
        </p:txBody>
      </p:sp>
      <p:sp>
        <p:nvSpPr>
          <p:cNvPr id="4" name="Slide Number Placeholder 3"/>
          <p:cNvSpPr>
            <a:spLocks noGrp="1"/>
          </p:cNvSpPr>
          <p:nvPr>
            <p:ph type="sldNum" sz="quarter" idx="12"/>
          </p:nvPr>
        </p:nvSpPr>
        <p:spPr/>
        <p:txBody>
          <a:bodyPr/>
          <a:lstStyle/>
          <a:p>
            <a:fld id="{157B8E69-23A9-4619-9CFE-E27BFD8A78F9}" type="slidenum">
              <a:rPr lang="en-US" smtClean="0"/>
              <a:t>1</a:t>
            </a:fld>
            <a:endParaRPr lang="en-US"/>
          </a:p>
        </p:txBody>
      </p:sp>
    </p:spTree>
    <p:extLst>
      <p:ext uri="{BB962C8B-B14F-4D97-AF65-F5344CB8AC3E}">
        <p14:creationId xmlns:p14="http://schemas.microsoft.com/office/powerpoint/2010/main" val="2783279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Variance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IN" dirty="0" smtClean="0"/>
                  <a:t>Tells us how “spread out” are the values that an </a:t>
                </a:r>
                <a:r>
                  <a:rPr lang="en-IN" dirty="0" err="1" smtClean="0"/>
                  <a:t>r.v</a:t>
                </a:r>
                <a:r>
                  <a:rPr lang="en-IN" dirty="0" smtClean="0"/>
                  <a:t>. takes. Specifically, how far away from its expectation does the </a:t>
                </a:r>
                <a:r>
                  <a:rPr lang="en-IN" dirty="0" err="1" smtClean="0"/>
                  <a:t>r.v</a:t>
                </a:r>
                <a:r>
                  <a:rPr lang="en-IN" dirty="0" smtClean="0"/>
                  <a:t>. often take values</a:t>
                </a:r>
              </a:p>
              <a:p>
                <a:r>
                  <a:rPr lang="en-IN" dirty="0" smtClean="0"/>
                  <a:t>For a random variable </a:t>
                </a:r>
                <a14:m>
                  <m:oMath xmlns:m="http://schemas.openxmlformats.org/officeDocument/2006/math">
                    <m:r>
                      <a:rPr lang="en-IN" b="0" i="1" smtClean="0">
                        <a:latin typeface="Cambria Math" panose="02040503050406030204" pitchFamily="18" charset="0"/>
                      </a:rPr>
                      <m:t>𝑋</m:t>
                    </m:r>
                  </m:oMath>
                </a14:m>
                <a:r>
                  <a:rPr lang="en-IN" dirty="0" smtClean="0"/>
                  <a:t> with expectation </a:t>
                </a:r>
                <a14:m>
                  <m:oMath xmlns:m="http://schemas.openxmlformats.org/officeDocument/2006/math">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its variance, denoted as </a:t>
                </a:r>
                <a14:m>
                  <m:oMath xmlns:m="http://schemas.openxmlformats.org/officeDocument/2006/math">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e>
                    </m:d>
                  </m:oMath>
                </a14:m>
                <a:r>
                  <a:rPr lang="en-IN" dirty="0" smtClean="0"/>
                  <a:t> or </a:t>
                </a:r>
                <a14:m>
                  <m:oMath xmlns:m="http://schemas.openxmlformats.org/officeDocument/2006/math">
                    <m:r>
                      <m:rPr>
                        <m:sty m:val="p"/>
                      </m:rPr>
                      <a:rPr lang="en-IN" b="0" i="0" smtClean="0">
                        <a:latin typeface="Cambria Math" panose="02040503050406030204" pitchFamily="18" charset="0"/>
                      </a:rPr>
                      <m:t>Var</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e>
                    </m:d>
                  </m:oMath>
                </a14:m>
                <a:r>
                  <a:rPr lang="en-IN" dirty="0" smtClean="0"/>
                  <a:t> or often just as </a:t>
                </a:r>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oMath>
                </a14:m>
                <a:r>
                  <a:rPr lang="en-IN" dirty="0" smtClean="0"/>
                  <a:t> can be defined as</a:t>
                </a:r>
              </a:p>
              <a:p>
                <a:pPr lvl="2"/>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m:t>
                    </m:r>
                    <m:r>
                      <a:rPr lang="en-IN" b="0" i="1" smtClean="0">
                        <a:solidFill>
                          <a:srgbClr val="FF0000"/>
                        </a:solidFill>
                        <a:latin typeface="Cambria Math" panose="02040503050406030204" pitchFamily="18" charset="0"/>
                        <a:ea typeface="Cambria Math" panose="02040503050406030204" pitchFamily="18" charset="0"/>
                      </a:rPr>
                      <m:t>𝔼</m:t>
                    </m:r>
                    <m:d>
                      <m:dPr>
                        <m:begChr m:val="["/>
                        <m:endChr m:val="]"/>
                        <m:ctrlPr>
                          <a:rPr lang="en-IN" b="0" i="1" smtClean="0">
                            <a:solidFill>
                              <a:srgbClr val="FF0000"/>
                            </a:solidFill>
                            <a:latin typeface="Cambria Math" panose="02040503050406030204" pitchFamily="18" charset="0"/>
                            <a:ea typeface="Cambria Math" panose="02040503050406030204" pitchFamily="18" charset="0"/>
                          </a:rPr>
                        </m:ctrlPr>
                      </m:dPr>
                      <m:e>
                        <m:sSup>
                          <m:sSupPr>
                            <m:ctrlPr>
                              <a:rPr lang="en-IN" b="0" i="1" smtClean="0">
                                <a:solidFill>
                                  <a:srgbClr val="FF0000"/>
                                </a:solidFill>
                                <a:latin typeface="Cambria Math" panose="02040503050406030204" pitchFamily="18" charset="0"/>
                                <a:ea typeface="Cambria Math" panose="02040503050406030204" pitchFamily="18" charset="0"/>
                              </a:rPr>
                            </m:ctrlPr>
                          </m:sSupPr>
                          <m:e>
                            <m:d>
                              <m:dPr>
                                <m:ctrlPr>
                                  <a:rPr lang="en-IN" b="0" i="1" smtClean="0">
                                    <a:solidFill>
                                      <a:srgbClr val="FF0000"/>
                                    </a:solidFill>
                                    <a:latin typeface="Cambria Math" panose="02040503050406030204" pitchFamily="18" charset="0"/>
                                    <a:ea typeface="Cambria Math" panose="02040503050406030204" pitchFamily="18" charset="0"/>
                                  </a:rPr>
                                </m:ctrlPr>
                              </m:dPr>
                              <m:e>
                                <m:r>
                                  <a:rPr lang="en-IN" b="0" i="1" smtClean="0">
                                    <a:solidFill>
                                      <a:srgbClr val="FF0000"/>
                                    </a:solidFill>
                                    <a:latin typeface="Cambria Math" panose="02040503050406030204" pitchFamily="18" charset="0"/>
                                    <a:ea typeface="Cambria Math" panose="02040503050406030204" pitchFamily="18" charset="0"/>
                                  </a:rPr>
                                  <m:t>𝑋</m:t>
                                </m:r>
                                <m:r>
                                  <a:rPr lang="en-IN" b="0" i="1" smtClean="0">
                                    <a:solidFill>
                                      <a:srgbClr val="FF0000"/>
                                    </a:solidFill>
                                    <a:latin typeface="Cambria Math" panose="02040503050406030204" pitchFamily="18" charset="0"/>
                                    <a:ea typeface="Cambria Math" panose="02040503050406030204" pitchFamily="18" charset="0"/>
                                  </a:rPr>
                                  <m:t>−</m:t>
                                </m:r>
                                <m:r>
                                  <a:rPr lang="en-IN" b="0" i="1" smtClean="0">
                                    <a:solidFill>
                                      <a:srgbClr val="FF0000"/>
                                    </a:solidFill>
                                    <a:latin typeface="Cambria Math" panose="02040503050406030204" pitchFamily="18" charset="0"/>
                                    <a:ea typeface="Cambria Math" panose="02040503050406030204" pitchFamily="18" charset="0"/>
                                  </a:rPr>
                                  <m:t>𝔼</m:t>
                                </m:r>
                                <m:r>
                                  <a:rPr lang="en-IN" b="0" i="1" smtClean="0">
                                    <a:solidFill>
                                      <a:srgbClr val="FF0000"/>
                                    </a:solidFill>
                                    <a:latin typeface="Cambria Math" panose="02040503050406030204" pitchFamily="18" charset="0"/>
                                    <a:ea typeface="Cambria Math" panose="02040503050406030204" pitchFamily="18" charset="0"/>
                                  </a:rPr>
                                  <m:t>𝑋</m:t>
                                </m:r>
                              </m:e>
                            </m:d>
                          </m:e>
                          <m:sup>
                            <m:r>
                              <a:rPr lang="en-IN" b="0" i="1" smtClean="0">
                                <a:solidFill>
                                  <a:srgbClr val="FF0000"/>
                                </a:solidFill>
                                <a:latin typeface="Cambria Math" panose="02040503050406030204" pitchFamily="18" charset="0"/>
                                <a:ea typeface="Cambria Math" panose="02040503050406030204" pitchFamily="18" charset="0"/>
                              </a:rPr>
                              <m:t>2</m:t>
                            </m:r>
                          </m:sup>
                        </m:sSup>
                      </m:e>
                    </m:d>
                    <m:r>
                      <a:rPr lang="en-IN" b="0" i="1" smtClean="0">
                        <a:solidFill>
                          <a:schemeClr val="tx1"/>
                        </a:solidFill>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𝑋</m:t>
                            </m:r>
                          </m:sub>
                        </m:sSub>
                      </m:sub>
                      <m:sup/>
                      <m:e>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e>
                    </m:nary>
                  </m:oMath>
                </a14:m>
                <a:endParaRPr lang="en-IN" b="0" dirty="0" smtClean="0">
                  <a:ea typeface="Cambria Math" panose="02040503050406030204" pitchFamily="18" charset="0"/>
                </a:endParaRPr>
              </a:p>
              <a:p>
                <a:pPr lvl="2"/>
                <a:r>
                  <a:rPr lang="en-IN" dirty="0" smtClean="0">
                    <a:ea typeface="Cambria Math" panose="02040503050406030204" pitchFamily="18" charset="0"/>
                  </a:rPr>
                  <a:t>Can be simplified to obtain another (equivalent) definition</a:t>
                </a:r>
              </a:p>
              <a:p>
                <a:pPr lvl="2"/>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𝜇</m:t>
                                </m:r>
                              </m:e>
                            </m:d>
                          </m:e>
                          <m:sup>
                            <m:r>
                              <a:rPr lang="en-IN">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𝑋</m:t>
                            </m:r>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𝑋</m:t>
                            </m:r>
                          </m:e>
                          <m:sup>
                            <m:r>
                              <a:rPr lang="en-IN">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oMath>
                </a14:m>
                <a:endParaRPr lang="en-IN" b="0" dirty="0" smtClean="0">
                  <a:ea typeface="Cambria Math" panose="02040503050406030204" pitchFamily="18" charset="0"/>
                </a:endParaRPr>
              </a:p>
              <a:p>
                <a:pPr lvl="2"/>
                <a14:m>
                  <m:oMath xmlns:m="http://schemas.openxmlformats.org/officeDocument/2006/math">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𝑋</m:t>
                            </m:r>
                          </m:e>
                          <m:sup>
                            <m:r>
                              <a:rPr lang="en-IN">
                                <a:latin typeface="Cambria Math" panose="02040503050406030204" pitchFamily="18" charset="0"/>
                                <a:ea typeface="Cambria Math" panose="02040503050406030204" pitchFamily="18" charset="0"/>
                              </a:rPr>
                              <m:t>2</m:t>
                            </m:r>
                          </m:sup>
                        </m:sSup>
                      </m:e>
                    </m:d>
                    <m:r>
                      <a:rPr lang="en-IN">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𝜇</m:t>
                        </m:r>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r>
                      <a:rPr lang="en-IN" smtClean="0">
                        <a:solidFill>
                          <a:srgbClr val="FF0000"/>
                        </a:solidFill>
                        <a:latin typeface="Cambria Math" panose="02040503050406030204" pitchFamily="18" charset="0"/>
                        <a:ea typeface="Cambria Math" panose="02040503050406030204" pitchFamily="18" charset="0"/>
                      </a:rPr>
                      <m:t>𝔼</m:t>
                    </m:r>
                    <m:d>
                      <m:dPr>
                        <m:begChr m:val="["/>
                        <m:endChr m:val="]"/>
                        <m:ctrlPr>
                          <a:rPr lang="en-IN" i="1">
                            <a:solidFill>
                              <a:srgbClr val="FF0000"/>
                            </a:solidFill>
                            <a:latin typeface="Cambria Math" panose="02040503050406030204" pitchFamily="18" charset="0"/>
                            <a:ea typeface="Cambria Math" panose="02040503050406030204" pitchFamily="18" charset="0"/>
                          </a:rPr>
                        </m:ctrlPr>
                      </m:dPr>
                      <m:e>
                        <m:sSup>
                          <m:sSupPr>
                            <m:ctrlPr>
                              <a:rPr lang="en-IN" i="1">
                                <a:solidFill>
                                  <a:srgbClr val="FF0000"/>
                                </a:solidFill>
                                <a:latin typeface="Cambria Math" panose="02040503050406030204" pitchFamily="18" charset="0"/>
                                <a:ea typeface="Cambria Math" panose="02040503050406030204" pitchFamily="18" charset="0"/>
                              </a:rPr>
                            </m:ctrlPr>
                          </m:sSupPr>
                          <m:e>
                            <m:r>
                              <a:rPr lang="en-IN">
                                <a:solidFill>
                                  <a:srgbClr val="FF0000"/>
                                </a:solidFill>
                                <a:latin typeface="Cambria Math" panose="02040503050406030204" pitchFamily="18" charset="0"/>
                                <a:ea typeface="Cambria Math" panose="02040503050406030204" pitchFamily="18" charset="0"/>
                              </a:rPr>
                              <m:t>𝑋</m:t>
                            </m:r>
                          </m:e>
                          <m:sup>
                            <m:r>
                              <a:rPr lang="en-IN">
                                <a:solidFill>
                                  <a:srgbClr val="FF0000"/>
                                </a:solidFill>
                                <a:latin typeface="Cambria Math" panose="02040503050406030204" pitchFamily="18" charset="0"/>
                                <a:ea typeface="Cambria Math" panose="02040503050406030204" pitchFamily="18" charset="0"/>
                              </a:rPr>
                              <m:t>2</m:t>
                            </m:r>
                          </m:sup>
                        </m:sSup>
                      </m:e>
                    </m:d>
                    <m:r>
                      <a:rPr lang="en-IN">
                        <a:solidFill>
                          <a:srgbClr val="FF0000"/>
                        </a:solidFill>
                        <a:latin typeface="Cambria Math" panose="02040503050406030204" pitchFamily="18" charset="0"/>
                        <a:ea typeface="Cambria Math" panose="02040503050406030204" pitchFamily="18" charset="0"/>
                      </a:rPr>
                      <m:t>−</m:t>
                    </m:r>
                    <m:sSup>
                      <m:sSupPr>
                        <m:ctrlPr>
                          <a:rPr lang="en-IN" i="1">
                            <a:solidFill>
                              <a:srgbClr val="FF0000"/>
                            </a:solidFill>
                            <a:latin typeface="Cambria Math" panose="02040503050406030204" pitchFamily="18" charset="0"/>
                            <a:ea typeface="Cambria Math" panose="02040503050406030204" pitchFamily="18" charset="0"/>
                          </a:rPr>
                        </m:ctrlPr>
                      </m:sSupPr>
                      <m:e>
                        <m:d>
                          <m:dPr>
                            <m:ctrlPr>
                              <a:rPr lang="en-IN" b="0" i="1" smtClean="0">
                                <a:solidFill>
                                  <a:srgbClr val="FF0000"/>
                                </a:solidFill>
                                <a:latin typeface="Cambria Math" panose="02040503050406030204" pitchFamily="18" charset="0"/>
                                <a:ea typeface="Cambria Math" panose="02040503050406030204" pitchFamily="18" charset="0"/>
                              </a:rPr>
                            </m:ctrlPr>
                          </m:dPr>
                          <m:e>
                            <m:r>
                              <a:rPr lang="en-IN">
                                <a:solidFill>
                                  <a:srgbClr val="FF0000"/>
                                </a:solidFill>
                                <a:latin typeface="Cambria Math" panose="02040503050406030204" pitchFamily="18" charset="0"/>
                                <a:ea typeface="Cambria Math" panose="02040503050406030204" pitchFamily="18" charset="0"/>
                              </a:rPr>
                              <m:t>𝔼</m:t>
                            </m:r>
                            <m:d>
                              <m:dPr>
                                <m:begChr m:val="["/>
                                <m:endChr m:val="]"/>
                                <m:ctrlPr>
                                  <a:rPr lang="en-IN" i="1">
                                    <a:solidFill>
                                      <a:srgbClr val="FF0000"/>
                                    </a:solidFill>
                                    <a:latin typeface="Cambria Math" panose="02040503050406030204" pitchFamily="18" charset="0"/>
                                    <a:ea typeface="Cambria Math" panose="02040503050406030204" pitchFamily="18" charset="0"/>
                                  </a:rPr>
                                </m:ctrlPr>
                              </m:dPr>
                              <m:e>
                                <m:r>
                                  <a:rPr lang="en-IN" b="0" i="1" smtClean="0">
                                    <a:solidFill>
                                      <a:srgbClr val="FF0000"/>
                                    </a:solidFill>
                                    <a:latin typeface="Cambria Math" panose="02040503050406030204" pitchFamily="18" charset="0"/>
                                    <a:ea typeface="Cambria Math" panose="02040503050406030204" pitchFamily="18" charset="0"/>
                                  </a:rPr>
                                  <m:t>𝑋</m:t>
                                </m:r>
                              </m:e>
                            </m:d>
                          </m:e>
                        </m:d>
                      </m:e>
                      <m:sup>
                        <m:r>
                          <a:rPr lang="en-IN">
                            <a:solidFill>
                              <a:srgbClr val="FF0000"/>
                            </a:solidFill>
                            <a:latin typeface="Cambria Math" panose="02040503050406030204" pitchFamily="18" charset="0"/>
                            <a:ea typeface="Cambria Math" panose="02040503050406030204" pitchFamily="18" charset="0"/>
                          </a:rPr>
                          <m:t>2</m:t>
                        </m:r>
                      </m:sup>
                    </m:sSup>
                  </m:oMath>
                </a14:m>
                <a:endParaRPr lang="en-IN" b="0" dirty="0" smtClean="0">
                  <a:ea typeface="Cambria Math" panose="02040503050406030204" pitchFamily="18" charset="0"/>
                </a:endParaRPr>
              </a:p>
              <a:p>
                <a:pPr lvl="2"/>
                <a:r>
                  <a:rPr lang="en-IN" dirty="0" smtClean="0">
                    <a:ea typeface="Cambria Math" panose="02040503050406030204" pitchFamily="18" charset="0"/>
                  </a:rPr>
                  <a:t>Notice: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𝜇</m:t>
                            </m:r>
                          </m:e>
                        </m:d>
                      </m:e>
                      <m:sup>
                        <m:r>
                          <a:rPr lang="en-IN">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≥0</m:t>
                    </m:r>
                  </m:oMath>
                </a14:m>
                <a:r>
                  <a:rPr lang="en-IN" b="0" dirty="0" smtClean="0">
                    <a:ea typeface="Cambria Math" panose="02040503050406030204" pitchFamily="18" charset="0"/>
                  </a:rPr>
                  <a:t> for all </a:t>
                </a:r>
                <a14:m>
                  <m:oMath xmlns:m="http://schemas.openxmlformats.org/officeDocument/2006/math">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oMath>
                </a14:m>
                <a:r>
                  <a:rPr lang="en-IN" b="0" dirty="0" smtClean="0">
                    <a:ea typeface="Cambria Math" panose="02040503050406030204" pitchFamily="18" charset="0"/>
                  </a:rPr>
                  <a:t> which means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𝜇</m:t>
                                </m:r>
                              </m:e>
                            </m:d>
                          </m:e>
                          <m:sup>
                            <m:r>
                              <a:rPr lang="en-IN">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≥0</m:t>
                    </m:r>
                  </m:oMath>
                </a14:m>
                <a:r>
                  <a:rPr lang="en-IN" b="0" dirty="0" smtClean="0">
                    <a:ea typeface="Cambria Math" panose="02040503050406030204" pitchFamily="18" charset="0"/>
                  </a:rPr>
                  <a:t> which means that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𝑋</m:t>
                            </m:r>
                          </m:e>
                          <m:sup>
                            <m:r>
                              <a:rPr lang="en-IN">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e>
                            </m:d>
                          </m:e>
                        </m:d>
                      </m:e>
                      <m:sup>
                        <m:r>
                          <a:rPr lang="en-IN">
                            <a:latin typeface="Cambria Math" panose="02040503050406030204" pitchFamily="18" charset="0"/>
                            <a:ea typeface="Cambria Math" panose="02040503050406030204" pitchFamily="18" charset="0"/>
                          </a:rPr>
                          <m:t>2</m:t>
                        </m:r>
                      </m:sup>
                    </m:sSup>
                  </m:oMath>
                </a14:m>
                <a:r>
                  <a:rPr lang="en-IN" b="0" dirty="0" smtClean="0">
                    <a:ea typeface="Cambria Math" panose="02040503050406030204" pitchFamily="18" charset="0"/>
                  </a:rPr>
                  <a:t> for all </a:t>
                </a:r>
                <a:r>
                  <a:rPr lang="en-IN" b="0" dirty="0" err="1" smtClean="0">
                    <a:ea typeface="Cambria Math" panose="02040503050406030204" pitchFamily="18" charset="0"/>
                  </a:rPr>
                  <a:t>r.v</a:t>
                </a:r>
                <a:r>
                  <a:rPr lang="en-IN" b="0" dirty="0" smtClean="0">
                    <a:ea typeface="Cambria Math" panose="02040503050406030204" pitchFamily="18" charset="0"/>
                  </a:rPr>
                  <a:t>. </a:t>
                </a:r>
                <a14:m>
                  <m:oMath xmlns:m="http://schemas.openxmlformats.org/officeDocument/2006/math">
                    <m:r>
                      <a:rPr lang="en-IN" b="0" i="1" smtClean="0">
                        <a:latin typeface="Cambria Math" panose="02040503050406030204" pitchFamily="18" charset="0"/>
                        <a:ea typeface="Cambria Math" panose="02040503050406030204" pitchFamily="18" charset="0"/>
                      </a:rPr>
                      <m:t>𝑋</m:t>
                    </m:r>
                  </m:oMath>
                </a14:m>
                <a:r>
                  <a:rPr lang="en-IN" b="0" dirty="0" smtClean="0">
                    <a:ea typeface="Cambria Math" panose="02040503050406030204" pitchFamily="18" charset="0"/>
                  </a:rPr>
                  <a:t>. Also </a:t>
                </a:r>
                <a14:m>
                  <m:oMath xmlns:m="http://schemas.openxmlformats.org/officeDocument/2006/math">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≥0</m:t>
                    </m:r>
                  </m:oMath>
                </a14:m>
                <a:r>
                  <a:rPr lang="en-IN" b="0" dirty="0" smtClean="0">
                    <a:ea typeface="Cambria Math" panose="02040503050406030204" pitchFamily="18" charset="0"/>
                  </a:rPr>
                  <a:t> for all </a:t>
                </a:r>
                <a:r>
                  <a:rPr lang="en-IN" b="0" dirty="0" err="1" smtClean="0">
                    <a:ea typeface="Cambria Math" panose="02040503050406030204" pitchFamily="18" charset="0"/>
                  </a:rPr>
                  <a:t>r.v</a:t>
                </a:r>
                <a:r>
                  <a:rPr lang="en-IN" b="0" dirty="0" smtClean="0">
                    <a:ea typeface="Cambria Math" panose="02040503050406030204" pitchFamily="18" charset="0"/>
                  </a:rPr>
                  <a:t>. </a:t>
                </a:r>
                <a14:m>
                  <m:oMath xmlns:m="http://schemas.openxmlformats.org/officeDocument/2006/math">
                    <m:r>
                      <a:rPr lang="en-IN" b="0" i="1" smtClean="0">
                        <a:latin typeface="Cambria Math" panose="02040503050406030204" pitchFamily="18" charset="0"/>
                        <a:ea typeface="Cambria Math" panose="02040503050406030204" pitchFamily="18" charset="0"/>
                      </a:rPr>
                      <m:t>𝑋</m:t>
                    </m:r>
                  </m:oMath>
                </a14:m>
                <a:endParaRPr lang="en-IN" b="0" dirty="0" smtClean="0">
                  <a:ea typeface="Cambria Math" panose="02040503050406030204" pitchFamily="18" charset="0"/>
                </a:endParaRPr>
              </a:p>
              <a:p>
                <a:r>
                  <a:rPr lang="en-IN" b="1" dirty="0" smtClean="0">
                    <a:ea typeface="Cambria Math" panose="02040503050406030204" pitchFamily="18" charset="0"/>
                  </a:rPr>
                  <a:t>Standard deviation</a:t>
                </a:r>
                <a:r>
                  <a:rPr lang="en-IN" dirty="0" smtClean="0">
                    <a:ea typeface="Cambria Math" panose="02040503050406030204" pitchFamily="18" charset="0"/>
                  </a:rPr>
                  <a:t>: the square root of the variance (denoted </a:t>
                </a:r>
                <a14:m>
                  <m:oMath xmlns:m="http://schemas.openxmlformats.org/officeDocument/2006/math">
                    <m:r>
                      <a:rPr lang="en-IN" b="0" i="1" smtClean="0">
                        <a:latin typeface="Cambria Math" panose="02040503050406030204" pitchFamily="18" charset="0"/>
                        <a:ea typeface="Cambria Math" panose="02040503050406030204" pitchFamily="18" charset="0"/>
                      </a:rPr>
                      <m:t>𝜎</m:t>
                    </m:r>
                  </m:oMath>
                </a14:m>
                <a:r>
                  <a:rPr lang="en-IN" b="0" dirty="0" smtClean="0">
                    <a:ea typeface="Cambria Math" panose="020405030504060302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173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10</a:t>
            </a:fld>
            <a:endParaRPr lang="en-US"/>
          </a:p>
        </p:txBody>
      </p:sp>
    </p:spTree>
    <p:extLst>
      <p:ext uri="{BB962C8B-B14F-4D97-AF65-F5344CB8AC3E}">
        <p14:creationId xmlns:p14="http://schemas.microsoft.com/office/powerpoint/2010/main" val="1150846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a:t>
            </a:r>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11</a:t>
            </a:fld>
            <a:endParaRPr lang="en-US"/>
          </a:p>
        </p:txBody>
      </p:sp>
      <p:sp>
        <p:nvSpPr>
          <p:cNvPr id="15" name="Rectangle 14"/>
          <p:cNvSpPr/>
          <p:nvPr/>
        </p:nvSpPr>
        <p:spPr>
          <a:xfrm>
            <a:off x="1812176" y="3252632"/>
            <a:ext cx="277402"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2399891" y="2748632"/>
            <a:ext cx="277402"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Rectangle 16"/>
          <p:cNvSpPr/>
          <p:nvPr/>
        </p:nvSpPr>
        <p:spPr>
          <a:xfrm>
            <a:off x="2987606" y="2244632"/>
            <a:ext cx="277402" cy="151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Rectangle 17"/>
          <p:cNvSpPr/>
          <p:nvPr/>
        </p:nvSpPr>
        <p:spPr>
          <a:xfrm>
            <a:off x="3575321" y="1740632"/>
            <a:ext cx="277402" cy="2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43" name="Group 42"/>
          <p:cNvGrpSpPr/>
          <p:nvPr/>
        </p:nvGrpSpPr>
        <p:grpSpPr>
          <a:xfrm>
            <a:off x="213165" y="573907"/>
            <a:ext cx="5341226" cy="3710337"/>
            <a:chOff x="213165" y="432774"/>
            <a:chExt cx="5341226" cy="3710337"/>
          </a:xfrm>
        </p:grpSpPr>
        <p:cxnSp>
          <p:nvCxnSpPr>
            <p:cNvPr id="6" name="Straight Connector 5"/>
            <p:cNvCxnSpPr/>
            <p:nvPr/>
          </p:nvCxnSpPr>
          <p:spPr>
            <a:xfrm>
              <a:off x="1270494" y="1154094"/>
              <a:ext cx="0" cy="283566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13165" y="751835"/>
                  <a:ext cx="10171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ea typeface="Cambria Math" panose="02040503050406030204" pitchFamily="18" charset="0"/>
                          </a:rPr>
                          <m:t>ℙ</m:t>
                        </m:r>
                        <m:d>
                          <m:dPr>
                            <m:begChr m:val="["/>
                            <m:endChr m:val="]"/>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𝑋</m:t>
                            </m:r>
                          </m:e>
                        </m:d>
                      </m:oMath>
                    </m:oMathPara>
                  </a14:m>
                  <a:endParaRPr lang="en-IN"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213165" y="751835"/>
                  <a:ext cx="1017141" cy="523220"/>
                </a:xfrm>
                <a:prstGeom prst="rect">
                  <a:avLst/>
                </a:prstGeom>
                <a:blipFill>
                  <a:blip r:embed="rId2"/>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022211" y="3619891"/>
                  <a:ext cx="5321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𝑋</m:t>
                        </m:r>
                      </m:oMath>
                    </m:oMathPara>
                  </a14:m>
                  <a:endParaRPr lang="en-IN" sz="2800" dirty="0"/>
                </a:p>
              </p:txBody>
            </p:sp>
          </mc:Choice>
          <mc:Fallback xmlns="">
            <p:sp>
              <p:nvSpPr>
                <p:cNvPr id="11" name="TextBox 10"/>
                <p:cNvSpPr txBox="1">
                  <a:spLocks noRot="1" noChangeAspect="1" noMove="1" noResize="1" noEditPoints="1" noAdjustHandles="1" noChangeArrowheads="1" noChangeShapeType="1" noTextEdit="1"/>
                </p:cNvSpPr>
                <p:nvPr/>
              </p:nvSpPr>
              <p:spPr>
                <a:xfrm>
                  <a:off x="5022211" y="3619891"/>
                  <a:ext cx="532180" cy="523220"/>
                </a:xfrm>
                <a:prstGeom prst="rect">
                  <a:avLst/>
                </a:prstGeom>
                <a:blipFill>
                  <a:blip r:embed="rId3"/>
                  <a:stretch>
                    <a:fillRect/>
                  </a:stretch>
                </a:blipFill>
              </p:spPr>
              <p:txBody>
                <a:bodyPr/>
                <a:lstStyle/>
                <a:p>
                  <a:r>
                    <a:rPr lang="en-IN">
                      <a:noFill/>
                    </a:rPr>
                    <a:t> </a:t>
                  </a:r>
                </a:p>
              </p:txBody>
            </p:sp>
          </mc:Fallback>
        </mc:AlternateContent>
        <p:sp>
          <p:nvSpPr>
            <p:cNvPr id="12" name="TextBox 11"/>
            <p:cNvSpPr txBox="1"/>
            <p:nvPr/>
          </p:nvSpPr>
          <p:spPr>
            <a:xfrm>
              <a:off x="1270494" y="3619891"/>
              <a:ext cx="3914454" cy="369332"/>
            </a:xfrm>
            <a:prstGeom prst="rect">
              <a:avLst/>
            </a:prstGeom>
            <a:noFill/>
          </p:spPr>
          <p:txBody>
            <a:bodyPr wrap="square" rtlCol="0">
              <a:spAutoFit/>
            </a:bodyPr>
            <a:lstStyle/>
            <a:p>
              <a:r>
                <a:rPr lang="en-IN" dirty="0" smtClean="0"/>
                <a:t>0        1         2         3         4         5        6</a:t>
              </a:r>
              <a:endParaRPr lang="en-IN" dirty="0"/>
            </a:p>
          </p:txBody>
        </p:sp>
        <p:sp>
          <p:nvSpPr>
            <p:cNvPr id="14" name="TextBox 13"/>
            <p:cNvSpPr txBox="1"/>
            <p:nvPr/>
          </p:nvSpPr>
          <p:spPr>
            <a:xfrm rot="16200000">
              <a:off x="-488777" y="1862902"/>
              <a:ext cx="3229587" cy="369332"/>
            </a:xfrm>
            <a:prstGeom prst="rect">
              <a:avLst/>
            </a:prstGeom>
            <a:noFill/>
          </p:spPr>
          <p:txBody>
            <a:bodyPr wrap="square" rtlCol="0">
              <a:spAutoFit/>
            </a:bodyPr>
            <a:lstStyle/>
            <a:p>
              <a:r>
                <a:rPr lang="en-IN" dirty="0" smtClean="0"/>
                <a:t>0    0.1    0.2    0.3    0.4 </a:t>
              </a:r>
              <a:endParaRPr lang="en-IN" dirty="0"/>
            </a:p>
          </p:txBody>
        </p:sp>
        <p:cxnSp>
          <p:nvCxnSpPr>
            <p:cNvPr id="8" name="Straight Connector 7"/>
            <p:cNvCxnSpPr/>
            <p:nvPr/>
          </p:nvCxnSpPr>
          <p:spPr>
            <a:xfrm>
              <a:off x="878705" y="3619891"/>
              <a:ext cx="4306243" cy="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9" name="TextBox 18"/>
              <p:cNvSpPr txBox="1"/>
              <p:nvPr/>
            </p:nvSpPr>
            <p:spPr>
              <a:xfrm>
                <a:off x="941350" y="4437304"/>
                <a:ext cx="4066575" cy="1077218"/>
              </a:xfrm>
              <a:prstGeom prst="rect">
                <a:avLst/>
              </a:prstGeom>
              <a:noFill/>
            </p:spPr>
            <p:txBody>
              <a:bodyPr wrap="square" rtlCol="0">
                <a:spAutoFit/>
              </a:bodyPr>
              <a:lstStyle/>
              <a:p>
                <a14:m>
                  <m:oMath xmlns:m="http://schemas.openxmlformats.org/officeDocument/2006/math">
                    <m:r>
                      <a:rPr lang="en-IN" sz="3200" i="1" smtClean="0">
                        <a:latin typeface="Cambria Math" panose="02040503050406030204" pitchFamily="18" charset="0"/>
                        <a:ea typeface="Cambria Math" panose="02040503050406030204" pitchFamily="18" charset="0"/>
                      </a:rPr>
                      <m:t>𝔼</m:t>
                    </m:r>
                    <m:r>
                      <a:rPr lang="en-IN" sz="3200" b="0" i="1" smtClean="0">
                        <a:latin typeface="Cambria Math" panose="02040503050406030204" pitchFamily="18" charset="0"/>
                        <a:ea typeface="Cambria Math" panose="02040503050406030204" pitchFamily="18" charset="0"/>
                      </a:rPr>
                      <m:t>𝑋</m:t>
                    </m:r>
                    <m:r>
                      <a:rPr lang="en-IN" sz="3200" b="0" i="0" smtClean="0">
                        <a:latin typeface="Cambria Math" panose="02040503050406030204" pitchFamily="18" charset="0"/>
                        <a:ea typeface="Cambria Math" panose="02040503050406030204" pitchFamily="18" charset="0"/>
                      </a:rPr>
                      <m:t>=3</m:t>
                    </m:r>
                  </m:oMath>
                </a14:m>
                <a:r>
                  <a:rPr lang="en-IN" sz="3200" dirty="0" smtClean="0"/>
                  <a:t>, </a:t>
                </a:r>
                <a14:m>
                  <m:oMath xmlns:m="http://schemas.openxmlformats.org/officeDocument/2006/math">
                    <m:r>
                      <m:rPr>
                        <m:sty m:val="p"/>
                      </m:rPr>
                      <a:rPr lang="en-IN" sz="3200" b="0" i="0" smtClean="0">
                        <a:latin typeface="Cambria Math" panose="02040503050406030204" pitchFamily="18" charset="0"/>
                      </a:rPr>
                      <m:t>med</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𝑋</m:t>
                        </m:r>
                      </m:e>
                    </m:d>
                    <m:r>
                      <a:rPr lang="en-IN" sz="3200" b="0" i="1" smtClean="0">
                        <a:latin typeface="Cambria Math" panose="02040503050406030204" pitchFamily="18" charset="0"/>
                      </a:rPr>
                      <m:t>=</m:t>
                    </m:r>
                    <m:r>
                      <a:rPr lang="en-IN" sz="3200" b="0" i="0" smtClean="0">
                        <a:latin typeface="Cambria Math" panose="02040503050406030204" pitchFamily="18" charset="0"/>
                      </a:rPr>
                      <m:t>3</m:t>
                    </m:r>
                  </m:oMath>
                </a14:m>
                <a:r>
                  <a:rPr lang="en-IN" sz="3200" dirty="0" smtClean="0"/>
                  <a:t>, </a:t>
                </a:r>
                <a14:m>
                  <m:oMath xmlns:m="http://schemas.openxmlformats.org/officeDocument/2006/math">
                    <m:r>
                      <m:rPr>
                        <m:sty m:val="p"/>
                      </m:rPr>
                      <a:rPr lang="en-IN" sz="3200" b="0" i="0" dirty="0" smtClean="0">
                        <a:latin typeface="Cambria Math" panose="02040503050406030204" pitchFamily="18" charset="0"/>
                      </a:rPr>
                      <m:t>mode</m:t>
                    </m:r>
                    <m:d>
                      <m:dPr>
                        <m:ctrlPr>
                          <a:rPr lang="en-IN" sz="3200" b="0" i="1" dirty="0" smtClean="0">
                            <a:latin typeface="Cambria Math" panose="02040503050406030204" pitchFamily="18" charset="0"/>
                          </a:rPr>
                        </m:ctrlPr>
                      </m:dPr>
                      <m:e>
                        <m:r>
                          <a:rPr lang="en-IN" sz="3200" b="0" i="1" dirty="0" smtClean="0">
                            <a:latin typeface="Cambria Math" panose="02040503050406030204" pitchFamily="18" charset="0"/>
                          </a:rPr>
                          <m:t>𝑋</m:t>
                        </m:r>
                      </m:e>
                    </m:d>
                    <m:r>
                      <a:rPr lang="en-IN" sz="3200" b="0" i="1" dirty="0" smtClean="0">
                        <a:latin typeface="Cambria Math" panose="02040503050406030204" pitchFamily="18" charset="0"/>
                      </a:rPr>
                      <m:t>=4</m:t>
                    </m:r>
                  </m:oMath>
                </a14:m>
                <a:r>
                  <a:rPr lang="en-IN" sz="3200" dirty="0" smtClean="0"/>
                  <a:t>, </a:t>
                </a:r>
                <a14:m>
                  <m:oMath xmlns:m="http://schemas.openxmlformats.org/officeDocument/2006/math">
                    <m:r>
                      <a:rPr lang="en-IN" sz="3200" i="1" smtClean="0">
                        <a:latin typeface="Cambria Math" panose="02040503050406030204" pitchFamily="18" charset="0"/>
                        <a:ea typeface="Cambria Math" panose="02040503050406030204" pitchFamily="18" charset="0"/>
                      </a:rPr>
                      <m:t>𝕍</m:t>
                    </m:r>
                    <m:r>
                      <a:rPr lang="en-IN" sz="3200" b="0" i="1" smtClean="0">
                        <a:latin typeface="Cambria Math" panose="02040503050406030204" pitchFamily="18" charset="0"/>
                        <a:ea typeface="Cambria Math" panose="02040503050406030204" pitchFamily="18" charset="0"/>
                      </a:rPr>
                      <m:t>𝑋</m:t>
                    </m:r>
                    <m:r>
                      <a:rPr lang="en-IN" sz="3200" b="0" i="1" smtClean="0">
                        <a:latin typeface="Cambria Math" panose="02040503050406030204" pitchFamily="18" charset="0"/>
                        <a:ea typeface="Cambria Math" panose="02040503050406030204" pitchFamily="18" charset="0"/>
                      </a:rPr>
                      <m:t>=1</m:t>
                    </m:r>
                  </m:oMath>
                </a14:m>
                <a:endParaRPr lang="en-IN" sz="3200" dirty="0"/>
              </a:p>
            </p:txBody>
          </p:sp>
        </mc:Choice>
        <mc:Fallback xmlns="">
          <p:sp>
            <p:nvSpPr>
              <p:cNvPr id="19" name="TextBox 18"/>
              <p:cNvSpPr txBox="1">
                <a:spLocks noRot="1" noChangeAspect="1" noMove="1" noResize="1" noEditPoints="1" noAdjustHandles="1" noChangeArrowheads="1" noChangeShapeType="1" noTextEdit="1"/>
              </p:cNvSpPr>
              <p:nvPr/>
            </p:nvSpPr>
            <p:spPr>
              <a:xfrm>
                <a:off x="941350" y="4437304"/>
                <a:ext cx="4066575" cy="1077218"/>
              </a:xfrm>
              <a:prstGeom prst="rect">
                <a:avLst/>
              </a:prstGeom>
              <a:blipFill>
                <a:blip r:embed="rId4"/>
                <a:stretch>
                  <a:fillRect t="-6780" r="-1796" b="-18079"/>
                </a:stretch>
              </a:blipFill>
            </p:spPr>
            <p:txBody>
              <a:bodyPr/>
              <a:lstStyle/>
              <a:p>
                <a:r>
                  <a:rPr lang="en-IN">
                    <a:noFill/>
                  </a:rPr>
                  <a:t> </a:t>
                </a:r>
              </a:p>
            </p:txBody>
          </p:sp>
        </mc:Fallback>
      </mc:AlternateContent>
      <p:sp>
        <p:nvSpPr>
          <p:cNvPr id="49" name="Rectangle 48"/>
          <p:cNvSpPr/>
          <p:nvPr/>
        </p:nvSpPr>
        <p:spPr>
          <a:xfrm>
            <a:off x="7271454" y="3252632"/>
            <a:ext cx="277402"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0" name="Rectangle 49"/>
          <p:cNvSpPr/>
          <p:nvPr/>
        </p:nvSpPr>
        <p:spPr>
          <a:xfrm>
            <a:off x="8388969" y="2748632"/>
            <a:ext cx="277402"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2" name="Rectangle 51"/>
          <p:cNvSpPr/>
          <p:nvPr/>
        </p:nvSpPr>
        <p:spPr>
          <a:xfrm>
            <a:off x="8978848" y="1740632"/>
            <a:ext cx="277402" cy="20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mc:AlternateContent xmlns:mc="http://schemas.openxmlformats.org/markup-compatibility/2006" xmlns:a14="http://schemas.microsoft.com/office/drawing/2010/main">
        <mc:Choice Requires="a14">
          <p:sp>
            <p:nvSpPr>
              <p:cNvPr id="60" name="TextBox 59"/>
              <p:cNvSpPr txBox="1"/>
              <p:nvPr/>
            </p:nvSpPr>
            <p:spPr>
              <a:xfrm>
                <a:off x="6928264" y="4437304"/>
                <a:ext cx="4853058" cy="1077218"/>
              </a:xfrm>
              <a:prstGeom prst="rect">
                <a:avLst/>
              </a:prstGeom>
              <a:noFill/>
            </p:spPr>
            <p:txBody>
              <a:bodyPr wrap="square" rtlCol="0">
                <a:spAutoFit/>
              </a:bodyPr>
              <a:lstStyle/>
              <a:p>
                <a14:m>
                  <m:oMath xmlns:m="http://schemas.openxmlformats.org/officeDocument/2006/math">
                    <m:r>
                      <a:rPr lang="en-IN" sz="3200" i="1" smtClean="0">
                        <a:latin typeface="Cambria Math" panose="02040503050406030204" pitchFamily="18" charset="0"/>
                        <a:ea typeface="Cambria Math" panose="02040503050406030204" pitchFamily="18" charset="0"/>
                      </a:rPr>
                      <m:t>𝔼</m:t>
                    </m:r>
                    <m:r>
                      <a:rPr lang="en-IN" sz="3200" b="0" i="1" smtClean="0">
                        <a:latin typeface="Cambria Math" panose="02040503050406030204" pitchFamily="18" charset="0"/>
                        <a:ea typeface="Cambria Math" panose="02040503050406030204" pitchFamily="18" charset="0"/>
                      </a:rPr>
                      <m:t>𝑋</m:t>
                    </m:r>
                    <m:r>
                      <a:rPr lang="en-IN" sz="3200" b="0" i="0" smtClean="0">
                        <a:latin typeface="Cambria Math" panose="02040503050406030204" pitchFamily="18" charset="0"/>
                        <a:ea typeface="Cambria Math" panose="02040503050406030204" pitchFamily="18" charset="0"/>
                      </a:rPr>
                      <m:t>=3</m:t>
                    </m:r>
                  </m:oMath>
                </a14:m>
                <a:r>
                  <a:rPr lang="en-IN" sz="3200" dirty="0" smtClean="0"/>
                  <a:t>, </a:t>
                </a:r>
                <a14:m>
                  <m:oMath xmlns:m="http://schemas.openxmlformats.org/officeDocument/2006/math">
                    <m:r>
                      <m:rPr>
                        <m:sty m:val="p"/>
                      </m:rPr>
                      <a:rPr lang="en-IN" sz="3200" b="0" i="0" smtClean="0">
                        <a:latin typeface="Cambria Math" panose="02040503050406030204" pitchFamily="18" charset="0"/>
                      </a:rPr>
                      <m:t>med</m:t>
                    </m:r>
                    <m:d>
                      <m:dPr>
                        <m:ctrlPr>
                          <a:rPr lang="en-IN" sz="3200" b="0" i="1" smtClean="0">
                            <a:latin typeface="Cambria Math" panose="02040503050406030204" pitchFamily="18" charset="0"/>
                          </a:rPr>
                        </m:ctrlPr>
                      </m:dPr>
                      <m:e>
                        <m:r>
                          <a:rPr lang="en-IN" sz="3200" b="0" i="1" smtClean="0">
                            <a:latin typeface="Cambria Math" panose="02040503050406030204" pitchFamily="18" charset="0"/>
                          </a:rPr>
                          <m:t>𝑋</m:t>
                        </m:r>
                      </m:e>
                    </m:d>
                    <m:r>
                      <a:rPr lang="en-IN" sz="3200" b="0" i="1" smtClean="0">
                        <a:latin typeface="Cambria Math" panose="02040503050406030204" pitchFamily="18" charset="0"/>
                      </a:rPr>
                      <m:t>=</m:t>
                    </m:r>
                    <m:r>
                      <a:rPr lang="en-IN" sz="3200" b="0" i="0" smtClean="0">
                        <a:latin typeface="Cambria Math" panose="02040503050406030204" pitchFamily="18" charset="0"/>
                      </a:rPr>
                      <m:t>3</m:t>
                    </m:r>
                  </m:oMath>
                </a14:m>
                <a:r>
                  <a:rPr lang="en-IN" sz="3200" dirty="0" smtClean="0"/>
                  <a:t>, </a:t>
                </a:r>
                <a14:m>
                  <m:oMath xmlns:m="http://schemas.openxmlformats.org/officeDocument/2006/math">
                    <m:r>
                      <m:rPr>
                        <m:sty m:val="p"/>
                      </m:rPr>
                      <a:rPr lang="en-IN" sz="3200" b="0" i="0" dirty="0" smtClean="0">
                        <a:latin typeface="Cambria Math" panose="02040503050406030204" pitchFamily="18" charset="0"/>
                      </a:rPr>
                      <m:t>mode</m:t>
                    </m:r>
                    <m:d>
                      <m:dPr>
                        <m:ctrlPr>
                          <a:rPr lang="en-IN" sz="3200" b="0" i="1" dirty="0" smtClean="0">
                            <a:latin typeface="Cambria Math" panose="02040503050406030204" pitchFamily="18" charset="0"/>
                          </a:rPr>
                        </m:ctrlPr>
                      </m:dPr>
                      <m:e>
                        <m:r>
                          <a:rPr lang="en-IN" sz="3200" b="0" i="1" dirty="0" smtClean="0">
                            <a:latin typeface="Cambria Math" panose="02040503050406030204" pitchFamily="18" charset="0"/>
                          </a:rPr>
                          <m:t>𝑋</m:t>
                        </m:r>
                      </m:e>
                    </m:d>
                    <m:r>
                      <a:rPr lang="en-IN" sz="3200" b="0" i="1" dirty="0" smtClean="0">
                        <a:latin typeface="Cambria Math" panose="02040503050406030204" pitchFamily="18" charset="0"/>
                      </a:rPr>
                      <m:t>=3</m:t>
                    </m:r>
                  </m:oMath>
                </a14:m>
                <a:r>
                  <a:rPr lang="en-IN" sz="3200" dirty="0" smtClean="0"/>
                  <a:t>, </a:t>
                </a:r>
                <a14:m>
                  <m:oMath xmlns:m="http://schemas.openxmlformats.org/officeDocument/2006/math">
                    <m:r>
                      <a:rPr lang="en-IN" sz="3200" i="1" smtClean="0">
                        <a:latin typeface="Cambria Math" panose="02040503050406030204" pitchFamily="18" charset="0"/>
                        <a:ea typeface="Cambria Math" panose="02040503050406030204" pitchFamily="18" charset="0"/>
                      </a:rPr>
                      <m:t>𝕍</m:t>
                    </m:r>
                    <m:r>
                      <a:rPr lang="en-IN" sz="3200" b="0" i="1" smtClean="0">
                        <a:latin typeface="Cambria Math" panose="02040503050406030204" pitchFamily="18" charset="0"/>
                        <a:ea typeface="Cambria Math" panose="02040503050406030204" pitchFamily="18" charset="0"/>
                      </a:rPr>
                      <m:t>𝑋</m:t>
                    </m:r>
                    <m:r>
                      <a:rPr lang="en-IN" sz="3200" b="0" i="1" smtClean="0">
                        <a:latin typeface="Cambria Math" panose="02040503050406030204" pitchFamily="18" charset="0"/>
                        <a:ea typeface="Cambria Math" panose="02040503050406030204" pitchFamily="18" charset="0"/>
                      </a:rPr>
                      <m:t>=2.2</m:t>
                    </m:r>
                  </m:oMath>
                </a14:m>
                <a:endParaRPr lang="en-IN" sz="3200" dirty="0"/>
              </a:p>
            </p:txBody>
          </p:sp>
        </mc:Choice>
        <mc:Fallback xmlns="">
          <p:sp>
            <p:nvSpPr>
              <p:cNvPr id="60" name="TextBox 59"/>
              <p:cNvSpPr txBox="1">
                <a:spLocks noRot="1" noChangeAspect="1" noMove="1" noResize="1" noEditPoints="1" noAdjustHandles="1" noChangeArrowheads="1" noChangeShapeType="1" noTextEdit="1"/>
              </p:cNvSpPr>
              <p:nvPr/>
            </p:nvSpPr>
            <p:spPr>
              <a:xfrm>
                <a:off x="6928264" y="4437304"/>
                <a:ext cx="4853058" cy="1077218"/>
              </a:xfrm>
              <a:prstGeom prst="rect">
                <a:avLst/>
              </a:prstGeom>
              <a:blipFill>
                <a:blip r:embed="rId5"/>
                <a:stretch>
                  <a:fillRect t="-6780" b="-18079"/>
                </a:stretch>
              </a:blipFill>
            </p:spPr>
            <p:txBody>
              <a:bodyPr/>
              <a:lstStyle/>
              <a:p>
                <a:r>
                  <a:rPr lang="en-IN">
                    <a:noFill/>
                  </a:rPr>
                  <a:t> </a:t>
                </a:r>
              </a:p>
            </p:txBody>
          </p:sp>
        </mc:Fallback>
      </mc:AlternateContent>
      <p:sp>
        <p:nvSpPr>
          <p:cNvPr id="61" name="Rectangle 60"/>
          <p:cNvSpPr/>
          <p:nvPr/>
        </p:nvSpPr>
        <p:spPr>
          <a:xfrm>
            <a:off x="10691055" y="3252632"/>
            <a:ext cx="277402"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Rectangle 61"/>
          <p:cNvSpPr/>
          <p:nvPr/>
        </p:nvSpPr>
        <p:spPr>
          <a:xfrm>
            <a:off x="9568727" y="2748632"/>
            <a:ext cx="277402" cy="10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3" name="Group 52"/>
          <p:cNvGrpSpPr/>
          <p:nvPr/>
        </p:nvGrpSpPr>
        <p:grpSpPr>
          <a:xfrm>
            <a:off x="6200079" y="573907"/>
            <a:ext cx="5341226" cy="3710337"/>
            <a:chOff x="213165" y="432774"/>
            <a:chExt cx="5341226" cy="3710337"/>
          </a:xfrm>
        </p:grpSpPr>
        <p:cxnSp>
          <p:nvCxnSpPr>
            <p:cNvPr id="54" name="Straight Connector 53"/>
            <p:cNvCxnSpPr/>
            <p:nvPr/>
          </p:nvCxnSpPr>
          <p:spPr>
            <a:xfrm>
              <a:off x="1270494" y="1154094"/>
              <a:ext cx="0" cy="2835667"/>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TextBox 54"/>
                <p:cNvSpPr txBox="1"/>
                <p:nvPr/>
              </p:nvSpPr>
              <p:spPr>
                <a:xfrm>
                  <a:off x="213165" y="751835"/>
                  <a:ext cx="101714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800" i="1" smtClean="0">
                            <a:latin typeface="Cambria Math" panose="02040503050406030204" pitchFamily="18" charset="0"/>
                            <a:ea typeface="Cambria Math" panose="02040503050406030204" pitchFamily="18" charset="0"/>
                          </a:rPr>
                          <m:t>ℙ</m:t>
                        </m:r>
                        <m:d>
                          <m:dPr>
                            <m:begChr m:val="["/>
                            <m:endChr m:val="]"/>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𝑋</m:t>
                            </m:r>
                          </m:e>
                        </m:d>
                      </m:oMath>
                    </m:oMathPara>
                  </a14:m>
                  <a:endParaRPr lang="en-IN" sz="2800" dirty="0"/>
                </a:p>
              </p:txBody>
            </p:sp>
          </mc:Choice>
          <mc:Fallback xmlns="">
            <p:sp>
              <p:nvSpPr>
                <p:cNvPr id="55" name="TextBox 54"/>
                <p:cNvSpPr txBox="1">
                  <a:spLocks noRot="1" noChangeAspect="1" noMove="1" noResize="1" noEditPoints="1" noAdjustHandles="1" noChangeArrowheads="1" noChangeShapeType="1" noTextEdit="1"/>
                </p:cNvSpPr>
                <p:nvPr/>
              </p:nvSpPr>
              <p:spPr>
                <a:xfrm>
                  <a:off x="213165" y="751835"/>
                  <a:ext cx="1017141" cy="523220"/>
                </a:xfrm>
                <a:prstGeom prst="rect">
                  <a:avLst/>
                </a:prstGeom>
                <a:blipFill>
                  <a:blip r:embed="rId6"/>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022211" y="3619891"/>
                  <a:ext cx="53218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𝑋</m:t>
                        </m:r>
                      </m:oMath>
                    </m:oMathPara>
                  </a14:m>
                  <a:endParaRPr lang="en-IN" sz="28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022211" y="3619891"/>
                  <a:ext cx="532180" cy="523220"/>
                </a:xfrm>
                <a:prstGeom prst="rect">
                  <a:avLst/>
                </a:prstGeom>
                <a:blipFill>
                  <a:blip r:embed="rId7"/>
                  <a:stretch>
                    <a:fillRect/>
                  </a:stretch>
                </a:blipFill>
              </p:spPr>
              <p:txBody>
                <a:bodyPr/>
                <a:lstStyle/>
                <a:p>
                  <a:r>
                    <a:rPr lang="en-IN">
                      <a:noFill/>
                    </a:rPr>
                    <a:t> </a:t>
                  </a:r>
                </a:p>
              </p:txBody>
            </p:sp>
          </mc:Fallback>
        </mc:AlternateContent>
        <p:sp>
          <p:nvSpPr>
            <p:cNvPr id="57" name="TextBox 56"/>
            <p:cNvSpPr txBox="1"/>
            <p:nvPr/>
          </p:nvSpPr>
          <p:spPr>
            <a:xfrm>
              <a:off x="1270494" y="3619891"/>
              <a:ext cx="3914454" cy="369332"/>
            </a:xfrm>
            <a:prstGeom prst="rect">
              <a:avLst/>
            </a:prstGeom>
            <a:noFill/>
          </p:spPr>
          <p:txBody>
            <a:bodyPr wrap="square" rtlCol="0">
              <a:spAutoFit/>
            </a:bodyPr>
            <a:lstStyle/>
            <a:p>
              <a:r>
                <a:rPr lang="en-IN" dirty="0" smtClean="0"/>
                <a:t>0        1         2         3         4         5        6</a:t>
              </a:r>
              <a:endParaRPr lang="en-IN" dirty="0"/>
            </a:p>
          </p:txBody>
        </p:sp>
        <p:sp>
          <p:nvSpPr>
            <p:cNvPr id="58" name="TextBox 57"/>
            <p:cNvSpPr txBox="1"/>
            <p:nvPr/>
          </p:nvSpPr>
          <p:spPr>
            <a:xfrm rot="16200000">
              <a:off x="-488777" y="1862902"/>
              <a:ext cx="3229587" cy="369332"/>
            </a:xfrm>
            <a:prstGeom prst="rect">
              <a:avLst/>
            </a:prstGeom>
            <a:noFill/>
          </p:spPr>
          <p:txBody>
            <a:bodyPr wrap="square" rtlCol="0">
              <a:spAutoFit/>
            </a:bodyPr>
            <a:lstStyle/>
            <a:p>
              <a:r>
                <a:rPr lang="en-IN" dirty="0" smtClean="0"/>
                <a:t>0    0.1    0.2    0.3    0.4 </a:t>
              </a:r>
              <a:endParaRPr lang="en-IN" dirty="0"/>
            </a:p>
          </p:txBody>
        </p:sp>
        <p:cxnSp>
          <p:nvCxnSpPr>
            <p:cNvPr id="59" name="Straight Connector 58"/>
            <p:cNvCxnSpPr/>
            <p:nvPr/>
          </p:nvCxnSpPr>
          <p:spPr>
            <a:xfrm>
              <a:off x="878705" y="3619891"/>
              <a:ext cx="4306243" cy="0"/>
            </a:xfrm>
            <a:prstGeom prst="line">
              <a:avLst/>
            </a:prstGeom>
          </p:spPr>
          <p:style>
            <a:lnRef idx="3">
              <a:schemeClr val="dk1"/>
            </a:lnRef>
            <a:fillRef idx="0">
              <a:schemeClr val="dk1"/>
            </a:fillRef>
            <a:effectRef idx="2">
              <a:schemeClr val="dk1"/>
            </a:effectRef>
            <a:fontRef idx="minor">
              <a:schemeClr val="tx1"/>
            </a:fontRef>
          </p:style>
        </p:cxnSp>
      </p:grpSp>
      <p:sp>
        <p:nvSpPr>
          <p:cNvPr id="63" name="Rectangular Callout 62"/>
          <p:cNvSpPr/>
          <p:nvPr/>
        </p:nvSpPr>
        <p:spPr>
          <a:xfrm>
            <a:off x="878705" y="5722091"/>
            <a:ext cx="7052512" cy="929286"/>
          </a:xfrm>
          <a:prstGeom prst="wedgeRectCallout">
            <a:avLst>
              <a:gd name="adj1" fmla="val 63783"/>
              <a:gd name="adj2" fmla="val -6222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This distribution has the same mean and median as the first one but is more “spread out” hence larger variance</a:t>
            </a:r>
            <a:endParaRPr lang="en-US" sz="2400" dirty="0">
              <a:solidFill>
                <a:schemeClr val="tx1"/>
              </a:solidFill>
              <a:latin typeface="+mj-lt"/>
            </a:endParaRPr>
          </a:p>
        </p:txBody>
      </p:sp>
    </p:spTree>
    <p:extLst>
      <p:ext uri="{BB962C8B-B14F-4D97-AF65-F5344CB8AC3E}">
        <p14:creationId xmlns:p14="http://schemas.microsoft.com/office/powerpoint/2010/main" val="221046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down)">
                                      <p:cBhvr>
                                        <p:cTn id="33" dur="500"/>
                                        <p:tgtEl>
                                          <p:spTgt spid="49"/>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down)">
                                      <p:cBhvr>
                                        <p:cTn id="36" dur="500"/>
                                        <p:tgtEl>
                                          <p:spTgt spid="50"/>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down)">
                                      <p:cBhvr>
                                        <p:cTn id="39" dur="500"/>
                                        <p:tgtEl>
                                          <p:spTgt spid="52"/>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down)">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0"/>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49" grpId="0" animBg="1"/>
      <p:bldP spid="50" grpId="0" animBg="1"/>
      <p:bldP spid="52" grpId="0" animBg="1"/>
      <p:bldP spid="60" grpId="0"/>
      <p:bldP spid="61" grpId="0" animBg="1"/>
      <p:bldP spid="62"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Sample Variance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normAutofit/>
              </a:bodyPr>
              <a:lstStyle/>
              <a:p>
                <a:r>
                  <a:rPr lang="en-IN" dirty="0" smtClean="0">
                    <a:ea typeface="Cambria Math" panose="02040503050406030204" pitchFamily="18" charset="0"/>
                  </a:rPr>
                  <a:t>Given </a:t>
                </a:r>
                <a14:m>
                  <m:oMath xmlns:m="http://schemas.openxmlformats.org/officeDocument/2006/math">
                    <m:r>
                      <a:rPr lang="en-IN" b="0" i="1" smtClean="0">
                        <a:latin typeface="Cambria Math" panose="02040503050406030204" pitchFamily="18" charset="0"/>
                        <a:ea typeface="Cambria Math" panose="02040503050406030204" pitchFamily="18" charset="0"/>
                      </a:rPr>
                      <m:t>𝑛</m:t>
                    </m:r>
                  </m:oMath>
                </a14:m>
                <a:r>
                  <a:rPr lang="en-IN" dirty="0" smtClean="0">
                    <a:ea typeface="Cambria Math" panose="02040503050406030204" pitchFamily="18" charset="0"/>
                  </a:rPr>
                  <a:t> independent samples </a:t>
                </a: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𝑛</m:t>
                        </m:r>
                      </m:sub>
                    </m:sSub>
                  </m:oMath>
                </a14:m>
                <a:r>
                  <a:rPr lang="en-IN" dirty="0" smtClean="0">
                    <a:ea typeface="Cambria Math" panose="02040503050406030204" pitchFamily="18" charset="0"/>
                  </a:rPr>
                  <a:t> of a random variable </a:t>
                </a:r>
                <a14:m>
                  <m:oMath xmlns:m="http://schemas.openxmlformats.org/officeDocument/2006/math">
                    <m:r>
                      <a:rPr lang="en-IN" b="0" i="1" smtClean="0">
                        <a:latin typeface="Cambria Math" panose="02040503050406030204" pitchFamily="18" charset="0"/>
                        <a:ea typeface="Cambria Math" panose="02040503050406030204" pitchFamily="18" charset="0"/>
                      </a:rPr>
                      <m:t>𝑋</m:t>
                    </m:r>
                  </m:oMath>
                </a14:m>
                <a:r>
                  <a:rPr lang="en-IN" dirty="0" smtClean="0">
                    <a:ea typeface="Cambria Math" panose="02040503050406030204" pitchFamily="18" charset="0"/>
                  </a:rPr>
                  <a:t>, the empirical variance can be calculated in two (equivalent) ways</a:t>
                </a:r>
              </a:p>
              <a:p>
                <a:pPr lvl="2"/>
                <a:r>
                  <a:rPr lang="en-IN" dirty="0" smtClean="0">
                    <a:ea typeface="Cambria Math" panose="02040503050406030204" pitchFamily="18" charset="0"/>
                  </a:rPr>
                  <a:t>First find the </a:t>
                </a:r>
                <a:r>
                  <a:rPr lang="en-IN" dirty="0">
                    <a:ea typeface="Cambria Math" panose="02040503050406030204" pitchFamily="18" charset="0"/>
                  </a:rPr>
                  <a:t>empirical mean </a:t>
                </a:r>
                <a14:m>
                  <m:oMath xmlns:m="http://schemas.openxmlformats.org/officeDocument/2006/math">
                    <m:acc>
                      <m:accPr>
                        <m:chr m:val="̂"/>
                        <m:ctrlPr>
                          <a:rPr lang="en-IN" i="1">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𝜇</m:t>
                        </m:r>
                      </m:e>
                    </m:acc>
                    <m:r>
                      <a:rPr lang="en-IN" dirty="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dirty="0">
                            <a:latin typeface="Cambria Math" panose="02040503050406030204" pitchFamily="18" charset="0"/>
                            <a:ea typeface="Cambria Math" panose="02040503050406030204" pitchFamily="18" charset="0"/>
                          </a:rPr>
                          <m:t>1</m:t>
                        </m:r>
                      </m:num>
                      <m:den>
                        <m:r>
                          <a:rPr lang="en-IN" dirty="0">
                            <a:latin typeface="Cambria Math" panose="02040503050406030204" pitchFamily="18" charset="0"/>
                            <a:ea typeface="Cambria Math" panose="02040503050406030204" pitchFamily="18" charset="0"/>
                          </a:rPr>
                          <m:t>𝑛</m:t>
                        </m:r>
                      </m:den>
                    </m:f>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dirty="0">
                            <a:latin typeface="Cambria Math" panose="02040503050406030204" pitchFamily="18" charset="0"/>
                            <a:ea typeface="Cambria Math" panose="02040503050406030204" pitchFamily="18" charset="0"/>
                          </a:rPr>
                          <m:t>𝑖</m:t>
                        </m:r>
                        <m:r>
                          <a:rPr lang="en-IN" dirty="0">
                            <a:latin typeface="Cambria Math" panose="02040503050406030204" pitchFamily="18" charset="0"/>
                            <a:ea typeface="Cambria Math" panose="02040503050406030204" pitchFamily="18" charset="0"/>
                          </a:rPr>
                          <m:t>=1</m:t>
                        </m:r>
                      </m:sub>
                      <m:sup>
                        <m:r>
                          <a:rPr lang="en-IN" dirty="0">
                            <a:latin typeface="Cambria Math" panose="02040503050406030204" pitchFamily="18" charset="0"/>
                            <a:ea typeface="Cambria Math" panose="02040503050406030204" pitchFamily="18" charset="0"/>
                          </a:rPr>
                          <m:t>𝑛</m:t>
                        </m:r>
                      </m:sup>
                      <m:e>
                        <m:sSub>
                          <m:sSubPr>
                            <m:ctrlPr>
                              <a:rPr lang="en-IN" i="1" dirty="0">
                                <a:latin typeface="Cambria Math" panose="02040503050406030204" pitchFamily="18" charset="0"/>
                                <a:ea typeface="Cambria Math" panose="02040503050406030204" pitchFamily="18" charset="0"/>
                              </a:rPr>
                            </m:ctrlPr>
                          </m:sSubPr>
                          <m:e>
                            <m:r>
                              <a:rPr lang="en-IN" dirty="0">
                                <a:latin typeface="Cambria Math" panose="02040503050406030204" pitchFamily="18" charset="0"/>
                                <a:ea typeface="Cambria Math" panose="02040503050406030204" pitchFamily="18" charset="0"/>
                              </a:rPr>
                              <m:t>𝑥</m:t>
                            </m:r>
                          </m:e>
                          <m:sub>
                            <m:r>
                              <a:rPr lang="en-IN" dirty="0">
                                <a:latin typeface="Cambria Math" panose="02040503050406030204" pitchFamily="18" charset="0"/>
                                <a:ea typeface="Cambria Math" panose="02040503050406030204" pitchFamily="18" charset="0"/>
                              </a:rPr>
                              <m:t>𝑖</m:t>
                            </m:r>
                          </m:sub>
                        </m:sSub>
                      </m:e>
                    </m:nary>
                  </m:oMath>
                </a14:m>
                <a:endParaRPr lang="en-IN" dirty="0" smtClean="0">
                  <a:ea typeface="Cambria Math" panose="02040503050406030204" pitchFamily="18" charset="0"/>
                </a:endParaRPr>
              </a:p>
              <a:p>
                <a:pPr lvl="2"/>
                <a:r>
                  <a:rPr lang="en-IN" b="1" dirty="0" smtClean="0">
                    <a:ea typeface="Cambria Math" panose="02040503050406030204" pitchFamily="18" charset="0"/>
                  </a:rPr>
                  <a:t>Method 1</a:t>
                </a:r>
                <a:r>
                  <a:rPr lang="en-IN" dirty="0" smtClean="0">
                    <a:ea typeface="Cambria Math" panose="02040503050406030204" pitchFamily="18" charset="0"/>
                  </a:rPr>
                  <a:t>: Calculate </a:t>
                </a:r>
                <a14:m>
                  <m:oMath xmlns:m="http://schemas.openxmlformats.org/officeDocument/2006/math">
                    <m:sSup>
                      <m:sSupPr>
                        <m:ctrlPr>
                          <a:rPr lang="en-IN" b="0" i="1" smtClean="0">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𝜎</m:t>
                            </m:r>
                          </m:e>
                        </m:acc>
                      </m:e>
                      <m:sup>
                        <m:r>
                          <a:rPr lang="en-IN" b="0" i="1" smtClean="0">
                            <a:latin typeface="Cambria Math" panose="02040503050406030204" pitchFamily="18" charset="0"/>
                            <a:ea typeface="Cambria Math" panose="02040503050406030204" pitchFamily="18" charset="0"/>
                          </a:rPr>
                          <m:t>2</m:t>
                        </m:r>
                      </m:sup>
                    </m:sSup>
                    <m:r>
                      <a:rPr lang="en-IN" dirty="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dirty="0">
                            <a:latin typeface="Cambria Math" panose="02040503050406030204" pitchFamily="18" charset="0"/>
                            <a:ea typeface="Cambria Math" panose="02040503050406030204" pitchFamily="18" charset="0"/>
                          </a:rPr>
                          <m:t>1</m:t>
                        </m:r>
                      </m:num>
                      <m:den>
                        <m:r>
                          <a:rPr lang="en-IN" dirty="0">
                            <a:latin typeface="Cambria Math" panose="02040503050406030204" pitchFamily="18" charset="0"/>
                            <a:ea typeface="Cambria Math" panose="02040503050406030204" pitchFamily="18" charset="0"/>
                          </a:rPr>
                          <m:t>𝑛</m:t>
                        </m:r>
                      </m:den>
                    </m:f>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dirty="0">
                            <a:latin typeface="Cambria Math" panose="02040503050406030204" pitchFamily="18" charset="0"/>
                            <a:ea typeface="Cambria Math" panose="02040503050406030204" pitchFamily="18" charset="0"/>
                          </a:rPr>
                          <m:t>𝑖</m:t>
                        </m:r>
                        <m:r>
                          <a:rPr lang="en-IN" dirty="0">
                            <a:latin typeface="Cambria Math" panose="02040503050406030204" pitchFamily="18" charset="0"/>
                            <a:ea typeface="Cambria Math" panose="02040503050406030204" pitchFamily="18" charset="0"/>
                          </a:rPr>
                          <m:t>=1</m:t>
                        </m:r>
                      </m:sub>
                      <m:sup>
                        <m:r>
                          <a:rPr lang="en-IN" dirty="0">
                            <a:latin typeface="Cambria Math" panose="02040503050406030204" pitchFamily="18" charset="0"/>
                            <a:ea typeface="Cambria Math" panose="02040503050406030204" pitchFamily="18" charset="0"/>
                          </a:rPr>
                          <m:t>𝑛</m:t>
                        </m:r>
                      </m:sup>
                      <m:e>
                        <m:sSup>
                          <m:sSupPr>
                            <m:ctrlPr>
                              <a:rPr lang="en-IN" b="0" i="1" dirty="0" smtClean="0">
                                <a:latin typeface="Cambria Math" panose="02040503050406030204" pitchFamily="18" charset="0"/>
                                <a:ea typeface="Cambria Math" panose="02040503050406030204" pitchFamily="18" charset="0"/>
                              </a:rPr>
                            </m:ctrlPr>
                          </m:sSupPr>
                          <m:e>
                            <m:d>
                              <m:dPr>
                                <m:ctrlPr>
                                  <a:rPr lang="en-IN" b="0" i="1" dirty="0" smtClean="0">
                                    <a:latin typeface="Cambria Math" panose="02040503050406030204" pitchFamily="18" charset="0"/>
                                    <a:ea typeface="Cambria Math" panose="02040503050406030204" pitchFamily="18" charset="0"/>
                                  </a:rPr>
                                </m:ctrlPr>
                              </m:dPr>
                              <m:e>
                                <m:sSub>
                                  <m:sSubPr>
                                    <m:ctrlPr>
                                      <a:rPr lang="en-IN" i="1" dirty="0">
                                        <a:latin typeface="Cambria Math" panose="02040503050406030204" pitchFamily="18" charset="0"/>
                                        <a:ea typeface="Cambria Math" panose="02040503050406030204" pitchFamily="18" charset="0"/>
                                      </a:rPr>
                                    </m:ctrlPr>
                                  </m:sSubPr>
                                  <m:e>
                                    <m:r>
                                      <a:rPr lang="en-IN" dirty="0">
                                        <a:latin typeface="Cambria Math" panose="02040503050406030204" pitchFamily="18" charset="0"/>
                                        <a:ea typeface="Cambria Math" panose="02040503050406030204" pitchFamily="18" charset="0"/>
                                      </a:rPr>
                                      <m:t>𝑥</m:t>
                                    </m:r>
                                  </m:e>
                                  <m:sub>
                                    <m:r>
                                      <a:rPr lang="en-IN" dirty="0">
                                        <a:latin typeface="Cambria Math" panose="02040503050406030204" pitchFamily="18" charset="0"/>
                                        <a:ea typeface="Cambria Math" panose="02040503050406030204" pitchFamily="18" charset="0"/>
                                      </a:rPr>
                                      <m:t>𝑖</m:t>
                                    </m:r>
                                  </m:sub>
                                </m:sSub>
                                <m:r>
                                  <a:rPr lang="en-IN" b="0" i="1" dirty="0" smtClean="0">
                                    <a:latin typeface="Cambria Math" panose="02040503050406030204" pitchFamily="18" charset="0"/>
                                    <a:ea typeface="Cambria Math" panose="02040503050406030204" pitchFamily="18" charset="0"/>
                                  </a:rPr>
                                  <m:t>−</m:t>
                                </m:r>
                                <m:acc>
                                  <m:accPr>
                                    <m:chr m:val="̂"/>
                                    <m:ctrlPr>
                                      <a:rPr lang="en-IN" b="0" i="1" dirty="0" smtClean="0">
                                        <a:latin typeface="Cambria Math" panose="02040503050406030204" pitchFamily="18" charset="0"/>
                                        <a:ea typeface="Cambria Math" panose="02040503050406030204" pitchFamily="18" charset="0"/>
                                      </a:rPr>
                                    </m:ctrlPr>
                                  </m:accPr>
                                  <m:e>
                                    <m:r>
                                      <a:rPr lang="en-IN" b="0" i="1" dirty="0" smtClean="0">
                                        <a:latin typeface="Cambria Math" panose="02040503050406030204" pitchFamily="18" charset="0"/>
                                        <a:ea typeface="Cambria Math" panose="02040503050406030204" pitchFamily="18" charset="0"/>
                                      </a:rPr>
                                      <m:t>𝜇</m:t>
                                    </m:r>
                                  </m:e>
                                </m:acc>
                              </m:e>
                            </m:d>
                          </m:e>
                          <m:sup>
                            <m:r>
                              <a:rPr lang="en-IN" b="0" i="1" dirty="0" smtClean="0">
                                <a:latin typeface="Cambria Math" panose="02040503050406030204" pitchFamily="18" charset="0"/>
                                <a:ea typeface="Cambria Math" panose="02040503050406030204" pitchFamily="18" charset="0"/>
                              </a:rPr>
                              <m:t>2</m:t>
                            </m:r>
                          </m:sup>
                        </m:sSup>
                      </m:e>
                    </m:nary>
                  </m:oMath>
                </a14:m>
                <a:endParaRPr lang="en-IN" dirty="0" smtClean="0">
                  <a:ea typeface="Cambria Math" panose="02040503050406030204" pitchFamily="18" charset="0"/>
                </a:endParaRPr>
              </a:p>
              <a:p>
                <a:pPr lvl="2"/>
                <a:r>
                  <a:rPr lang="en-IN" b="1" dirty="0" smtClean="0">
                    <a:ea typeface="Cambria Math" panose="02040503050406030204" pitchFamily="18" charset="0"/>
                  </a:rPr>
                  <a:t>Method 2</a:t>
                </a:r>
                <a:r>
                  <a:rPr lang="en-IN" dirty="0" smtClean="0">
                    <a:ea typeface="Cambria Math" panose="02040503050406030204" pitchFamily="18" charset="0"/>
                  </a:rPr>
                  <a:t>: First calculate </a:t>
                </a:r>
                <a14:m>
                  <m:oMath xmlns:m="http://schemas.openxmlformats.org/officeDocument/2006/math">
                    <m:acc>
                      <m:accPr>
                        <m:chr m:val="̂"/>
                        <m:ctrlPr>
                          <a:rPr lang="en-IN" b="0"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𝑠</m:t>
                        </m:r>
                      </m:e>
                    </m:acc>
                    <m:r>
                      <a:rPr lang="en-IN" b="0" i="1" dirty="0" smtClean="0">
                        <a:latin typeface="Cambria Math" panose="02040503050406030204" pitchFamily="18" charset="0"/>
                        <a:ea typeface="Cambria Math" panose="02040503050406030204" pitchFamily="18" charset="0"/>
                      </a:rPr>
                      <m:t>=</m:t>
                    </m:r>
                    <m:f>
                      <m:fPr>
                        <m:ctrlPr>
                          <a:rPr lang="en-IN" i="1" dirty="0">
                            <a:latin typeface="Cambria Math" panose="02040503050406030204" pitchFamily="18" charset="0"/>
                            <a:ea typeface="Cambria Math" panose="02040503050406030204" pitchFamily="18" charset="0"/>
                          </a:rPr>
                        </m:ctrlPr>
                      </m:fPr>
                      <m:num>
                        <m:r>
                          <a:rPr lang="en-IN" dirty="0">
                            <a:latin typeface="Cambria Math" panose="02040503050406030204" pitchFamily="18" charset="0"/>
                            <a:ea typeface="Cambria Math" panose="02040503050406030204" pitchFamily="18" charset="0"/>
                          </a:rPr>
                          <m:t>1</m:t>
                        </m:r>
                      </m:num>
                      <m:den>
                        <m:r>
                          <a:rPr lang="en-IN" dirty="0">
                            <a:latin typeface="Cambria Math" panose="02040503050406030204" pitchFamily="18" charset="0"/>
                            <a:ea typeface="Cambria Math" panose="02040503050406030204" pitchFamily="18" charset="0"/>
                          </a:rPr>
                          <m:t>𝑛</m:t>
                        </m:r>
                      </m:den>
                    </m:f>
                    <m:nary>
                      <m:naryPr>
                        <m:chr m:val="∑"/>
                        <m:limLoc m:val="subSup"/>
                        <m:ctrlPr>
                          <a:rPr lang="en-IN" i="1" dirty="0">
                            <a:latin typeface="Cambria Math" panose="02040503050406030204" pitchFamily="18" charset="0"/>
                            <a:ea typeface="Cambria Math" panose="02040503050406030204" pitchFamily="18" charset="0"/>
                          </a:rPr>
                        </m:ctrlPr>
                      </m:naryPr>
                      <m:sub>
                        <m:r>
                          <m:rPr>
                            <m:brk m:alnAt="25"/>
                          </m:rPr>
                          <a:rPr lang="en-IN" dirty="0">
                            <a:latin typeface="Cambria Math" panose="02040503050406030204" pitchFamily="18" charset="0"/>
                            <a:ea typeface="Cambria Math" panose="02040503050406030204" pitchFamily="18" charset="0"/>
                          </a:rPr>
                          <m:t>𝑖</m:t>
                        </m:r>
                        <m:r>
                          <a:rPr lang="en-IN" dirty="0">
                            <a:latin typeface="Cambria Math" panose="02040503050406030204" pitchFamily="18" charset="0"/>
                            <a:ea typeface="Cambria Math" panose="02040503050406030204" pitchFamily="18" charset="0"/>
                          </a:rPr>
                          <m:t>=1</m:t>
                        </m:r>
                      </m:sub>
                      <m:sup>
                        <m:r>
                          <a:rPr lang="en-IN" dirty="0">
                            <a:latin typeface="Cambria Math" panose="02040503050406030204" pitchFamily="18" charset="0"/>
                            <a:ea typeface="Cambria Math" panose="02040503050406030204" pitchFamily="18" charset="0"/>
                          </a:rPr>
                          <m:t>𝑛</m:t>
                        </m:r>
                      </m:sup>
                      <m:e>
                        <m:sSubSup>
                          <m:sSubSupPr>
                            <m:ctrlPr>
                              <a:rPr lang="en-IN" b="0" i="1" dirty="0" smtClean="0">
                                <a:latin typeface="Cambria Math" panose="02040503050406030204" pitchFamily="18" charset="0"/>
                                <a:ea typeface="Cambria Math" panose="02040503050406030204" pitchFamily="18" charset="0"/>
                              </a:rPr>
                            </m:ctrlPr>
                          </m:sSubSupPr>
                          <m:e>
                            <m:r>
                              <a:rPr lang="en-IN" dirty="0">
                                <a:latin typeface="Cambria Math" panose="02040503050406030204" pitchFamily="18" charset="0"/>
                                <a:ea typeface="Cambria Math" panose="02040503050406030204" pitchFamily="18" charset="0"/>
                              </a:rPr>
                              <m:t>𝑥</m:t>
                            </m:r>
                          </m:e>
                          <m:sub>
                            <m:r>
                              <a:rPr lang="en-IN" dirty="0">
                                <a:latin typeface="Cambria Math" panose="02040503050406030204" pitchFamily="18" charset="0"/>
                                <a:ea typeface="Cambria Math" panose="02040503050406030204" pitchFamily="18" charset="0"/>
                              </a:rPr>
                              <m:t>𝑖</m:t>
                            </m:r>
                          </m:sub>
                          <m:sup>
                            <m:r>
                              <a:rPr lang="en-IN" b="0" i="1" dirty="0" smtClean="0">
                                <a:latin typeface="Cambria Math" panose="02040503050406030204" pitchFamily="18" charset="0"/>
                                <a:ea typeface="Cambria Math" panose="02040503050406030204" pitchFamily="18" charset="0"/>
                              </a:rPr>
                              <m:t>2</m:t>
                            </m:r>
                          </m:sup>
                        </m:sSubSup>
                      </m:e>
                    </m:nary>
                  </m:oMath>
                </a14:m>
                <a:r>
                  <a:rPr lang="en-IN" dirty="0" smtClean="0">
                    <a:ea typeface="Cambria Math" panose="02040503050406030204" pitchFamily="18" charset="0"/>
                  </a:rPr>
                  <a:t> and then get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𝜎</m:t>
                            </m:r>
                          </m:e>
                        </m:acc>
                      </m:e>
                      <m:sup>
                        <m:r>
                          <a:rPr lang="en-IN">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acc>
                      <m:accPr>
                        <m:chr m:val="̂"/>
                        <m:ctrlPr>
                          <a:rPr lang="en-IN" b="0"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𝑠</m:t>
                        </m:r>
                      </m:e>
                    </m:acc>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acc>
                          <m:accPr>
                            <m:chr m:val="̂"/>
                            <m:ctrlPr>
                              <a:rPr lang="en-IN" b="0"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𝜇</m:t>
                            </m:r>
                          </m:e>
                        </m:acc>
                      </m:e>
                      <m:sup>
                        <m:r>
                          <a:rPr lang="en-IN" b="0" i="1" smtClean="0">
                            <a:latin typeface="Cambria Math" panose="02040503050406030204" pitchFamily="18" charset="0"/>
                            <a:ea typeface="Cambria Math" panose="02040503050406030204" pitchFamily="18" charset="0"/>
                          </a:rPr>
                          <m:t>2</m:t>
                        </m:r>
                      </m:sup>
                    </m:sSup>
                  </m:oMath>
                </a14:m>
                <a:endParaRPr lang="en-IN" dirty="0" smtClean="0">
                  <a:ea typeface="Cambria Math" panose="02040503050406030204" pitchFamily="18" charset="0"/>
                </a:endParaRPr>
              </a:p>
              <a:p>
                <a:pPr lvl="2"/>
                <a:r>
                  <a:rPr lang="en-IN" dirty="0" smtClean="0">
                    <a:ea typeface="Cambria Math" panose="02040503050406030204" pitchFamily="18" charset="0"/>
                  </a:rPr>
                  <a:t>Both methods should give the same answer (unless overflow errors occur)</a:t>
                </a:r>
              </a:p>
              <a:p>
                <a:pPr lvl="2"/>
                <a:r>
                  <a:rPr lang="en-IN" dirty="0" smtClean="0">
                    <a:ea typeface="Cambria Math" panose="02040503050406030204" pitchFamily="18" charset="0"/>
                  </a:rPr>
                  <a:t>Method 2 preferred when data not available all at once since it can be computed using running averages. Method 1 requires two passes over data</a:t>
                </a:r>
              </a:p>
              <a:p>
                <a:pPr lvl="2"/>
                <a:r>
                  <a:rPr lang="en-IN" dirty="0" smtClean="0">
                    <a:ea typeface="Cambria Math" panose="02040503050406030204" pitchFamily="18" charset="0"/>
                  </a:rPr>
                  <a:t>However, method 2 can be bad if </a:t>
                </a:r>
                <a14:m>
                  <m:oMath xmlns:m="http://schemas.openxmlformats.org/officeDocument/2006/math">
                    <m:acc>
                      <m:accPr>
                        <m:chr m:val="̂"/>
                        <m:ctrlPr>
                          <a:rPr lang="en-IN" b="0" i="1" smtClean="0">
                            <a:latin typeface="Cambria Math" panose="02040503050406030204" pitchFamily="18" charset="0"/>
                            <a:ea typeface="Cambria Math" panose="02040503050406030204" pitchFamily="18" charset="0"/>
                          </a:rPr>
                        </m:ctrlPr>
                      </m:accPr>
                      <m:e>
                        <m:r>
                          <a:rPr lang="en-IN" b="0" i="1" smtClean="0">
                            <a:latin typeface="Cambria Math" panose="02040503050406030204" pitchFamily="18" charset="0"/>
                            <a:ea typeface="Cambria Math" panose="02040503050406030204" pitchFamily="18" charset="0"/>
                          </a:rPr>
                          <m:t>𝑠</m:t>
                        </m:r>
                      </m:e>
                    </m:acc>
                  </m:oMath>
                </a14:m>
                <a:r>
                  <a:rPr lang="en-IN" dirty="0" smtClean="0">
                    <a:ea typeface="Cambria Math" panose="02040503050406030204" pitchFamily="18" charset="0"/>
                  </a:rPr>
                  <a:t> and </a:t>
                </a:r>
                <a14:m>
                  <m:oMath xmlns:m="http://schemas.openxmlformats.org/officeDocument/2006/math">
                    <m:sSup>
                      <m:sSupPr>
                        <m:ctrlPr>
                          <a:rPr lang="en-IN" i="1">
                            <a:latin typeface="Cambria Math" panose="02040503050406030204" pitchFamily="18" charset="0"/>
                            <a:ea typeface="Cambria Math" panose="02040503050406030204" pitchFamily="18" charset="0"/>
                          </a:rPr>
                        </m:ctrlPr>
                      </m:sSupPr>
                      <m:e>
                        <m:acc>
                          <m:accPr>
                            <m:chr m:val="̂"/>
                            <m:ctrlPr>
                              <a:rPr lang="en-IN" i="1">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𝜇</m:t>
                            </m:r>
                          </m:e>
                        </m:acc>
                      </m:e>
                      <m:sup>
                        <m:r>
                          <a:rPr lang="en-IN">
                            <a:latin typeface="Cambria Math" panose="02040503050406030204" pitchFamily="18" charset="0"/>
                            <a:ea typeface="Cambria Math" panose="02040503050406030204" pitchFamily="18" charset="0"/>
                          </a:rPr>
                          <m:t>2</m:t>
                        </m:r>
                      </m:sup>
                    </m:sSup>
                  </m:oMath>
                </a14:m>
                <a:r>
                  <a:rPr lang="en-IN" dirty="0" smtClean="0">
                    <a:ea typeface="Cambria Math" panose="02040503050406030204" pitchFamily="18" charset="0"/>
                  </a:rPr>
                  <a:t> are both very large and close</a:t>
                </a:r>
              </a:p>
              <a:p>
                <a:r>
                  <a:rPr lang="en-IN" dirty="0" smtClean="0">
                    <a:ea typeface="Cambria Math" panose="02040503050406030204" pitchFamily="18" charset="0"/>
                  </a:rPr>
                  <a:t>As before, if </a:t>
                </a:r>
                <a14:m>
                  <m:oMath xmlns:m="http://schemas.openxmlformats.org/officeDocument/2006/math">
                    <m:r>
                      <a:rPr lang="en-IN" b="0" i="1" smtClean="0">
                        <a:latin typeface="Cambria Math" panose="02040503050406030204" pitchFamily="18" charset="0"/>
                        <a:ea typeface="Cambria Math" panose="02040503050406030204" pitchFamily="18" charset="0"/>
                      </a:rPr>
                      <m:t>𝑛</m:t>
                    </m:r>
                  </m:oMath>
                </a14:m>
                <a:r>
                  <a:rPr lang="en-IN" dirty="0" smtClean="0">
                    <a:ea typeface="Cambria Math" panose="02040503050406030204" pitchFamily="18" charset="0"/>
                  </a:rPr>
                  <a:t> is large, empirical variance is a good estimate of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oMath>
                </a14:m>
                <a:endParaRPr lang="en-IN" dirty="0">
                  <a:ea typeface="Cambria Math" panose="020405030504060302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12</a:t>
            </a:fld>
            <a:endParaRPr lang="en-US"/>
          </a:p>
        </p:txBody>
      </p:sp>
      <mc:AlternateContent xmlns:mc="http://schemas.openxmlformats.org/markup-compatibility/2006" xmlns:a14="http://schemas.microsoft.com/office/drawing/2010/main">
        <mc:Choice Requires="a14">
          <p:sp>
            <p:nvSpPr>
              <p:cNvPr id="7" name="Rectangular Callout 6"/>
              <p:cNvSpPr/>
              <p:nvPr/>
            </p:nvSpPr>
            <p:spPr>
              <a:xfrm>
                <a:off x="929397" y="3090537"/>
                <a:ext cx="7745241" cy="1867301"/>
              </a:xfrm>
              <a:prstGeom prst="wedgeRectCallout">
                <a:avLst>
                  <a:gd name="adj1" fmla="val 60248"/>
                  <a:gd name="adj2" fmla="val 558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An effect called </a:t>
                </a:r>
                <a:r>
                  <a:rPr lang="en-IN" sz="2400" i="1" dirty="0" smtClean="0">
                    <a:solidFill>
                      <a:schemeClr val="tx1"/>
                    </a:solidFill>
                    <a:latin typeface="+mj-lt"/>
                  </a:rPr>
                  <a:t>catastrophic cancellation</a:t>
                </a:r>
                <a:r>
                  <a:rPr lang="en-IN" sz="2400" dirty="0" smtClean="0">
                    <a:solidFill>
                      <a:schemeClr val="tx1"/>
                    </a:solidFill>
                    <a:latin typeface="+mj-lt"/>
                  </a:rPr>
                  <a:t>. Basically, on computers, due to finite precision, for example, </a:t>
                </a:r>
                <a:r>
                  <a:rPr lang="en-US" sz="2400" dirty="0" smtClean="0">
                    <a:solidFill>
                      <a:schemeClr val="tx1"/>
                    </a:solidFill>
                    <a:latin typeface="+mj-lt"/>
                  </a:rPr>
                  <a:t>if we have </a:t>
                </a:r>
                <a14:m>
                  <m:oMath xmlns:m="http://schemas.openxmlformats.org/officeDocument/2006/math">
                    <m:acc>
                      <m:accPr>
                        <m:chr m:val="̂"/>
                        <m:ctrlPr>
                          <a:rPr lang="en-IN" sz="2400" i="1" smtClean="0">
                            <a:solidFill>
                              <a:schemeClr val="tx1"/>
                            </a:solidFill>
                            <a:latin typeface="Cambria Math" panose="02040503050406030204" pitchFamily="18" charset="0"/>
                            <a:ea typeface="Cambria Math" panose="02040503050406030204" pitchFamily="18" charset="0"/>
                          </a:rPr>
                        </m:ctrlPr>
                      </m:accPr>
                      <m:e>
                        <m:r>
                          <a:rPr lang="en-IN" sz="2400" i="1">
                            <a:solidFill>
                              <a:schemeClr val="tx1"/>
                            </a:solidFill>
                            <a:latin typeface="Cambria Math" panose="02040503050406030204" pitchFamily="18" charset="0"/>
                            <a:ea typeface="Cambria Math" panose="02040503050406030204" pitchFamily="18" charset="0"/>
                          </a:rPr>
                          <m:t>𝑠</m:t>
                        </m:r>
                      </m:e>
                    </m:acc>
                    <m:r>
                      <a:rPr lang="en-IN" sz="2400" b="0" i="1" smtClean="0">
                        <a:solidFill>
                          <a:schemeClr val="tx1"/>
                        </a:solidFill>
                        <a:latin typeface="Cambria Math" panose="02040503050406030204" pitchFamily="18" charset="0"/>
                        <a:ea typeface="Cambria Math" panose="02040503050406030204" pitchFamily="18" charset="0"/>
                      </a:rPr>
                      <m:t>=100000000001</m:t>
                    </m:r>
                  </m:oMath>
                </a14:m>
                <a:r>
                  <a:rPr lang="en-IN" sz="2400" dirty="0">
                    <a:solidFill>
                      <a:schemeClr val="tx1"/>
                    </a:solidFill>
                    <a:ea typeface="Cambria Math" panose="02040503050406030204" pitchFamily="18" charset="0"/>
                  </a:rPr>
                  <a:t> </a:t>
                </a:r>
                <a:r>
                  <a:rPr lang="en-IN" sz="2400" dirty="0">
                    <a:solidFill>
                      <a:schemeClr val="tx1"/>
                    </a:solidFill>
                    <a:latin typeface="+mj-lt"/>
                    <a:ea typeface="Cambria Math" panose="02040503050406030204" pitchFamily="18" charset="0"/>
                  </a:rPr>
                  <a:t>and</a:t>
                </a:r>
                <a:r>
                  <a:rPr lang="en-IN" sz="2400" dirty="0">
                    <a:solidFill>
                      <a:schemeClr val="tx1"/>
                    </a:solidFill>
                    <a:ea typeface="Cambria Math" panose="02040503050406030204" pitchFamily="18" charset="0"/>
                  </a:rPr>
                  <a:t> </a:t>
                </a:r>
                <a14:m>
                  <m:oMath xmlns:m="http://schemas.openxmlformats.org/officeDocument/2006/math">
                    <m:sSup>
                      <m:sSupPr>
                        <m:ctrlPr>
                          <a:rPr lang="en-IN" sz="2400" i="1">
                            <a:solidFill>
                              <a:schemeClr val="tx1"/>
                            </a:solidFill>
                            <a:latin typeface="Cambria Math" panose="02040503050406030204" pitchFamily="18" charset="0"/>
                            <a:ea typeface="Cambria Math" panose="02040503050406030204" pitchFamily="18" charset="0"/>
                          </a:rPr>
                        </m:ctrlPr>
                      </m:sSup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p>
                        <m:r>
                          <a:rPr lang="en-IN" sz="2400">
                            <a:solidFill>
                              <a:schemeClr val="tx1"/>
                            </a:solidFill>
                            <a:latin typeface="Cambria Math" panose="02040503050406030204" pitchFamily="18" charset="0"/>
                            <a:ea typeface="Cambria Math" panose="02040503050406030204" pitchFamily="18" charset="0"/>
                          </a:rPr>
                          <m:t>2</m:t>
                        </m:r>
                      </m:sup>
                    </m:sSup>
                    <m:r>
                      <a:rPr lang="en-IN" sz="2400" b="0" i="1" smtClean="0">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10000000000</m:t>
                    </m:r>
                    <m:r>
                      <a:rPr lang="en-IN" sz="2400" b="0" i="1" smtClean="0">
                        <a:solidFill>
                          <a:schemeClr val="tx1"/>
                        </a:solidFill>
                        <a:latin typeface="Cambria Math" panose="02040503050406030204" pitchFamily="18" charset="0"/>
                        <a:ea typeface="Cambria Math" panose="02040503050406030204" pitchFamily="18" charset="0"/>
                      </a:rPr>
                      <m:t>0</m:t>
                    </m:r>
                  </m:oMath>
                </a14:m>
                <a:r>
                  <a:rPr lang="en-US" sz="2400" dirty="0" smtClean="0">
                    <a:solidFill>
                      <a:schemeClr val="tx1"/>
                    </a:solidFill>
                    <a:latin typeface="+mj-lt"/>
                  </a:rPr>
                  <a:t>, then clearly </a:t>
                </a:r>
                <a14:m>
                  <m:oMath xmlns:m="http://schemas.openxmlformats.org/officeDocument/2006/math">
                    <m:sSup>
                      <m:sSupPr>
                        <m:ctrlPr>
                          <a:rPr lang="en-IN" sz="2400" i="1" dirty="0">
                            <a:solidFill>
                              <a:schemeClr val="tx1"/>
                            </a:solidFill>
                            <a:latin typeface="Cambria Math" panose="02040503050406030204" pitchFamily="18" charset="0"/>
                          </a:rPr>
                        </m:ctrlPr>
                      </m:sSupPr>
                      <m:e>
                        <m:acc>
                          <m:accPr>
                            <m:chr m:val="̂"/>
                            <m:ctrlPr>
                              <a:rPr lang="en-IN" sz="2400" i="1">
                                <a:solidFill>
                                  <a:schemeClr val="tx1"/>
                                </a:solidFill>
                                <a:latin typeface="Cambria Math" panose="02040503050406030204" pitchFamily="18" charset="0"/>
                              </a:rPr>
                            </m:ctrlPr>
                          </m:accPr>
                          <m:e>
                            <m:r>
                              <a:rPr lang="en-IN" sz="2400" i="1">
                                <a:solidFill>
                                  <a:schemeClr val="tx1"/>
                                </a:solidFill>
                                <a:latin typeface="Cambria Math" panose="02040503050406030204" pitchFamily="18" charset="0"/>
                              </a:rPr>
                              <m:t>𝜎</m:t>
                            </m:r>
                          </m:e>
                        </m:acc>
                      </m:e>
                      <m:sup>
                        <m:r>
                          <a:rPr lang="en-IN" sz="2400" i="1" dirty="0">
                            <a:solidFill>
                              <a:schemeClr val="tx1"/>
                            </a:solidFill>
                            <a:latin typeface="Cambria Math" panose="02040503050406030204" pitchFamily="18" charset="0"/>
                          </a:rPr>
                          <m:t>2</m:t>
                        </m:r>
                      </m:sup>
                    </m:sSup>
                    <m:r>
                      <a:rPr lang="en-IN" sz="2400" i="1" dirty="0">
                        <a:solidFill>
                          <a:schemeClr val="tx1"/>
                        </a:solidFill>
                        <a:latin typeface="Cambria Math" panose="02040503050406030204" pitchFamily="18" charset="0"/>
                      </a:rPr>
                      <m:t>=</m:t>
                    </m:r>
                    <m:r>
                      <a:rPr lang="en-IN" sz="2400" b="0" i="1" dirty="0" smtClean="0">
                        <a:solidFill>
                          <a:schemeClr val="tx1"/>
                        </a:solidFill>
                        <a:latin typeface="Cambria Math" panose="02040503050406030204" pitchFamily="18" charset="0"/>
                      </a:rPr>
                      <m:t>1</m:t>
                    </m:r>
                  </m:oMath>
                </a14:m>
                <a:r>
                  <a:rPr lang="en-US" sz="2400" dirty="0" smtClean="0">
                    <a:solidFill>
                      <a:schemeClr val="tx1"/>
                    </a:solidFill>
                    <a:latin typeface="+mj-lt"/>
                  </a:rPr>
                  <a:t> but our computers may store </a:t>
                </a:r>
                <a14:m>
                  <m:oMath xmlns:m="http://schemas.openxmlformats.org/officeDocument/2006/math">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i="1">
                            <a:solidFill>
                              <a:schemeClr val="tx1"/>
                            </a:solidFill>
                            <a:latin typeface="Cambria Math" panose="02040503050406030204" pitchFamily="18" charset="0"/>
                            <a:ea typeface="Cambria Math" panose="02040503050406030204" pitchFamily="18" charset="0"/>
                          </a:rPr>
                          <m:t>𝑠</m:t>
                        </m:r>
                      </m:e>
                    </m:acc>
                    <m:r>
                      <a:rPr lang="en-IN" sz="2400" i="1">
                        <a:solidFill>
                          <a:schemeClr val="tx1"/>
                        </a:solidFill>
                        <a:latin typeface="Cambria Math" panose="02040503050406030204" pitchFamily="18" charset="0"/>
                        <a:ea typeface="Cambria Math" panose="02040503050406030204" pitchFamily="18" charset="0"/>
                      </a:rPr>
                      <m:t>=10000000000</m:t>
                    </m:r>
                    <m:r>
                      <a:rPr lang="en-IN" sz="2400" b="0" i="1" smtClean="0">
                        <a:solidFill>
                          <a:schemeClr val="tx1"/>
                        </a:solidFill>
                        <a:latin typeface="Cambria Math" panose="02040503050406030204" pitchFamily="18" charset="0"/>
                        <a:ea typeface="Cambria Math" panose="02040503050406030204" pitchFamily="18" charset="0"/>
                      </a:rPr>
                      <m:t>0</m:t>
                    </m:r>
                  </m:oMath>
                </a14:m>
                <a:r>
                  <a:rPr lang="en-IN" sz="2400" dirty="0" smtClean="0">
                    <a:solidFill>
                      <a:schemeClr val="tx1"/>
                    </a:solidFill>
                    <a:ea typeface="Cambria Math" panose="02040503050406030204" pitchFamily="18" charset="0"/>
                  </a:rPr>
                  <a:t> </a:t>
                </a:r>
                <a:r>
                  <a:rPr lang="en-IN" sz="2400" dirty="0" smtClean="0">
                    <a:solidFill>
                      <a:schemeClr val="tx1"/>
                    </a:solidFill>
                    <a:latin typeface="+mj-lt"/>
                    <a:ea typeface="Cambria Math" panose="02040503050406030204" pitchFamily="18" charset="0"/>
                  </a:rPr>
                  <a:t>to save space and ignore the error and cause us to get </a:t>
                </a:r>
                <a14:m>
                  <m:oMath xmlns:m="http://schemas.openxmlformats.org/officeDocument/2006/math">
                    <m:sSup>
                      <m:sSupPr>
                        <m:ctrlPr>
                          <a:rPr lang="en-IN" sz="2400" i="1" dirty="0">
                            <a:solidFill>
                              <a:schemeClr val="tx1"/>
                            </a:solidFill>
                            <a:latin typeface="Cambria Math" panose="02040503050406030204" pitchFamily="18" charset="0"/>
                          </a:rPr>
                        </m:ctrlPr>
                      </m:sSupPr>
                      <m:e>
                        <m:acc>
                          <m:accPr>
                            <m:chr m:val="̂"/>
                            <m:ctrlPr>
                              <a:rPr lang="en-IN" sz="2400" i="1">
                                <a:solidFill>
                                  <a:schemeClr val="tx1"/>
                                </a:solidFill>
                                <a:latin typeface="Cambria Math" panose="02040503050406030204" pitchFamily="18" charset="0"/>
                              </a:rPr>
                            </m:ctrlPr>
                          </m:accPr>
                          <m:e>
                            <m:r>
                              <a:rPr lang="en-IN" sz="2400" i="1">
                                <a:solidFill>
                                  <a:schemeClr val="tx1"/>
                                </a:solidFill>
                                <a:latin typeface="Cambria Math" panose="02040503050406030204" pitchFamily="18" charset="0"/>
                              </a:rPr>
                              <m:t>𝜎</m:t>
                            </m:r>
                          </m:e>
                        </m:acc>
                      </m:e>
                      <m:sup>
                        <m:r>
                          <a:rPr lang="en-IN" sz="2400" i="1" dirty="0">
                            <a:solidFill>
                              <a:schemeClr val="tx1"/>
                            </a:solidFill>
                            <a:latin typeface="Cambria Math" panose="02040503050406030204" pitchFamily="18" charset="0"/>
                          </a:rPr>
                          <m:t>2</m:t>
                        </m:r>
                      </m:sup>
                    </m:sSup>
                    <m:r>
                      <a:rPr lang="en-IN" sz="2400" i="1" dirty="0">
                        <a:solidFill>
                          <a:schemeClr val="tx1"/>
                        </a:solidFill>
                        <a:latin typeface="Cambria Math" panose="02040503050406030204" pitchFamily="18" charset="0"/>
                      </a:rPr>
                      <m:t>=0</m:t>
                    </m:r>
                  </m:oMath>
                </a14:m>
                <a:endParaRPr lang="en-US" sz="2400" dirty="0">
                  <a:solidFill>
                    <a:schemeClr val="tx1"/>
                  </a:solidFill>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929397" y="3090537"/>
                <a:ext cx="7745241" cy="1867301"/>
              </a:xfrm>
              <a:prstGeom prst="wedgeRectCallout">
                <a:avLst>
                  <a:gd name="adj1" fmla="val 60248"/>
                  <a:gd name="adj2" fmla="val 55851"/>
                </a:avLst>
              </a:prstGeom>
              <a:blipFill>
                <a:blip r:embed="rId3"/>
                <a:stretch>
                  <a:fillRect t="-2727" b="-2121"/>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46834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Covariance </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3"/>
                <a:ext cx="11600328" cy="5924443"/>
              </a:xfrm>
            </p:spPr>
            <p:txBody>
              <a:bodyPr>
                <a:normAutofit/>
              </a:bodyPr>
              <a:lstStyle/>
              <a:p>
                <a:r>
                  <a:rPr lang="en-IN" dirty="0" smtClean="0"/>
                  <a:t>If we have two </a:t>
                </a:r>
                <a:r>
                  <a:rPr lang="en-IN" dirty="0" err="1" smtClean="0"/>
                  <a:t>r.v.s</a:t>
                </a:r>
                <a:r>
                  <a:rPr lang="en-IN" dirty="0" smtClean="0"/>
                  <a:t>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then the covariance of these two </a:t>
                </a:r>
                <a:r>
                  <a:rPr lang="en-IN" dirty="0" err="1" smtClean="0"/>
                  <a:t>r.v.s</a:t>
                </a:r>
                <a:r>
                  <a:rPr lang="en-IN" dirty="0" smtClean="0"/>
                  <a:t> tell us how they behave in tandem</a:t>
                </a:r>
              </a:p>
              <a:p>
                <a:pPr lvl="2"/>
                <a:r>
                  <a:rPr lang="en-IN" b="1" dirty="0" smtClean="0"/>
                  <a:t>Example 1</a:t>
                </a:r>
                <a:r>
                  <a:rPr lang="en-IN" dirty="0" smtClean="0"/>
                  <a:t>: let education level and income be two random variables defined on the sample space of all Indians – it is expected that if education of a person is higher than mean education level of all Indians, then their income should also be higher than mean income level of all Indians</a:t>
                </a:r>
              </a:p>
              <a:p>
                <a:pPr lvl="2"/>
                <a:r>
                  <a:rPr lang="en-IN" b="1" dirty="0" smtClean="0"/>
                  <a:t>Example 2</a:t>
                </a:r>
                <a:r>
                  <a:rPr lang="en-IN" dirty="0" smtClean="0"/>
                  <a:t>: let age and sleeping hours be two different </a:t>
                </a:r>
                <a:r>
                  <a:rPr lang="en-IN" dirty="0" err="1" smtClean="0"/>
                  <a:t>r.v.s</a:t>
                </a:r>
                <a:r>
                  <a:rPr lang="en-IN" dirty="0" smtClean="0"/>
                  <a:t> – it is expected that if age of a person is higher than mean age of all Indians, then the person would sleep fewer than the average number of hours (since children typically sleep more and old people tend to sleep less)</a:t>
                </a:r>
              </a:p>
              <a:p>
                <a14:m>
                  <m:oMath xmlns:m="http://schemas.openxmlformats.org/officeDocument/2006/math">
                    <m:r>
                      <m:rPr>
                        <m:sty m:val="p"/>
                      </m:rPr>
                      <a:rPr lang="en-IN" sz="2800" b="0" i="0" smtClean="0">
                        <a:latin typeface="Cambria Math" panose="02040503050406030204" pitchFamily="18" charset="0"/>
                      </a:rPr>
                      <m:t>Cov</m:t>
                    </m:r>
                    <m:d>
                      <m:dPr>
                        <m:ctrlPr>
                          <a:rPr lang="en-IN" sz="2800" b="0" i="1" smtClean="0">
                            <a:latin typeface="Cambria Math" panose="02040503050406030204" pitchFamily="18" charset="0"/>
                          </a:rPr>
                        </m:ctrlPr>
                      </m:dPr>
                      <m:e>
                        <m:r>
                          <a:rPr lang="en-IN" sz="2800" b="0" i="1" smtClean="0">
                            <a:latin typeface="Cambria Math" panose="02040503050406030204" pitchFamily="18" charset="0"/>
                          </a:rPr>
                          <m:t>𝑋</m:t>
                        </m:r>
                        <m:r>
                          <a:rPr lang="en-IN" sz="2800" b="0" i="1" smtClean="0">
                            <a:latin typeface="Cambria Math" panose="02040503050406030204" pitchFamily="18" charset="0"/>
                          </a:rPr>
                          <m:t>,</m:t>
                        </m:r>
                        <m:r>
                          <a:rPr lang="en-IN" sz="2800" b="0" i="1" smtClean="0">
                            <a:latin typeface="Cambria Math" panose="02040503050406030204" pitchFamily="18" charset="0"/>
                          </a:rPr>
                          <m:t>𝑌</m:t>
                        </m:r>
                      </m:e>
                    </m:d>
                    <m:r>
                      <a:rPr lang="en-IN" sz="2800" b="0" i="1" smtClean="0">
                        <a:latin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d>
                      <m:dPr>
                        <m:begChr m:val="["/>
                        <m:endChr m:val="]"/>
                        <m:ctrlPr>
                          <a:rPr lang="en-IN" sz="2800" b="0" i="1" smtClean="0">
                            <a:latin typeface="Cambria Math" panose="02040503050406030204" pitchFamily="18" charset="0"/>
                            <a:ea typeface="Cambria Math" panose="02040503050406030204" pitchFamily="18" charset="0"/>
                          </a:rPr>
                        </m:ctrlPr>
                      </m:dPr>
                      <m:e>
                        <m:d>
                          <m:dPr>
                            <m:ctrlPr>
                              <a:rPr lang="en-IN" sz="2800" b="0" i="1" smtClean="0">
                                <a:latin typeface="Cambria Math" panose="02040503050406030204" pitchFamily="18" charset="0"/>
                                <a:ea typeface="Cambria Math" panose="02040503050406030204" pitchFamily="18" charset="0"/>
                              </a:rPr>
                            </m:ctrlPr>
                          </m:dPr>
                          <m:e>
                            <m:r>
                              <a:rPr lang="en-IN" sz="2800" i="1">
                                <a:latin typeface="Cambria Math" panose="02040503050406030204" pitchFamily="18" charset="0"/>
                              </a:rPr>
                              <m:t>𝑋</m:t>
                            </m:r>
                            <m:r>
                              <a:rPr lang="en-IN" sz="2800" b="0" i="1" smtClean="0">
                                <a:latin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r>
                              <a:rPr lang="en-IN" sz="2800" b="0" i="1" smtClean="0">
                                <a:latin typeface="Cambria Math" panose="02040503050406030204" pitchFamily="18" charset="0"/>
                                <a:ea typeface="Cambria Math" panose="02040503050406030204" pitchFamily="18" charset="0"/>
                              </a:rPr>
                              <m:t>𝑋</m:t>
                            </m:r>
                          </m:e>
                        </m:d>
                        <m:r>
                          <a:rPr lang="en-IN" sz="2800" b="0" i="1" smtClean="0">
                            <a:latin typeface="Cambria Math" panose="02040503050406030204" pitchFamily="18" charset="0"/>
                            <a:ea typeface="Cambria Math" panose="02040503050406030204" pitchFamily="18" charset="0"/>
                          </a:rPr>
                          <m:t>⋅</m:t>
                        </m:r>
                        <m:d>
                          <m:dPr>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𝑌</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r>
                              <a:rPr lang="en-IN" sz="2800" b="0" i="1" smtClean="0">
                                <a:latin typeface="Cambria Math" panose="02040503050406030204" pitchFamily="18" charset="0"/>
                                <a:ea typeface="Cambria Math" panose="02040503050406030204" pitchFamily="18" charset="0"/>
                              </a:rPr>
                              <m:t>𝑌</m:t>
                            </m:r>
                          </m:e>
                        </m:d>
                      </m:e>
                    </m:d>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d>
                      <m:dPr>
                        <m:begChr m:val="["/>
                        <m:endChr m:val="]"/>
                        <m:ctrlPr>
                          <a:rPr lang="en-IN" sz="2800" b="0" i="1" smtClean="0">
                            <a:latin typeface="Cambria Math" panose="02040503050406030204" pitchFamily="18" charset="0"/>
                            <a:ea typeface="Cambria Math" panose="02040503050406030204" pitchFamily="18" charset="0"/>
                          </a:rPr>
                        </m:ctrlPr>
                      </m:dPr>
                      <m:e>
                        <m:r>
                          <a:rPr lang="en-IN" sz="2800" b="0" i="1" smtClean="0">
                            <a:latin typeface="Cambria Math" panose="02040503050406030204" pitchFamily="18" charset="0"/>
                            <a:ea typeface="Cambria Math" panose="02040503050406030204" pitchFamily="18" charset="0"/>
                          </a:rPr>
                          <m:t>𝑋𝑌</m:t>
                        </m:r>
                      </m:e>
                    </m:d>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r>
                      <a:rPr lang="en-IN" sz="2800" b="0" i="1" smtClean="0">
                        <a:latin typeface="Cambria Math" panose="02040503050406030204" pitchFamily="18" charset="0"/>
                        <a:ea typeface="Cambria Math" panose="02040503050406030204" pitchFamily="18" charset="0"/>
                      </a:rPr>
                      <m:t>𝑋</m:t>
                    </m:r>
                    <m:r>
                      <a:rPr lang="en-IN" sz="2800" b="0" i="1" smtClean="0">
                        <a:latin typeface="Cambria Math" panose="02040503050406030204" pitchFamily="18" charset="0"/>
                        <a:ea typeface="Cambria Math" panose="02040503050406030204" pitchFamily="18" charset="0"/>
                      </a:rPr>
                      <m:t>⋅</m:t>
                    </m:r>
                    <m:r>
                      <a:rPr lang="en-IN" sz="2800" b="0" i="1" smtClean="0">
                        <a:latin typeface="Cambria Math" panose="02040503050406030204" pitchFamily="18" charset="0"/>
                        <a:ea typeface="Cambria Math" panose="02040503050406030204" pitchFamily="18" charset="0"/>
                      </a:rPr>
                      <m:t>𝔼</m:t>
                    </m:r>
                    <m:r>
                      <a:rPr lang="en-IN" sz="2800" b="0" i="1" smtClean="0">
                        <a:latin typeface="Cambria Math" panose="02040503050406030204" pitchFamily="18" charset="0"/>
                        <a:ea typeface="Cambria Math" panose="02040503050406030204" pitchFamily="18" charset="0"/>
                      </a:rPr>
                      <m:t>𝑌</m:t>
                    </m:r>
                  </m:oMath>
                </a14:m>
                <a:endParaRPr lang="en-IN" sz="2800" dirty="0" smtClean="0"/>
              </a:p>
              <a:p>
                <a:pPr lvl="2"/>
                <a14:m>
                  <m:oMath xmlns:m="http://schemas.openxmlformats.org/officeDocument/2006/math">
                    <m:r>
                      <a:rPr lang="en-IN" b="0" i="1" smtClean="0">
                        <a:latin typeface="Cambria Math" panose="02040503050406030204" pitchFamily="18" charset="0"/>
                      </a:rPr>
                      <m:t>=</m:t>
                    </m:r>
                    <m:nary>
                      <m:naryPr>
                        <m:chr m:val="∑"/>
                        <m:limLoc m:val="subSup"/>
                        <m:supHide m:val="on"/>
                        <m:ctrlPr>
                          <a:rPr lang="en-IN" i="1" smtClean="0">
                            <a:latin typeface="Cambria Math" panose="02040503050406030204" pitchFamily="18" charset="0"/>
                          </a:rPr>
                        </m:ctrlPr>
                      </m:naryPr>
                      <m:sub>
                        <m:r>
                          <a:rPr lang="en-IN" b="0" i="1" smtClean="0">
                            <a:latin typeface="Cambria Math" panose="02040503050406030204" pitchFamily="18" charset="0"/>
                          </a:rPr>
                          <m:t>𝜔</m:t>
                        </m:r>
                        <m:r>
                          <a:rPr lang="en-IN" b="0" i="1" smtClean="0">
                            <a:latin typeface="Cambria Math" panose="02040503050406030204" pitchFamily="18" charset="0"/>
                          </a:rPr>
                          <m:t>∈</m:t>
                        </m:r>
                        <m:r>
                          <m:rPr>
                            <m:sty m:val="p"/>
                          </m:rPr>
                          <a:rPr lang="en-IN" b="0" i="0" smtClean="0">
                            <a:latin typeface="Cambria Math" panose="02040503050406030204" pitchFamily="18" charset="0"/>
                          </a:rPr>
                          <m:t>Ω</m:t>
                        </m:r>
                      </m:sub>
                      <m:sup/>
                      <m:e>
                        <m:d>
                          <m:dPr>
                            <m:ctrlPr>
                              <a:rPr lang="en-IN" b="0" i="1" smtClean="0">
                                <a:latin typeface="Cambria Math" panose="02040503050406030204" pitchFamily="18" charset="0"/>
                              </a:rPr>
                            </m:ctrlPr>
                          </m:dPr>
                          <m:e>
                            <m:r>
                              <a:rPr lang="en-IN" b="0" i="1" smtClean="0">
                                <a:latin typeface="Cambria Math" panose="02040503050406030204" pitchFamily="18" charset="0"/>
                              </a:rPr>
                              <m:t>𝑋</m:t>
                            </m:r>
                            <m:d>
                              <m:dPr>
                                <m:ctrlPr>
                                  <a:rPr lang="en-IN" b="0" i="1" smtClean="0">
                                    <a:latin typeface="Cambria Math" panose="02040503050406030204" pitchFamily="18" charset="0"/>
                                  </a:rPr>
                                </m:ctrlPr>
                              </m:dPr>
                              <m:e>
                                <m:r>
                                  <a:rPr lang="en-IN" b="0" i="1" smtClean="0">
                                    <a:latin typeface="Cambria Math" panose="02040503050406030204" pitchFamily="18" charset="0"/>
                                  </a:rPr>
                                  <m:t>𝜔</m:t>
                                </m:r>
                              </m:e>
                            </m:d>
                            <m:r>
                              <a:rPr lang="en-IN" b="0" i="1" smtClean="0">
                                <a:latin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rPr>
                          <m:t>⋅</m:t>
                        </m:r>
                        <m:d>
                          <m:dPr>
                            <m:ctrlPr>
                              <a:rPr lang="en-IN" i="1">
                                <a:latin typeface="Cambria Math" panose="02040503050406030204" pitchFamily="18" charset="0"/>
                              </a:rPr>
                            </m:ctrlPr>
                          </m:dPr>
                          <m:e>
                            <m:r>
                              <a:rPr lang="en-IN" b="0" i="1" smtClean="0">
                                <a:latin typeface="Cambria Math" panose="02040503050406030204" pitchFamily="18" charset="0"/>
                              </a:rPr>
                              <m:t>𝑌</m:t>
                            </m:r>
                            <m:d>
                              <m:dPr>
                                <m:ctrlPr>
                                  <a:rPr lang="en-IN" i="1">
                                    <a:latin typeface="Cambria Math" panose="02040503050406030204" pitchFamily="18" charset="0"/>
                                  </a:rPr>
                                </m:ctrlPr>
                              </m:dPr>
                              <m:e>
                                <m:r>
                                  <a:rPr lang="en-IN">
                                    <a:latin typeface="Cambria Math" panose="02040503050406030204" pitchFamily="18" charset="0"/>
                                  </a:rPr>
                                  <m:t>𝜔</m:t>
                                </m:r>
                              </m:e>
                            </m:d>
                            <m:r>
                              <a:rPr lang="en-IN">
                                <a:latin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𝑌</m:t>
                            </m:r>
                          </m:e>
                        </m:d>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𝑝</m:t>
                            </m:r>
                          </m:e>
                          <m:sub>
                            <m:r>
                              <a:rPr lang="en-IN" b="0" i="1" smtClean="0">
                                <a:latin typeface="Cambria Math" panose="02040503050406030204" pitchFamily="18" charset="0"/>
                                <a:ea typeface="Cambria Math" panose="02040503050406030204" pitchFamily="18" charset="0"/>
                              </a:rPr>
                              <m:t>𝜔</m:t>
                            </m:r>
                          </m:sub>
                        </m:sSub>
                      </m:e>
                    </m:nary>
                  </m:oMath>
                </a14:m>
                <a:endParaRPr lang="en-IN" dirty="0" smtClean="0"/>
              </a:p>
              <a:p>
                <a:pPr lvl="2"/>
                <a:r>
                  <a:rPr lang="en-IN" dirty="0" smtClean="0"/>
                  <a:t>Note that </a:t>
                </a:r>
                <a14:m>
                  <m:oMath xmlns:m="http://schemas.openxmlformats.org/officeDocument/2006/math">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𝑋</m:t>
                        </m:r>
                      </m:e>
                    </m:d>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oMath>
                </a14:m>
                <a:endParaRPr lang="en-IN" dirty="0" smtClean="0"/>
              </a:p>
              <a:p>
                <a:pPr lvl="2"/>
                <a:r>
                  <a:rPr lang="en-IN" dirty="0" smtClean="0"/>
                  <a:t>Note that </a:t>
                </a:r>
                <a14:m>
                  <m:oMath xmlns:m="http://schemas.openxmlformats.org/officeDocument/2006/math">
                    <m:r>
                      <m:rPr>
                        <m:sty m:val="p"/>
                      </m:rPr>
                      <a:rPr lang="en-IN" i="0">
                        <a:latin typeface="Cambria Math" panose="02040503050406030204" pitchFamily="18" charset="0"/>
                      </a:rPr>
                      <m:t>Cov</m:t>
                    </m:r>
                    <m:d>
                      <m:dPr>
                        <m:ctrlPr>
                          <a:rPr lang="en-IN" i="1">
                            <a:latin typeface="Cambria Math" panose="02040503050406030204" pitchFamily="18" charset="0"/>
                          </a:rPr>
                        </m:ctrlPr>
                      </m:dPr>
                      <m:e>
                        <m:r>
                          <a:rPr lang="en-IN">
                            <a:latin typeface="Cambria Math" panose="02040503050406030204" pitchFamily="18" charset="0"/>
                          </a:rPr>
                          <m:t>𝑋</m:t>
                        </m:r>
                        <m:r>
                          <a:rPr lang="en-IN">
                            <a:latin typeface="Cambria Math" panose="02040503050406030204" pitchFamily="18" charset="0"/>
                          </a:rPr>
                          <m:t>,</m:t>
                        </m:r>
                        <m:r>
                          <a:rPr lang="en-IN">
                            <a:latin typeface="Cambria Math" panose="02040503050406030204" pitchFamily="18" charset="0"/>
                          </a:rPr>
                          <m:t>𝑌</m:t>
                        </m:r>
                      </m:e>
                    </m:d>
                  </m:oMath>
                </a14:m>
                <a:r>
                  <a:rPr lang="en-IN" dirty="0" smtClean="0"/>
                  <a:t> may be positive, negative or zero</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3"/>
                <a:ext cx="11600328" cy="5924443"/>
              </a:xfrm>
              <a:blipFill>
                <a:blip r:embed="rId2"/>
                <a:stretch>
                  <a:fillRect l="-578" t="-2469" r="-158" b="-123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97626" y="619176"/>
            <a:ext cx="1730672" cy="1730672"/>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495110" y="211884"/>
                <a:ext cx="9702516" cy="4275928"/>
              </a:xfrm>
              <a:prstGeom prst="wedgeRectCallout">
                <a:avLst>
                  <a:gd name="adj1" fmla="val 59594"/>
                  <a:gd name="adj2" fmla="val -125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mj-lt"/>
                  </a:rPr>
                  <a:t>We can estimate covariance using samples too. Suppose we are given values of </a:t>
                </a:r>
                <a14:m>
                  <m:oMath xmlns:m="http://schemas.openxmlformats.org/officeDocument/2006/math">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oMath>
                </a14:m>
                <a:r>
                  <a:rPr lang="en-US" sz="2400" dirty="0" smtClean="0">
                    <a:solidFill>
                      <a:schemeClr val="tx1"/>
                    </a:solidFill>
                    <a:latin typeface="+mj-lt"/>
                  </a:rPr>
                  <a:t> on </a:t>
                </a:r>
                <a14:m>
                  <m:oMath xmlns:m="http://schemas.openxmlformats.org/officeDocument/2006/math">
                    <m:r>
                      <a:rPr lang="en-IN" sz="2400" b="0" i="1" smtClean="0">
                        <a:solidFill>
                          <a:schemeClr val="tx1"/>
                        </a:solidFill>
                        <a:latin typeface="Cambria Math" panose="02040503050406030204" pitchFamily="18" charset="0"/>
                      </a:rPr>
                      <m:t>𝑛</m:t>
                    </m:r>
                  </m:oMath>
                </a14:m>
                <a:r>
                  <a:rPr lang="en-US" sz="2400" dirty="0" smtClean="0">
                    <a:solidFill>
                      <a:schemeClr val="tx1"/>
                    </a:solidFill>
                    <a:latin typeface="+mj-lt"/>
                  </a:rPr>
                  <a:t> outcomes (i.e. we sampled </a:t>
                </a:r>
                <a14:m>
                  <m:oMath xmlns:m="http://schemas.openxmlformats.org/officeDocument/2006/math">
                    <m:r>
                      <a:rPr lang="en-IN" sz="2400" b="0" i="1" smtClean="0">
                        <a:solidFill>
                          <a:schemeClr val="tx1"/>
                        </a:solidFill>
                        <a:latin typeface="Cambria Math" panose="02040503050406030204" pitchFamily="18" charset="0"/>
                      </a:rPr>
                      <m:t>𝑛</m:t>
                    </m:r>
                  </m:oMath>
                </a14:m>
                <a:r>
                  <a:rPr lang="en-US" sz="2400" dirty="0" smtClean="0">
                    <a:solidFill>
                      <a:schemeClr val="tx1"/>
                    </a:solidFill>
                    <a:latin typeface="+mj-lt"/>
                  </a:rPr>
                  <a:t> outcomes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1</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𝑛</m:t>
                        </m:r>
                      </m:sub>
                    </m:sSub>
                  </m:oMath>
                </a14:m>
                <a:r>
                  <a:rPr lang="en-US" sz="2400" dirty="0" smtClean="0">
                    <a:solidFill>
                      <a:schemeClr val="tx1"/>
                    </a:solidFill>
                    <a:latin typeface="+mj-lt"/>
                  </a:rPr>
                  <a:t> and on each outcome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𝜔</m:t>
                        </m:r>
                      </m:e>
                      <m:sub>
                        <m:r>
                          <a:rPr lang="en-IN" sz="2400" i="1">
                            <a:solidFill>
                              <a:schemeClr val="tx1"/>
                            </a:solidFill>
                            <a:latin typeface="Cambria Math" panose="02040503050406030204" pitchFamily="18" charset="0"/>
                          </a:rPr>
                          <m:t>𝑖</m:t>
                        </m:r>
                      </m:sub>
                    </m:sSub>
                  </m:oMath>
                </a14:m>
                <a:r>
                  <a:rPr lang="en-US" sz="2400" dirty="0" smtClean="0">
                    <a:solidFill>
                      <a:schemeClr val="tx1"/>
                    </a:solidFill>
                    <a:latin typeface="+mj-lt"/>
                  </a:rPr>
                  <a:t>, we return </a:t>
                </a:r>
                <a14:m>
                  <m:oMath xmlns:m="http://schemas.openxmlformats.org/officeDocument/2006/math">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𝑥</m:t>
                            </m:r>
                          </m:e>
                          <m:sub>
                            <m:r>
                              <a:rPr lang="en-IN" sz="2400" b="0" i="1" smtClean="0">
                                <a:solidFill>
                                  <a:schemeClr val="tx1"/>
                                </a:solidFill>
                                <a:latin typeface="Cambria Math" panose="02040503050406030204" pitchFamily="18" charset="0"/>
                              </a:rPr>
                              <m:t>𝑖</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𝑦</m:t>
                            </m:r>
                          </m:e>
                          <m:sub>
                            <m:r>
                              <a:rPr lang="en-IN" sz="2400" b="0" i="1" smtClean="0">
                                <a:solidFill>
                                  <a:schemeClr val="tx1"/>
                                </a:solidFill>
                                <a:latin typeface="Cambria Math" panose="02040503050406030204" pitchFamily="18" charset="0"/>
                              </a:rPr>
                              <m:t>𝑖</m:t>
                            </m:r>
                          </m:sub>
                        </m:sSub>
                      </m:e>
                    </m:d>
                    <m:r>
                      <a:rPr lang="en-IN" sz="2400" b="0" i="1" smtClean="0">
                        <a:solidFill>
                          <a:schemeClr val="tx1"/>
                        </a:solidFill>
                        <a:latin typeface="Cambria Math" panose="02040503050406030204" pitchFamily="18" charset="0"/>
                      </a:rPr>
                      <m:t>=</m:t>
                    </m:r>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𝑋</m:t>
                        </m:r>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𝑖</m:t>
                                </m:r>
                              </m:sub>
                            </m:sSub>
                          </m:e>
                        </m:d>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𝜔</m:t>
                                </m:r>
                              </m:e>
                              <m:sub>
                                <m:r>
                                  <a:rPr lang="en-IN" sz="2400" b="0" i="1" smtClean="0">
                                    <a:solidFill>
                                      <a:schemeClr val="tx1"/>
                                    </a:solidFill>
                                    <a:latin typeface="Cambria Math" panose="02040503050406030204" pitchFamily="18" charset="0"/>
                                  </a:rPr>
                                  <m:t>𝑖</m:t>
                                </m:r>
                              </m:sub>
                            </m:sSub>
                          </m:e>
                        </m:d>
                      </m:e>
                    </m:d>
                  </m:oMath>
                </a14:m>
                <a:r>
                  <a:rPr lang="en-US" sz="2400" dirty="0" smtClean="0">
                    <a:solidFill>
                      <a:schemeClr val="tx1"/>
                    </a:solidFill>
                    <a:latin typeface="+mj-lt"/>
                  </a:rPr>
                  <a:t>). Then sample covariance can be computed in two ways. First calculate empirical mean of </a:t>
                </a:r>
                <a14:m>
                  <m:oMath xmlns:m="http://schemas.openxmlformats.org/officeDocument/2006/math">
                    <m:r>
                      <a:rPr lang="en-IN" sz="2400" b="0" i="1" smtClean="0">
                        <a:solidFill>
                          <a:schemeClr val="tx1"/>
                        </a:solidFill>
                        <a:latin typeface="Cambria Math" panose="02040503050406030204" pitchFamily="18" charset="0"/>
                      </a:rPr>
                      <m:t>𝑋</m:t>
                    </m:r>
                  </m:oMath>
                </a14:m>
                <a:r>
                  <a:rPr lang="en-IN" sz="2400" b="1" dirty="0" smtClean="0">
                    <a:solidFill>
                      <a:schemeClr val="tx1"/>
                    </a:solidFill>
                    <a:latin typeface="+mj-lt"/>
                    <a:ea typeface="Cambria Math" panose="02040503050406030204" pitchFamily="18" charset="0"/>
                  </a:rPr>
                  <a:t> </a:t>
                </a:r>
                <a:r>
                  <a:rPr lang="en-IN" sz="2400" dirty="0" smtClean="0">
                    <a:solidFill>
                      <a:schemeClr val="tx1"/>
                    </a:solidFill>
                    <a:latin typeface="+mj-lt"/>
                    <a:ea typeface="Cambria Math" panose="02040503050406030204" pitchFamily="18" charset="0"/>
                  </a:rPr>
                  <a:t>and </a:t>
                </a:r>
                <a14:m>
                  <m:oMath xmlns:m="http://schemas.openxmlformats.org/officeDocument/2006/math">
                    <m:r>
                      <a:rPr lang="en-IN" sz="2400" b="0" i="1" smtClean="0">
                        <a:solidFill>
                          <a:schemeClr val="tx1"/>
                        </a:solidFill>
                        <a:latin typeface="Cambria Math" panose="02040503050406030204" pitchFamily="18" charset="0"/>
                        <a:ea typeface="Cambria Math" panose="02040503050406030204" pitchFamily="18" charset="0"/>
                      </a:rPr>
                      <m:t>𝑌</m:t>
                    </m:r>
                  </m:oMath>
                </a14:m>
                <a:endParaRPr lang="en-IN" sz="2400" dirty="0" smtClean="0">
                  <a:solidFill>
                    <a:schemeClr val="tx1"/>
                  </a:solidFill>
                  <a:latin typeface="+mj-lt"/>
                  <a:ea typeface="Cambria Math" panose="02040503050406030204" pitchFamily="18" charset="0"/>
                </a:endParaRPr>
              </a:p>
              <a:p>
                <a14:m>
                  <m:oMath xmlns:m="http://schemas.openxmlformats.org/officeDocument/2006/math">
                    <m:sSub>
                      <m:sSubPr>
                        <m:ctrlPr>
                          <a:rPr lang="en-IN" sz="2400" b="0" i="1" smtClean="0">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b="0" i="1" smtClean="0">
                            <a:solidFill>
                              <a:schemeClr val="tx1"/>
                            </a:solidFill>
                            <a:latin typeface="Cambria Math" panose="02040503050406030204" pitchFamily="18" charset="0"/>
                            <a:ea typeface="Cambria Math" panose="02040503050406030204" pitchFamily="18" charset="0"/>
                          </a:rPr>
                          <m:t>𝑋</m:t>
                        </m:r>
                      </m:sub>
                    </m:sSub>
                    <m:r>
                      <a:rPr lang="en-IN" sz="2400" dirty="0">
                        <a:solidFill>
                          <a:schemeClr val="tx1"/>
                        </a:solidFill>
                        <a:latin typeface="Cambria Math" panose="02040503050406030204" pitchFamily="18" charset="0"/>
                        <a:ea typeface="Cambria Math" panose="02040503050406030204" pitchFamily="18" charset="0"/>
                      </a:rPr>
                      <m:t>=</m:t>
                    </m:r>
                    <m:f>
                      <m:fPr>
                        <m:ctrlPr>
                          <a:rPr lang="en-IN" sz="2400" i="1" dirty="0">
                            <a:solidFill>
                              <a:schemeClr val="tx1"/>
                            </a:solidFill>
                            <a:latin typeface="Cambria Math" panose="02040503050406030204" pitchFamily="18" charset="0"/>
                            <a:ea typeface="Cambria Math" panose="02040503050406030204" pitchFamily="18" charset="0"/>
                          </a:rPr>
                        </m:ctrlPr>
                      </m:fPr>
                      <m:num>
                        <m:r>
                          <a:rPr lang="en-IN" sz="2400" dirty="0">
                            <a:solidFill>
                              <a:schemeClr val="tx1"/>
                            </a:solidFill>
                            <a:latin typeface="Cambria Math" panose="02040503050406030204" pitchFamily="18" charset="0"/>
                            <a:ea typeface="Cambria Math" panose="02040503050406030204" pitchFamily="18" charset="0"/>
                          </a:rPr>
                          <m:t>1</m:t>
                        </m:r>
                      </m:num>
                      <m:den>
                        <m:r>
                          <a:rPr lang="en-IN" sz="2400" dirty="0">
                            <a:solidFill>
                              <a:schemeClr val="tx1"/>
                            </a:solidFill>
                            <a:latin typeface="Cambria Math" panose="02040503050406030204" pitchFamily="18" charset="0"/>
                            <a:ea typeface="Cambria Math" panose="02040503050406030204" pitchFamily="18" charset="0"/>
                          </a:rPr>
                          <m:t>𝑛</m:t>
                        </m:r>
                      </m:den>
                    </m:f>
                    <m:nary>
                      <m:naryPr>
                        <m:chr m:val="∑"/>
                        <m:limLoc m:val="subSup"/>
                        <m:ctrlPr>
                          <a:rPr lang="en-IN" sz="2400" i="1" dirty="0">
                            <a:solidFill>
                              <a:schemeClr val="tx1"/>
                            </a:solidFill>
                            <a:latin typeface="Cambria Math" panose="02040503050406030204" pitchFamily="18" charset="0"/>
                            <a:ea typeface="Cambria Math" panose="02040503050406030204" pitchFamily="18" charset="0"/>
                          </a:rPr>
                        </m:ctrlPr>
                      </m:naryPr>
                      <m:sub>
                        <m:r>
                          <m:rPr>
                            <m:brk m:alnAt="25"/>
                          </m:rPr>
                          <a:rPr lang="en-IN" sz="2400" dirty="0">
                            <a:solidFill>
                              <a:schemeClr val="tx1"/>
                            </a:solidFill>
                            <a:latin typeface="Cambria Math" panose="02040503050406030204" pitchFamily="18" charset="0"/>
                            <a:ea typeface="Cambria Math" panose="02040503050406030204" pitchFamily="18" charset="0"/>
                          </a:rPr>
                          <m:t>𝑖</m:t>
                        </m:r>
                        <m:r>
                          <a:rPr lang="en-IN" sz="2400" dirty="0">
                            <a:solidFill>
                              <a:schemeClr val="tx1"/>
                            </a:solidFill>
                            <a:latin typeface="Cambria Math" panose="02040503050406030204" pitchFamily="18" charset="0"/>
                            <a:ea typeface="Cambria Math" panose="02040503050406030204" pitchFamily="18" charset="0"/>
                          </a:rPr>
                          <m:t>=1</m:t>
                        </m:r>
                      </m:sub>
                      <m:sup>
                        <m:r>
                          <a:rPr lang="en-IN" sz="2400" dirty="0">
                            <a:solidFill>
                              <a:schemeClr val="tx1"/>
                            </a:solidFill>
                            <a:latin typeface="Cambria Math" panose="02040503050406030204" pitchFamily="18" charset="0"/>
                            <a:ea typeface="Cambria Math" panose="02040503050406030204" pitchFamily="18" charset="0"/>
                          </a:rPr>
                          <m:t>𝑛</m:t>
                        </m:r>
                      </m:sup>
                      <m:e>
                        <m:sSub>
                          <m:sSubPr>
                            <m:ctrlPr>
                              <a:rPr lang="en-IN" sz="2400" i="1" dirty="0">
                                <a:solidFill>
                                  <a:schemeClr val="tx1"/>
                                </a:solidFill>
                                <a:latin typeface="Cambria Math" panose="02040503050406030204" pitchFamily="18" charset="0"/>
                                <a:ea typeface="Cambria Math" panose="02040503050406030204" pitchFamily="18" charset="0"/>
                              </a:rPr>
                            </m:ctrlPr>
                          </m:sSubPr>
                          <m:e>
                            <m:r>
                              <a:rPr lang="en-IN" sz="2400" dirty="0">
                                <a:solidFill>
                                  <a:schemeClr val="tx1"/>
                                </a:solidFill>
                                <a:latin typeface="Cambria Math" panose="02040503050406030204" pitchFamily="18" charset="0"/>
                                <a:ea typeface="Cambria Math" panose="02040503050406030204" pitchFamily="18" charset="0"/>
                              </a:rPr>
                              <m:t>𝑥</m:t>
                            </m:r>
                          </m:e>
                          <m:sub>
                            <m:r>
                              <a:rPr lang="en-IN" sz="2400" dirty="0">
                                <a:solidFill>
                                  <a:schemeClr val="tx1"/>
                                </a:solidFill>
                                <a:latin typeface="Cambria Math" panose="02040503050406030204" pitchFamily="18" charset="0"/>
                                <a:ea typeface="Cambria Math" panose="02040503050406030204" pitchFamily="18" charset="0"/>
                              </a:rPr>
                              <m:t>𝑖</m:t>
                            </m:r>
                          </m:sub>
                        </m:sSub>
                      </m:e>
                    </m:nary>
                  </m:oMath>
                </a14:m>
                <a:r>
                  <a:rPr lang="en-IN" sz="2400" dirty="0" smtClean="0">
                    <a:solidFill>
                      <a:schemeClr val="tx1"/>
                    </a:solidFill>
                    <a:latin typeface="+mj-lt"/>
                    <a:ea typeface="Cambria Math" panose="02040503050406030204" pitchFamily="18" charset="0"/>
                  </a:rPr>
                  <a:t> and </a:t>
                </a:r>
                <a14:m>
                  <m:oMath xmlns:m="http://schemas.openxmlformats.org/officeDocument/2006/math">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b="0" i="1" smtClean="0">
                            <a:solidFill>
                              <a:schemeClr val="tx1"/>
                            </a:solidFill>
                            <a:latin typeface="Cambria Math" panose="02040503050406030204" pitchFamily="18" charset="0"/>
                            <a:ea typeface="Cambria Math" panose="02040503050406030204" pitchFamily="18" charset="0"/>
                          </a:rPr>
                          <m:t>𝑌</m:t>
                        </m:r>
                      </m:sub>
                    </m:sSub>
                    <m:r>
                      <a:rPr lang="en-IN" sz="2400" dirty="0">
                        <a:solidFill>
                          <a:schemeClr val="tx1"/>
                        </a:solidFill>
                        <a:latin typeface="Cambria Math" panose="02040503050406030204" pitchFamily="18" charset="0"/>
                        <a:ea typeface="Cambria Math" panose="02040503050406030204" pitchFamily="18" charset="0"/>
                      </a:rPr>
                      <m:t>=</m:t>
                    </m:r>
                    <m:f>
                      <m:fPr>
                        <m:ctrlPr>
                          <a:rPr lang="en-IN" sz="2400" i="1" dirty="0">
                            <a:solidFill>
                              <a:schemeClr val="tx1"/>
                            </a:solidFill>
                            <a:latin typeface="Cambria Math" panose="02040503050406030204" pitchFamily="18" charset="0"/>
                            <a:ea typeface="Cambria Math" panose="02040503050406030204" pitchFamily="18" charset="0"/>
                          </a:rPr>
                        </m:ctrlPr>
                      </m:fPr>
                      <m:num>
                        <m:r>
                          <a:rPr lang="en-IN" sz="2400" dirty="0">
                            <a:solidFill>
                              <a:schemeClr val="tx1"/>
                            </a:solidFill>
                            <a:latin typeface="Cambria Math" panose="02040503050406030204" pitchFamily="18" charset="0"/>
                            <a:ea typeface="Cambria Math" panose="02040503050406030204" pitchFamily="18" charset="0"/>
                          </a:rPr>
                          <m:t>1</m:t>
                        </m:r>
                      </m:num>
                      <m:den>
                        <m:r>
                          <a:rPr lang="en-IN" sz="2400" dirty="0">
                            <a:solidFill>
                              <a:schemeClr val="tx1"/>
                            </a:solidFill>
                            <a:latin typeface="Cambria Math" panose="02040503050406030204" pitchFamily="18" charset="0"/>
                            <a:ea typeface="Cambria Math" panose="02040503050406030204" pitchFamily="18" charset="0"/>
                          </a:rPr>
                          <m:t>𝑛</m:t>
                        </m:r>
                      </m:den>
                    </m:f>
                    <m:nary>
                      <m:naryPr>
                        <m:chr m:val="∑"/>
                        <m:limLoc m:val="subSup"/>
                        <m:ctrlPr>
                          <a:rPr lang="en-IN" sz="2400" i="1" dirty="0">
                            <a:solidFill>
                              <a:schemeClr val="tx1"/>
                            </a:solidFill>
                            <a:latin typeface="Cambria Math" panose="02040503050406030204" pitchFamily="18" charset="0"/>
                            <a:ea typeface="Cambria Math" panose="02040503050406030204" pitchFamily="18" charset="0"/>
                          </a:rPr>
                        </m:ctrlPr>
                      </m:naryPr>
                      <m:sub>
                        <m:r>
                          <m:rPr>
                            <m:brk m:alnAt="25"/>
                          </m:rPr>
                          <a:rPr lang="en-IN" sz="2400" dirty="0">
                            <a:solidFill>
                              <a:schemeClr val="tx1"/>
                            </a:solidFill>
                            <a:latin typeface="Cambria Math" panose="02040503050406030204" pitchFamily="18" charset="0"/>
                            <a:ea typeface="Cambria Math" panose="02040503050406030204" pitchFamily="18" charset="0"/>
                          </a:rPr>
                          <m:t>𝑖</m:t>
                        </m:r>
                        <m:r>
                          <a:rPr lang="en-IN" sz="2400" dirty="0">
                            <a:solidFill>
                              <a:schemeClr val="tx1"/>
                            </a:solidFill>
                            <a:latin typeface="Cambria Math" panose="02040503050406030204" pitchFamily="18" charset="0"/>
                            <a:ea typeface="Cambria Math" panose="02040503050406030204" pitchFamily="18" charset="0"/>
                          </a:rPr>
                          <m:t>=1</m:t>
                        </m:r>
                      </m:sub>
                      <m:sup>
                        <m:r>
                          <a:rPr lang="en-IN" sz="2400" dirty="0">
                            <a:solidFill>
                              <a:schemeClr val="tx1"/>
                            </a:solidFill>
                            <a:latin typeface="Cambria Math" panose="02040503050406030204" pitchFamily="18" charset="0"/>
                            <a:ea typeface="Cambria Math" panose="02040503050406030204" pitchFamily="18" charset="0"/>
                          </a:rPr>
                          <m:t>𝑛</m:t>
                        </m:r>
                      </m:sup>
                      <m:e>
                        <m:sSub>
                          <m:sSubPr>
                            <m:ctrlPr>
                              <a:rPr lang="en-IN" sz="2400" i="1" dirty="0">
                                <a:solidFill>
                                  <a:schemeClr val="tx1"/>
                                </a:solidFill>
                                <a:latin typeface="Cambria Math" panose="02040503050406030204" pitchFamily="18" charset="0"/>
                                <a:ea typeface="Cambria Math" panose="02040503050406030204" pitchFamily="18" charset="0"/>
                              </a:rPr>
                            </m:ctrlPr>
                          </m:sSubPr>
                          <m:e>
                            <m:r>
                              <a:rPr lang="en-IN" sz="2400" b="0" i="1" dirty="0" smtClean="0">
                                <a:solidFill>
                                  <a:schemeClr val="tx1"/>
                                </a:solidFill>
                                <a:latin typeface="Cambria Math" panose="02040503050406030204" pitchFamily="18" charset="0"/>
                                <a:ea typeface="Cambria Math" panose="02040503050406030204" pitchFamily="18" charset="0"/>
                              </a:rPr>
                              <m:t>𝑦</m:t>
                            </m:r>
                          </m:e>
                          <m:sub>
                            <m:r>
                              <a:rPr lang="en-IN" sz="2400" dirty="0">
                                <a:solidFill>
                                  <a:schemeClr val="tx1"/>
                                </a:solidFill>
                                <a:latin typeface="Cambria Math" panose="02040503050406030204" pitchFamily="18" charset="0"/>
                                <a:ea typeface="Cambria Math" panose="02040503050406030204" pitchFamily="18" charset="0"/>
                              </a:rPr>
                              <m:t>𝑖</m:t>
                            </m:r>
                          </m:sub>
                        </m:sSub>
                      </m:e>
                    </m:nary>
                  </m:oMath>
                </a14:m>
                <a:r>
                  <a:rPr lang="en-IN" sz="2400" dirty="0">
                    <a:solidFill>
                      <a:schemeClr val="tx1"/>
                    </a:solidFill>
                    <a:latin typeface="+mj-lt"/>
                    <a:ea typeface="Cambria Math" panose="02040503050406030204" pitchFamily="18" charset="0"/>
                  </a:rPr>
                  <a:t> </a:t>
                </a:r>
              </a:p>
              <a:p>
                <a:r>
                  <a:rPr lang="en-IN" sz="2400" b="1" dirty="0" smtClean="0">
                    <a:solidFill>
                      <a:schemeClr val="tx1"/>
                    </a:solidFill>
                    <a:latin typeface="+mj-lt"/>
                    <a:ea typeface="Cambria Math" panose="02040503050406030204" pitchFamily="18" charset="0"/>
                  </a:rPr>
                  <a:t>Method </a:t>
                </a:r>
                <a:r>
                  <a:rPr lang="en-IN" sz="2400" b="1" dirty="0">
                    <a:solidFill>
                      <a:schemeClr val="tx1"/>
                    </a:solidFill>
                    <a:latin typeface="+mj-lt"/>
                    <a:ea typeface="Cambria Math" panose="02040503050406030204" pitchFamily="18" charset="0"/>
                  </a:rPr>
                  <a:t>1</a:t>
                </a:r>
                <a:r>
                  <a:rPr lang="en-IN" sz="2400" dirty="0">
                    <a:solidFill>
                      <a:schemeClr val="tx1"/>
                    </a:solidFill>
                    <a:latin typeface="+mj-lt"/>
                    <a:ea typeface="Cambria Math" panose="02040503050406030204" pitchFamily="18" charset="0"/>
                  </a:rPr>
                  <a:t>: Calculate </a:t>
                </a:r>
                <a14:m>
                  <m:oMath xmlns:m="http://schemas.openxmlformats.org/officeDocument/2006/math">
                    <m:acc>
                      <m:accPr>
                        <m:chr m:val="̂"/>
                        <m:ctrlPr>
                          <a:rPr lang="en-IN" sz="2400" b="0" i="1" dirty="0" smtClean="0">
                            <a:solidFill>
                              <a:schemeClr val="tx1"/>
                            </a:solidFill>
                            <a:latin typeface="Cambria Math" panose="02040503050406030204" pitchFamily="18" charset="0"/>
                            <a:ea typeface="Cambria Math" panose="02040503050406030204" pitchFamily="18" charset="0"/>
                          </a:rPr>
                        </m:ctrlPr>
                      </m:accPr>
                      <m:e>
                        <m:r>
                          <m:rPr>
                            <m:sty m:val="p"/>
                          </m:rPr>
                          <a:rPr lang="en-IN" sz="2400" b="0" i="0" dirty="0" smtClean="0">
                            <a:solidFill>
                              <a:schemeClr val="tx1"/>
                            </a:solidFill>
                            <a:latin typeface="Cambria Math" panose="02040503050406030204" pitchFamily="18" charset="0"/>
                            <a:ea typeface="Cambria Math" panose="02040503050406030204" pitchFamily="18" charset="0"/>
                          </a:rPr>
                          <m:t>Cov</m:t>
                        </m:r>
                      </m:e>
                    </m:acc>
                    <m:d>
                      <m:dPr>
                        <m:ctrlPr>
                          <a:rPr lang="en-IN" sz="2400" b="0" i="1" dirty="0" smtClean="0">
                            <a:solidFill>
                              <a:schemeClr val="tx1"/>
                            </a:solidFill>
                            <a:latin typeface="Cambria Math" panose="02040503050406030204" pitchFamily="18" charset="0"/>
                          </a:rPr>
                        </m:ctrlPr>
                      </m:dPr>
                      <m:e>
                        <m:r>
                          <a:rPr lang="en-IN" sz="2400" b="0" i="1" dirty="0" smtClean="0">
                            <a:solidFill>
                              <a:schemeClr val="tx1"/>
                            </a:solidFill>
                            <a:latin typeface="Cambria Math" panose="02040503050406030204" pitchFamily="18" charset="0"/>
                          </a:rPr>
                          <m:t>𝑋</m:t>
                        </m:r>
                        <m:r>
                          <a:rPr lang="en-IN" sz="2400" b="0" i="1" dirty="0" smtClean="0">
                            <a:solidFill>
                              <a:schemeClr val="tx1"/>
                            </a:solidFill>
                            <a:latin typeface="Cambria Math" panose="02040503050406030204" pitchFamily="18" charset="0"/>
                          </a:rPr>
                          <m:t>,</m:t>
                        </m:r>
                        <m:r>
                          <a:rPr lang="en-IN" sz="2400" b="0" i="1" dirty="0" smtClean="0">
                            <a:solidFill>
                              <a:schemeClr val="tx1"/>
                            </a:solidFill>
                            <a:latin typeface="Cambria Math" panose="02040503050406030204" pitchFamily="18" charset="0"/>
                          </a:rPr>
                          <m:t>𝑌</m:t>
                        </m:r>
                      </m:e>
                    </m:d>
                    <m:r>
                      <a:rPr lang="en-IN" sz="2400" dirty="0">
                        <a:solidFill>
                          <a:schemeClr val="tx1"/>
                        </a:solidFill>
                        <a:latin typeface="Cambria Math" panose="02040503050406030204" pitchFamily="18" charset="0"/>
                        <a:ea typeface="Cambria Math" panose="02040503050406030204" pitchFamily="18" charset="0"/>
                      </a:rPr>
                      <m:t>=</m:t>
                    </m:r>
                    <m:f>
                      <m:fPr>
                        <m:ctrlPr>
                          <a:rPr lang="en-IN" sz="2400" i="1" dirty="0">
                            <a:solidFill>
                              <a:schemeClr val="tx1"/>
                            </a:solidFill>
                            <a:latin typeface="Cambria Math" panose="02040503050406030204" pitchFamily="18" charset="0"/>
                            <a:ea typeface="Cambria Math" panose="02040503050406030204" pitchFamily="18" charset="0"/>
                          </a:rPr>
                        </m:ctrlPr>
                      </m:fPr>
                      <m:num>
                        <m:r>
                          <a:rPr lang="en-IN" sz="2400" dirty="0">
                            <a:solidFill>
                              <a:schemeClr val="tx1"/>
                            </a:solidFill>
                            <a:latin typeface="Cambria Math" panose="02040503050406030204" pitchFamily="18" charset="0"/>
                            <a:ea typeface="Cambria Math" panose="02040503050406030204" pitchFamily="18" charset="0"/>
                          </a:rPr>
                          <m:t>1</m:t>
                        </m:r>
                      </m:num>
                      <m:den>
                        <m:r>
                          <a:rPr lang="en-IN" sz="2400" dirty="0">
                            <a:solidFill>
                              <a:schemeClr val="tx1"/>
                            </a:solidFill>
                            <a:latin typeface="Cambria Math" panose="02040503050406030204" pitchFamily="18" charset="0"/>
                            <a:ea typeface="Cambria Math" panose="02040503050406030204" pitchFamily="18" charset="0"/>
                          </a:rPr>
                          <m:t>𝑛</m:t>
                        </m:r>
                      </m:den>
                    </m:f>
                    <m:nary>
                      <m:naryPr>
                        <m:chr m:val="∑"/>
                        <m:limLoc m:val="subSup"/>
                        <m:ctrlPr>
                          <a:rPr lang="en-IN" sz="2400" i="1" dirty="0">
                            <a:solidFill>
                              <a:schemeClr val="tx1"/>
                            </a:solidFill>
                            <a:latin typeface="Cambria Math" panose="02040503050406030204" pitchFamily="18" charset="0"/>
                            <a:ea typeface="Cambria Math" panose="02040503050406030204" pitchFamily="18" charset="0"/>
                          </a:rPr>
                        </m:ctrlPr>
                      </m:naryPr>
                      <m:sub>
                        <m:r>
                          <m:rPr>
                            <m:brk m:alnAt="25"/>
                          </m:rPr>
                          <a:rPr lang="en-IN" sz="2400" dirty="0">
                            <a:solidFill>
                              <a:schemeClr val="tx1"/>
                            </a:solidFill>
                            <a:latin typeface="Cambria Math" panose="02040503050406030204" pitchFamily="18" charset="0"/>
                            <a:ea typeface="Cambria Math" panose="02040503050406030204" pitchFamily="18" charset="0"/>
                          </a:rPr>
                          <m:t>𝑖</m:t>
                        </m:r>
                        <m:r>
                          <a:rPr lang="en-IN" sz="2400" dirty="0">
                            <a:solidFill>
                              <a:schemeClr val="tx1"/>
                            </a:solidFill>
                            <a:latin typeface="Cambria Math" panose="02040503050406030204" pitchFamily="18" charset="0"/>
                            <a:ea typeface="Cambria Math" panose="02040503050406030204" pitchFamily="18" charset="0"/>
                          </a:rPr>
                          <m:t>=1</m:t>
                        </m:r>
                      </m:sub>
                      <m:sup>
                        <m:r>
                          <a:rPr lang="en-IN" sz="2400" dirty="0">
                            <a:solidFill>
                              <a:schemeClr val="tx1"/>
                            </a:solidFill>
                            <a:latin typeface="Cambria Math" panose="02040503050406030204" pitchFamily="18" charset="0"/>
                            <a:ea typeface="Cambria Math" panose="02040503050406030204" pitchFamily="18" charset="0"/>
                          </a:rPr>
                          <m:t>𝑛</m:t>
                        </m:r>
                      </m:sup>
                      <m:e>
                        <m:d>
                          <m:dPr>
                            <m:ctrlPr>
                              <a:rPr lang="en-IN" sz="2400" b="0" i="1" dirty="0" smtClean="0">
                                <a:solidFill>
                                  <a:schemeClr val="tx1"/>
                                </a:solidFill>
                                <a:latin typeface="Cambria Math" panose="02040503050406030204" pitchFamily="18" charset="0"/>
                                <a:ea typeface="Cambria Math" panose="02040503050406030204" pitchFamily="18" charset="0"/>
                              </a:rPr>
                            </m:ctrlPr>
                          </m:dPr>
                          <m:e>
                            <m:sSub>
                              <m:sSubPr>
                                <m:ctrlPr>
                                  <a:rPr lang="en-IN" sz="2400" i="1" dirty="0">
                                    <a:solidFill>
                                      <a:schemeClr val="tx1"/>
                                    </a:solidFill>
                                    <a:latin typeface="Cambria Math" panose="02040503050406030204" pitchFamily="18" charset="0"/>
                                    <a:ea typeface="Cambria Math" panose="02040503050406030204" pitchFamily="18" charset="0"/>
                                  </a:rPr>
                                </m:ctrlPr>
                              </m:sSubPr>
                              <m:e>
                                <m:r>
                                  <a:rPr lang="en-IN" sz="2400" dirty="0">
                                    <a:solidFill>
                                      <a:schemeClr val="tx1"/>
                                    </a:solidFill>
                                    <a:latin typeface="Cambria Math" panose="02040503050406030204" pitchFamily="18" charset="0"/>
                                    <a:ea typeface="Cambria Math" panose="02040503050406030204" pitchFamily="18" charset="0"/>
                                  </a:rPr>
                                  <m:t>𝑥</m:t>
                                </m:r>
                              </m:e>
                              <m:sub>
                                <m:r>
                                  <a:rPr lang="en-IN" sz="2400" dirty="0">
                                    <a:solidFill>
                                      <a:schemeClr val="tx1"/>
                                    </a:solidFill>
                                    <a:latin typeface="Cambria Math" panose="02040503050406030204" pitchFamily="18" charset="0"/>
                                    <a:ea typeface="Cambria Math" panose="02040503050406030204" pitchFamily="18" charset="0"/>
                                  </a:rPr>
                                  <m:t>𝑖</m:t>
                                </m:r>
                              </m:sub>
                            </m:sSub>
                            <m:r>
                              <a:rPr lang="en-IN" sz="2400" i="1" dirty="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i="1">
                                    <a:solidFill>
                                      <a:schemeClr val="tx1"/>
                                    </a:solidFill>
                                    <a:latin typeface="Cambria Math" panose="02040503050406030204" pitchFamily="18" charset="0"/>
                                    <a:ea typeface="Cambria Math" panose="02040503050406030204" pitchFamily="18" charset="0"/>
                                  </a:rPr>
                                  <m:t>𝑋</m:t>
                                </m:r>
                              </m:sub>
                            </m:sSub>
                          </m:e>
                        </m:d>
                      </m:e>
                    </m:nary>
                    <m:d>
                      <m:dPr>
                        <m:ctrlPr>
                          <a:rPr lang="en-IN" sz="2400" b="0" i="1" dirty="0" smtClean="0">
                            <a:solidFill>
                              <a:schemeClr val="tx1"/>
                            </a:solidFill>
                            <a:latin typeface="Cambria Math" panose="02040503050406030204" pitchFamily="18" charset="0"/>
                            <a:ea typeface="Cambria Math" panose="02040503050406030204" pitchFamily="18" charset="0"/>
                          </a:rPr>
                        </m:ctrlPr>
                      </m:dPr>
                      <m:e>
                        <m:sSub>
                          <m:sSubPr>
                            <m:ctrlPr>
                              <a:rPr lang="en-IN" sz="2400" i="1" dirty="0">
                                <a:solidFill>
                                  <a:schemeClr val="tx1"/>
                                </a:solidFill>
                                <a:latin typeface="Cambria Math" panose="02040503050406030204" pitchFamily="18" charset="0"/>
                                <a:ea typeface="Cambria Math" panose="02040503050406030204" pitchFamily="18" charset="0"/>
                              </a:rPr>
                            </m:ctrlPr>
                          </m:sSubPr>
                          <m:e>
                            <m:r>
                              <a:rPr lang="en-IN" sz="2400" b="0" i="1" dirty="0" smtClean="0">
                                <a:solidFill>
                                  <a:schemeClr val="tx1"/>
                                </a:solidFill>
                                <a:latin typeface="Cambria Math" panose="02040503050406030204" pitchFamily="18" charset="0"/>
                                <a:ea typeface="Cambria Math" panose="02040503050406030204" pitchFamily="18" charset="0"/>
                              </a:rPr>
                              <m:t>𝑦</m:t>
                            </m:r>
                          </m:e>
                          <m:sub>
                            <m:r>
                              <a:rPr lang="en-IN" sz="2400" dirty="0">
                                <a:solidFill>
                                  <a:schemeClr val="tx1"/>
                                </a:solidFill>
                                <a:latin typeface="Cambria Math" panose="02040503050406030204" pitchFamily="18" charset="0"/>
                                <a:ea typeface="Cambria Math" panose="02040503050406030204" pitchFamily="18" charset="0"/>
                              </a:rPr>
                              <m:t>𝑖</m:t>
                            </m:r>
                          </m:sub>
                        </m:sSub>
                        <m:r>
                          <a:rPr lang="en-IN" sz="2400" i="1" dirty="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b="0" i="1" smtClean="0">
                                <a:solidFill>
                                  <a:schemeClr val="tx1"/>
                                </a:solidFill>
                                <a:latin typeface="Cambria Math" panose="02040503050406030204" pitchFamily="18" charset="0"/>
                                <a:ea typeface="Cambria Math" panose="02040503050406030204" pitchFamily="18" charset="0"/>
                              </a:rPr>
                              <m:t>𝑌</m:t>
                            </m:r>
                          </m:sub>
                        </m:sSub>
                      </m:e>
                    </m:d>
                  </m:oMath>
                </a14:m>
                <a:endParaRPr lang="en-IN" sz="2400" dirty="0" smtClean="0">
                  <a:solidFill>
                    <a:schemeClr val="tx1"/>
                  </a:solidFill>
                  <a:latin typeface="+mj-lt"/>
                  <a:ea typeface="Cambria Math" panose="02040503050406030204" pitchFamily="18" charset="0"/>
                </a:endParaRPr>
              </a:p>
              <a:p>
                <a:r>
                  <a:rPr lang="en-IN" sz="2400" b="1" dirty="0" smtClean="0">
                    <a:solidFill>
                      <a:schemeClr val="tx1"/>
                    </a:solidFill>
                    <a:latin typeface="+mj-lt"/>
                    <a:ea typeface="Cambria Math" panose="02040503050406030204" pitchFamily="18" charset="0"/>
                  </a:rPr>
                  <a:t>Method </a:t>
                </a:r>
                <a:r>
                  <a:rPr lang="en-IN" sz="2400" b="1" dirty="0">
                    <a:solidFill>
                      <a:schemeClr val="tx1"/>
                    </a:solidFill>
                    <a:latin typeface="+mj-lt"/>
                    <a:ea typeface="Cambria Math" panose="02040503050406030204" pitchFamily="18" charset="0"/>
                  </a:rPr>
                  <a:t>2</a:t>
                </a:r>
                <a:r>
                  <a:rPr lang="en-IN" sz="2400" dirty="0">
                    <a:solidFill>
                      <a:schemeClr val="tx1"/>
                    </a:solidFill>
                    <a:latin typeface="+mj-lt"/>
                    <a:ea typeface="Cambria Math" panose="02040503050406030204" pitchFamily="18" charset="0"/>
                  </a:rPr>
                  <a:t>: First calculate </a:t>
                </a:r>
                <a14:m>
                  <m:oMath xmlns:m="http://schemas.openxmlformats.org/officeDocument/2006/math">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b="0" i="1" smtClean="0">
                            <a:solidFill>
                              <a:schemeClr val="tx1"/>
                            </a:solidFill>
                            <a:latin typeface="Cambria Math" panose="02040503050406030204" pitchFamily="18" charset="0"/>
                            <a:ea typeface="Cambria Math" panose="02040503050406030204" pitchFamily="18" charset="0"/>
                          </a:rPr>
                          <m:t>𝑐</m:t>
                        </m:r>
                      </m:e>
                    </m:acc>
                    <m:r>
                      <a:rPr lang="en-IN" sz="2400" i="1" dirty="0">
                        <a:solidFill>
                          <a:schemeClr val="tx1"/>
                        </a:solidFill>
                        <a:latin typeface="Cambria Math" panose="02040503050406030204" pitchFamily="18" charset="0"/>
                        <a:ea typeface="Cambria Math" panose="02040503050406030204" pitchFamily="18" charset="0"/>
                      </a:rPr>
                      <m:t>=</m:t>
                    </m:r>
                    <m:f>
                      <m:fPr>
                        <m:ctrlPr>
                          <a:rPr lang="en-IN" sz="2400" i="1" dirty="0">
                            <a:solidFill>
                              <a:schemeClr val="tx1"/>
                            </a:solidFill>
                            <a:latin typeface="Cambria Math" panose="02040503050406030204" pitchFamily="18" charset="0"/>
                            <a:ea typeface="Cambria Math" panose="02040503050406030204" pitchFamily="18" charset="0"/>
                          </a:rPr>
                        </m:ctrlPr>
                      </m:fPr>
                      <m:num>
                        <m:r>
                          <a:rPr lang="en-IN" sz="2400" dirty="0">
                            <a:solidFill>
                              <a:schemeClr val="tx1"/>
                            </a:solidFill>
                            <a:latin typeface="Cambria Math" panose="02040503050406030204" pitchFamily="18" charset="0"/>
                            <a:ea typeface="Cambria Math" panose="02040503050406030204" pitchFamily="18" charset="0"/>
                          </a:rPr>
                          <m:t>1</m:t>
                        </m:r>
                      </m:num>
                      <m:den>
                        <m:r>
                          <a:rPr lang="en-IN" sz="2400" dirty="0">
                            <a:solidFill>
                              <a:schemeClr val="tx1"/>
                            </a:solidFill>
                            <a:latin typeface="Cambria Math" panose="02040503050406030204" pitchFamily="18" charset="0"/>
                            <a:ea typeface="Cambria Math" panose="02040503050406030204" pitchFamily="18" charset="0"/>
                          </a:rPr>
                          <m:t>𝑛</m:t>
                        </m:r>
                      </m:den>
                    </m:f>
                    <m:nary>
                      <m:naryPr>
                        <m:chr m:val="∑"/>
                        <m:limLoc m:val="subSup"/>
                        <m:ctrlPr>
                          <a:rPr lang="en-IN" sz="2400" i="1" dirty="0">
                            <a:solidFill>
                              <a:schemeClr val="tx1"/>
                            </a:solidFill>
                            <a:latin typeface="Cambria Math" panose="02040503050406030204" pitchFamily="18" charset="0"/>
                            <a:ea typeface="Cambria Math" panose="02040503050406030204" pitchFamily="18" charset="0"/>
                          </a:rPr>
                        </m:ctrlPr>
                      </m:naryPr>
                      <m:sub>
                        <m:r>
                          <m:rPr>
                            <m:brk m:alnAt="25"/>
                          </m:rPr>
                          <a:rPr lang="en-IN" sz="2400" dirty="0">
                            <a:solidFill>
                              <a:schemeClr val="tx1"/>
                            </a:solidFill>
                            <a:latin typeface="Cambria Math" panose="02040503050406030204" pitchFamily="18" charset="0"/>
                            <a:ea typeface="Cambria Math" panose="02040503050406030204" pitchFamily="18" charset="0"/>
                          </a:rPr>
                          <m:t>𝑖</m:t>
                        </m:r>
                        <m:r>
                          <a:rPr lang="en-IN" sz="2400" dirty="0">
                            <a:solidFill>
                              <a:schemeClr val="tx1"/>
                            </a:solidFill>
                            <a:latin typeface="Cambria Math" panose="02040503050406030204" pitchFamily="18" charset="0"/>
                            <a:ea typeface="Cambria Math" panose="02040503050406030204" pitchFamily="18" charset="0"/>
                          </a:rPr>
                          <m:t>=1</m:t>
                        </m:r>
                      </m:sub>
                      <m:sup>
                        <m:r>
                          <a:rPr lang="en-IN" sz="2400" dirty="0">
                            <a:solidFill>
                              <a:schemeClr val="tx1"/>
                            </a:solidFill>
                            <a:latin typeface="Cambria Math" panose="02040503050406030204" pitchFamily="18" charset="0"/>
                            <a:ea typeface="Cambria Math" panose="02040503050406030204" pitchFamily="18" charset="0"/>
                          </a:rPr>
                          <m:t>𝑛</m:t>
                        </m:r>
                      </m:sup>
                      <m:e>
                        <m:sSub>
                          <m:sSubPr>
                            <m:ctrlPr>
                              <a:rPr lang="en-IN" sz="2400" b="0" i="1" dirty="0" smtClean="0">
                                <a:solidFill>
                                  <a:schemeClr val="tx1"/>
                                </a:solidFill>
                                <a:latin typeface="Cambria Math" panose="02040503050406030204" pitchFamily="18" charset="0"/>
                                <a:ea typeface="Cambria Math" panose="02040503050406030204" pitchFamily="18" charset="0"/>
                              </a:rPr>
                            </m:ctrlPr>
                          </m:sSubPr>
                          <m:e>
                            <m:r>
                              <a:rPr lang="en-IN" sz="2400" b="0" i="1" dirty="0" smtClean="0">
                                <a:solidFill>
                                  <a:schemeClr val="tx1"/>
                                </a:solidFill>
                                <a:latin typeface="Cambria Math" panose="02040503050406030204" pitchFamily="18" charset="0"/>
                                <a:ea typeface="Cambria Math" panose="02040503050406030204" pitchFamily="18" charset="0"/>
                              </a:rPr>
                              <m:t>𝑥</m:t>
                            </m:r>
                          </m:e>
                          <m:sub>
                            <m:r>
                              <a:rPr lang="en-IN" sz="2400" b="0" i="1" dirty="0" smtClean="0">
                                <a:solidFill>
                                  <a:schemeClr val="tx1"/>
                                </a:solidFill>
                                <a:latin typeface="Cambria Math" panose="02040503050406030204" pitchFamily="18" charset="0"/>
                                <a:ea typeface="Cambria Math" panose="02040503050406030204" pitchFamily="18" charset="0"/>
                              </a:rPr>
                              <m:t>𝑖</m:t>
                            </m:r>
                          </m:sub>
                        </m:sSub>
                        <m:sSub>
                          <m:sSubPr>
                            <m:ctrlPr>
                              <a:rPr lang="en-IN" sz="2400" b="0" i="1" dirty="0" smtClean="0">
                                <a:solidFill>
                                  <a:schemeClr val="tx1"/>
                                </a:solidFill>
                                <a:latin typeface="Cambria Math" panose="02040503050406030204" pitchFamily="18" charset="0"/>
                                <a:ea typeface="Cambria Math" panose="02040503050406030204" pitchFamily="18" charset="0"/>
                              </a:rPr>
                            </m:ctrlPr>
                          </m:sSubPr>
                          <m:e>
                            <m:r>
                              <a:rPr lang="en-IN" sz="2400" b="0" i="1" dirty="0" smtClean="0">
                                <a:solidFill>
                                  <a:schemeClr val="tx1"/>
                                </a:solidFill>
                                <a:latin typeface="Cambria Math" panose="02040503050406030204" pitchFamily="18" charset="0"/>
                                <a:ea typeface="Cambria Math" panose="02040503050406030204" pitchFamily="18" charset="0"/>
                              </a:rPr>
                              <m:t>𝑦</m:t>
                            </m:r>
                          </m:e>
                          <m:sub>
                            <m:r>
                              <a:rPr lang="en-IN" sz="2400" b="0" i="1" dirty="0" smtClean="0">
                                <a:solidFill>
                                  <a:schemeClr val="tx1"/>
                                </a:solidFill>
                                <a:latin typeface="Cambria Math" panose="02040503050406030204" pitchFamily="18" charset="0"/>
                                <a:ea typeface="Cambria Math" panose="02040503050406030204" pitchFamily="18" charset="0"/>
                              </a:rPr>
                              <m:t>𝑖</m:t>
                            </m:r>
                          </m:sub>
                        </m:sSub>
                      </m:e>
                    </m:nary>
                  </m:oMath>
                </a14:m>
                <a:r>
                  <a:rPr lang="en-IN" sz="2400" dirty="0">
                    <a:solidFill>
                      <a:schemeClr val="tx1"/>
                    </a:solidFill>
                    <a:latin typeface="+mj-lt"/>
                    <a:ea typeface="Cambria Math" panose="02040503050406030204" pitchFamily="18" charset="0"/>
                  </a:rPr>
                  <a:t> and </a:t>
                </a:r>
                <a:r>
                  <a:rPr lang="en-IN" sz="2400" dirty="0" smtClean="0">
                    <a:solidFill>
                      <a:schemeClr val="tx1"/>
                    </a:solidFill>
                    <a:latin typeface="+mj-lt"/>
                    <a:ea typeface="Cambria Math" panose="02040503050406030204" pitchFamily="18" charset="0"/>
                  </a:rPr>
                  <a:t>get </a:t>
                </a:r>
                <a14:m>
                  <m:oMath xmlns:m="http://schemas.openxmlformats.org/officeDocument/2006/math">
                    <m:acc>
                      <m:accPr>
                        <m:chr m:val="̂"/>
                        <m:ctrlPr>
                          <a:rPr lang="en-IN" sz="2400" i="1" dirty="0">
                            <a:solidFill>
                              <a:schemeClr val="tx1"/>
                            </a:solidFill>
                            <a:latin typeface="Cambria Math" panose="02040503050406030204" pitchFamily="18" charset="0"/>
                            <a:ea typeface="Cambria Math" panose="02040503050406030204" pitchFamily="18" charset="0"/>
                          </a:rPr>
                        </m:ctrlPr>
                      </m:accPr>
                      <m:e>
                        <m:r>
                          <m:rPr>
                            <m:sty m:val="p"/>
                          </m:rPr>
                          <a:rPr lang="en-IN" sz="2400" dirty="0">
                            <a:solidFill>
                              <a:schemeClr val="tx1"/>
                            </a:solidFill>
                            <a:latin typeface="Cambria Math" panose="02040503050406030204" pitchFamily="18" charset="0"/>
                            <a:ea typeface="Cambria Math" panose="02040503050406030204" pitchFamily="18" charset="0"/>
                          </a:rPr>
                          <m:t>Cov</m:t>
                        </m:r>
                      </m:e>
                    </m:acc>
                    <m:d>
                      <m:dPr>
                        <m:ctrlPr>
                          <a:rPr lang="en-IN" sz="2400" i="1" dirty="0">
                            <a:solidFill>
                              <a:schemeClr val="tx1"/>
                            </a:solidFill>
                            <a:latin typeface="Cambria Math" panose="02040503050406030204" pitchFamily="18" charset="0"/>
                          </a:rPr>
                        </m:ctrlPr>
                      </m:dPr>
                      <m:e>
                        <m:r>
                          <a:rPr lang="en-IN" sz="2400" i="1" dirty="0">
                            <a:solidFill>
                              <a:schemeClr val="tx1"/>
                            </a:solidFill>
                            <a:latin typeface="Cambria Math" panose="02040503050406030204" pitchFamily="18" charset="0"/>
                          </a:rPr>
                          <m:t>𝑋</m:t>
                        </m:r>
                        <m:r>
                          <a:rPr lang="en-IN" sz="2400" i="1" dirty="0">
                            <a:solidFill>
                              <a:schemeClr val="tx1"/>
                            </a:solidFill>
                            <a:latin typeface="Cambria Math" panose="02040503050406030204" pitchFamily="18" charset="0"/>
                          </a:rPr>
                          <m:t>,</m:t>
                        </m:r>
                        <m:r>
                          <a:rPr lang="en-IN" sz="2400" i="1" dirty="0">
                            <a:solidFill>
                              <a:schemeClr val="tx1"/>
                            </a:solidFill>
                            <a:latin typeface="Cambria Math" panose="02040503050406030204" pitchFamily="18" charset="0"/>
                          </a:rPr>
                          <m:t>𝑌</m:t>
                        </m:r>
                      </m:e>
                    </m:d>
                    <m:r>
                      <a:rPr lang="en-IN" sz="2400" i="1">
                        <a:solidFill>
                          <a:schemeClr val="tx1"/>
                        </a:solidFill>
                        <a:latin typeface="Cambria Math" panose="02040503050406030204" pitchFamily="18" charset="0"/>
                        <a:ea typeface="Cambria Math" panose="02040503050406030204" pitchFamily="18" charset="0"/>
                      </a:rPr>
                      <m:t>=</m:t>
                    </m:r>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b="0" i="1" smtClean="0">
                            <a:solidFill>
                              <a:schemeClr val="tx1"/>
                            </a:solidFill>
                            <a:latin typeface="Cambria Math" panose="02040503050406030204" pitchFamily="18" charset="0"/>
                            <a:ea typeface="Cambria Math" panose="02040503050406030204" pitchFamily="18" charset="0"/>
                          </a:rPr>
                          <m:t>𝑐</m:t>
                        </m:r>
                      </m:e>
                    </m:acc>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i="1">
                            <a:solidFill>
                              <a:schemeClr val="tx1"/>
                            </a:solidFill>
                            <a:latin typeface="Cambria Math" panose="02040503050406030204" pitchFamily="18" charset="0"/>
                            <a:ea typeface="Cambria Math" panose="02040503050406030204" pitchFamily="18" charset="0"/>
                          </a:rPr>
                          <m:t>𝑋</m:t>
                        </m:r>
                      </m:sub>
                    </m:sSub>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b="0" i="1" smtClean="0">
                            <a:solidFill>
                              <a:schemeClr val="tx1"/>
                            </a:solidFill>
                            <a:latin typeface="Cambria Math" panose="02040503050406030204" pitchFamily="18" charset="0"/>
                            <a:ea typeface="Cambria Math" panose="02040503050406030204" pitchFamily="18" charset="0"/>
                          </a:rPr>
                          <m:t>𝑌</m:t>
                        </m:r>
                      </m:sub>
                    </m:sSub>
                  </m:oMath>
                </a14:m>
                <a:endParaRPr lang="en-IN" sz="2400" dirty="0" smtClean="0">
                  <a:solidFill>
                    <a:schemeClr val="tx1"/>
                  </a:solidFill>
                  <a:latin typeface="+mj-lt"/>
                  <a:ea typeface="Cambria Math" panose="02040503050406030204" pitchFamily="18" charset="0"/>
                </a:endParaRPr>
              </a:p>
              <a:p>
                <a:r>
                  <a:rPr lang="en-IN" sz="2400" dirty="0" smtClean="0">
                    <a:solidFill>
                      <a:schemeClr val="tx1"/>
                    </a:solidFill>
                    <a:latin typeface="+mj-lt"/>
                    <a:ea typeface="Cambria Math" panose="02040503050406030204" pitchFamily="18" charset="0"/>
                  </a:rPr>
                  <a:t>Just as before, both </a:t>
                </a:r>
                <a:r>
                  <a:rPr lang="en-IN" sz="2400" dirty="0">
                    <a:solidFill>
                      <a:schemeClr val="tx1"/>
                    </a:solidFill>
                    <a:latin typeface="+mj-lt"/>
                    <a:ea typeface="Cambria Math" panose="02040503050406030204" pitchFamily="18" charset="0"/>
                  </a:rPr>
                  <a:t>methods always give the same </a:t>
                </a:r>
                <a:r>
                  <a:rPr lang="en-IN" sz="2400" dirty="0" smtClean="0">
                    <a:solidFill>
                      <a:schemeClr val="tx1"/>
                    </a:solidFill>
                    <a:latin typeface="+mj-lt"/>
                    <a:ea typeface="Cambria Math" panose="02040503050406030204" pitchFamily="18" charset="0"/>
                  </a:rPr>
                  <a:t>answer. Method 2 useful when </a:t>
                </a:r>
                <a:r>
                  <a:rPr lang="en-IN" sz="2400" dirty="0">
                    <a:solidFill>
                      <a:schemeClr val="tx1"/>
                    </a:solidFill>
                    <a:latin typeface="+mj-lt"/>
                    <a:ea typeface="Cambria Math" panose="02040503050406030204" pitchFamily="18" charset="0"/>
                  </a:rPr>
                  <a:t>data not available all at </a:t>
                </a:r>
                <a:r>
                  <a:rPr lang="en-IN" sz="2400" dirty="0" smtClean="0">
                    <a:solidFill>
                      <a:schemeClr val="tx1"/>
                    </a:solidFill>
                    <a:latin typeface="+mj-lt"/>
                    <a:ea typeface="Cambria Math" panose="02040503050406030204" pitchFamily="18" charset="0"/>
                  </a:rPr>
                  <a:t>once but can be bad </a:t>
                </a:r>
                <a:r>
                  <a:rPr lang="en-IN" sz="2400" dirty="0">
                    <a:solidFill>
                      <a:schemeClr val="tx1"/>
                    </a:solidFill>
                    <a:latin typeface="+mj-lt"/>
                    <a:ea typeface="Cambria Math" panose="02040503050406030204" pitchFamily="18" charset="0"/>
                  </a:rPr>
                  <a:t>if </a:t>
                </a:r>
                <a14:m>
                  <m:oMath xmlns:m="http://schemas.openxmlformats.org/officeDocument/2006/math">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b="0" i="1" smtClean="0">
                            <a:solidFill>
                              <a:schemeClr val="tx1"/>
                            </a:solidFill>
                            <a:latin typeface="Cambria Math" panose="02040503050406030204" pitchFamily="18" charset="0"/>
                            <a:ea typeface="Cambria Math" panose="02040503050406030204" pitchFamily="18" charset="0"/>
                          </a:rPr>
                          <m:t>𝑐</m:t>
                        </m:r>
                      </m:e>
                    </m:acc>
                  </m:oMath>
                </a14:m>
                <a:r>
                  <a:rPr lang="en-IN" sz="2400" dirty="0">
                    <a:solidFill>
                      <a:schemeClr val="tx1"/>
                    </a:solidFill>
                    <a:latin typeface="+mj-lt"/>
                    <a:ea typeface="Cambria Math" panose="02040503050406030204" pitchFamily="18" charset="0"/>
                  </a:rPr>
                  <a:t> </a:t>
                </a:r>
                <a:r>
                  <a:rPr lang="en-IN" sz="2400" dirty="0" smtClean="0">
                    <a:solidFill>
                      <a:schemeClr val="tx1"/>
                    </a:solidFill>
                    <a:latin typeface="+mj-lt"/>
                    <a:ea typeface="Cambria Math" panose="02040503050406030204" pitchFamily="18" charset="0"/>
                  </a:rPr>
                  <a:t>and </a:t>
                </a:r>
                <a14:m>
                  <m:oMath xmlns:m="http://schemas.openxmlformats.org/officeDocument/2006/math">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i="1">
                            <a:solidFill>
                              <a:schemeClr val="tx1"/>
                            </a:solidFill>
                            <a:latin typeface="Cambria Math" panose="02040503050406030204" pitchFamily="18" charset="0"/>
                            <a:ea typeface="Cambria Math" panose="02040503050406030204" pitchFamily="18" charset="0"/>
                          </a:rPr>
                          <m:t>𝑋</m:t>
                        </m:r>
                      </m:sub>
                    </m:sSub>
                    <m:sSub>
                      <m:sSubPr>
                        <m:ctrlPr>
                          <a:rPr lang="en-IN" sz="2400" i="1">
                            <a:solidFill>
                              <a:schemeClr val="tx1"/>
                            </a:solidFill>
                            <a:latin typeface="Cambria Math" panose="02040503050406030204" pitchFamily="18" charset="0"/>
                            <a:ea typeface="Cambria Math" panose="02040503050406030204" pitchFamily="18" charset="0"/>
                          </a:rPr>
                        </m:ctrlPr>
                      </m:sSub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a:solidFill>
                                  <a:schemeClr val="tx1"/>
                                </a:solidFill>
                                <a:latin typeface="Cambria Math" panose="02040503050406030204" pitchFamily="18" charset="0"/>
                                <a:ea typeface="Cambria Math" panose="02040503050406030204" pitchFamily="18" charset="0"/>
                              </a:rPr>
                              <m:t>𝜇</m:t>
                            </m:r>
                          </m:e>
                        </m:acc>
                      </m:e>
                      <m:sub>
                        <m:r>
                          <a:rPr lang="en-IN" sz="2400" i="1">
                            <a:solidFill>
                              <a:schemeClr val="tx1"/>
                            </a:solidFill>
                            <a:latin typeface="Cambria Math" panose="02040503050406030204" pitchFamily="18" charset="0"/>
                            <a:ea typeface="Cambria Math" panose="02040503050406030204" pitchFamily="18" charset="0"/>
                          </a:rPr>
                          <m:t>𝑌</m:t>
                        </m:r>
                      </m:sub>
                    </m:sSub>
                  </m:oMath>
                </a14:m>
                <a:r>
                  <a:rPr lang="en-IN" sz="2400" dirty="0" smtClean="0">
                    <a:solidFill>
                      <a:schemeClr val="tx1"/>
                    </a:solidFill>
                    <a:latin typeface="+mj-lt"/>
                    <a:ea typeface="Cambria Math" panose="02040503050406030204" pitchFamily="18" charset="0"/>
                  </a:rPr>
                  <a:t> are </a:t>
                </a:r>
                <a:r>
                  <a:rPr lang="en-IN" sz="2400" dirty="0">
                    <a:solidFill>
                      <a:schemeClr val="tx1"/>
                    </a:solidFill>
                    <a:latin typeface="+mj-lt"/>
                    <a:ea typeface="Cambria Math" panose="02040503050406030204" pitchFamily="18" charset="0"/>
                  </a:rPr>
                  <a:t>both very </a:t>
                </a:r>
                <a:r>
                  <a:rPr lang="en-IN" sz="2400" dirty="0" smtClean="0">
                    <a:solidFill>
                      <a:schemeClr val="tx1"/>
                    </a:solidFill>
                    <a:latin typeface="+mj-lt"/>
                    <a:ea typeface="Cambria Math" panose="02040503050406030204" pitchFamily="18" charset="0"/>
                  </a:rPr>
                  <a:t>large in magnitude but close together as well</a:t>
                </a:r>
                <a:endParaRPr lang="en-IN" sz="2400" dirty="0">
                  <a:solidFill>
                    <a:schemeClr val="tx1"/>
                  </a:solidFill>
                  <a:latin typeface="+mj-lt"/>
                  <a:ea typeface="Cambria Math" panose="02040503050406030204" pitchFamily="18" charset="0"/>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495110" y="211884"/>
                <a:ext cx="9702516" cy="4275928"/>
              </a:xfrm>
              <a:prstGeom prst="wedgeRectCallout">
                <a:avLst>
                  <a:gd name="adj1" fmla="val 59594"/>
                  <a:gd name="adj2" fmla="val -12551"/>
                </a:avLst>
              </a:prstGeom>
              <a:blipFill>
                <a:blip r:embed="rId4"/>
                <a:stretch>
                  <a:fillRect l="-685" t="-424" b="-2687"/>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3352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Variance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smtClean="0"/>
                  <a:t>Suppose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oMath>
                </a14:m>
                <a:r>
                  <a:rPr lang="en-IN" dirty="0" smtClean="0"/>
                  <a:t> are any two constants and </a:t>
                </a:r>
                <a14:m>
                  <m:oMath xmlns:m="http://schemas.openxmlformats.org/officeDocument/2006/math">
                    <m:r>
                      <a:rPr lang="en-IN" i="1">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any two </a:t>
                </a:r>
                <a:r>
                  <a:rPr lang="en-IN" dirty="0" err="1" smtClean="0"/>
                  <a:t>r.v.s</a:t>
                </a:r>
                <a:r>
                  <a:rPr lang="en-IN" dirty="0" smtClean="0"/>
                  <a:t>, then</a:t>
                </a:r>
              </a:p>
              <a:p>
                <a:r>
                  <a:rPr lang="en-IN" b="1" dirty="0"/>
                  <a:t>Constant Rule</a:t>
                </a:r>
                <a:r>
                  <a:rPr lang="en-IN" dirty="0"/>
                  <a:t>: </a:t>
                </a:r>
                <a14:m>
                  <m:oMath xmlns:m="http://schemas.openxmlformats.org/officeDocument/2006/math">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𝑐</m:t>
                        </m:r>
                      </m:e>
                    </m:d>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0</m:t>
                    </m:r>
                  </m:oMath>
                </a14:m>
                <a:r>
                  <a:rPr lang="en-IN" dirty="0" smtClean="0"/>
                  <a:t> i.e. if </a:t>
                </a:r>
                <a14:m>
                  <m:oMath xmlns:m="http://schemas.openxmlformats.org/officeDocument/2006/math">
                    <m:r>
                      <a:rPr lang="en-IN" b="0" i="1" smtClean="0">
                        <a:latin typeface="Cambria Math" panose="02040503050406030204" pitchFamily="18" charset="0"/>
                      </a:rPr>
                      <m:t>𝑍</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smtClean="0"/>
                  <a:t> is a constant </a:t>
                </a:r>
                <a:r>
                  <a:rPr lang="en-IN" dirty="0" err="1" smtClean="0"/>
                  <a:t>r.v</a:t>
                </a:r>
                <a:r>
                  <a:rPr lang="en-IN" dirty="0" smtClean="0"/>
                  <a:t>. then </a:t>
                </a:r>
                <a14:m>
                  <m:oMath xmlns:m="http://schemas.openxmlformats.org/officeDocument/2006/math">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e>
                    </m:d>
                    <m:r>
                      <a:rPr lang="en-IN" i="1">
                        <a:latin typeface="Cambria Math" panose="02040503050406030204" pitchFamily="18" charset="0"/>
                        <a:ea typeface="Cambria Math" panose="02040503050406030204" pitchFamily="18" charset="0"/>
                      </a:rPr>
                      <m:t>=0</m:t>
                    </m:r>
                  </m:oMath>
                </a14:m>
                <a:endParaRPr lang="en-IN" dirty="0" smtClean="0"/>
              </a:p>
              <a:p>
                <a:pPr lvl="2"/>
                <a:r>
                  <a:rPr lang="en-IN" dirty="0" smtClean="0"/>
                  <a:t>Seems </a:t>
                </a:r>
                <a:r>
                  <a:rPr lang="en-IN" dirty="0"/>
                  <a:t>intuitive since a constant </a:t>
                </a:r>
                <a:r>
                  <a:rPr lang="en-IN" dirty="0" err="1"/>
                  <a:t>r.v</a:t>
                </a:r>
                <a:r>
                  <a:rPr lang="en-IN" dirty="0"/>
                  <a:t>. does not </a:t>
                </a:r>
                <a:r>
                  <a:rPr lang="en-IN" i="0" dirty="0"/>
                  <a:t>vary</a:t>
                </a:r>
                <a:r>
                  <a:rPr lang="en-IN" dirty="0"/>
                  <a:t> at all i.e. </a:t>
                </a:r>
                <a:r>
                  <a:rPr lang="en-IN" dirty="0" smtClean="0"/>
                  <a:t>zero variance</a:t>
                </a:r>
              </a:p>
              <a:p>
                <a:r>
                  <a:rPr lang="en-IN" b="1" dirty="0" smtClean="0"/>
                  <a:t>Scaling Rule</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𝑐</m:t>
                        </m:r>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oMath>
                </a14:m>
                <a:endParaRPr lang="en-IN" dirty="0" smtClean="0"/>
              </a:p>
              <a:p>
                <a:r>
                  <a:rPr lang="en-IN" b="1" dirty="0" smtClean="0"/>
                  <a:t>Shift Rule</a:t>
                </a:r>
                <a:r>
                  <a:rPr lang="en-IN" dirty="0" smtClean="0"/>
                  <a:t>: </a:t>
                </a:r>
                <a14:m>
                  <m:oMath xmlns:m="http://schemas.openxmlformats.org/officeDocument/2006/math">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e>
                    </m:d>
                  </m:oMath>
                </a14:m>
                <a:r>
                  <a:rPr lang="en-IN" dirty="0" smtClean="0"/>
                  <a:t> i.e. if </a:t>
                </a:r>
                <a14:m>
                  <m:oMath xmlns:m="http://schemas.openxmlformats.org/officeDocument/2006/math">
                    <m:r>
                      <a:rPr lang="en-IN" b="0" i="1" smtClean="0">
                        <a:latin typeface="Cambria Math" panose="02040503050406030204" pitchFamily="18" charset="0"/>
                      </a:rPr>
                      <m:t>𝑊</m:t>
                    </m:r>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smtClean="0"/>
                  <a:t> then </a:t>
                </a:r>
                <a14:m>
                  <m:oMath xmlns:m="http://schemas.openxmlformats.org/officeDocument/2006/math">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𝑊</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e>
                    </m:d>
                  </m:oMath>
                </a14:m>
                <a:endParaRPr lang="en-IN" dirty="0" smtClean="0"/>
              </a:p>
              <a:p>
                <a:pPr lvl="2"/>
                <a:r>
                  <a:rPr lang="en-IN" dirty="0" smtClean="0"/>
                  <a:t>Shifting a random variable does not change its “spread”</a:t>
                </a:r>
              </a:p>
              <a:p>
                <a:r>
                  <a:rPr lang="en-IN" b="1" dirty="0" smtClean="0"/>
                  <a:t>Sum Rule</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e>
                    </m:d>
                    <m:r>
                      <a:rPr lang="en-IN" b="0" i="1" smtClean="0">
                        <a:latin typeface="Cambria Math" panose="02040503050406030204" pitchFamily="18" charset="0"/>
                        <a:ea typeface="Cambria Math" panose="02040503050406030204" pitchFamily="18" charset="0"/>
                      </a:rPr>
                      <m:t>+</m:t>
                    </m:r>
                    <m:r>
                      <a:rPr lang="en-IN" b="0" i="0" smtClean="0">
                        <a:latin typeface="Cambria Math" panose="02040503050406030204" pitchFamily="18" charset="0"/>
                        <a:ea typeface="Cambria Math" panose="02040503050406030204" pitchFamily="18" charset="0"/>
                      </a:rPr>
                      <m:t>2</m:t>
                    </m:r>
                    <m:r>
                      <m:rPr>
                        <m:sty m:val="p"/>
                      </m:rPr>
                      <a:rPr lang="en-IN" b="0" i="0" smtClean="0">
                        <a:latin typeface="Cambria Math" panose="02040503050406030204" pitchFamily="18" charset="0"/>
                        <a:ea typeface="Cambria Math" panose="02040503050406030204" pitchFamily="18" charset="0"/>
                      </a:rPr>
                      <m:t>Cov</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e>
                    </m:d>
                  </m:oMath>
                </a14:m>
                <a:endParaRPr lang="en-IN" dirty="0" smtClean="0"/>
              </a:p>
              <a:p>
                <a:r>
                  <a:rPr lang="en-IN" b="1" dirty="0" smtClean="0"/>
                  <a:t>Difference </a:t>
                </a:r>
                <a:r>
                  <a:rPr lang="en-IN" b="1" dirty="0"/>
                  <a:t>Rule</a:t>
                </a:r>
                <a:r>
                  <a:rPr lang="en-IN" dirty="0"/>
                  <a:t>: </a:t>
                </a:r>
                <a14:m>
                  <m:oMath xmlns:m="http://schemas.openxmlformats.org/officeDocument/2006/math">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e>
                    </m:d>
                    <m:r>
                      <a:rPr lang="en-IN" b="0" i="1" smtClean="0">
                        <a:latin typeface="Cambria Math" panose="02040503050406030204" pitchFamily="18" charset="0"/>
                        <a:ea typeface="Cambria Math" panose="02040503050406030204" pitchFamily="18" charset="0"/>
                      </a:rPr>
                      <m:t>−</m:t>
                    </m:r>
                    <m:r>
                      <a:rPr lang="en-IN" b="0" i="0" smtClean="0">
                        <a:latin typeface="Cambria Math" panose="02040503050406030204" pitchFamily="18" charset="0"/>
                        <a:ea typeface="Cambria Math" panose="02040503050406030204" pitchFamily="18" charset="0"/>
                      </a:rPr>
                      <m:t>2</m:t>
                    </m:r>
                    <m:r>
                      <m:rPr>
                        <m:sty m:val="p"/>
                      </m:rPr>
                      <a:rPr lang="en-IN">
                        <a:latin typeface="Cambria Math" panose="02040503050406030204" pitchFamily="18" charset="0"/>
                        <a:ea typeface="Cambria Math" panose="02040503050406030204" pitchFamily="18" charset="0"/>
                      </a:rPr>
                      <m:t>Cov</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e>
                    </m:d>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r="-86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14</a:t>
            </a:fld>
            <a:endParaRPr lang="en-US"/>
          </a:p>
        </p:txBody>
      </p:sp>
      <p:sp>
        <p:nvSpPr>
          <p:cNvPr id="5" name="Rectangular Callout 4"/>
          <p:cNvSpPr/>
          <p:nvPr/>
        </p:nvSpPr>
        <p:spPr>
          <a:xfrm>
            <a:off x="1130157" y="2024009"/>
            <a:ext cx="6307274" cy="1230262"/>
          </a:xfrm>
          <a:prstGeom prst="wedgeRectCallout">
            <a:avLst>
              <a:gd name="adj1" fmla="val 60248"/>
              <a:gd name="adj2" fmla="val 5585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Often used to deal with catastrophic cancellation by shifting the data to make it smaller in magnitude but leaving variance unchanged</a:t>
            </a:r>
            <a:endParaRPr lang="en-US" sz="2400" dirty="0">
              <a:solidFill>
                <a:schemeClr val="tx1"/>
              </a:solidFill>
              <a:latin typeface="+mj-lt"/>
            </a:endParaRPr>
          </a:p>
        </p:txBody>
      </p:sp>
    </p:spTree>
    <p:extLst>
      <p:ext uri="{BB962C8B-B14F-4D97-AF65-F5344CB8AC3E}">
        <p14:creationId xmlns:p14="http://schemas.microsoft.com/office/powerpoint/2010/main" val="3503778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of Covariance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lstStyle/>
              <a:p>
                <a:r>
                  <a:rPr lang="en-IN" dirty="0" smtClean="0"/>
                  <a:t>Suppose </a:t>
                </a:r>
                <a14:m>
                  <m:oMath xmlns:m="http://schemas.openxmlformats.org/officeDocument/2006/math">
                    <m:r>
                      <a:rPr lang="en-IN" i="1">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ℝ</m:t>
                    </m:r>
                  </m:oMath>
                </a14:m>
                <a:r>
                  <a:rPr lang="en-IN" dirty="0"/>
                  <a:t> are any two constants and </a:t>
                </a:r>
                <a14:m>
                  <m:oMath xmlns:m="http://schemas.openxmlformats.org/officeDocument/2006/math">
                    <m:r>
                      <a:rPr lang="en-IN" i="1">
                        <a:latin typeface="Cambria Math" panose="02040503050406030204" pitchFamily="18" charset="0"/>
                      </a:rPr>
                      <m:t>𝑋</m:t>
                    </m:r>
                    <m:r>
                      <a:rPr lang="en-IN" i="1">
                        <a:latin typeface="Cambria Math" panose="02040503050406030204" pitchFamily="18" charset="0"/>
                      </a:rPr>
                      <m:t>,</m:t>
                    </m:r>
                    <m:r>
                      <a:rPr lang="en-IN" i="1">
                        <a:latin typeface="Cambria Math" panose="02040503050406030204" pitchFamily="18" charset="0"/>
                      </a:rPr>
                      <m:t>𝑌</m:t>
                    </m:r>
                  </m:oMath>
                </a14:m>
                <a:r>
                  <a:rPr lang="en-IN" dirty="0"/>
                  <a:t> are any two </a:t>
                </a:r>
                <a:r>
                  <a:rPr lang="en-IN" dirty="0" err="1"/>
                  <a:t>r.v.s</a:t>
                </a:r>
                <a:r>
                  <a:rPr lang="en-IN" dirty="0"/>
                  <a:t>, </a:t>
                </a:r>
                <a:r>
                  <a:rPr lang="en-IN" dirty="0" smtClean="0"/>
                  <a:t>then</a:t>
                </a:r>
                <a:endParaRPr lang="en-IN" b="1" dirty="0" smtClean="0"/>
              </a:p>
              <a:p>
                <a:r>
                  <a:rPr lang="en-IN" b="1" dirty="0" smtClean="0"/>
                  <a:t>Constant Rule</a:t>
                </a:r>
                <a:r>
                  <a:rPr lang="en-IN" dirty="0" smtClean="0"/>
                  <a:t>: </a:t>
                </a:r>
                <a14:m>
                  <m:oMath xmlns:m="http://schemas.openxmlformats.org/officeDocument/2006/math">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r>
                          <a:rPr lang="en-IN" i="1">
                            <a:latin typeface="Cambria Math" panose="02040503050406030204" pitchFamily="18" charset="0"/>
                          </a:rPr>
                          <m:t>𝑐</m:t>
                        </m:r>
                      </m:e>
                    </m:d>
                    <m:r>
                      <a:rPr lang="en-IN" b="0" i="1" smtClean="0">
                        <a:latin typeface="Cambria Math" panose="02040503050406030204" pitchFamily="18" charset="0"/>
                      </a:rPr>
                      <m:t>=0</m:t>
                    </m:r>
                  </m:oMath>
                </a14:m>
                <a:endParaRPr lang="en-IN" dirty="0" smtClean="0"/>
              </a:p>
              <a:p>
                <a:r>
                  <a:rPr lang="en-IN" b="1" dirty="0" smtClean="0"/>
                  <a:t>Symmetry Rule</a:t>
                </a:r>
                <a:r>
                  <a:rPr lang="en-IN" dirty="0" smtClean="0"/>
                  <a:t>: </a:t>
                </a:r>
                <a14:m>
                  <m:oMath xmlns:m="http://schemas.openxmlformats.org/officeDocument/2006/math">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r>
                          <a:rPr lang="en-IN" b="0" i="1" smtClean="0">
                            <a:latin typeface="Cambria Math" panose="02040503050406030204" pitchFamily="18" charset="0"/>
                          </a:rPr>
                          <m:t>𝑌</m:t>
                        </m:r>
                      </m:e>
                    </m:d>
                    <m:r>
                      <a:rPr lang="en-IN" b="0" i="1" smtClean="0">
                        <a:latin typeface="Cambria Math" panose="02040503050406030204" pitchFamily="18" charset="0"/>
                      </a:rPr>
                      <m:t>=</m:t>
                    </m:r>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b="0" i="1" smtClean="0">
                            <a:latin typeface="Cambria Math" panose="02040503050406030204" pitchFamily="18" charset="0"/>
                          </a:rPr>
                          <m:t>𝑌</m:t>
                        </m:r>
                        <m:r>
                          <a:rPr lang="en-IN" b="0" i="1" smtClean="0">
                            <a:latin typeface="Cambria Math" panose="02040503050406030204" pitchFamily="18" charset="0"/>
                          </a:rPr>
                          <m:t>,</m:t>
                        </m:r>
                        <m:r>
                          <a:rPr lang="en-IN" i="1">
                            <a:latin typeface="Cambria Math" panose="02040503050406030204" pitchFamily="18" charset="0"/>
                          </a:rPr>
                          <m:t>𝑋</m:t>
                        </m:r>
                      </m:e>
                    </m:d>
                  </m:oMath>
                </a14:m>
                <a:endParaRPr lang="en-IN" dirty="0" smtClean="0"/>
              </a:p>
              <a:p>
                <a:r>
                  <a:rPr lang="en-IN" b="1" dirty="0" smtClean="0"/>
                  <a:t>Scaling Rule</a:t>
                </a:r>
                <a:r>
                  <a:rPr lang="en-IN" dirty="0" smtClean="0"/>
                  <a:t>: </a:t>
                </a:r>
                <a14:m>
                  <m:oMath xmlns:m="http://schemas.openxmlformats.org/officeDocument/2006/math">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𝑏𝑋</m:t>
                        </m:r>
                        <m:r>
                          <a:rPr lang="en-IN" i="1">
                            <a:latin typeface="Cambria Math" panose="02040503050406030204" pitchFamily="18" charset="0"/>
                          </a:rPr>
                          <m:t>,</m:t>
                        </m:r>
                        <m:r>
                          <a:rPr lang="en-IN" i="1">
                            <a:latin typeface="Cambria Math" panose="02040503050406030204" pitchFamily="18" charset="0"/>
                          </a:rPr>
                          <m:t>𝑐𝑌</m:t>
                        </m:r>
                      </m:e>
                    </m:d>
                    <m:r>
                      <a:rPr lang="en-IN" i="1">
                        <a:latin typeface="Cambria Math" panose="02040503050406030204" pitchFamily="18" charset="0"/>
                      </a:rPr>
                      <m:t>=</m:t>
                    </m:r>
                    <m:r>
                      <a:rPr lang="en-IN" b="0" i="1" smtClean="0">
                        <a:latin typeface="Cambria Math" panose="02040503050406030204" pitchFamily="18" charset="0"/>
                      </a:rPr>
                      <m:t>𝑏𝑐</m:t>
                    </m:r>
                    <m:r>
                      <a:rPr lang="en-IN" b="0" i="1" smtClean="0">
                        <a:latin typeface="Cambria Math" panose="02040503050406030204" pitchFamily="18" charset="0"/>
                      </a:rPr>
                      <m:t>⋅</m:t>
                    </m:r>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r>
                          <a:rPr lang="en-IN" i="1">
                            <a:latin typeface="Cambria Math" panose="02040503050406030204" pitchFamily="18" charset="0"/>
                          </a:rPr>
                          <m:t>𝑌</m:t>
                        </m:r>
                      </m:e>
                    </m:d>
                  </m:oMath>
                </a14:m>
                <a:endParaRPr lang="en-IN" dirty="0" smtClean="0"/>
              </a:p>
              <a:p>
                <a:r>
                  <a:rPr lang="en-IN" b="1" dirty="0" smtClean="0"/>
                  <a:t>Shift Rule</a:t>
                </a:r>
                <a:r>
                  <a:rPr lang="en-IN" dirty="0" smtClean="0"/>
                  <a:t>: </a:t>
                </a:r>
                <a14:m>
                  <m:oMath xmlns:m="http://schemas.openxmlformats.org/officeDocument/2006/math">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𝑏</m:t>
                        </m:r>
                        <m:r>
                          <a:rPr lang="en-IN" i="1">
                            <a:latin typeface="Cambria Math" panose="02040503050406030204" pitchFamily="18" charset="0"/>
                          </a:rPr>
                          <m:t>,</m:t>
                        </m:r>
                        <m:r>
                          <a:rPr lang="en-IN" i="1">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𝑐</m:t>
                        </m:r>
                      </m:e>
                    </m:d>
                    <m:r>
                      <a:rPr lang="en-IN" i="1">
                        <a:latin typeface="Cambria Math" panose="02040503050406030204" pitchFamily="18" charset="0"/>
                      </a:rPr>
                      <m:t>=</m:t>
                    </m:r>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r>
                          <a:rPr lang="en-IN" i="1">
                            <a:latin typeface="Cambria Math" panose="02040503050406030204" pitchFamily="18" charset="0"/>
                          </a:rPr>
                          <m:t>𝑌</m:t>
                        </m:r>
                      </m:e>
                    </m:d>
                  </m:oMath>
                </a14:m>
                <a:endParaRPr lang="en-IN" dirty="0" smtClean="0"/>
              </a:p>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independent then </a:t>
                </a:r>
                <a14:m>
                  <m:oMath xmlns:m="http://schemas.openxmlformats.org/officeDocument/2006/math">
                    <m:r>
                      <m:rPr>
                        <m:sty m:val="p"/>
                      </m:rPr>
                      <a:rPr lang="en-IN">
                        <a:latin typeface="Cambria Math" panose="02040503050406030204" pitchFamily="18" charset="0"/>
                      </a:rPr>
                      <m:t>Cov</m:t>
                    </m:r>
                    <m:d>
                      <m:dPr>
                        <m:begChr m:val="["/>
                        <m:endChr m:val="]"/>
                        <m:ctrlPr>
                          <a:rPr lang="en-IN" i="1">
                            <a:latin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r>
                          <a:rPr lang="en-IN" i="1">
                            <a:latin typeface="Cambria Math" panose="02040503050406030204" pitchFamily="18" charset="0"/>
                          </a:rPr>
                          <m:t>𝑌</m:t>
                        </m:r>
                      </m:e>
                    </m:d>
                    <m:r>
                      <a:rPr lang="en-IN" b="0" i="1" smtClean="0">
                        <a:latin typeface="Cambria Math" panose="02040503050406030204" pitchFamily="18" charset="0"/>
                      </a:rPr>
                      <m:t>=0</m:t>
                    </m:r>
                  </m:oMath>
                </a14:m>
                <a:endParaRPr lang="en-IN" dirty="0" smtClean="0"/>
              </a:p>
              <a:p>
                <a:pPr lvl="2"/>
                <a:r>
                  <a:rPr lang="en-IN" b="1" dirty="0" smtClean="0"/>
                  <a:t>Proof</a:t>
                </a:r>
                <a:r>
                  <a:rPr lang="en-IN" dirty="0" smtClean="0"/>
                  <a:t>: </a:t>
                </a:r>
                <a14:m>
                  <m:oMath xmlns:m="http://schemas.openxmlformats.org/officeDocument/2006/math">
                    <m:r>
                      <m:rPr>
                        <m:sty m:val="p"/>
                      </m:rPr>
                      <a:rPr lang="en-IN" i="0">
                        <a:latin typeface="Cambria Math" panose="02040503050406030204" pitchFamily="18" charset="0"/>
                      </a:rPr>
                      <m:t>Cov</m:t>
                    </m:r>
                    <m:d>
                      <m:dPr>
                        <m:ctrlPr>
                          <a:rPr lang="en-IN" i="1">
                            <a:latin typeface="Cambria Math" panose="02040503050406030204" pitchFamily="18" charset="0"/>
                          </a:rPr>
                        </m:ctrlPr>
                      </m:dPr>
                      <m:e>
                        <m:r>
                          <a:rPr lang="en-IN">
                            <a:latin typeface="Cambria Math" panose="02040503050406030204" pitchFamily="18" charset="0"/>
                          </a:rPr>
                          <m:t>𝑋</m:t>
                        </m:r>
                        <m:r>
                          <a:rPr lang="en-IN">
                            <a:latin typeface="Cambria Math" panose="02040503050406030204" pitchFamily="18" charset="0"/>
                          </a:rPr>
                          <m:t>,</m:t>
                        </m:r>
                        <m:r>
                          <a:rPr lang="en-IN">
                            <a:latin typeface="Cambria Math" panose="02040503050406030204" pitchFamily="18" charset="0"/>
                          </a:rPr>
                          <m:t>𝑌</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𝑋𝑌</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=0</m:t>
                    </m:r>
                  </m:oMath>
                </a14:m>
                <a:endParaRPr lang="en-IN" b="1" dirty="0" smtClean="0"/>
              </a:p>
              <a:p>
                <a:pPr lvl="2"/>
                <a:r>
                  <a:rPr lang="en-IN" dirty="0" smtClean="0"/>
                  <a:t>We applied the product rule for expectations above</a:t>
                </a:r>
              </a:p>
              <a:p>
                <a:pPr lvl="2"/>
                <a:r>
                  <a:rPr lang="en-IN" b="1" dirty="0" smtClean="0"/>
                  <a:t>Corollary</a:t>
                </a:r>
                <a:r>
                  <a:rPr lang="en-IN" dirty="0" smtClean="0"/>
                  <a:t>: 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b="1" dirty="0" smtClean="0"/>
                  <a:t> </a:t>
                </a:r>
                <a:r>
                  <a:rPr lang="en-IN" dirty="0" smtClean="0"/>
                  <a:t>are independent </a:t>
                </a:r>
                <a:r>
                  <a:rPr lang="en-IN" dirty="0" err="1" smtClean="0"/>
                  <a:t>r.v.s</a:t>
                </a:r>
                <a:r>
                  <a:rPr lang="en-IN" dirty="0" smtClean="0"/>
                  <a:t>, then </a:t>
                </a:r>
                <a14:m>
                  <m:oMath xmlns:m="http://schemas.openxmlformats.org/officeDocument/2006/math">
                    <m:r>
                      <a:rPr lang="en-IN">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𝕍</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e>
                    </m:d>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r="-86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95" y="167121"/>
            <a:ext cx="1740695" cy="1740695"/>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713991" y="167121"/>
                <a:ext cx="9519737" cy="4027460"/>
              </a:xfrm>
              <a:prstGeom prst="wedgeRectCallout">
                <a:avLst>
                  <a:gd name="adj1" fmla="val 61281"/>
                  <a:gd name="adj2" fmla="val -1263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In books/papers, you may come across a term called </a:t>
                </a:r>
                <a:r>
                  <a:rPr lang="en-IN" sz="2400" i="1" dirty="0" smtClean="0">
                    <a:solidFill>
                      <a:schemeClr val="tx1"/>
                    </a:solidFill>
                    <a:latin typeface="+mj-lt"/>
                  </a:rPr>
                  <a:t>correlation</a:t>
                </a:r>
                <a:r>
                  <a:rPr lang="en-IN" sz="2400" dirty="0" smtClean="0">
                    <a:solidFill>
                      <a:schemeClr val="tx1"/>
                    </a:solidFill>
                    <a:latin typeface="+mj-lt"/>
                  </a:rPr>
                  <a:t> which is a normalized version of covariance.</a:t>
                </a:r>
              </a:p>
              <a:p>
                <a:pPr algn="ctr"/>
                <a14:m>
                  <m:oMathPara xmlns:m="http://schemas.openxmlformats.org/officeDocument/2006/math">
                    <m:oMathParaPr>
                      <m:jc m:val="centerGroup"/>
                    </m:oMathParaPr>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𝜌</m:t>
                          </m:r>
                        </m:e>
                        <m:sub>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m:t>
                      </m:r>
                      <m:r>
                        <m:rPr>
                          <m:sty m:val="p"/>
                        </m:rPr>
                        <a:rPr lang="en-IN" sz="2400" b="0" i="0" smtClean="0">
                          <a:solidFill>
                            <a:schemeClr val="tx1"/>
                          </a:solidFill>
                          <a:latin typeface="Cambria Math" panose="02040503050406030204" pitchFamily="18" charset="0"/>
                        </a:rPr>
                        <m:t>Corr</m:t>
                      </m:r>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e>
                      </m:d>
                      <m:r>
                        <a:rPr lang="en-IN" sz="2400" b="0" i="1" smtClean="0">
                          <a:solidFill>
                            <a:schemeClr val="tx1"/>
                          </a:solidFill>
                          <a:latin typeface="Cambria Math" panose="02040503050406030204" pitchFamily="18" charset="0"/>
                        </a:rPr>
                        <m:t>=</m:t>
                      </m:r>
                      <m:f>
                        <m:fPr>
                          <m:ctrlPr>
                            <a:rPr lang="en-IN" sz="2400" b="0" i="1" smtClean="0">
                              <a:solidFill>
                                <a:schemeClr val="tx1"/>
                              </a:solidFill>
                              <a:latin typeface="Cambria Math" panose="02040503050406030204" pitchFamily="18" charset="0"/>
                            </a:rPr>
                          </m:ctrlPr>
                        </m:fPr>
                        <m:num>
                          <m:r>
                            <m:rPr>
                              <m:sty m:val="p"/>
                            </m:rPr>
                            <a:rPr lang="en-IN" sz="2400" b="0" i="0" smtClean="0">
                              <a:solidFill>
                                <a:schemeClr val="tx1"/>
                              </a:solidFill>
                              <a:latin typeface="Cambria Math" panose="02040503050406030204" pitchFamily="18" charset="0"/>
                            </a:rPr>
                            <m:t>Cov</m:t>
                          </m:r>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e>
                          </m:d>
                        </m:num>
                        <m:den>
                          <m:rad>
                            <m:radPr>
                              <m:degHide m:val="on"/>
                              <m:ctrlPr>
                                <a:rPr lang="en-IN" sz="2400" b="0" i="1" smtClean="0">
                                  <a:solidFill>
                                    <a:schemeClr val="tx1"/>
                                  </a:solidFill>
                                  <a:latin typeface="Cambria Math" panose="02040503050406030204" pitchFamily="18" charset="0"/>
                                </a:rPr>
                              </m:ctrlPr>
                            </m:radPr>
                            <m:deg/>
                            <m:e>
                              <m:r>
                                <a:rPr lang="en-IN" sz="2400" b="0" i="1" smtClean="0">
                                  <a:solidFill>
                                    <a:schemeClr val="tx1"/>
                                  </a:solidFill>
                                  <a:latin typeface="Cambria Math" panose="02040503050406030204" pitchFamily="18" charset="0"/>
                                  <a:ea typeface="Cambria Math" panose="02040503050406030204" pitchFamily="18" charset="0"/>
                                </a:rPr>
                                <m:t>𝕍</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𝑋</m:t>
                                  </m:r>
                                </m:e>
                              </m:d>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𝕍</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𝑌</m:t>
                                  </m:r>
                                </m:e>
                              </m:d>
                            </m:e>
                          </m:rad>
                        </m:den>
                      </m:f>
                    </m:oMath>
                  </m:oMathPara>
                </a14:m>
                <a:endParaRPr lang="en-IN" sz="2400" dirty="0" smtClean="0">
                  <a:solidFill>
                    <a:schemeClr val="tx1"/>
                  </a:solidFill>
                  <a:latin typeface="+mj-lt"/>
                </a:endParaRPr>
              </a:p>
              <a:p>
                <a:pPr algn="ctr"/>
                <a:r>
                  <a:rPr lang="en-IN" sz="2400" dirty="0" smtClean="0">
                    <a:solidFill>
                      <a:schemeClr val="tx1"/>
                    </a:solidFill>
                    <a:latin typeface="+mj-lt"/>
                  </a:rPr>
                  <a:t>For any two </a:t>
                </a:r>
                <a:r>
                  <a:rPr lang="en-IN" sz="2400" dirty="0" err="1" smtClean="0">
                    <a:solidFill>
                      <a:schemeClr val="tx1"/>
                    </a:solidFill>
                    <a:latin typeface="+mj-lt"/>
                  </a:rPr>
                  <a:t>r.v.s</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oMath>
                </a14:m>
                <a:r>
                  <a:rPr lang="en-IN" sz="2400" dirty="0" smtClean="0">
                    <a:solidFill>
                      <a:schemeClr val="tx1"/>
                    </a:solidFill>
                    <a:latin typeface="+mj-lt"/>
                  </a:rPr>
                  <a:t>, we always have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𝜌</m:t>
                        </m:r>
                      </m:e>
                      <m:sub>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m:t>
                    </m:r>
                    <m:d>
                      <m:dPr>
                        <m:begChr m:val="["/>
                        <m:endChr m:val="]"/>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−1,1</m:t>
                        </m:r>
                      </m:e>
                    </m:d>
                  </m:oMath>
                </a14:m>
                <a:r>
                  <a:rPr lang="en-IN" sz="2400" dirty="0" smtClean="0">
                    <a:solidFill>
                      <a:schemeClr val="tx1"/>
                    </a:solidFill>
                    <a:latin typeface="+mj-lt"/>
                  </a:rPr>
                  <a:t>. If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𝜌</m:t>
                        </m:r>
                      </m:e>
                      <m:sub>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=0</m:t>
                    </m:r>
                  </m:oMath>
                </a14:m>
                <a:r>
                  <a:rPr lang="en-IN" sz="2400" dirty="0" smtClean="0">
                    <a:solidFill>
                      <a:schemeClr val="tx1"/>
                    </a:solidFill>
                    <a:latin typeface="+mj-lt"/>
                  </a:rPr>
                  <a:t> then the two </a:t>
                </a:r>
                <a:r>
                  <a:rPr lang="en-IN" sz="2400" dirty="0" err="1" smtClean="0">
                    <a:solidFill>
                      <a:schemeClr val="tx1"/>
                    </a:solidFill>
                    <a:latin typeface="+mj-lt"/>
                  </a:rPr>
                  <a:t>r.v.s</a:t>
                </a:r>
                <a:r>
                  <a:rPr lang="en-IN" sz="2400" dirty="0" smtClean="0">
                    <a:solidFill>
                      <a:schemeClr val="tx1"/>
                    </a:solidFill>
                    <a:latin typeface="+mj-lt"/>
                  </a:rPr>
                  <a:t> are said to be </a:t>
                </a:r>
                <a:r>
                  <a:rPr lang="en-IN" sz="2400" i="1" dirty="0" smtClean="0">
                    <a:solidFill>
                      <a:schemeClr val="tx1"/>
                    </a:solidFill>
                    <a:latin typeface="+mj-lt"/>
                  </a:rPr>
                  <a:t>uncorrelated</a:t>
                </a:r>
                <a:r>
                  <a:rPr lang="en-IN" sz="2400" dirty="0" smtClean="0">
                    <a:solidFill>
                      <a:schemeClr val="tx1"/>
                    </a:solidFill>
                    <a:latin typeface="+mj-lt"/>
                  </a:rPr>
                  <a:t>. Note that if </a:t>
                </a:r>
                <a14:m>
                  <m:oMath xmlns:m="http://schemas.openxmlformats.org/officeDocument/2006/math">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𝑌</m:t>
                    </m:r>
                  </m:oMath>
                </a14:m>
                <a:r>
                  <a:rPr lang="en-IN" sz="2400" dirty="0" smtClean="0">
                    <a:solidFill>
                      <a:schemeClr val="tx1"/>
                    </a:solidFill>
                    <a:latin typeface="+mj-lt"/>
                  </a:rPr>
                  <a:t> are uncorrelated, then also we have </a:t>
                </a:r>
                <a14:m>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𝕍</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𝑌</m:t>
                        </m:r>
                      </m:e>
                    </m:d>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𝕍</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e>
                    </m:d>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𝕍</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𝑌</m:t>
                        </m:r>
                      </m:e>
                    </m:d>
                  </m:oMath>
                </a14:m>
                <a:r>
                  <a:rPr lang="en-IN" sz="2400" dirty="0" smtClean="0">
                    <a:solidFill>
                      <a:schemeClr val="tx1"/>
                    </a:solidFill>
                    <a:latin typeface="+mj-lt"/>
                  </a:rPr>
                  <a:t>. Warning: independent </a:t>
                </a:r>
                <a:r>
                  <a:rPr lang="en-IN" sz="2400" dirty="0" err="1" smtClean="0">
                    <a:solidFill>
                      <a:schemeClr val="tx1"/>
                    </a:solidFill>
                    <a:latin typeface="+mj-lt"/>
                  </a:rPr>
                  <a:t>r.v.s</a:t>
                </a:r>
                <a:r>
                  <a:rPr lang="en-IN" sz="2400" dirty="0" smtClean="0">
                    <a:solidFill>
                      <a:schemeClr val="tx1"/>
                    </a:solidFill>
                    <a:latin typeface="+mj-lt"/>
                  </a:rPr>
                  <a:t> are always uncorrelated but not all uncorrelated </a:t>
                </a:r>
                <a:r>
                  <a:rPr lang="en-IN" sz="2400" dirty="0" err="1" smtClean="0">
                    <a:solidFill>
                      <a:schemeClr val="tx1"/>
                    </a:solidFill>
                    <a:latin typeface="+mj-lt"/>
                  </a:rPr>
                  <a:t>r.v.s</a:t>
                </a:r>
                <a:r>
                  <a:rPr lang="en-IN" sz="2400" dirty="0" smtClean="0">
                    <a:solidFill>
                      <a:schemeClr val="tx1"/>
                    </a:solidFill>
                    <a:latin typeface="+mj-lt"/>
                  </a:rPr>
                  <a:t> need be independent.</a:t>
                </a:r>
              </a:p>
              <a:p>
                <a:pPr algn="ctr"/>
                <a:r>
                  <a:rPr lang="en-IN" sz="2400" dirty="0" smtClean="0">
                    <a:solidFill>
                      <a:schemeClr val="tx1"/>
                    </a:solidFill>
                    <a:latin typeface="+mj-lt"/>
                  </a:rPr>
                  <a:t>Can estimate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𝜌</m:t>
                        </m:r>
                      </m:e>
                      <m:sub>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sub>
                    </m:sSub>
                  </m:oMath>
                </a14:m>
                <a:r>
                  <a:rPr lang="en-IN" sz="2400" dirty="0" smtClean="0">
                    <a:solidFill>
                      <a:schemeClr val="tx1"/>
                    </a:solidFill>
                    <a:latin typeface="+mj-lt"/>
                  </a:rPr>
                  <a:t> using samples as well </a:t>
                </a:r>
                <a14:m>
                  <m:oMath xmlns:m="http://schemas.openxmlformats.org/officeDocument/2006/math">
                    <m:sSub>
                      <m:sSubPr>
                        <m:ctrlPr>
                          <a:rPr lang="en-IN" sz="2400" b="0" i="1" dirty="0" smtClean="0">
                            <a:solidFill>
                              <a:schemeClr val="tx1"/>
                            </a:solidFill>
                            <a:latin typeface="Cambria Math" panose="02040503050406030204" pitchFamily="18" charset="0"/>
                          </a:rPr>
                        </m:ctrlPr>
                      </m:sSubPr>
                      <m:e>
                        <m:acc>
                          <m:accPr>
                            <m:chr m:val="̂"/>
                            <m:ctrlPr>
                              <a:rPr lang="en-IN" sz="2400" b="0" i="1" smtClean="0">
                                <a:solidFill>
                                  <a:schemeClr val="tx1"/>
                                </a:solidFill>
                                <a:latin typeface="Cambria Math" panose="02040503050406030204" pitchFamily="18" charset="0"/>
                              </a:rPr>
                            </m:ctrlPr>
                          </m:accPr>
                          <m:e>
                            <m:r>
                              <a:rPr lang="en-IN" sz="2400" b="0" i="1" smtClean="0">
                                <a:solidFill>
                                  <a:schemeClr val="tx1"/>
                                </a:solidFill>
                                <a:latin typeface="Cambria Math" panose="02040503050406030204" pitchFamily="18" charset="0"/>
                              </a:rPr>
                              <m:t>𝜌</m:t>
                            </m:r>
                          </m:e>
                        </m:acc>
                      </m:e>
                      <m:sub>
                        <m:r>
                          <a:rPr lang="en-IN" sz="2400" b="0" i="1" dirty="0" smtClean="0">
                            <a:solidFill>
                              <a:schemeClr val="tx1"/>
                            </a:solidFill>
                            <a:latin typeface="Cambria Math" panose="02040503050406030204" pitchFamily="18" charset="0"/>
                          </a:rPr>
                          <m:t>𝑋</m:t>
                        </m:r>
                        <m:r>
                          <a:rPr lang="en-IN" sz="2400" b="0" i="1" dirty="0" smtClean="0">
                            <a:solidFill>
                              <a:schemeClr val="tx1"/>
                            </a:solidFill>
                            <a:latin typeface="Cambria Math" panose="02040503050406030204" pitchFamily="18" charset="0"/>
                          </a:rPr>
                          <m:t>,</m:t>
                        </m:r>
                        <m:r>
                          <a:rPr lang="en-IN" sz="2400" b="0" i="1" dirty="0" smtClean="0">
                            <a:solidFill>
                              <a:schemeClr val="tx1"/>
                            </a:solidFill>
                            <a:latin typeface="Cambria Math" panose="02040503050406030204" pitchFamily="18" charset="0"/>
                          </a:rPr>
                          <m:t>𝑌</m:t>
                        </m:r>
                      </m:sub>
                    </m:sSub>
                    <m:r>
                      <a:rPr lang="en-IN" sz="2400" b="0" i="1" dirty="0" smtClean="0">
                        <a:solidFill>
                          <a:schemeClr val="tx1"/>
                        </a:solidFill>
                        <a:latin typeface="Cambria Math" panose="02040503050406030204" pitchFamily="18" charset="0"/>
                      </a:rPr>
                      <m:t>=</m:t>
                    </m:r>
                    <m:f>
                      <m:fPr>
                        <m:ctrlPr>
                          <a:rPr lang="en-IN" sz="2400" b="0" i="1" dirty="0" smtClean="0">
                            <a:solidFill>
                              <a:schemeClr val="tx1"/>
                            </a:solidFill>
                            <a:latin typeface="Cambria Math" panose="02040503050406030204" pitchFamily="18" charset="0"/>
                          </a:rPr>
                        </m:ctrlPr>
                      </m:fPr>
                      <m:num>
                        <m:acc>
                          <m:accPr>
                            <m:chr m:val="̂"/>
                            <m:ctrlPr>
                              <a:rPr lang="en-IN" sz="2400" i="1" dirty="0">
                                <a:solidFill>
                                  <a:schemeClr val="tx1"/>
                                </a:solidFill>
                                <a:latin typeface="Cambria Math" panose="02040503050406030204" pitchFamily="18" charset="0"/>
                                <a:ea typeface="Cambria Math" panose="02040503050406030204" pitchFamily="18" charset="0"/>
                              </a:rPr>
                            </m:ctrlPr>
                          </m:accPr>
                          <m:e>
                            <m:r>
                              <m:rPr>
                                <m:sty m:val="p"/>
                              </m:rPr>
                              <a:rPr lang="en-IN" sz="2400" dirty="0">
                                <a:solidFill>
                                  <a:schemeClr val="tx1"/>
                                </a:solidFill>
                                <a:latin typeface="Cambria Math" panose="02040503050406030204" pitchFamily="18" charset="0"/>
                                <a:ea typeface="Cambria Math" panose="02040503050406030204" pitchFamily="18" charset="0"/>
                              </a:rPr>
                              <m:t>Cov</m:t>
                            </m:r>
                          </m:e>
                        </m:acc>
                        <m:d>
                          <m:dPr>
                            <m:ctrlPr>
                              <a:rPr lang="en-IN" sz="2400" i="1" dirty="0">
                                <a:solidFill>
                                  <a:schemeClr val="tx1"/>
                                </a:solidFill>
                                <a:latin typeface="Cambria Math" panose="02040503050406030204" pitchFamily="18" charset="0"/>
                              </a:rPr>
                            </m:ctrlPr>
                          </m:dPr>
                          <m:e>
                            <m:r>
                              <a:rPr lang="en-IN" sz="2400" i="1" dirty="0">
                                <a:solidFill>
                                  <a:schemeClr val="tx1"/>
                                </a:solidFill>
                                <a:latin typeface="Cambria Math" panose="02040503050406030204" pitchFamily="18" charset="0"/>
                              </a:rPr>
                              <m:t>𝑋</m:t>
                            </m:r>
                            <m:r>
                              <a:rPr lang="en-IN" sz="2400" i="1" dirty="0">
                                <a:solidFill>
                                  <a:schemeClr val="tx1"/>
                                </a:solidFill>
                                <a:latin typeface="Cambria Math" panose="02040503050406030204" pitchFamily="18" charset="0"/>
                              </a:rPr>
                              <m:t>,</m:t>
                            </m:r>
                            <m:r>
                              <a:rPr lang="en-IN" sz="2400" i="1" dirty="0">
                                <a:solidFill>
                                  <a:schemeClr val="tx1"/>
                                </a:solidFill>
                                <a:latin typeface="Cambria Math" panose="02040503050406030204" pitchFamily="18" charset="0"/>
                              </a:rPr>
                              <m:t>𝑌</m:t>
                            </m:r>
                          </m:e>
                        </m:d>
                      </m:num>
                      <m:den>
                        <m:rad>
                          <m:radPr>
                            <m:degHide m:val="on"/>
                            <m:ctrlPr>
                              <a:rPr lang="en-IN" sz="2400" b="0" i="1" dirty="0" smtClean="0">
                                <a:solidFill>
                                  <a:schemeClr val="tx1"/>
                                </a:solidFill>
                                <a:latin typeface="Cambria Math" panose="02040503050406030204" pitchFamily="18" charset="0"/>
                              </a:rPr>
                            </m:ctrlPr>
                          </m:radPr>
                          <m:deg/>
                          <m:e>
                            <m:sSubSup>
                              <m:sSubSupPr>
                                <m:ctrlPr>
                                  <a:rPr lang="en-IN" sz="2400" b="0" i="1" smtClean="0">
                                    <a:solidFill>
                                      <a:schemeClr val="tx1"/>
                                    </a:solidFill>
                                    <a:latin typeface="Cambria Math" panose="02040503050406030204" pitchFamily="18" charset="0"/>
                                    <a:ea typeface="Cambria Math" panose="02040503050406030204" pitchFamily="18" charset="0"/>
                                  </a:rPr>
                                </m:ctrlPr>
                              </m:sSubSup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i="1">
                                        <a:solidFill>
                                          <a:schemeClr val="tx1"/>
                                        </a:solidFill>
                                        <a:latin typeface="Cambria Math" panose="02040503050406030204" pitchFamily="18" charset="0"/>
                                        <a:ea typeface="Cambria Math" panose="02040503050406030204" pitchFamily="18" charset="0"/>
                                      </a:rPr>
                                      <m:t>𝜎</m:t>
                                    </m:r>
                                  </m:e>
                                </m:acc>
                              </m:e>
                              <m:sub>
                                <m:r>
                                  <a:rPr lang="en-IN" sz="2400" b="0" i="1" smtClean="0">
                                    <a:solidFill>
                                      <a:schemeClr val="tx1"/>
                                    </a:solidFill>
                                    <a:latin typeface="Cambria Math" panose="02040503050406030204" pitchFamily="18" charset="0"/>
                                    <a:ea typeface="Cambria Math" panose="02040503050406030204" pitchFamily="18" charset="0"/>
                                  </a:rPr>
                                  <m:t>𝑋</m:t>
                                </m:r>
                              </m:sub>
                              <m:sup>
                                <m:r>
                                  <a:rPr lang="en-IN" sz="2400" i="1">
                                    <a:solidFill>
                                      <a:schemeClr val="tx1"/>
                                    </a:solidFill>
                                    <a:latin typeface="Cambria Math" panose="02040503050406030204" pitchFamily="18" charset="0"/>
                                    <a:ea typeface="Cambria Math" panose="02040503050406030204" pitchFamily="18" charset="0"/>
                                  </a:rPr>
                                  <m:t>2</m:t>
                                </m:r>
                              </m:sup>
                            </m:sSubSup>
                            <m:sSubSup>
                              <m:sSubSupPr>
                                <m:ctrlPr>
                                  <a:rPr lang="en-IN" sz="2400" b="0" i="1" smtClean="0">
                                    <a:solidFill>
                                      <a:schemeClr val="tx1"/>
                                    </a:solidFill>
                                    <a:latin typeface="Cambria Math" panose="02040503050406030204" pitchFamily="18" charset="0"/>
                                    <a:ea typeface="Cambria Math" panose="02040503050406030204" pitchFamily="18" charset="0"/>
                                  </a:rPr>
                                </m:ctrlPr>
                              </m:sSubSupPr>
                              <m:e>
                                <m:acc>
                                  <m:accPr>
                                    <m:chr m:val="̂"/>
                                    <m:ctrlPr>
                                      <a:rPr lang="en-IN" sz="2400" i="1">
                                        <a:solidFill>
                                          <a:schemeClr val="tx1"/>
                                        </a:solidFill>
                                        <a:latin typeface="Cambria Math" panose="02040503050406030204" pitchFamily="18" charset="0"/>
                                        <a:ea typeface="Cambria Math" panose="02040503050406030204" pitchFamily="18" charset="0"/>
                                      </a:rPr>
                                    </m:ctrlPr>
                                  </m:accPr>
                                  <m:e>
                                    <m:r>
                                      <a:rPr lang="en-IN" sz="2400" i="1">
                                        <a:solidFill>
                                          <a:schemeClr val="tx1"/>
                                        </a:solidFill>
                                        <a:latin typeface="Cambria Math" panose="02040503050406030204" pitchFamily="18" charset="0"/>
                                        <a:ea typeface="Cambria Math" panose="02040503050406030204" pitchFamily="18" charset="0"/>
                                      </a:rPr>
                                      <m:t>𝜎</m:t>
                                    </m:r>
                                  </m:e>
                                </m:acc>
                              </m:e>
                              <m:sub>
                                <m:r>
                                  <a:rPr lang="en-IN" sz="2400" b="0" i="1" smtClean="0">
                                    <a:solidFill>
                                      <a:schemeClr val="tx1"/>
                                    </a:solidFill>
                                    <a:latin typeface="Cambria Math" panose="02040503050406030204" pitchFamily="18" charset="0"/>
                                    <a:ea typeface="Cambria Math" panose="02040503050406030204" pitchFamily="18" charset="0"/>
                                  </a:rPr>
                                  <m:t>𝑌</m:t>
                                </m:r>
                              </m:sub>
                              <m:sup>
                                <m:r>
                                  <a:rPr lang="en-IN" sz="2400" i="1">
                                    <a:solidFill>
                                      <a:schemeClr val="tx1"/>
                                    </a:solidFill>
                                    <a:latin typeface="Cambria Math" panose="02040503050406030204" pitchFamily="18" charset="0"/>
                                    <a:ea typeface="Cambria Math" panose="02040503050406030204" pitchFamily="18" charset="0"/>
                                  </a:rPr>
                                  <m:t>2</m:t>
                                </m:r>
                              </m:sup>
                            </m:sSubSup>
                          </m:e>
                        </m:rad>
                      </m:den>
                    </m:f>
                  </m:oMath>
                </a14:m>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713991" y="167121"/>
                <a:ext cx="9519737" cy="4027460"/>
              </a:xfrm>
              <a:prstGeom prst="wedgeRectCallout">
                <a:avLst>
                  <a:gd name="adj1" fmla="val 61281"/>
                  <a:gd name="adj2" fmla="val -12632"/>
                </a:avLst>
              </a:prstGeom>
              <a:blipFill>
                <a:blip r:embed="rId4"/>
                <a:stretch>
                  <a:fillRect l="-172" t="-750"/>
                </a:stretch>
              </a:blipFill>
              <a:ln w="38100">
                <a:solidFill>
                  <a:schemeClr val="accent1"/>
                </a:solidFill>
              </a:ln>
            </p:spPr>
            <p:txBody>
              <a:bodyPr/>
              <a:lstStyle/>
              <a:p>
                <a:r>
                  <a:rPr lang="en-IN">
                    <a:noFill/>
                  </a:rPr>
                  <a:t> </a:t>
                </a:r>
              </a:p>
            </p:txBody>
          </p:sp>
        </mc:Fallback>
      </mc:AlternateContent>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0683" y="4944277"/>
            <a:ext cx="1731319" cy="1731319"/>
          </a:xfrm>
          <a:prstGeom prst="rect">
            <a:avLst/>
          </a:prstGeom>
        </p:spPr>
      </p:pic>
      <mc:AlternateContent xmlns:mc="http://schemas.openxmlformats.org/markup-compatibility/2006" xmlns:a14="http://schemas.microsoft.com/office/drawing/2010/main">
        <mc:Choice Requires="a14">
          <p:sp>
            <p:nvSpPr>
              <p:cNvPr id="8" name="Rectangular Callout 7"/>
              <p:cNvSpPr/>
              <p:nvPr/>
            </p:nvSpPr>
            <p:spPr>
              <a:xfrm>
                <a:off x="253353" y="4457730"/>
                <a:ext cx="9980377" cy="1910411"/>
              </a:xfrm>
              <a:prstGeom prst="wedgeRectCallout">
                <a:avLst>
                  <a:gd name="adj1" fmla="val 55672"/>
                  <a:gd name="adj2" fmla="val 3014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If </a:t>
                </a:r>
                <a14:m>
                  <m:oMath xmlns:m="http://schemas.openxmlformats.org/officeDocument/2006/math">
                    <m:sSub>
                      <m:sSubPr>
                        <m:ctrlPr>
                          <a:rPr lang="en-IN" sz="240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𝜌</m:t>
                        </m:r>
                      </m:e>
                      <m:sub>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&lt;0</m:t>
                    </m:r>
                  </m:oMath>
                </a14:m>
                <a:r>
                  <a:rPr lang="en-US" sz="2400" dirty="0" smtClean="0">
                    <a:solidFill>
                      <a:schemeClr val="tx1"/>
                    </a:solidFill>
                    <a:latin typeface="+mj-lt"/>
                  </a:rPr>
                  <a:t>, this means that typically, whenever </a:t>
                </a:r>
                <a14:m>
                  <m:oMath xmlns:m="http://schemas.openxmlformats.org/officeDocument/2006/math">
                    <m:r>
                      <a:rPr lang="en-IN" sz="2400" b="0" i="1" smtClean="0">
                        <a:solidFill>
                          <a:schemeClr val="tx1"/>
                        </a:solidFill>
                        <a:latin typeface="Cambria Math" panose="02040503050406030204" pitchFamily="18" charset="0"/>
                      </a:rPr>
                      <m:t>𝑋</m:t>
                    </m:r>
                  </m:oMath>
                </a14:m>
                <a:r>
                  <a:rPr lang="en-US" sz="2400" dirty="0" smtClean="0">
                    <a:solidFill>
                      <a:schemeClr val="tx1"/>
                    </a:solidFill>
                    <a:latin typeface="+mj-lt"/>
                  </a:rPr>
                  <a:t> takes larger values than its own mean, </a:t>
                </a:r>
                <a14:m>
                  <m:oMath xmlns:m="http://schemas.openxmlformats.org/officeDocument/2006/math">
                    <m:r>
                      <a:rPr lang="en-IN" sz="2400" b="0" i="1" smtClean="0">
                        <a:solidFill>
                          <a:schemeClr val="tx1"/>
                        </a:solidFill>
                        <a:latin typeface="Cambria Math" panose="02040503050406030204" pitchFamily="18" charset="0"/>
                      </a:rPr>
                      <m:t>𝑌</m:t>
                    </m:r>
                  </m:oMath>
                </a14:m>
                <a:r>
                  <a:rPr lang="en-US" sz="2400" dirty="0" smtClean="0">
                    <a:solidFill>
                      <a:schemeClr val="tx1"/>
                    </a:solidFill>
                    <a:latin typeface="+mj-lt"/>
                  </a:rPr>
                  <a:t> takes smaller values than its own mean and vice versa. If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b="0" i="1">
                            <a:solidFill>
                              <a:schemeClr val="tx1"/>
                            </a:solidFill>
                            <a:latin typeface="Cambria Math" panose="02040503050406030204" pitchFamily="18" charset="0"/>
                          </a:rPr>
                          <m:t>𝜌</m:t>
                        </m:r>
                      </m:e>
                      <m:sub>
                        <m:r>
                          <a:rPr lang="en-IN" sz="2400" b="0" i="1">
                            <a:solidFill>
                              <a:schemeClr val="tx1"/>
                            </a:solidFill>
                            <a:latin typeface="Cambria Math" panose="02040503050406030204" pitchFamily="18" charset="0"/>
                          </a:rPr>
                          <m:t>𝑋</m:t>
                        </m:r>
                        <m:r>
                          <a:rPr lang="en-IN" sz="2400" b="0" i="1">
                            <a:solidFill>
                              <a:schemeClr val="tx1"/>
                            </a:solidFill>
                            <a:latin typeface="Cambria Math" panose="02040503050406030204" pitchFamily="18" charset="0"/>
                          </a:rPr>
                          <m:t>,</m:t>
                        </m:r>
                        <m:r>
                          <a:rPr lang="en-IN" sz="2400" b="0" i="1">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&gt;</m:t>
                    </m:r>
                    <m:r>
                      <a:rPr lang="en-IN" sz="2400" b="0" i="1">
                        <a:solidFill>
                          <a:schemeClr val="tx1"/>
                        </a:solidFill>
                        <a:latin typeface="Cambria Math" panose="02040503050406030204" pitchFamily="18" charset="0"/>
                      </a:rPr>
                      <m:t>0</m:t>
                    </m:r>
                  </m:oMath>
                </a14:m>
                <a:r>
                  <a:rPr lang="en-US" sz="2400" dirty="0" smtClean="0">
                    <a:solidFill>
                      <a:schemeClr val="tx1"/>
                    </a:solidFill>
                    <a:latin typeface="+mj-lt"/>
                  </a:rPr>
                  <a:t>, then this means that both </a:t>
                </a:r>
                <a:r>
                  <a:rPr lang="en-US" sz="2400" dirty="0" err="1" smtClean="0">
                    <a:solidFill>
                      <a:schemeClr val="tx1"/>
                    </a:solidFill>
                    <a:latin typeface="+mj-lt"/>
                  </a:rPr>
                  <a:t>r.v.s</a:t>
                </a:r>
                <a:r>
                  <a:rPr lang="en-US" sz="2400" dirty="0" smtClean="0">
                    <a:solidFill>
                      <a:schemeClr val="tx1"/>
                    </a:solidFill>
                    <a:latin typeface="+mj-lt"/>
                  </a:rPr>
                  <a:t> take values larger or smaller than their respective means together.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𝜌</m:t>
                        </m:r>
                      </m:e>
                      <m:sub>
                        <m:r>
                          <a:rPr lang="en-IN" sz="2400" i="1">
                            <a:solidFill>
                              <a:schemeClr val="tx1"/>
                            </a:solidFill>
                            <a:latin typeface="Cambria Math" panose="02040503050406030204" pitchFamily="18" charset="0"/>
                          </a:rPr>
                          <m:t>𝑋</m:t>
                        </m:r>
                        <m:r>
                          <a:rPr lang="en-IN" sz="2400" i="1">
                            <a:solidFill>
                              <a:schemeClr val="tx1"/>
                            </a:solidFill>
                            <a:latin typeface="Cambria Math" panose="02040503050406030204" pitchFamily="18" charset="0"/>
                          </a:rPr>
                          <m:t>,</m:t>
                        </m:r>
                        <m:r>
                          <a:rPr lang="en-IN" sz="2400" i="1">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m:t>
                    </m:r>
                    <m:r>
                      <a:rPr lang="en-IN" sz="2400" i="1" smtClean="0">
                        <a:solidFill>
                          <a:schemeClr val="tx1"/>
                        </a:solidFill>
                        <a:latin typeface="Cambria Math" panose="02040503050406030204" pitchFamily="18" charset="0"/>
                      </a:rPr>
                      <m:t>0</m:t>
                    </m:r>
                  </m:oMath>
                </a14:m>
                <a:r>
                  <a:rPr lang="en-US" sz="2400" dirty="0" smtClean="0">
                    <a:solidFill>
                      <a:schemeClr val="tx1"/>
                    </a:solidFill>
                    <a:latin typeface="+mj-lt"/>
                  </a:rPr>
                  <a:t> means that typically, even if </a:t>
                </a:r>
                <a14:m>
                  <m:oMath xmlns:m="http://schemas.openxmlformats.org/officeDocument/2006/math">
                    <m:r>
                      <a:rPr lang="en-IN" sz="2400" b="0" i="1" smtClean="0">
                        <a:solidFill>
                          <a:schemeClr val="tx1"/>
                        </a:solidFill>
                        <a:latin typeface="Cambria Math" panose="02040503050406030204" pitchFamily="18" charset="0"/>
                      </a:rPr>
                      <m:t>𝑋</m:t>
                    </m:r>
                  </m:oMath>
                </a14:m>
                <a:r>
                  <a:rPr lang="en-US" sz="2400" dirty="0" smtClean="0">
                    <a:solidFill>
                      <a:schemeClr val="tx1"/>
                    </a:solidFill>
                    <a:latin typeface="+mj-lt"/>
                  </a:rPr>
                  <a:t> takes a value larger than its mean, </a:t>
                </a:r>
                <a14:m>
                  <m:oMath xmlns:m="http://schemas.openxmlformats.org/officeDocument/2006/math">
                    <m:r>
                      <a:rPr lang="en-IN" sz="2400" b="0" i="1" smtClean="0">
                        <a:solidFill>
                          <a:schemeClr val="tx1"/>
                        </a:solidFill>
                        <a:latin typeface="Cambria Math" panose="02040503050406030204" pitchFamily="18" charset="0"/>
                      </a:rPr>
                      <m:t>𝑌</m:t>
                    </m:r>
                  </m:oMath>
                </a14:m>
                <a:r>
                  <a:rPr lang="en-US" sz="2400" dirty="0" smtClean="0">
                    <a:solidFill>
                      <a:schemeClr val="tx1"/>
                    </a:solidFill>
                    <a:latin typeface="+mj-lt"/>
                  </a:rPr>
                  <a:t> may take smaller or larger values than its own mean</a:t>
                </a:r>
                <a:endParaRPr lang="en-US" sz="2400" dirty="0">
                  <a:solidFill>
                    <a:schemeClr val="tx1"/>
                  </a:solidFill>
                  <a:latin typeface="+mj-lt"/>
                </a:endParaRPr>
              </a:p>
            </p:txBody>
          </p:sp>
        </mc:Choice>
        <mc:Fallback xmlns="">
          <p:sp>
            <p:nvSpPr>
              <p:cNvPr id="8" name="Rectangular Callout 7"/>
              <p:cNvSpPr>
                <a:spLocks noRot="1" noChangeAspect="1" noMove="1" noResize="1" noEditPoints="1" noAdjustHandles="1" noChangeArrowheads="1" noChangeShapeType="1" noTextEdit="1"/>
              </p:cNvSpPr>
              <p:nvPr/>
            </p:nvSpPr>
            <p:spPr>
              <a:xfrm>
                <a:off x="253353" y="4457730"/>
                <a:ext cx="9980377" cy="1910411"/>
              </a:xfrm>
              <a:prstGeom prst="wedgeRectCallout">
                <a:avLst>
                  <a:gd name="adj1" fmla="val 55672"/>
                  <a:gd name="adj2" fmla="val 30149"/>
                </a:avLst>
              </a:prstGeom>
              <a:blipFill>
                <a:blip r:embed="rId6"/>
                <a:stretch>
                  <a:fillRect l="-691" t="-2813" b="-7500"/>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7722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right)">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grpId="0"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right)">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Statistics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smtClean="0"/>
                  <a:t>The notation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m:t>
                        </m:r>
                      </m:e>
                    </m:d>
                  </m:oMath>
                </a14:m>
                <a:r>
                  <a:rPr lang="en-IN" dirty="0" smtClean="0"/>
                  <a:t> is used to express how one quantity behaves when some other quantities are fixed to some given values</a:t>
                </a:r>
              </a:p>
              <a:p>
                <a:r>
                  <a:rPr lang="en-IN" dirty="0" smtClean="0"/>
                  <a:t>These “other” quantities could be random variables themselves, or even constants. Sometimes we condition just to clarify exactly what those constants are</a:t>
                </a:r>
              </a:p>
              <a:p>
                <a:pPr lvl="2"/>
                <a:r>
                  <a:rPr lang="en-IN" dirty="0" smtClean="0"/>
                  <a:t>For example we could ask, what is the probability of me misclassifying a test data point </a:t>
                </a:r>
                <a14:m>
                  <m:oMath xmlns:m="http://schemas.openxmlformats.org/officeDocument/2006/math">
                    <m:d>
                      <m:dPr>
                        <m:ctrlPr>
                          <a:rPr lang="en-IN" b="0" i="1" smtClean="0">
                            <a:latin typeface="Cambria Math" panose="02040503050406030204" pitchFamily="18" charset="0"/>
                          </a:rPr>
                        </m:ctrlPr>
                      </m:dPr>
                      <m:e>
                        <m:r>
                          <a:rPr lang="en-IN" b="1" i="0" smtClean="0">
                            <a:latin typeface="Cambria Math" panose="02040503050406030204" pitchFamily="18" charset="0"/>
                          </a:rPr>
                          <m:t>𝐱</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𝒟</m:t>
                    </m:r>
                  </m:oMath>
                </a14:m>
                <a:r>
                  <a:rPr lang="en-IN" dirty="0" smtClean="0"/>
                  <a:t> if I use a model </a:t>
                </a:r>
                <a14:m>
                  <m:oMath xmlns:m="http://schemas.openxmlformats.org/officeDocument/2006/math">
                    <m:r>
                      <a:rPr lang="en-IN" b="1" i="0" smtClean="0">
                        <a:latin typeface="Cambria Math" panose="02040503050406030204" pitchFamily="18" charset="0"/>
                      </a:rPr>
                      <m:t>𝐰</m:t>
                    </m:r>
                  </m:oMath>
                </a14:m>
                <a:r>
                  <a:rPr lang="en-IN" dirty="0" smtClean="0"/>
                  <a:t> i.e.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𝐰</m:t>
                            </m:r>
                          </m:e>
                          <m:sup>
                            <m:r>
                              <a:rPr lang="en-IN" b="0" i="1" smtClean="0">
                                <a:latin typeface="Cambria Math" panose="02040503050406030204" pitchFamily="18" charset="0"/>
                                <a:ea typeface="Cambria Math" panose="02040503050406030204" pitchFamily="18" charset="0"/>
                              </a:rPr>
                              <m:t>⊤</m:t>
                            </m:r>
                          </m:sup>
                        </m:sSup>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&lt;0 | </m:t>
                        </m:r>
                        <m:r>
                          <a:rPr lang="en-IN" b="1" i="0" smtClean="0">
                            <a:latin typeface="Cambria Math" panose="02040503050406030204" pitchFamily="18" charset="0"/>
                            <a:ea typeface="Cambria Math" panose="02040503050406030204" pitchFamily="18" charset="0"/>
                          </a:rPr>
                          <m:t>𝐰</m:t>
                        </m:r>
                      </m:e>
                    </m:d>
                  </m:oMath>
                </a14:m>
                <a:endParaRPr lang="en-IN" dirty="0" smtClean="0"/>
              </a:p>
              <a:p>
                <a:pPr lvl="2"/>
                <a:r>
                  <a:rPr lang="en-IN" dirty="0" smtClean="0"/>
                  <a:t>Here </a:t>
                </a:r>
                <a14:m>
                  <m:oMath xmlns:m="http://schemas.openxmlformats.org/officeDocument/2006/math">
                    <m:r>
                      <a:rPr lang="en-IN" b="1" i="0" smtClean="0">
                        <a:latin typeface="Cambria Math" panose="02040503050406030204" pitchFamily="18" charset="0"/>
                      </a:rPr>
                      <m:t>𝐰</m:t>
                    </m:r>
                  </m:oMath>
                </a14:m>
                <a:r>
                  <a:rPr lang="en-IN" dirty="0" smtClean="0"/>
                  <a:t> is not a random variable (it could be in other settings but here it is not)</a:t>
                </a:r>
              </a:p>
              <a:p>
                <a:r>
                  <a:rPr lang="en-IN" dirty="0" smtClean="0"/>
                  <a:t>We previously saw conditional probabilities </a:t>
                </a:r>
                <a14:m>
                  <m:oMath xmlns:m="http://schemas.openxmlformats.org/officeDocument/2006/math">
                    <m:r>
                      <a:rPr lang="en-IN" sz="2400" i="1" smtClean="0">
                        <a:latin typeface="Cambria Math" panose="02040503050406030204" pitchFamily="18" charset="0"/>
                        <a:ea typeface="Cambria Math" panose="02040503050406030204" pitchFamily="18" charset="0"/>
                      </a:rPr>
                      <m:t>ℙ</m:t>
                    </m:r>
                    <m:d>
                      <m:dPr>
                        <m:begChr m:val="["/>
                        <m:endChr m:val="]"/>
                        <m:ctrlPr>
                          <a:rPr lang="en-IN" sz="2400" b="0" i="1" smtClean="0">
                            <a:latin typeface="Cambria Math" panose="02040503050406030204" pitchFamily="18" charset="0"/>
                            <a:ea typeface="Cambria Math" panose="02040503050406030204" pitchFamily="18" charset="0"/>
                          </a:rPr>
                        </m:ctrlPr>
                      </m:dPr>
                      <m:e>
                        <m:r>
                          <a:rPr lang="en-IN" sz="2400" b="0" i="1" smtClean="0">
                            <a:latin typeface="Cambria Math" panose="02040503050406030204" pitchFamily="18" charset="0"/>
                            <a:ea typeface="Cambria Math" panose="02040503050406030204" pitchFamily="18" charset="0"/>
                          </a:rPr>
                          <m:t>𝑋</m:t>
                        </m:r>
                        <m:r>
                          <a:rPr lang="en-IN" sz="2400" b="0" i="1" smtClean="0">
                            <a:latin typeface="Cambria Math" panose="02040503050406030204" pitchFamily="18" charset="0"/>
                            <a:ea typeface="Cambria Math" panose="02040503050406030204" pitchFamily="18" charset="0"/>
                          </a:rPr>
                          <m:t>=1 | </m:t>
                        </m:r>
                        <m:r>
                          <a:rPr lang="en-IN" sz="2400" b="0" i="1" smtClean="0">
                            <a:latin typeface="Cambria Math" panose="02040503050406030204" pitchFamily="18" charset="0"/>
                            <a:ea typeface="Cambria Math" panose="02040503050406030204" pitchFamily="18" charset="0"/>
                          </a:rPr>
                          <m:t>𝑌</m:t>
                        </m:r>
                        <m:r>
                          <a:rPr lang="en-IN" sz="2400" b="0" i="1" smtClean="0">
                            <a:latin typeface="Cambria Math" panose="02040503050406030204" pitchFamily="18" charset="0"/>
                            <a:ea typeface="Cambria Math" panose="02040503050406030204" pitchFamily="18" charset="0"/>
                          </a:rPr>
                          <m:t>=2</m:t>
                        </m:r>
                      </m:e>
                    </m:d>
                    <m:r>
                      <a:rPr lang="en-IN" sz="2400" b="0" i="1" smtClean="0">
                        <a:latin typeface="Cambria Math" panose="02040503050406030204" pitchFamily="18" charset="0"/>
                        <a:ea typeface="Cambria Math" panose="02040503050406030204" pitchFamily="18" charset="0"/>
                      </a:rPr>
                      <m:t>=</m:t>
                    </m:r>
                  </m:oMath>
                </a14:m>
                <a:r>
                  <a:rPr lang="en-IN" sz="2400" dirty="0" smtClean="0"/>
                  <a:t> </a:t>
                </a:r>
                <a14:m>
                  <m:oMath xmlns:m="http://schemas.openxmlformats.org/officeDocument/2006/math">
                    <m:f>
                      <m:fPr>
                        <m:ctrlPr>
                          <a:rPr lang="en-IN" sz="3600" b="0" i="1" dirty="0" smtClean="0">
                            <a:latin typeface="Cambria Math" panose="02040503050406030204" pitchFamily="18" charset="0"/>
                          </a:rPr>
                        </m:ctrlPr>
                      </m:fPr>
                      <m:num>
                        <m:r>
                          <a:rPr lang="en-IN" sz="3600" i="1">
                            <a:latin typeface="Cambria Math" panose="02040503050406030204" pitchFamily="18" charset="0"/>
                            <a:ea typeface="Cambria Math" panose="02040503050406030204" pitchFamily="18" charset="0"/>
                          </a:rPr>
                          <m:t>ℙ</m:t>
                        </m:r>
                        <m:d>
                          <m:dPr>
                            <m:begChr m:val="["/>
                            <m:endChr m:val="]"/>
                            <m:ctrlPr>
                              <a:rPr lang="en-IN" sz="3600" i="1">
                                <a:latin typeface="Cambria Math" panose="02040503050406030204" pitchFamily="18" charset="0"/>
                                <a:ea typeface="Cambria Math" panose="02040503050406030204" pitchFamily="18" charset="0"/>
                              </a:rPr>
                            </m:ctrlPr>
                          </m:dPr>
                          <m:e>
                            <m:r>
                              <a:rPr lang="en-IN" sz="3600" i="1">
                                <a:latin typeface="Cambria Math" panose="02040503050406030204" pitchFamily="18" charset="0"/>
                                <a:ea typeface="Cambria Math" panose="02040503050406030204" pitchFamily="18" charset="0"/>
                              </a:rPr>
                              <m:t>𝑋</m:t>
                            </m:r>
                            <m:r>
                              <a:rPr lang="en-IN" sz="3600" i="1">
                                <a:latin typeface="Cambria Math" panose="02040503050406030204" pitchFamily="18" charset="0"/>
                                <a:ea typeface="Cambria Math" panose="02040503050406030204" pitchFamily="18" charset="0"/>
                              </a:rPr>
                              <m:t>=1,</m:t>
                            </m:r>
                            <m:r>
                              <a:rPr lang="en-IN" sz="3600" i="1">
                                <a:latin typeface="Cambria Math" panose="02040503050406030204" pitchFamily="18" charset="0"/>
                                <a:ea typeface="Cambria Math" panose="02040503050406030204" pitchFamily="18" charset="0"/>
                              </a:rPr>
                              <m:t>𝑌</m:t>
                            </m:r>
                            <m:r>
                              <a:rPr lang="en-IN" sz="3600" i="1">
                                <a:latin typeface="Cambria Math" panose="02040503050406030204" pitchFamily="18" charset="0"/>
                                <a:ea typeface="Cambria Math" panose="02040503050406030204" pitchFamily="18" charset="0"/>
                              </a:rPr>
                              <m:t>=2</m:t>
                            </m:r>
                          </m:e>
                        </m:d>
                      </m:num>
                      <m:den>
                        <m:r>
                          <a:rPr lang="en-IN" sz="3600" i="1">
                            <a:latin typeface="Cambria Math" panose="02040503050406030204" pitchFamily="18" charset="0"/>
                            <a:ea typeface="Cambria Math" panose="02040503050406030204" pitchFamily="18" charset="0"/>
                          </a:rPr>
                          <m:t>ℙ</m:t>
                        </m:r>
                        <m:d>
                          <m:dPr>
                            <m:begChr m:val="["/>
                            <m:endChr m:val="]"/>
                            <m:ctrlPr>
                              <a:rPr lang="en-IN" sz="3600" i="1">
                                <a:latin typeface="Cambria Math" panose="02040503050406030204" pitchFamily="18" charset="0"/>
                                <a:ea typeface="Cambria Math" panose="02040503050406030204" pitchFamily="18" charset="0"/>
                              </a:rPr>
                            </m:ctrlPr>
                          </m:dPr>
                          <m:e>
                            <m:r>
                              <a:rPr lang="en-IN" sz="3600" i="1">
                                <a:latin typeface="Cambria Math" panose="02040503050406030204" pitchFamily="18" charset="0"/>
                                <a:ea typeface="Cambria Math" panose="02040503050406030204" pitchFamily="18" charset="0"/>
                              </a:rPr>
                              <m:t>𝑌</m:t>
                            </m:r>
                            <m:r>
                              <a:rPr lang="en-IN" sz="3600" i="1">
                                <a:latin typeface="Cambria Math" panose="02040503050406030204" pitchFamily="18" charset="0"/>
                                <a:ea typeface="Cambria Math" panose="02040503050406030204" pitchFamily="18" charset="0"/>
                              </a:rPr>
                              <m:t>=2</m:t>
                            </m:r>
                          </m:e>
                        </m:d>
                      </m:den>
                    </m:f>
                  </m:oMath>
                </a14:m>
                <a:endParaRPr lang="en-IN" dirty="0" smtClean="0"/>
              </a:p>
              <a:p>
                <a:r>
                  <a:rPr lang="en-IN" dirty="0" smtClean="0"/>
                  <a:t>Let us see other quantities that can be defined conditionally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35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16</a:t>
            </a:fld>
            <a:endParaRPr lang="en-US"/>
          </a:p>
        </p:txBody>
      </p:sp>
    </p:spTree>
    <p:extLst>
      <p:ext uri="{BB962C8B-B14F-4D97-AF65-F5344CB8AC3E}">
        <p14:creationId xmlns:p14="http://schemas.microsoft.com/office/powerpoint/2010/main" val="2528467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Conditional Statistics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2106458" cy="5300823"/>
              </a:xfrm>
            </p:spPr>
            <p:txBody>
              <a:bodyPr/>
              <a:lstStyle/>
              <a:p>
                <a:r>
                  <a:rPr lang="en-IN" dirty="0" smtClean="0"/>
                  <a:t>Conditional Expectation </a:t>
                </a: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m:rPr>
                            <m:brk m:alnAt="9"/>
                          </m:rP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e>
                    </m:nary>
                  </m:oMath>
                </a14:m>
                <a:endParaRPr lang="en-IN" dirty="0" smtClean="0"/>
              </a:p>
              <a:p>
                <a:r>
                  <a:rPr lang="en-IN" dirty="0" smtClean="0"/>
                  <a:t>Conditional Variance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oMath>
                </a14:m>
                <a:r>
                  <a:rPr lang="en-IN" dirty="0" smtClean="0"/>
                  <a:t> where we have </a:t>
                </a:r>
                <a14:m>
                  <m:oMath xmlns:m="http://schemas.openxmlformats.org/officeDocument/2006/math">
                    <m:r>
                      <a:rPr lang="en-IN" b="0" i="1" smtClean="0">
                        <a:latin typeface="Cambria Math" panose="02040503050406030204" pitchFamily="18" charset="0"/>
                      </a:rPr>
                      <m:t>𝜇</m:t>
                    </m:r>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𝑦</m:t>
                            </m:r>
                          </m:e>
                          <m:sub>
                            <m:r>
                              <a:rPr lang="en-IN" i="1">
                                <a:latin typeface="Cambria Math" panose="02040503050406030204" pitchFamily="18" charset="0"/>
                                <a:ea typeface="Cambria Math" panose="02040503050406030204" pitchFamily="18" charset="0"/>
                              </a:rPr>
                              <m:t>0</m:t>
                            </m:r>
                          </m:sub>
                        </m:sSub>
                      </m:e>
                    </m:d>
                  </m:oMath>
                </a14:m>
                <a:endParaRPr lang="en-IN" dirty="0" smtClean="0"/>
              </a:p>
              <a:p>
                <a:r>
                  <a:rPr lang="en-IN" dirty="0" smtClean="0"/>
                  <a:t>Conditional Covariance </a:t>
                </a:r>
                <a14:m>
                  <m:oMath xmlns:m="http://schemas.openxmlformats.org/officeDocument/2006/math">
                    <m:r>
                      <m:rPr>
                        <m:sty m:val="p"/>
                      </m:rPr>
                      <a:rPr lang="en-IN" b="0" i="0" smtClean="0">
                        <a:latin typeface="Cambria Math" panose="02040503050406030204" pitchFamily="18" charset="0"/>
                        <a:ea typeface="Cambria Math" panose="02040503050406030204" pitchFamily="18" charset="0"/>
                      </a:rPr>
                      <m:t>Cov</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i="1" dirty="0" smtClean="0">
                  <a:latin typeface="Cambria Math" panose="02040503050406030204" pitchFamily="18" charset="0"/>
                  <a:ea typeface="Cambria Math" panose="02040503050406030204" pitchFamily="18" charset="0"/>
                </a:endParaRPr>
              </a:p>
              <a:p>
                <a14:m>
                  <m:oMath xmlns:m="http://schemas.openxmlformats.org/officeDocument/2006/math">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rPr>
                              <m:t>𝑋</m:t>
                            </m:r>
                            <m:r>
                              <a:rPr lang="en-IN" i="1">
                                <a:latin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e>
                        </m:d>
                        <m:r>
                          <a:rPr lang="en-IN" i="1">
                            <a:latin typeface="Cambria Math" panose="02040503050406030204" pitchFamily="18" charset="0"/>
                            <a:ea typeface="Cambria Math" panose="02040503050406030204" pitchFamily="18" charset="0"/>
                          </a:rPr>
                          <m:t>⋅</m:t>
                        </m:r>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𝑌</m:t>
                                </m:r>
                              </m:sub>
                            </m:sSub>
                          </m:e>
                        </m:d>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𝑋𝑌</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𝑌</m:t>
                        </m:r>
                      </m:sub>
                    </m:sSub>
                  </m:oMath>
                </a14:m>
                <a:r>
                  <a:rPr lang="en-IN" dirty="0" smtClean="0"/>
                  <a:t> where </a:t>
                </a:r>
                <a14:m>
                  <m:oMath xmlns:m="http://schemas.openxmlformats.org/officeDocument/2006/math">
                    <m:sSub>
                      <m:sSubPr>
                        <m:ctrlPr>
                          <a:rPr lang="en-IN" b="0" i="1" smtClean="0">
                            <a:latin typeface="Cambria Math" panose="02040503050406030204" pitchFamily="18" charset="0"/>
                          </a:rPr>
                        </m:ctrlPr>
                      </m:sSubPr>
                      <m:e>
                        <m:r>
                          <a:rPr lang="en-IN" i="1">
                            <a:latin typeface="Cambria Math" panose="02040503050406030204" pitchFamily="18" charset="0"/>
                          </a:rPr>
                          <m:t>𝜇</m:t>
                        </m:r>
                      </m:e>
                      <m:sub>
                        <m:r>
                          <a:rPr lang="en-IN" b="0" i="1" smtClean="0">
                            <a:latin typeface="Cambria Math" panose="02040503050406030204" pitchFamily="18" charset="0"/>
                          </a:rPr>
                          <m:t>𝑋</m:t>
                        </m:r>
                      </m:sub>
                    </m:sSub>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oMath>
                </a14:m>
                <a:r>
                  <a:rPr lang="en-IN" dirty="0" smtClean="0"/>
                  <a:t> and </a:t>
                </a:r>
                <a14:m>
                  <m:oMath xmlns:m="http://schemas.openxmlformats.org/officeDocument/2006/math">
                    <m:sSub>
                      <m:sSubPr>
                        <m:ctrlPr>
                          <a:rPr lang="en-IN" i="1">
                            <a:latin typeface="Cambria Math" panose="02040503050406030204" pitchFamily="18" charset="0"/>
                          </a:rPr>
                        </m:ctrlPr>
                      </m:sSubPr>
                      <m:e>
                        <m:r>
                          <a:rPr lang="en-IN" i="1">
                            <a:latin typeface="Cambria Math" panose="02040503050406030204" pitchFamily="18" charset="0"/>
                          </a:rPr>
                          <m:t>𝜇</m:t>
                        </m:r>
                      </m:e>
                      <m:sub>
                        <m:r>
                          <a:rPr lang="en-IN" b="0" i="1" smtClean="0">
                            <a:latin typeface="Cambria Math" panose="02040503050406030204" pitchFamily="18" charset="0"/>
                          </a:rPr>
                          <m:t>𝑌</m:t>
                        </m:r>
                      </m:sub>
                    </m:sSub>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dirty="0" smtClean="0"/>
              </a:p>
              <a:p>
                <a:r>
                  <a:rPr lang="en-IN" dirty="0" smtClean="0"/>
                  <a:t>Conditional Mode </a:t>
                </a:r>
                <a14:m>
                  <m:oMath xmlns:m="http://schemas.openxmlformats.org/officeDocument/2006/math">
                    <m:r>
                      <m:rPr>
                        <m:sty m:val="p"/>
                      </m:rPr>
                      <a:rPr lang="en-IN" b="0" i="0" smtClean="0">
                        <a:latin typeface="Cambria Math" panose="02040503050406030204" pitchFamily="18" charset="0"/>
                      </a:rPr>
                      <m:t>mode</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 </m:t>
                        </m:r>
                      </m:e>
                    </m:d>
                    <m:r>
                      <a:rPr lang="en-IN" b="0" i="1" smtClean="0">
                        <a:latin typeface="Cambria Math" panose="02040503050406030204" pitchFamily="18" charset="0"/>
                      </a:rPr>
                      <m:t>𝑌</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𝑦</m:t>
                        </m:r>
                      </m:e>
                      <m:sub>
                        <m:r>
                          <a:rPr lang="en-IN" b="0" i="1" smtClean="0">
                            <a:latin typeface="Cambria Math" panose="02040503050406030204" pitchFamily="18" charset="0"/>
                          </a:rPr>
                          <m:t>0</m:t>
                        </m:r>
                      </m:sub>
                    </m:sSub>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lim>
                            </m:limLow>
                          </m:fName>
                          <m:e>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𝑦</m:t>
                                    </m:r>
                                  </m:e>
                                  <m:sub>
                                    <m:r>
                                      <a:rPr lang="en-IN" b="0" i="1" smtClean="0">
                                        <a:latin typeface="Cambria Math" panose="02040503050406030204" pitchFamily="18" charset="0"/>
                                        <a:ea typeface="Cambria Math" panose="02040503050406030204" pitchFamily="18" charset="0"/>
                                      </a:rPr>
                                      <m:t>0</m:t>
                                    </m:r>
                                  </m:sub>
                                </m:sSub>
                              </m:e>
                            </m:d>
                          </m:e>
                        </m:func>
                      </m:e>
                    </m:func>
                  </m:oMath>
                </a14:m>
                <a:endParaRPr lang="en-IN" dirty="0" smtClean="0"/>
              </a:p>
              <a:p>
                <a:r>
                  <a:rPr lang="en-IN" dirty="0" smtClean="0"/>
                  <a:t>Similarly we can define conditional median </a:t>
                </a:r>
                <a:r>
                  <a:rPr lang="en-IN" dirty="0" err="1" smtClean="0"/>
                  <a:t>etc</a:t>
                </a:r>
                <a:r>
                  <a:rPr lang="en-IN" dirty="0" smtClean="0"/>
                  <a:t> but not very popular</a:t>
                </a:r>
              </a:p>
              <a:p>
                <a:r>
                  <a:rPr lang="en-IN" b="1" dirty="0" smtClean="0"/>
                  <a:t>Note</a:t>
                </a:r>
                <a:r>
                  <a:rPr lang="en-IN" dirty="0" smtClean="0"/>
                  <a:t>: these definitions do not require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𝑍</m:t>
                    </m:r>
                  </m:oMath>
                </a14:m>
                <a:r>
                  <a:rPr lang="en-IN" dirty="0" smtClean="0"/>
                  <a:t> to be independent at all!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2106458" cy="5300823"/>
              </a:xfrm>
              <a:blipFill>
                <a:blip r:embed="rId2"/>
                <a:stretch>
                  <a:fillRect l="-554" t="-2529" r="-15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17</a:t>
            </a:fld>
            <a:endParaRPr lang="en-US"/>
          </a:p>
        </p:txBody>
      </p:sp>
    </p:spTree>
    <p:extLst>
      <p:ext uri="{BB962C8B-B14F-4D97-AF65-F5344CB8AC3E}">
        <p14:creationId xmlns:p14="http://schemas.microsoft.com/office/powerpoint/2010/main" val="155696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Conditional </a:t>
            </a:r>
            <a:r>
              <a:rPr lang="en-IN" dirty="0"/>
              <a:t>Statistics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dirty="0" smtClean="0"/>
                  <a:t>Rules of expectation (sum, scaling, LOTUS, product) all continue to hold even with conditional except that all expectation are conditional</a:t>
                </a:r>
              </a:p>
              <a:p>
                <a:pPr lvl="1"/>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dirty="0" smtClean="0"/>
              </a:p>
              <a:p>
                <a:pPr lvl="1"/>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dirty="0" smtClean="0"/>
              </a:p>
              <a:p>
                <a:pPr lvl="1"/>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𝑔</m:t>
                        </m:r>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9"/>
                          </m:rP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𝑋</m:t>
                            </m:r>
                          </m:sub>
                        </m:sSub>
                      </m:sub>
                      <m:sup/>
                      <m:e>
                        <m:r>
                          <a:rPr lang="en-IN" i="1">
                            <a:latin typeface="Cambria Math" panose="02040503050406030204" pitchFamily="18" charset="0"/>
                            <a:ea typeface="Cambria Math" panose="02040503050406030204" pitchFamily="18" charset="0"/>
                          </a:rPr>
                          <m:t>𝑔</m:t>
                        </m:r>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 | </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𝑧</m:t>
                                </m:r>
                              </m:e>
                              <m:sub>
                                <m:r>
                                  <a:rPr lang="en-IN" b="0" i="1" smtClean="0">
                                    <a:latin typeface="Cambria Math" panose="02040503050406030204" pitchFamily="18" charset="0"/>
                                    <a:ea typeface="Cambria Math" panose="02040503050406030204" pitchFamily="18" charset="0"/>
                                  </a:rPr>
                                  <m:t>0</m:t>
                                </m:r>
                              </m:sub>
                            </m:sSub>
                          </m:e>
                        </m:d>
                      </m:e>
                    </m:nary>
                  </m:oMath>
                </a14:m>
                <a:endParaRPr lang="en-IN" dirty="0" smtClean="0"/>
              </a:p>
              <a:p>
                <a:pPr lvl="1"/>
                <a:r>
                  <a:rPr lang="en-IN" dirty="0" smtClean="0"/>
                  <a:t>If </a:t>
                </a:r>
                <a14:m>
                  <m:oMath xmlns:m="http://schemas.openxmlformats.org/officeDocument/2006/math">
                    <m:r>
                      <a:rPr lang="en-IN" i="1">
                        <a:solidFill>
                          <a:schemeClr val="tx1"/>
                        </a:solidFill>
                        <a:latin typeface="Cambria Math" panose="02040503050406030204" pitchFamily="18" charset="0"/>
                      </a:rPr>
                      <m:t>𝑋</m:t>
                    </m:r>
                    <m:r>
                      <m:rPr>
                        <m:nor/>
                      </m:rPr>
                      <a:rPr lang="en-IN">
                        <a:solidFill>
                          <a:schemeClr val="tx1"/>
                        </a:solidFill>
                        <a:latin typeface="Cambria Math" panose="02040503050406030204" pitchFamily="18" charset="0"/>
                      </a:rPr>
                      <m:t> </m:t>
                    </m:r>
                    <m:r>
                      <m:rPr>
                        <m:nor/>
                      </m:rPr>
                      <a:rPr lang="en-IN">
                        <a:solidFill>
                          <a:schemeClr val="tx1"/>
                        </a:solidFill>
                      </a:rPr>
                      <m:t>⫫</m:t>
                    </m:r>
                    <m:r>
                      <a:rPr lang="en-IN" i="1">
                        <a:solidFill>
                          <a:schemeClr val="tx1"/>
                        </a:solidFill>
                        <a:latin typeface="Cambria Math" panose="02040503050406030204" pitchFamily="18" charset="0"/>
                      </a:rPr>
                      <m:t> </m:t>
                    </m:r>
                    <m:r>
                      <a:rPr lang="en-IN" i="1">
                        <a:solidFill>
                          <a:schemeClr val="tx1"/>
                        </a:solidFill>
                        <a:latin typeface="Cambria Math" panose="02040503050406030204" pitchFamily="18" charset="0"/>
                      </a:rPr>
                      <m:t>𝑌</m:t>
                    </m:r>
                    <m:r>
                      <a:rPr lang="en-IN" i="1">
                        <a:solidFill>
                          <a:schemeClr val="tx1"/>
                        </a:solidFill>
                        <a:latin typeface="Cambria Math" panose="02040503050406030204" pitchFamily="18" charset="0"/>
                      </a:rPr>
                      <m:t> | </m:t>
                    </m:r>
                    <m:r>
                      <a:rPr lang="en-IN" i="1">
                        <a:solidFill>
                          <a:schemeClr val="tx1"/>
                        </a:solidFill>
                        <a:latin typeface="Cambria Math" panose="02040503050406030204" pitchFamily="18" charset="0"/>
                      </a:rPr>
                      <m:t>𝑍</m:t>
                    </m:r>
                  </m:oMath>
                </a14:m>
                <a:r>
                  <a:rPr lang="en-IN" dirty="0" smtClean="0"/>
                  <a:t> then </a:t>
                </a:r>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𝑧</m:t>
                            </m:r>
                          </m:e>
                          <m:sub>
                            <m:r>
                              <a:rPr lang="en-IN" i="1">
                                <a:latin typeface="Cambria Math" panose="02040503050406030204" pitchFamily="18" charset="0"/>
                                <a:ea typeface="Cambria Math" panose="02040503050406030204" pitchFamily="18" charset="0"/>
                              </a:rPr>
                              <m:t>0</m:t>
                            </m:r>
                          </m:sub>
                        </m:sSub>
                      </m:e>
                    </m:d>
                  </m:oMath>
                </a14:m>
                <a:endParaRPr lang="en-IN" dirty="0" smtClean="0"/>
              </a:p>
              <a:p>
                <a:r>
                  <a:rPr lang="en-IN" dirty="0" smtClean="0"/>
                  <a:t>Rules of variance and covariance also continue to hold if we systematically condition all expressions involved in those rules</a:t>
                </a:r>
              </a:p>
              <a:p>
                <a:r>
                  <a:rPr lang="en-IN" b="1" dirty="0" smtClean="0"/>
                  <a:t>Note</a:t>
                </a:r>
                <a:r>
                  <a:rPr lang="en-IN" dirty="0" smtClean="0"/>
                  <a:t>: conditioning must be the same everywhere, i.e. may happen that</a:t>
                </a:r>
                <a:endParaRPr lang="en-IN" dirty="0"/>
              </a:p>
              <a:p>
                <a:pPr marL="0" indent="0">
                  <a:buNone/>
                </a:pPr>
                <a14:m>
                  <m:oMathPara xmlns:m="http://schemas.openxmlformats.org/officeDocument/2006/math">
                    <m:oMathParaPr>
                      <m:jc m:val="centerGroup"/>
                    </m:oMathParaPr>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smtClean="0">
                                  <a:solidFill>
                                    <a:schemeClr val="accent1"/>
                                  </a:solidFill>
                                  <a:latin typeface="Cambria Math" panose="02040503050406030204" pitchFamily="18" charset="0"/>
                                  <a:ea typeface="Cambria Math" panose="02040503050406030204" pitchFamily="18" charset="0"/>
                                </a:rPr>
                              </m:ctrlPr>
                            </m:sSubPr>
                            <m:e>
                              <m:r>
                                <a:rPr lang="en-IN" i="1">
                                  <a:solidFill>
                                    <a:schemeClr val="accent1"/>
                                  </a:solidFill>
                                  <a:latin typeface="Cambria Math" panose="02040503050406030204" pitchFamily="18" charset="0"/>
                                  <a:ea typeface="Cambria Math" panose="02040503050406030204" pitchFamily="18" charset="0"/>
                                </a:rPr>
                                <m:t>𝑧</m:t>
                              </m:r>
                            </m:e>
                            <m:sub>
                              <m:r>
                                <a:rPr lang="en-IN" i="1">
                                  <a:solidFill>
                                    <a:schemeClr val="accent1"/>
                                  </a:solidFill>
                                  <a:latin typeface="Cambria Math" panose="02040503050406030204" pitchFamily="18" charset="0"/>
                                  <a:ea typeface="Cambria Math" panose="02040503050406030204" pitchFamily="18" charset="0"/>
                                </a:rPr>
                                <m:t>0</m:t>
                              </m:r>
                            </m:sub>
                          </m:sSub>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smtClean="0">
                                  <a:solidFill>
                                    <a:srgbClr val="00B050"/>
                                  </a:solidFill>
                                  <a:latin typeface="Cambria Math" panose="02040503050406030204" pitchFamily="18" charset="0"/>
                                  <a:ea typeface="Cambria Math" panose="02040503050406030204" pitchFamily="18" charset="0"/>
                                </a:rPr>
                              </m:ctrlPr>
                            </m:sSubPr>
                            <m:e>
                              <m:r>
                                <a:rPr lang="en-IN" i="1">
                                  <a:solidFill>
                                    <a:srgbClr val="00B050"/>
                                  </a:solidFill>
                                  <a:latin typeface="Cambria Math" panose="02040503050406030204" pitchFamily="18" charset="0"/>
                                  <a:ea typeface="Cambria Math" panose="02040503050406030204" pitchFamily="18" charset="0"/>
                                </a:rPr>
                                <m:t>𝑧</m:t>
                              </m:r>
                            </m:e>
                            <m:sub>
                              <m:r>
                                <a:rPr lang="en-IN" b="0" i="1" smtClean="0">
                                  <a:solidFill>
                                    <a:srgbClr val="00B050"/>
                                  </a:solidFill>
                                  <a:latin typeface="Cambria Math" panose="02040503050406030204" pitchFamily="18" charset="0"/>
                                  <a:ea typeface="Cambria Math" panose="02040503050406030204" pitchFamily="18" charset="0"/>
                                </a:rPr>
                                <m:t>1</m:t>
                              </m:r>
                            </m:sub>
                          </m:sSub>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 | </m:t>
                          </m:r>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sSub>
                            <m:sSubPr>
                              <m:ctrlPr>
                                <a:rPr lang="en-IN" i="1" smtClean="0">
                                  <a:solidFill>
                                    <a:schemeClr val="accent3"/>
                                  </a:solidFill>
                                  <a:latin typeface="Cambria Math" panose="02040503050406030204" pitchFamily="18" charset="0"/>
                                  <a:ea typeface="Cambria Math" panose="02040503050406030204" pitchFamily="18" charset="0"/>
                                </a:rPr>
                              </m:ctrlPr>
                            </m:sSubPr>
                            <m:e>
                              <m:r>
                                <a:rPr lang="en-IN" i="1">
                                  <a:solidFill>
                                    <a:schemeClr val="accent3"/>
                                  </a:solidFill>
                                  <a:latin typeface="Cambria Math" panose="02040503050406030204" pitchFamily="18" charset="0"/>
                                  <a:ea typeface="Cambria Math" panose="02040503050406030204" pitchFamily="18" charset="0"/>
                                </a:rPr>
                                <m:t>𝑧</m:t>
                              </m:r>
                            </m:e>
                            <m:sub>
                              <m:r>
                                <a:rPr lang="en-IN" b="0" i="1" smtClean="0">
                                  <a:solidFill>
                                    <a:schemeClr val="accent3"/>
                                  </a:solidFill>
                                  <a:latin typeface="Cambria Math" panose="02040503050406030204" pitchFamily="18" charset="0"/>
                                  <a:ea typeface="Cambria Math" panose="02040503050406030204" pitchFamily="18" charset="0"/>
                                </a:rPr>
                                <m:t>2</m:t>
                              </m:r>
                            </m:sub>
                          </m:sSub>
                        </m:e>
                      </m:d>
                    </m:oMath>
                  </m:oMathPara>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153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18</a:t>
            </a:fld>
            <a:endParaRPr lang="en-US"/>
          </a:p>
        </p:txBody>
      </p:sp>
    </p:spTree>
    <p:extLst>
      <p:ext uri="{BB962C8B-B14F-4D97-AF65-F5344CB8AC3E}">
        <p14:creationId xmlns:p14="http://schemas.microsoft.com/office/powerpoint/2010/main" val="6472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Statistics </a:t>
            </a:r>
            <a:r>
              <a:rPr lang="en-IN" dirty="0" smtClean="0"/>
              <a:t>of Random </a:t>
            </a:r>
            <a:r>
              <a:rPr lang="en-IN" dirty="0" smtClean="0"/>
              <a:t>Vectors</a:t>
            </a:r>
            <a:endParaRPr lang="en-IN"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3354" y="1111624"/>
                <a:ext cx="11938645" cy="5746376"/>
              </a:xfrm>
            </p:spPr>
            <p:txBody>
              <a:bodyPr/>
              <a:lstStyle/>
              <a:p>
                <a:r>
                  <a:rPr lang="en-IN" dirty="0" smtClean="0"/>
                  <a:t>Expectation </a:t>
                </a:r>
                <a:r>
                  <a:rPr lang="en-IN" dirty="0"/>
                  <a:t>of a random </a:t>
                </a:r>
                <a:r>
                  <a:rPr lang="en-IN" dirty="0" smtClean="0"/>
                  <a:t>vector </a:t>
                </a:r>
                <a:r>
                  <a:rPr lang="en-IN" dirty="0"/>
                  <a:t>is simply another vector (of same </a:t>
                </a:r>
                <a:r>
                  <a:rPr lang="en-IN" dirty="0" smtClean="0"/>
                  <a:t>dim) </a:t>
                </a:r>
                <a:r>
                  <a:rPr lang="en-IN" dirty="0"/>
                  <a:t>of the expectations of the individual random </a:t>
                </a:r>
                <a:r>
                  <a:rPr lang="en-IN" dirty="0" smtClean="0"/>
                  <a:t>variables</a:t>
                </a:r>
                <a:r>
                  <a:rPr lang="en-IN" dirty="0"/>
                  <a:t/>
                </a:r>
                <a:br>
                  <a:rPr lang="en-IN" dirty="0"/>
                </a:br>
                <a14:m>
                  <m:oMath xmlns:m="http://schemas.openxmlformats.org/officeDocument/2006/math">
                    <m:r>
                      <a:rPr lang="en-IN" b="1">
                        <a:latin typeface="Cambria Math" panose="02040503050406030204" pitchFamily="18" charset="0"/>
                        <a:ea typeface="Cambria Math" panose="02040503050406030204" pitchFamily="18" charset="0"/>
                      </a:rPr>
                      <m:t>𝔼</m:t>
                    </m:r>
                    <m:r>
                      <a:rPr lang="en-IN" b="1" i="0">
                        <a:latin typeface="Cambria Math" panose="02040503050406030204" pitchFamily="18" charset="0"/>
                        <a:ea typeface="Cambria Math" panose="02040503050406030204" pitchFamily="18" charset="0"/>
                      </a:rPr>
                      <m:t>𝐗</m:t>
                    </m:r>
                    <m:r>
                      <a:rPr lang="en-IN">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𝔼</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𝑋</m:t>
                                </m:r>
                              </m:e>
                              <m:sub>
                                <m:r>
                                  <a:rPr lang="en-IN">
                                    <a:latin typeface="Cambria Math" panose="02040503050406030204" pitchFamily="18" charset="0"/>
                                    <a:ea typeface="Cambria Math" panose="02040503050406030204" pitchFamily="18" charset="0"/>
                                  </a:rPr>
                                  <m:t>1</m:t>
                                </m:r>
                              </m:sub>
                            </m:sSub>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𝑋</m:t>
                                </m:r>
                              </m:e>
                              <m:sub>
                                <m:r>
                                  <a:rPr lang="en-IN">
                                    <a:latin typeface="Cambria Math" panose="02040503050406030204" pitchFamily="18" charset="0"/>
                                    <a:ea typeface="Cambria Math" panose="02040503050406030204" pitchFamily="18" charset="0"/>
                                  </a:rPr>
                                  <m:t>2</m:t>
                                </m:r>
                              </m:sub>
                            </m:sSub>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𝑋</m:t>
                                </m:r>
                              </m:e>
                              <m:sub>
                                <m:r>
                                  <a:rPr lang="en-IN">
                                    <a:latin typeface="Cambria Math" panose="02040503050406030204" pitchFamily="18" charset="0"/>
                                    <a:ea typeface="Cambria Math" panose="02040503050406030204" pitchFamily="18" charset="0"/>
                                  </a:rPr>
                                  <m:t>𝑑</m:t>
                                </m:r>
                              </m:sub>
                            </m:sSub>
                          </m:e>
                        </m:d>
                      </m:e>
                      <m:sup>
                        <m:r>
                          <a:rPr lang="en-IN">
                            <a:latin typeface="Cambria Math" panose="02040503050406030204" pitchFamily="18" charset="0"/>
                            <a:ea typeface="Cambria Math" panose="02040503050406030204" pitchFamily="18" charset="0"/>
                          </a:rPr>
                          <m:t>⊤</m:t>
                        </m:r>
                      </m:sup>
                    </m:sSup>
                  </m:oMath>
                </a14:m>
                <a:endParaRPr lang="en-IN" dirty="0"/>
              </a:p>
              <a:p>
                <a:r>
                  <a:rPr lang="en-IN" dirty="0"/>
                  <a:t>Linearity of expectation continues to hold: if </a:t>
                </a:r>
                <a14:m>
                  <m:oMath xmlns:m="http://schemas.openxmlformats.org/officeDocument/2006/math">
                    <m:r>
                      <a:rPr lang="en-IN" b="1" i="0">
                        <a:latin typeface="Cambria Math" panose="02040503050406030204" pitchFamily="18" charset="0"/>
                      </a:rPr>
                      <m:t>𝐗</m:t>
                    </m:r>
                    <m:r>
                      <a:rPr lang="en-IN">
                        <a:latin typeface="Cambria Math" panose="02040503050406030204" pitchFamily="18" charset="0"/>
                      </a:rPr>
                      <m:t>,</m:t>
                    </m:r>
                    <m:r>
                      <a:rPr lang="en-IN" b="1" i="0">
                        <a:latin typeface="Cambria Math" panose="02040503050406030204" pitchFamily="18" charset="0"/>
                      </a:rPr>
                      <m:t>𝐘</m:t>
                    </m:r>
                  </m:oMath>
                </a14:m>
                <a:r>
                  <a:rPr lang="en-IN" b="1" i="0" dirty="0"/>
                  <a:t> </a:t>
                </a:r>
                <a:r>
                  <a:rPr lang="en-IN" i="0" dirty="0"/>
                  <a:t>any two vector </a:t>
                </a:r>
                <a:r>
                  <a:rPr lang="en-IN" i="0" dirty="0" err="1"/>
                  <a:t>r.v</a:t>
                </a:r>
                <a:r>
                  <a:rPr lang="en-IN" i="0" dirty="0"/>
                  <a:t>. (not necessarily independent, then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b="1" i="0">
                            <a:latin typeface="Cambria Math" panose="02040503050406030204" pitchFamily="18" charset="0"/>
                            <a:ea typeface="Cambria Math" panose="02040503050406030204" pitchFamily="18" charset="0"/>
                          </a:rPr>
                          <m:t>𝐗</m:t>
                        </m:r>
                        <m:r>
                          <a:rPr lang="en-IN">
                            <a:latin typeface="Cambria Math" panose="02040503050406030204" pitchFamily="18" charset="0"/>
                            <a:ea typeface="Cambria Math" panose="02040503050406030204" pitchFamily="18" charset="0"/>
                          </a:rPr>
                          <m:t>+</m:t>
                        </m:r>
                        <m:r>
                          <a:rPr lang="en-IN" b="1" i="0">
                            <a:latin typeface="Cambria Math" panose="02040503050406030204" pitchFamily="18" charset="0"/>
                            <a:ea typeface="Cambria Math" panose="02040503050406030204" pitchFamily="18" charset="0"/>
                          </a:rPr>
                          <m:t>𝐘</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b="1" i="0">
                        <a:latin typeface="Cambria Math" panose="02040503050406030204" pitchFamily="18" charset="0"/>
                        <a:ea typeface="Cambria Math" panose="02040503050406030204" pitchFamily="18" charset="0"/>
                      </a:rPr>
                      <m:t>𝐗</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b="1" i="0">
                        <a:latin typeface="Cambria Math" panose="02040503050406030204" pitchFamily="18" charset="0"/>
                        <a:ea typeface="Cambria Math" panose="02040503050406030204" pitchFamily="18" charset="0"/>
                      </a:rPr>
                      <m:t>𝐘</m:t>
                    </m:r>
                  </m:oMath>
                </a14:m>
                <a:endParaRPr lang="en-IN" b="1" i="0" dirty="0" smtClean="0"/>
              </a:p>
              <a:p>
                <a:r>
                  <a:rPr lang="en-IN" b="1" dirty="0" smtClean="0"/>
                  <a:t>Scaling Rule</a:t>
                </a:r>
                <a:r>
                  <a:rPr lang="en-IN" dirty="0" smtClean="0"/>
                  <a:t>: If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ℝ</m:t>
                    </m:r>
                  </m:oMath>
                </a14:m>
                <a:r>
                  <a:rPr lang="en-IN" i="0" dirty="0" smtClean="0"/>
                  <a:t> is a constant then </a:t>
                </a:r>
                <a14:m>
                  <m:oMath xmlns:m="http://schemas.openxmlformats.org/officeDocument/2006/math">
                    <m:r>
                      <a:rPr lang="en-IN" b="1">
                        <a:latin typeface="Cambria Math" panose="02040503050406030204" pitchFamily="18" charset="0"/>
                        <a:ea typeface="Cambria Math" panose="02040503050406030204" pitchFamily="18" charset="0"/>
                      </a:rPr>
                      <m:t>𝔼</m:t>
                    </m:r>
                    <m:d>
                      <m:dPr>
                        <m:begChr m:val="["/>
                        <m:endChr m:val="]"/>
                        <m:ctrlPr>
                          <a:rPr lang="en-IN" b="1"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𝐗</m:t>
                        </m:r>
                      </m:e>
                    </m:d>
                    <m:r>
                      <a:rPr lang="en-IN" b="1" i="0"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1"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𝐗</m:t>
                    </m:r>
                  </m:oMath>
                </a14:m>
                <a:endParaRPr lang="en-IN" i="0" dirty="0" smtClean="0"/>
              </a:p>
              <a:p>
                <a:r>
                  <a:rPr lang="en-IN" b="1" i="0" dirty="0" smtClean="0"/>
                  <a:t>Dot Product Rule</a:t>
                </a:r>
                <a:r>
                  <a:rPr lang="en-IN" i="0" dirty="0" smtClean="0"/>
                  <a:t>: If </a:t>
                </a:r>
                <a14:m>
                  <m:oMath xmlns:m="http://schemas.openxmlformats.org/officeDocument/2006/math">
                    <m:r>
                      <a:rPr lang="en-IN" b="1" i="0" smtClean="0">
                        <a:latin typeface="Cambria Math" panose="02040503050406030204" pitchFamily="18" charset="0"/>
                      </a:rPr>
                      <m:t>𝐚</m:t>
                    </m:r>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oMath>
                </a14:m>
                <a:r>
                  <a:rPr lang="en-IN" i="0" dirty="0" smtClean="0"/>
                  <a:t> is a constant vector, then </a:t>
                </a:r>
                <a14:m>
                  <m:oMath xmlns:m="http://schemas.openxmlformats.org/officeDocument/2006/math">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𝐚</m:t>
                            </m:r>
                          </m:e>
                          <m:sup>
                            <m:r>
                              <a:rPr lang="en-IN" b="0" i="1" smtClean="0">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e>
                    </m:d>
                    <m:r>
                      <a:rPr lang="en-IN" b="1"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𝐗</m:t>
                    </m:r>
                  </m:oMath>
                </a14:m>
                <a:endParaRPr lang="en-IN" i="0" dirty="0" smtClean="0"/>
              </a:p>
              <a:p>
                <a:pPr lvl="2"/>
                <a:r>
                  <a:rPr lang="en-IN" b="1" dirty="0" smtClean="0"/>
                  <a:t>Proof</a:t>
                </a:r>
                <a:r>
                  <a:rPr lang="en-IN" dirty="0" smtClean="0"/>
                  <a:t>: </a:t>
                </a:r>
                <a14:m>
                  <m:oMath xmlns:m="http://schemas.openxmlformats.org/officeDocument/2006/math">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e>
                    </m:d>
                    <m:r>
                      <a:rPr lang="en-IN" b="1"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nary>
                          <m:naryPr>
                            <m:chr m:val="∑"/>
                            <m:limLoc m:val="subSup"/>
                            <m:ctrlPr>
                              <a:rPr lang="en-IN"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𝑑</m:t>
                            </m:r>
                          </m:sup>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𝑎</m:t>
                                </m:r>
                              </m:e>
                              <m:sub>
                                <m:r>
                                  <a:rPr lang="en-IN" b="0" i="1" smtClean="0">
                                    <a:latin typeface="Cambria Math" panose="02040503050406030204" pitchFamily="18" charset="0"/>
                                    <a:ea typeface="Cambria Math" panose="02040503050406030204" pitchFamily="18" charset="0"/>
                                  </a:rPr>
                                  <m:t>𝑖</m:t>
                                </m:r>
                              </m:sub>
                            </m:sSub>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𝑖</m:t>
                                </m:r>
                              </m:sub>
                            </m:sSub>
                          </m:e>
                        </m:nary>
                      </m:e>
                    </m:d>
                    <m:r>
                      <a:rPr lang="en-IN" b="1" i="1" smtClean="0">
                        <a:latin typeface="Cambria Math" panose="02040503050406030204" pitchFamily="18" charset="0"/>
                        <a:ea typeface="Cambria Math" panose="02040503050406030204" pitchFamily="18" charset="0"/>
                      </a:rPr>
                      <m:t>=</m:t>
                    </m:r>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𝑑</m:t>
                        </m:r>
                      </m:sup>
                      <m:e>
                        <m:r>
                          <a:rPr lang="en-IN" b="1">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𝑎</m:t>
                                </m:r>
                              </m:e>
                              <m:sub>
                                <m:r>
                                  <a:rPr lang="en-IN" i="1">
                                    <a:latin typeface="Cambria Math" panose="02040503050406030204" pitchFamily="18" charset="0"/>
                                    <a:ea typeface="Cambria Math" panose="02040503050406030204" pitchFamily="18" charset="0"/>
                                  </a:rPr>
                                  <m:t>𝑖</m:t>
                                </m:r>
                              </m:sub>
                            </m:sSub>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𝑋</m:t>
                                </m:r>
                              </m:e>
                              <m:sub>
                                <m:r>
                                  <a:rPr lang="en-IN" i="1">
                                    <a:latin typeface="Cambria Math" panose="02040503050406030204" pitchFamily="18" charset="0"/>
                                    <a:ea typeface="Cambria Math" panose="02040503050406030204" pitchFamily="18" charset="0"/>
                                  </a:rPr>
                                  <m:t>𝑖</m:t>
                                </m:r>
                              </m:sub>
                            </m:sSub>
                          </m:e>
                        </m:d>
                      </m:e>
                    </m:nary>
                    <m:r>
                      <a:rPr lang="en-IN" b="0" i="1" smtClean="0">
                        <a:latin typeface="Cambria Math" panose="02040503050406030204" pitchFamily="18" charset="0"/>
                        <a:ea typeface="Cambria Math" panose="02040503050406030204" pitchFamily="18" charset="0"/>
                      </a:rPr>
                      <m:t>=</m:t>
                    </m:r>
                    <m:nary>
                      <m:naryPr>
                        <m:chr m:val="∑"/>
                        <m:limLoc m:val="subSup"/>
                        <m:ctrlPr>
                          <a:rPr lang="en-IN" i="1">
                            <a:latin typeface="Cambria Math" panose="02040503050406030204" pitchFamily="18" charset="0"/>
                            <a:ea typeface="Cambria Math" panose="02040503050406030204" pitchFamily="18" charset="0"/>
                          </a:rPr>
                        </m:ctrlPr>
                      </m:naryPr>
                      <m:sub>
                        <m:r>
                          <m:rPr>
                            <m:brk m:alnAt="25"/>
                          </m:rPr>
                          <a:rPr lang="en-IN" i="1">
                            <a:latin typeface="Cambria Math" panose="02040503050406030204" pitchFamily="18" charset="0"/>
                            <a:ea typeface="Cambria Math" panose="02040503050406030204" pitchFamily="18" charset="0"/>
                          </a:rPr>
                          <m:t>𝑖</m:t>
                        </m:r>
                        <m:r>
                          <a:rPr lang="en-IN" i="1">
                            <a:latin typeface="Cambria Math" panose="02040503050406030204" pitchFamily="18" charset="0"/>
                            <a:ea typeface="Cambria Math" panose="02040503050406030204" pitchFamily="18" charset="0"/>
                          </a:rPr>
                          <m:t>=1</m:t>
                        </m:r>
                      </m:sub>
                      <m:sup>
                        <m:r>
                          <a:rPr lang="en-IN" i="1">
                            <a:latin typeface="Cambria Math" panose="02040503050406030204" pitchFamily="18" charset="0"/>
                            <a:ea typeface="Cambria Math" panose="02040503050406030204" pitchFamily="18" charset="0"/>
                          </a:rPr>
                          <m:t>𝑑</m:t>
                        </m:r>
                      </m:sup>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𝑎</m:t>
                            </m:r>
                          </m:e>
                          <m:sub>
                            <m:r>
                              <a:rPr lang="en-IN" i="1">
                                <a:latin typeface="Cambria Math" panose="02040503050406030204" pitchFamily="18" charset="0"/>
                                <a:ea typeface="Cambria Math" panose="02040503050406030204" pitchFamily="18" charset="0"/>
                              </a:rPr>
                              <m:t>𝑖</m:t>
                            </m:r>
                          </m:sub>
                        </m:sSub>
                        <m:r>
                          <a:rPr lang="en-IN" b="1" i="1" smtClean="0">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𝑋</m:t>
                                </m:r>
                              </m:e>
                              <m:sub>
                                <m:r>
                                  <a:rPr lang="en-IN" i="1">
                                    <a:latin typeface="Cambria Math" panose="02040503050406030204" pitchFamily="18" charset="0"/>
                                    <a:ea typeface="Cambria Math" panose="02040503050406030204" pitchFamily="18" charset="0"/>
                                  </a:rPr>
                                  <m:t>𝑖</m:t>
                                </m:r>
                              </m:sub>
                            </m:sSub>
                          </m:e>
                        </m:d>
                      </m:e>
                    </m:nary>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𝐗</m:t>
                    </m:r>
                  </m:oMath>
                </a14:m>
                <a:endParaRPr lang="en-IN" i="0" dirty="0" smtClean="0"/>
              </a:p>
              <a:p>
                <a:r>
                  <a:rPr lang="en-IN" b="1" dirty="0" smtClean="0"/>
                  <a:t>Matrix Product Rule</a:t>
                </a:r>
                <a:r>
                  <a:rPr lang="en-IN" dirty="0" smtClean="0"/>
                  <a:t>: If </a:t>
                </a:r>
                <a14:m>
                  <m:oMath xmlns:m="http://schemas.openxmlformats.org/officeDocument/2006/math">
                    <m:r>
                      <a:rPr lang="en-IN" b="0" i="1" smtClean="0">
                        <a:latin typeface="Cambria Math" panose="02040503050406030204" pitchFamily="18" charset="0"/>
                      </a:rPr>
                      <m:t>𝐴</m:t>
                    </m:r>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𝑑</m:t>
                        </m:r>
                      </m:sup>
                    </m:sSup>
                  </m:oMath>
                </a14:m>
                <a:r>
                  <a:rPr lang="en-IN" i="0" dirty="0" smtClean="0"/>
                  <a:t> is a constant matrix then</a:t>
                </a:r>
                <a:br>
                  <a:rPr lang="en-IN" i="0" dirty="0" smtClean="0"/>
                </a:b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𝐴</m:t>
                        </m:r>
                        <m:r>
                          <a:rPr lang="en-IN" b="1" i="0" smtClean="0">
                            <a:latin typeface="Cambria Math" panose="02040503050406030204" pitchFamily="18" charset="0"/>
                            <a:ea typeface="Cambria Math" panose="02040503050406030204" pitchFamily="18" charset="0"/>
                          </a:rPr>
                          <m:t>𝐗</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𝐴</m:t>
                    </m:r>
                    <m:r>
                      <a:rPr lang="en-IN" b="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𝐗</m:t>
                    </m:r>
                  </m:oMath>
                </a14:m>
                <a:endParaRPr lang="en-IN" i="0" dirty="0" smtClean="0"/>
              </a:p>
              <a:p>
                <a:pPr lvl="2"/>
                <a:r>
                  <a:rPr lang="en-IN" b="1" dirty="0" smtClean="0"/>
                  <a:t>Proof</a:t>
                </a:r>
                <a:r>
                  <a:rPr lang="en-IN" dirty="0" smtClean="0"/>
                  <a:t>: Use Dot Product Rule </a:t>
                </a:r>
                <a14:m>
                  <m:oMath xmlns:m="http://schemas.openxmlformats.org/officeDocument/2006/math">
                    <m:r>
                      <a:rPr lang="en-IN" b="0" i="1" smtClean="0">
                        <a:latin typeface="Cambria Math" panose="02040503050406030204" pitchFamily="18" charset="0"/>
                      </a:rPr>
                      <m:t>𝑛</m:t>
                    </m:r>
                  </m:oMath>
                </a14:m>
                <a:r>
                  <a:rPr lang="en-IN" dirty="0" smtClean="0"/>
                  <a:t> times</a:t>
                </a:r>
                <a:endParaRPr lang="en-IN"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5" cy="5746376"/>
              </a:xfrm>
              <a:blipFill>
                <a:blip r:embed="rId2"/>
                <a:stretch>
                  <a:fillRect l="-562" t="-2545" r="-511"/>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19</a:t>
            </a:fld>
            <a:endParaRPr lang="en-US"/>
          </a:p>
        </p:txBody>
      </p:sp>
    </p:spTree>
    <p:extLst>
      <p:ext uri="{BB962C8B-B14F-4D97-AF65-F5344CB8AC3E}">
        <p14:creationId xmlns:p14="http://schemas.microsoft.com/office/powerpoint/2010/main" val="194478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Expectation of a Random Variable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normAutofit/>
              </a:bodyPr>
              <a:lstStyle/>
              <a:p>
                <a:r>
                  <a:rPr lang="en-IN" dirty="0" smtClean="0"/>
                  <a:t>The expectation of a random variable or its </a:t>
                </a:r>
                <a:r>
                  <a:rPr lang="en-IN" i="1" dirty="0" smtClean="0"/>
                  <a:t>expected value</a:t>
                </a:r>
                <a:r>
                  <a:rPr lang="en-IN" dirty="0" smtClean="0"/>
                  <a:t> is the mean or average value that random variable takes and is defined as</a:t>
                </a:r>
                <a:br>
                  <a:rPr lang="en-IN" dirty="0" smtClean="0"/>
                </a:b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m:rPr>
                            <m:brk m:alnAt="9"/>
                          </m:rP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e>
                    </m:nary>
                  </m:oMath>
                </a14:m>
                <a:endParaRPr lang="en-IN" dirty="0" smtClean="0"/>
              </a:p>
              <a:p>
                <a:pPr lvl="2"/>
                <a:r>
                  <a:rPr lang="en-IN" dirty="0" smtClean="0"/>
                  <a:t>Sometimes the notation used is just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i.e. brackets are omitted</a:t>
                </a:r>
              </a:p>
              <a:p>
                <a:r>
                  <a:rPr lang="en-IN" dirty="0" smtClean="0"/>
                  <a:t>The name suggests that the </a:t>
                </a:r>
                <a:r>
                  <a:rPr lang="en-IN" dirty="0" err="1" smtClean="0"/>
                  <a:t>r.v</a:t>
                </a:r>
                <a:r>
                  <a:rPr lang="en-IN" dirty="0" smtClean="0"/>
                  <a:t>. is </a:t>
                </a:r>
                <a:r>
                  <a:rPr lang="en-IN" i="0" dirty="0" smtClean="0"/>
                  <a:t>expected</a:t>
                </a:r>
                <a:r>
                  <a:rPr lang="en-IN" dirty="0" smtClean="0"/>
                  <a:t> to take this value</a:t>
                </a:r>
              </a:p>
              <a:p>
                <a:pPr lvl="2"/>
                <a:r>
                  <a:rPr lang="en-IN" dirty="0" smtClean="0"/>
                  <a:t>Some truth to this: if we sample from </a:t>
                </a: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IN" b="0" i="1" smtClean="0">
                            <a:latin typeface="Cambria Math" panose="02040503050406030204" pitchFamily="18" charset="0"/>
                            <a:ea typeface="Cambria Math" panose="02040503050406030204" pitchFamily="18" charset="0"/>
                          </a:rPr>
                          <m:t>𝑋</m:t>
                        </m:r>
                      </m:sub>
                    </m:sSub>
                  </m:oMath>
                </a14:m>
                <a:r>
                  <a:rPr lang="en-IN" dirty="0" smtClean="0"/>
                  <a:t>, “likely” to get a value “close” to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endParaRPr lang="en-IN" dirty="0" smtClean="0"/>
              </a:p>
              <a:p>
                <a:pPr lvl="2"/>
                <a:r>
                  <a:rPr lang="en-IN" dirty="0" smtClean="0"/>
                  <a:t>What “close”, “likely” mean are topics in a learning theory course (e.g. CS777)</a:t>
                </a:r>
              </a:p>
              <a:p>
                <a:r>
                  <a:rPr lang="en-IN" dirty="0" smtClean="0"/>
                  <a:t>However, can be misleading – be careful not to read too much into it</a:t>
                </a:r>
                <a:endParaRPr lang="en-IN" dirty="0"/>
              </a:p>
              <a:p>
                <a:pPr lvl="2"/>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need not be most likely value for </a:t>
                </a:r>
                <a14:m>
                  <m:oMath xmlns:m="http://schemas.openxmlformats.org/officeDocument/2006/math">
                    <m:r>
                      <a:rPr lang="en-IN" b="0" i="1" smtClean="0">
                        <a:latin typeface="Cambria Math" panose="02040503050406030204" pitchFamily="18" charset="0"/>
                      </a:rPr>
                      <m:t>𝑋</m:t>
                    </m:r>
                  </m:oMath>
                </a14:m>
                <a:r>
                  <a:rPr lang="en-IN" dirty="0" smtClean="0"/>
                  <a:t> i.e.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arg</m:t>
                        </m:r>
                      </m:fName>
                      <m:e>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max</m:t>
                            </m:r>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e>
                        </m:func>
                      </m:e>
                    </m:func>
                  </m:oMath>
                </a14:m>
                <a:r>
                  <a:rPr lang="en-IN" dirty="0" smtClean="0"/>
                  <a:t> possible</a:t>
                </a:r>
              </a:p>
              <a:p>
                <a:pPr lvl="2"/>
                <a:r>
                  <a:rPr lang="en-IN" dirty="0" smtClean="0"/>
                  <a:t>In fact, there are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which can never take this value i.e.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=0</m:t>
                    </m:r>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r="-66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a:t>
            </a:fld>
            <a:endParaRPr lang="en-US"/>
          </a:p>
        </p:txBody>
      </p:sp>
    </p:spTree>
    <p:extLst>
      <p:ext uri="{BB962C8B-B14F-4D97-AF65-F5344CB8AC3E}">
        <p14:creationId xmlns:p14="http://schemas.microsoft.com/office/powerpoint/2010/main" val="106887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Statistics of Random </a:t>
            </a:r>
            <a:r>
              <a:rPr lang="en-IN" dirty="0" smtClean="0"/>
              <a:t>Vectors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IN" dirty="0" smtClean="0"/>
                  <a:t>Mode easy to define: </a:t>
                </a:r>
                <a14:m>
                  <m:oMath xmlns:m="http://schemas.openxmlformats.org/officeDocument/2006/math">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𝑑</m:t>
                                    </m:r>
                                  </m:sub>
                                </m:sSub>
                              </m:lim>
                            </m:limLow>
                          </m:fName>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𝑑</m:t>
                                    </m:r>
                                  </m:sub>
                                </m:sSub>
                              </m:e>
                            </m:d>
                          </m:e>
                        </m:func>
                      </m:e>
                    </m:func>
                  </m:oMath>
                </a14:m>
                <a:endParaRPr lang="en-IN" dirty="0"/>
              </a:p>
              <a:p>
                <a:r>
                  <a:rPr lang="en-IN" dirty="0"/>
                  <a:t>Median not easy to define – no unique definition</a:t>
                </a:r>
              </a:p>
              <a:p>
                <a:pPr lvl="2"/>
                <a:r>
                  <a:rPr lang="en-IN" b="1" dirty="0"/>
                  <a:t>Definition 1</a:t>
                </a:r>
                <a:r>
                  <a:rPr lang="en-IN" dirty="0"/>
                  <a:t>: </a:t>
                </a:r>
                <a14:m>
                  <m:oMath xmlns:m="http://schemas.openxmlformats.org/officeDocument/2006/math">
                    <m:r>
                      <m:rPr>
                        <m:sty m:val="p"/>
                      </m:rPr>
                      <a:rPr lang="en-IN">
                        <a:latin typeface="Cambria Math" panose="02040503050406030204" pitchFamily="18" charset="0"/>
                      </a:rPr>
                      <m:t>med</m:t>
                    </m:r>
                    <m:d>
                      <m:dPr>
                        <m:ctrlPr>
                          <a:rPr lang="en-IN" i="1">
                            <a:latin typeface="Cambria Math" panose="02040503050406030204" pitchFamily="18" charset="0"/>
                          </a:rPr>
                        </m:ctrlPr>
                      </m:dPr>
                      <m:e>
                        <m:r>
                          <a:rPr lang="en-IN" b="1">
                            <a:latin typeface="Cambria Math" panose="02040503050406030204" pitchFamily="18" charset="0"/>
                          </a:rPr>
                          <m:t>𝐗</m:t>
                        </m:r>
                      </m:e>
                    </m:d>
                    <m:r>
                      <a:rPr lang="en-IN">
                        <a:latin typeface="Cambria Math" panose="02040503050406030204" pitchFamily="18" charset="0"/>
                      </a:rPr>
                      <m:t>=</m:t>
                    </m:r>
                    <m:sSup>
                      <m:sSupPr>
                        <m:ctrlPr>
                          <a:rPr lang="en-IN" i="1">
                            <a:latin typeface="Cambria Math" panose="02040503050406030204" pitchFamily="18" charset="0"/>
                          </a:rPr>
                        </m:ctrlPr>
                      </m:sSupPr>
                      <m:e>
                        <m:d>
                          <m:dPr>
                            <m:begChr m:val="["/>
                            <m:endChr m:val="]"/>
                            <m:ctrlPr>
                              <a:rPr lang="en-IN" i="1">
                                <a:latin typeface="Cambria Math" panose="02040503050406030204" pitchFamily="18" charset="0"/>
                              </a:rPr>
                            </m:ctrlPr>
                          </m:dPr>
                          <m:e>
                            <m:r>
                              <m:rPr>
                                <m:sty m:val="p"/>
                              </m:rPr>
                              <a:rPr lang="en-IN">
                                <a:latin typeface="Cambria Math" panose="02040503050406030204" pitchFamily="18" charset="0"/>
                              </a:rPr>
                              <m:t>med</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1</m:t>
                                    </m:r>
                                  </m:sub>
                                </m:sSub>
                              </m:e>
                            </m:d>
                            <m:r>
                              <a:rPr lang="en-IN">
                                <a:latin typeface="Cambria Math" panose="02040503050406030204" pitchFamily="18" charset="0"/>
                              </a:rPr>
                              <m:t> ,</m:t>
                            </m:r>
                            <m:r>
                              <m:rPr>
                                <m:sty m:val="p"/>
                              </m:rPr>
                              <a:rPr lang="en-IN">
                                <a:latin typeface="Cambria Math" panose="02040503050406030204" pitchFamily="18" charset="0"/>
                              </a:rPr>
                              <m:t>med</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2</m:t>
                                    </m:r>
                                  </m:sub>
                                </m:sSub>
                              </m:e>
                            </m:d>
                            <m:r>
                              <a:rPr lang="en-IN">
                                <a:latin typeface="Cambria Math" panose="02040503050406030204" pitchFamily="18" charset="0"/>
                              </a:rPr>
                              <m:t>,…,</m:t>
                            </m:r>
                            <m:r>
                              <m:rPr>
                                <m:sty m:val="p"/>
                              </m:rPr>
                              <a:rPr lang="en-IN">
                                <a:latin typeface="Cambria Math" panose="02040503050406030204" pitchFamily="18" charset="0"/>
                              </a:rPr>
                              <m:t>med</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a:latin typeface="Cambria Math" panose="02040503050406030204" pitchFamily="18" charset="0"/>
                                      </a:rPr>
                                      <m:t>𝑋</m:t>
                                    </m:r>
                                  </m:e>
                                  <m:sub>
                                    <m:r>
                                      <a:rPr lang="en-IN">
                                        <a:latin typeface="Cambria Math" panose="02040503050406030204" pitchFamily="18" charset="0"/>
                                      </a:rPr>
                                      <m:t>𝑑</m:t>
                                    </m:r>
                                  </m:sub>
                                </m:sSub>
                              </m:e>
                            </m:d>
                            <m:r>
                              <a:rPr lang="en-IN">
                                <a:latin typeface="Cambria Math" panose="02040503050406030204" pitchFamily="18" charset="0"/>
                              </a:rPr>
                              <m:t> </m:t>
                            </m:r>
                          </m:e>
                        </m:d>
                      </m:e>
                      <m:sup>
                        <m:r>
                          <a:rPr lang="en-IN">
                            <a:latin typeface="Cambria Math" panose="02040503050406030204" pitchFamily="18" charset="0"/>
                          </a:rPr>
                          <m:t>⊤</m:t>
                        </m:r>
                      </m:sup>
                    </m:sSup>
                  </m:oMath>
                </a14:m>
                <a:endParaRPr lang="en-IN" dirty="0"/>
              </a:p>
              <a:p>
                <a:pPr lvl="2"/>
                <a:r>
                  <a:rPr lang="en-IN" b="1" dirty="0"/>
                  <a:t>Definition 2</a:t>
                </a:r>
                <a:r>
                  <a:rPr lang="en-IN" dirty="0"/>
                  <a:t>: minimizer of absolute distance (in this case L1 norm)</a:t>
                </a:r>
                <a:br>
                  <a:rPr lang="en-IN" dirty="0"/>
                </a:br>
                <a14:m>
                  <m:oMath xmlns:m="http://schemas.openxmlformats.org/officeDocument/2006/math">
                    <m:r>
                      <m:rPr>
                        <m:sty m:val="p"/>
                      </m:rPr>
                      <a:rPr lang="en-IN" sz="3200" i="0">
                        <a:latin typeface="Cambria Math" panose="02040503050406030204" pitchFamily="18" charset="0"/>
                      </a:rPr>
                      <m:t>med</m:t>
                    </m:r>
                    <m:d>
                      <m:dPr>
                        <m:ctrlPr>
                          <a:rPr lang="en-IN" sz="3200" i="1">
                            <a:latin typeface="Cambria Math" panose="02040503050406030204" pitchFamily="18" charset="0"/>
                          </a:rPr>
                        </m:ctrlPr>
                      </m:dPr>
                      <m:e>
                        <m:r>
                          <a:rPr lang="en-IN" sz="3200" b="1" i="0">
                            <a:latin typeface="Cambria Math" panose="02040503050406030204" pitchFamily="18" charset="0"/>
                          </a:rPr>
                          <m:t>𝐗</m:t>
                        </m:r>
                      </m:e>
                    </m:d>
                    <m:r>
                      <a:rPr lang="en-IN" sz="3200">
                        <a:latin typeface="Cambria Math" panose="02040503050406030204" pitchFamily="18" charset="0"/>
                      </a:rPr>
                      <m:t>=</m:t>
                    </m:r>
                    <m:func>
                      <m:funcPr>
                        <m:ctrlPr>
                          <a:rPr lang="en-IN" sz="3200" i="1">
                            <a:latin typeface="Cambria Math" panose="02040503050406030204" pitchFamily="18" charset="0"/>
                            <a:ea typeface="Cambria Math" panose="02040503050406030204" pitchFamily="18" charset="0"/>
                          </a:rPr>
                        </m:ctrlPr>
                      </m:funcPr>
                      <m:fName>
                        <m:r>
                          <m:rPr>
                            <m:sty m:val="p"/>
                          </m:rPr>
                          <a:rPr lang="en-IN" sz="3200" i="0">
                            <a:latin typeface="Cambria Math" panose="02040503050406030204" pitchFamily="18" charset="0"/>
                            <a:ea typeface="Cambria Math" panose="02040503050406030204" pitchFamily="18" charset="0"/>
                          </a:rPr>
                          <m:t>arg</m:t>
                        </m:r>
                      </m:fName>
                      <m:e>
                        <m:func>
                          <m:funcPr>
                            <m:ctrlPr>
                              <a:rPr lang="en-IN" sz="3200" i="1">
                                <a:latin typeface="Cambria Math" panose="02040503050406030204" pitchFamily="18" charset="0"/>
                                <a:ea typeface="Cambria Math" panose="02040503050406030204" pitchFamily="18" charset="0"/>
                              </a:rPr>
                            </m:ctrlPr>
                          </m:funcPr>
                          <m:fName>
                            <m:limLow>
                              <m:limLowPr>
                                <m:ctrlPr>
                                  <a:rPr lang="en-IN" sz="3200" i="1">
                                    <a:latin typeface="Cambria Math" panose="02040503050406030204" pitchFamily="18" charset="0"/>
                                    <a:ea typeface="Cambria Math" panose="02040503050406030204" pitchFamily="18" charset="0"/>
                                  </a:rPr>
                                </m:ctrlPr>
                              </m:limLowPr>
                              <m:e>
                                <m:r>
                                  <m:rPr>
                                    <m:sty m:val="p"/>
                                  </m:rPr>
                                  <a:rPr lang="en-IN" sz="3200" i="0">
                                    <a:latin typeface="Cambria Math" panose="02040503050406030204" pitchFamily="18" charset="0"/>
                                    <a:ea typeface="Cambria Math" panose="02040503050406030204" pitchFamily="18" charset="0"/>
                                  </a:rPr>
                                  <m:t>min</m:t>
                                </m:r>
                              </m:e>
                              <m:lim>
                                <m:r>
                                  <a:rPr lang="en-IN" sz="3200" b="1" i="0">
                                    <a:latin typeface="Cambria Math" panose="02040503050406030204" pitchFamily="18" charset="0"/>
                                  </a:rPr>
                                  <m:t>𝐯</m:t>
                                </m:r>
                                <m:r>
                                  <a:rPr lang="en-IN" sz="3200">
                                    <a:latin typeface="Cambria Math" panose="02040503050406030204" pitchFamily="18" charset="0"/>
                                  </a:rPr>
                                  <m:t>∈</m:t>
                                </m:r>
                                <m:sSup>
                                  <m:sSupPr>
                                    <m:ctrlPr>
                                      <a:rPr lang="en-IN" sz="3200" i="1">
                                        <a:latin typeface="Cambria Math" panose="02040503050406030204" pitchFamily="18" charset="0"/>
                                        <a:ea typeface="Cambria Math" panose="02040503050406030204" pitchFamily="18" charset="0"/>
                                      </a:rPr>
                                    </m:ctrlPr>
                                  </m:sSupPr>
                                  <m:e>
                                    <m:r>
                                      <a:rPr lang="en-IN" sz="3200">
                                        <a:latin typeface="Cambria Math" panose="02040503050406030204" pitchFamily="18" charset="0"/>
                                        <a:ea typeface="Cambria Math" panose="02040503050406030204" pitchFamily="18" charset="0"/>
                                      </a:rPr>
                                      <m:t>ℝ</m:t>
                                    </m:r>
                                  </m:e>
                                  <m:sup>
                                    <m:r>
                                      <a:rPr lang="en-IN" sz="3200">
                                        <a:latin typeface="Cambria Math" panose="02040503050406030204" pitchFamily="18" charset="0"/>
                                        <a:ea typeface="Cambria Math" panose="02040503050406030204" pitchFamily="18" charset="0"/>
                                      </a:rPr>
                                      <m:t>𝑑</m:t>
                                    </m:r>
                                  </m:sup>
                                </m:sSup>
                              </m:lim>
                            </m:limLow>
                          </m:fName>
                          <m:e>
                            <m:r>
                              <a:rPr lang="en-IN" sz="3200">
                                <a:latin typeface="Cambria Math" panose="02040503050406030204" pitchFamily="18" charset="0"/>
                                <a:ea typeface="Cambria Math" panose="02040503050406030204" pitchFamily="18" charset="0"/>
                              </a:rPr>
                              <m:t>𝔼</m:t>
                            </m:r>
                            <m:d>
                              <m:dPr>
                                <m:begChr m:val="["/>
                                <m:endChr m:val="]"/>
                                <m:ctrlPr>
                                  <a:rPr lang="en-IN" sz="3200" i="1">
                                    <a:latin typeface="Cambria Math" panose="02040503050406030204" pitchFamily="18" charset="0"/>
                                    <a:ea typeface="Cambria Math" panose="02040503050406030204" pitchFamily="18" charset="0"/>
                                  </a:rPr>
                                </m:ctrlPr>
                              </m:dPr>
                              <m:e>
                                <m:sSub>
                                  <m:sSubPr>
                                    <m:ctrlPr>
                                      <a:rPr lang="en-IN" sz="3200" i="1">
                                        <a:latin typeface="Cambria Math" panose="02040503050406030204" pitchFamily="18" charset="0"/>
                                        <a:ea typeface="Cambria Math" panose="02040503050406030204" pitchFamily="18" charset="0"/>
                                      </a:rPr>
                                    </m:ctrlPr>
                                  </m:sSubPr>
                                  <m:e>
                                    <m:d>
                                      <m:dPr>
                                        <m:begChr m:val="‖"/>
                                        <m:endChr m:val="‖"/>
                                        <m:ctrlPr>
                                          <a:rPr lang="en-IN" sz="3200" i="1">
                                            <a:latin typeface="Cambria Math" panose="02040503050406030204" pitchFamily="18" charset="0"/>
                                            <a:ea typeface="Cambria Math" panose="02040503050406030204" pitchFamily="18" charset="0"/>
                                          </a:rPr>
                                        </m:ctrlPr>
                                      </m:dPr>
                                      <m:e>
                                        <m:r>
                                          <a:rPr lang="en-IN" sz="3200" b="1" i="0">
                                            <a:latin typeface="Cambria Math" panose="02040503050406030204" pitchFamily="18" charset="0"/>
                                            <a:ea typeface="Cambria Math" panose="02040503050406030204" pitchFamily="18" charset="0"/>
                                          </a:rPr>
                                          <m:t>𝐗</m:t>
                                        </m:r>
                                        <m:r>
                                          <a:rPr lang="en-IN" sz="3200">
                                            <a:latin typeface="Cambria Math" panose="02040503050406030204" pitchFamily="18" charset="0"/>
                                            <a:ea typeface="Cambria Math" panose="02040503050406030204" pitchFamily="18" charset="0"/>
                                          </a:rPr>
                                          <m:t>−</m:t>
                                        </m:r>
                                        <m:r>
                                          <a:rPr lang="en-IN" sz="3200" b="1" i="0">
                                            <a:latin typeface="Cambria Math" panose="02040503050406030204" pitchFamily="18" charset="0"/>
                                            <a:ea typeface="Cambria Math" panose="02040503050406030204" pitchFamily="18" charset="0"/>
                                          </a:rPr>
                                          <m:t>𝐯</m:t>
                                        </m:r>
                                      </m:e>
                                    </m:d>
                                  </m:e>
                                  <m:sub>
                                    <m:r>
                                      <a:rPr lang="en-IN" sz="3200" b="0" i="1" smtClean="0">
                                        <a:latin typeface="Cambria Math" panose="02040503050406030204" pitchFamily="18" charset="0"/>
                                        <a:ea typeface="Cambria Math" panose="02040503050406030204" pitchFamily="18" charset="0"/>
                                      </a:rPr>
                                      <m:t>2</m:t>
                                    </m:r>
                                  </m:sub>
                                </m:sSub>
                              </m:e>
                            </m:d>
                          </m:e>
                        </m:func>
                      </m:e>
                    </m:func>
                  </m:oMath>
                </a14:m>
                <a:endParaRPr lang="en-IN" dirty="0" smtClean="0"/>
              </a:p>
              <a:p>
                <a:r>
                  <a:rPr lang="en-IN" b="1" dirty="0" smtClean="0"/>
                  <a:t>Note</a:t>
                </a:r>
                <a:r>
                  <a:rPr lang="en-IN" dirty="0" smtClean="0"/>
                  <a:t>: even here we still have </a:t>
                </a:r>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e>
                    </m:d>
                    <m:r>
                      <a:rPr lang="en-IN" b="1" i="1" smtClean="0">
                        <a:latin typeface="Cambria Math" panose="02040503050406030204" pitchFamily="18" charset="0"/>
                      </a:rPr>
                      <m:t>=</m:t>
                    </m:r>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arg</m:t>
                        </m:r>
                      </m:fName>
                      <m:e>
                        <m:func>
                          <m:funcPr>
                            <m:ctrlPr>
                              <a:rPr lang="en-IN" i="1">
                                <a:latin typeface="Cambria Math" panose="02040503050406030204" pitchFamily="18" charset="0"/>
                                <a:ea typeface="Cambria Math" panose="02040503050406030204" pitchFamily="18" charset="0"/>
                              </a:rPr>
                            </m:ctrlPr>
                          </m:funcPr>
                          <m:fName>
                            <m:limLow>
                              <m:limLowPr>
                                <m:ctrlPr>
                                  <a:rPr lang="en-IN" i="1">
                                    <a:latin typeface="Cambria Math" panose="02040503050406030204" pitchFamily="18" charset="0"/>
                                    <a:ea typeface="Cambria Math" panose="02040503050406030204" pitchFamily="18" charset="0"/>
                                  </a:rPr>
                                </m:ctrlPr>
                              </m:limLowPr>
                              <m:e>
                                <m:r>
                                  <m:rPr>
                                    <m:sty m:val="p"/>
                                  </m:rPr>
                                  <a:rPr lang="en-IN">
                                    <a:latin typeface="Cambria Math" panose="02040503050406030204" pitchFamily="18" charset="0"/>
                                    <a:ea typeface="Cambria Math" panose="02040503050406030204" pitchFamily="18" charset="0"/>
                                  </a:rPr>
                                  <m:t>min</m:t>
                                </m:r>
                              </m:e>
                              <m:lim>
                                <m:r>
                                  <a:rPr lang="en-IN" b="1">
                                    <a:latin typeface="Cambria Math" panose="02040503050406030204" pitchFamily="18" charset="0"/>
                                  </a:rPr>
                                  <m:t>𝐯</m:t>
                                </m:r>
                                <m:r>
                                  <a:rPr lang="en-IN">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a:latin typeface="Cambria Math" panose="02040503050406030204" pitchFamily="18" charset="0"/>
                                        <a:ea typeface="Cambria Math" panose="02040503050406030204" pitchFamily="18" charset="0"/>
                                      </a:rPr>
                                      <m:t>ℝ</m:t>
                                    </m:r>
                                  </m:e>
                                  <m:sup>
                                    <m:r>
                                      <a:rPr lang="en-IN">
                                        <a:latin typeface="Cambria Math" panose="02040503050406030204" pitchFamily="18" charset="0"/>
                                        <a:ea typeface="Cambria Math" panose="02040503050406030204" pitchFamily="18" charset="0"/>
                                      </a:rPr>
                                      <m:t>𝑑</m:t>
                                    </m:r>
                                  </m:sup>
                                </m:sSup>
                              </m:lim>
                            </m:limLow>
                          </m:fName>
                          <m:e>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b="0" i="1" smtClean="0">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𝐯</m:t>
                                        </m:r>
                                      </m:e>
                                    </m:d>
                                  </m:e>
                                  <m:sub>
                                    <m:r>
                                      <a:rPr lang="en-IN" i="1">
                                        <a:latin typeface="Cambria Math" panose="02040503050406030204" pitchFamily="18" charset="0"/>
                                        <a:ea typeface="Cambria Math" panose="02040503050406030204" pitchFamily="18" charset="0"/>
                                      </a:rPr>
                                      <m:t>2</m:t>
                                    </m:r>
                                  </m:sub>
                                  <m:sup>
                                    <m:r>
                                      <a:rPr lang="en-IN" b="0" i="1" smtClean="0">
                                        <a:latin typeface="Cambria Math" panose="02040503050406030204" pitchFamily="18" charset="0"/>
                                        <a:ea typeface="Cambria Math" panose="02040503050406030204" pitchFamily="18" charset="0"/>
                                      </a:rPr>
                                      <m:t>2</m:t>
                                    </m:r>
                                  </m:sup>
                                </m:sSubSup>
                              </m:e>
                            </m:d>
                          </m:e>
                        </m:func>
                      </m:e>
                    </m:func>
                  </m:oMath>
                </a14:m>
                <a:endParaRPr lang="en-IN" dirty="0" smtClean="0"/>
              </a:p>
              <a:p>
                <a:pPr lvl="2"/>
                <a:r>
                  <a:rPr lang="en-IN" b="1" dirty="0" smtClean="0"/>
                  <a:t>Proof</a:t>
                </a:r>
                <a:r>
                  <a:rPr lang="en-IN" dirty="0" smtClean="0"/>
                  <a:t>: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r>
                                  <a:rPr lang="en-IN">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𝐯</m:t>
                                </m:r>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e>
                    </m:d>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𝐗</m:t>
                                </m:r>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e>
                    </m:d>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sSubSup>
                          <m:sSubSupPr>
                            <m:ctrlPr>
                              <a:rPr lang="en-IN" i="1">
                                <a:latin typeface="Cambria Math" panose="02040503050406030204" pitchFamily="18" charset="0"/>
                                <a:ea typeface="Cambria Math" panose="02040503050406030204" pitchFamily="18" charset="0"/>
                              </a:rPr>
                            </m:ctrlPr>
                          </m:sSubSupPr>
                          <m:e>
                            <m:d>
                              <m:dPr>
                                <m:begChr m:val="‖"/>
                                <m:endChr m:val="‖"/>
                                <m:ctrlPr>
                                  <a:rPr lang="en-IN" i="1">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𝐯</m:t>
                                </m:r>
                              </m:e>
                            </m:d>
                          </m:e>
                          <m:sub>
                            <m:r>
                              <a:rPr lang="en-IN" i="1">
                                <a:latin typeface="Cambria Math" panose="02040503050406030204" pitchFamily="18" charset="0"/>
                                <a:ea typeface="Cambria Math" panose="02040503050406030204" pitchFamily="18" charset="0"/>
                              </a:rPr>
                              <m:t>2</m:t>
                            </m:r>
                          </m:sub>
                          <m:sup>
                            <m:r>
                              <a:rPr lang="en-IN" i="1">
                                <a:latin typeface="Cambria Math" panose="02040503050406030204" pitchFamily="18" charset="0"/>
                                <a:ea typeface="Cambria Math" panose="02040503050406030204" pitchFamily="18" charset="0"/>
                              </a:rPr>
                              <m:t>2</m:t>
                            </m:r>
                          </m:sup>
                        </m:sSubSup>
                      </m:e>
                    </m:d>
                    <m:r>
                      <a:rPr lang="en-IN" b="0" i="1" smtClean="0">
                        <a:latin typeface="Cambria Math" panose="02040503050406030204" pitchFamily="18" charset="0"/>
                        <a:ea typeface="Cambria Math" panose="02040503050406030204" pitchFamily="18" charset="0"/>
                      </a:rPr>
                      <m:t>−2⋅</m:t>
                    </m:r>
                    <m:sSup>
                      <m:sSupPr>
                        <m:ctrlPr>
                          <a:rPr lang="en-IN" b="0"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𝐯</m:t>
                        </m:r>
                      </m:e>
                      <m:sup>
                        <m:r>
                          <a:rPr lang="en-IN" b="0" i="1" smtClean="0">
                            <a:latin typeface="Cambria Math" panose="02040503050406030204" pitchFamily="18" charset="0"/>
                            <a:ea typeface="Cambria Math" panose="02040503050406030204" pitchFamily="18" charset="0"/>
                          </a:rPr>
                          <m:t>⊤</m:t>
                        </m:r>
                      </m:sup>
                    </m:sSup>
                    <m:r>
                      <a:rPr lang="en-IN" i="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e>
                    </m:d>
                  </m:oMath>
                </a14:m>
                <a:endParaRPr lang="en-IN" dirty="0" smtClean="0"/>
              </a:p>
              <a:p>
                <a:pPr lvl="2"/>
                <a:r>
                  <a:rPr lang="en-IN" dirty="0" smtClean="0"/>
                  <a:t>Taking derivative w.r.t </a:t>
                </a:r>
                <a14:m>
                  <m:oMath xmlns:m="http://schemas.openxmlformats.org/officeDocument/2006/math">
                    <m:r>
                      <a:rPr lang="en-IN" b="1" i="0" smtClean="0">
                        <a:latin typeface="Cambria Math" panose="02040503050406030204" pitchFamily="18" charset="0"/>
                      </a:rPr>
                      <m:t>𝐯</m:t>
                    </m:r>
                  </m:oMath>
                </a14:m>
                <a:r>
                  <a:rPr lang="en-IN" dirty="0" smtClean="0"/>
                  <a:t> and using first order optimality does the trick</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874"/>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20</a:t>
            </a:fld>
            <a:endParaRPr lang="en-US"/>
          </a:p>
        </p:txBody>
      </p:sp>
    </p:spTree>
    <p:extLst>
      <p:ext uri="{BB962C8B-B14F-4D97-AF65-F5344CB8AC3E}">
        <p14:creationId xmlns:p14="http://schemas.microsoft.com/office/powerpoint/2010/main" val="336870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Statistics of Random </a:t>
            </a:r>
            <a:r>
              <a:rPr lang="en-IN" dirty="0" smtClean="0"/>
              <a:t>Vectors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smtClean="0"/>
                  <a:t>Since random vectors are a bunch of real valued </a:t>
                </a:r>
                <a:r>
                  <a:rPr lang="en-IN" dirty="0" err="1" smtClean="0"/>
                  <a:t>r.v.s</a:t>
                </a:r>
                <a:r>
                  <a:rPr lang="en-IN" dirty="0" smtClean="0"/>
                  <a:t>, to specify the variance of this collection, need to have all pairwise </a:t>
                </a:r>
                <a:r>
                  <a:rPr lang="en-IN" dirty="0" err="1" smtClean="0"/>
                  <a:t>covariances</a:t>
                </a:r>
                <a:endParaRPr lang="en-IN" dirty="0" smtClean="0"/>
              </a:p>
              <a:p>
                <a14:m>
                  <m:oMath xmlns:m="http://schemas.openxmlformats.org/officeDocument/2006/math">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r>
                          <a:rPr lang="en-IN" b="1" i="0" smtClean="0">
                            <a:latin typeface="Cambria Math" panose="02040503050406030204" pitchFamily="18" charset="0"/>
                          </a:rPr>
                          <m:t>𝐗</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eqArr>
                          <m:eqArrPr>
                            <m:ctrlPr>
                              <a:rPr lang="en-IN" b="0" i="1" smtClean="0">
                                <a:latin typeface="Cambria Math" panose="02040503050406030204" pitchFamily="18" charset="0"/>
                              </a:rPr>
                            </m:ctrlPr>
                          </m:eqArrPr>
                          <m:e>
                            <m:m>
                              <m:mPr>
                                <m:mcs>
                                  <m:mc>
                                    <m:mcPr>
                                      <m:count m:val="3"/>
                                      <m:mcJc m:val="center"/>
                                    </m:mcPr>
                                  </m:mc>
                                </m:mcs>
                                <m:ctrlPr>
                                  <a:rPr lang="en-IN" b="0" i="1" smtClean="0">
                                    <a:latin typeface="Cambria Math" panose="02040503050406030204" pitchFamily="18" charset="0"/>
                                  </a:rPr>
                                </m:ctrlPr>
                              </m:mPr>
                              <m:mr>
                                <m:e>
                                  <m:r>
                                    <m:rPr>
                                      <m:brk m:alnAt="7"/>
                                    </m:rPr>
                                    <a:rPr lang="en-IN" b="0" i="1" smtClean="0">
                                      <a:latin typeface="Cambria Math" panose="02040503050406030204" pitchFamily="18" charset="0"/>
                                      <a:ea typeface="Cambria Math" panose="02040503050406030204" pitchFamily="18" charset="0"/>
                                    </a:rPr>
                                    <m:t>𝕍</m:t>
                                  </m:r>
                                  <m:sSub>
                                    <m:sSubPr>
                                      <m:ctrlPr>
                                        <a:rPr lang="en-IN" b="0" i="1" smtClean="0">
                                          <a:latin typeface="Cambria Math" panose="02040503050406030204" pitchFamily="18" charset="0"/>
                                          <a:ea typeface="Cambria Math" panose="02040503050406030204" pitchFamily="18" charset="0"/>
                                        </a:rPr>
                                      </m:ctrlPr>
                                    </m:sSubPr>
                                    <m:e>
                                      <m:r>
                                        <m:rPr>
                                          <m:brk m:alnAt="7"/>
                                        </m:rPr>
                                        <a:rPr lang="en-IN" b="0" i="1" smtClean="0">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1</m:t>
                                      </m:r>
                                    </m:sub>
                                  </m:sSub>
                                </m:e>
                                <m:e>
                                  <m:r>
                                    <m:rPr>
                                      <m:sty m:val="p"/>
                                    </m:rPr>
                                    <a:rPr lang="en-IN">
                                      <a:latin typeface="Cambria Math" panose="02040503050406030204" pitchFamily="18" charset="0"/>
                                    </a:rPr>
                                    <m:t>Cov</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b="0" i="1" smtClean="0">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b="0" i="1" smtClean="0">
                                              <a:latin typeface="Cambria Math" panose="02040503050406030204" pitchFamily="18" charset="0"/>
                                            </a:rPr>
                                            <m:t>2</m:t>
                                          </m:r>
                                        </m:sub>
                                      </m:sSub>
                                    </m:e>
                                  </m:d>
                                </m:e>
                                <m:e>
                                  <m:r>
                                    <a:rPr lang="en-IN" b="0" i="1" smtClean="0">
                                      <a:latin typeface="Cambria Math" panose="02040503050406030204" pitchFamily="18" charset="0"/>
                                    </a:rPr>
                                    <m:t>…</m:t>
                                  </m:r>
                                </m:e>
                              </m:mr>
                              <m:mr>
                                <m:e>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1</m:t>
                                          </m:r>
                                        </m:sub>
                                      </m:sSub>
                                    </m:e>
                                  </m:d>
                                </m:e>
                                <m:e>
                                  <m:r>
                                    <m:rPr>
                                      <m:brk m:alnAt="7"/>
                                    </m:rPr>
                                    <a:rPr lang="en-IN" i="1">
                                      <a:latin typeface="Cambria Math" panose="02040503050406030204" pitchFamily="18" charset="0"/>
                                      <a:ea typeface="Cambria Math" panose="02040503050406030204" pitchFamily="18" charset="0"/>
                                    </a:rPr>
                                    <m:t>𝕍</m:t>
                                  </m:r>
                                  <m:sSub>
                                    <m:sSubPr>
                                      <m:ctrlPr>
                                        <a:rPr lang="en-IN" i="1">
                                          <a:latin typeface="Cambria Math" panose="02040503050406030204" pitchFamily="18" charset="0"/>
                                          <a:ea typeface="Cambria Math" panose="02040503050406030204" pitchFamily="18" charset="0"/>
                                        </a:rPr>
                                      </m:ctrlPr>
                                    </m:sSubPr>
                                    <m:e>
                                      <m:r>
                                        <m:rPr>
                                          <m:brk m:alnAt="7"/>
                                        </m:rPr>
                                        <a:rPr lang="en-IN" i="1">
                                          <a:latin typeface="Cambria Math" panose="02040503050406030204" pitchFamily="18" charset="0"/>
                                          <a:ea typeface="Cambria Math" panose="02040503050406030204" pitchFamily="18" charset="0"/>
                                        </a:rPr>
                                        <m:t>𝑋</m:t>
                                      </m:r>
                                    </m:e>
                                    <m:sub>
                                      <m:r>
                                        <a:rPr lang="en-IN" i="1">
                                          <a:latin typeface="Cambria Math" panose="02040503050406030204" pitchFamily="18" charset="0"/>
                                          <a:ea typeface="Cambria Math" panose="02040503050406030204" pitchFamily="18" charset="0"/>
                                        </a:rPr>
                                        <m:t>1</m:t>
                                      </m:r>
                                    </m:sub>
                                  </m:sSub>
                                </m:e>
                                <m:e>
                                  <m:r>
                                    <a:rPr lang="en-IN" b="0" i="1" smtClean="0">
                                      <a:latin typeface="Cambria Math" panose="02040503050406030204" pitchFamily="18" charset="0"/>
                                    </a:rPr>
                                    <m:t>…</m:t>
                                  </m:r>
                                </m:e>
                              </m:mr>
                              <m:mr>
                                <m:e>
                                  <m:r>
                                    <a:rPr lang="en-IN" i="1" smtClean="0">
                                      <a:latin typeface="Cambria Math" panose="02040503050406030204" pitchFamily="18" charset="0"/>
                                    </a:rPr>
                                    <m:t>⋮</m:t>
                                  </m:r>
                                </m:e>
                                <m:e>
                                  <m:r>
                                    <a:rPr lang="en-IN" b="0" i="1" smtClean="0">
                                      <a:latin typeface="Cambria Math" panose="02040503050406030204" pitchFamily="18" charset="0"/>
                                    </a:rPr>
                                    <m:t>⋮</m:t>
                                  </m:r>
                                </m:e>
                                <m:e>
                                  <m:r>
                                    <a:rPr lang="en-IN" b="0" i="1" smtClean="0">
                                      <a:latin typeface="Cambria Math" panose="02040503050406030204" pitchFamily="18" charset="0"/>
                                    </a:rPr>
                                    <m:t>⋱</m:t>
                                  </m:r>
                                </m:e>
                              </m:mr>
                            </m:m>
                          </m:e>
                          <m:e>
                            <m:m>
                              <m:mPr>
                                <m:mcs>
                                  <m:mc>
                                    <m:mcPr>
                                      <m:count m:val="3"/>
                                      <m:mcJc m:val="center"/>
                                    </m:mcPr>
                                  </m:mc>
                                </m:mcs>
                                <m:ctrlPr>
                                  <a:rPr lang="en-IN" b="0" i="1" smtClean="0">
                                    <a:latin typeface="Cambria Math" panose="02040503050406030204" pitchFamily="18" charset="0"/>
                                  </a:rPr>
                                </m:ctrlPr>
                              </m:mPr>
                              <m:mr>
                                <m:e>
                                  <m:r>
                                    <m:rPr>
                                      <m:sty m:val="p"/>
                                    </m:rPr>
                                    <a:rPr lang="en-IN">
                                      <a:latin typeface="Cambria Math" panose="02040503050406030204" pitchFamily="18" charset="0"/>
                                    </a:rPr>
                                    <m:t>Cov</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b="0" i="1" smtClean="0">
                                              <a:latin typeface="Cambria Math" panose="02040503050406030204" pitchFamily="18" charset="0"/>
                                            </a:rPr>
                                            <m:t>𝑑</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1</m:t>
                                          </m:r>
                                        </m:sub>
                                      </m:sSub>
                                    </m:e>
                                  </m:d>
                                </m:e>
                                <m:e>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𝑑</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𝑋</m:t>
                                          </m:r>
                                        </m:e>
                                        <m:sub>
                                          <m:r>
                                            <a:rPr lang="en-IN" b="0" i="1" smtClean="0">
                                              <a:latin typeface="Cambria Math" panose="02040503050406030204" pitchFamily="18" charset="0"/>
                                            </a:rPr>
                                            <m:t>2</m:t>
                                          </m:r>
                                        </m:sub>
                                      </m:sSub>
                                    </m:e>
                                  </m:d>
                                </m:e>
                                <m:e>
                                  <m:r>
                                    <a:rPr lang="en-IN" b="0" i="1" smtClean="0">
                                      <a:latin typeface="Cambria Math" panose="02040503050406030204" pitchFamily="18" charset="0"/>
                                    </a:rPr>
                                    <m:t>…</m:t>
                                  </m:r>
                                </m:e>
                              </m:mr>
                            </m:m>
                          </m:e>
                        </m:eqArr>
                        <m:r>
                          <a:rPr lang="en-IN" b="0" i="1" smtClean="0">
                            <a:latin typeface="Cambria Math" panose="02040503050406030204" pitchFamily="18" charset="0"/>
                          </a:rPr>
                          <m:t>     </m:t>
                        </m:r>
                        <m:m>
                          <m:mPr>
                            <m:mcs>
                              <m:mc>
                                <m:mcPr>
                                  <m:count m:val="1"/>
                                  <m:mcJc m:val="center"/>
                                </m:mcPr>
                              </m:mc>
                            </m:mcs>
                            <m:ctrlPr>
                              <a:rPr lang="en-IN" b="0" i="1" smtClean="0">
                                <a:latin typeface="Cambria Math" panose="02040503050406030204" pitchFamily="18" charset="0"/>
                              </a:rPr>
                            </m:ctrlPr>
                          </m:mPr>
                          <m:mr>
                            <m:e>
                              <m:r>
                                <m:rPr>
                                  <m:sty m:val="p"/>
                                </m:rPr>
                                <a:rPr lang="en-IN">
                                  <a:latin typeface="Cambria Math" panose="02040503050406030204" pitchFamily="18" charset="0"/>
                                </a:rPr>
                                <m:t>Cov</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1</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b="0" i="1" smtClean="0">
                                          <a:latin typeface="Cambria Math" panose="02040503050406030204" pitchFamily="18" charset="0"/>
                                        </a:rPr>
                                        <m:t>𝑑</m:t>
                                      </m:r>
                                    </m:sub>
                                  </m:sSub>
                                </m:e>
                              </m:d>
                            </m:e>
                          </m:mr>
                          <m:mr>
                            <m:e>
                              <m:r>
                                <m:rPr>
                                  <m:sty m:val="p"/>
                                </m:rPr>
                                <a:rPr lang="en-IN">
                                  <a:latin typeface="Cambria Math" panose="02040503050406030204" pitchFamily="18" charset="0"/>
                                </a:rPr>
                                <m:t>Cov</m:t>
                              </m:r>
                              <m:d>
                                <m:dPr>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b="0" i="1" smtClean="0">
                                          <a:latin typeface="Cambria Math" panose="02040503050406030204" pitchFamily="18" charset="0"/>
                                        </a:rPr>
                                        <m:t>2</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𝑋</m:t>
                                      </m:r>
                                    </m:e>
                                    <m:sub>
                                      <m:r>
                                        <a:rPr lang="en-IN" i="1">
                                          <a:latin typeface="Cambria Math" panose="02040503050406030204" pitchFamily="18" charset="0"/>
                                        </a:rPr>
                                        <m:t>𝑑</m:t>
                                      </m:r>
                                    </m:sub>
                                  </m:sSub>
                                </m:e>
                              </m:d>
                            </m:e>
                          </m:mr>
                          <m:mr>
                            <m:e>
                              <m:eqArr>
                                <m:eqArrPr>
                                  <m:ctrlPr>
                                    <a:rPr lang="en-IN" b="0" i="1" smtClean="0">
                                      <a:latin typeface="Cambria Math" panose="02040503050406030204" pitchFamily="18" charset="0"/>
                                    </a:rPr>
                                  </m:ctrlPr>
                                </m:eqArrPr>
                                <m:e>
                                  <m:r>
                                    <a:rPr lang="en-IN" b="0" i="1" smtClean="0">
                                      <a:latin typeface="Cambria Math" panose="02040503050406030204" pitchFamily="18" charset="0"/>
                                    </a:rPr>
                                    <m:t>⋮</m:t>
                                  </m:r>
                                </m:e>
                                <m:e>
                                  <m:r>
                                    <m:rPr>
                                      <m:brk m:alnAt="7"/>
                                    </m:rPr>
                                    <a:rPr lang="en-IN" i="1">
                                      <a:latin typeface="Cambria Math" panose="02040503050406030204" pitchFamily="18" charset="0"/>
                                      <a:ea typeface="Cambria Math" panose="02040503050406030204" pitchFamily="18" charset="0"/>
                                    </a:rPr>
                                    <m:t>𝕍</m:t>
                                  </m:r>
                                  <m:sSub>
                                    <m:sSubPr>
                                      <m:ctrlPr>
                                        <a:rPr lang="en-IN" i="1">
                                          <a:latin typeface="Cambria Math" panose="02040503050406030204" pitchFamily="18" charset="0"/>
                                          <a:ea typeface="Cambria Math" panose="02040503050406030204" pitchFamily="18" charset="0"/>
                                        </a:rPr>
                                      </m:ctrlPr>
                                    </m:sSubPr>
                                    <m:e>
                                      <m:r>
                                        <m:rPr>
                                          <m:brk m:alnAt="7"/>
                                        </m:rPr>
                                        <a:rPr lang="en-IN" i="1">
                                          <a:latin typeface="Cambria Math" panose="02040503050406030204" pitchFamily="18" charset="0"/>
                                          <a:ea typeface="Cambria Math" panose="02040503050406030204" pitchFamily="18" charset="0"/>
                                        </a:rPr>
                                        <m:t>𝑋</m:t>
                                      </m:r>
                                    </m:e>
                                    <m:sub>
                                      <m:r>
                                        <a:rPr lang="en-IN" b="0" i="1" smtClean="0">
                                          <a:latin typeface="Cambria Math" panose="02040503050406030204" pitchFamily="18" charset="0"/>
                                          <a:ea typeface="Cambria Math" panose="02040503050406030204" pitchFamily="18" charset="0"/>
                                        </a:rPr>
                                        <m:t>𝑑</m:t>
                                      </m:r>
                                    </m:sub>
                                  </m:sSub>
                                </m:e>
                              </m:eqArr>
                            </m:e>
                          </m:mr>
                        </m:m>
                      </m:e>
                    </m:d>
                  </m:oMath>
                </a14:m>
                <a:endParaRPr lang="en-IN" dirty="0" smtClean="0"/>
              </a:p>
              <a:p>
                <a:r>
                  <a:rPr lang="en-IN" dirty="0" smtClean="0"/>
                  <a:t>Another cute formula</a:t>
                </a:r>
              </a:p>
              <a:p>
                <a14:m>
                  <m:oMath xmlns:m="http://schemas.openxmlformats.org/officeDocument/2006/math">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r>
                          <a:rPr lang="en-IN" b="1" i="0" smtClean="0">
                            <a:latin typeface="Cambria Math" panose="02040503050406030204" pitchFamily="18" charset="0"/>
                          </a:rPr>
                          <m:t>𝐗</m:t>
                        </m:r>
                      </m:e>
                    </m:d>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d>
                          <m:dPr>
                            <m:ctrlPr>
                              <a:rPr lang="en-IN" b="1"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r>
                              <a:rPr lang="en-IN" b="1" i="0" smtClean="0">
                                <a:latin typeface="Cambria Math" panose="02040503050406030204" pitchFamily="18" charset="0"/>
                              </a:rPr>
                              <m:t>−</m:t>
                            </m:r>
                            <m:r>
                              <a:rPr lang="en-IN" b="1" i="0" smtClean="0">
                                <a:latin typeface="Cambria Math" panose="02040503050406030204" pitchFamily="18" charset="0"/>
                              </a:rPr>
                              <m:t>𝛍</m:t>
                            </m:r>
                          </m:e>
                        </m:d>
                        <m:sSup>
                          <m:sSupPr>
                            <m:ctrlPr>
                              <a:rPr lang="en-IN" b="0" i="1" smtClean="0">
                                <a:latin typeface="Cambria Math" panose="02040503050406030204" pitchFamily="18" charset="0"/>
                              </a:rPr>
                            </m:ctrlPr>
                          </m:sSupPr>
                          <m:e>
                            <m:d>
                              <m:dPr>
                                <m:ctrlPr>
                                  <a:rPr lang="en-IN" b="1" i="1" smtClean="0">
                                    <a:latin typeface="Cambria Math" panose="02040503050406030204" pitchFamily="18" charset="0"/>
                                  </a:rPr>
                                </m:ctrlPr>
                              </m:dPr>
                              <m:e>
                                <m:r>
                                  <a:rPr lang="en-IN" b="1">
                                    <a:latin typeface="Cambria Math" panose="02040503050406030204" pitchFamily="18" charset="0"/>
                                  </a:rPr>
                                  <m:t>𝐗</m:t>
                                </m:r>
                                <m:r>
                                  <a:rPr lang="en-IN" b="1" i="1" smtClean="0">
                                    <a:latin typeface="Cambria Math" panose="02040503050406030204" pitchFamily="18" charset="0"/>
                                  </a:rPr>
                                  <m:t>−</m:t>
                                </m:r>
                                <m:r>
                                  <a:rPr lang="en-IN" b="1" i="0" smtClean="0">
                                    <a:latin typeface="Cambria Math" panose="02040503050406030204" pitchFamily="18" charset="0"/>
                                  </a:rPr>
                                  <m:t>𝛍</m:t>
                                </m:r>
                              </m:e>
                            </m:d>
                          </m:e>
                          <m:sup>
                            <m:r>
                              <a:rPr lang="en-IN" b="0" i="1" smtClean="0">
                                <a:latin typeface="Cambria Math" panose="02040503050406030204" pitchFamily="18" charset="0"/>
                              </a:rPr>
                              <m:t>⊤</m:t>
                            </m:r>
                          </m:sup>
                        </m:sSup>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1"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sSup>
                          <m:sSupPr>
                            <m:ctrlPr>
                              <a:rPr lang="en-IN" b="1" i="1" smtClean="0">
                                <a:latin typeface="Cambria Math" panose="02040503050406030204" pitchFamily="18" charset="0"/>
                              </a:rPr>
                            </m:ctrlPr>
                          </m:sSupPr>
                          <m:e>
                            <m:r>
                              <a:rPr lang="en-IN" b="1" i="0" smtClean="0">
                                <a:latin typeface="Cambria Math" panose="02040503050406030204" pitchFamily="18" charset="0"/>
                              </a:rPr>
                              <m:t>𝐗</m:t>
                            </m:r>
                          </m:e>
                          <m:sup>
                            <m:r>
                              <a:rPr lang="en-IN" b="1" i="1" smtClean="0">
                                <a:latin typeface="Cambria Math" panose="02040503050406030204" pitchFamily="18" charset="0"/>
                              </a:rPr>
                              <m:t>⊤</m:t>
                            </m:r>
                          </m:sup>
                        </m:sSup>
                      </m:e>
                    </m:d>
                    <m:r>
                      <a:rPr lang="en-IN" b="1" i="0" smtClean="0">
                        <a:latin typeface="Cambria Math" panose="02040503050406030204" pitchFamily="18" charset="0"/>
                      </a:rPr>
                      <m:t>−</m:t>
                    </m:r>
                    <m:r>
                      <a:rPr lang="en-IN" b="1" i="0" smtClean="0">
                        <a:latin typeface="Cambria Math" panose="02040503050406030204" pitchFamily="18" charset="0"/>
                      </a:rPr>
                      <m:t>𝛍</m:t>
                    </m:r>
                    <m:sSup>
                      <m:sSupPr>
                        <m:ctrlPr>
                          <a:rPr lang="en-IN" b="1" i="1" smtClean="0">
                            <a:latin typeface="Cambria Math" panose="02040503050406030204" pitchFamily="18" charset="0"/>
                          </a:rPr>
                        </m:ctrlPr>
                      </m:sSupPr>
                      <m:e>
                        <m:r>
                          <a:rPr lang="en-IN" b="1" i="0" smtClean="0">
                            <a:latin typeface="Cambria Math" panose="02040503050406030204" pitchFamily="18" charset="0"/>
                          </a:rPr>
                          <m:t>𝛍</m:t>
                        </m:r>
                      </m:e>
                      <m:sup>
                        <m:r>
                          <a:rPr lang="en-IN" b="1" i="1" smtClean="0">
                            <a:latin typeface="Cambria Math" panose="02040503050406030204" pitchFamily="18" charset="0"/>
                          </a:rPr>
                          <m:t>⊤</m:t>
                        </m:r>
                      </m:sup>
                    </m:sSup>
                  </m:oMath>
                </a14:m>
                <a:r>
                  <a:rPr lang="en-IN" dirty="0" smtClean="0"/>
                  <a:t>, where </a:t>
                </a:r>
                <a14:m>
                  <m:oMath xmlns:m="http://schemas.openxmlformats.org/officeDocument/2006/math">
                    <m:r>
                      <a:rPr lang="en-IN" b="1" i="0" smtClean="0">
                        <a:latin typeface="Cambria Math" panose="02040503050406030204" pitchFamily="18" charset="0"/>
                      </a:rPr>
                      <m:t>𝛍</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1" i="0" smtClean="0">
                        <a:latin typeface="Cambria Math" panose="02040503050406030204" pitchFamily="18" charset="0"/>
                        <a:ea typeface="Cambria Math" panose="02040503050406030204" pitchFamily="18" charset="0"/>
                      </a:rPr>
                      <m:t>𝐗</m:t>
                    </m:r>
                  </m:oMath>
                </a14:m>
                <a:endParaRPr lang="en-IN" b="1" dirty="0" smtClean="0"/>
              </a:p>
              <a:p>
                <a14:m>
                  <m:oMath xmlns:m="http://schemas.openxmlformats.org/officeDocument/2006/math">
                    <m:r>
                      <m:rPr>
                        <m:sty m:val="p"/>
                      </m:rPr>
                      <a:rPr lang="en-IN">
                        <a:latin typeface="Cambria Math" panose="02040503050406030204" pitchFamily="18" charset="0"/>
                      </a:rPr>
                      <m:t>Cov</m:t>
                    </m:r>
                    <m:d>
                      <m:dPr>
                        <m:ctrlPr>
                          <a:rPr lang="en-IN" i="1">
                            <a:latin typeface="Cambria Math" panose="02040503050406030204" pitchFamily="18" charset="0"/>
                          </a:rPr>
                        </m:ctrlPr>
                      </m:dPr>
                      <m:e>
                        <m:r>
                          <a:rPr lang="en-IN" b="0" i="1" smtClean="0">
                            <a:latin typeface="Cambria Math" panose="02040503050406030204" pitchFamily="18" charset="0"/>
                          </a:rPr>
                          <m:t>𝑐</m:t>
                        </m:r>
                        <m:r>
                          <a:rPr lang="en-IN" b="1" i="1" smtClean="0">
                            <a:latin typeface="Cambria Math" panose="02040503050406030204" pitchFamily="18" charset="0"/>
                          </a:rPr>
                          <m:t>⋅</m:t>
                        </m:r>
                        <m:r>
                          <a:rPr lang="en-IN" b="1">
                            <a:latin typeface="Cambria Math" panose="02040503050406030204" pitchFamily="18" charset="0"/>
                          </a:rPr>
                          <m:t>𝐗</m:t>
                        </m:r>
                      </m:e>
                    </m:d>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𝑐</m:t>
                        </m:r>
                      </m:e>
                      <m:sup>
                        <m:r>
                          <a:rPr lang="en-IN" b="0" i="1" smtClean="0">
                            <a:latin typeface="Cambria Math" panose="02040503050406030204" pitchFamily="18" charset="0"/>
                          </a:rPr>
                          <m:t>2</m:t>
                        </m:r>
                      </m:sup>
                    </m:sSup>
                    <m:r>
                      <a:rPr lang="en-IN" b="0" i="1" smtClean="0">
                        <a:latin typeface="Cambria Math" panose="02040503050406030204" pitchFamily="18" charset="0"/>
                      </a:rPr>
                      <m:t>⋅</m:t>
                    </m:r>
                    <m:r>
                      <m:rPr>
                        <m:sty m:val="p"/>
                      </m:rPr>
                      <a:rPr lang="en-IN" b="0" i="0" smtClean="0">
                        <a:latin typeface="Cambria Math" panose="02040503050406030204" pitchFamily="18" charset="0"/>
                      </a:rPr>
                      <m:t>Cov</m:t>
                    </m:r>
                    <m:d>
                      <m:dPr>
                        <m:ctrlPr>
                          <a:rPr lang="en-IN" b="0" i="1" smtClean="0">
                            <a:latin typeface="Cambria Math" panose="02040503050406030204" pitchFamily="18" charset="0"/>
                          </a:rPr>
                        </m:ctrlPr>
                      </m:dPr>
                      <m:e>
                        <m:r>
                          <a:rPr lang="en-IN" b="1" i="0" smtClean="0">
                            <a:latin typeface="Cambria Math" panose="02040503050406030204" pitchFamily="18" charset="0"/>
                          </a:rPr>
                          <m:t>𝐗</m:t>
                        </m:r>
                      </m:e>
                    </m:d>
                  </m:oMath>
                </a14:m>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21</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88576" y="452794"/>
            <a:ext cx="1836955" cy="1836955"/>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6446696" y="516133"/>
                <a:ext cx="4415790" cy="1022970"/>
              </a:xfrm>
              <a:prstGeom prst="wedgeRectCallout">
                <a:avLst>
                  <a:gd name="adj1" fmla="val 59168"/>
                  <a:gd name="adj2" fmla="val 5228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If </a:t>
                </a:r>
                <a14:m>
                  <m:oMath xmlns:m="http://schemas.openxmlformats.org/officeDocument/2006/math">
                    <m:r>
                      <a:rPr lang="en-IN" sz="2400" b="1" i="0" smtClean="0">
                        <a:solidFill>
                          <a:schemeClr val="tx1"/>
                        </a:solidFill>
                        <a:latin typeface="Cambria Math" panose="02040503050406030204" pitchFamily="18" charset="0"/>
                      </a:rPr>
                      <m:t>𝐗</m:t>
                    </m:r>
                  </m:oMath>
                </a14:m>
                <a:r>
                  <a:rPr lang="en-IN" sz="2400" dirty="0" smtClean="0">
                    <a:solidFill>
                      <a:schemeClr val="tx1"/>
                    </a:solidFill>
                    <a:latin typeface="+mj-lt"/>
                  </a:rPr>
                  <a:t> is a vector, isn’t </a:t>
                </a:r>
                <a14:m>
                  <m:oMath xmlns:m="http://schemas.openxmlformats.org/officeDocument/2006/math">
                    <m:r>
                      <a:rPr lang="en-IN" sz="2400" b="1">
                        <a:solidFill>
                          <a:schemeClr val="tx1"/>
                        </a:solidFill>
                        <a:latin typeface="Cambria Math" panose="02040503050406030204" pitchFamily="18" charset="0"/>
                      </a:rPr>
                      <m:t>𝐗</m:t>
                    </m:r>
                    <m:sSup>
                      <m:sSupPr>
                        <m:ctrlPr>
                          <a:rPr lang="en-IN" sz="2400" i="1">
                            <a:solidFill>
                              <a:schemeClr val="tx1"/>
                            </a:solidFill>
                            <a:latin typeface="Cambria Math" panose="02040503050406030204" pitchFamily="18" charset="0"/>
                          </a:rPr>
                        </m:ctrlPr>
                      </m:sSupPr>
                      <m:e>
                        <m:r>
                          <a:rPr lang="en-IN" sz="2400" b="1">
                            <a:solidFill>
                              <a:schemeClr val="tx1"/>
                            </a:solidFill>
                            <a:latin typeface="Cambria Math" panose="02040503050406030204" pitchFamily="18" charset="0"/>
                          </a:rPr>
                          <m:t>𝐗</m:t>
                        </m:r>
                      </m:e>
                      <m:sup>
                        <m:r>
                          <a:rPr lang="en-IN" sz="2400" i="1">
                            <a:solidFill>
                              <a:schemeClr val="tx1"/>
                            </a:solidFill>
                            <a:latin typeface="Cambria Math" panose="02040503050406030204" pitchFamily="18" charset="0"/>
                          </a:rPr>
                          <m:t>⊤</m:t>
                        </m:r>
                      </m:sup>
                    </m:sSup>
                  </m:oMath>
                </a14:m>
                <a:r>
                  <a:rPr lang="en-IN" sz="2400" dirty="0" smtClean="0">
                    <a:solidFill>
                      <a:schemeClr val="tx1"/>
                    </a:solidFill>
                    <a:latin typeface="+mj-lt"/>
                  </a:rPr>
                  <a:t> a matrix? What does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𝔼</m:t>
                    </m:r>
                    <m:d>
                      <m:dPr>
                        <m:begChr m:val="["/>
                        <m:endChr m:val="]"/>
                        <m:ctrlPr>
                          <a:rPr lang="en-IN" sz="2400" b="1" i="1">
                            <a:solidFill>
                              <a:schemeClr val="tx1"/>
                            </a:solidFill>
                            <a:latin typeface="Cambria Math" panose="02040503050406030204" pitchFamily="18" charset="0"/>
                            <a:ea typeface="Cambria Math" panose="02040503050406030204" pitchFamily="18" charset="0"/>
                          </a:rPr>
                        </m:ctrlPr>
                      </m:dPr>
                      <m:e>
                        <m:r>
                          <a:rPr lang="en-IN" sz="2400" b="1">
                            <a:solidFill>
                              <a:schemeClr val="tx1"/>
                            </a:solidFill>
                            <a:latin typeface="Cambria Math" panose="02040503050406030204" pitchFamily="18" charset="0"/>
                          </a:rPr>
                          <m:t>𝐗</m:t>
                        </m:r>
                        <m:sSup>
                          <m:sSupPr>
                            <m:ctrlPr>
                              <a:rPr lang="en-IN" sz="2400" b="1" i="1">
                                <a:solidFill>
                                  <a:schemeClr val="tx1"/>
                                </a:solidFill>
                                <a:latin typeface="Cambria Math" panose="02040503050406030204" pitchFamily="18" charset="0"/>
                              </a:rPr>
                            </m:ctrlPr>
                          </m:sSupPr>
                          <m:e>
                            <m:r>
                              <a:rPr lang="en-IN" sz="2400" b="1">
                                <a:solidFill>
                                  <a:schemeClr val="tx1"/>
                                </a:solidFill>
                                <a:latin typeface="Cambria Math" panose="02040503050406030204" pitchFamily="18" charset="0"/>
                              </a:rPr>
                              <m:t>𝐗</m:t>
                            </m:r>
                          </m:e>
                          <m:sup>
                            <m:r>
                              <a:rPr lang="en-IN" sz="2400" b="1" i="1">
                                <a:solidFill>
                                  <a:schemeClr val="tx1"/>
                                </a:solidFill>
                                <a:latin typeface="Cambria Math" panose="02040503050406030204" pitchFamily="18" charset="0"/>
                              </a:rPr>
                              <m:t>⊤</m:t>
                            </m:r>
                          </m:sup>
                        </m:sSup>
                      </m:e>
                    </m:d>
                  </m:oMath>
                </a14:m>
                <a:r>
                  <a:rPr lang="en-IN" sz="2400" dirty="0" smtClean="0">
                    <a:solidFill>
                      <a:schemeClr val="tx1"/>
                    </a:solidFill>
                    <a:latin typeface="+mj-lt"/>
                  </a:rPr>
                  <a:t> even mean?</a:t>
                </a:r>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6446696" y="516133"/>
                <a:ext cx="4415790" cy="1022970"/>
              </a:xfrm>
              <a:prstGeom prst="wedgeRectCallout">
                <a:avLst>
                  <a:gd name="adj1" fmla="val 59168"/>
                  <a:gd name="adj2" fmla="val 52284"/>
                </a:avLst>
              </a:prstGeom>
              <a:blipFill>
                <a:blip r:embed="rId4"/>
                <a:stretch>
                  <a:fillRect l="-1255"/>
                </a:stretch>
              </a:blipFill>
              <a:ln w="38100">
                <a:solidFill>
                  <a:schemeClr val="accent1"/>
                </a:solidFill>
              </a:ln>
            </p:spPr>
            <p:txBody>
              <a:bodyPr/>
              <a:lstStyle/>
              <a:p>
                <a:r>
                  <a:rPr lang="en-IN">
                    <a:noFill/>
                  </a:rPr>
                  <a:t> </a:t>
                </a:r>
              </a:p>
            </p:txBody>
          </p:sp>
        </mc:Fallback>
      </mc:AlternateContent>
      <p:grpSp>
        <p:nvGrpSpPr>
          <p:cNvPr id="8" name="Group 7"/>
          <p:cNvGrpSpPr/>
          <p:nvPr/>
        </p:nvGrpSpPr>
        <p:grpSpPr>
          <a:xfrm>
            <a:off x="10611107" y="2368540"/>
            <a:ext cx="1468606" cy="1238929"/>
            <a:chOff x="12383748" y="1219011"/>
            <a:chExt cx="1862104" cy="1570887"/>
          </a:xfrm>
        </p:grpSpPr>
        <p:sp>
          <p:nvSpPr>
            <p:cNvPr id="9" name="Freeform 8"/>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10"/>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4" name="Rectangular Callout 13"/>
          <p:cNvSpPr/>
          <p:nvPr/>
        </p:nvSpPr>
        <p:spPr>
          <a:xfrm>
            <a:off x="4212404" y="2187057"/>
            <a:ext cx="6214527" cy="1242053"/>
          </a:xfrm>
          <a:prstGeom prst="wedgeRectCallout">
            <a:avLst>
              <a:gd name="adj1" fmla="val 61862"/>
              <a:gd name="adj2" fmla="val 5890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Just as a random vector is a collection of random variables arranged as a 1D array, a random matrix is a collection of </a:t>
            </a:r>
            <a:r>
              <a:rPr lang="en-IN" sz="2400" dirty="0" err="1" smtClean="0">
                <a:solidFill>
                  <a:schemeClr val="tx1"/>
                </a:solidFill>
                <a:latin typeface="+mj-lt"/>
              </a:rPr>
              <a:t>r.v.s</a:t>
            </a:r>
            <a:r>
              <a:rPr lang="en-IN" sz="2400" dirty="0" smtClean="0">
                <a:solidFill>
                  <a:schemeClr val="tx1"/>
                </a:solidFill>
                <a:latin typeface="+mj-lt"/>
              </a:rPr>
              <a:t> arranged as a 2D array!</a:t>
            </a:r>
            <a:endParaRPr lang="en-IN" sz="2400" dirty="0">
              <a:solidFill>
                <a:schemeClr val="tx1"/>
              </a:solidFill>
              <a:latin typeface="+mj-lt"/>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121759" y="4982381"/>
            <a:ext cx="1832396" cy="1832396"/>
          </a:xfrm>
          <a:prstGeom prst="rect">
            <a:avLst/>
          </a:prstGeom>
        </p:spPr>
      </p:pic>
      <mc:AlternateContent xmlns:mc="http://schemas.openxmlformats.org/markup-compatibility/2006" xmlns:a14="http://schemas.microsoft.com/office/drawing/2010/main">
        <mc:Choice Requires="a14">
          <p:sp>
            <p:nvSpPr>
              <p:cNvPr id="16" name="Rectangular Callout 15"/>
              <p:cNvSpPr/>
              <p:nvPr/>
            </p:nvSpPr>
            <p:spPr>
              <a:xfrm>
                <a:off x="253353" y="5577528"/>
                <a:ext cx="9964594" cy="1088428"/>
              </a:xfrm>
              <a:prstGeom prst="wedgeRectCallout">
                <a:avLst>
                  <a:gd name="adj1" fmla="val 59436"/>
                  <a:gd name="adj2" fmla="val 954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400" dirty="0" smtClean="0">
                    <a:solidFill>
                      <a:schemeClr val="tx1"/>
                    </a:solidFill>
                    <a:latin typeface="+mj-lt"/>
                  </a:rPr>
                  <a:t>Note that </a:t>
                </a:r>
                <a14:m>
                  <m:oMath xmlns:m="http://schemas.openxmlformats.org/officeDocument/2006/math">
                    <m:r>
                      <a:rPr lang="en-IN" sz="2400" i="1" dirty="0" smtClean="0">
                        <a:solidFill>
                          <a:schemeClr val="tx1"/>
                        </a:solidFill>
                        <a:latin typeface="Cambria Math" panose="02040503050406030204" pitchFamily="18" charset="0"/>
                      </a:rPr>
                      <m:t>(</m:t>
                    </m:r>
                    <m:r>
                      <a:rPr lang="en-IN" sz="2400" i="1" dirty="0" err="1">
                        <a:solidFill>
                          <a:schemeClr val="tx1"/>
                        </a:solidFill>
                        <a:latin typeface="Cambria Math" panose="02040503050406030204" pitchFamily="18" charset="0"/>
                      </a:rPr>
                      <m:t>𝑖</m:t>
                    </m:r>
                    <m:r>
                      <a:rPr lang="en-IN" sz="2400" i="1" dirty="0" err="1" smtClean="0">
                        <a:solidFill>
                          <a:schemeClr val="tx1"/>
                        </a:solidFill>
                        <a:latin typeface="Cambria Math" panose="02040503050406030204" pitchFamily="18" charset="0"/>
                      </a:rPr>
                      <m:t>,</m:t>
                    </m:r>
                    <m:r>
                      <a:rPr lang="en-IN" sz="2400" i="1" dirty="0" err="1" smtClean="0">
                        <a:solidFill>
                          <a:schemeClr val="tx1"/>
                        </a:solidFill>
                        <a:latin typeface="Cambria Math" panose="02040503050406030204" pitchFamily="18" charset="0"/>
                      </a:rPr>
                      <m:t>𝑗</m:t>
                    </m:r>
                    <m:r>
                      <a:rPr lang="en-IN" sz="2400" i="1" dirty="0" smtClean="0">
                        <a:solidFill>
                          <a:schemeClr val="tx1"/>
                        </a:solidFill>
                        <a:latin typeface="Cambria Math" panose="02040503050406030204" pitchFamily="18" charset="0"/>
                      </a:rPr>
                      <m:t>)</m:t>
                    </m:r>
                  </m:oMath>
                </a14:m>
                <a:r>
                  <a:rPr lang="en-IN" sz="2400" dirty="0" smtClean="0">
                    <a:solidFill>
                      <a:schemeClr val="tx1"/>
                    </a:solidFill>
                    <a:latin typeface="+mj-lt"/>
                  </a:rPr>
                  <a:t>-</a:t>
                </a:r>
                <a:r>
                  <a:rPr lang="en-IN" sz="2400" dirty="0" err="1" smtClean="0">
                    <a:solidFill>
                      <a:schemeClr val="tx1"/>
                    </a:solidFill>
                    <a:latin typeface="+mj-lt"/>
                  </a:rPr>
                  <a:t>th</a:t>
                </a:r>
                <a:r>
                  <a:rPr lang="en-IN" sz="2400" dirty="0" smtClean="0">
                    <a:solidFill>
                      <a:schemeClr val="tx1"/>
                    </a:solidFill>
                    <a:latin typeface="+mj-lt"/>
                  </a:rPr>
                  <a:t> entry of matrix </a:t>
                </a:r>
                <a14:m>
                  <m:oMath xmlns:m="http://schemas.openxmlformats.org/officeDocument/2006/math">
                    <m:d>
                      <m:dPr>
                        <m:ctrlPr>
                          <a:rPr lang="en-IN" sz="2400" b="1" i="1">
                            <a:solidFill>
                              <a:schemeClr val="tx1"/>
                            </a:solidFill>
                            <a:latin typeface="Cambria Math" panose="02040503050406030204" pitchFamily="18" charset="0"/>
                            <a:ea typeface="Cambria Math" panose="02040503050406030204" pitchFamily="18" charset="0"/>
                          </a:rPr>
                        </m:ctrlPr>
                      </m:dPr>
                      <m:e>
                        <m:r>
                          <a:rPr lang="en-IN" sz="2400" b="1">
                            <a:solidFill>
                              <a:schemeClr val="tx1"/>
                            </a:solidFill>
                            <a:latin typeface="Cambria Math" panose="02040503050406030204" pitchFamily="18" charset="0"/>
                          </a:rPr>
                          <m:t>𝐗</m:t>
                        </m:r>
                        <m:r>
                          <a:rPr lang="en-IN" sz="2400" b="1">
                            <a:solidFill>
                              <a:schemeClr val="tx1"/>
                            </a:solidFill>
                            <a:latin typeface="Cambria Math" panose="02040503050406030204" pitchFamily="18" charset="0"/>
                          </a:rPr>
                          <m:t>−</m:t>
                        </m:r>
                        <m:r>
                          <a:rPr lang="en-IN" sz="2400" b="1">
                            <a:solidFill>
                              <a:schemeClr val="tx1"/>
                            </a:solidFill>
                            <a:latin typeface="Cambria Math" panose="02040503050406030204" pitchFamily="18" charset="0"/>
                          </a:rPr>
                          <m:t>𝛍</m:t>
                        </m:r>
                      </m:e>
                    </m:d>
                    <m:sSup>
                      <m:sSupPr>
                        <m:ctrlPr>
                          <a:rPr lang="en-IN" sz="2400" i="1">
                            <a:solidFill>
                              <a:schemeClr val="tx1"/>
                            </a:solidFill>
                            <a:latin typeface="Cambria Math" panose="02040503050406030204" pitchFamily="18" charset="0"/>
                          </a:rPr>
                        </m:ctrlPr>
                      </m:sSupPr>
                      <m:e>
                        <m:d>
                          <m:dPr>
                            <m:ctrlPr>
                              <a:rPr lang="en-IN" sz="2400" b="1" i="1">
                                <a:solidFill>
                                  <a:schemeClr val="tx1"/>
                                </a:solidFill>
                                <a:latin typeface="Cambria Math" panose="02040503050406030204" pitchFamily="18" charset="0"/>
                              </a:rPr>
                            </m:ctrlPr>
                          </m:dPr>
                          <m:e>
                            <m:r>
                              <a:rPr lang="en-IN" sz="2400" b="1">
                                <a:solidFill>
                                  <a:schemeClr val="tx1"/>
                                </a:solidFill>
                                <a:latin typeface="Cambria Math" panose="02040503050406030204" pitchFamily="18" charset="0"/>
                              </a:rPr>
                              <m:t>𝐗</m:t>
                            </m:r>
                            <m:r>
                              <a:rPr lang="en-IN" sz="2400" b="1" i="1">
                                <a:solidFill>
                                  <a:schemeClr val="tx1"/>
                                </a:solidFill>
                                <a:latin typeface="Cambria Math" panose="02040503050406030204" pitchFamily="18" charset="0"/>
                              </a:rPr>
                              <m:t>−</m:t>
                            </m:r>
                            <m:r>
                              <a:rPr lang="en-IN" sz="2400" b="1">
                                <a:solidFill>
                                  <a:schemeClr val="tx1"/>
                                </a:solidFill>
                                <a:latin typeface="Cambria Math" panose="02040503050406030204" pitchFamily="18" charset="0"/>
                              </a:rPr>
                              <m:t>𝛍</m:t>
                            </m:r>
                          </m:e>
                        </m:d>
                      </m:e>
                      <m:sup>
                        <m:r>
                          <a:rPr lang="en-IN" sz="2400" i="1">
                            <a:solidFill>
                              <a:schemeClr val="tx1"/>
                            </a:solidFill>
                            <a:latin typeface="Cambria Math" panose="02040503050406030204" pitchFamily="18" charset="0"/>
                          </a:rPr>
                          <m:t>⊤</m:t>
                        </m:r>
                      </m:sup>
                    </m:sSup>
                  </m:oMath>
                </a14:m>
                <a:r>
                  <a:rPr lang="en-IN" sz="2400" dirty="0" smtClean="0">
                    <a:solidFill>
                      <a:schemeClr val="tx1"/>
                    </a:solidFill>
                    <a:latin typeface="+mj-lt"/>
                  </a:rPr>
                  <a:t> is </a:t>
                </a:r>
                <a14:m>
                  <m:oMath xmlns:m="http://schemas.openxmlformats.org/officeDocument/2006/math">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𝑋</m:t>
                            </m:r>
                          </m:e>
                          <m:sub>
                            <m:r>
                              <a:rPr lang="en-IN" sz="2400" b="0" i="1" smtClean="0">
                                <a:solidFill>
                                  <a:schemeClr val="tx1"/>
                                </a:solidFill>
                                <a:latin typeface="Cambria Math" panose="02040503050406030204" pitchFamily="18" charset="0"/>
                              </a:rPr>
                              <m:t>𝑖</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𝜇</m:t>
                            </m:r>
                          </m:e>
                          <m:sub>
                            <m:r>
                              <a:rPr lang="en-IN" sz="2400" b="0" i="1" smtClean="0">
                                <a:solidFill>
                                  <a:schemeClr val="tx1"/>
                                </a:solidFill>
                                <a:latin typeface="Cambria Math" panose="02040503050406030204" pitchFamily="18" charset="0"/>
                              </a:rPr>
                              <m:t>𝑖</m:t>
                            </m:r>
                          </m:sub>
                        </m:sSub>
                      </m:e>
                    </m:d>
                    <m:d>
                      <m:dPr>
                        <m:ctrlPr>
                          <a:rPr lang="en-IN" sz="2400" b="0" i="1" smtClean="0">
                            <a:solidFill>
                              <a:schemeClr val="tx1"/>
                            </a:solidFill>
                            <a:latin typeface="Cambria Math" panose="02040503050406030204" pitchFamily="18" charset="0"/>
                          </a:rPr>
                        </m:ctrlPr>
                      </m:dPr>
                      <m:e>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𝑋</m:t>
                            </m:r>
                          </m:e>
                          <m:sub>
                            <m:r>
                              <a:rPr lang="en-IN" sz="2400" b="0" i="1" smtClean="0">
                                <a:solidFill>
                                  <a:schemeClr val="tx1"/>
                                </a:solidFill>
                                <a:latin typeface="Cambria Math" panose="02040503050406030204" pitchFamily="18" charset="0"/>
                              </a:rPr>
                              <m:t>𝑗</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𝜇</m:t>
                            </m:r>
                          </m:e>
                          <m:sub>
                            <m:r>
                              <a:rPr lang="en-IN" sz="2400" b="0" i="1" smtClean="0">
                                <a:solidFill>
                                  <a:schemeClr val="tx1"/>
                                </a:solidFill>
                                <a:latin typeface="Cambria Math" panose="02040503050406030204" pitchFamily="18" charset="0"/>
                              </a:rPr>
                              <m:t>𝑗</m:t>
                            </m:r>
                          </m:sub>
                        </m:sSub>
                      </m:e>
                    </m:d>
                  </m:oMath>
                </a14:m>
                <a:r>
                  <a:rPr lang="en-IN" sz="2400" dirty="0" smtClean="0">
                    <a:solidFill>
                      <a:schemeClr val="tx1"/>
                    </a:solidFill>
                    <a:latin typeface="+mj-lt"/>
                  </a:rPr>
                  <a:t>. Thus, </a:t>
                </a:r>
                <a14:m>
                  <m:oMath xmlns:m="http://schemas.openxmlformats.org/officeDocument/2006/math">
                    <m:r>
                      <a:rPr lang="en-IN" sz="2400" i="1" dirty="0" smtClean="0">
                        <a:solidFill>
                          <a:schemeClr val="tx1"/>
                        </a:solidFill>
                        <a:latin typeface="Cambria Math" panose="02040503050406030204" pitchFamily="18" charset="0"/>
                      </a:rPr>
                      <m:t>(</m:t>
                    </m:r>
                    <m:r>
                      <a:rPr lang="en-IN" sz="2400" i="1" dirty="0" err="1">
                        <a:solidFill>
                          <a:schemeClr val="tx1"/>
                        </a:solidFill>
                        <a:latin typeface="Cambria Math" panose="02040503050406030204" pitchFamily="18" charset="0"/>
                      </a:rPr>
                      <m:t>𝑖</m:t>
                    </m:r>
                    <m:r>
                      <a:rPr lang="en-IN" sz="2400" i="1" dirty="0" err="1">
                        <a:solidFill>
                          <a:schemeClr val="tx1"/>
                        </a:solidFill>
                        <a:latin typeface="Cambria Math" panose="02040503050406030204" pitchFamily="18" charset="0"/>
                      </a:rPr>
                      <m:t>,</m:t>
                    </m:r>
                    <m:r>
                      <a:rPr lang="en-IN" sz="2400" i="1" dirty="0" err="1">
                        <a:solidFill>
                          <a:schemeClr val="tx1"/>
                        </a:solidFill>
                        <a:latin typeface="Cambria Math" panose="02040503050406030204" pitchFamily="18" charset="0"/>
                      </a:rPr>
                      <m:t>𝑗</m:t>
                    </m:r>
                    <m:r>
                      <a:rPr lang="en-IN" sz="2400" i="1" dirty="0">
                        <a:solidFill>
                          <a:schemeClr val="tx1"/>
                        </a:solidFill>
                        <a:latin typeface="Cambria Math" panose="02040503050406030204" pitchFamily="18" charset="0"/>
                      </a:rPr>
                      <m:t>)</m:t>
                    </m:r>
                  </m:oMath>
                </a14:m>
                <a:r>
                  <a:rPr lang="en-IN" sz="2400" dirty="0">
                    <a:solidFill>
                      <a:schemeClr val="tx1"/>
                    </a:solidFill>
                    <a:latin typeface="+mj-lt"/>
                  </a:rPr>
                  <a:t>-</a:t>
                </a:r>
                <a:r>
                  <a:rPr lang="en-IN" sz="2400" dirty="0" err="1">
                    <a:solidFill>
                      <a:schemeClr val="tx1"/>
                    </a:solidFill>
                    <a:latin typeface="+mj-lt"/>
                  </a:rPr>
                  <a:t>th</a:t>
                </a:r>
                <a:r>
                  <a:rPr lang="en-IN" sz="2400" dirty="0">
                    <a:solidFill>
                      <a:schemeClr val="tx1"/>
                    </a:solidFill>
                    <a:latin typeface="+mj-lt"/>
                  </a:rPr>
                  <a:t> entry </a:t>
                </a:r>
                <a:r>
                  <a:rPr lang="en-IN" sz="2400" dirty="0" smtClean="0">
                    <a:solidFill>
                      <a:schemeClr val="tx1"/>
                    </a:solidFill>
                    <a:latin typeface="+mj-lt"/>
                  </a:rPr>
                  <a:t>of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𝔼</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d>
                          <m:dPr>
                            <m:ctrlPr>
                              <a:rPr lang="en-IN" sz="2400" b="1" i="1">
                                <a:solidFill>
                                  <a:schemeClr val="tx1"/>
                                </a:solidFill>
                                <a:latin typeface="Cambria Math" panose="02040503050406030204" pitchFamily="18" charset="0"/>
                                <a:ea typeface="Cambria Math" panose="02040503050406030204" pitchFamily="18" charset="0"/>
                              </a:rPr>
                            </m:ctrlPr>
                          </m:dPr>
                          <m:e>
                            <m:r>
                              <a:rPr lang="en-IN" sz="2400" b="1">
                                <a:solidFill>
                                  <a:schemeClr val="tx1"/>
                                </a:solidFill>
                                <a:latin typeface="Cambria Math" panose="02040503050406030204" pitchFamily="18" charset="0"/>
                              </a:rPr>
                              <m:t>𝐗</m:t>
                            </m:r>
                            <m:r>
                              <a:rPr lang="en-IN" sz="2400" b="1">
                                <a:solidFill>
                                  <a:schemeClr val="tx1"/>
                                </a:solidFill>
                                <a:latin typeface="Cambria Math" panose="02040503050406030204" pitchFamily="18" charset="0"/>
                              </a:rPr>
                              <m:t>−</m:t>
                            </m:r>
                            <m:r>
                              <a:rPr lang="en-IN" sz="2400" b="1">
                                <a:solidFill>
                                  <a:schemeClr val="tx1"/>
                                </a:solidFill>
                                <a:latin typeface="Cambria Math" panose="02040503050406030204" pitchFamily="18" charset="0"/>
                              </a:rPr>
                              <m:t>𝛍</m:t>
                            </m:r>
                          </m:e>
                        </m:d>
                        <m:sSup>
                          <m:sSupPr>
                            <m:ctrlPr>
                              <a:rPr lang="en-IN" sz="2400" i="1">
                                <a:solidFill>
                                  <a:schemeClr val="tx1"/>
                                </a:solidFill>
                                <a:latin typeface="Cambria Math" panose="02040503050406030204" pitchFamily="18" charset="0"/>
                              </a:rPr>
                            </m:ctrlPr>
                          </m:sSupPr>
                          <m:e>
                            <m:d>
                              <m:dPr>
                                <m:ctrlPr>
                                  <a:rPr lang="en-IN" sz="2400" b="1" i="1">
                                    <a:solidFill>
                                      <a:schemeClr val="tx1"/>
                                    </a:solidFill>
                                    <a:latin typeface="Cambria Math" panose="02040503050406030204" pitchFamily="18" charset="0"/>
                                  </a:rPr>
                                </m:ctrlPr>
                              </m:dPr>
                              <m:e>
                                <m:r>
                                  <a:rPr lang="en-IN" sz="2400" b="1">
                                    <a:solidFill>
                                      <a:schemeClr val="tx1"/>
                                    </a:solidFill>
                                    <a:latin typeface="Cambria Math" panose="02040503050406030204" pitchFamily="18" charset="0"/>
                                  </a:rPr>
                                  <m:t>𝐗</m:t>
                                </m:r>
                                <m:r>
                                  <a:rPr lang="en-IN" sz="2400" b="1" i="1">
                                    <a:solidFill>
                                      <a:schemeClr val="tx1"/>
                                    </a:solidFill>
                                    <a:latin typeface="Cambria Math" panose="02040503050406030204" pitchFamily="18" charset="0"/>
                                  </a:rPr>
                                  <m:t>−</m:t>
                                </m:r>
                                <m:r>
                                  <a:rPr lang="en-IN" sz="2400" b="1">
                                    <a:solidFill>
                                      <a:schemeClr val="tx1"/>
                                    </a:solidFill>
                                    <a:latin typeface="Cambria Math" panose="02040503050406030204" pitchFamily="18" charset="0"/>
                                  </a:rPr>
                                  <m:t>𝛍</m:t>
                                </m:r>
                              </m:e>
                            </m:d>
                          </m:e>
                          <m:sup>
                            <m:r>
                              <a:rPr lang="en-IN" sz="2400" i="1">
                                <a:solidFill>
                                  <a:schemeClr val="tx1"/>
                                </a:solidFill>
                                <a:latin typeface="Cambria Math" panose="02040503050406030204" pitchFamily="18" charset="0"/>
                              </a:rPr>
                              <m:t>⊤</m:t>
                            </m:r>
                          </m:sup>
                        </m:sSup>
                      </m:e>
                    </m:d>
                  </m:oMath>
                </a14:m>
                <a:r>
                  <a:rPr lang="en-IN" sz="2400" dirty="0" smtClean="0">
                    <a:solidFill>
                      <a:schemeClr val="tx1"/>
                    </a:solidFill>
                    <a:latin typeface="+mj-lt"/>
                  </a:rPr>
                  <a:t> is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𝔼</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d>
                          <m:dPr>
                            <m:ctrlPr>
                              <a:rPr lang="en-IN" sz="2400" i="1">
                                <a:solidFill>
                                  <a:schemeClr val="tx1"/>
                                </a:solidFill>
                                <a:latin typeface="Cambria Math" panose="02040503050406030204" pitchFamily="18" charset="0"/>
                              </a:rPr>
                            </m:ctrlPr>
                          </m:dPr>
                          <m:e>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𝑋</m:t>
                                </m:r>
                              </m:e>
                              <m:sub>
                                <m:r>
                                  <a:rPr lang="en-IN" sz="2400" i="1">
                                    <a:solidFill>
                                      <a:schemeClr val="tx1"/>
                                    </a:solidFill>
                                    <a:latin typeface="Cambria Math" panose="02040503050406030204" pitchFamily="18" charset="0"/>
                                  </a:rPr>
                                  <m:t>𝑖</m:t>
                                </m:r>
                              </m:sub>
                            </m:sSub>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𝜇</m:t>
                                </m:r>
                              </m:e>
                              <m:sub>
                                <m:r>
                                  <a:rPr lang="en-IN" sz="2400" i="1">
                                    <a:solidFill>
                                      <a:schemeClr val="tx1"/>
                                    </a:solidFill>
                                    <a:latin typeface="Cambria Math" panose="02040503050406030204" pitchFamily="18" charset="0"/>
                                  </a:rPr>
                                  <m:t>𝑖</m:t>
                                </m:r>
                              </m:sub>
                            </m:sSub>
                          </m:e>
                        </m:d>
                        <m:d>
                          <m:dPr>
                            <m:ctrlPr>
                              <a:rPr lang="en-IN" sz="2400" i="1">
                                <a:solidFill>
                                  <a:schemeClr val="tx1"/>
                                </a:solidFill>
                                <a:latin typeface="Cambria Math" panose="02040503050406030204" pitchFamily="18" charset="0"/>
                              </a:rPr>
                            </m:ctrlPr>
                          </m:dPr>
                          <m:e>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𝑋</m:t>
                                </m:r>
                              </m:e>
                              <m:sub>
                                <m:r>
                                  <a:rPr lang="en-IN" sz="2400" i="1">
                                    <a:solidFill>
                                      <a:schemeClr val="tx1"/>
                                    </a:solidFill>
                                    <a:latin typeface="Cambria Math" panose="02040503050406030204" pitchFamily="18" charset="0"/>
                                  </a:rPr>
                                  <m:t>𝑗</m:t>
                                </m:r>
                              </m:sub>
                            </m:sSub>
                            <m:r>
                              <a:rPr lang="en-IN" sz="2400" i="1">
                                <a:solidFill>
                                  <a:schemeClr val="tx1"/>
                                </a:solidFill>
                                <a:latin typeface="Cambria Math" panose="02040503050406030204" pitchFamily="18" charset="0"/>
                              </a:rPr>
                              <m:t>−</m:t>
                            </m:r>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𝜇</m:t>
                                </m:r>
                              </m:e>
                              <m:sub>
                                <m:r>
                                  <a:rPr lang="en-IN" sz="2400" i="1">
                                    <a:solidFill>
                                      <a:schemeClr val="tx1"/>
                                    </a:solidFill>
                                    <a:latin typeface="Cambria Math" panose="02040503050406030204" pitchFamily="18" charset="0"/>
                                  </a:rPr>
                                  <m:t>𝑗</m:t>
                                </m:r>
                              </m:sub>
                            </m:sSub>
                          </m:e>
                        </m:d>
                      </m:e>
                    </m:d>
                    <m:r>
                      <a:rPr lang="en-IN" sz="2400" b="0" i="1" smtClean="0">
                        <a:solidFill>
                          <a:schemeClr val="tx1"/>
                        </a:solidFill>
                        <a:latin typeface="Cambria Math" panose="02040503050406030204" pitchFamily="18" charset="0"/>
                        <a:ea typeface="Cambria Math" panose="02040503050406030204" pitchFamily="18" charset="0"/>
                      </a:rPr>
                      <m:t>=</m:t>
                    </m:r>
                    <m:r>
                      <m:rPr>
                        <m:sty m:val="p"/>
                      </m:rPr>
                      <a:rPr lang="en-IN" sz="2400" b="0" i="0" smtClean="0">
                        <a:solidFill>
                          <a:schemeClr val="tx1"/>
                        </a:solidFill>
                        <a:latin typeface="Cambria Math" panose="02040503050406030204" pitchFamily="18" charset="0"/>
                        <a:ea typeface="Cambria Math" panose="02040503050406030204" pitchFamily="18" charset="0"/>
                      </a:rPr>
                      <m:t>Cov</m:t>
                    </m:r>
                    <m:r>
                      <a:rPr lang="en-IN" sz="2400" b="0" i="1" smtClean="0">
                        <a:solidFill>
                          <a:schemeClr val="tx1"/>
                        </a:solidFill>
                        <a:latin typeface="Cambria Math" panose="02040503050406030204" pitchFamily="18" charset="0"/>
                        <a:ea typeface="Cambria Math" panose="02040503050406030204" pitchFamily="18" charset="0"/>
                      </a:rPr>
                      <m: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𝑋</m:t>
                        </m:r>
                      </m:e>
                      <m:sub>
                        <m:r>
                          <a:rPr lang="en-IN" sz="2400" b="0" i="1" smtClean="0">
                            <a:solidFill>
                              <a:schemeClr val="tx1"/>
                            </a:solidFill>
                            <a:latin typeface="Cambria Math" panose="02040503050406030204" pitchFamily="18" charset="0"/>
                            <a:ea typeface="Cambria Math" panose="02040503050406030204" pitchFamily="18" charset="0"/>
                          </a:rPr>
                          <m:t>𝑖</m:t>
                        </m:r>
                      </m:sub>
                    </m:sSub>
                    <m:r>
                      <a:rPr lang="en-IN" sz="2400" b="0" i="1" smtClean="0">
                        <a:solidFill>
                          <a:schemeClr val="tx1"/>
                        </a:solidFill>
                        <a:latin typeface="Cambria Math" panose="02040503050406030204" pitchFamily="18" charset="0"/>
                        <a:ea typeface="Cambria Math" panose="02040503050406030204" pitchFamily="18" charset="0"/>
                      </a:rPr>
                      <m: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𝑋</m:t>
                        </m:r>
                      </m:e>
                      <m:sub>
                        <m:r>
                          <a:rPr lang="en-IN" sz="2400" b="0" i="1" smtClean="0">
                            <a:solidFill>
                              <a:schemeClr val="tx1"/>
                            </a:solidFill>
                            <a:latin typeface="Cambria Math" panose="02040503050406030204" pitchFamily="18" charset="0"/>
                            <a:ea typeface="Cambria Math" panose="02040503050406030204" pitchFamily="18" charset="0"/>
                          </a:rPr>
                          <m:t>𝑗</m:t>
                        </m:r>
                      </m:sub>
                    </m:sSub>
                    <m:r>
                      <a:rPr lang="en-IN" sz="2400" b="0" i="1" smtClean="0">
                        <a:solidFill>
                          <a:schemeClr val="tx1"/>
                        </a:solidFill>
                        <a:latin typeface="Cambria Math" panose="02040503050406030204" pitchFamily="18" charset="0"/>
                        <a:ea typeface="Cambria Math" panose="02040503050406030204" pitchFamily="18" charset="0"/>
                      </a:rPr>
                      <m:t>)</m:t>
                    </m:r>
                  </m:oMath>
                </a14:m>
                <a:endParaRPr lang="en-IN" sz="2400" dirty="0">
                  <a:solidFill>
                    <a:schemeClr val="tx1"/>
                  </a:solidFill>
                  <a:latin typeface="+mj-lt"/>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253353" y="5577528"/>
                <a:ext cx="9964594" cy="1088428"/>
              </a:xfrm>
              <a:prstGeom prst="wedgeRectCallout">
                <a:avLst>
                  <a:gd name="adj1" fmla="val 59436"/>
                  <a:gd name="adj2" fmla="val 9546"/>
                </a:avLst>
              </a:prstGeom>
              <a:blipFill>
                <a:blip r:embed="rId6"/>
                <a:stretch>
                  <a:fillRect l="-724" b="-2174"/>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9868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par>
                          <p:cTn id="23" fill="hold">
                            <p:stCondLst>
                              <p:cond delay="0"/>
                            </p:stCondLst>
                            <p:childTnLst>
                              <p:par>
                                <p:cTn id="24" presetID="22" presetClass="entr" presetSubtype="2"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righ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righ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right)">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4"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Useful Operations on Vector R.V.</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dirty="0" smtClean="0"/>
                  <a:t>If </a:t>
                </a:r>
                <a14:m>
                  <m:oMath xmlns:m="http://schemas.openxmlformats.org/officeDocument/2006/math">
                    <m:r>
                      <a:rPr lang="en-IN" b="1">
                        <a:latin typeface="Cambria Math" panose="02040503050406030204" pitchFamily="18" charset="0"/>
                      </a:rPr>
                      <m:t>𝐗</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𝑚</m:t>
                        </m:r>
                      </m:sup>
                    </m:sSup>
                    <m:r>
                      <a:rPr lang="en-IN" i="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𝐘</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𝑛</m:t>
                        </m:r>
                      </m:sup>
                    </m:sSup>
                  </m:oMath>
                </a14:m>
                <a:r>
                  <a:rPr lang="en-IN" dirty="0" smtClean="0"/>
                  <a:t> are two random vectors (not necessarily independent), then </a:t>
                </a:r>
              </a:p>
              <a:p>
                <a14:m>
                  <m:oMath xmlns:m="http://schemas.openxmlformats.org/officeDocument/2006/math">
                    <m:r>
                      <m:rPr>
                        <m:sty m:val="p"/>
                      </m:rPr>
                      <a:rPr lang="en-IN">
                        <a:latin typeface="Cambria Math" panose="02040503050406030204" pitchFamily="18" charset="0"/>
                      </a:rPr>
                      <m:t>Cov</m:t>
                    </m:r>
                    <m:d>
                      <m:dPr>
                        <m:ctrlPr>
                          <a:rPr lang="en-IN" i="1">
                            <a:latin typeface="Cambria Math" panose="02040503050406030204" pitchFamily="18" charset="0"/>
                          </a:rPr>
                        </m:ctrlPr>
                      </m:dPr>
                      <m:e>
                        <m:r>
                          <a:rPr lang="en-IN" b="1">
                            <a:latin typeface="Cambria Math" panose="02040503050406030204" pitchFamily="18" charset="0"/>
                          </a:rPr>
                          <m:t>𝐗</m:t>
                        </m:r>
                        <m:r>
                          <a:rPr lang="en-IN" b="1">
                            <a:latin typeface="Cambria Math" panose="02040503050406030204" pitchFamily="18" charset="0"/>
                          </a:rPr>
                          <m:t>,</m:t>
                        </m:r>
                        <m:r>
                          <a:rPr lang="en-IN" b="1">
                            <a:latin typeface="Cambria Math" panose="02040503050406030204" pitchFamily="18" charset="0"/>
                          </a:rPr>
                          <m:t>𝐘</m:t>
                        </m:r>
                      </m:e>
                    </m:d>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d>
                          <m:dPr>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r>
                              <a:rPr lang="en-IN" b="1">
                                <a:latin typeface="Cambria Math" panose="02040503050406030204" pitchFamily="18" charset="0"/>
                              </a:rPr>
                              <m:t>−</m:t>
                            </m:r>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e>
                        </m:d>
                        <m:sSup>
                          <m:sSupPr>
                            <m:ctrlPr>
                              <a:rPr lang="en-IN" i="1">
                                <a:latin typeface="Cambria Math" panose="02040503050406030204" pitchFamily="18" charset="0"/>
                              </a:rPr>
                            </m:ctrlPr>
                          </m:sSupPr>
                          <m:e>
                            <m:d>
                              <m:dPr>
                                <m:ctrlPr>
                                  <a:rPr lang="en-IN" b="1" i="1">
                                    <a:latin typeface="Cambria Math" panose="02040503050406030204" pitchFamily="18" charset="0"/>
                                  </a:rPr>
                                </m:ctrlPr>
                              </m:dPr>
                              <m:e>
                                <m:r>
                                  <a:rPr lang="en-IN" b="1">
                                    <a:latin typeface="Cambria Math" panose="02040503050406030204" pitchFamily="18" charset="0"/>
                                  </a:rPr>
                                  <m:t>𝐘</m:t>
                                </m:r>
                                <m:r>
                                  <a:rPr lang="en-IN" b="1" i="1">
                                    <a:latin typeface="Cambria Math" panose="02040503050406030204" pitchFamily="18" charset="0"/>
                                  </a:rPr>
                                  <m:t>−</m:t>
                                </m:r>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𝐘</m:t>
                                    </m:r>
                                  </m:sub>
                                </m:sSub>
                              </m:e>
                            </m:d>
                          </m:e>
                          <m:sup>
                            <m:r>
                              <a:rPr lang="en-IN" i="1">
                                <a:latin typeface="Cambria Math" panose="02040503050406030204" pitchFamily="18" charset="0"/>
                              </a:rPr>
                              <m:t>⊤</m:t>
                            </m:r>
                          </m:sup>
                        </m:sSup>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𝐗</m:t>
                        </m:r>
                        <m:sSup>
                          <m:sSupPr>
                            <m:ctrlPr>
                              <a:rPr lang="en-IN" b="1" i="1">
                                <a:latin typeface="Cambria Math" panose="02040503050406030204" pitchFamily="18" charset="0"/>
                              </a:rPr>
                            </m:ctrlPr>
                          </m:sSupPr>
                          <m:e>
                            <m:r>
                              <a:rPr lang="en-IN" b="1">
                                <a:latin typeface="Cambria Math" panose="02040503050406030204" pitchFamily="18" charset="0"/>
                              </a:rPr>
                              <m:t>𝐘</m:t>
                            </m:r>
                          </m:e>
                          <m:sup>
                            <m:r>
                              <a:rPr lang="en-IN" b="1" i="1">
                                <a:latin typeface="Cambria Math" panose="02040503050406030204" pitchFamily="18" charset="0"/>
                              </a:rPr>
                              <m:t>⊤</m:t>
                            </m:r>
                          </m:sup>
                        </m:sSup>
                      </m:e>
                    </m:d>
                    <m:r>
                      <a:rPr lang="en-IN" b="1">
                        <a:latin typeface="Cambria Math" panose="02040503050406030204" pitchFamily="18" charset="0"/>
                      </a:rPr>
                      <m:t>−</m:t>
                    </m:r>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sSubSup>
                      <m:sSubSupPr>
                        <m:ctrlPr>
                          <a:rPr lang="en-IN" b="1" i="1">
                            <a:latin typeface="Cambria Math" panose="02040503050406030204" pitchFamily="18" charset="0"/>
                          </a:rPr>
                        </m:ctrlPr>
                      </m:sSubSupPr>
                      <m:e>
                        <m:r>
                          <a:rPr lang="en-IN" b="1">
                            <a:latin typeface="Cambria Math" panose="02040503050406030204" pitchFamily="18" charset="0"/>
                          </a:rPr>
                          <m:t>𝛍</m:t>
                        </m:r>
                      </m:e>
                      <m:sub>
                        <m:r>
                          <a:rPr lang="en-IN" b="1">
                            <a:latin typeface="Cambria Math" panose="02040503050406030204" pitchFamily="18" charset="0"/>
                          </a:rPr>
                          <m:t>𝐘</m:t>
                        </m:r>
                      </m:sub>
                      <m:sup>
                        <m:r>
                          <a:rPr lang="en-IN" b="1">
                            <a:latin typeface="Cambria Math" panose="02040503050406030204" pitchFamily="18" charset="0"/>
                          </a:rPr>
                          <m:t>⊤</m:t>
                        </m:r>
                      </m:sup>
                    </m:sSubSup>
                    <m:r>
                      <a:rPr lang="en-IN" b="1" i="1" smtClean="0">
                        <a:latin typeface="Cambria Math" panose="02040503050406030204" pitchFamily="18" charset="0"/>
                      </a:rPr>
                      <m:t>∈</m:t>
                    </m:r>
                    <m:sSup>
                      <m:sSupPr>
                        <m:ctrlPr>
                          <a:rPr lang="en-IN" b="1" i="1">
                            <a:latin typeface="Cambria Math" panose="02040503050406030204" pitchFamily="18" charset="0"/>
                            <a:ea typeface="Cambria Math" panose="02040503050406030204" pitchFamily="18" charset="0"/>
                          </a:rPr>
                        </m:ctrlPr>
                      </m:sSupPr>
                      <m:e>
                        <m:r>
                          <a:rPr lang="en-IN" b="1"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𝑚</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𝑛</m:t>
                        </m:r>
                      </m:sup>
                    </m:sSup>
                  </m:oMath>
                </a14:m>
                <a:endParaRPr lang="en-IN" dirty="0"/>
              </a:p>
              <a:p>
                <a:r>
                  <a:rPr lang="en-IN" dirty="0"/>
                  <a:t>where </a:t>
                </a:r>
                <a14:m>
                  <m:oMath xmlns:m="http://schemas.openxmlformats.org/officeDocument/2006/math">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𝐗</m:t>
                    </m:r>
                  </m:oMath>
                </a14:m>
                <a:r>
                  <a:rPr lang="en-IN" b="1" dirty="0"/>
                  <a:t> </a:t>
                </a:r>
                <a:r>
                  <a:rPr lang="en-IN" dirty="0"/>
                  <a:t>and </a:t>
                </a:r>
                <a14:m>
                  <m:oMath xmlns:m="http://schemas.openxmlformats.org/officeDocument/2006/math">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𝐘</m:t>
                        </m:r>
                      </m:sub>
                    </m:sSub>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𝔼</m:t>
                    </m:r>
                    <m:r>
                      <a:rPr lang="en-IN" b="1">
                        <a:latin typeface="Cambria Math" panose="02040503050406030204" pitchFamily="18" charset="0"/>
                        <a:ea typeface="Cambria Math" panose="02040503050406030204" pitchFamily="18" charset="0"/>
                      </a:rPr>
                      <m:t>𝐘</m:t>
                    </m:r>
                  </m:oMath>
                </a14:m>
                <a:r>
                  <a:rPr lang="en-IN" b="1" dirty="0"/>
                  <a:t>, </a:t>
                </a:r>
                <a14:m>
                  <m:oMath xmlns:m="http://schemas.openxmlformats.org/officeDocument/2006/math">
                    <m:r>
                      <m:rPr>
                        <m:sty m:val="p"/>
                      </m:rPr>
                      <a:rPr lang="en-IN">
                        <a:latin typeface="Cambria Math" panose="02040503050406030204" pitchFamily="18" charset="0"/>
                      </a:rPr>
                      <m:t>Cov</m:t>
                    </m:r>
                    <m:d>
                      <m:dPr>
                        <m:ctrlPr>
                          <a:rPr lang="en-IN" i="1">
                            <a:latin typeface="Cambria Math" panose="02040503050406030204" pitchFamily="18" charset="0"/>
                          </a:rPr>
                        </m:ctrlPr>
                      </m:dPr>
                      <m:e>
                        <m:r>
                          <a:rPr lang="en-IN" b="1">
                            <a:latin typeface="Cambria Math" panose="02040503050406030204" pitchFamily="18" charset="0"/>
                          </a:rPr>
                          <m:t>𝐗</m:t>
                        </m:r>
                        <m:r>
                          <a:rPr lang="en-IN" b="1">
                            <a:latin typeface="Cambria Math" panose="02040503050406030204" pitchFamily="18" charset="0"/>
                          </a:rPr>
                          <m:t>,</m:t>
                        </m:r>
                        <m:r>
                          <a:rPr lang="en-IN" b="1">
                            <a:latin typeface="Cambria Math" panose="02040503050406030204" pitchFamily="18" charset="0"/>
                          </a:rPr>
                          <m:t>𝐘</m:t>
                        </m:r>
                      </m:e>
                    </m:d>
                  </m:oMath>
                </a14:m>
                <a:endParaRPr lang="en-IN" dirty="0" smtClean="0"/>
              </a:p>
              <a:p>
                <a:r>
                  <a:rPr lang="en-IN" b="1" dirty="0"/>
                  <a:t>Dot Product Rule</a:t>
                </a:r>
                <a:r>
                  <a:rPr lang="en-IN" dirty="0"/>
                  <a:t>: If </a:t>
                </a:r>
                <a14:m>
                  <m:oMath xmlns:m="http://schemas.openxmlformats.org/officeDocument/2006/math">
                    <m:r>
                      <a:rPr lang="en-IN" b="1">
                        <a:latin typeface="Cambria Math" panose="02040503050406030204" pitchFamily="18" charset="0"/>
                      </a:rPr>
                      <m:t>𝐚</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oMath>
                </a14:m>
                <a:r>
                  <a:rPr lang="en-IN" dirty="0"/>
                  <a:t> is a constant vector, then </a:t>
                </a:r>
                <a14:m>
                  <m:oMath xmlns:m="http://schemas.openxmlformats.org/officeDocument/2006/math">
                    <m:r>
                      <a:rPr lang="en-IN" b="0" i="1" smtClean="0">
                        <a:latin typeface="Cambria Math" panose="02040503050406030204" pitchFamily="18" charset="0"/>
                        <a:ea typeface="Cambria Math" panose="02040503050406030204" pitchFamily="18" charset="0"/>
                      </a:rPr>
                      <m:t>𝕍</m:t>
                    </m:r>
                    <m:d>
                      <m:dPr>
                        <m:begChr m:val="["/>
                        <m:endChr m:val="]"/>
                        <m:ctrlPr>
                          <a:rPr lang="en-IN" b="1"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e>
                    </m:d>
                    <m:r>
                      <a:rPr lang="en-IN" b="1"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m:rPr>
                        <m:sty m:val="p"/>
                      </m:rPr>
                      <a:rPr lang="en-IN" b="0" i="0" smtClean="0">
                        <a:latin typeface="Cambria Math" panose="02040503050406030204" pitchFamily="18" charset="0"/>
                        <a:ea typeface="Cambria Math" panose="02040503050406030204" pitchFamily="18" charset="0"/>
                      </a:rPr>
                      <m:t>Cov</m:t>
                    </m:r>
                    <m:d>
                      <m:dPr>
                        <m:begChr m:val="["/>
                        <m:endChr m:val="]"/>
                        <m:ctrlPr>
                          <a:rPr lang="en-IN" b="1"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e>
                    </m:d>
                    <m:r>
                      <a:rPr lang="en-IN" b="1" i="0" smtClean="0">
                        <a:latin typeface="Cambria Math" panose="02040503050406030204" pitchFamily="18" charset="0"/>
                        <a:ea typeface="Cambria Math" panose="02040503050406030204" pitchFamily="18" charset="0"/>
                      </a:rPr>
                      <m:t>𝐚</m:t>
                    </m:r>
                  </m:oMath>
                </a14:m>
                <a:endParaRPr lang="en-IN" dirty="0"/>
              </a:p>
              <a:p>
                <a:pPr lvl="2"/>
                <a:r>
                  <a:rPr lang="en-IN" b="1" dirty="0"/>
                  <a:t>Proof</a:t>
                </a:r>
                <a:r>
                  <a:rPr lang="en-IN" dirty="0"/>
                  <a:t>:</a:t>
                </a:r>
                <a:r>
                  <a:rPr lang="en-IN" dirty="0" smtClean="0"/>
                  <a:t> </a:t>
                </a:r>
                <a14:m>
                  <m:oMath xmlns:m="http://schemas.openxmlformats.org/officeDocument/2006/math">
                    <m:r>
                      <a:rPr lang="en-IN">
                        <a:latin typeface="Cambria Math" panose="02040503050406030204" pitchFamily="18" charset="0"/>
                        <a:ea typeface="Cambria Math" panose="02040503050406030204" pitchFamily="18" charset="0"/>
                      </a:rPr>
                      <m:t>𝕍</m:t>
                    </m:r>
                    <m:d>
                      <m:dPr>
                        <m:begChr m:val="["/>
                        <m:endChr m:val="]"/>
                        <m:ctrlPr>
                          <a:rPr lang="en-IN" b="1"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e>
                    </m:d>
                    <m:r>
                      <a:rPr lang="en-IN" b="1">
                        <a:latin typeface="Cambria Math" panose="02040503050406030204" pitchFamily="18" charset="0"/>
                        <a:ea typeface="Cambria Math" panose="02040503050406030204" pitchFamily="18" charset="0"/>
                      </a:rPr>
                      <m:t>=</m:t>
                    </m:r>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sSup>
                          <m:sSupPr>
                            <m:ctrlPr>
                              <a:rPr lang="en-IN" b="1" i="1" smtClean="0">
                                <a:latin typeface="Cambria Math" panose="02040503050406030204" pitchFamily="18" charset="0"/>
                                <a:ea typeface="Cambria Math" panose="02040503050406030204" pitchFamily="18" charset="0"/>
                              </a:rPr>
                            </m:ctrlPr>
                          </m:sSupPr>
                          <m:e>
                            <m:d>
                              <m:dPr>
                                <m:ctrlPr>
                                  <a:rPr lang="en-IN" b="1"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e>
                            </m:d>
                          </m:e>
                          <m:sup>
                            <m:r>
                              <a:rPr lang="en-IN" b="0" i="1" smtClean="0">
                                <a:latin typeface="Cambria Math" panose="02040503050406030204" pitchFamily="18" charset="0"/>
                                <a:ea typeface="Cambria Math" panose="02040503050406030204" pitchFamily="18" charset="0"/>
                              </a:rPr>
                              <m:t>2</m:t>
                            </m:r>
                          </m:sup>
                        </m:sSup>
                      </m:e>
                    </m:d>
                    <m:r>
                      <a:rPr lang="en-IN" b="1" i="1" smtClean="0">
                        <a:latin typeface="Cambria Math" panose="02040503050406030204" pitchFamily="18" charset="0"/>
                        <a:ea typeface="Cambria Math" panose="02040503050406030204" pitchFamily="18" charset="0"/>
                      </a:rPr>
                      <m:t>−</m:t>
                    </m:r>
                    <m:sSup>
                      <m:sSupPr>
                        <m:ctrlPr>
                          <a:rPr lang="en-IN" b="1"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e>
                        </m:d>
                      </m:e>
                      <m:sup>
                        <m:r>
                          <a:rPr lang="en-IN" b="1" i="1" smtClean="0">
                            <a:latin typeface="Cambria Math" panose="02040503050406030204" pitchFamily="18" charset="0"/>
                          </a:rPr>
                          <m:t>𝟐</m:t>
                        </m:r>
                      </m:sup>
                    </m:sSup>
                    <m:r>
                      <a:rPr lang="en-IN" b="1" i="1" smtClean="0">
                        <a:latin typeface="Cambria Math" panose="02040503050406030204" pitchFamily="18" charset="0"/>
                      </a:rPr>
                      <m:t>=</m:t>
                    </m:r>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𝐗</m:t>
                        </m:r>
                        <m:sSup>
                          <m:sSupPr>
                            <m:ctrlPr>
                              <a:rPr lang="en-IN" b="1" i="1" smtClean="0">
                                <a:latin typeface="Cambria Math" panose="02040503050406030204" pitchFamily="18" charset="0"/>
                                <a:ea typeface="Cambria Math" panose="02040503050406030204" pitchFamily="18" charset="0"/>
                              </a:rPr>
                            </m:ctrlPr>
                          </m:sSupPr>
                          <m:e>
                            <m:r>
                              <a:rPr lang="en-IN" b="1" i="0" smtClean="0">
                                <a:latin typeface="Cambria Math" panose="02040503050406030204" pitchFamily="18" charset="0"/>
                                <a:ea typeface="Cambria Math" panose="02040503050406030204" pitchFamily="18" charset="0"/>
                              </a:rPr>
                              <m:t>𝐗</m:t>
                            </m:r>
                          </m:e>
                          <m:sup>
                            <m:r>
                              <a:rPr lang="en-IN" b="1" i="0" smtClean="0">
                                <a:latin typeface="Cambria Math" panose="02040503050406030204" pitchFamily="18" charset="0"/>
                                <a:ea typeface="Cambria Math" panose="02040503050406030204" pitchFamily="18" charset="0"/>
                              </a:rPr>
                              <m:t>⊤</m:t>
                            </m:r>
                          </m:sup>
                        </m:sSup>
                        <m:r>
                          <a:rPr lang="en-IN" b="1" i="0" smtClean="0">
                            <a:latin typeface="Cambria Math" panose="02040503050406030204" pitchFamily="18" charset="0"/>
                            <a:ea typeface="Cambria Math" panose="02040503050406030204" pitchFamily="18" charset="0"/>
                          </a:rPr>
                          <m:t>𝐚</m:t>
                        </m:r>
                      </m:e>
                    </m:d>
                    <m:r>
                      <a:rPr lang="en-IN" b="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sSubSup>
                      <m:sSubSupPr>
                        <m:ctrlPr>
                          <a:rPr lang="en-IN" b="1" i="1" smtClean="0">
                            <a:latin typeface="Cambria Math" panose="02040503050406030204" pitchFamily="18" charset="0"/>
                          </a:rPr>
                        </m:ctrlPr>
                      </m:sSubSupPr>
                      <m:e>
                        <m:r>
                          <a:rPr lang="en-IN" b="1">
                            <a:latin typeface="Cambria Math" panose="02040503050406030204" pitchFamily="18" charset="0"/>
                          </a:rPr>
                          <m:t>𝛍</m:t>
                        </m:r>
                      </m:e>
                      <m:sub>
                        <m:r>
                          <a:rPr lang="en-IN" b="1">
                            <a:latin typeface="Cambria Math" panose="02040503050406030204" pitchFamily="18" charset="0"/>
                          </a:rPr>
                          <m:t>𝐗</m:t>
                        </m:r>
                      </m:sub>
                      <m:sup>
                        <m:r>
                          <a:rPr lang="en-IN" b="1" i="1" smtClean="0">
                            <a:latin typeface="Cambria Math" panose="02040503050406030204" pitchFamily="18" charset="0"/>
                          </a:rPr>
                          <m:t>⊤</m:t>
                        </m:r>
                      </m:sup>
                    </m:sSubSup>
                    <m:r>
                      <a:rPr lang="en-IN" b="1" i="0" smtClean="0">
                        <a:latin typeface="Cambria Math" panose="02040503050406030204" pitchFamily="18" charset="0"/>
                      </a:rPr>
                      <m:t>𝐚</m:t>
                    </m:r>
                  </m:oMath>
                </a14:m>
                <a:endParaRPr lang="en-IN" i="0" dirty="0" smtClean="0"/>
              </a:p>
              <a:p>
                <a:pPr lvl="2"/>
                <a14:m>
                  <m:oMath xmlns:m="http://schemas.openxmlformats.org/officeDocument/2006/math">
                    <m:r>
                      <a:rPr lang="en-IN" b="0" i="1" smtClean="0">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sSup>
                          <m:sSupPr>
                            <m:ctrlPr>
                              <a:rPr lang="en-IN" b="1" i="1">
                                <a:latin typeface="Cambria Math" panose="02040503050406030204" pitchFamily="18" charset="0"/>
                                <a:ea typeface="Cambria Math" panose="02040503050406030204" pitchFamily="18" charset="0"/>
                              </a:rPr>
                            </m:ctrlPr>
                          </m:sSupPr>
                          <m:e>
                            <m:r>
                              <a:rPr lang="en-IN" b="1" i="0">
                                <a:latin typeface="Cambria Math" panose="02040503050406030204" pitchFamily="18" charset="0"/>
                                <a:ea typeface="Cambria Math" panose="02040503050406030204" pitchFamily="18" charset="0"/>
                              </a:rPr>
                              <m:t>𝐗</m:t>
                            </m:r>
                          </m:e>
                          <m:sup>
                            <m:r>
                              <a:rPr lang="en-IN" b="1" i="0">
                                <a:latin typeface="Cambria Math" panose="02040503050406030204" pitchFamily="18" charset="0"/>
                                <a:ea typeface="Cambria Math" panose="02040503050406030204" pitchFamily="18" charset="0"/>
                              </a:rPr>
                              <m:t>⊤</m:t>
                            </m:r>
                          </m:sup>
                        </m:sSup>
                      </m:e>
                    </m:d>
                    <m:r>
                      <a:rPr lang="en-IN" b="1" i="0">
                        <a:latin typeface="Cambria Math" panose="02040503050406030204" pitchFamily="18" charset="0"/>
                        <a:ea typeface="Cambria Math" panose="02040503050406030204" pitchFamily="18" charset="0"/>
                      </a:rPr>
                      <m:t>𝐚</m:t>
                    </m:r>
                    <m:r>
                      <a:rPr lang="en-IN" b="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sSubSup>
                      <m:sSubSupPr>
                        <m:ctrlPr>
                          <a:rPr lang="en-IN" b="1" i="1">
                            <a:latin typeface="Cambria Math" panose="02040503050406030204" pitchFamily="18" charset="0"/>
                          </a:rPr>
                        </m:ctrlPr>
                      </m:sSubSupPr>
                      <m:e>
                        <m:r>
                          <a:rPr lang="en-IN" b="1">
                            <a:latin typeface="Cambria Math" panose="02040503050406030204" pitchFamily="18" charset="0"/>
                          </a:rPr>
                          <m:t>𝛍</m:t>
                        </m:r>
                      </m:e>
                      <m:sub>
                        <m:r>
                          <a:rPr lang="en-IN" b="1">
                            <a:latin typeface="Cambria Math" panose="02040503050406030204" pitchFamily="18" charset="0"/>
                          </a:rPr>
                          <m:t>𝐗</m:t>
                        </m:r>
                      </m:sub>
                      <m:sup>
                        <m:r>
                          <a:rPr lang="en-IN" b="1">
                            <a:latin typeface="Cambria Math" panose="02040503050406030204" pitchFamily="18" charset="0"/>
                          </a:rPr>
                          <m:t>⊤</m:t>
                        </m:r>
                      </m:sup>
                    </m:sSubSup>
                    <m:r>
                      <a:rPr lang="en-IN" b="1" i="0">
                        <a:latin typeface="Cambria Math" panose="02040503050406030204" pitchFamily="18" charset="0"/>
                      </a:rPr>
                      <m:t>𝐚</m:t>
                    </m:r>
                    <m:r>
                      <a:rPr lang="en-IN" b="0" i="0" smtClean="0">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d>
                      <m:dPr>
                        <m:ctrlPr>
                          <a:rPr lang="en-IN" b="0"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𝔼</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sSup>
                              <m:sSupPr>
                                <m:ctrlPr>
                                  <a:rPr lang="en-IN" b="1" i="1">
                                    <a:latin typeface="Cambria Math" panose="02040503050406030204" pitchFamily="18" charset="0"/>
                                    <a:ea typeface="Cambria Math" panose="02040503050406030204" pitchFamily="18" charset="0"/>
                                  </a:rPr>
                                </m:ctrlPr>
                              </m:sSupPr>
                              <m:e>
                                <m:r>
                                  <a:rPr lang="en-IN" b="1" i="0">
                                    <a:latin typeface="Cambria Math" panose="02040503050406030204" pitchFamily="18" charset="0"/>
                                    <a:ea typeface="Cambria Math" panose="02040503050406030204" pitchFamily="18" charset="0"/>
                                  </a:rPr>
                                  <m:t>𝐗</m:t>
                                </m:r>
                              </m:e>
                              <m:sup>
                                <m:r>
                                  <a:rPr lang="en-IN" b="1" i="0">
                                    <a:latin typeface="Cambria Math" panose="02040503050406030204" pitchFamily="18" charset="0"/>
                                    <a:ea typeface="Cambria Math" panose="02040503050406030204" pitchFamily="18" charset="0"/>
                                  </a:rPr>
                                  <m:t>⊤</m:t>
                                </m:r>
                              </m:sup>
                            </m:sSup>
                          </m:e>
                        </m:d>
                        <m:r>
                          <a:rPr lang="en-IN" b="1" i="1" smtClean="0">
                            <a:latin typeface="Cambria Math" panose="02040503050406030204" pitchFamily="18" charset="0"/>
                            <a:ea typeface="Cambria Math" panose="02040503050406030204" pitchFamily="18" charset="0"/>
                          </a:rPr>
                          <m:t>−</m:t>
                        </m:r>
                        <m:sSub>
                          <m:sSubPr>
                            <m:ctrlPr>
                              <a:rPr lang="en-IN" b="1" i="1">
                                <a:latin typeface="Cambria Math" panose="02040503050406030204" pitchFamily="18" charset="0"/>
                              </a:rPr>
                            </m:ctrlPr>
                          </m:sSubPr>
                          <m:e>
                            <m:r>
                              <a:rPr lang="en-IN" b="1">
                                <a:latin typeface="Cambria Math" panose="02040503050406030204" pitchFamily="18" charset="0"/>
                              </a:rPr>
                              <m:t>𝛍</m:t>
                            </m:r>
                          </m:e>
                          <m:sub>
                            <m:r>
                              <a:rPr lang="en-IN" b="1">
                                <a:latin typeface="Cambria Math" panose="02040503050406030204" pitchFamily="18" charset="0"/>
                              </a:rPr>
                              <m:t>𝐗</m:t>
                            </m:r>
                          </m:sub>
                        </m:sSub>
                        <m:sSubSup>
                          <m:sSubSupPr>
                            <m:ctrlPr>
                              <a:rPr lang="en-IN" b="1" i="1">
                                <a:latin typeface="Cambria Math" panose="02040503050406030204" pitchFamily="18" charset="0"/>
                              </a:rPr>
                            </m:ctrlPr>
                          </m:sSubSupPr>
                          <m:e>
                            <m:r>
                              <a:rPr lang="en-IN" b="1">
                                <a:latin typeface="Cambria Math" panose="02040503050406030204" pitchFamily="18" charset="0"/>
                              </a:rPr>
                              <m:t>𝛍</m:t>
                            </m:r>
                          </m:e>
                          <m:sub>
                            <m:r>
                              <a:rPr lang="en-IN" b="1">
                                <a:latin typeface="Cambria Math" panose="02040503050406030204" pitchFamily="18" charset="0"/>
                              </a:rPr>
                              <m:t>𝐗</m:t>
                            </m:r>
                          </m:sub>
                          <m:sup>
                            <m:r>
                              <a:rPr lang="en-IN" b="1">
                                <a:latin typeface="Cambria Math" panose="02040503050406030204" pitchFamily="18" charset="0"/>
                              </a:rPr>
                              <m:t>⊤</m:t>
                            </m:r>
                          </m:sup>
                        </m:sSubSup>
                      </m:e>
                    </m:d>
                    <m:r>
                      <a:rPr lang="en-IN" b="1" i="0">
                        <a:latin typeface="Cambria Math" panose="02040503050406030204" pitchFamily="18" charset="0"/>
                        <a:ea typeface="Cambria Math" panose="02040503050406030204" pitchFamily="18" charset="0"/>
                      </a:rPr>
                      <m:t>𝐚</m:t>
                    </m:r>
                    <m:r>
                      <a:rPr lang="en-IN" b="1" i="0"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a:latin typeface="Cambria Math" panose="02040503050406030204" pitchFamily="18" charset="0"/>
                            <a:ea typeface="Cambria Math" panose="02040503050406030204" pitchFamily="18" charset="0"/>
                          </a:rPr>
                          <m:t>⊤</m:t>
                        </m:r>
                      </m:sup>
                    </m:sSup>
                    <m:r>
                      <m:rPr>
                        <m:sty m:val="p"/>
                      </m:rPr>
                      <a:rPr lang="en-IN" i="0">
                        <a:latin typeface="Cambria Math" panose="02040503050406030204" pitchFamily="18" charset="0"/>
                        <a:ea typeface="Cambria Math" panose="02040503050406030204" pitchFamily="18" charset="0"/>
                      </a:rPr>
                      <m:t>Cov</m:t>
                    </m:r>
                    <m:d>
                      <m:dPr>
                        <m:begChr m:val="["/>
                        <m:endChr m:val="]"/>
                        <m:ctrlPr>
                          <a:rPr lang="en-IN" b="1"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e>
                    </m:d>
                    <m:r>
                      <a:rPr lang="en-IN" b="1" i="0">
                        <a:latin typeface="Cambria Math" panose="02040503050406030204" pitchFamily="18" charset="0"/>
                        <a:ea typeface="Cambria Math" panose="02040503050406030204" pitchFamily="18" charset="0"/>
                      </a:rPr>
                      <m:t>𝐚</m:t>
                    </m:r>
                  </m:oMath>
                </a14:m>
                <a:endParaRPr lang="en-IN" i="0" dirty="0"/>
              </a:p>
              <a:p>
                <a:r>
                  <a:rPr lang="en-IN" b="1" dirty="0"/>
                  <a:t>Matrix Product Rule</a:t>
                </a:r>
                <a:r>
                  <a:rPr lang="en-IN" dirty="0"/>
                  <a:t>: If </a:t>
                </a:r>
                <a14:m>
                  <m:oMath xmlns:m="http://schemas.openxmlformats.org/officeDocument/2006/math">
                    <m:r>
                      <a:rPr lang="en-IN" i="1">
                        <a:latin typeface="Cambria Math" panose="02040503050406030204" pitchFamily="18" charset="0"/>
                      </a:rPr>
                      <m:t>𝐴</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𝑑</m:t>
                        </m:r>
                      </m:sup>
                    </m:sSup>
                  </m:oMath>
                </a14:m>
                <a:r>
                  <a:rPr lang="en-IN" dirty="0"/>
                  <a:t> is a constant matrix then</a:t>
                </a:r>
                <a:br>
                  <a:rPr lang="en-IN" dirty="0"/>
                </a:br>
                <a14:m>
                  <m:oMath xmlns:m="http://schemas.openxmlformats.org/officeDocument/2006/math">
                    <m:r>
                      <m:rPr>
                        <m:sty m:val="p"/>
                      </m:rPr>
                      <a:rPr lang="en-IN" b="0" i="0" smtClean="0">
                        <a:latin typeface="Cambria Math" panose="02040503050406030204" pitchFamily="18" charset="0"/>
                        <a:ea typeface="Cambria Math" panose="02040503050406030204" pitchFamily="18" charset="0"/>
                      </a:rPr>
                      <m:t>Cov</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𝐴</m:t>
                        </m:r>
                        <m:r>
                          <a:rPr lang="en-IN" b="1">
                            <a:latin typeface="Cambria Math" panose="02040503050406030204" pitchFamily="18" charset="0"/>
                            <a:ea typeface="Cambria Math" panose="02040503050406030204" pitchFamily="18" charset="0"/>
                          </a:rPr>
                          <m:t>𝐗</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𝐴</m:t>
                    </m:r>
                    <m:r>
                      <m:rPr>
                        <m:sty m:val="p"/>
                      </m:rPr>
                      <a:rPr lang="en-IN" b="0" i="0" smtClean="0">
                        <a:latin typeface="Cambria Math" panose="02040503050406030204" pitchFamily="18" charset="0"/>
                        <a:ea typeface="Cambria Math" panose="02040503050406030204" pitchFamily="18" charset="0"/>
                      </a:rPr>
                      <m:t>Cov</m:t>
                    </m:r>
                    <m:d>
                      <m:dPr>
                        <m:begChr m:val="["/>
                        <m:endChr m:val="]"/>
                        <m:ctrlPr>
                          <a:rPr lang="en-IN" b="1"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𝐗</m:t>
                        </m:r>
                      </m:e>
                    </m:d>
                    <m:sSup>
                      <m:sSupPr>
                        <m:ctrlPr>
                          <a:rPr lang="en-IN" b="1"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𝐴</m:t>
                        </m:r>
                      </m:e>
                      <m:sup>
                        <m:r>
                          <a:rPr lang="en-IN" b="1" i="1" smtClean="0">
                            <a:latin typeface="Cambria Math" panose="02040503050406030204" pitchFamily="18" charset="0"/>
                            <a:ea typeface="Cambria Math" panose="02040503050406030204" pitchFamily="18" charset="0"/>
                          </a:rPr>
                          <m:t>⊤</m:t>
                        </m:r>
                      </m:sup>
                    </m:sSup>
                    <m:r>
                      <a:rPr lang="en-IN" b="1" i="1">
                        <a:latin typeface="Cambria Math" panose="02040503050406030204" pitchFamily="18" charset="0"/>
                      </a:rPr>
                      <m:t>∈</m:t>
                    </m:r>
                    <m:sSup>
                      <m:sSupPr>
                        <m:ctrlPr>
                          <a:rPr lang="en-IN" b="1" i="1">
                            <a:latin typeface="Cambria Math" panose="02040503050406030204" pitchFamily="18" charset="0"/>
                            <a:ea typeface="Cambria Math" panose="02040503050406030204" pitchFamily="18" charset="0"/>
                          </a:rPr>
                        </m:ctrlPr>
                      </m:sSupPr>
                      <m:e>
                        <m:r>
                          <a:rPr lang="en-IN" b="1" i="1">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𝑛</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𝑛</m:t>
                        </m:r>
                      </m:sup>
                    </m:sSup>
                  </m:oMath>
                </a14:m>
                <a:endParaRPr lang="en-IN" dirty="0"/>
              </a:p>
              <a:p>
                <a:pPr lvl="2"/>
                <a:r>
                  <a:rPr lang="en-IN" b="1" dirty="0"/>
                  <a:t>Proof</a:t>
                </a:r>
                <a:r>
                  <a:rPr lang="en-IN" dirty="0"/>
                  <a:t>: </a:t>
                </a:r>
                <a:r>
                  <a:rPr lang="en-IN" dirty="0" smtClean="0"/>
                  <a:t>Try arguing similarly as the dot product rule</a:t>
                </a:r>
                <a:endParaRPr lang="en-IN" dirty="0"/>
              </a:p>
              <a:p>
                <a:endParaRPr lang="en-IN"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121759" y="534090"/>
            <a:ext cx="1832396" cy="1832396"/>
          </a:xfrm>
          <a:prstGeom prst="rect">
            <a:avLst/>
          </a:prstGeom>
        </p:spPr>
      </p:pic>
      <p:sp>
        <p:nvSpPr>
          <p:cNvPr id="6" name="Rectangular Callout 5"/>
          <p:cNvSpPr/>
          <p:nvPr/>
        </p:nvSpPr>
        <p:spPr>
          <a:xfrm>
            <a:off x="6187882" y="376393"/>
            <a:ext cx="4328278" cy="1227066"/>
          </a:xfrm>
          <a:prstGeom prst="wedgeRectCallout">
            <a:avLst>
              <a:gd name="adj1" fmla="val 62815"/>
              <a:gd name="adj2" fmla="val 55070"/>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Can you prove that the covariance matrix of any random vector is always a PSD matrix? </a:t>
            </a:r>
            <a:endParaRPr lang="en-IN" sz="2400" dirty="0">
              <a:solidFill>
                <a:schemeClr val="tx1"/>
              </a:solidFill>
              <a:latin typeface="+mj-lt"/>
            </a:endParaRPr>
          </a:p>
        </p:txBody>
      </p:sp>
    </p:spTree>
    <p:extLst>
      <p:ext uri="{BB962C8B-B14F-4D97-AF65-F5344CB8AC3E}">
        <p14:creationId xmlns:p14="http://schemas.microsoft.com/office/powerpoint/2010/main" val="333099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Continuous Random Variables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5" cy="5746376"/>
              </a:xfrm>
            </p:spPr>
            <p:txBody>
              <a:bodyPr/>
              <a:lstStyle/>
              <a:p>
                <a:r>
                  <a:rPr lang="en-IN" dirty="0" smtClean="0"/>
                  <a:t>These are </a:t>
                </a:r>
                <a:r>
                  <a:rPr lang="en-IN" dirty="0" err="1" smtClean="0"/>
                  <a:t>r.v</a:t>
                </a:r>
                <a:r>
                  <a:rPr lang="en-IN" dirty="0" smtClean="0"/>
                  <a:t>. that can take infinitely many possibly values that are not discrete but continuous i.e. support is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r>
                  <a:rPr lang="en-IN" dirty="0" smtClean="0"/>
                  <a:t> or some subset of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endParaRPr lang="en-IN" dirty="0" smtClean="0"/>
              </a:p>
              <a:p>
                <a:pPr lvl="2"/>
                <a:r>
                  <a:rPr lang="en-IN" dirty="0" smtClean="0"/>
                  <a:t>The notion of PMF which tells us with what probability does the </a:t>
                </a:r>
                <a:r>
                  <a:rPr lang="en-IN" dirty="0" err="1" smtClean="0"/>
                  <a:t>r.v</a:t>
                </a:r>
                <a:r>
                  <a:rPr lang="en-IN" dirty="0" smtClean="0"/>
                  <a:t>. take this value or that value does not make sense when support is continuous</a:t>
                </a:r>
              </a:p>
              <a:p>
                <a:pPr lvl="2"/>
                <a:r>
                  <a:rPr lang="en-IN" dirty="0" smtClean="0"/>
                  <a:t>Instead of PMF, we use a PDF (</a:t>
                </a:r>
                <a:r>
                  <a:rPr lang="en-IN" i="1" dirty="0" smtClean="0"/>
                  <a:t>probability density function</a:t>
                </a:r>
                <a:r>
                  <a:rPr lang="en-IN" dirty="0" smtClean="0"/>
                  <a:t>) in such cases</a:t>
                </a:r>
              </a:p>
              <a:p>
                <a:r>
                  <a:rPr lang="en-IN" dirty="0" smtClean="0"/>
                  <a:t>Consider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which takes value in the interval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−2,2</m:t>
                        </m:r>
                      </m:e>
                    </m:d>
                  </m:oMath>
                </a14:m>
                <a:endParaRPr lang="en-IN" dirty="0" smtClean="0"/>
              </a:p>
              <a:p>
                <a:pPr lvl="2"/>
                <a:r>
                  <a:rPr lang="en-IN" b="1" dirty="0" smtClean="0"/>
                  <a:t>Warning</a:t>
                </a:r>
                <a:r>
                  <a:rPr lang="en-IN" dirty="0" smtClean="0"/>
                  <a:t>: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−2,2</m:t>
                        </m:r>
                      </m:e>
                    </m:d>
                  </m:oMath>
                </a14:m>
                <a:r>
                  <a:rPr lang="en-IN" dirty="0" smtClean="0"/>
                  <a:t> is very different from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−2,2</m:t>
                        </m:r>
                      </m:e>
                    </m:d>
                  </m:oMath>
                </a14:m>
                <a:endParaRPr lang="en-IN" dirty="0" smtClean="0"/>
              </a:p>
              <a:p>
                <a:pPr lvl="2"/>
                <a:r>
                  <a:rPr lang="en-IN" dirty="0" smtClean="0"/>
                  <a:t>To specify the probability distribution of </a:t>
                </a:r>
                <a14:m>
                  <m:oMath xmlns:m="http://schemas.openxmlformats.org/officeDocument/2006/math">
                    <m:r>
                      <a:rPr lang="en-IN" b="0" i="1" smtClean="0">
                        <a:latin typeface="Cambria Math" panose="02040503050406030204" pitchFamily="18" charset="0"/>
                      </a:rPr>
                      <m:t>𝑋</m:t>
                    </m:r>
                  </m:oMath>
                </a14:m>
                <a:r>
                  <a:rPr lang="en-IN" dirty="0" smtClean="0"/>
                  <a:t> we use a PDF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ℝ</m:t>
                        </m:r>
                      </m:e>
                      <m:sub>
                        <m:r>
                          <a:rPr lang="en-IN" b="0" i="1" smtClean="0">
                            <a:latin typeface="Cambria Math" panose="02040503050406030204" pitchFamily="18" charset="0"/>
                            <a:ea typeface="Cambria Math" panose="02040503050406030204" pitchFamily="18" charset="0"/>
                          </a:rPr>
                          <m:t>+</m:t>
                        </m:r>
                      </m:sub>
                    </m:sSub>
                  </m:oMath>
                </a14:m>
                <a:endParaRPr lang="en-IN" dirty="0" smtClean="0"/>
              </a:p>
              <a:p>
                <a:pPr lvl="2"/>
                <a:r>
                  <a:rPr lang="en-IN" dirty="0" smtClean="0"/>
                  <a:t>The PDF takes a value in support of </a:t>
                </a:r>
                <a:r>
                  <a:rPr lang="en-IN" dirty="0" err="1" smtClean="0"/>
                  <a:t>r.v</a:t>
                </a:r>
                <a:r>
                  <a:rPr lang="en-IN" dirty="0" smtClean="0"/>
                  <a:t>. and spits out a non-negative number</a:t>
                </a:r>
              </a:p>
              <a:p>
                <a:pPr lvl="2"/>
                <a:r>
                  <a:rPr lang="en-IN" b="1" dirty="0" smtClean="0"/>
                  <a:t>Note</a:t>
                </a:r>
                <a:r>
                  <a:rPr lang="en-IN" dirty="0" smtClean="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oMath>
                </a14:m>
                <a:r>
                  <a:rPr lang="en-IN" dirty="0" smtClean="0"/>
                  <a:t> can take values greater than </a:t>
                </a:r>
                <a14:m>
                  <m:oMath xmlns:m="http://schemas.openxmlformats.org/officeDocument/2006/math">
                    <m:r>
                      <a:rPr lang="en-IN" b="0" i="1" smtClean="0">
                        <a:latin typeface="Cambria Math" panose="02040503050406030204" pitchFamily="18" charset="0"/>
                      </a:rPr>
                      <m:t>1</m:t>
                    </m:r>
                  </m:oMath>
                </a14:m>
                <a:r>
                  <a:rPr lang="en-IN" dirty="0" smtClean="0"/>
                  <a:t> as well but they must not be negative</a:t>
                </a:r>
              </a:p>
              <a:p>
                <a:pPr lvl="2"/>
                <a:r>
                  <a:rPr lang="en-IN" b="1" dirty="0" smtClean="0"/>
                  <a:t>Interpretation</a:t>
                </a:r>
                <a:r>
                  <a:rPr lang="en-IN" dirty="0" smtClean="0"/>
                  <a:t>: For any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the value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oMath>
                </a14:m>
                <a:r>
                  <a:rPr lang="en-IN" dirty="0" smtClean="0"/>
                  <a:t> tells us how likely is </a:t>
                </a:r>
                <a14:m>
                  <m:oMath xmlns:m="http://schemas.openxmlformats.org/officeDocument/2006/math">
                    <m:r>
                      <a:rPr lang="en-IN" b="0" i="1" smtClean="0">
                        <a:latin typeface="Cambria Math" panose="02040503050406030204" pitchFamily="18" charset="0"/>
                      </a:rPr>
                      <m:t>𝑋</m:t>
                    </m:r>
                  </m:oMath>
                </a14:m>
                <a:r>
                  <a:rPr lang="en-IN" dirty="0" smtClean="0"/>
                  <a:t> to take a value </a:t>
                </a:r>
                <a:r>
                  <a:rPr lang="en-IN" i="0" dirty="0" smtClean="0"/>
                  <a:t>around</a:t>
                </a:r>
                <a:r>
                  <a:rPr lang="en-IN" dirty="0" smtClean="0"/>
                  <a:t> </a:t>
                </a:r>
                <a14:m>
                  <m:oMath xmlns:m="http://schemas.openxmlformats.org/officeDocument/2006/math">
                    <m:r>
                      <a:rPr lang="en-IN" b="0" i="1" smtClean="0">
                        <a:latin typeface="Cambria Math" panose="02040503050406030204" pitchFamily="18" charset="0"/>
                      </a:rPr>
                      <m:t>𝑥</m:t>
                    </m:r>
                  </m:oMath>
                </a14:m>
                <a:r>
                  <a:rPr lang="en-IN" dirty="0" smtClean="0"/>
                  <a:t> i.e. for some teeny </a:t>
                </a:r>
                <a14:m>
                  <m:oMath xmlns:m="http://schemas.openxmlformats.org/officeDocument/2006/math">
                    <m:r>
                      <a:rPr lang="en-IN" b="0" i="1" smtClean="0">
                        <a:latin typeface="Cambria Math" panose="02040503050406030204" pitchFamily="18" charset="0"/>
                      </a:rPr>
                      <m:t>𝛿</m:t>
                    </m:r>
                    <m:r>
                      <a:rPr lang="en-IN" b="0" i="1" smtClean="0">
                        <a:latin typeface="Cambria Math" panose="02040503050406030204" pitchFamily="18" charset="0"/>
                      </a:rPr>
                      <m:t>&gt;0</m:t>
                    </m:r>
                  </m:oMath>
                </a14:m>
                <a:r>
                  <a:rPr lang="en-IN" dirty="0" smtClean="0"/>
                  <a:t>, we have</a:t>
                </a:r>
                <a:br>
                  <a:rPr lang="en-IN" dirty="0" smtClean="0"/>
                </a:b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𝛿</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𝛿</m:t>
                            </m:r>
                          </m:e>
                        </m:d>
                      </m:e>
                    </m:d>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𝑓</m:t>
                        </m:r>
                      </m:e>
                      <m:sub>
                        <m:r>
                          <a:rPr lang="en-IN" b="0" i="1" smtClean="0">
                            <a:latin typeface="Cambria Math" panose="02040503050406030204" pitchFamily="18" charset="0"/>
                            <a:ea typeface="Cambria Math" panose="02040503050406030204" pitchFamily="18" charset="0"/>
                          </a:rPr>
                          <m:t>𝑋</m:t>
                        </m:r>
                      </m:sub>
                    </m:sSub>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𝛿</m:t>
                    </m:r>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5" cy="5746376"/>
              </a:xfrm>
              <a:blipFill>
                <a:blip r:embed="rId2"/>
                <a:stretch>
                  <a:fillRect l="-562" t="-2545" r="-562" b="-84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23</a:t>
            </a:fld>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11623"/>
            <a:ext cx="1840815" cy="1840815"/>
          </a:xfrm>
          <a:prstGeom prst="rect">
            <a:avLst/>
          </a:prstGeom>
        </p:spPr>
      </p:pic>
      <mc:AlternateContent xmlns:mc="http://schemas.openxmlformats.org/markup-compatibility/2006" xmlns:a14="http://schemas.microsoft.com/office/drawing/2010/main">
        <mc:Choice Requires="a14">
          <p:sp>
            <p:nvSpPr>
              <p:cNvPr id="28" name="Rectangular Callout 27"/>
              <p:cNvSpPr/>
              <p:nvPr/>
            </p:nvSpPr>
            <p:spPr>
              <a:xfrm>
                <a:off x="1546048" y="1473392"/>
                <a:ext cx="2671546" cy="713665"/>
              </a:xfrm>
              <a:prstGeom prst="wedgeRectCallout">
                <a:avLst>
                  <a:gd name="adj1" fmla="val -65711"/>
                  <a:gd name="adj2" fmla="val 6284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Why </a:t>
                </a:r>
                <a14:m>
                  <m:oMath xmlns:m="http://schemas.openxmlformats.org/officeDocument/2006/math">
                    <m:r>
                      <a:rPr lang="en-IN" sz="2400" b="0" i="1" smtClean="0">
                        <a:solidFill>
                          <a:schemeClr val="tx1"/>
                        </a:solidFill>
                        <a:latin typeface="Cambria Math" panose="02040503050406030204" pitchFamily="18" charset="0"/>
                      </a:rPr>
                      <m:t>≈</m:t>
                    </m:r>
                  </m:oMath>
                </a14:m>
                <a:r>
                  <a:rPr lang="en-IN" sz="2400" dirty="0" smtClean="0">
                    <a:solidFill>
                      <a:schemeClr val="tx1"/>
                    </a:solidFill>
                    <a:latin typeface="+mj-lt"/>
                  </a:rPr>
                  <a:t> why not </a:t>
                </a:r>
                <a14:m>
                  <m:oMath xmlns:m="http://schemas.openxmlformats.org/officeDocument/2006/math">
                    <m:r>
                      <a:rPr lang="en-IN" sz="2400" b="0" i="1" smtClean="0">
                        <a:solidFill>
                          <a:schemeClr val="tx1"/>
                        </a:solidFill>
                        <a:latin typeface="Cambria Math" panose="02040503050406030204" pitchFamily="18" charset="0"/>
                      </a:rPr>
                      <m:t>=</m:t>
                    </m:r>
                  </m:oMath>
                </a14:m>
                <a:r>
                  <a:rPr lang="en-IN" sz="2400" dirty="0" smtClean="0">
                    <a:solidFill>
                      <a:schemeClr val="tx1"/>
                    </a:solidFill>
                    <a:latin typeface="+mj-lt"/>
                  </a:rPr>
                  <a:t> ?</a:t>
                </a:r>
                <a:endParaRPr lang="en-IN" sz="2400" dirty="0">
                  <a:solidFill>
                    <a:schemeClr val="tx1"/>
                  </a:solidFill>
                  <a:latin typeface="+mj-lt"/>
                </a:endParaRPr>
              </a:p>
            </p:txBody>
          </p:sp>
        </mc:Choice>
        <mc:Fallback xmlns="">
          <p:sp>
            <p:nvSpPr>
              <p:cNvPr id="28" name="Rectangular Callout 27"/>
              <p:cNvSpPr>
                <a:spLocks noRot="1" noChangeAspect="1" noMove="1" noResize="1" noEditPoints="1" noAdjustHandles="1" noChangeArrowheads="1" noChangeShapeType="1" noTextEdit="1"/>
              </p:cNvSpPr>
              <p:nvPr/>
            </p:nvSpPr>
            <p:spPr>
              <a:xfrm>
                <a:off x="1546048" y="1473392"/>
                <a:ext cx="2671546" cy="713665"/>
              </a:xfrm>
              <a:prstGeom prst="wedgeRectCallout">
                <a:avLst>
                  <a:gd name="adj1" fmla="val -65711"/>
                  <a:gd name="adj2" fmla="val 62845"/>
                </a:avLst>
              </a:prstGeom>
              <a:blipFill>
                <a:blip r:embed="rId4"/>
                <a:stretch>
                  <a:fillRect r="-975"/>
                </a:stretch>
              </a:blipFill>
              <a:ln w="38100">
                <a:solidFill>
                  <a:schemeClr val="accent1"/>
                </a:solidFill>
              </a:ln>
            </p:spPr>
            <p:txBody>
              <a:bodyPr/>
              <a:lstStyle/>
              <a:p>
                <a:r>
                  <a:rPr lang="en-IN">
                    <a:noFill/>
                  </a:rPr>
                  <a:t> </a:t>
                </a:r>
              </a:p>
            </p:txBody>
          </p:sp>
        </mc:Fallback>
      </mc:AlternateContent>
      <p:grpSp>
        <p:nvGrpSpPr>
          <p:cNvPr id="29" name="Group 28"/>
          <p:cNvGrpSpPr/>
          <p:nvPr/>
        </p:nvGrpSpPr>
        <p:grpSpPr>
          <a:xfrm>
            <a:off x="10626205" y="3236378"/>
            <a:ext cx="1468606" cy="1238929"/>
            <a:chOff x="12383748" y="1219011"/>
            <a:chExt cx="1862104" cy="1570887"/>
          </a:xfrm>
        </p:grpSpPr>
        <p:sp>
          <p:nvSpPr>
            <p:cNvPr id="30" name="Freeform 29"/>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Freeform 30"/>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Freeform 31"/>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Oval 32"/>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35" name="Rectangular Callout 34"/>
              <p:cNvSpPr/>
              <p:nvPr/>
            </p:nvSpPr>
            <p:spPr>
              <a:xfrm>
                <a:off x="1455174" y="3138144"/>
                <a:ext cx="9070180" cy="1433177"/>
              </a:xfrm>
              <a:prstGeom prst="wedgeRectCallout">
                <a:avLst>
                  <a:gd name="adj1" fmla="val 59256"/>
                  <a:gd name="adj2" fmla="val 4346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ea typeface="Cambria Math" panose="02040503050406030204" pitchFamily="18" charset="0"/>
                  </a:rPr>
                  <a:t>We do have an exact formula too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𝑋</m:t>
                        </m:r>
                        <m:r>
                          <a:rPr lang="en-IN" sz="2400" i="1">
                            <a:solidFill>
                              <a:schemeClr val="tx1"/>
                            </a:solidFill>
                            <a:latin typeface="Cambria Math" panose="02040503050406030204" pitchFamily="18" charset="0"/>
                            <a:ea typeface="Cambria Math" panose="02040503050406030204" pitchFamily="18" charset="0"/>
                          </a:rPr>
                          <m:t>∈</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𝛿</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𝑥</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𝛿</m:t>
                            </m:r>
                          </m:e>
                        </m:d>
                      </m:e>
                    </m:d>
                    <m:r>
                      <a:rPr lang="en-IN" sz="2400" b="0" i="1" smtClean="0">
                        <a:solidFill>
                          <a:schemeClr val="tx1"/>
                        </a:solidFill>
                        <a:latin typeface="Cambria Math" panose="02040503050406030204" pitchFamily="18" charset="0"/>
                        <a:ea typeface="Cambria Math" panose="02040503050406030204" pitchFamily="18" charset="0"/>
                      </a:rPr>
                      <m:t>=</m:t>
                    </m:r>
                    <m:nary>
                      <m:naryPr>
                        <m:ctrlPr>
                          <a:rPr lang="en-IN" sz="2400" b="0" i="1" smtClean="0">
                            <a:solidFill>
                              <a:schemeClr val="tx1"/>
                            </a:solidFill>
                            <a:latin typeface="Cambria Math" panose="02040503050406030204" pitchFamily="18" charset="0"/>
                            <a:ea typeface="Cambria Math" panose="02040503050406030204" pitchFamily="18" charset="0"/>
                          </a:rPr>
                        </m:ctrlPr>
                      </m:naryPr>
                      <m:sub>
                        <m:r>
                          <m:rPr>
                            <m:brk m:alnAt="23"/>
                          </m:rPr>
                          <a:rPr lang="en-IN" sz="2400" b="0" i="1" smtClean="0">
                            <a:solidFill>
                              <a:schemeClr val="tx1"/>
                            </a:solidFill>
                            <a:latin typeface="Cambria Math" panose="02040503050406030204" pitchFamily="18" charset="0"/>
                            <a:ea typeface="Cambria Math" panose="02040503050406030204" pitchFamily="18" charset="0"/>
                          </a:rPr>
                          <m:t>𝑥</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𝛿</m:t>
                        </m:r>
                      </m:sub>
                      <m:sup>
                        <m:r>
                          <a:rPr lang="en-IN" sz="2400" b="0" i="1" smtClean="0">
                            <a:solidFill>
                              <a:schemeClr val="tx1"/>
                            </a:solidFill>
                            <a:latin typeface="Cambria Math" panose="02040503050406030204" pitchFamily="18" charset="0"/>
                            <a:ea typeface="Cambria Math" panose="02040503050406030204" pitchFamily="18" charset="0"/>
                          </a:rPr>
                          <m:t>𝑥</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𝛿</m:t>
                        </m:r>
                      </m:sup>
                      <m:e>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𝑓</m:t>
                            </m:r>
                          </m:e>
                          <m:sub>
                            <m:r>
                              <a:rPr lang="en-IN" sz="2400" b="0" i="1" smtClean="0">
                                <a:solidFill>
                                  <a:schemeClr val="tx1"/>
                                </a:solidFill>
                                <a:latin typeface="Cambria Math" panose="02040503050406030204" pitchFamily="18" charset="0"/>
                                <a:ea typeface="Cambria Math" panose="02040503050406030204" pitchFamily="18" charset="0"/>
                              </a:rPr>
                              <m:t>𝑋</m:t>
                            </m:r>
                          </m:sub>
                        </m:sSub>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𝑡</m:t>
                            </m:r>
                          </m:e>
                        </m:d>
                        <m:r>
                          <a:rPr lang="en-IN" sz="2400" b="0" i="1" smtClean="0">
                            <a:solidFill>
                              <a:schemeClr val="tx1"/>
                            </a:solidFill>
                            <a:latin typeface="Cambria Math" panose="02040503050406030204" pitchFamily="18" charset="0"/>
                            <a:ea typeface="Cambria Math" panose="02040503050406030204" pitchFamily="18" charset="0"/>
                          </a:rPr>
                          <m:t>𝑑𝑡</m:t>
                        </m:r>
                      </m:e>
                    </m:nary>
                  </m:oMath>
                </a14:m>
                <a:endParaRPr lang="en-IN" sz="2400" dirty="0" smtClean="0">
                  <a:solidFill>
                    <a:schemeClr val="tx1"/>
                  </a:solidFill>
                  <a:latin typeface="+mj-lt"/>
                </a:endParaRPr>
              </a:p>
              <a:p>
                <a:pPr algn="ctr"/>
                <a:r>
                  <a:rPr lang="en-IN" sz="2400" dirty="0" smtClean="0">
                    <a:solidFill>
                      <a:schemeClr val="tx1"/>
                    </a:solidFill>
                    <a:latin typeface="+mj-lt"/>
                  </a:rPr>
                  <a:t>In general, if the </a:t>
                </a:r>
                <a:r>
                  <a:rPr lang="en-IN" sz="2400" dirty="0" err="1" smtClean="0">
                    <a:solidFill>
                      <a:schemeClr val="tx1"/>
                    </a:solidFill>
                    <a:latin typeface="+mj-lt"/>
                  </a:rPr>
                  <a:t>r.v</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𝑋</m:t>
                    </m:r>
                  </m:oMath>
                </a14:m>
                <a:r>
                  <a:rPr lang="en-IN" sz="2400" dirty="0" smtClean="0">
                    <a:solidFill>
                      <a:schemeClr val="tx1"/>
                    </a:solidFill>
                    <a:latin typeface="+mj-lt"/>
                  </a:rPr>
                  <a:t> has a PDF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𝑓</m:t>
                        </m:r>
                      </m:e>
                      <m:sub>
                        <m:r>
                          <a:rPr lang="en-IN"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 then for any interval within its support </a:t>
                </a:r>
                <a14:m>
                  <m:oMath xmlns:m="http://schemas.openxmlformats.org/officeDocument/2006/math">
                    <m:d>
                      <m:dPr>
                        <m:begChr m:val="["/>
                        <m:endChr m:val="]"/>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𝑎</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𝑏</m:t>
                        </m:r>
                      </m:e>
                    </m:d>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𝑆</m:t>
                        </m:r>
                      </m:e>
                      <m:sub>
                        <m:r>
                          <a:rPr lang="en-IN"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 we have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𝑋</m:t>
                        </m:r>
                        <m:r>
                          <a:rPr lang="en-IN" sz="2400" i="1">
                            <a:solidFill>
                              <a:schemeClr val="tx1"/>
                            </a:solidFill>
                            <a:latin typeface="Cambria Math" panose="02040503050406030204" pitchFamily="18" charset="0"/>
                            <a:ea typeface="Cambria Math" panose="02040503050406030204" pitchFamily="18" charset="0"/>
                          </a:rPr>
                          <m:t>∈</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𝑎</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𝑏</m:t>
                            </m:r>
                          </m:e>
                        </m:d>
                      </m:e>
                    </m:d>
                    <m:r>
                      <a:rPr lang="en-IN" sz="2400" i="1">
                        <a:solidFill>
                          <a:schemeClr val="tx1"/>
                        </a:solidFill>
                        <a:latin typeface="Cambria Math" panose="02040503050406030204" pitchFamily="18" charset="0"/>
                        <a:ea typeface="Cambria Math" panose="02040503050406030204" pitchFamily="18" charset="0"/>
                      </a:rPr>
                      <m:t>=</m:t>
                    </m:r>
                    <m:nary>
                      <m:naryPr>
                        <m:ctrlPr>
                          <a:rPr lang="en-IN" sz="2400" i="1">
                            <a:solidFill>
                              <a:schemeClr val="tx1"/>
                            </a:solidFill>
                            <a:latin typeface="Cambria Math" panose="02040503050406030204" pitchFamily="18" charset="0"/>
                            <a:ea typeface="Cambria Math" panose="02040503050406030204" pitchFamily="18" charset="0"/>
                          </a:rPr>
                        </m:ctrlPr>
                      </m:naryPr>
                      <m:sub>
                        <m:r>
                          <a:rPr lang="en-IN" sz="2400" b="0" i="1" smtClean="0">
                            <a:solidFill>
                              <a:schemeClr val="tx1"/>
                            </a:solidFill>
                            <a:latin typeface="Cambria Math" panose="02040503050406030204" pitchFamily="18" charset="0"/>
                            <a:ea typeface="Cambria Math" panose="02040503050406030204" pitchFamily="18" charset="0"/>
                          </a:rPr>
                          <m:t>𝑎</m:t>
                        </m:r>
                      </m:sub>
                      <m:sup>
                        <m:r>
                          <a:rPr lang="en-IN" sz="2400" b="0" i="1" smtClean="0">
                            <a:solidFill>
                              <a:schemeClr val="tx1"/>
                            </a:solidFill>
                            <a:latin typeface="Cambria Math" panose="02040503050406030204" pitchFamily="18" charset="0"/>
                            <a:ea typeface="Cambria Math" panose="02040503050406030204" pitchFamily="18" charset="0"/>
                          </a:rPr>
                          <m:t>𝑏</m:t>
                        </m:r>
                      </m:sup>
                      <m:e>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𝑓</m:t>
                            </m:r>
                          </m:e>
                          <m:sub>
                            <m:r>
                              <a:rPr lang="en-IN" sz="2400" b="0" i="1" smtClean="0">
                                <a:solidFill>
                                  <a:schemeClr val="tx1"/>
                                </a:solidFill>
                                <a:latin typeface="Cambria Math" panose="02040503050406030204" pitchFamily="18" charset="0"/>
                                <a:ea typeface="Cambria Math" panose="02040503050406030204" pitchFamily="18" charset="0"/>
                              </a:rPr>
                              <m:t>𝑋</m:t>
                            </m:r>
                          </m:sub>
                        </m:sSub>
                        <m:d>
                          <m:dPr>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𝑡</m:t>
                            </m:r>
                          </m:e>
                        </m:d>
                        <m:r>
                          <a:rPr lang="en-IN" sz="2400" i="1">
                            <a:solidFill>
                              <a:schemeClr val="tx1"/>
                            </a:solidFill>
                            <a:latin typeface="Cambria Math" panose="02040503050406030204" pitchFamily="18" charset="0"/>
                            <a:ea typeface="Cambria Math" panose="02040503050406030204" pitchFamily="18" charset="0"/>
                          </a:rPr>
                          <m:t>𝑑𝑡</m:t>
                        </m:r>
                      </m:e>
                    </m:nary>
                  </m:oMath>
                </a14:m>
                <a:endParaRPr lang="en-IN" sz="2400" dirty="0">
                  <a:solidFill>
                    <a:schemeClr val="tx1"/>
                  </a:solidFill>
                  <a:latin typeface="+mj-lt"/>
                </a:endParaRPr>
              </a:p>
            </p:txBody>
          </p:sp>
        </mc:Choice>
        <mc:Fallback xmlns="">
          <p:sp>
            <p:nvSpPr>
              <p:cNvPr id="35" name="Rectangular Callout 34"/>
              <p:cNvSpPr>
                <a:spLocks noRot="1" noChangeAspect="1" noMove="1" noResize="1" noEditPoints="1" noAdjustHandles="1" noChangeArrowheads="1" noChangeShapeType="1" noTextEdit="1"/>
              </p:cNvSpPr>
              <p:nvPr/>
            </p:nvSpPr>
            <p:spPr>
              <a:xfrm>
                <a:off x="1455174" y="3138144"/>
                <a:ext cx="9070180" cy="1433177"/>
              </a:xfrm>
              <a:prstGeom prst="wedgeRectCallout">
                <a:avLst>
                  <a:gd name="adj1" fmla="val 59256"/>
                  <a:gd name="adj2" fmla="val 43465"/>
                </a:avLst>
              </a:prstGeom>
              <a:blipFill>
                <a:blip r:embed="rId5"/>
                <a:stretch>
                  <a:fillRect l="-735" b="-6224"/>
                </a:stretch>
              </a:blipFill>
              <a:ln w="38100">
                <a:solidFill>
                  <a:schemeClr val="accent1"/>
                </a:solidFill>
              </a:ln>
            </p:spPr>
            <p:txBody>
              <a:bodyPr/>
              <a:lstStyle/>
              <a:p>
                <a:r>
                  <a:rPr lang="en-IN">
                    <a:noFill/>
                  </a:rPr>
                  <a:t> </a:t>
                </a:r>
              </a:p>
            </p:txBody>
          </p:sp>
        </mc:Fallback>
      </mc:AlternateContent>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524" y="4838288"/>
            <a:ext cx="1832397" cy="1832397"/>
          </a:xfrm>
          <a:prstGeom prst="rect">
            <a:avLst/>
          </a:prstGeom>
        </p:spPr>
      </p:pic>
      <mc:AlternateContent xmlns:mc="http://schemas.openxmlformats.org/markup-compatibility/2006" xmlns:a14="http://schemas.microsoft.com/office/drawing/2010/main">
        <mc:Choice Requires="a14">
          <p:sp>
            <p:nvSpPr>
              <p:cNvPr id="37" name="Rectangular Callout 36"/>
              <p:cNvSpPr/>
              <p:nvPr/>
            </p:nvSpPr>
            <p:spPr>
              <a:xfrm>
                <a:off x="1840815" y="4838288"/>
                <a:ext cx="8238133" cy="1562512"/>
              </a:xfrm>
              <a:prstGeom prst="wedgeRectCallout">
                <a:avLst>
                  <a:gd name="adj1" fmla="val -57606"/>
                  <a:gd name="adj2" fmla="val 2719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However, if the interval is “small”, then we can often get a good and simple approximation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𝑋</m:t>
                        </m:r>
                        <m:r>
                          <a:rPr lang="en-IN" sz="2400" i="1">
                            <a:solidFill>
                              <a:schemeClr val="tx1"/>
                            </a:solidFill>
                            <a:latin typeface="Cambria Math" panose="02040503050406030204" pitchFamily="18" charset="0"/>
                            <a:ea typeface="Cambria Math" panose="02040503050406030204" pitchFamily="18" charset="0"/>
                          </a:rPr>
                          <m:t>∈</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𝑎</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𝑏</m:t>
                            </m:r>
                          </m:e>
                        </m:d>
                      </m:e>
                    </m:d>
                    <m:r>
                      <a:rPr lang="en-IN" sz="2400" b="0" i="1" smtClean="0">
                        <a:solidFill>
                          <a:schemeClr val="tx1"/>
                        </a:solidFill>
                        <a:latin typeface="Cambria Math" panose="02040503050406030204" pitchFamily="18" charset="0"/>
                        <a:ea typeface="Cambria Math" panose="02040503050406030204" pitchFamily="18" charset="0"/>
                      </a:rPr>
                      <m:t>≈</m:t>
                    </m:r>
                    <m:sSub>
                      <m:sSubPr>
                        <m:ctrlPr>
                          <a:rPr lang="en-IN" sz="2400" b="0" i="1" smtClean="0">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𝑓</m:t>
                        </m:r>
                      </m:e>
                      <m:sub>
                        <m:r>
                          <a:rPr lang="en-IN" sz="2400" b="0" i="1" smtClean="0">
                            <a:solidFill>
                              <a:schemeClr val="tx1"/>
                            </a:solidFill>
                            <a:latin typeface="Cambria Math" panose="02040503050406030204" pitchFamily="18" charset="0"/>
                            <a:ea typeface="Cambria Math" panose="02040503050406030204" pitchFamily="18" charset="0"/>
                          </a:rPr>
                          <m:t>𝑋</m:t>
                        </m:r>
                      </m:sub>
                    </m:sSub>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𝑐</m:t>
                        </m:r>
                      </m:e>
                    </m:d>
                    <m:r>
                      <a:rPr lang="en-IN" sz="2400" b="0" i="1" smtClean="0">
                        <a:solidFill>
                          <a:schemeClr val="tx1"/>
                        </a:solidFill>
                        <a:latin typeface="Cambria Math" panose="02040503050406030204" pitchFamily="18" charset="0"/>
                        <a:ea typeface="Cambria Math" panose="02040503050406030204" pitchFamily="18" charset="0"/>
                      </a:rPr>
                      <m:t>⋅</m:t>
                    </m:r>
                    <m:d>
                      <m:dPr>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𝑏</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𝑎</m:t>
                        </m:r>
                      </m:e>
                    </m:d>
                  </m:oMath>
                </a14:m>
                <a:r>
                  <a:rPr lang="en-IN" sz="2400" dirty="0" smtClean="0">
                    <a:solidFill>
                      <a:schemeClr val="tx1"/>
                    </a:solidFill>
                    <a:latin typeface="+mj-lt"/>
                  </a:rPr>
                  <a:t> where </a:t>
                </a:r>
                <a14:m>
                  <m:oMath xmlns:m="http://schemas.openxmlformats.org/officeDocument/2006/math">
                    <m:r>
                      <a:rPr lang="en-IN" sz="2400" b="0" i="1" smtClean="0">
                        <a:solidFill>
                          <a:schemeClr val="tx1"/>
                        </a:solidFill>
                        <a:latin typeface="Cambria Math" panose="02040503050406030204" pitchFamily="18" charset="0"/>
                      </a:rPr>
                      <m:t>𝑐</m:t>
                    </m:r>
                    <m:r>
                      <a:rPr lang="en-IN" sz="2400" b="0" i="1" smtClean="0">
                        <a:solidFill>
                          <a:schemeClr val="tx1"/>
                        </a:solidFill>
                        <a:latin typeface="Cambria Math" panose="02040503050406030204" pitchFamily="18" charset="0"/>
                      </a:rPr>
                      <m:t>=</m:t>
                    </m:r>
                    <m:f>
                      <m:fPr>
                        <m:ctrlPr>
                          <a:rPr lang="en-IN" sz="2400" b="0" i="1" smtClean="0">
                            <a:solidFill>
                              <a:schemeClr val="tx1"/>
                            </a:solidFill>
                            <a:latin typeface="Cambria Math" panose="02040503050406030204" pitchFamily="18" charset="0"/>
                          </a:rPr>
                        </m:ctrlPr>
                      </m:fPr>
                      <m:num>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𝑏</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𝑎</m:t>
                            </m:r>
                          </m:e>
                        </m:d>
                      </m:num>
                      <m:den>
                        <m:r>
                          <a:rPr lang="en-IN" sz="2400" b="0" i="1" smtClean="0">
                            <a:solidFill>
                              <a:schemeClr val="tx1"/>
                            </a:solidFill>
                            <a:latin typeface="Cambria Math" panose="02040503050406030204" pitchFamily="18" charset="0"/>
                          </a:rPr>
                          <m:t>2</m:t>
                        </m:r>
                      </m:den>
                    </m:f>
                  </m:oMath>
                </a14:m>
                <a:r>
                  <a:rPr lang="en-IN" sz="2400" dirty="0" smtClean="0">
                    <a:solidFill>
                      <a:schemeClr val="tx1"/>
                    </a:solidFill>
                    <a:latin typeface="+mj-lt"/>
                  </a:rPr>
                  <a:t>. How small is “small” enough depends on the PDF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𝑓</m:t>
                        </m:r>
                      </m:e>
                      <m:sub>
                        <m:r>
                          <a:rPr lang="en-IN" sz="2400" b="0" i="1" smtClean="0">
                            <a:solidFill>
                              <a:schemeClr val="tx1"/>
                            </a:solidFill>
                            <a:latin typeface="Cambria Math" panose="02040503050406030204" pitchFamily="18" charset="0"/>
                          </a:rPr>
                          <m:t>𝑋</m:t>
                        </m:r>
                      </m:sub>
                    </m:sSub>
                  </m:oMath>
                </a14:m>
                <a:endParaRPr lang="en-IN" sz="2400" dirty="0">
                  <a:solidFill>
                    <a:schemeClr val="tx1"/>
                  </a:solidFill>
                  <a:latin typeface="+mj-lt"/>
                </a:endParaRPr>
              </a:p>
            </p:txBody>
          </p:sp>
        </mc:Choice>
        <mc:Fallback xmlns="">
          <p:sp>
            <p:nvSpPr>
              <p:cNvPr id="37" name="Rectangular Callout 36"/>
              <p:cNvSpPr>
                <a:spLocks noRot="1" noChangeAspect="1" noMove="1" noResize="1" noEditPoints="1" noAdjustHandles="1" noChangeArrowheads="1" noChangeShapeType="1" noTextEdit="1"/>
              </p:cNvSpPr>
              <p:nvPr/>
            </p:nvSpPr>
            <p:spPr>
              <a:xfrm>
                <a:off x="1840815" y="4838288"/>
                <a:ext cx="8238133" cy="1562512"/>
              </a:xfrm>
              <a:prstGeom prst="wedgeRectCallout">
                <a:avLst>
                  <a:gd name="adj1" fmla="val -57606"/>
                  <a:gd name="adj2" fmla="val 27191"/>
                </a:avLst>
              </a:prstGeom>
              <a:blipFill>
                <a:blip r:embed="rId7"/>
                <a:stretch>
                  <a:fillRect r="-1301"/>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65091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par>
                          <p:cTn id="43" fill="hold">
                            <p:stCondLst>
                              <p:cond delay="0"/>
                            </p:stCondLst>
                            <p:childTnLst>
                              <p:par>
                                <p:cTn id="44" presetID="22" presetClass="entr" presetSubtype="8"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left)">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right)">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par>
                          <p:cTn id="59" fill="hold">
                            <p:stCondLst>
                              <p:cond delay="0"/>
                            </p:stCondLst>
                            <p:childTnLst>
                              <p:par>
                                <p:cTn id="60" presetID="22" presetClass="entr" presetSubtype="8"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left)">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8" grpId="0" animBg="1"/>
      <p:bldP spid="35"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Continuous R.V.s– the Rules Revisited</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lstStyle/>
              <a:p>
                <a:r>
                  <a:rPr lang="en-IN" dirty="0" smtClean="0"/>
                  <a:t>PDF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oMath>
                </a14:m>
                <a:r>
                  <a:rPr lang="en-IN" dirty="0" smtClean="0"/>
                  <a:t> of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satisfies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≥0</m:t>
                    </m:r>
                  </m:oMath>
                </a14:m>
                <a:r>
                  <a:rPr lang="en-IN" dirty="0" smtClean="0"/>
                  <a:t> for all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and </a:t>
                </a:r>
                <a14:m>
                  <m:oMath xmlns:m="http://schemas.openxmlformats.org/officeDocument/2006/math">
                    <m:nary>
                      <m:naryPr>
                        <m:supHide m:val="on"/>
                        <m:ctrlPr>
                          <a:rPr lang="en-IN" b="0" i="1" smtClean="0">
                            <a:latin typeface="Cambria Math" panose="02040503050406030204" pitchFamily="18" charset="0"/>
                          </a:rPr>
                        </m:ctrlPr>
                      </m:naryPr>
                      <m:sub>
                        <m:sSub>
                          <m:sSubPr>
                            <m:ctrlPr>
                              <a:rPr lang="en-IN" b="0" i="1" smtClean="0">
                                <a:latin typeface="Cambria Math" panose="02040503050406030204" pitchFamily="18" charset="0"/>
                              </a:rPr>
                            </m:ctrlPr>
                          </m:sSubPr>
                          <m:e>
                            <m:r>
                              <m:rPr>
                                <m:brk m:alnAt="7"/>
                              </m:rPr>
                              <a:rPr lang="en-IN" b="0" i="1" smtClean="0">
                                <a:latin typeface="Cambria Math" panose="02040503050406030204" pitchFamily="18" charset="0"/>
                              </a:rPr>
                              <m:t>𝑆</m:t>
                            </m:r>
                          </m:e>
                          <m:sub>
                            <m:r>
                              <m:rPr>
                                <m:brk m:alnAt="7"/>
                              </m:rPr>
                              <a:rPr lang="en-IN" b="0" i="1" smtClean="0">
                                <a:latin typeface="Cambria Math" panose="02040503050406030204" pitchFamily="18" charset="0"/>
                              </a:rPr>
                              <m:t>𝑋</m:t>
                            </m:r>
                          </m:sub>
                        </m:sSub>
                      </m:sub>
                      <m:sup/>
                      <m:e>
                        <m:sSub>
                          <m:sSubPr>
                            <m:ctrlPr>
                              <a:rPr lang="en-IN" i="1">
                                <a:latin typeface="Cambria Math" panose="02040503050406030204" pitchFamily="18" charset="0"/>
                              </a:rPr>
                            </m:ctrlPr>
                          </m:sSubPr>
                          <m:e>
                            <m:r>
                              <a:rPr lang="en-IN" i="1">
                                <a:latin typeface="Cambria Math" panose="02040503050406030204" pitchFamily="18" charset="0"/>
                              </a:rPr>
                              <m:t>𝑓</m:t>
                            </m:r>
                          </m:e>
                          <m:sub>
                            <m:r>
                              <a:rPr lang="en-IN" i="1">
                                <a:latin typeface="Cambria Math" panose="02040503050406030204" pitchFamily="18" charset="0"/>
                              </a:rPr>
                              <m:t>𝑋</m:t>
                            </m:r>
                          </m:sub>
                        </m:sSub>
                        <m:d>
                          <m:dPr>
                            <m:ctrlPr>
                              <a:rPr lang="en-IN" i="1">
                                <a:latin typeface="Cambria Math" panose="02040503050406030204" pitchFamily="18" charset="0"/>
                              </a:rPr>
                            </m:ctrlPr>
                          </m:dPr>
                          <m:e>
                            <m:r>
                              <a:rPr lang="en-IN" i="1">
                                <a:latin typeface="Cambria Math" panose="02040503050406030204" pitchFamily="18" charset="0"/>
                              </a:rPr>
                              <m:t>𝑡</m:t>
                            </m:r>
                          </m:e>
                        </m:d>
                        <m:r>
                          <a:rPr lang="en-IN" i="1">
                            <a:latin typeface="Cambria Math" panose="02040503050406030204" pitchFamily="18" charset="0"/>
                          </a:rPr>
                          <m:t>𝑑𝑡</m:t>
                        </m:r>
                      </m:e>
                    </m:nary>
                    <m:r>
                      <a:rPr lang="en-IN" b="0" i="1" smtClean="0">
                        <a:latin typeface="Cambria Math" panose="02040503050406030204" pitchFamily="18" charset="0"/>
                      </a:rPr>
                      <m:t>=1</m:t>
                    </m:r>
                  </m:oMath>
                </a14:m>
                <a:endParaRPr lang="en-IN" dirty="0" smtClean="0"/>
              </a:p>
              <a:p>
                <a:r>
                  <a:rPr lang="en-IN" dirty="0" smtClean="0"/>
                  <a:t>Expectation of a continuous R.V. </a:t>
                </a:r>
                <a14:m>
                  <m:oMath xmlns:m="http://schemas.openxmlformats.org/officeDocument/2006/math">
                    <m:r>
                      <a:rPr lang="en-IN" b="0" i="1" smtClean="0">
                        <a:latin typeface="Cambria Math" panose="02040503050406030204" pitchFamily="18" charset="0"/>
                      </a:rPr>
                      <m:t>𝑋</m:t>
                    </m:r>
                  </m:oMath>
                </a14:m>
                <a:r>
                  <a:rPr lang="en-IN" dirty="0" smtClean="0"/>
                  <a:t> is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nary>
                      <m:naryPr>
                        <m:supHide m:val="on"/>
                        <m:ctrlPr>
                          <a:rPr lang="en-IN" b="0" i="1" smtClean="0">
                            <a:latin typeface="Cambria Math" panose="02040503050406030204" pitchFamily="18" charset="0"/>
                            <a:ea typeface="Cambria Math" panose="02040503050406030204" pitchFamily="18" charset="0"/>
                          </a:rPr>
                        </m:ctrlPr>
                      </m:naryPr>
                      <m:sub>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𝑡</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𝑓</m:t>
                            </m:r>
                          </m:e>
                          <m:sub>
                            <m:r>
                              <a:rPr lang="en-IN" b="0" i="1" smtClean="0">
                                <a:latin typeface="Cambria Math" panose="02040503050406030204" pitchFamily="18" charset="0"/>
                                <a:ea typeface="Cambria Math" panose="02040503050406030204" pitchFamily="18" charset="0"/>
                              </a:rPr>
                              <m:t>𝑋</m:t>
                            </m:r>
                          </m:sub>
                        </m:sSub>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𝑡</m:t>
                            </m:r>
                          </m:e>
                        </m:d>
                        <m:r>
                          <a:rPr lang="en-IN" b="0" i="1" smtClean="0">
                            <a:latin typeface="Cambria Math" panose="02040503050406030204" pitchFamily="18" charset="0"/>
                            <a:ea typeface="Cambria Math" panose="02040503050406030204" pitchFamily="18" charset="0"/>
                          </a:rPr>
                          <m:t>𝑑𝑡</m:t>
                        </m:r>
                      </m:e>
                    </m:nary>
                  </m:oMath>
                </a14:m>
                <a:endParaRPr lang="en-IN" dirty="0" smtClean="0"/>
              </a:p>
              <a:p>
                <a:pPr lvl="2"/>
                <a:r>
                  <a:rPr lang="en-IN" b="1" dirty="0" smtClean="0"/>
                  <a:t>LOTUS</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e>
                    </m:d>
                    <m:r>
                      <a:rPr lang="en-IN" b="0" i="1" smtClean="0">
                        <a:latin typeface="Cambria Math" panose="02040503050406030204" pitchFamily="18" charset="0"/>
                        <a:ea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𝑡</m:t>
                            </m:r>
                          </m:e>
                        </m:d>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𝑓</m:t>
                            </m:r>
                          </m:e>
                          <m:sub>
                            <m:r>
                              <a:rPr lang="en-IN" i="1">
                                <a:latin typeface="Cambria Math" panose="02040503050406030204" pitchFamily="18" charset="0"/>
                                <a:ea typeface="Cambria Math" panose="02040503050406030204" pitchFamily="18" charset="0"/>
                              </a:rPr>
                              <m:t>𝑋</m:t>
                            </m:r>
                          </m:sub>
                        </m:sSub>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𝑡</m:t>
                            </m:r>
                          </m:e>
                        </m:d>
                        <m:r>
                          <a:rPr lang="en-IN" i="1">
                            <a:latin typeface="Cambria Math" panose="02040503050406030204" pitchFamily="18" charset="0"/>
                            <a:ea typeface="Cambria Math" panose="02040503050406030204" pitchFamily="18" charset="0"/>
                          </a:rPr>
                          <m:t>𝑑𝑡</m:t>
                        </m:r>
                      </m:e>
                    </m:nary>
                  </m:oMath>
                </a14:m>
                <a:endParaRPr lang="en-IN" dirty="0" smtClean="0"/>
              </a:p>
              <a:p>
                <a:r>
                  <a:rPr lang="en-IN" dirty="0" smtClean="0"/>
                  <a:t>Variance of a continuous R.V. </a:t>
                </a:r>
                <a14:m>
                  <m:oMath xmlns:m="http://schemas.openxmlformats.org/officeDocument/2006/math">
                    <m:r>
                      <a:rPr lang="en-IN" b="0" i="1" smtClean="0">
                        <a:latin typeface="Cambria Math" panose="02040503050406030204" pitchFamily="18" charset="0"/>
                      </a:rPr>
                      <m:t>𝑋</m:t>
                    </m:r>
                  </m:oMath>
                </a14:m>
                <a:r>
                  <a:rPr lang="en-IN" dirty="0" smtClean="0"/>
                  <a:t> is </a:t>
                </a:r>
                <a14:m>
                  <m:oMath xmlns:m="http://schemas.openxmlformats.org/officeDocument/2006/math">
                    <m:r>
                      <a:rPr lang="en-IN" i="1" smtClean="0">
                        <a:latin typeface="Cambria Math" panose="02040503050406030204" pitchFamily="18" charset="0"/>
                        <a:ea typeface="Cambria Math" panose="02040503050406030204" pitchFamily="18" charset="0"/>
                      </a:rPr>
                      <m:t>𝕍</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𝑋</m:t>
                            </m:r>
                          </m:sub>
                        </m:sSub>
                      </m:sub>
                      <m:sup/>
                      <m:e>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𝑡</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r>
                                  <a:rPr lang="en-IN" i="1">
                                    <a:latin typeface="Cambria Math" panose="02040503050406030204" pitchFamily="18" charset="0"/>
                                    <a:ea typeface="Cambria Math" panose="02040503050406030204" pitchFamily="18" charset="0"/>
                                  </a:rPr>
                                  <m:t>𝑋</m:t>
                                </m:r>
                              </m:e>
                            </m:d>
                          </m:e>
                          <m:sup>
                            <m:r>
                              <a:rPr lang="en-IN" b="0" i="1" smtClean="0">
                                <a:latin typeface="Cambria Math" panose="02040503050406030204" pitchFamily="18" charset="0"/>
                                <a:ea typeface="Cambria Math" panose="02040503050406030204" pitchFamily="18" charset="0"/>
                              </a:rPr>
                              <m:t>2</m:t>
                            </m:r>
                          </m:sup>
                        </m:sSup>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𝑓</m:t>
                            </m:r>
                          </m:e>
                          <m:sub>
                            <m:r>
                              <a:rPr lang="en-IN" i="1">
                                <a:latin typeface="Cambria Math" panose="02040503050406030204" pitchFamily="18" charset="0"/>
                                <a:ea typeface="Cambria Math" panose="02040503050406030204" pitchFamily="18" charset="0"/>
                              </a:rPr>
                              <m:t>𝑋</m:t>
                            </m:r>
                          </m:sub>
                        </m:sSub>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𝑡</m:t>
                            </m:r>
                          </m:e>
                        </m:d>
                        <m:r>
                          <a:rPr lang="en-IN" i="1">
                            <a:latin typeface="Cambria Math" panose="02040503050406030204" pitchFamily="18" charset="0"/>
                            <a:ea typeface="Cambria Math" panose="02040503050406030204" pitchFamily="18" charset="0"/>
                          </a:rPr>
                          <m:t>𝑑𝑡</m:t>
                        </m:r>
                      </m:e>
                    </m:nary>
                  </m:oMath>
                </a14:m>
                <a:endParaRPr lang="en-IN" dirty="0" smtClean="0"/>
              </a:p>
              <a:p>
                <a:pPr lvl="2"/>
                <a14:m>
                  <m:oMath xmlns:m="http://schemas.openxmlformats.org/officeDocument/2006/math">
                    <m:r>
                      <a:rPr lang="en-IN">
                        <a:latin typeface="Cambria Math" panose="02040503050406030204" pitchFamily="18" charset="0"/>
                        <a:ea typeface="Cambria Math" panose="02040503050406030204" pitchFamily="18" charset="0"/>
                      </a:rPr>
                      <m:t>𝕍</m:t>
                    </m:r>
                    <m:r>
                      <a:rPr lang="en-IN">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𝑋</m:t>
                            </m:r>
                          </m:e>
                          <m:sup>
                            <m:r>
                              <a:rPr lang="en-IN" b="0" i="1" smtClean="0">
                                <a:latin typeface="Cambria Math" panose="02040503050406030204" pitchFamily="18" charset="0"/>
                                <a:ea typeface="Cambria Math" panose="02040503050406030204" pitchFamily="18" charset="0"/>
                              </a:rPr>
                              <m:t>2</m:t>
                            </m:r>
                          </m:sup>
                        </m:sSup>
                      </m:e>
                    </m:d>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nary>
                      <m:naryPr>
                        <m:supHide m:val="on"/>
                        <m:ctrlPr>
                          <a:rPr lang="en-IN" i="1">
                            <a:latin typeface="Cambria Math" panose="02040503050406030204" pitchFamily="18" charset="0"/>
                            <a:ea typeface="Cambria Math" panose="02040503050406030204" pitchFamily="18" charset="0"/>
                          </a:rPr>
                        </m:ctrlPr>
                      </m:naryPr>
                      <m:sub>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𝑋</m:t>
                            </m:r>
                          </m:sub>
                        </m:sSub>
                      </m:sub>
                      <m:sup/>
                      <m:e>
                        <m:sSup>
                          <m:sSupPr>
                            <m:ctrlPr>
                              <a:rPr lang="en-IN" i="1">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𝑡</m:t>
                            </m:r>
                          </m:e>
                          <m:sup>
                            <m:r>
                              <a:rPr lang="en-IN">
                                <a:latin typeface="Cambria Math" panose="02040503050406030204" pitchFamily="18" charset="0"/>
                                <a:ea typeface="Cambria Math" panose="02040503050406030204" pitchFamily="18" charset="0"/>
                              </a:rPr>
                              <m:t>2</m:t>
                            </m:r>
                          </m:sup>
                        </m:sSup>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𝑓</m:t>
                            </m:r>
                          </m:e>
                          <m:sub>
                            <m:r>
                              <a:rPr lang="en-IN">
                                <a:latin typeface="Cambria Math" panose="02040503050406030204" pitchFamily="18" charset="0"/>
                                <a:ea typeface="Cambria Math" panose="02040503050406030204" pitchFamily="18" charset="0"/>
                              </a:rPr>
                              <m:t>𝑋</m:t>
                            </m:r>
                          </m:sub>
                        </m:sSub>
                        <m:d>
                          <m:dPr>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𝑡</m:t>
                            </m:r>
                          </m:e>
                        </m:d>
                        <m:r>
                          <a:rPr lang="en-IN">
                            <a:latin typeface="Cambria Math" panose="02040503050406030204" pitchFamily="18" charset="0"/>
                            <a:ea typeface="Cambria Math" panose="02040503050406030204" pitchFamily="18" charset="0"/>
                          </a:rPr>
                          <m:t>𝑑𝑡</m:t>
                        </m:r>
                      </m:e>
                    </m:nary>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e>
                        </m:d>
                      </m:e>
                      <m:sup>
                        <m:r>
                          <a:rPr lang="en-IN" b="0" i="1" smtClean="0">
                            <a:latin typeface="Cambria Math" panose="02040503050406030204" pitchFamily="18" charset="0"/>
                            <a:ea typeface="Cambria Math" panose="02040503050406030204" pitchFamily="18" charset="0"/>
                          </a:rPr>
                          <m:t>2</m:t>
                        </m:r>
                      </m:sup>
                    </m:sSup>
                  </m:oMath>
                </a14:m>
                <a:endParaRPr lang="en-IN" dirty="0" smtClean="0"/>
              </a:p>
              <a:p>
                <a:r>
                  <a:rPr lang="en-IN" dirty="0" smtClean="0"/>
                  <a:t>Joint PDFs make sense too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sub>
                    </m:sSub>
                  </m:oMath>
                </a14:m>
                <a:r>
                  <a:rPr lang="en-IN" dirty="0" smtClean="0"/>
                  <a:t>: suppose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and </a:t>
                </a:r>
                <a14:m>
                  <m:oMath xmlns:m="http://schemas.openxmlformats.org/officeDocument/2006/math">
                    <m:d>
                      <m:dPr>
                        <m:begChr m:val="["/>
                        <m:endChr m:val="]"/>
                        <m:ctrlPr>
                          <a:rPr lang="en-IN" i="1">
                            <a:latin typeface="Cambria Math" panose="02040503050406030204" pitchFamily="18" charset="0"/>
                          </a:rPr>
                        </m:ctrlPr>
                      </m:dPr>
                      <m:e>
                        <m:r>
                          <a:rPr lang="en-IN" b="0" i="1" smtClean="0">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𝑞</m:t>
                        </m:r>
                      </m:e>
                    </m:d>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𝑆</m:t>
                        </m:r>
                      </m:e>
                      <m:sub>
                        <m:r>
                          <a:rPr lang="en-IN" b="0" i="1" smtClean="0">
                            <a:latin typeface="Cambria Math" panose="02040503050406030204" pitchFamily="18" charset="0"/>
                          </a:rPr>
                          <m:t>𝑌</m:t>
                        </m:r>
                      </m:sub>
                    </m:sSub>
                  </m:oMath>
                </a14:m>
                <a:r>
                  <a:rPr lang="en-IN" dirty="0" smtClean="0"/>
                  <a:t/>
                </a:r>
                <a:br>
                  <a:rPr lang="en-IN" dirty="0" smtClean="0"/>
                </a:br>
                <a14:m>
                  <m:oMath xmlns:m="http://schemas.openxmlformats.org/officeDocument/2006/math">
                    <m:r>
                      <a:rPr lang="en-IN" i="1">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i="1">
                            <a:solidFill>
                              <a:schemeClr val="tx1"/>
                            </a:solidFill>
                            <a:latin typeface="Cambria Math" panose="02040503050406030204" pitchFamily="18" charset="0"/>
                            <a:ea typeface="Cambria Math" panose="02040503050406030204" pitchFamily="18" charset="0"/>
                          </a:rPr>
                          <m:t>𝑋</m:t>
                        </m:r>
                        <m:r>
                          <a:rPr lang="en-IN" i="1">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i="1">
                                <a:solidFill>
                                  <a:schemeClr val="tx1"/>
                                </a:solidFill>
                                <a:latin typeface="Cambria Math" panose="02040503050406030204" pitchFamily="18" charset="0"/>
                                <a:ea typeface="Cambria Math" panose="02040503050406030204" pitchFamily="18" charset="0"/>
                              </a:rPr>
                              <m:t>𝑎</m:t>
                            </m:r>
                            <m:r>
                              <a:rPr lang="en-IN" i="1">
                                <a:solidFill>
                                  <a:schemeClr val="tx1"/>
                                </a:solidFill>
                                <a:latin typeface="Cambria Math" panose="02040503050406030204" pitchFamily="18" charset="0"/>
                                <a:ea typeface="Cambria Math" panose="02040503050406030204" pitchFamily="18" charset="0"/>
                              </a:rPr>
                              <m:t>,</m:t>
                            </m:r>
                            <m:r>
                              <a:rPr lang="en-IN" i="1">
                                <a:solidFill>
                                  <a:schemeClr val="tx1"/>
                                </a:solidFill>
                                <a:latin typeface="Cambria Math" panose="02040503050406030204" pitchFamily="18" charset="0"/>
                                <a:ea typeface="Cambria Math" panose="02040503050406030204" pitchFamily="18" charset="0"/>
                              </a:rPr>
                              <m:t>𝑏</m:t>
                            </m:r>
                          </m:e>
                        </m:d>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𝑌</m:t>
                        </m:r>
                        <m:r>
                          <a:rPr lang="en-IN" b="0" i="1" smtClean="0">
                            <a:solidFill>
                              <a:schemeClr val="tx1"/>
                            </a:solidFill>
                            <a:latin typeface="Cambria Math" panose="02040503050406030204" pitchFamily="18" charset="0"/>
                            <a:ea typeface="Cambria Math" panose="02040503050406030204" pitchFamily="18" charset="0"/>
                          </a:rPr>
                          <m:t>∈</m:t>
                        </m:r>
                        <m:d>
                          <m:dPr>
                            <m:begChr m:val="["/>
                            <m:endChr m:val="]"/>
                            <m:ctrlPr>
                              <a:rPr lang="en-IN" b="0" i="1" smtClean="0">
                                <a:solidFill>
                                  <a:schemeClr val="tx1"/>
                                </a:solidFill>
                                <a:latin typeface="Cambria Math" panose="02040503050406030204" pitchFamily="18" charset="0"/>
                                <a:ea typeface="Cambria Math" panose="02040503050406030204" pitchFamily="18" charset="0"/>
                              </a:rPr>
                            </m:ctrlPr>
                          </m:dPr>
                          <m:e>
                            <m:r>
                              <a:rPr lang="en-IN" b="0" i="1" smtClean="0">
                                <a:solidFill>
                                  <a:schemeClr val="tx1"/>
                                </a:solidFill>
                                <a:latin typeface="Cambria Math" panose="02040503050406030204" pitchFamily="18" charset="0"/>
                                <a:ea typeface="Cambria Math" panose="02040503050406030204" pitchFamily="18" charset="0"/>
                              </a:rPr>
                              <m:t>𝑝</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𝑞</m:t>
                            </m:r>
                          </m:e>
                        </m:d>
                      </m:e>
                    </m:d>
                    <m:r>
                      <a:rPr lang="en-IN" b="0" i="1" smtClean="0">
                        <a:solidFill>
                          <a:schemeClr val="tx1"/>
                        </a:solidFill>
                        <a:latin typeface="Cambria Math" panose="02040503050406030204" pitchFamily="18" charset="0"/>
                        <a:ea typeface="Cambria Math" panose="02040503050406030204" pitchFamily="18" charset="0"/>
                      </a:rPr>
                      <m:t>=</m:t>
                    </m:r>
                    <m:nary>
                      <m:naryPr>
                        <m:ctrlPr>
                          <a:rPr lang="en-IN" i="1">
                            <a:solidFill>
                              <a:schemeClr val="tx1"/>
                            </a:solidFill>
                            <a:latin typeface="Cambria Math" panose="02040503050406030204" pitchFamily="18" charset="0"/>
                            <a:ea typeface="Cambria Math" panose="02040503050406030204" pitchFamily="18" charset="0"/>
                          </a:rPr>
                        </m:ctrlPr>
                      </m:naryPr>
                      <m:sub>
                        <m:r>
                          <a:rPr lang="en-IN" b="0" i="1" smtClean="0">
                            <a:solidFill>
                              <a:schemeClr val="tx1"/>
                            </a:solidFill>
                            <a:latin typeface="Cambria Math" panose="02040503050406030204" pitchFamily="18" charset="0"/>
                            <a:ea typeface="Cambria Math" panose="02040503050406030204" pitchFamily="18" charset="0"/>
                          </a:rPr>
                          <m:t>𝑝</m:t>
                        </m:r>
                      </m:sub>
                      <m:sup>
                        <m:r>
                          <a:rPr lang="en-IN" b="0" i="1" smtClean="0">
                            <a:solidFill>
                              <a:schemeClr val="tx1"/>
                            </a:solidFill>
                            <a:latin typeface="Cambria Math" panose="02040503050406030204" pitchFamily="18" charset="0"/>
                            <a:ea typeface="Cambria Math" panose="02040503050406030204" pitchFamily="18" charset="0"/>
                          </a:rPr>
                          <m:t>𝑞</m:t>
                        </m:r>
                      </m:sup>
                      <m:e>
                        <m:nary>
                          <m:naryPr>
                            <m:ctrlPr>
                              <a:rPr lang="en-IN" i="1" smtClean="0">
                                <a:solidFill>
                                  <a:schemeClr val="tx1"/>
                                </a:solidFill>
                                <a:latin typeface="Cambria Math" panose="02040503050406030204" pitchFamily="18" charset="0"/>
                                <a:ea typeface="Cambria Math" panose="02040503050406030204" pitchFamily="18" charset="0"/>
                              </a:rPr>
                            </m:ctrlPr>
                          </m:naryPr>
                          <m:sub>
                            <m:r>
                              <m:rPr>
                                <m:brk m:alnAt="23"/>
                              </m:rPr>
                              <a:rPr lang="en-IN" b="0" i="1" smtClean="0">
                                <a:solidFill>
                                  <a:schemeClr val="tx1"/>
                                </a:solidFill>
                                <a:latin typeface="Cambria Math" panose="02040503050406030204" pitchFamily="18" charset="0"/>
                                <a:ea typeface="Cambria Math" panose="02040503050406030204" pitchFamily="18" charset="0"/>
                              </a:rPr>
                              <m:t>𝑎</m:t>
                            </m:r>
                          </m:sub>
                          <m:sup>
                            <m:r>
                              <a:rPr lang="en-IN" b="0" i="1" smtClean="0">
                                <a:solidFill>
                                  <a:schemeClr val="tx1"/>
                                </a:solidFill>
                                <a:latin typeface="Cambria Math" panose="02040503050406030204" pitchFamily="18" charset="0"/>
                                <a:ea typeface="Cambria Math" panose="02040503050406030204" pitchFamily="18" charset="0"/>
                              </a:rPr>
                              <m:t>𝑏</m:t>
                            </m:r>
                          </m:sup>
                          <m:e>
                            <m:sSub>
                              <m:sSubPr>
                                <m:ctrlPr>
                                  <a:rPr lang="en-IN" b="0" i="1" smtClean="0">
                                    <a:solidFill>
                                      <a:schemeClr val="tx1"/>
                                    </a:solidFill>
                                    <a:latin typeface="Cambria Math" panose="02040503050406030204" pitchFamily="18" charset="0"/>
                                    <a:ea typeface="Cambria Math" panose="02040503050406030204" pitchFamily="18" charset="0"/>
                                  </a:rPr>
                                </m:ctrlPr>
                              </m:sSubPr>
                              <m:e>
                                <m:r>
                                  <a:rPr lang="en-IN" b="0" i="1" smtClean="0">
                                    <a:solidFill>
                                      <a:schemeClr val="tx1"/>
                                    </a:solidFill>
                                    <a:latin typeface="Cambria Math" panose="02040503050406030204" pitchFamily="18" charset="0"/>
                                    <a:ea typeface="Cambria Math" panose="02040503050406030204" pitchFamily="18" charset="0"/>
                                  </a:rPr>
                                  <m:t>𝑓</m:t>
                                </m:r>
                              </m:e>
                              <m:sub>
                                <m:r>
                                  <a:rPr lang="en-IN" b="0" i="1" smtClean="0">
                                    <a:solidFill>
                                      <a:schemeClr val="tx1"/>
                                    </a:solidFill>
                                    <a:latin typeface="Cambria Math" panose="02040503050406030204" pitchFamily="18" charset="0"/>
                                    <a:ea typeface="Cambria Math" panose="02040503050406030204" pitchFamily="18" charset="0"/>
                                  </a:rPr>
                                  <m:t>𝑋</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𝑌</m:t>
                                </m:r>
                              </m:sub>
                            </m:sSub>
                            <m:d>
                              <m:dPr>
                                <m:ctrlPr>
                                  <a:rPr lang="en-IN" b="0" i="1" smtClean="0">
                                    <a:solidFill>
                                      <a:schemeClr val="tx1"/>
                                    </a:solidFill>
                                    <a:latin typeface="Cambria Math" panose="02040503050406030204" pitchFamily="18" charset="0"/>
                                    <a:ea typeface="Cambria Math" panose="02040503050406030204" pitchFamily="18" charset="0"/>
                                  </a:rPr>
                                </m:ctrlPr>
                              </m:dPr>
                              <m:e>
                                <m:r>
                                  <a:rPr lang="en-IN" b="0" i="1" smtClean="0">
                                    <a:solidFill>
                                      <a:schemeClr val="tx1"/>
                                    </a:solidFill>
                                    <a:latin typeface="Cambria Math" panose="02040503050406030204" pitchFamily="18" charset="0"/>
                                    <a:ea typeface="Cambria Math" panose="02040503050406030204" pitchFamily="18" charset="0"/>
                                  </a:rPr>
                                  <m:t>𝑠</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𝑡</m:t>
                                </m:r>
                              </m:e>
                            </m:d>
                          </m:e>
                        </m:nary>
                        <m:r>
                          <a:rPr lang="en-IN" b="0" i="1" smtClean="0">
                            <a:solidFill>
                              <a:schemeClr val="tx1"/>
                            </a:solidFill>
                            <a:latin typeface="Cambria Math" panose="02040503050406030204" pitchFamily="18" charset="0"/>
                            <a:ea typeface="Cambria Math" panose="02040503050406030204" pitchFamily="18" charset="0"/>
                          </a:rPr>
                          <m:t>𝑑𝑠</m:t>
                        </m:r>
                        <m:r>
                          <a:rPr lang="en-IN" b="0" i="1" smtClean="0">
                            <a:solidFill>
                              <a:schemeClr val="tx1"/>
                            </a:solidFill>
                            <a:latin typeface="Cambria Math" panose="02040503050406030204" pitchFamily="18" charset="0"/>
                            <a:ea typeface="Cambria Math" panose="02040503050406030204" pitchFamily="18" charset="0"/>
                          </a:rPr>
                          <m:t> </m:t>
                        </m:r>
                        <m:r>
                          <a:rPr lang="en-IN" b="0" i="1" smtClean="0">
                            <a:solidFill>
                              <a:schemeClr val="tx1"/>
                            </a:solidFill>
                            <a:latin typeface="Cambria Math" panose="02040503050406030204" pitchFamily="18" charset="0"/>
                            <a:ea typeface="Cambria Math" panose="02040503050406030204" pitchFamily="18" charset="0"/>
                          </a:rPr>
                          <m:t>𝑑𝑡</m:t>
                        </m:r>
                      </m:e>
                    </m:nary>
                  </m:oMath>
                </a14:m>
                <a:endParaRPr lang="en-IN" dirty="0" smtClean="0"/>
              </a:p>
              <a:p>
                <a:pPr lvl="2"/>
                <a:r>
                  <a:rPr lang="en-IN" dirty="0" smtClean="0"/>
                  <a:t>They make sense even if </a:t>
                </a:r>
                <a14:m>
                  <m:oMath xmlns:m="http://schemas.openxmlformats.org/officeDocument/2006/math">
                    <m:r>
                      <a:rPr lang="en-IN" b="0" i="1" smtClean="0">
                        <a:latin typeface="Cambria Math" panose="02040503050406030204" pitchFamily="18" charset="0"/>
                      </a:rPr>
                      <m:t>𝑋</m:t>
                    </m:r>
                  </m:oMath>
                </a14:m>
                <a:r>
                  <a:rPr lang="en-IN" dirty="0" smtClean="0"/>
                  <a:t> is continuous and </a:t>
                </a:r>
                <a14:m>
                  <m:oMath xmlns:m="http://schemas.openxmlformats.org/officeDocument/2006/math">
                    <m:r>
                      <a:rPr lang="en-IN" b="0" i="1" smtClean="0">
                        <a:latin typeface="Cambria Math" panose="02040503050406030204" pitchFamily="18" charset="0"/>
                      </a:rPr>
                      <m:t>𝑌</m:t>
                    </m:r>
                  </m:oMath>
                </a14:m>
                <a:r>
                  <a:rPr lang="en-IN" dirty="0" smtClean="0"/>
                  <a:t> is discrete and vice versa</a:t>
                </a:r>
              </a:p>
              <a:p>
                <a:pPr lvl="2"/>
                <a:r>
                  <a:rPr lang="en-IN" dirty="0" smtClean="0"/>
                  <a:t>Details of these constructions, however, are beyond the scope of CS771</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333"/>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24</a:t>
            </a:fld>
            <a:endParaRPr lang="en-US"/>
          </a:p>
        </p:txBody>
      </p:sp>
    </p:spTree>
    <p:extLst>
      <p:ext uri="{BB962C8B-B14F-4D97-AF65-F5344CB8AC3E}">
        <p14:creationId xmlns:p14="http://schemas.microsoft.com/office/powerpoint/2010/main" val="363269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Continuous R.V.s– the Rules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Marginal probabilities continue to make sense</a:t>
                </a:r>
                <a:br>
                  <a:rPr lang="en-IN" dirty="0" smtClean="0"/>
                </a:b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nary>
                      <m:naryPr>
                        <m:supHide m:val="on"/>
                        <m:ctrlPr>
                          <a:rPr lang="en-IN" i="1">
                            <a:latin typeface="Cambria Math" panose="02040503050406030204" pitchFamily="18" charset="0"/>
                          </a:rPr>
                        </m:ctrlPr>
                      </m:naryPr>
                      <m:sub>
                        <m:sSub>
                          <m:sSubPr>
                            <m:ctrlPr>
                              <a:rPr lang="en-IN" i="1">
                                <a:latin typeface="Cambria Math" panose="02040503050406030204" pitchFamily="18" charset="0"/>
                              </a:rPr>
                            </m:ctrlPr>
                          </m:sSubPr>
                          <m:e>
                            <m:r>
                              <m:rPr>
                                <m:brk m:alnAt="7"/>
                              </m:rPr>
                              <a:rPr lang="en-IN" i="1">
                                <a:latin typeface="Cambria Math" panose="02040503050406030204" pitchFamily="18" charset="0"/>
                              </a:rPr>
                              <m:t>𝑆</m:t>
                            </m:r>
                          </m:e>
                          <m:sub>
                            <m:r>
                              <a:rPr lang="en-IN" b="0" i="1" smtClean="0">
                                <a:latin typeface="Cambria Math" panose="02040503050406030204" pitchFamily="18" charset="0"/>
                              </a:rPr>
                              <m:t>𝑌</m:t>
                            </m:r>
                          </m:sub>
                        </m:sSub>
                      </m:sub>
                      <m:sup/>
                      <m:e>
                        <m:sSub>
                          <m:sSubPr>
                            <m:ctrlPr>
                              <a:rPr lang="en-IN" i="1">
                                <a:latin typeface="Cambria Math" panose="02040503050406030204" pitchFamily="18" charset="0"/>
                              </a:rPr>
                            </m:ctrlPr>
                          </m:sSubPr>
                          <m:e>
                            <m:r>
                              <a:rPr lang="en-IN" i="1">
                                <a:latin typeface="Cambria Math" panose="02040503050406030204" pitchFamily="18" charset="0"/>
                              </a:rPr>
                              <m:t>𝑓</m:t>
                            </m:r>
                          </m:e>
                          <m:sub>
                            <m:r>
                              <a:rPr lang="en-IN" i="1">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sub>
                        </m:sSub>
                        <m:d>
                          <m:dPr>
                            <m:ctrlPr>
                              <a:rPr lang="en-IN" i="1">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i="1">
                                <a:latin typeface="Cambria Math" panose="02040503050406030204" pitchFamily="18" charset="0"/>
                              </a:rPr>
                              <m:t>𝑡</m:t>
                            </m:r>
                          </m:e>
                        </m:d>
                        <m:r>
                          <a:rPr lang="en-IN" i="1">
                            <a:latin typeface="Cambria Math" panose="02040503050406030204" pitchFamily="18" charset="0"/>
                          </a:rPr>
                          <m:t>𝑑𝑡</m:t>
                        </m:r>
                      </m:e>
                    </m:nary>
                  </m:oMath>
                </a14:m>
                <a:endParaRPr lang="en-IN" dirty="0" smtClean="0"/>
              </a:p>
              <a:p>
                <a:r>
                  <a:rPr lang="en-IN" dirty="0" smtClean="0"/>
                  <a:t>Conditional probabilities also make sense</a:t>
                </a:r>
              </a:p>
              <a:p>
                <a:pPr lvl="2"/>
                <a:r>
                  <a:rPr lang="en-IN" dirty="0" smtClean="0"/>
                  <a:t>When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both are continuous </a:t>
                </a: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b="0" i="1" smtClean="0">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oMath>
                </a14:m>
                <a:endParaRPr lang="en-IN" dirty="0" smtClean="0"/>
              </a:p>
              <a:p>
                <a:pPr lvl="3"/>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i="1">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r>
                      <a:rPr lang="en-IN" i="1" smtClean="0">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b="0" i="1" smtClean="0">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r>
                      <a:rPr lang="en-IN" b="0" i="1" smtClean="0">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oMath>
                </a14:m>
                <a:endParaRPr lang="en-IN" dirty="0" smtClean="0"/>
              </a:p>
              <a:p>
                <a:pPr lvl="3"/>
                <a:r>
                  <a:rPr lang="en-IN" dirty="0" smtClean="0"/>
                  <a:t>Actually, even </a:t>
                </a: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𝑟</m:t>
                        </m:r>
                      </m:e>
                    </m:d>
                  </m:oMath>
                </a14:m>
                <a:r>
                  <a:rPr lang="en-IN" dirty="0" smtClean="0"/>
                  <a:t> makes sense in this case – details beyond CS771</a:t>
                </a:r>
              </a:p>
              <a:p>
                <a:pPr lvl="2"/>
                <a:r>
                  <a:rPr lang="en-IN" dirty="0" smtClean="0"/>
                  <a:t>When </a:t>
                </a:r>
                <a14:m>
                  <m:oMath xmlns:m="http://schemas.openxmlformats.org/officeDocument/2006/math">
                    <m:r>
                      <a:rPr lang="en-IN" b="0" i="1" smtClean="0">
                        <a:latin typeface="Cambria Math" panose="02040503050406030204" pitchFamily="18" charset="0"/>
                      </a:rPr>
                      <m:t>𝑋</m:t>
                    </m:r>
                  </m:oMath>
                </a14:m>
                <a:r>
                  <a:rPr lang="en-IN" dirty="0" smtClean="0"/>
                  <a:t> is discrete but </a:t>
                </a:r>
                <a14:m>
                  <m:oMath xmlns:m="http://schemas.openxmlformats.org/officeDocument/2006/math">
                    <m:r>
                      <a:rPr lang="en-IN" b="0" i="1" smtClean="0">
                        <a:latin typeface="Cambria Math" panose="02040503050406030204" pitchFamily="18" charset="0"/>
                      </a:rPr>
                      <m:t>𝑌</m:t>
                    </m:r>
                  </m:oMath>
                </a14:m>
                <a:r>
                  <a:rPr lang="en-IN" dirty="0" smtClean="0"/>
                  <a:t> is continuous </a:t>
                </a: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𝑐</m:t>
                        </m:r>
                        <m:r>
                          <a:rPr lang="en-IN">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oMath>
                </a14:m>
                <a:endParaRPr lang="en-IN" dirty="0" smtClean="0"/>
              </a:p>
              <a:p>
                <a:pPr lvl="3"/>
                <a:r>
                  <a:rPr lang="en-IN" dirty="0"/>
                  <a:t>Actually, even </a:t>
                </a: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b="0" i="0"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𝑐</m:t>
                        </m:r>
                        <m:r>
                          <a:rPr lang="en-IN">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i="1">
                            <a:solidFill>
                              <a:schemeClr val="tx1"/>
                            </a:solidFill>
                            <a:latin typeface="Cambria Math" panose="02040503050406030204" pitchFamily="18" charset="0"/>
                            <a:ea typeface="Cambria Math" panose="02040503050406030204" pitchFamily="18" charset="0"/>
                          </a:rPr>
                          <m:t>=</m:t>
                        </m:r>
                        <m:r>
                          <a:rPr lang="en-IN" i="1">
                            <a:solidFill>
                              <a:schemeClr val="tx1"/>
                            </a:solidFill>
                            <a:latin typeface="Cambria Math" panose="02040503050406030204" pitchFamily="18" charset="0"/>
                            <a:ea typeface="Cambria Math" panose="02040503050406030204" pitchFamily="18" charset="0"/>
                          </a:rPr>
                          <m:t>𝑟</m:t>
                        </m:r>
                      </m:e>
                    </m:d>
                  </m:oMath>
                </a14:m>
                <a:r>
                  <a:rPr lang="en-IN" dirty="0"/>
                  <a:t> makes sense in this case – details beyond CS771</a:t>
                </a:r>
                <a:endParaRPr lang="en-IN" dirty="0" smtClean="0"/>
              </a:p>
              <a:p>
                <a:pPr lvl="2"/>
                <a:r>
                  <a:rPr lang="en-IN" dirty="0"/>
                  <a:t>When </a:t>
                </a:r>
                <a14:m>
                  <m:oMath xmlns:m="http://schemas.openxmlformats.org/officeDocument/2006/math">
                    <m:r>
                      <a:rPr lang="en-IN">
                        <a:latin typeface="Cambria Math" panose="02040503050406030204" pitchFamily="18" charset="0"/>
                      </a:rPr>
                      <m:t>𝑋</m:t>
                    </m:r>
                  </m:oMath>
                </a14:m>
                <a:r>
                  <a:rPr lang="en-IN" dirty="0"/>
                  <a:t> is </a:t>
                </a:r>
                <a:r>
                  <a:rPr lang="en-IN" dirty="0" smtClean="0"/>
                  <a:t>continuous </a:t>
                </a:r>
                <a:r>
                  <a:rPr lang="en-IN" dirty="0"/>
                  <a:t>but </a:t>
                </a:r>
                <a14:m>
                  <m:oMath xmlns:m="http://schemas.openxmlformats.org/officeDocument/2006/math">
                    <m:r>
                      <a:rPr lang="en-IN">
                        <a:latin typeface="Cambria Math" panose="02040503050406030204" pitchFamily="18" charset="0"/>
                      </a:rPr>
                      <m:t>𝑌</m:t>
                    </m:r>
                  </m:oMath>
                </a14:m>
                <a:r>
                  <a:rPr lang="en-IN" dirty="0"/>
                  <a:t> </a:t>
                </a:r>
                <a:r>
                  <a:rPr lang="en-IN" dirty="0" smtClean="0"/>
                  <a:t>is discrete </a:t>
                </a: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b="0" i="1" smtClean="0">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𝑟</m:t>
                        </m:r>
                      </m:e>
                    </m:d>
                  </m:oMath>
                </a14:m>
                <a:endParaRPr lang="en-IN" dirty="0" smtClean="0"/>
              </a:p>
              <a:p>
                <a:r>
                  <a:rPr lang="en-IN" dirty="0" smtClean="0"/>
                  <a:t>Conditional expectations, (co)variances also defined similarly</a:t>
                </a:r>
              </a:p>
              <a:p>
                <a:pPr lvl="2"/>
                <a:r>
                  <a:rPr lang="en-IN" dirty="0" smtClean="0"/>
                  <a:t>Tricky to define in some cases as above – details beyond scope of CS771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b="-74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352" y="587168"/>
            <a:ext cx="1832396" cy="1832396"/>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850921" y="786565"/>
                <a:ext cx="3801704" cy="1041486"/>
              </a:xfrm>
              <a:prstGeom prst="wedgeRectCallout">
                <a:avLst>
                  <a:gd name="adj1" fmla="val -63964"/>
                  <a:gd name="adj2" fmla="val 4852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Wait! If </a:t>
                </a:r>
                <a14:m>
                  <m:oMath xmlns:m="http://schemas.openxmlformats.org/officeDocument/2006/math">
                    <m:r>
                      <a:rPr lang="en-IN" sz="2400" b="0" i="1" smtClean="0">
                        <a:solidFill>
                          <a:schemeClr val="tx1"/>
                        </a:solidFill>
                        <a:latin typeface="Cambria Math" panose="02040503050406030204" pitchFamily="18" charset="0"/>
                      </a:rPr>
                      <m:t>𝑌</m:t>
                    </m:r>
                  </m:oMath>
                </a14:m>
                <a:r>
                  <a:rPr lang="en-IN" sz="2400" dirty="0" smtClean="0">
                    <a:solidFill>
                      <a:schemeClr val="tx1"/>
                    </a:solidFill>
                    <a:latin typeface="+mj-lt"/>
                  </a:rPr>
                  <a:t> is continuous, even if </a:t>
                </a:r>
                <a14:m>
                  <m:oMath xmlns:m="http://schemas.openxmlformats.org/officeDocument/2006/math">
                    <m:r>
                      <a:rPr lang="en-IN" sz="2400" b="0" i="1" smtClean="0">
                        <a:solidFill>
                          <a:schemeClr val="tx1"/>
                        </a:solidFill>
                        <a:latin typeface="Cambria Math" panose="02040503050406030204" pitchFamily="18" charset="0"/>
                      </a:rPr>
                      <m:t>𝑟</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𝑆</m:t>
                        </m:r>
                      </m:e>
                      <m:sub>
                        <m:r>
                          <a:rPr lang="en-IN" sz="2400" b="0" i="1" smtClean="0">
                            <a:solidFill>
                              <a:schemeClr val="tx1"/>
                            </a:solidFill>
                            <a:latin typeface="Cambria Math" panose="02040503050406030204" pitchFamily="18" charset="0"/>
                          </a:rPr>
                          <m:t>𝑌</m:t>
                        </m:r>
                      </m:sub>
                    </m:sSub>
                  </m:oMath>
                </a14:m>
                <a:r>
                  <a:rPr lang="en-IN" sz="2400" dirty="0" smtClean="0">
                    <a:solidFill>
                      <a:schemeClr val="tx1"/>
                    </a:solidFill>
                    <a:latin typeface="+mj-lt"/>
                  </a:rPr>
                  <a:t>, what is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ℙ</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a:rPr lang="en-IN" sz="2400" b="0" i="1" smtClean="0">
                            <a:solidFill>
                              <a:schemeClr val="tx1"/>
                            </a:solidFill>
                            <a:latin typeface="Cambria Math" panose="02040503050406030204" pitchFamily="18" charset="0"/>
                            <a:ea typeface="Cambria Math" panose="02040503050406030204" pitchFamily="18" charset="0"/>
                          </a:rPr>
                          <m:t>𝑌</m:t>
                        </m:r>
                        <m:r>
                          <a:rPr lang="en-IN" sz="2400" b="0" i="1" smtClean="0">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𝑟</m:t>
                        </m:r>
                      </m:e>
                    </m:d>
                  </m:oMath>
                </a14:m>
                <a:r>
                  <a:rPr lang="en-IN" sz="2400" dirty="0" smtClean="0">
                    <a:solidFill>
                      <a:schemeClr val="tx1"/>
                    </a:solidFill>
                    <a:latin typeface="+mj-lt"/>
                  </a:rPr>
                  <a:t>?</a:t>
                </a:r>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850921" y="786565"/>
                <a:ext cx="3801704" cy="1041486"/>
              </a:xfrm>
              <a:prstGeom prst="wedgeRectCallout">
                <a:avLst>
                  <a:gd name="adj1" fmla="val -63964"/>
                  <a:gd name="adj2" fmla="val 48529"/>
                </a:avLst>
              </a:prstGeom>
              <a:blipFill>
                <a:blip r:embed="rId4"/>
                <a:stretch>
                  <a:fillRect r="-2654" b="-1130"/>
                </a:stretch>
              </a:blipFill>
              <a:ln w="38100">
                <a:solidFill>
                  <a:schemeClr val="accent1"/>
                </a:solidFill>
              </a:ln>
            </p:spPr>
            <p:txBody>
              <a:bodyPr/>
              <a:lstStyle/>
              <a:p>
                <a:r>
                  <a:rPr lang="en-IN">
                    <a:noFill/>
                  </a:rPr>
                  <a:t> </a:t>
                </a:r>
              </a:p>
            </p:txBody>
          </p:sp>
        </mc:Fallback>
      </mc:AlternateContent>
      <p:grpSp>
        <p:nvGrpSpPr>
          <p:cNvPr id="7" name="Group 6"/>
          <p:cNvGrpSpPr/>
          <p:nvPr/>
        </p:nvGrpSpPr>
        <p:grpSpPr>
          <a:xfrm>
            <a:off x="10626205" y="2125158"/>
            <a:ext cx="1468606" cy="1238929"/>
            <a:chOff x="12383748" y="1219011"/>
            <a:chExt cx="1862104" cy="1570887"/>
          </a:xfrm>
        </p:grpSpPr>
        <p:sp>
          <p:nvSpPr>
            <p:cNvPr id="8" name="Freeform 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3" name="Rectangular Callout 12"/>
              <p:cNvSpPr/>
              <p:nvPr/>
            </p:nvSpPr>
            <p:spPr>
              <a:xfrm>
                <a:off x="2938409" y="1918896"/>
                <a:ext cx="7572224" cy="1517660"/>
              </a:xfrm>
              <a:prstGeom prst="wedgeRectCallout">
                <a:avLst>
                  <a:gd name="adj1" fmla="val 59690"/>
                  <a:gd name="adj2" fmla="val 4346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ea typeface="Cambria Math" panose="02040503050406030204" pitchFamily="18" charset="0"/>
                  </a:rPr>
                  <a:t>In general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i="1">
                            <a:solidFill>
                              <a:schemeClr val="tx1"/>
                            </a:solidFill>
                            <a:latin typeface="Cambria Math" panose="02040503050406030204" pitchFamily="18" charset="0"/>
                            <a:ea typeface="Cambria Math" panose="02040503050406030204" pitchFamily="18" charset="0"/>
                          </a:rPr>
                          <m:t>𝑌</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𝑟</m:t>
                        </m:r>
                      </m:e>
                    </m:d>
                    <m:r>
                      <a:rPr lang="en-IN" sz="2400" b="0" i="1" smtClean="0">
                        <a:solidFill>
                          <a:schemeClr val="tx1"/>
                        </a:solidFill>
                        <a:latin typeface="Cambria Math" panose="02040503050406030204" pitchFamily="18" charset="0"/>
                        <a:ea typeface="Cambria Math" panose="02040503050406030204" pitchFamily="18" charset="0"/>
                      </a:rPr>
                      <m:t>=0</m:t>
                    </m:r>
                  </m:oMath>
                </a14:m>
                <a:r>
                  <a:rPr lang="en-IN" sz="2400" dirty="0" smtClean="0">
                    <a:solidFill>
                      <a:schemeClr val="tx1"/>
                    </a:solidFill>
                    <a:latin typeface="+mj-lt"/>
                    <a:ea typeface="Cambria Math" panose="02040503050406030204" pitchFamily="18" charset="0"/>
                  </a:rPr>
                  <a:t> in such cases and you would be right to suspect a divide-by-zero problem here. However, it is possible to still define </a:t>
                </a:r>
                <a14:m>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𝑎</m:t>
                            </m:r>
                            <m:r>
                              <a:rPr lang="en-IN" sz="2400">
                                <a:solidFill>
                                  <a:schemeClr val="tx1"/>
                                </a:solidFill>
                                <a:latin typeface="Cambria Math" panose="02040503050406030204" pitchFamily="18" charset="0"/>
                                <a:ea typeface="Cambria Math" panose="02040503050406030204" pitchFamily="18" charset="0"/>
                              </a:rPr>
                              <m:t>,</m:t>
                            </m:r>
                            <m:r>
                              <a:rPr lang="en-IN" sz="2400">
                                <a:solidFill>
                                  <a:schemeClr val="tx1"/>
                                </a:solidFill>
                                <a:latin typeface="Cambria Math" panose="02040503050406030204" pitchFamily="18" charset="0"/>
                                <a:ea typeface="Cambria Math" panose="02040503050406030204" pitchFamily="18" charset="0"/>
                              </a:rPr>
                              <m:t>𝑏</m:t>
                            </m:r>
                          </m:e>
                        </m:d>
                        <m:r>
                          <a:rPr lang="en-IN" sz="2400">
                            <a:solidFill>
                              <a:schemeClr val="tx1"/>
                            </a:solidFill>
                            <a:latin typeface="Cambria Math" panose="02040503050406030204" pitchFamily="18" charset="0"/>
                            <a:ea typeface="Cambria Math" panose="02040503050406030204" pitchFamily="18" charset="0"/>
                          </a:rPr>
                          <m:t> | </m:t>
                        </m:r>
                        <m:r>
                          <a:rPr lang="en-IN" sz="2400">
                            <a:solidFill>
                              <a:schemeClr val="tx1"/>
                            </a:solidFill>
                            <a:latin typeface="Cambria Math" panose="02040503050406030204" pitchFamily="18" charset="0"/>
                            <a:ea typeface="Cambria Math" panose="02040503050406030204" pitchFamily="18" charset="0"/>
                          </a:rPr>
                          <m:t>𝑌</m:t>
                        </m:r>
                        <m:r>
                          <a:rPr lang="en-IN" sz="2400" i="1">
                            <a:solidFill>
                              <a:schemeClr val="tx1"/>
                            </a:solidFill>
                            <a:latin typeface="Cambria Math" panose="02040503050406030204" pitchFamily="18" charset="0"/>
                            <a:ea typeface="Cambria Math" panose="02040503050406030204" pitchFamily="18" charset="0"/>
                          </a:rPr>
                          <m:t>=</m:t>
                        </m:r>
                        <m:r>
                          <a:rPr lang="en-IN" sz="2400" i="1">
                            <a:solidFill>
                              <a:schemeClr val="tx1"/>
                            </a:solidFill>
                            <a:latin typeface="Cambria Math" panose="02040503050406030204" pitchFamily="18" charset="0"/>
                            <a:ea typeface="Cambria Math" panose="02040503050406030204" pitchFamily="18" charset="0"/>
                          </a:rPr>
                          <m:t>𝑟</m:t>
                        </m:r>
                      </m:e>
                    </m:d>
                  </m:oMath>
                </a14:m>
                <a:r>
                  <a:rPr lang="en-IN" sz="2400" dirty="0" smtClean="0">
                    <a:solidFill>
                      <a:schemeClr val="tx1"/>
                    </a:solidFill>
                    <a:latin typeface="+mj-lt"/>
                    <a:ea typeface="Cambria Math" panose="02040503050406030204" pitchFamily="18" charset="0"/>
                  </a:rPr>
                  <a:t> using limits or a powerful technique called the </a:t>
                </a:r>
                <a:r>
                  <a:rPr lang="en-IN" sz="2400" i="1" dirty="0" smtClean="0">
                    <a:solidFill>
                      <a:schemeClr val="tx1"/>
                    </a:solidFill>
                    <a:latin typeface="+mj-lt"/>
                    <a:ea typeface="Cambria Math" panose="02040503050406030204" pitchFamily="18" charset="0"/>
                  </a:rPr>
                  <a:t>Radon-</a:t>
                </a:r>
                <a:r>
                  <a:rPr lang="en-IN" sz="2400" i="1" dirty="0" err="1" smtClean="0">
                    <a:solidFill>
                      <a:schemeClr val="tx1"/>
                    </a:solidFill>
                    <a:latin typeface="+mj-lt"/>
                    <a:ea typeface="Cambria Math" panose="02040503050406030204" pitchFamily="18" charset="0"/>
                  </a:rPr>
                  <a:t>Nikodym</a:t>
                </a:r>
                <a:r>
                  <a:rPr lang="en-IN" sz="2400" i="1" dirty="0" smtClean="0">
                    <a:solidFill>
                      <a:schemeClr val="tx1"/>
                    </a:solidFill>
                    <a:latin typeface="+mj-lt"/>
                    <a:ea typeface="Cambria Math" panose="02040503050406030204" pitchFamily="18" charset="0"/>
                  </a:rPr>
                  <a:t> derivative</a:t>
                </a:r>
                <a:endParaRPr lang="en-IN" sz="2400" dirty="0">
                  <a:solidFill>
                    <a:schemeClr val="tx1"/>
                  </a:solidFill>
                  <a:latin typeface="+mj-lt"/>
                </a:endParaRPr>
              </a:p>
            </p:txBody>
          </p:sp>
        </mc:Choice>
        <mc:Fallback xmlns="">
          <p:sp>
            <p:nvSpPr>
              <p:cNvPr id="13" name="Rectangular Callout 12"/>
              <p:cNvSpPr>
                <a:spLocks noRot="1" noChangeAspect="1" noMove="1" noResize="1" noEditPoints="1" noAdjustHandles="1" noChangeArrowheads="1" noChangeShapeType="1" noTextEdit="1"/>
              </p:cNvSpPr>
              <p:nvPr/>
            </p:nvSpPr>
            <p:spPr>
              <a:xfrm>
                <a:off x="2938409" y="1918896"/>
                <a:ext cx="7572224" cy="1517660"/>
              </a:xfrm>
              <a:prstGeom prst="wedgeRectCallout">
                <a:avLst>
                  <a:gd name="adj1" fmla="val 59690"/>
                  <a:gd name="adj2" fmla="val 43465"/>
                </a:avLst>
              </a:prstGeom>
              <a:blipFill>
                <a:blip r:embed="rId5"/>
                <a:stretch>
                  <a:fillRect l="-804" t="-3137" b="-9020"/>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03567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par>
                          <p:cTn id="27" fill="hold">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par>
                          <p:cTn id="35" fill="hold">
                            <p:stCondLst>
                              <p:cond delay="0"/>
                            </p:stCondLst>
                            <p:childTnLst>
                              <p:par>
                                <p:cTn id="36" presetID="22" presetClass="entr" presetSubtype="2"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right)">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Continuous R.V.s– the Rules Revisited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b="1" dirty="0" smtClean="0"/>
                  <a:t>Rules of Probability</a:t>
                </a:r>
                <a:r>
                  <a:rPr lang="en-IN" dirty="0" smtClean="0"/>
                  <a:t>: All rules Sum, Product, Chain, Bayes, Complement, Union continue to hold</a:t>
                </a:r>
              </a:p>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independent continuous R.V. then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r>
                          <a:rPr lang="en-IN" b="0" i="1" smtClean="0">
                            <a:latin typeface="Cambria Math" panose="02040503050406030204" pitchFamily="18" charset="0"/>
                          </a:rPr>
                          <m:t>,</m:t>
                        </m:r>
                        <m:r>
                          <a:rPr lang="en-IN" b="0" i="1" smtClean="0">
                            <a:latin typeface="Cambria Math" panose="02040503050406030204" pitchFamily="18" charset="0"/>
                          </a:rPr>
                          <m:t>𝑦</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𝑌</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𝑦</m:t>
                        </m:r>
                      </m:e>
                    </m:d>
                  </m:oMath>
                </a14:m>
                <a:endParaRPr lang="en-IN" dirty="0" smtClean="0"/>
              </a:p>
              <a:p>
                <a:r>
                  <a:rPr lang="en-IN" dirty="0" smtClean="0"/>
                  <a:t>For independent continuous R.V. we continue to have</a:t>
                </a:r>
                <a:br>
                  <a:rPr lang="en-IN" dirty="0" smtClean="0"/>
                </a:b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i="1">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𝑝</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𝑞</m:t>
                            </m:r>
                          </m:e>
                        </m:d>
                      </m:e>
                    </m:d>
                    <m:r>
                      <a:rPr lang="en-IN" b="0" i="1" smtClean="0">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e>
                    </m:d>
                  </m:oMath>
                </a14:m>
                <a:r>
                  <a:rPr lang="en-IN" dirty="0" smtClean="0"/>
                  <a:t/>
                </a:r>
                <a:br>
                  <a:rPr lang="en-IN" dirty="0" smtClean="0"/>
                </a:br>
                <a14:m>
                  <m:oMath xmlns:m="http://schemas.openxmlformats.org/officeDocument/2006/math">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r>
                          <a:rPr lang="en-IN" i="1">
                            <a:solidFill>
                              <a:schemeClr val="tx1"/>
                            </a:solidFill>
                            <a:latin typeface="Cambria Math" panose="02040503050406030204" pitchFamily="18" charset="0"/>
                            <a:ea typeface="Cambria Math" panose="02040503050406030204" pitchFamily="18" charset="0"/>
                          </a:rPr>
                          <m:t> | </m:t>
                        </m:r>
                        <m:r>
                          <a:rPr lang="en-IN">
                            <a:solidFill>
                              <a:schemeClr val="tx1"/>
                            </a:solidFill>
                            <a:latin typeface="Cambria Math" panose="02040503050406030204" pitchFamily="18" charset="0"/>
                            <a:ea typeface="Cambria Math" panose="02040503050406030204" pitchFamily="18" charset="0"/>
                          </a:rPr>
                          <m:t>𝑌</m:t>
                        </m:r>
                        <m:r>
                          <a:rPr lang="en-IN">
                            <a:solidFill>
                              <a:schemeClr val="tx1"/>
                            </a:solidFill>
                            <a:latin typeface="Cambria Math" panose="02040503050406030204" pitchFamily="18" charset="0"/>
                            <a:ea typeface="Cambria Math" panose="02040503050406030204" pitchFamily="18" charset="0"/>
                          </a:rPr>
                          <m:t>∈</m:t>
                        </m:r>
                        <m:r>
                          <a:rPr lang="en-IN" b="0" i="1" smtClean="0">
                            <a:solidFill>
                              <a:schemeClr val="tx1"/>
                            </a:solidFill>
                            <a:latin typeface="Cambria Math" panose="02040503050406030204" pitchFamily="18" charset="0"/>
                            <a:ea typeface="Cambria Math" panose="02040503050406030204" pitchFamily="18" charset="0"/>
                          </a:rPr>
                          <m:t>𝑟</m:t>
                        </m:r>
                      </m:e>
                    </m:d>
                    <m:r>
                      <a:rPr lang="en-IN" i="1">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ℙ</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𝑋</m:t>
                        </m:r>
                        <m:r>
                          <a:rPr lang="en-IN">
                            <a:solidFill>
                              <a:schemeClr val="tx1"/>
                            </a:solidFill>
                            <a:latin typeface="Cambria Math" panose="02040503050406030204" pitchFamily="18" charset="0"/>
                            <a:ea typeface="Cambria Math" panose="02040503050406030204" pitchFamily="18" charset="0"/>
                          </a:rPr>
                          <m:t>∈</m:t>
                        </m:r>
                        <m:d>
                          <m:dPr>
                            <m:begChr m:val="["/>
                            <m:endChr m:val="]"/>
                            <m:ctrlPr>
                              <a:rPr lang="en-IN" i="1">
                                <a:solidFill>
                                  <a:schemeClr val="tx1"/>
                                </a:solidFill>
                                <a:latin typeface="Cambria Math" panose="02040503050406030204" pitchFamily="18" charset="0"/>
                                <a:ea typeface="Cambria Math" panose="02040503050406030204" pitchFamily="18" charset="0"/>
                              </a:rPr>
                            </m:ctrlPr>
                          </m:dPr>
                          <m:e>
                            <m:r>
                              <a:rPr lang="en-IN">
                                <a:solidFill>
                                  <a:schemeClr val="tx1"/>
                                </a:solidFill>
                                <a:latin typeface="Cambria Math" panose="02040503050406030204" pitchFamily="18" charset="0"/>
                                <a:ea typeface="Cambria Math" panose="02040503050406030204" pitchFamily="18" charset="0"/>
                              </a:rPr>
                              <m:t>𝑎</m:t>
                            </m:r>
                            <m:r>
                              <a:rPr lang="en-IN">
                                <a:solidFill>
                                  <a:schemeClr val="tx1"/>
                                </a:solidFill>
                                <a:latin typeface="Cambria Math" panose="02040503050406030204" pitchFamily="18" charset="0"/>
                                <a:ea typeface="Cambria Math" panose="02040503050406030204" pitchFamily="18" charset="0"/>
                              </a:rPr>
                              <m:t>,</m:t>
                            </m:r>
                            <m:r>
                              <a:rPr lang="en-IN">
                                <a:solidFill>
                                  <a:schemeClr val="tx1"/>
                                </a:solidFill>
                                <a:latin typeface="Cambria Math" panose="02040503050406030204" pitchFamily="18" charset="0"/>
                                <a:ea typeface="Cambria Math" panose="02040503050406030204" pitchFamily="18" charset="0"/>
                              </a:rPr>
                              <m:t>𝑏</m:t>
                            </m:r>
                          </m:e>
                        </m:d>
                      </m:e>
                    </m:d>
                  </m:oMath>
                </a14:m>
                <a:endParaRPr lang="en-IN" dirty="0" smtClean="0"/>
              </a:p>
              <a:p>
                <a:r>
                  <a:rPr lang="en-IN" b="1" dirty="0" smtClean="0"/>
                  <a:t>Rules of Expectation</a:t>
                </a:r>
                <a:r>
                  <a:rPr lang="en-IN" dirty="0" smtClean="0"/>
                  <a:t>: All rules Linearity, Scaling, Product still hold</a:t>
                </a:r>
              </a:p>
              <a:p>
                <a:r>
                  <a:rPr lang="en-IN" b="1" dirty="0" smtClean="0"/>
                  <a:t>Rules of (co)Variance</a:t>
                </a:r>
                <a:r>
                  <a:rPr lang="en-IN" dirty="0" smtClean="0"/>
                  <a:t>: All rules Constant, Scaling, Shift, Sum still hold</a:t>
                </a:r>
              </a:p>
              <a:p>
                <a:endParaRPr lang="en-IN" dirty="0" smtClean="0"/>
              </a:p>
              <a:p>
                <a:pPr marL="0" indent="0">
                  <a:buNone/>
                </a:pP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81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26</a:t>
            </a:fld>
            <a:endParaRPr lang="en-US"/>
          </a:p>
        </p:txBody>
      </p:sp>
    </p:spTree>
    <p:extLst>
      <p:ext uri="{BB962C8B-B14F-4D97-AF65-F5344CB8AC3E}">
        <p14:creationId xmlns:p14="http://schemas.microsoft.com/office/powerpoint/2010/main" val="16219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IN" dirty="0" smtClean="0"/>
              <a:t>Probability Distributions </a:t>
            </a:r>
            <a:endParaRPr lang="en-IN" dirty="0"/>
          </a:p>
        </p:txBody>
      </p:sp>
      <p:sp>
        <p:nvSpPr>
          <p:cNvPr id="6" name="Text Placeholder 5"/>
          <p:cNvSpPr>
            <a:spLocks noGrp="1"/>
          </p:cNvSpPr>
          <p:nvPr>
            <p:ph type="body" idx="1"/>
          </p:nvPr>
        </p:nvSpPr>
        <p:spPr/>
        <p:txBody>
          <a:bodyPr/>
          <a:lstStyle/>
          <a:p>
            <a:r>
              <a:rPr lang="en-IN" dirty="0" smtClean="0"/>
              <a:t>Some distributions popularly used in ML</a:t>
            </a:r>
          </a:p>
          <a:p>
            <a:r>
              <a:rPr lang="en-IN" dirty="0" smtClean="0"/>
              <a:t>Discrete distributions: Bernoulli, Rademacher</a:t>
            </a:r>
          </a:p>
          <a:p>
            <a:r>
              <a:rPr lang="en-IN" dirty="0" smtClean="0"/>
              <a:t>Continuous distributions: Uniform, Gaussian, Laplacian</a:t>
            </a:r>
          </a:p>
          <a:p>
            <a:r>
              <a:rPr lang="en-IN" dirty="0" smtClean="0"/>
              <a:t>Some of their properties such as mean, median </a:t>
            </a:r>
            <a:r>
              <a:rPr lang="en-IN" dirty="0" err="1" smtClean="0"/>
              <a:t>etc</a:t>
            </a:r>
            <a:endParaRPr lang="en-IN" dirty="0" smtClean="0"/>
          </a:p>
          <a:p>
            <a:r>
              <a:rPr lang="en-IN" dirty="0" smtClean="0"/>
              <a:t>Notion of a parametric distribution</a:t>
            </a:r>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27</a:t>
            </a:fld>
            <a:endParaRPr lang="en-US"/>
          </a:p>
        </p:txBody>
      </p:sp>
    </p:spTree>
    <p:extLst>
      <p:ext uri="{BB962C8B-B14F-4D97-AF65-F5344CB8AC3E}">
        <p14:creationId xmlns:p14="http://schemas.microsoft.com/office/powerpoint/2010/main" val="17855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Bernoulli Distributions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normAutofit/>
              </a:bodyPr>
              <a:lstStyle/>
              <a:p>
                <a:r>
                  <a:rPr lang="en-IN" dirty="0" smtClean="0"/>
                  <a:t>These are probability distributions over the support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0,1</m:t>
                        </m:r>
                      </m:e>
                    </m:d>
                  </m:oMath>
                </a14:m>
                <a:endParaRPr lang="en-IN" dirty="0" smtClean="0"/>
              </a:p>
              <a:p>
                <a:pPr lvl="2"/>
                <a:r>
                  <a:rPr lang="en-IN" dirty="0"/>
                  <a:t>Very useful in binary classification as labels are often named </a:t>
                </a:r>
                <a14:m>
                  <m:oMath xmlns:m="http://schemas.openxmlformats.org/officeDocument/2006/math">
                    <m:d>
                      <m:dPr>
                        <m:begChr m:val="{"/>
                        <m:endChr m:val="}"/>
                        <m:ctrlPr>
                          <a:rPr lang="en-IN" i="1">
                            <a:latin typeface="Cambria Math" panose="02040503050406030204" pitchFamily="18" charset="0"/>
                          </a:rPr>
                        </m:ctrlPr>
                      </m:dPr>
                      <m:e>
                        <m:r>
                          <a:rPr lang="en-IN" b="0" i="1" smtClean="0">
                            <a:latin typeface="Cambria Math" panose="02040503050406030204" pitchFamily="18" charset="0"/>
                          </a:rPr>
                          <m:t>0</m:t>
                        </m:r>
                        <m:r>
                          <a:rPr lang="en-IN">
                            <a:latin typeface="Cambria Math" panose="02040503050406030204" pitchFamily="18" charset="0"/>
                          </a:rPr>
                          <m:t>,1</m:t>
                        </m:r>
                      </m:e>
                    </m:d>
                  </m:oMath>
                </a14:m>
                <a:endParaRPr lang="en-IN" dirty="0" smtClean="0"/>
              </a:p>
              <a:p>
                <a:r>
                  <a:rPr lang="en-IN" dirty="0" smtClean="0"/>
                  <a:t>Arguably the simplest of all distributions. PMF of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𝑌</m:t>
                    </m:r>
                  </m:oMath>
                </a14:m>
                <a:r>
                  <a:rPr lang="en-IN" dirty="0" smtClean="0"/>
                  <a:t> with Bernoulli distribution is uniquely specified by just specifying </a:t>
                </a:r>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=1</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𝑝</m:t>
                    </m:r>
                  </m:oMath>
                </a14:m>
                <a:endParaRPr lang="en-IN" dirty="0" smtClean="0"/>
              </a:p>
              <a:p>
                <a:pPr lvl="2"/>
                <a:r>
                  <a:rPr lang="en-IN" dirty="0" smtClean="0"/>
                  <a:t>Using complement rule we automatically get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0</m:t>
                        </m:r>
                      </m:e>
                    </m:d>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𝑝</m:t>
                    </m:r>
                  </m:oMath>
                </a14:m>
                <a:endParaRPr lang="en-IN" dirty="0"/>
              </a:p>
              <a:p>
                <a:pPr lvl="2"/>
                <a14:m>
                  <m:oMath xmlns:m="http://schemas.openxmlformats.org/officeDocument/2006/math">
                    <m:r>
                      <a:rPr lang="en-IN" b="0" i="1" smtClean="0">
                        <a:latin typeface="Cambria Math" panose="02040503050406030204" pitchFamily="18" charset="0"/>
                      </a:rPr>
                      <m:t>𝑝</m:t>
                    </m:r>
                  </m:oMath>
                </a14:m>
                <a:r>
                  <a:rPr lang="en-IN" dirty="0" smtClean="0"/>
                  <a:t> called “success probability” or “bias”</a:t>
                </a:r>
              </a:p>
              <a:p>
                <a:pPr lvl="2"/>
                <a:r>
                  <a:rPr lang="en-IN" dirty="0" smtClean="0"/>
                  <a:t>Do not confuse this with the bias of linear model – not the same thing!</a:t>
                </a:r>
              </a:p>
              <a:p>
                <a:r>
                  <a:rPr lang="en-IN" b="1" dirty="0" smtClean="0"/>
                  <a:t>Mean</a:t>
                </a:r>
                <a:r>
                  <a:rPr lang="en-IN" dirty="0" smtClean="0"/>
                  <a:t>: </a:t>
                </a:r>
                <a14:m>
                  <m:oMath xmlns:m="http://schemas.openxmlformats.org/officeDocument/2006/math">
                    <m:r>
                      <a:rPr lang="en-IN" b="0" i="1" smtClean="0">
                        <a:latin typeface="Cambria Math" panose="02040503050406030204" pitchFamily="18" charset="0"/>
                      </a:rPr>
                      <m:t>𝑝</m:t>
                    </m:r>
                  </m:oMath>
                </a14:m>
                <a:endParaRPr lang="en-IN" dirty="0" smtClean="0"/>
              </a:p>
              <a:p>
                <a:r>
                  <a:rPr lang="en-IN" b="1" dirty="0" smtClean="0"/>
                  <a:t>Mode</a:t>
                </a:r>
                <a:r>
                  <a:rPr lang="en-IN" dirty="0" smtClean="0"/>
                  <a:t>: </a:t>
                </a:r>
                <a14:m>
                  <m:oMath xmlns:m="http://schemas.openxmlformats.org/officeDocument/2006/math">
                    <m:r>
                      <a:rPr lang="en-IN" b="0" i="1" smtClean="0">
                        <a:latin typeface="Cambria Math" panose="02040503050406030204" pitchFamily="18" charset="0"/>
                      </a:rPr>
                      <m:t>1</m:t>
                    </m:r>
                  </m:oMath>
                </a14:m>
                <a:r>
                  <a:rPr lang="en-IN" dirty="0" smtClean="0"/>
                  <a:t> if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&gt;0.5</m:t>
                    </m:r>
                  </m:oMath>
                </a14:m>
                <a:r>
                  <a:rPr lang="en-IN" dirty="0" smtClean="0"/>
                  <a:t>, </a:t>
                </a:r>
                <a14:m>
                  <m:oMath xmlns:m="http://schemas.openxmlformats.org/officeDocument/2006/math">
                    <m:r>
                      <a:rPr lang="en-IN" b="0" i="1" smtClean="0">
                        <a:latin typeface="Cambria Math" panose="02040503050406030204" pitchFamily="18" charset="0"/>
                      </a:rPr>
                      <m:t>0</m:t>
                    </m:r>
                  </m:oMath>
                </a14:m>
                <a:r>
                  <a:rPr lang="en-IN" dirty="0" smtClean="0"/>
                  <a:t> if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&lt;0.5</m:t>
                    </m:r>
                  </m:oMath>
                </a14:m>
                <a:r>
                  <a:rPr lang="en-IN" dirty="0" smtClean="0"/>
                  <a:t>,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0,1</m:t>
                        </m:r>
                      </m:e>
                    </m:d>
                  </m:oMath>
                </a14:m>
                <a:r>
                  <a:rPr lang="en-IN" dirty="0" smtClean="0"/>
                  <a:t> if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=0.5</m:t>
                    </m:r>
                  </m:oMath>
                </a14:m>
                <a:endParaRPr lang="en-IN" dirty="0"/>
              </a:p>
              <a:p>
                <a:r>
                  <a:rPr lang="en-IN" b="1" dirty="0" smtClean="0"/>
                  <a:t>Variance</a:t>
                </a:r>
                <a:r>
                  <a:rPr lang="en-IN" dirty="0" smtClean="0"/>
                  <a:t>: </a:t>
                </a:r>
                <a14:m>
                  <m:oMath xmlns:m="http://schemas.openxmlformats.org/officeDocument/2006/math">
                    <m:r>
                      <a:rPr lang="en-IN" b="0" i="1" smtClean="0">
                        <a:latin typeface="Cambria Math" panose="02040503050406030204" pitchFamily="18" charset="0"/>
                      </a:rPr>
                      <m:t>𝑝</m:t>
                    </m:r>
                    <m:d>
                      <m:dPr>
                        <m:ctrlPr>
                          <a:rPr lang="en-IN" b="0" i="1" smtClean="0">
                            <a:latin typeface="Cambria Math" panose="02040503050406030204" pitchFamily="18" charset="0"/>
                          </a:rPr>
                        </m:ctrlPr>
                      </m:dPr>
                      <m:e>
                        <m:r>
                          <a:rPr lang="en-IN" b="0" i="1" smtClean="0">
                            <a:latin typeface="Cambria Math" panose="02040503050406030204" pitchFamily="18" charset="0"/>
                          </a:rPr>
                          <m:t>1−</m:t>
                        </m:r>
                        <m:r>
                          <a:rPr lang="en-IN" b="0" i="1" smtClean="0">
                            <a:latin typeface="Cambria Math" panose="02040503050406030204" pitchFamily="18" charset="0"/>
                          </a:rPr>
                          <m:t>𝑝</m:t>
                        </m:r>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10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28</a:t>
            </a:fld>
            <a:endParaRPr lang="en-US"/>
          </a:p>
        </p:txBody>
      </p:sp>
    </p:spTree>
    <p:extLst>
      <p:ext uri="{BB962C8B-B14F-4D97-AF65-F5344CB8AC3E}">
        <p14:creationId xmlns:p14="http://schemas.microsoft.com/office/powerpoint/2010/main" val="285380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Rademacher </a:t>
            </a:r>
            <a:r>
              <a:rPr lang="en-IN" dirty="0"/>
              <a:t>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These are probability distributions over the support </a:t>
                </a:r>
                <a14:m>
                  <m:oMath xmlns:m="http://schemas.openxmlformats.org/officeDocument/2006/math">
                    <m:d>
                      <m:dPr>
                        <m:begChr m:val="{"/>
                        <m:endChr m:val="}"/>
                        <m:ctrlPr>
                          <a:rPr lang="en-IN" i="1">
                            <a:latin typeface="Cambria Math" panose="02040503050406030204" pitchFamily="18" charset="0"/>
                          </a:rPr>
                        </m:ctrlPr>
                      </m:dPr>
                      <m:e>
                        <m:r>
                          <a:rPr lang="en-IN" b="0" i="1" smtClean="0">
                            <a:latin typeface="Cambria Math" panose="02040503050406030204" pitchFamily="18" charset="0"/>
                          </a:rPr>
                          <m:t>−1</m:t>
                        </m:r>
                        <m:r>
                          <a:rPr lang="en-IN" i="1">
                            <a:latin typeface="Cambria Math" panose="02040503050406030204" pitchFamily="18" charset="0"/>
                          </a:rPr>
                          <m:t>,1</m:t>
                        </m:r>
                      </m:e>
                    </m:d>
                  </m:oMath>
                </a14:m>
                <a:endParaRPr lang="en-IN" dirty="0" smtClean="0"/>
              </a:p>
              <a:p>
                <a:pPr lvl="2"/>
                <a:r>
                  <a:rPr lang="en-IN" dirty="0" smtClean="0"/>
                  <a:t>Very similar to Bernoulli distributions except that support is different</a:t>
                </a:r>
              </a:p>
              <a:p>
                <a:pPr lvl="2"/>
                <a:r>
                  <a:rPr lang="en-IN" dirty="0" smtClean="0"/>
                  <a:t>If </a:t>
                </a:r>
                <a14:m>
                  <m:oMath xmlns:m="http://schemas.openxmlformats.org/officeDocument/2006/math">
                    <m:r>
                      <a:rPr lang="en-IN" b="0" i="1" smtClean="0">
                        <a:latin typeface="Cambria Math" panose="02040503050406030204" pitchFamily="18" charset="0"/>
                      </a:rPr>
                      <m:t>𝑋</m:t>
                    </m:r>
                  </m:oMath>
                </a14:m>
                <a:r>
                  <a:rPr lang="en-IN" dirty="0" smtClean="0"/>
                  <a:t> is distributed as Bernoulli then </a:t>
                </a:r>
                <a14:m>
                  <m:oMath xmlns:m="http://schemas.openxmlformats.org/officeDocument/2006/math">
                    <m:r>
                      <a:rPr lang="en-IN" b="0" i="1" smtClean="0">
                        <a:latin typeface="Cambria Math" panose="02040503050406030204" pitchFamily="18" charset="0"/>
                      </a:rPr>
                      <m:t>2</m:t>
                    </m:r>
                    <m:r>
                      <a:rPr lang="en-IN" b="0" i="1" smtClean="0">
                        <a:latin typeface="Cambria Math" panose="02040503050406030204" pitchFamily="18" charset="0"/>
                      </a:rPr>
                      <m:t>𝑋</m:t>
                    </m:r>
                    <m:r>
                      <a:rPr lang="en-IN" b="0" i="1" smtClean="0">
                        <a:latin typeface="Cambria Math" panose="02040503050406030204" pitchFamily="18" charset="0"/>
                      </a:rPr>
                      <m:t>−1</m:t>
                    </m:r>
                  </m:oMath>
                </a14:m>
                <a:r>
                  <a:rPr lang="en-IN" dirty="0" smtClean="0"/>
                  <a:t> is distributed as Rademacher</a:t>
                </a:r>
              </a:p>
              <a:p>
                <a:pPr lvl="2"/>
                <a:r>
                  <a:rPr lang="en-IN" dirty="0" smtClean="0"/>
                  <a:t>If </a:t>
                </a:r>
                <a14:m>
                  <m:oMath xmlns:m="http://schemas.openxmlformats.org/officeDocument/2006/math">
                    <m:r>
                      <a:rPr lang="en-IN" b="0" i="1" smtClean="0">
                        <a:latin typeface="Cambria Math" panose="02040503050406030204" pitchFamily="18" charset="0"/>
                      </a:rPr>
                      <m:t>𝑌</m:t>
                    </m:r>
                  </m:oMath>
                </a14:m>
                <a:r>
                  <a:rPr lang="en-IN" dirty="0" smtClean="0"/>
                  <a:t> is distributed as </a:t>
                </a:r>
                <a:r>
                  <a:rPr lang="en-IN" dirty="0"/>
                  <a:t>Rademacher </a:t>
                </a:r>
                <a:r>
                  <a:rPr lang="en-IN" dirty="0" smtClean="0"/>
                  <a:t>then </a:t>
                </a:r>
                <a14:m>
                  <m:oMath xmlns:m="http://schemas.openxmlformats.org/officeDocument/2006/math">
                    <m:d>
                      <m:dPr>
                        <m:ctrlPr>
                          <a:rPr lang="en-IN" b="0" i="1" smtClean="0">
                            <a:latin typeface="Cambria Math" panose="02040503050406030204" pitchFamily="18" charset="0"/>
                          </a:rPr>
                        </m:ctrlPr>
                      </m:dPr>
                      <m:e>
                        <m:r>
                          <a:rPr lang="en-IN" b="0" i="1" smtClean="0">
                            <a:latin typeface="Cambria Math" panose="02040503050406030204" pitchFamily="18" charset="0"/>
                          </a:rPr>
                          <m:t>𝑌</m:t>
                        </m:r>
                        <m:r>
                          <a:rPr lang="en-IN" b="0" i="1" smtClean="0">
                            <a:latin typeface="Cambria Math" panose="02040503050406030204" pitchFamily="18" charset="0"/>
                          </a:rPr>
                          <m:t>+1</m:t>
                        </m:r>
                      </m:e>
                    </m:d>
                    <m:r>
                      <a:rPr lang="en-IN" b="0" i="1" smtClean="0">
                        <a:latin typeface="Cambria Math" panose="02040503050406030204" pitchFamily="18" charset="0"/>
                      </a:rPr>
                      <m:t>/2</m:t>
                    </m:r>
                  </m:oMath>
                </a14:m>
                <a:r>
                  <a:rPr lang="en-IN" dirty="0" smtClean="0"/>
                  <a:t> is distributed as Bernoulli</a:t>
                </a:r>
              </a:p>
              <a:p>
                <a:r>
                  <a:rPr lang="en-IN" dirty="0" smtClean="0"/>
                  <a:t>Also extremely simple distribution. PMF </a:t>
                </a:r>
                <a:r>
                  <a:rPr lang="en-IN" dirty="0"/>
                  <a:t>of a </a:t>
                </a:r>
                <a:r>
                  <a:rPr lang="en-IN" dirty="0" err="1"/>
                  <a:t>r.v</a:t>
                </a:r>
                <a:r>
                  <a:rPr lang="en-IN" dirty="0"/>
                  <a:t>. </a:t>
                </a:r>
                <a14:m>
                  <m:oMath xmlns:m="http://schemas.openxmlformats.org/officeDocument/2006/math">
                    <m:r>
                      <a:rPr lang="en-IN" i="1">
                        <a:latin typeface="Cambria Math" panose="02040503050406030204" pitchFamily="18" charset="0"/>
                      </a:rPr>
                      <m:t>𝑌</m:t>
                    </m:r>
                  </m:oMath>
                </a14:m>
                <a:r>
                  <a:rPr lang="en-IN" dirty="0"/>
                  <a:t> with </a:t>
                </a:r>
                <a:r>
                  <a:rPr lang="en-IN" dirty="0" smtClean="0"/>
                  <a:t>Rademacher </a:t>
                </a:r>
                <a:r>
                  <a:rPr lang="en-IN" dirty="0"/>
                  <a:t>distribution is uniquely specified by just specifying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𝑌</m:t>
                        </m:r>
                        <m:r>
                          <a:rPr lang="en-IN" i="1">
                            <a:latin typeface="Cambria Math" panose="02040503050406030204" pitchFamily="18" charset="0"/>
                            <a:ea typeface="Cambria Math" panose="02040503050406030204" pitchFamily="18" charset="0"/>
                          </a:rPr>
                          <m:t>=1</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𝑝</m:t>
                    </m:r>
                  </m:oMath>
                </a14:m>
                <a:endParaRPr lang="en-IN" dirty="0"/>
              </a:p>
              <a:p>
                <a:pPr lvl="2"/>
                <a:r>
                  <a:rPr lang="en-IN" dirty="0"/>
                  <a:t>Using complement rule we automatically get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−1</m:t>
                        </m:r>
                      </m:e>
                    </m:d>
                    <m:r>
                      <a:rPr lang="en-IN">
                        <a:latin typeface="Cambria Math" panose="02040503050406030204" pitchFamily="18" charset="0"/>
                        <a:ea typeface="Cambria Math" panose="02040503050406030204" pitchFamily="18" charset="0"/>
                      </a:rPr>
                      <m:t>=1−</m:t>
                    </m:r>
                    <m:r>
                      <a:rPr lang="en-IN">
                        <a:latin typeface="Cambria Math" panose="02040503050406030204" pitchFamily="18" charset="0"/>
                        <a:ea typeface="Cambria Math" panose="02040503050406030204" pitchFamily="18" charset="0"/>
                      </a:rPr>
                      <m:t>𝑝</m:t>
                    </m:r>
                  </m:oMath>
                </a14:m>
                <a:endParaRPr lang="en-IN" dirty="0" smtClean="0"/>
              </a:p>
              <a:p>
                <a:pPr lvl="2"/>
                <a:r>
                  <a:rPr lang="en-IN" dirty="0" smtClean="0"/>
                  <a:t>Often, papers refer to Rademacher distribution only in special case </a:t>
                </a:r>
                <a14:m>
                  <m:oMath xmlns:m="http://schemas.openxmlformats.org/officeDocument/2006/math">
                    <m:r>
                      <a:rPr lang="en-IN" b="0" i="1" smtClean="0">
                        <a:latin typeface="Cambria Math" panose="02040503050406030204" pitchFamily="18" charset="0"/>
                      </a:rPr>
                      <m:t>𝑝</m:t>
                    </m:r>
                    <m:r>
                      <a:rPr lang="en-IN" b="0" i="1" smtClean="0">
                        <a:latin typeface="Cambria Math" panose="02040503050406030204" pitchFamily="18" charset="0"/>
                      </a:rPr>
                      <m:t>=0.5</m:t>
                    </m:r>
                  </m:oMath>
                </a14:m>
                <a:endParaRPr lang="en-IN" dirty="0"/>
              </a:p>
              <a:p>
                <a:r>
                  <a:rPr lang="en-IN" dirty="0" smtClean="0"/>
                  <a:t>Mean</a:t>
                </a:r>
                <a:r>
                  <a:rPr lang="en-IN" dirty="0"/>
                  <a:t>: </a:t>
                </a:r>
                <a14:m>
                  <m:oMath xmlns:m="http://schemas.openxmlformats.org/officeDocument/2006/math">
                    <m:r>
                      <a:rPr lang="en-IN" b="0" i="0" smtClean="0">
                        <a:latin typeface="Cambria Math" panose="02040503050406030204" pitchFamily="18" charset="0"/>
                      </a:rPr>
                      <m:t>2</m:t>
                    </m:r>
                    <m:r>
                      <a:rPr lang="en-IN" i="1">
                        <a:latin typeface="Cambria Math" panose="02040503050406030204" pitchFamily="18" charset="0"/>
                      </a:rPr>
                      <m:t>𝑝</m:t>
                    </m:r>
                    <m:r>
                      <a:rPr lang="en-IN" b="0" i="1" smtClean="0">
                        <a:latin typeface="Cambria Math" panose="02040503050406030204" pitchFamily="18" charset="0"/>
                      </a:rPr>
                      <m:t>−1</m:t>
                    </m:r>
                  </m:oMath>
                </a14:m>
                <a:r>
                  <a:rPr lang="en-IN" dirty="0" smtClean="0"/>
                  <a:t> (</a:t>
                </a:r>
                <a:r>
                  <a:rPr lang="en-IN" b="1" dirty="0" smtClean="0"/>
                  <a:t>Hint</a:t>
                </a:r>
                <a:r>
                  <a:rPr lang="en-IN" dirty="0" smtClean="0"/>
                  <a:t>: use scaling and sum rules for expectation)</a:t>
                </a:r>
                <a:endParaRPr lang="en-IN" dirty="0"/>
              </a:p>
              <a:p>
                <a:r>
                  <a:rPr lang="en-IN" dirty="0"/>
                  <a:t>Mode: </a:t>
                </a:r>
                <a14:m>
                  <m:oMath xmlns:m="http://schemas.openxmlformats.org/officeDocument/2006/math">
                    <m:r>
                      <a:rPr lang="en-IN" i="1">
                        <a:latin typeface="Cambria Math" panose="02040503050406030204" pitchFamily="18" charset="0"/>
                      </a:rPr>
                      <m:t>1</m:t>
                    </m:r>
                  </m:oMath>
                </a14:m>
                <a:r>
                  <a:rPr lang="en-IN" dirty="0"/>
                  <a:t> if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&gt;0.5</m:t>
                    </m:r>
                  </m:oMath>
                </a14:m>
                <a:r>
                  <a:rPr lang="en-IN" dirty="0"/>
                  <a:t>, </a:t>
                </a:r>
                <a14:m>
                  <m:oMath xmlns:m="http://schemas.openxmlformats.org/officeDocument/2006/math">
                    <m:r>
                      <a:rPr lang="en-IN" b="0" i="1" smtClean="0">
                        <a:latin typeface="Cambria Math" panose="02040503050406030204" pitchFamily="18" charset="0"/>
                      </a:rPr>
                      <m:t>−1</m:t>
                    </m:r>
                  </m:oMath>
                </a14:m>
                <a:r>
                  <a:rPr lang="en-IN" dirty="0"/>
                  <a:t> if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&lt;0.5</m:t>
                    </m:r>
                  </m:oMath>
                </a14:m>
                <a:r>
                  <a:rPr lang="en-IN" dirty="0"/>
                  <a:t>, </a:t>
                </a:r>
                <a14:m>
                  <m:oMath xmlns:m="http://schemas.openxmlformats.org/officeDocument/2006/math">
                    <m:d>
                      <m:dPr>
                        <m:begChr m:val="{"/>
                        <m:endChr m:val="}"/>
                        <m:ctrlPr>
                          <a:rPr lang="en-IN" i="1">
                            <a:latin typeface="Cambria Math" panose="02040503050406030204" pitchFamily="18" charset="0"/>
                          </a:rPr>
                        </m:ctrlPr>
                      </m:dPr>
                      <m:e>
                        <m:r>
                          <a:rPr lang="en-IN" b="0" i="1" smtClean="0">
                            <a:latin typeface="Cambria Math" panose="02040503050406030204" pitchFamily="18" charset="0"/>
                          </a:rPr>
                          <m:t>−1</m:t>
                        </m:r>
                        <m:r>
                          <a:rPr lang="en-IN" i="1">
                            <a:latin typeface="Cambria Math" panose="02040503050406030204" pitchFamily="18" charset="0"/>
                          </a:rPr>
                          <m:t>,1</m:t>
                        </m:r>
                      </m:e>
                    </m:d>
                  </m:oMath>
                </a14:m>
                <a:r>
                  <a:rPr lang="en-IN" dirty="0"/>
                  <a:t> if </a:t>
                </a:r>
                <a14:m>
                  <m:oMath xmlns:m="http://schemas.openxmlformats.org/officeDocument/2006/math">
                    <m:r>
                      <a:rPr lang="en-IN" i="1">
                        <a:latin typeface="Cambria Math" panose="02040503050406030204" pitchFamily="18" charset="0"/>
                      </a:rPr>
                      <m:t>𝑝</m:t>
                    </m:r>
                    <m:r>
                      <a:rPr lang="en-IN" i="1">
                        <a:latin typeface="Cambria Math" panose="02040503050406030204" pitchFamily="18" charset="0"/>
                      </a:rPr>
                      <m:t>=0.5</m:t>
                    </m:r>
                  </m:oMath>
                </a14:m>
                <a:endParaRPr lang="en-IN" dirty="0"/>
              </a:p>
              <a:p>
                <a:r>
                  <a:rPr lang="en-IN" dirty="0"/>
                  <a:t>Variance: </a:t>
                </a:r>
                <a14:m>
                  <m:oMath xmlns:m="http://schemas.openxmlformats.org/officeDocument/2006/math">
                    <m:r>
                      <a:rPr lang="en-IN" b="0" i="0" smtClean="0">
                        <a:latin typeface="Cambria Math" panose="02040503050406030204" pitchFamily="18" charset="0"/>
                      </a:rPr>
                      <m:t>4</m:t>
                    </m:r>
                    <m:r>
                      <a:rPr lang="en-IN" b="0" i="1" smtClean="0">
                        <a:latin typeface="Cambria Math" panose="02040503050406030204" pitchFamily="18" charset="0"/>
                      </a:rPr>
                      <m:t>⋅</m:t>
                    </m:r>
                    <m:r>
                      <a:rPr lang="en-IN" i="1">
                        <a:latin typeface="Cambria Math" panose="02040503050406030204" pitchFamily="18" charset="0"/>
                      </a:rPr>
                      <m:t>𝑝</m:t>
                    </m:r>
                    <m:d>
                      <m:dPr>
                        <m:ctrlPr>
                          <a:rPr lang="en-IN" i="1">
                            <a:latin typeface="Cambria Math" panose="02040503050406030204" pitchFamily="18" charset="0"/>
                          </a:rPr>
                        </m:ctrlPr>
                      </m:dPr>
                      <m:e>
                        <m:r>
                          <a:rPr lang="en-IN" i="1">
                            <a:latin typeface="Cambria Math" panose="02040503050406030204" pitchFamily="18" charset="0"/>
                          </a:rPr>
                          <m:t>1−</m:t>
                        </m:r>
                        <m:r>
                          <a:rPr lang="en-IN" i="1">
                            <a:latin typeface="Cambria Math" panose="02040503050406030204" pitchFamily="18" charset="0"/>
                          </a:rPr>
                          <m:t>𝑝</m:t>
                        </m:r>
                      </m:e>
                    </m:d>
                  </m:oMath>
                </a14:m>
                <a:r>
                  <a:rPr lang="en-IN" dirty="0" smtClean="0"/>
                  <a:t> (</a:t>
                </a:r>
                <a:r>
                  <a:rPr lang="en-IN" b="1" dirty="0" smtClean="0"/>
                  <a:t>Hint</a:t>
                </a:r>
                <a:r>
                  <a:rPr lang="en-IN" dirty="0" smtClean="0"/>
                  <a:t>: use scaling and shift rules for variance)</a:t>
                </a:r>
                <a:endParaRPr lang="en-IN"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29</a:t>
            </a:fld>
            <a:endParaRPr lang="en-US"/>
          </a:p>
        </p:txBody>
      </p:sp>
    </p:spTree>
    <p:extLst>
      <p:ext uri="{BB962C8B-B14F-4D97-AF65-F5344CB8AC3E}">
        <p14:creationId xmlns:p14="http://schemas.microsoft.com/office/powerpoint/2010/main" val="342066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Rules</a:t>
            </a:r>
            <a:r>
              <a:rPr lang="en-IN" dirty="0" smtClean="0"/>
              <a:t> of Expectation: Sum Rule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300823"/>
              </a:xfrm>
            </p:spPr>
            <p:txBody>
              <a:bodyPr/>
              <a:lstStyle/>
              <a:p>
                <a:r>
                  <a:rPr lang="en-IN" b="1" dirty="0" smtClean="0"/>
                  <a:t>Linearity of Expectation</a:t>
                </a:r>
                <a:r>
                  <a:rPr lang="en-IN" dirty="0" smtClean="0"/>
                  <a:t>: given two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b="1" dirty="0" smtClean="0"/>
                  <a:t>, </a:t>
                </a:r>
                <a:r>
                  <a:rPr lang="en-IN" dirty="0" smtClean="0"/>
                  <a:t>no matter how they are defined, no matter whether independent or not, we always have</a:t>
                </a:r>
                <a:br>
                  <a:rPr lang="en-IN" dirty="0" smtClean="0"/>
                </a:b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𝑌</m:t>
                    </m:r>
                  </m:oMath>
                </a14:m>
                <a:endParaRPr lang="en-IN" b="1" dirty="0" smtClean="0"/>
              </a:p>
              <a:p>
                <a:pPr lvl="2"/>
                <a:r>
                  <a:rPr lang="en-IN" b="1" dirty="0" smtClean="0"/>
                  <a:t>Proof</a:t>
                </a:r>
                <a:r>
                  <a:rPr lang="en-IN" dirty="0" smtClean="0"/>
                  <a:t>: Let </a:t>
                </a:r>
                <a14:m>
                  <m:oMath xmlns:m="http://schemas.openxmlformats.org/officeDocument/2006/math">
                    <m:r>
                      <a:rPr lang="en-IN" b="0" i="1" smtClean="0">
                        <a:latin typeface="Cambria Math" panose="02040503050406030204" pitchFamily="18" charset="0"/>
                      </a:rPr>
                      <m:t>𝑍</m:t>
                    </m:r>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be a new </a:t>
                </a:r>
                <a:r>
                  <a:rPr lang="en-IN" dirty="0" err="1" smtClean="0"/>
                  <a:t>r.v</a:t>
                </a:r>
                <a:r>
                  <a:rPr lang="en-IN" dirty="0" smtClean="0"/>
                  <a:t>.. We have </a:t>
                </a:r>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𝑍</m:t>
                        </m:r>
                      </m:e>
                    </m:d>
                    <m:r>
                      <a:rPr lang="en-IN" i="1">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i="1">
                            <a:latin typeface="Cambria Math" panose="02040503050406030204" pitchFamily="18" charset="0"/>
                            <a:ea typeface="Cambria Math" panose="02040503050406030204" pitchFamily="18" charset="0"/>
                          </a:rPr>
                          <m:t>𝑧</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i="1">
                                <a:latin typeface="Cambria Math" panose="02040503050406030204" pitchFamily="18" charset="0"/>
                                <a:ea typeface="Cambria Math" panose="02040503050406030204" pitchFamily="18" charset="0"/>
                              </a:rPr>
                              <m:t>𝑍</m:t>
                            </m:r>
                          </m:sub>
                        </m:sSub>
                      </m:sub>
                      <m:sup/>
                      <m:e>
                        <m:r>
                          <a:rPr lang="en-IN" i="1">
                            <a:latin typeface="Cambria Math" panose="02040503050406030204" pitchFamily="18" charset="0"/>
                            <a:ea typeface="Cambria Math" panose="02040503050406030204" pitchFamily="18" charset="0"/>
                          </a:rPr>
                          <m:t>𝑧</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𝑧</m:t>
                            </m:r>
                          </m:e>
                        </m:d>
                      </m:e>
                    </m:nary>
                  </m:oMath>
                </a14:m>
                <a:r>
                  <a:rPr lang="en-IN" dirty="0" smtClean="0"/>
                  <a:t>. Now the only possible values for </a:t>
                </a:r>
                <a14:m>
                  <m:oMath xmlns:m="http://schemas.openxmlformats.org/officeDocument/2006/math">
                    <m:r>
                      <a:rPr lang="en-IN" b="0" i="1" smtClean="0">
                        <a:latin typeface="Cambria Math" panose="02040503050406030204" pitchFamily="18" charset="0"/>
                      </a:rPr>
                      <m:t>𝑧</m:t>
                    </m:r>
                  </m:oMath>
                </a14:m>
                <a:r>
                  <a:rPr lang="en-IN" dirty="0" smtClean="0"/>
                  <a:t> are of the form </a:t>
                </a:r>
                <a14:m>
                  <m:oMath xmlns:m="http://schemas.openxmlformats.org/officeDocument/2006/math">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oMath>
                </a14:m>
                <a:r>
                  <a:rPr lang="en-IN" dirty="0" smtClean="0"/>
                  <a:t> where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rPr>
                      <m:t>𝑦</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𝑌</m:t>
                        </m:r>
                      </m:sub>
                    </m:sSub>
                  </m:oMath>
                </a14:m>
                <a:r>
                  <a:rPr lang="en-IN" dirty="0" smtClean="0"/>
                  <a:t>. </a:t>
                </a:r>
              </a:p>
              <a:p>
                <a:pPr lvl="2"/>
                <a:r>
                  <a:rPr lang="en-IN" dirty="0" smtClean="0"/>
                  <a:t>Thus, we have </a:t>
                </a:r>
                <a14:m>
                  <m:oMath xmlns:m="http://schemas.openxmlformats.org/officeDocument/2006/math">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smtClean="0">
                            <a:latin typeface="Cambria Math" panose="02040503050406030204" pitchFamily="18" charset="0"/>
                            <a:ea typeface="Cambria Math" panose="02040503050406030204" pitchFamily="18" charset="0"/>
                          </a:rPr>
                        </m:ctrlPr>
                      </m:naryPr>
                      <m:sub>
                        <m:r>
                          <a:rPr lang="en-IN" b="0" i="1" smtClean="0">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b="0" i="1" smtClean="0">
                                <a:latin typeface="Cambria Math" panose="02040503050406030204" pitchFamily="18" charset="0"/>
                                <a:ea typeface="Cambria Math" panose="02040503050406030204" pitchFamily="18" charset="0"/>
                              </a:rPr>
                              <m:t>𝑦</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𝑌</m:t>
                                </m:r>
                              </m:sub>
                            </m:sSub>
                          </m:sub>
                          <m:sup/>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𝑦</m:t>
                                </m:r>
                              </m:e>
                            </m:d>
                          </m:e>
                        </m:nary>
                      </m:e>
                    </m:nary>
                  </m:oMath>
                </a14:m>
                <a:r>
                  <a:rPr lang="en-IN" b="1" dirty="0" smtClean="0"/>
                  <a:t>. </a:t>
                </a:r>
                <a:r>
                  <a:rPr lang="en-IN" dirty="0" smtClean="0"/>
                  <a:t>Note that even if  multiple ways of getting a value </a:t>
                </a:r>
                <a14:m>
                  <m:oMath xmlns:m="http://schemas.openxmlformats.org/officeDocument/2006/math">
                    <m:r>
                      <a:rPr lang="en-IN" b="0" i="1" smtClean="0">
                        <a:latin typeface="Cambria Math" panose="02040503050406030204" pitchFamily="18" charset="0"/>
                      </a:rPr>
                      <m:t>𝑧</m:t>
                    </m:r>
                  </m:oMath>
                </a14:m>
                <a:r>
                  <a:rPr lang="en-IN" dirty="0" smtClean="0"/>
                  <a:t>, all have been taken into account.</a:t>
                </a:r>
                <a:r>
                  <a:rPr lang="en-IN" b="1" dirty="0" smtClean="0"/>
                  <a:t/>
                </a:r>
                <a:br>
                  <a:rPr lang="en-IN" b="1" dirty="0" smtClean="0"/>
                </a:br>
                <a14:m>
                  <m:oMath xmlns:m="http://schemas.openxmlformats.org/officeDocument/2006/math">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i="1">
                            <a:latin typeface="Cambria Math" panose="02040503050406030204" pitchFamily="18" charset="0"/>
                            <a:ea typeface="Cambria Math" panose="02040503050406030204" pitchFamily="18" charset="0"/>
                          </a:rPr>
                          <m:t>𝑥</m:t>
                        </m:r>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i="1">
                                <a:latin typeface="Cambria Math" panose="02040503050406030204" pitchFamily="18" charset="0"/>
                                <a:ea typeface="Cambria Math" panose="02040503050406030204" pitchFamily="18" charset="0"/>
                              </a:rPr>
                              <m:t>𝑦</m:t>
                            </m:r>
                          </m:sub>
                          <m:sup/>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𝑦</m:t>
                                </m:r>
                              </m:e>
                            </m:d>
                          </m:e>
                        </m:nary>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oMath>
                </a14:m>
                <a:r>
                  <a:rPr lang="en-IN" dirty="0" smtClean="0"/>
                  <a:t> </a:t>
                </a:r>
              </a:p>
              <a:p>
                <a:pPr lvl="2"/>
                <a14:m>
                  <m:oMath xmlns:m="http://schemas.openxmlformats.org/officeDocument/2006/math">
                    <m:r>
                      <a:rPr lang="en-IN" b="0" i="1" smtClean="0">
                        <a:latin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sub>
                      <m:sup/>
                      <m:e>
                        <m:r>
                          <a:rPr lang="en-IN">
                            <a:latin typeface="Cambria Math" panose="02040503050406030204" pitchFamily="18" charset="0"/>
                            <a:ea typeface="Cambria Math" panose="02040503050406030204" pitchFamily="18" charset="0"/>
                          </a:rPr>
                          <m:t>𝑥</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b="0" i="1" smtClean="0">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𝑦</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b="0" i="1" smtClean="0">
                                <a:latin typeface="Cambria Math" panose="02040503050406030204" pitchFamily="18" charset="0"/>
                                <a:ea typeface="Cambria Math" panose="02040503050406030204" pitchFamily="18" charset="0"/>
                              </a:rPr>
                              <m:t>𝑥</m:t>
                            </m:r>
                          </m:sub>
                          <m:sup/>
                          <m:e>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sub>
                      <m:sup/>
                      <m:e>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e>
                        </m:d>
                      </m:e>
                    </m:nary>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e>
                        </m:d>
                      </m:e>
                    </m:nary>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oMath>
                </a14:m>
                <a:endParaRPr lang="en-IN" dirty="0" smtClean="0"/>
              </a:p>
              <a:p>
                <a:pPr lvl="2"/>
                <a:r>
                  <a:rPr lang="en-IN" dirty="0" smtClean="0"/>
                  <a:t>Note that the only result we used in our proof is the law of total probability in the second last step above which always holds no matter which </a:t>
                </a:r>
                <a:r>
                  <a:rPr lang="en-IN" dirty="0" err="1" smtClean="0"/>
                  <a:t>r.v.s</a:t>
                </a:r>
                <a:r>
                  <a:rPr lang="en-IN" dirty="0" smtClean="0"/>
                  <a:t> we have</a:t>
                </a:r>
              </a:p>
              <a:p>
                <a:pPr lvl="2"/>
                <a:r>
                  <a:rPr lang="en-IN" b="1" dirty="0" smtClean="0"/>
                  <a:t>Note</a:t>
                </a:r>
                <a:r>
                  <a:rPr lang="en-IN" dirty="0" smtClean="0"/>
                  <a:t>: the same proof shows that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300823"/>
              </a:xfrm>
              <a:blipFill>
                <a:blip r:embed="rId2"/>
                <a:stretch>
                  <a:fillRect l="-562" t="-2759" r="-224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a:t>
            </a:fld>
            <a:endParaRPr lang="en-US"/>
          </a:p>
        </p:txBody>
      </p:sp>
    </p:spTree>
    <p:extLst>
      <p:ext uri="{BB962C8B-B14F-4D97-AF65-F5344CB8AC3E}">
        <p14:creationId xmlns:p14="http://schemas.microsoft.com/office/powerpoint/2010/main" val="157297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Uniform Distribution</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2046801" cy="5746376"/>
              </a:xfrm>
            </p:spPr>
            <p:txBody>
              <a:bodyPr>
                <a:normAutofit/>
              </a:bodyPr>
              <a:lstStyle/>
              <a:p>
                <a:r>
                  <a:rPr lang="en-IN" dirty="0" smtClean="0"/>
                  <a:t>Can be defined over any finite interval</a:t>
                </a:r>
              </a:p>
              <a:p>
                <a:r>
                  <a:rPr lang="en-IN" dirty="0" smtClean="0"/>
                  <a:t>Let </a:t>
                </a:r>
                <a14:m>
                  <m:oMath xmlns:m="http://schemas.openxmlformats.org/officeDocument/2006/math">
                    <m:r>
                      <a:rPr lang="en-IN" b="0" i="1" smtClean="0">
                        <a:latin typeface="Cambria Math" panose="02040503050406030204" pitchFamily="18" charset="0"/>
                      </a:rPr>
                      <m:t>𝑋</m:t>
                    </m:r>
                  </m:oMath>
                </a14:m>
                <a:r>
                  <a:rPr lang="en-IN" dirty="0" smtClean="0"/>
                  <a:t> be a continuous </a:t>
                </a:r>
                <a:r>
                  <a:rPr lang="en-IN" dirty="0" err="1" smtClean="0"/>
                  <a:t>r.v</a:t>
                </a:r>
                <a:r>
                  <a:rPr lang="en-IN" dirty="0" smtClean="0"/>
                  <a:t>. with support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ℝ</m:t>
                    </m:r>
                  </m:oMath>
                </a14:m>
                <a:r>
                  <a:rPr lang="en-IN" dirty="0" smtClean="0"/>
                  <a:t>. Then </a:t>
                </a:r>
                <a14:m>
                  <m:oMath xmlns:m="http://schemas.openxmlformats.org/officeDocument/2006/math">
                    <m:r>
                      <a:rPr lang="en-IN" b="0" i="1" smtClean="0">
                        <a:latin typeface="Cambria Math" panose="02040503050406030204" pitchFamily="18" charset="0"/>
                      </a:rPr>
                      <m:t>𝑋</m:t>
                    </m:r>
                  </m:oMath>
                </a14:m>
                <a:r>
                  <a:rPr lang="en-IN" dirty="0" smtClean="0"/>
                  <a:t> is said to have a uniform distribution if its PDF is a constant function (uniform density) i.e.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eqArr>
                          <m:eqArrPr>
                            <m:ctrlPr>
                              <a:rPr lang="en-IN" b="0" i="1" smtClean="0">
                                <a:latin typeface="Cambria Math" panose="02040503050406030204" pitchFamily="18" charset="0"/>
                              </a:rPr>
                            </m:ctrlPr>
                          </m:eqArrPr>
                          <m:e>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den>
                            </m:f>
                          </m:e>
                          <m:e>
                            <m:r>
                              <a:rPr lang="en-IN" b="0" i="1" smtClean="0">
                                <a:latin typeface="Cambria Math" panose="02040503050406030204" pitchFamily="18" charset="0"/>
                              </a:rPr>
                              <m:t>0</m:t>
                            </m:r>
                          </m:e>
                        </m:eqArr>
                        <m:r>
                          <a:rPr lang="en-IN" b="0" i="1" smtClean="0">
                            <a:latin typeface="Cambria Math" panose="02040503050406030204" pitchFamily="18" charset="0"/>
                          </a:rPr>
                          <m:t>    </m:t>
                        </m:r>
                        <m:m>
                          <m:mPr>
                            <m:mcs>
                              <m:mc>
                                <m:mcPr>
                                  <m:count m:val="1"/>
                                  <m:mcJc m:val="center"/>
                                </m:mcPr>
                              </m:mc>
                            </m:mcs>
                            <m:ctrlPr>
                              <a:rPr lang="en-IN" b="0" i="1" smtClean="0">
                                <a:latin typeface="Cambria Math" panose="02040503050406030204" pitchFamily="18" charset="0"/>
                              </a:rPr>
                            </m:ctrlPr>
                          </m:mPr>
                          <m:mr>
                            <m:e>
                              <m:r>
                                <m:rPr>
                                  <m:sty m:val="p"/>
                                  <m:brk m:alnAt="7"/>
                                </m:rPr>
                                <a:rPr lang="en-IN" b="0" i="0" smtClean="0">
                                  <a:latin typeface="Cambria Math" panose="02040503050406030204" pitchFamily="18" charset="0"/>
                                </a:rPr>
                                <m:t>i</m:t>
                              </m:r>
                              <m:r>
                                <m:rPr>
                                  <m:sty m:val="p"/>
                                </m:rPr>
                                <a:rPr lang="en-IN" b="0" i="0" smtClean="0">
                                  <a:latin typeface="Cambria Math" panose="02040503050406030204" pitchFamily="18" charset="0"/>
                                </a:rPr>
                                <m:t>f</m:t>
                              </m:r>
                              <m:r>
                                <a:rPr lang="en-IN" b="0" i="0" smtClean="0">
                                  <a:latin typeface="Cambria Math" panose="02040503050406030204" pitchFamily="18" charset="0"/>
                                </a:rPr>
                                <m:t> </m:t>
                              </m:r>
                              <m:r>
                                <m:rPr>
                                  <m:brk m:alnAt="7"/>
                                </m:rPr>
                                <a:rPr lang="en-IN" b="0" i="1" smtClean="0">
                                  <a:latin typeface="Cambria Math" panose="02040503050406030204" pitchFamily="18" charset="0"/>
                                </a:rPr>
                                <m:t>𝑥</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mr>
                          <m:mr>
                            <m:e>
                              <m:r>
                                <m:rPr>
                                  <m:sty m:val="p"/>
                                </m:rPr>
                                <a:rPr lang="en-IN" b="0" i="0" smtClean="0">
                                  <a:latin typeface="Cambria Math" panose="02040503050406030204" pitchFamily="18" charset="0"/>
                                </a:rPr>
                                <m:t>if</m:t>
                              </m:r>
                              <m:r>
                                <a:rPr lang="en-IN" b="0" i="1" smtClean="0">
                                  <a:latin typeface="Cambria Math" panose="02040503050406030204" pitchFamily="18" charset="0"/>
                                </a:rPr>
                                <m:t> </m:t>
                              </m:r>
                              <m:r>
                                <a:rPr lang="en-IN" b="0" i="1" smtClean="0">
                                  <a:latin typeface="Cambria Math" panose="02040503050406030204" pitchFamily="18" charset="0"/>
                                </a:rPr>
                                <m:t>𝑥</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mr>
                        </m:m>
                      </m:e>
                    </m:d>
                  </m:oMath>
                </a14:m>
                <a:endParaRPr lang="en-IN" dirty="0" smtClean="0"/>
              </a:p>
              <a:p>
                <a:r>
                  <a:rPr lang="en-IN" b="1" dirty="0" smtClean="0"/>
                  <a:t>Note</a:t>
                </a:r>
                <a:r>
                  <a:rPr lang="en-IN" dirty="0" smtClean="0"/>
                  <a:t>: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𝑥</m:t>
                        </m:r>
                      </m:e>
                    </m:d>
                    <m:r>
                      <a:rPr lang="en-IN" b="0" i="1" smtClean="0">
                        <a:latin typeface="Cambria Math" panose="02040503050406030204" pitchFamily="18" charset="0"/>
                      </a:rPr>
                      <m:t>≥0</m:t>
                    </m:r>
                  </m:oMath>
                </a14:m>
                <a:r>
                  <a:rPr lang="en-IN" dirty="0" smtClean="0"/>
                  <a:t> if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and </a:t>
                </a:r>
                <a14:m>
                  <m:oMath xmlns:m="http://schemas.openxmlformats.org/officeDocument/2006/math">
                    <m:nary>
                      <m:naryPr>
                        <m:supHide m:val="on"/>
                        <m:ctrlPr>
                          <a:rPr lang="en-IN" b="0" i="1" smtClean="0">
                            <a:latin typeface="Cambria Math" panose="02040503050406030204" pitchFamily="18" charset="0"/>
                          </a:rPr>
                        </m:ctrlPr>
                      </m:naryPr>
                      <m:sub>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sub>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ctrlPr>
                              <a:rPr lang="en-IN" b="0" i="1" smtClean="0">
                                <a:latin typeface="Cambria Math" panose="02040503050406030204" pitchFamily="18" charset="0"/>
                              </a:rPr>
                            </m:ctrlPr>
                          </m:dPr>
                          <m:e>
                            <m:r>
                              <a:rPr lang="en-IN" b="0" i="1" smtClean="0">
                                <a:latin typeface="Cambria Math" panose="02040503050406030204" pitchFamily="18" charset="0"/>
                              </a:rPr>
                              <m:t>𝑡</m:t>
                            </m:r>
                          </m:e>
                        </m:d>
                        <m:r>
                          <a:rPr lang="en-IN" b="0" i="1" smtClean="0">
                            <a:latin typeface="Cambria Math" panose="02040503050406030204" pitchFamily="18" charset="0"/>
                          </a:rPr>
                          <m:t> </m:t>
                        </m:r>
                        <m:r>
                          <a:rPr lang="en-IN" b="0" i="1" smtClean="0">
                            <a:latin typeface="Cambria Math" panose="02040503050406030204" pitchFamily="18" charset="0"/>
                          </a:rPr>
                          <m:t>𝑑𝑡</m:t>
                        </m:r>
                      </m:e>
                    </m:nary>
                    <m:r>
                      <a:rPr lang="en-IN" b="0" i="1" smtClean="0">
                        <a:latin typeface="Cambria Math" panose="02040503050406030204" pitchFamily="18" charset="0"/>
                      </a:rPr>
                      <m:t>=1</m:t>
                    </m:r>
                  </m:oMath>
                </a14:m>
                <a:endParaRPr lang="en-IN" dirty="0" smtClean="0"/>
              </a:p>
              <a:p>
                <a:r>
                  <a:rPr lang="en-IN" b="1" dirty="0" smtClean="0"/>
                  <a:t>Mean</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𝑎</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𝑏</m:t>
                        </m:r>
                      </m:e>
                    </m:d>
                    <m:r>
                      <a:rPr lang="en-IN" b="0" i="1" smtClean="0">
                        <a:latin typeface="Cambria Math" panose="02040503050406030204" pitchFamily="18" charset="0"/>
                        <a:ea typeface="Cambria Math" panose="02040503050406030204" pitchFamily="18" charset="0"/>
                      </a:rPr>
                      <m:t>/2</m:t>
                    </m:r>
                  </m:oMath>
                </a14:m>
                <a:endParaRPr lang="en-IN" dirty="0" smtClean="0"/>
              </a:p>
              <a:p>
                <a:r>
                  <a:rPr lang="en-IN" b="1" dirty="0" smtClean="0"/>
                  <a:t>Variance</a:t>
                </a:r>
                <a:r>
                  <a:rPr lang="en-IN" dirty="0" smtClean="0"/>
                  <a:t>: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𝑏</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𝑎</m:t>
                            </m:r>
                          </m:e>
                        </m:d>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/12</m:t>
                    </m:r>
                  </m:oMath>
                </a14:m>
                <a:endParaRPr lang="en-IN" dirty="0" smtClean="0"/>
              </a:p>
              <a:p>
                <a:r>
                  <a:rPr lang="en-IN" b="1" dirty="0" smtClean="0"/>
                  <a:t>Note</a:t>
                </a:r>
                <a:r>
                  <a:rPr lang="en-IN" dirty="0" smtClean="0"/>
                  <a:t>: variance increases as </a:t>
                </a:r>
                <a14:m>
                  <m:oMath xmlns:m="http://schemas.openxmlformats.org/officeDocument/2006/math">
                    <m:r>
                      <a:rPr lang="en-IN" b="0" i="1" smtClean="0">
                        <a:latin typeface="Cambria Math" panose="02040503050406030204" pitchFamily="18" charset="0"/>
                      </a:rPr>
                      <m:t>𝑏</m:t>
                    </m:r>
                    <m:r>
                      <a:rPr lang="en-IN" b="0" i="1" smtClean="0">
                        <a:latin typeface="Cambria Math" panose="02040503050406030204" pitchFamily="18" charset="0"/>
                      </a:rPr>
                      <m:t>−</m:t>
                    </m:r>
                    <m:r>
                      <a:rPr lang="en-IN" b="0" i="1" smtClean="0">
                        <a:latin typeface="Cambria Math" panose="02040503050406030204" pitchFamily="18" charset="0"/>
                      </a:rPr>
                      <m:t>𝑎</m:t>
                    </m:r>
                    <m:r>
                      <a:rPr lang="en-IN" b="0" i="1" smtClean="0">
                        <a:latin typeface="Cambria Math" panose="02040503050406030204" pitchFamily="18" charset="0"/>
                      </a:rPr>
                      <m:t>↑</m:t>
                    </m:r>
                  </m:oMath>
                </a14:m>
                <a:r>
                  <a:rPr lang="en-IN" dirty="0" smtClean="0"/>
                  <a:t> since </a:t>
                </a:r>
                <a:r>
                  <a:rPr lang="en-IN" dirty="0" err="1" smtClean="0"/>
                  <a:t>r.v</a:t>
                </a:r>
                <a:r>
                  <a:rPr lang="en-IN" dirty="0" smtClean="0"/>
                  <a:t>. more “spread out”</a:t>
                </a:r>
              </a:p>
              <a:p>
                <a:r>
                  <a:rPr lang="en-IN" b="1" dirty="0" smtClean="0"/>
                  <a:t>Notation</a:t>
                </a:r>
                <a:r>
                  <a:rPr lang="en-IN" dirty="0" smtClean="0"/>
                  <a:t>: Often we use </a:t>
                </a:r>
                <a14:m>
                  <m:oMath xmlns:m="http://schemas.openxmlformats.org/officeDocument/2006/math">
                    <m:r>
                      <m:rPr>
                        <m:sty m:val="p"/>
                      </m:rPr>
                      <a:rPr lang="en-IN" b="0" i="0" smtClean="0">
                        <a:latin typeface="Cambria Math" panose="02040503050406030204" pitchFamily="18" charset="0"/>
                      </a:rPr>
                      <m:t>UNIF</m:t>
                    </m:r>
                    <m:d>
                      <m:dPr>
                        <m:ctrlPr>
                          <a:rPr lang="en-IN" b="0" i="1" smtClean="0">
                            <a:latin typeface="Cambria Math" panose="02040503050406030204" pitchFamily="18" charset="0"/>
                          </a:rPr>
                        </m:ctrlPr>
                      </m:dPr>
                      <m:e>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e>
                    </m:d>
                  </m:oMath>
                </a14:m>
                <a:r>
                  <a:rPr lang="en-IN" dirty="0" smtClean="0"/>
                  <a:t> to denote uniform </a:t>
                </a:r>
                <a:r>
                  <a:rPr lang="en-IN" dirty="0" err="1" smtClean="0"/>
                  <a:t>dist</a:t>
                </a:r>
                <a:r>
                  <a:rPr lang="en-IN" dirty="0" smtClean="0"/>
                  <a:t> over </a:t>
                </a:r>
                <a14:m>
                  <m:oMath xmlns:m="http://schemas.openxmlformats.org/officeDocument/2006/math">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2046801" cy="5746376"/>
              </a:xfrm>
              <a:blipFill>
                <a:blip r:embed="rId2"/>
                <a:stretch>
                  <a:fillRect l="-557" t="-2545" b="-848"/>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30</a:t>
            </a:fld>
            <a:endParaRPr lang="en-US"/>
          </a:p>
        </p:txBody>
      </p:sp>
      <p:grpSp>
        <p:nvGrpSpPr>
          <p:cNvPr id="35" name="Group 34"/>
          <p:cNvGrpSpPr/>
          <p:nvPr/>
        </p:nvGrpSpPr>
        <p:grpSpPr>
          <a:xfrm>
            <a:off x="8162877" y="3042034"/>
            <a:ext cx="3987798" cy="2367076"/>
            <a:chOff x="8265560" y="3282949"/>
            <a:chExt cx="3987798" cy="2367076"/>
          </a:xfrm>
        </p:grpSpPr>
        <p:cxnSp>
          <p:nvCxnSpPr>
            <p:cNvPr id="6" name="Straight Connector 5"/>
            <p:cNvCxnSpPr/>
            <p:nvPr/>
          </p:nvCxnSpPr>
          <p:spPr>
            <a:xfrm>
              <a:off x="8722760" y="5126806"/>
              <a:ext cx="3326131" cy="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774427" y="5126805"/>
                  <a:ext cx="678094" cy="523220"/>
                </a:xfrm>
                <a:prstGeom prst="rect">
                  <a:avLst/>
                </a:prstGeom>
                <a:noFill/>
              </p:spPr>
              <p:txBody>
                <a:bodyPr wrap="square" rtlCol="0" anchor="ctr">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𝑎</m:t>
                        </m:r>
                      </m:oMath>
                    </m:oMathPara>
                  </a14:m>
                  <a:endParaRPr lang="en-IN"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9774427" y="5126805"/>
                  <a:ext cx="678094" cy="523220"/>
                </a:xfrm>
                <a:prstGeom prst="rect">
                  <a:avLst/>
                </a:prstGeom>
                <a:blipFill>
                  <a:blip r:embed="rId3"/>
                  <a:stretch>
                    <a:fillRect/>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850517" y="5126805"/>
                  <a:ext cx="678094"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800" b="0" i="1" smtClean="0">
                            <a:latin typeface="Cambria Math" panose="02040503050406030204" pitchFamily="18" charset="0"/>
                          </a:rPr>
                          <m:t>𝑏</m:t>
                        </m:r>
                      </m:oMath>
                    </m:oMathPara>
                  </a14:m>
                  <a:endParaRPr lang="en-IN" sz="2800" dirty="0"/>
                </a:p>
              </p:txBody>
            </p:sp>
          </mc:Choice>
          <mc:Fallback xmlns="">
            <p:sp>
              <p:nvSpPr>
                <p:cNvPr id="8" name="TextBox 7"/>
                <p:cNvSpPr txBox="1">
                  <a:spLocks noRot="1" noChangeAspect="1" noMove="1" noResize="1" noEditPoints="1" noAdjustHandles="1" noChangeArrowheads="1" noChangeShapeType="1" noTextEdit="1"/>
                </p:cNvSpPr>
                <p:nvPr/>
              </p:nvSpPr>
              <p:spPr>
                <a:xfrm>
                  <a:off x="10850517" y="5126805"/>
                  <a:ext cx="678094" cy="523220"/>
                </a:xfrm>
                <a:prstGeom prst="rect">
                  <a:avLst/>
                </a:prstGeom>
                <a:blipFill>
                  <a:blip r:embed="rId4"/>
                  <a:stretch>
                    <a:fillRect/>
                  </a:stretch>
                </a:blipFill>
              </p:spPr>
              <p:txBody>
                <a:bodyPr/>
                <a:lstStyle/>
                <a:p>
                  <a:r>
                    <a:rPr lang="en-IN">
                      <a:noFill/>
                    </a:rPr>
                    <a:t> </a:t>
                  </a:r>
                </a:p>
              </p:txBody>
            </p:sp>
          </mc:Fallback>
        </mc:AlternateContent>
        <p:cxnSp>
          <p:nvCxnSpPr>
            <p:cNvPr id="10" name="Straight Connector 9"/>
            <p:cNvCxnSpPr/>
            <p:nvPr/>
          </p:nvCxnSpPr>
          <p:spPr>
            <a:xfrm>
              <a:off x="9143635" y="5126806"/>
              <a:ext cx="967142"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2" name="Straight Connector 11"/>
            <p:cNvCxnSpPr/>
            <p:nvPr/>
          </p:nvCxnSpPr>
          <p:spPr>
            <a:xfrm flipV="1">
              <a:off x="10110777" y="4335693"/>
              <a:ext cx="1" cy="7911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144322" y="4335693"/>
              <a:ext cx="1" cy="79111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144321" y="5126806"/>
              <a:ext cx="629521"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a:off x="9061450" y="3282950"/>
              <a:ext cx="0" cy="2228850"/>
            </a:xfrm>
            <a:prstGeom prst="line">
              <a:avLst/>
            </a:prstGeom>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p:cNvSpPr txBox="1"/>
                <p:nvPr/>
              </p:nvSpPr>
              <p:spPr>
                <a:xfrm>
                  <a:off x="8265560" y="3282949"/>
                  <a:ext cx="914400"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IN" sz="2000" b="0" i="1" smtClean="0">
                                <a:latin typeface="Cambria Math" panose="02040503050406030204" pitchFamily="18" charset="0"/>
                              </a:rPr>
                            </m:ctrlPr>
                          </m:sSubPr>
                          <m:e>
                            <m:r>
                              <a:rPr lang="en-IN" sz="2000" b="0" i="1" smtClean="0">
                                <a:latin typeface="Cambria Math" panose="02040503050406030204" pitchFamily="18" charset="0"/>
                              </a:rPr>
                              <m:t>𝑓</m:t>
                            </m:r>
                          </m:e>
                          <m:sub>
                            <m:r>
                              <a:rPr lang="en-IN" sz="2000" b="0" i="1" smtClean="0">
                                <a:latin typeface="Cambria Math" panose="02040503050406030204" pitchFamily="18" charset="0"/>
                              </a:rPr>
                              <m:t>𝑋</m:t>
                            </m:r>
                          </m:sub>
                        </m:sSub>
                        <m:d>
                          <m:dPr>
                            <m:ctrlPr>
                              <a:rPr lang="en-IN" sz="2000" b="0" i="1" smtClean="0">
                                <a:latin typeface="Cambria Math" panose="02040503050406030204" pitchFamily="18" charset="0"/>
                              </a:rPr>
                            </m:ctrlPr>
                          </m:dPr>
                          <m:e>
                            <m:r>
                              <a:rPr lang="en-IN" sz="2000" b="0" i="1" smtClean="0">
                                <a:latin typeface="Cambria Math" panose="02040503050406030204" pitchFamily="18" charset="0"/>
                              </a:rPr>
                              <m:t>𝑥</m:t>
                            </m:r>
                          </m:e>
                        </m:d>
                      </m:oMath>
                    </m:oMathPara>
                  </a14:m>
                  <a:endParaRPr lang="en-IN" sz="2000" dirty="0"/>
                </a:p>
              </p:txBody>
            </p:sp>
          </mc:Choice>
          <mc:Fallback xmlns="">
            <p:sp>
              <p:nvSpPr>
                <p:cNvPr id="25" name="TextBox 24"/>
                <p:cNvSpPr txBox="1">
                  <a:spLocks noRot="1" noChangeAspect="1" noMove="1" noResize="1" noEditPoints="1" noAdjustHandles="1" noChangeArrowheads="1" noChangeShapeType="1" noTextEdit="1"/>
                </p:cNvSpPr>
                <p:nvPr/>
              </p:nvSpPr>
              <p:spPr>
                <a:xfrm>
                  <a:off x="8265560" y="3282949"/>
                  <a:ext cx="914400" cy="400110"/>
                </a:xfrm>
                <a:prstGeom prst="rect">
                  <a:avLst/>
                </a:prstGeom>
                <a:blipFill>
                  <a:blip r:embed="rId5"/>
                  <a:stretch>
                    <a:fillRect b="-1363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11853681" y="5126804"/>
                  <a:ext cx="399677"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IN" sz="2000" b="0" i="1" smtClean="0">
                            <a:latin typeface="Cambria Math" panose="02040503050406030204" pitchFamily="18" charset="0"/>
                          </a:rPr>
                          <m:t>𝑥</m:t>
                        </m:r>
                      </m:oMath>
                    </m:oMathPara>
                  </a14:m>
                  <a:endParaRPr lang="en-IN" sz="2000" dirty="0"/>
                </a:p>
              </p:txBody>
            </p:sp>
          </mc:Choice>
          <mc:Fallback xmlns="">
            <p:sp>
              <p:nvSpPr>
                <p:cNvPr id="26" name="TextBox 25"/>
                <p:cNvSpPr txBox="1">
                  <a:spLocks noRot="1" noChangeAspect="1" noMove="1" noResize="1" noEditPoints="1" noAdjustHandles="1" noChangeArrowheads="1" noChangeShapeType="1" noTextEdit="1"/>
                </p:cNvSpPr>
                <p:nvPr/>
              </p:nvSpPr>
              <p:spPr>
                <a:xfrm>
                  <a:off x="11853681" y="5126804"/>
                  <a:ext cx="399677" cy="400110"/>
                </a:xfrm>
                <a:prstGeom prst="rect">
                  <a:avLst/>
                </a:prstGeom>
                <a:blipFill>
                  <a:blip r:embed="rId6"/>
                  <a:stretch>
                    <a:fillRect/>
                  </a:stretch>
                </a:blipFill>
              </p:spPr>
              <p:txBody>
                <a:bodyPr/>
                <a:lstStyle/>
                <a:p>
                  <a:r>
                    <a:rPr lang="en-IN">
                      <a:noFill/>
                    </a:rPr>
                    <a:t> </a:t>
                  </a:r>
                </a:p>
              </p:txBody>
            </p:sp>
          </mc:Fallback>
        </mc:AlternateContent>
        <p:cxnSp>
          <p:nvCxnSpPr>
            <p:cNvPr id="28" name="Straight Connector 27"/>
            <p:cNvCxnSpPr/>
            <p:nvPr/>
          </p:nvCxnSpPr>
          <p:spPr>
            <a:xfrm flipH="1">
              <a:off x="9061450" y="4357022"/>
              <a:ext cx="2082872" cy="0"/>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p:cNvCxnSpPr/>
            <p:nvPr/>
          </p:nvCxnSpPr>
          <p:spPr>
            <a:xfrm>
              <a:off x="10095366" y="4353386"/>
              <a:ext cx="1048956" cy="0"/>
            </a:xfrm>
            <a:prstGeom prst="line">
              <a:avLst/>
            </a:prstGeom>
            <a:ln w="38100"/>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31" name="TextBox 30"/>
                <p:cNvSpPr txBox="1"/>
                <p:nvPr/>
              </p:nvSpPr>
              <p:spPr>
                <a:xfrm>
                  <a:off x="8512631" y="4133774"/>
                  <a:ext cx="631004" cy="43922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200" b="0" i="1" smtClean="0">
                                <a:latin typeface="Cambria Math" panose="02040503050406030204" pitchFamily="18" charset="0"/>
                              </a:rPr>
                            </m:ctrlPr>
                          </m:fPr>
                          <m:num>
                            <m:r>
                              <a:rPr lang="en-IN" sz="1200" b="0" i="1" smtClean="0">
                                <a:latin typeface="Cambria Math" panose="02040503050406030204" pitchFamily="18" charset="0"/>
                              </a:rPr>
                              <m:t>1</m:t>
                            </m:r>
                          </m:num>
                          <m:den>
                            <m:r>
                              <a:rPr lang="en-IN" sz="1200" b="0" i="1" smtClean="0">
                                <a:latin typeface="Cambria Math" panose="02040503050406030204" pitchFamily="18" charset="0"/>
                              </a:rPr>
                              <m:t>𝑏</m:t>
                            </m:r>
                            <m:r>
                              <a:rPr lang="en-IN" sz="1200" b="0" i="1" smtClean="0">
                                <a:latin typeface="Cambria Math" panose="02040503050406030204" pitchFamily="18" charset="0"/>
                              </a:rPr>
                              <m:t>−</m:t>
                            </m:r>
                            <m:r>
                              <a:rPr lang="en-IN" sz="1200" b="0" i="1" smtClean="0">
                                <a:latin typeface="Cambria Math" panose="02040503050406030204" pitchFamily="18" charset="0"/>
                              </a:rPr>
                              <m:t>𝑎</m:t>
                            </m:r>
                          </m:den>
                        </m:f>
                      </m:oMath>
                    </m:oMathPara>
                  </a14:m>
                  <a:endParaRPr lang="en-IN" sz="1200" dirty="0"/>
                </a:p>
              </p:txBody>
            </p:sp>
          </mc:Choice>
          <mc:Fallback xmlns="">
            <p:sp>
              <p:nvSpPr>
                <p:cNvPr id="31" name="TextBox 30"/>
                <p:cNvSpPr txBox="1">
                  <a:spLocks noRot="1" noChangeAspect="1" noMove="1" noResize="1" noEditPoints="1" noAdjustHandles="1" noChangeArrowheads="1" noChangeShapeType="1" noTextEdit="1"/>
                </p:cNvSpPr>
                <p:nvPr/>
              </p:nvSpPr>
              <p:spPr>
                <a:xfrm>
                  <a:off x="8512631" y="4133774"/>
                  <a:ext cx="631004" cy="439223"/>
                </a:xfrm>
                <a:prstGeom prst="rect">
                  <a:avLst/>
                </a:prstGeom>
                <a:blipFill>
                  <a:blip r:embed="rId7"/>
                  <a:stretch>
                    <a:fillRect b="-1389"/>
                  </a:stretch>
                </a:blipFill>
              </p:spPr>
              <p:txBody>
                <a:bodyPr/>
                <a:lstStyle/>
                <a:p>
                  <a:r>
                    <a:rPr lang="en-IN">
                      <a:noFill/>
                    </a:rPr>
                    <a:t> </a:t>
                  </a:r>
                </a:p>
              </p:txBody>
            </p:sp>
          </mc:Fallback>
        </mc:AlternateContent>
        <p:cxnSp>
          <p:nvCxnSpPr>
            <p:cNvPr id="33" name="Straight Connector 32"/>
            <p:cNvCxnSpPr/>
            <p:nvPr/>
          </p:nvCxnSpPr>
          <p:spPr>
            <a:xfrm>
              <a:off x="10628838" y="4006850"/>
              <a:ext cx="0" cy="1119954"/>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34" name="TextBox 33"/>
                <p:cNvSpPr txBox="1"/>
                <p:nvPr/>
              </p:nvSpPr>
              <p:spPr>
                <a:xfrm>
                  <a:off x="10317908" y="5126804"/>
                  <a:ext cx="631004" cy="4429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IN" sz="1200" b="0" i="1" smtClean="0">
                                <a:latin typeface="Cambria Math" panose="02040503050406030204" pitchFamily="18" charset="0"/>
                              </a:rPr>
                            </m:ctrlPr>
                          </m:fPr>
                          <m:num>
                            <m:r>
                              <a:rPr lang="en-IN" sz="1200" b="0" i="1" smtClean="0">
                                <a:latin typeface="Cambria Math" panose="02040503050406030204" pitchFamily="18" charset="0"/>
                              </a:rPr>
                              <m:t>𝑎</m:t>
                            </m:r>
                            <m:r>
                              <a:rPr lang="en-IN" sz="1200" b="0" i="1" smtClean="0">
                                <a:latin typeface="Cambria Math" panose="02040503050406030204" pitchFamily="18" charset="0"/>
                              </a:rPr>
                              <m:t>+</m:t>
                            </m:r>
                            <m:r>
                              <a:rPr lang="en-IN" sz="1200" b="0" i="1" smtClean="0">
                                <a:latin typeface="Cambria Math" panose="02040503050406030204" pitchFamily="18" charset="0"/>
                              </a:rPr>
                              <m:t>𝑏</m:t>
                            </m:r>
                          </m:num>
                          <m:den>
                            <m:r>
                              <a:rPr lang="en-IN" sz="1200" b="0" i="1" smtClean="0">
                                <a:latin typeface="Cambria Math" panose="02040503050406030204" pitchFamily="18" charset="0"/>
                              </a:rPr>
                              <m:t>2</m:t>
                            </m:r>
                          </m:den>
                        </m:f>
                      </m:oMath>
                    </m:oMathPara>
                  </a14:m>
                  <a:endParaRPr lang="en-IN"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10317908" y="5126804"/>
                  <a:ext cx="631004" cy="442942"/>
                </a:xfrm>
                <a:prstGeom prst="rect">
                  <a:avLst/>
                </a:prstGeom>
                <a:blipFill>
                  <a:blip r:embed="rId8"/>
                  <a:stretch>
                    <a:fillRect b="-1370"/>
                  </a:stretch>
                </a:blipFill>
              </p:spPr>
              <p:txBody>
                <a:bodyPr/>
                <a:lstStyle/>
                <a:p>
                  <a:r>
                    <a:rPr lang="en-IN">
                      <a:noFill/>
                    </a:rPr>
                    <a:t> </a:t>
                  </a:r>
                </a:p>
              </p:txBody>
            </p:sp>
          </mc:Fallback>
        </mc:AlternateContent>
      </p:gr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59603" y="607851"/>
            <a:ext cx="1832397" cy="1832397"/>
          </a:xfrm>
          <a:prstGeom prst="rect">
            <a:avLst/>
          </a:prstGeom>
        </p:spPr>
      </p:pic>
      <mc:AlternateContent xmlns:mc="http://schemas.openxmlformats.org/markup-compatibility/2006" xmlns:a14="http://schemas.microsoft.com/office/drawing/2010/main">
        <mc:Choice Requires="a14">
          <p:sp>
            <p:nvSpPr>
              <p:cNvPr id="37" name="Rectangular Callout 36"/>
              <p:cNvSpPr/>
              <p:nvPr/>
            </p:nvSpPr>
            <p:spPr>
              <a:xfrm>
                <a:off x="1808252" y="644041"/>
                <a:ext cx="8348524" cy="1199297"/>
              </a:xfrm>
              <a:prstGeom prst="wedgeRectCallout">
                <a:avLst>
                  <a:gd name="adj1" fmla="val 59019"/>
                  <a:gd name="adj2" fmla="val 5299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Recall that we commented that although we must have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𝑓</m:t>
                        </m:r>
                      </m:e>
                      <m:sub>
                        <m:r>
                          <a:rPr lang="en-IN" sz="2400" i="1">
                            <a:solidFill>
                              <a:schemeClr val="tx1"/>
                            </a:solidFill>
                            <a:latin typeface="Cambria Math" panose="02040503050406030204" pitchFamily="18" charset="0"/>
                          </a:rPr>
                          <m:t>𝑋</m:t>
                        </m:r>
                      </m:sub>
                    </m:sSub>
                    <m:d>
                      <m:dPr>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𝑥</m:t>
                        </m:r>
                      </m:e>
                    </m:d>
                    <m:r>
                      <a:rPr lang="en-IN" sz="2400" i="1">
                        <a:solidFill>
                          <a:schemeClr val="tx1"/>
                        </a:solidFill>
                        <a:latin typeface="Cambria Math" panose="02040503050406030204" pitchFamily="18" charset="0"/>
                      </a:rPr>
                      <m:t>&gt;</m:t>
                    </m:r>
                    <m:r>
                      <a:rPr lang="en-IN" sz="2400" b="0" i="1" smtClean="0">
                        <a:solidFill>
                          <a:schemeClr val="tx1"/>
                        </a:solidFill>
                        <a:latin typeface="Cambria Math" panose="02040503050406030204" pitchFamily="18" charset="0"/>
                      </a:rPr>
                      <m:t>0</m:t>
                    </m:r>
                  </m:oMath>
                </a14:m>
                <a:r>
                  <a:rPr lang="en-IN" sz="2400" dirty="0" smtClean="0">
                    <a:solidFill>
                      <a:schemeClr val="tx1"/>
                    </a:solidFill>
                    <a:latin typeface="+mj-lt"/>
                  </a:rPr>
                  <a:t>, we need not have </a:t>
                </a:r>
                <a14:m>
                  <m:oMath xmlns:m="http://schemas.openxmlformats.org/officeDocument/2006/math">
                    <m:sSub>
                      <m:sSubPr>
                        <m:ctrlPr>
                          <a:rPr lang="en-IN" sz="2400" i="1">
                            <a:solidFill>
                              <a:schemeClr val="tx1"/>
                            </a:solidFill>
                            <a:latin typeface="Cambria Math" panose="02040503050406030204" pitchFamily="18" charset="0"/>
                          </a:rPr>
                        </m:ctrlPr>
                      </m:sSubPr>
                      <m:e>
                        <m:r>
                          <a:rPr lang="en-IN" sz="2400" i="1">
                            <a:solidFill>
                              <a:schemeClr val="tx1"/>
                            </a:solidFill>
                            <a:latin typeface="Cambria Math" panose="02040503050406030204" pitchFamily="18" charset="0"/>
                          </a:rPr>
                          <m:t>𝑓</m:t>
                        </m:r>
                      </m:e>
                      <m:sub>
                        <m:r>
                          <a:rPr lang="en-IN" sz="2400" i="1">
                            <a:solidFill>
                              <a:schemeClr val="tx1"/>
                            </a:solidFill>
                            <a:latin typeface="Cambria Math" panose="02040503050406030204" pitchFamily="18" charset="0"/>
                          </a:rPr>
                          <m:t>𝑋</m:t>
                        </m:r>
                      </m:sub>
                    </m:sSub>
                    <m:d>
                      <m:dPr>
                        <m:ctrlPr>
                          <a:rPr lang="en-IN" sz="2400" i="1">
                            <a:solidFill>
                              <a:schemeClr val="tx1"/>
                            </a:solidFill>
                            <a:latin typeface="Cambria Math" panose="02040503050406030204" pitchFamily="18" charset="0"/>
                          </a:rPr>
                        </m:ctrlPr>
                      </m:dPr>
                      <m:e>
                        <m:r>
                          <a:rPr lang="en-IN" sz="2400" i="1">
                            <a:solidFill>
                              <a:schemeClr val="tx1"/>
                            </a:solidFill>
                            <a:latin typeface="Cambria Math" panose="02040503050406030204" pitchFamily="18" charset="0"/>
                          </a:rPr>
                          <m:t>𝑥</m:t>
                        </m:r>
                      </m:e>
                    </m:d>
                    <m:r>
                      <a:rPr lang="en-IN" sz="2400" b="0" i="1" smtClean="0">
                        <a:solidFill>
                          <a:schemeClr val="tx1"/>
                        </a:solidFill>
                        <a:latin typeface="Cambria Math" panose="02040503050406030204" pitchFamily="18" charset="0"/>
                      </a:rPr>
                      <m:t>≤1</m:t>
                    </m:r>
                  </m:oMath>
                </a14:m>
                <a:r>
                  <a:rPr lang="en-IN" sz="2400" dirty="0" smtClean="0">
                    <a:solidFill>
                      <a:schemeClr val="tx1"/>
                    </a:solidFill>
                    <a:latin typeface="+mj-lt"/>
                  </a:rPr>
                  <a:t>. Note that if in the uniform case, if we have </a:t>
                </a:r>
                <a14:m>
                  <m:oMath xmlns:m="http://schemas.openxmlformats.org/officeDocument/2006/math">
                    <m:r>
                      <a:rPr lang="en-IN" sz="2400" b="0" i="1" smtClean="0">
                        <a:solidFill>
                          <a:schemeClr val="tx1"/>
                        </a:solidFill>
                        <a:latin typeface="Cambria Math" panose="02040503050406030204" pitchFamily="18" charset="0"/>
                      </a:rPr>
                      <m:t>𝑏</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𝑎</m:t>
                    </m:r>
                    <m:r>
                      <a:rPr lang="en-IN" sz="2400" b="0" i="1" smtClean="0">
                        <a:solidFill>
                          <a:schemeClr val="tx1"/>
                        </a:solidFill>
                        <a:latin typeface="Cambria Math" panose="02040503050406030204" pitchFamily="18" charset="0"/>
                      </a:rPr>
                      <m:t>&lt;1</m:t>
                    </m:r>
                  </m:oMath>
                </a14:m>
                <a:r>
                  <a:rPr lang="en-IN" sz="2400" dirty="0" smtClean="0">
                    <a:solidFill>
                      <a:schemeClr val="tx1"/>
                    </a:solidFill>
                    <a:latin typeface="+mj-lt"/>
                  </a:rPr>
                  <a:t> then indeed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𝑓</m:t>
                        </m:r>
                      </m:e>
                      <m:sub>
                        <m:r>
                          <a:rPr lang="en-IN" sz="2400" b="0" i="1" smtClean="0">
                            <a:solidFill>
                              <a:schemeClr val="tx1"/>
                            </a:solidFill>
                            <a:latin typeface="Cambria Math" panose="02040503050406030204" pitchFamily="18" charset="0"/>
                          </a:rPr>
                          <m:t>𝑋</m:t>
                        </m:r>
                      </m:sub>
                    </m:sSub>
                    <m:d>
                      <m:dPr>
                        <m:ctrlPr>
                          <a:rPr lang="en-IN" sz="2400" b="0" i="1" smtClean="0">
                            <a:solidFill>
                              <a:schemeClr val="tx1"/>
                            </a:solidFill>
                            <a:latin typeface="Cambria Math" panose="02040503050406030204" pitchFamily="18" charset="0"/>
                          </a:rPr>
                        </m:ctrlPr>
                      </m:dPr>
                      <m:e>
                        <m:r>
                          <a:rPr lang="en-IN" sz="2400" b="0" i="1" smtClean="0">
                            <a:solidFill>
                              <a:schemeClr val="tx1"/>
                            </a:solidFill>
                            <a:latin typeface="Cambria Math" panose="02040503050406030204" pitchFamily="18" charset="0"/>
                          </a:rPr>
                          <m:t>𝑥</m:t>
                        </m:r>
                      </m:e>
                    </m:d>
                    <m:r>
                      <a:rPr lang="en-IN" sz="2400" b="0" i="1" smtClean="0">
                        <a:solidFill>
                          <a:schemeClr val="tx1"/>
                        </a:solidFill>
                        <a:latin typeface="Cambria Math" panose="02040503050406030204" pitchFamily="18" charset="0"/>
                      </a:rPr>
                      <m:t>&gt;1</m:t>
                    </m:r>
                  </m:oMath>
                </a14:m>
                <a:r>
                  <a:rPr lang="en-IN" sz="2400" dirty="0" smtClean="0">
                    <a:solidFill>
                      <a:schemeClr val="tx1"/>
                    </a:solidFill>
                    <a:latin typeface="+mj-lt"/>
                  </a:rPr>
                  <a:t> and its perfectly fine</a:t>
                </a:r>
                <a:endParaRPr lang="en-IN" sz="2400" dirty="0">
                  <a:solidFill>
                    <a:schemeClr val="tx1"/>
                  </a:solidFill>
                  <a:latin typeface="+mj-lt"/>
                </a:endParaRPr>
              </a:p>
            </p:txBody>
          </p:sp>
        </mc:Choice>
        <mc:Fallback xmlns="">
          <p:sp>
            <p:nvSpPr>
              <p:cNvPr id="37" name="Rectangular Callout 36"/>
              <p:cNvSpPr>
                <a:spLocks noRot="1" noChangeAspect="1" noMove="1" noResize="1" noEditPoints="1" noAdjustHandles="1" noChangeArrowheads="1" noChangeShapeType="1" noTextEdit="1"/>
              </p:cNvSpPr>
              <p:nvPr/>
            </p:nvSpPr>
            <p:spPr>
              <a:xfrm>
                <a:off x="1808252" y="644041"/>
                <a:ext cx="8348524" cy="1199297"/>
              </a:xfrm>
              <a:prstGeom prst="wedgeRectCallout">
                <a:avLst>
                  <a:gd name="adj1" fmla="val 59019"/>
                  <a:gd name="adj2" fmla="val 52993"/>
                </a:avLst>
              </a:prstGeom>
              <a:blipFill>
                <a:blip r:embed="rId10"/>
                <a:stretch>
                  <a:fillRect l="-801" t="-1923" b="-6731"/>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68272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right)">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Gaussian (aka Normal) Distributions</a:t>
            </a:r>
            <a:endParaRPr lang="en-IN" dirty="0"/>
          </a:p>
        </p:txBody>
      </p:sp>
      <p:sp>
        <p:nvSpPr>
          <p:cNvPr id="3" name="Content Placeholder 2"/>
          <p:cNvSpPr>
            <a:spLocks noGrp="1"/>
          </p:cNvSpPr>
          <p:nvPr>
            <p:ph idx="1"/>
          </p:nvPr>
        </p:nvSpPr>
        <p:spPr>
          <a:xfrm>
            <a:off x="253353" y="1111624"/>
            <a:ext cx="12056633" cy="5300823"/>
          </a:xfrm>
        </p:spPr>
        <p:txBody>
          <a:bodyPr/>
          <a:lstStyle/>
          <a:p>
            <a:r>
              <a:rPr lang="en-IN" dirty="0" smtClean="0"/>
              <a:t>Arguably one of the most popular of all probability distributions</a:t>
            </a:r>
          </a:p>
          <a:p>
            <a:r>
              <a:rPr lang="en-IN" dirty="0" smtClean="0"/>
              <a:t>Models our intuitive assumption that in real life, </a:t>
            </a:r>
            <a:r>
              <a:rPr lang="en-US" dirty="0" smtClean="0"/>
              <a:t>data often takes values around </a:t>
            </a:r>
            <a:r>
              <a:rPr lang="en-US" dirty="0"/>
              <a:t>its mean value and </a:t>
            </a:r>
            <a:r>
              <a:rPr lang="en-US" dirty="0" smtClean="0"/>
              <a:t>it gets unlikely to witness extreme values</a:t>
            </a:r>
          </a:p>
          <a:p>
            <a:pPr lvl="2"/>
            <a:r>
              <a:rPr lang="en-US" dirty="0" smtClean="0"/>
              <a:t>A fundamental result in probability theory – </a:t>
            </a:r>
            <a:r>
              <a:rPr lang="en-US" i="0" dirty="0" smtClean="0"/>
              <a:t>the law of large numbers </a:t>
            </a:r>
            <a:r>
              <a:rPr lang="en-US" dirty="0" smtClean="0"/>
              <a:t>–shows that some form of this is indeed true</a:t>
            </a:r>
          </a:p>
          <a:p>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31</a:t>
            </a:fld>
            <a:endParaRPr lang="en-US"/>
          </a:p>
        </p:txBody>
      </p:sp>
      <p:grpSp>
        <p:nvGrpSpPr>
          <p:cNvPr id="31" name="Group 30"/>
          <p:cNvGrpSpPr/>
          <p:nvPr/>
        </p:nvGrpSpPr>
        <p:grpSpPr>
          <a:xfrm rot="16200000">
            <a:off x="573533" y="3326446"/>
            <a:ext cx="3083960" cy="3188493"/>
            <a:chOff x="1025905" y="4658035"/>
            <a:chExt cx="526763" cy="834301"/>
          </a:xfrm>
        </p:grpSpPr>
        <p:cxnSp>
          <p:nvCxnSpPr>
            <p:cNvPr id="32" name="Straight Connector 31"/>
            <p:cNvCxnSpPr/>
            <p:nvPr/>
          </p:nvCxnSpPr>
          <p:spPr>
            <a:xfrm>
              <a:off x="1025905" y="4658035"/>
              <a:ext cx="0" cy="834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rot="5400000">
              <a:off x="875717" y="4815386"/>
              <a:ext cx="834301" cy="519600"/>
              <a:chOff x="6006994" y="4089967"/>
              <a:chExt cx="1969848" cy="1226814"/>
            </a:xfrm>
          </p:grpSpPr>
          <p:sp>
            <p:nvSpPr>
              <p:cNvPr id="34" name="Freeform 33"/>
              <p:cNvSpPr/>
              <p:nvPr/>
            </p:nvSpPr>
            <p:spPr>
              <a:xfrm>
                <a:off x="6008090" y="4089967"/>
                <a:ext cx="1956043" cy="1226814"/>
              </a:xfrm>
              <a:custGeom>
                <a:avLst/>
                <a:gdLst>
                  <a:gd name="connsiteX0" fmla="*/ 2757812 w 5547578"/>
                  <a:gd name="connsiteY0" fmla="*/ 0 h 1855732"/>
                  <a:gd name="connsiteX1" fmla="*/ 2773789 w 5547578"/>
                  <a:gd name="connsiteY1" fmla="*/ 2411 h 1855732"/>
                  <a:gd name="connsiteX2" fmla="*/ 2789766 w 5547578"/>
                  <a:gd name="connsiteY2" fmla="*/ 0 h 1855732"/>
                  <a:gd name="connsiteX3" fmla="*/ 2789763 w 5547578"/>
                  <a:gd name="connsiteY3" fmla="*/ 4821 h 1855732"/>
                  <a:gd name="connsiteX4" fmla="*/ 2836666 w 5547578"/>
                  <a:gd name="connsiteY4" fmla="*/ 11897 h 1855732"/>
                  <a:gd name="connsiteX5" fmla="*/ 3905369 w 5547578"/>
                  <a:gd name="connsiteY5" fmla="*/ 1243613 h 1855732"/>
                  <a:gd name="connsiteX6" fmla="*/ 5547578 w 5547578"/>
                  <a:gd name="connsiteY6" fmla="*/ 1855637 h 1855732"/>
                  <a:gd name="connsiteX7" fmla="*/ 2785533 w 5547578"/>
                  <a:gd name="connsiteY7" fmla="*/ 1855731 h 1855732"/>
                  <a:gd name="connsiteX8" fmla="*/ 2785533 w 5547578"/>
                  <a:gd name="connsiteY8" fmla="*/ 1855732 h 1855732"/>
                  <a:gd name="connsiteX9" fmla="*/ 2773789 w 5547578"/>
                  <a:gd name="connsiteY9" fmla="*/ 1855732 h 1855732"/>
                  <a:gd name="connsiteX10" fmla="*/ 2762045 w 5547578"/>
                  <a:gd name="connsiteY10" fmla="*/ 1855732 h 1855732"/>
                  <a:gd name="connsiteX11" fmla="*/ 2762045 w 5547578"/>
                  <a:gd name="connsiteY11" fmla="*/ 1855731 h 1855732"/>
                  <a:gd name="connsiteX12" fmla="*/ 0 w 5547578"/>
                  <a:gd name="connsiteY12" fmla="*/ 1855637 h 1855732"/>
                  <a:gd name="connsiteX13" fmla="*/ 1642209 w 5547578"/>
                  <a:gd name="connsiteY13" fmla="*/ 1243613 h 1855732"/>
                  <a:gd name="connsiteX14" fmla="*/ 2710913 w 5547578"/>
                  <a:gd name="connsiteY14" fmla="*/ 11897 h 1855732"/>
                  <a:gd name="connsiteX15" fmla="*/ 2757815 w 5547578"/>
                  <a:gd name="connsiteY15" fmla="*/ 4821 h 185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7578" h="1855732">
                    <a:moveTo>
                      <a:pt x="2757812" y="0"/>
                    </a:moveTo>
                    <a:lnTo>
                      <a:pt x="2773789" y="2411"/>
                    </a:lnTo>
                    <a:lnTo>
                      <a:pt x="2789766" y="0"/>
                    </a:lnTo>
                    <a:lnTo>
                      <a:pt x="2789763" y="4821"/>
                    </a:lnTo>
                    <a:lnTo>
                      <a:pt x="2836666" y="11897"/>
                    </a:lnTo>
                    <a:cubicBezTo>
                      <a:pt x="3225814" y="110275"/>
                      <a:pt x="3540906" y="775076"/>
                      <a:pt x="3905369" y="1243613"/>
                    </a:cubicBezTo>
                    <a:cubicBezTo>
                      <a:pt x="4294130" y="1743387"/>
                      <a:pt x="4647397" y="1835368"/>
                      <a:pt x="5547578" y="1855637"/>
                    </a:cubicBezTo>
                    <a:lnTo>
                      <a:pt x="2785533" y="1855731"/>
                    </a:lnTo>
                    <a:lnTo>
                      <a:pt x="2785533" y="1855732"/>
                    </a:lnTo>
                    <a:lnTo>
                      <a:pt x="2773789" y="1855732"/>
                    </a:lnTo>
                    <a:lnTo>
                      <a:pt x="2762045" y="1855732"/>
                    </a:lnTo>
                    <a:lnTo>
                      <a:pt x="2762045" y="1855731"/>
                    </a:lnTo>
                    <a:lnTo>
                      <a:pt x="0" y="1855637"/>
                    </a:lnTo>
                    <a:cubicBezTo>
                      <a:pt x="900181" y="1835368"/>
                      <a:pt x="1253448" y="1743387"/>
                      <a:pt x="1642209" y="1243613"/>
                    </a:cubicBezTo>
                    <a:cubicBezTo>
                      <a:pt x="2006673" y="775076"/>
                      <a:pt x="2321764" y="110275"/>
                      <a:pt x="2710913" y="11897"/>
                    </a:cubicBezTo>
                    <a:lnTo>
                      <a:pt x="2757815" y="4821"/>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6006994"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flipH="1">
                <a:off x="6991918"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3" name="Picture 7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5486918" y="3673688"/>
            <a:ext cx="6328114" cy="877764"/>
          </a:xfrm>
          <a:prstGeom prst="rect">
            <a:avLst/>
          </a:prstGeom>
        </p:spPr>
      </p:pic>
      <p:cxnSp>
        <p:nvCxnSpPr>
          <p:cNvPr id="38" name="Straight Connector 37"/>
          <p:cNvCxnSpPr>
            <a:stCxn id="34" idx="8"/>
            <a:endCxn id="36" idx="0"/>
          </p:cNvCxnSpPr>
          <p:nvPr/>
        </p:nvCxnSpPr>
        <p:spPr>
          <a:xfrm flipV="1">
            <a:off x="2112819" y="3420648"/>
            <a:ext cx="2696" cy="3000091"/>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001866" y="6499469"/>
            <a:ext cx="426307" cy="307731"/>
          </a:xfrm>
          <a:prstGeom prst="rect">
            <a:avLst/>
          </a:prstGeom>
        </p:spPr>
      </p:pic>
      <p:grpSp>
        <p:nvGrpSpPr>
          <p:cNvPr id="40" name="Group 39"/>
          <p:cNvGrpSpPr/>
          <p:nvPr/>
        </p:nvGrpSpPr>
        <p:grpSpPr>
          <a:xfrm rot="16200000">
            <a:off x="2376201" y="3346155"/>
            <a:ext cx="4699195" cy="1533838"/>
            <a:chOff x="1025905" y="4658035"/>
            <a:chExt cx="526763" cy="834301"/>
          </a:xfrm>
        </p:grpSpPr>
        <p:cxnSp>
          <p:nvCxnSpPr>
            <p:cNvPr id="41" name="Straight Connector 40"/>
            <p:cNvCxnSpPr/>
            <p:nvPr/>
          </p:nvCxnSpPr>
          <p:spPr>
            <a:xfrm>
              <a:off x="1025905" y="4658035"/>
              <a:ext cx="0" cy="834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rot="5400000">
              <a:off x="875717" y="4815386"/>
              <a:ext cx="834301" cy="519600"/>
              <a:chOff x="6006994" y="4089967"/>
              <a:chExt cx="1969848" cy="1226814"/>
            </a:xfrm>
          </p:grpSpPr>
          <p:sp>
            <p:nvSpPr>
              <p:cNvPr id="43" name="Freeform 42"/>
              <p:cNvSpPr/>
              <p:nvPr/>
            </p:nvSpPr>
            <p:spPr>
              <a:xfrm>
                <a:off x="6008090" y="4089967"/>
                <a:ext cx="1956043" cy="1226814"/>
              </a:xfrm>
              <a:custGeom>
                <a:avLst/>
                <a:gdLst>
                  <a:gd name="connsiteX0" fmla="*/ 2757812 w 5547578"/>
                  <a:gd name="connsiteY0" fmla="*/ 0 h 1855732"/>
                  <a:gd name="connsiteX1" fmla="*/ 2773789 w 5547578"/>
                  <a:gd name="connsiteY1" fmla="*/ 2411 h 1855732"/>
                  <a:gd name="connsiteX2" fmla="*/ 2789766 w 5547578"/>
                  <a:gd name="connsiteY2" fmla="*/ 0 h 1855732"/>
                  <a:gd name="connsiteX3" fmla="*/ 2789763 w 5547578"/>
                  <a:gd name="connsiteY3" fmla="*/ 4821 h 1855732"/>
                  <a:gd name="connsiteX4" fmla="*/ 2836666 w 5547578"/>
                  <a:gd name="connsiteY4" fmla="*/ 11897 h 1855732"/>
                  <a:gd name="connsiteX5" fmla="*/ 3905369 w 5547578"/>
                  <a:gd name="connsiteY5" fmla="*/ 1243613 h 1855732"/>
                  <a:gd name="connsiteX6" fmla="*/ 5547578 w 5547578"/>
                  <a:gd name="connsiteY6" fmla="*/ 1855637 h 1855732"/>
                  <a:gd name="connsiteX7" fmla="*/ 2785533 w 5547578"/>
                  <a:gd name="connsiteY7" fmla="*/ 1855731 h 1855732"/>
                  <a:gd name="connsiteX8" fmla="*/ 2785533 w 5547578"/>
                  <a:gd name="connsiteY8" fmla="*/ 1855732 h 1855732"/>
                  <a:gd name="connsiteX9" fmla="*/ 2773789 w 5547578"/>
                  <a:gd name="connsiteY9" fmla="*/ 1855732 h 1855732"/>
                  <a:gd name="connsiteX10" fmla="*/ 2762045 w 5547578"/>
                  <a:gd name="connsiteY10" fmla="*/ 1855732 h 1855732"/>
                  <a:gd name="connsiteX11" fmla="*/ 2762045 w 5547578"/>
                  <a:gd name="connsiteY11" fmla="*/ 1855731 h 1855732"/>
                  <a:gd name="connsiteX12" fmla="*/ 0 w 5547578"/>
                  <a:gd name="connsiteY12" fmla="*/ 1855637 h 1855732"/>
                  <a:gd name="connsiteX13" fmla="*/ 1642209 w 5547578"/>
                  <a:gd name="connsiteY13" fmla="*/ 1243613 h 1855732"/>
                  <a:gd name="connsiteX14" fmla="*/ 2710913 w 5547578"/>
                  <a:gd name="connsiteY14" fmla="*/ 11897 h 1855732"/>
                  <a:gd name="connsiteX15" fmla="*/ 2757815 w 5547578"/>
                  <a:gd name="connsiteY15" fmla="*/ 4821 h 185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7578" h="1855732">
                    <a:moveTo>
                      <a:pt x="2757812" y="0"/>
                    </a:moveTo>
                    <a:lnTo>
                      <a:pt x="2773789" y="2411"/>
                    </a:lnTo>
                    <a:lnTo>
                      <a:pt x="2789766" y="0"/>
                    </a:lnTo>
                    <a:lnTo>
                      <a:pt x="2789763" y="4821"/>
                    </a:lnTo>
                    <a:lnTo>
                      <a:pt x="2836666" y="11897"/>
                    </a:lnTo>
                    <a:cubicBezTo>
                      <a:pt x="3225814" y="110275"/>
                      <a:pt x="3540906" y="775076"/>
                      <a:pt x="3905369" y="1243613"/>
                    </a:cubicBezTo>
                    <a:cubicBezTo>
                      <a:pt x="4294130" y="1743387"/>
                      <a:pt x="4647397" y="1835368"/>
                      <a:pt x="5547578" y="1855637"/>
                    </a:cubicBezTo>
                    <a:lnTo>
                      <a:pt x="2785533" y="1855731"/>
                    </a:lnTo>
                    <a:lnTo>
                      <a:pt x="2785533" y="1855732"/>
                    </a:lnTo>
                    <a:lnTo>
                      <a:pt x="2773789" y="1855732"/>
                    </a:lnTo>
                    <a:lnTo>
                      <a:pt x="2762045" y="1855732"/>
                    </a:lnTo>
                    <a:lnTo>
                      <a:pt x="2762045" y="1855731"/>
                    </a:lnTo>
                    <a:lnTo>
                      <a:pt x="0" y="1855637"/>
                    </a:lnTo>
                    <a:cubicBezTo>
                      <a:pt x="900181" y="1835368"/>
                      <a:pt x="1253448" y="1743387"/>
                      <a:pt x="1642209" y="1243613"/>
                    </a:cubicBezTo>
                    <a:cubicBezTo>
                      <a:pt x="2006673" y="775076"/>
                      <a:pt x="2321764" y="110275"/>
                      <a:pt x="2710913" y="11897"/>
                    </a:cubicBezTo>
                    <a:lnTo>
                      <a:pt x="2757815" y="4821"/>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6006994"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44"/>
              <p:cNvSpPr/>
              <p:nvPr/>
            </p:nvSpPr>
            <p:spPr>
              <a:xfrm flipH="1">
                <a:off x="6991918"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p:cNvGrpSpPr/>
          <p:nvPr/>
        </p:nvGrpSpPr>
        <p:grpSpPr>
          <a:xfrm rot="16200000">
            <a:off x="8194289" y="2859287"/>
            <a:ext cx="1150931" cy="6055836"/>
            <a:chOff x="1025905" y="4658035"/>
            <a:chExt cx="526763" cy="834301"/>
          </a:xfrm>
        </p:grpSpPr>
        <p:cxnSp>
          <p:nvCxnSpPr>
            <p:cNvPr id="53" name="Straight Connector 52"/>
            <p:cNvCxnSpPr/>
            <p:nvPr/>
          </p:nvCxnSpPr>
          <p:spPr>
            <a:xfrm>
              <a:off x="1025905" y="4658035"/>
              <a:ext cx="0" cy="83430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rot="5400000">
              <a:off x="875717" y="4815386"/>
              <a:ext cx="834301" cy="519600"/>
              <a:chOff x="6006994" y="4089967"/>
              <a:chExt cx="1969848" cy="1226814"/>
            </a:xfrm>
          </p:grpSpPr>
          <p:sp>
            <p:nvSpPr>
              <p:cNvPr id="55" name="Freeform 54"/>
              <p:cNvSpPr/>
              <p:nvPr/>
            </p:nvSpPr>
            <p:spPr>
              <a:xfrm>
                <a:off x="6008090" y="4089967"/>
                <a:ext cx="1956043" cy="1226814"/>
              </a:xfrm>
              <a:custGeom>
                <a:avLst/>
                <a:gdLst>
                  <a:gd name="connsiteX0" fmla="*/ 2757812 w 5547578"/>
                  <a:gd name="connsiteY0" fmla="*/ 0 h 1855732"/>
                  <a:gd name="connsiteX1" fmla="*/ 2773789 w 5547578"/>
                  <a:gd name="connsiteY1" fmla="*/ 2411 h 1855732"/>
                  <a:gd name="connsiteX2" fmla="*/ 2789766 w 5547578"/>
                  <a:gd name="connsiteY2" fmla="*/ 0 h 1855732"/>
                  <a:gd name="connsiteX3" fmla="*/ 2789763 w 5547578"/>
                  <a:gd name="connsiteY3" fmla="*/ 4821 h 1855732"/>
                  <a:gd name="connsiteX4" fmla="*/ 2836666 w 5547578"/>
                  <a:gd name="connsiteY4" fmla="*/ 11897 h 1855732"/>
                  <a:gd name="connsiteX5" fmla="*/ 3905369 w 5547578"/>
                  <a:gd name="connsiteY5" fmla="*/ 1243613 h 1855732"/>
                  <a:gd name="connsiteX6" fmla="*/ 5547578 w 5547578"/>
                  <a:gd name="connsiteY6" fmla="*/ 1855637 h 1855732"/>
                  <a:gd name="connsiteX7" fmla="*/ 2785533 w 5547578"/>
                  <a:gd name="connsiteY7" fmla="*/ 1855731 h 1855732"/>
                  <a:gd name="connsiteX8" fmla="*/ 2785533 w 5547578"/>
                  <a:gd name="connsiteY8" fmla="*/ 1855732 h 1855732"/>
                  <a:gd name="connsiteX9" fmla="*/ 2773789 w 5547578"/>
                  <a:gd name="connsiteY9" fmla="*/ 1855732 h 1855732"/>
                  <a:gd name="connsiteX10" fmla="*/ 2762045 w 5547578"/>
                  <a:gd name="connsiteY10" fmla="*/ 1855732 h 1855732"/>
                  <a:gd name="connsiteX11" fmla="*/ 2762045 w 5547578"/>
                  <a:gd name="connsiteY11" fmla="*/ 1855731 h 1855732"/>
                  <a:gd name="connsiteX12" fmla="*/ 0 w 5547578"/>
                  <a:gd name="connsiteY12" fmla="*/ 1855637 h 1855732"/>
                  <a:gd name="connsiteX13" fmla="*/ 1642209 w 5547578"/>
                  <a:gd name="connsiteY13" fmla="*/ 1243613 h 1855732"/>
                  <a:gd name="connsiteX14" fmla="*/ 2710913 w 5547578"/>
                  <a:gd name="connsiteY14" fmla="*/ 11897 h 1855732"/>
                  <a:gd name="connsiteX15" fmla="*/ 2757815 w 5547578"/>
                  <a:gd name="connsiteY15" fmla="*/ 4821 h 185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47578" h="1855732">
                    <a:moveTo>
                      <a:pt x="2757812" y="0"/>
                    </a:moveTo>
                    <a:lnTo>
                      <a:pt x="2773789" y="2411"/>
                    </a:lnTo>
                    <a:lnTo>
                      <a:pt x="2789766" y="0"/>
                    </a:lnTo>
                    <a:lnTo>
                      <a:pt x="2789763" y="4821"/>
                    </a:lnTo>
                    <a:lnTo>
                      <a:pt x="2836666" y="11897"/>
                    </a:lnTo>
                    <a:cubicBezTo>
                      <a:pt x="3225814" y="110275"/>
                      <a:pt x="3540906" y="775076"/>
                      <a:pt x="3905369" y="1243613"/>
                    </a:cubicBezTo>
                    <a:cubicBezTo>
                      <a:pt x="4294130" y="1743387"/>
                      <a:pt x="4647397" y="1835368"/>
                      <a:pt x="5547578" y="1855637"/>
                    </a:cubicBezTo>
                    <a:lnTo>
                      <a:pt x="2785533" y="1855731"/>
                    </a:lnTo>
                    <a:lnTo>
                      <a:pt x="2785533" y="1855732"/>
                    </a:lnTo>
                    <a:lnTo>
                      <a:pt x="2773789" y="1855732"/>
                    </a:lnTo>
                    <a:lnTo>
                      <a:pt x="2762045" y="1855732"/>
                    </a:lnTo>
                    <a:lnTo>
                      <a:pt x="2762045" y="1855731"/>
                    </a:lnTo>
                    <a:lnTo>
                      <a:pt x="0" y="1855637"/>
                    </a:lnTo>
                    <a:cubicBezTo>
                      <a:pt x="900181" y="1835368"/>
                      <a:pt x="1253448" y="1743387"/>
                      <a:pt x="1642209" y="1243613"/>
                    </a:cubicBezTo>
                    <a:cubicBezTo>
                      <a:pt x="2006673" y="775076"/>
                      <a:pt x="2321764" y="110275"/>
                      <a:pt x="2710913" y="11897"/>
                    </a:cubicBezTo>
                    <a:lnTo>
                      <a:pt x="2757815" y="4821"/>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6006994"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56"/>
              <p:cNvSpPr/>
              <p:nvPr/>
            </p:nvSpPr>
            <p:spPr>
              <a:xfrm flipH="1">
                <a:off x="6991918" y="4106878"/>
                <a:ext cx="984924" cy="1209903"/>
              </a:xfrm>
              <a:custGeom>
                <a:avLst/>
                <a:gdLst>
                  <a:gd name="connsiteX0" fmla="*/ 9007813 w 9007813"/>
                  <a:gd name="connsiteY0" fmla="*/ 0 h 4338536"/>
                  <a:gd name="connsiteX1" fmla="*/ 0 w 9007813"/>
                  <a:gd name="connsiteY1" fmla="*/ 4338536 h 4338536"/>
                  <a:gd name="connsiteX0" fmla="*/ 9007813 w 9007813"/>
                  <a:gd name="connsiteY0" fmla="*/ 0 h 4338536"/>
                  <a:gd name="connsiteX1" fmla="*/ 0 w 9007813"/>
                  <a:gd name="connsiteY1" fmla="*/ 4338536 h 4338536"/>
                  <a:gd name="connsiteX0" fmla="*/ 9007813 w 9007813"/>
                  <a:gd name="connsiteY0" fmla="*/ 0 h 4344245"/>
                  <a:gd name="connsiteX1" fmla="*/ 0 w 9007813"/>
                  <a:gd name="connsiteY1" fmla="*/ 4338536 h 4344245"/>
                  <a:gd name="connsiteX0" fmla="*/ 9007813 w 9007813"/>
                  <a:gd name="connsiteY0" fmla="*/ 27 h 4344249"/>
                  <a:gd name="connsiteX1" fmla="*/ 0 w 9007813"/>
                  <a:gd name="connsiteY1" fmla="*/ 4338563 h 4344249"/>
                  <a:gd name="connsiteX0" fmla="*/ 9007813 w 9007813"/>
                  <a:gd name="connsiteY0" fmla="*/ 28 h 4338742"/>
                  <a:gd name="connsiteX1" fmla="*/ 0 w 9007813"/>
                  <a:gd name="connsiteY1" fmla="*/ 4338564 h 4338742"/>
                  <a:gd name="connsiteX0" fmla="*/ 7937770 w 7937770"/>
                  <a:gd name="connsiteY0" fmla="*/ 29 h 4183107"/>
                  <a:gd name="connsiteX1" fmla="*/ 0 w 7937770"/>
                  <a:gd name="connsiteY1" fmla="*/ 4182922 h 4183107"/>
                  <a:gd name="connsiteX0" fmla="*/ 7937770 w 7937770"/>
                  <a:gd name="connsiteY0" fmla="*/ 184 h 4183261"/>
                  <a:gd name="connsiteX1" fmla="*/ 0 w 7937770"/>
                  <a:gd name="connsiteY1" fmla="*/ 4183077 h 4183261"/>
                  <a:gd name="connsiteX0" fmla="*/ 7937770 w 7937770"/>
                  <a:gd name="connsiteY0" fmla="*/ 217 h 4183110"/>
                  <a:gd name="connsiteX1" fmla="*/ 0 w 7937770"/>
                  <a:gd name="connsiteY1" fmla="*/ 4183110 h 41831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292512"/>
                  <a:gd name="connsiteX1" fmla="*/ 5291845 w 7937770"/>
                  <a:gd name="connsiteY1" fmla="*/ 2859935 h 4292512"/>
                  <a:gd name="connsiteX2" fmla="*/ 0 w 7937770"/>
                  <a:gd name="connsiteY2" fmla="*/ 4182893 h 4292512"/>
                  <a:gd name="connsiteX0" fmla="*/ 7937770 w 7937770"/>
                  <a:gd name="connsiteY0" fmla="*/ 0 h 4350807"/>
                  <a:gd name="connsiteX1" fmla="*/ 5291845 w 7937770"/>
                  <a:gd name="connsiteY1" fmla="*/ 2859935 h 4350807"/>
                  <a:gd name="connsiteX2" fmla="*/ 0 w 7937770"/>
                  <a:gd name="connsiteY2" fmla="*/ 4182893 h 4350807"/>
                  <a:gd name="connsiteX0" fmla="*/ 7937770 w 7937770"/>
                  <a:gd name="connsiteY0" fmla="*/ 0 h 4337610"/>
                  <a:gd name="connsiteX1" fmla="*/ 5291845 w 7937770"/>
                  <a:gd name="connsiteY1" fmla="*/ 2859935 h 4337610"/>
                  <a:gd name="connsiteX2" fmla="*/ 0 w 7937770"/>
                  <a:gd name="connsiteY2" fmla="*/ 4182893 h 4337610"/>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2893"/>
                  <a:gd name="connsiteX1" fmla="*/ 5291845 w 7937770"/>
                  <a:gd name="connsiteY1" fmla="*/ 2859935 h 4182893"/>
                  <a:gd name="connsiteX2" fmla="*/ 0 w 7937770"/>
                  <a:gd name="connsiteY2" fmla="*/ 4182893 h 4182893"/>
                  <a:gd name="connsiteX0" fmla="*/ 7937770 w 7937770"/>
                  <a:gd name="connsiteY0" fmla="*/ 0 h 4186232"/>
                  <a:gd name="connsiteX1" fmla="*/ 5291845 w 7937770"/>
                  <a:gd name="connsiteY1" fmla="*/ 2859935 h 4186232"/>
                  <a:gd name="connsiteX2" fmla="*/ 0 w 7937770"/>
                  <a:gd name="connsiteY2" fmla="*/ 4182893 h 4186232"/>
                  <a:gd name="connsiteX0" fmla="*/ 7918315 w 7918315"/>
                  <a:gd name="connsiteY0" fmla="*/ 0 h 4320067"/>
                  <a:gd name="connsiteX1" fmla="*/ 5272390 w 7918315"/>
                  <a:gd name="connsiteY1" fmla="*/ 2859935 h 4320067"/>
                  <a:gd name="connsiteX2" fmla="*/ 0 w 7918315"/>
                  <a:gd name="connsiteY2" fmla="*/ 4319080 h 4320067"/>
                  <a:gd name="connsiteX0" fmla="*/ 7918315 w 7918315"/>
                  <a:gd name="connsiteY0" fmla="*/ 0 h 4320233"/>
                  <a:gd name="connsiteX1" fmla="*/ 5272390 w 7918315"/>
                  <a:gd name="connsiteY1" fmla="*/ 2859935 h 4320233"/>
                  <a:gd name="connsiteX2" fmla="*/ 0 w 7918315"/>
                  <a:gd name="connsiteY2" fmla="*/ 4319080 h 4320233"/>
                  <a:gd name="connsiteX0" fmla="*/ 7918315 w 7918315"/>
                  <a:gd name="connsiteY0" fmla="*/ 0 h 4322039"/>
                  <a:gd name="connsiteX1" fmla="*/ 4980560 w 7918315"/>
                  <a:gd name="connsiteY1" fmla="*/ 3287952 h 4322039"/>
                  <a:gd name="connsiteX2" fmla="*/ 0 w 7918315"/>
                  <a:gd name="connsiteY2" fmla="*/ 4319080 h 4322039"/>
                  <a:gd name="connsiteX0" fmla="*/ 7918315 w 7918315"/>
                  <a:gd name="connsiteY0" fmla="*/ 0 h 4327307"/>
                  <a:gd name="connsiteX1" fmla="*/ 4980560 w 7918315"/>
                  <a:gd name="connsiteY1" fmla="*/ 3287952 h 4327307"/>
                  <a:gd name="connsiteX2" fmla="*/ 0 w 7918315"/>
                  <a:gd name="connsiteY2" fmla="*/ 4319080 h 4327307"/>
                  <a:gd name="connsiteX0" fmla="*/ 6459166 w 6459166"/>
                  <a:gd name="connsiteY0" fmla="*/ 0 h 4263111"/>
                  <a:gd name="connsiteX1" fmla="*/ 3521411 w 6459166"/>
                  <a:gd name="connsiteY1" fmla="*/ 3287952 h 4263111"/>
                  <a:gd name="connsiteX2" fmla="*/ 0 w 6459166"/>
                  <a:gd name="connsiteY2" fmla="*/ 4260714 h 4263111"/>
                  <a:gd name="connsiteX0" fmla="*/ 6536987 w 6536987"/>
                  <a:gd name="connsiteY0" fmla="*/ 0 h 4282458"/>
                  <a:gd name="connsiteX1" fmla="*/ 3599232 w 6536987"/>
                  <a:gd name="connsiteY1" fmla="*/ 3287952 h 4282458"/>
                  <a:gd name="connsiteX2" fmla="*/ 0 w 6536987"/>
                  <a:gd name="connsiteY2" fmla="*/ 4280170 h 4282458"/>
                  <a:gd name="connsiteX0" fmla="*/ 6536987 w 6536987"/>
                  <a:gd name="connsiteY0" fmla="*/ 0 h 4282892"/>
                  <a:gd name="connsiteX1" fmla="*/ 3599232 w 6536987"/>
                  <a:gd name="connsiteY1" fmla="*/ 3287952 h 4282892"/>
                  <a:gd name="connsiteX2" fmla="*/ 0 w 6536987"/>
                  <a:gd name="connsiteY2" fmla="*/ 4280170 h 4282892"/>
                  <a:gd name="connsiteX0" fmla="*/ 6536987 w 6536987"/>
                  <a:gd name="connsiteY0" fmla="*/ 0 h 4284940"/>
                  <a:gd name="connsiteX1" fmla="*/ 3365769 w 6536987"/>
                  <a:gd name="connsiteY1" fmla="*/ 3424139 h 4284940"/>
                  <a:gd name="connsiteX2" fmla="*/ 0 w 6536987"/>
                  <a:gd name="connsiteY2" fmla="*/ 4280170 h 4284940"/>
                  <a:gd name="connsiteX0" fmla="*/ 6536987 w 6536987"/>
                  <a:gd name="connsiteY0" fmla="*/ 0 h 4282892"/>
                  <a:gd name="connsiteX1" fmla="*/ 3521411 w 6536987"/>
                  <a:gd name="connsiteY1" fmla="*/ 3287951 h 4282892"/>
                  <a:gd name="connsiteX2" fmla="*/ 0 w 6536987"/>
                  <a:gd name="connsiteY2" fmla="*/ 4280170 h 4282892"/>
                  <a:gd name="connsiteX0" fmla="*/ 6536987 w 6536987"/>
                  <a:gd name="connsiteY0" fmla="*/ 0 h 4282892"/>
                  <a:gd name="connsiteX1" fmla="*/ 3521411 w 6536987"/>
                  <a:gd name="connsiteY1" fmla="*/ 3287951 h 4282892"/>
                  <a:gd name="connsiteX2" fmla="*/ 0 w 6536987"/>
                  <a:gd name="connsiteY2" fmla="*/ 4280170 h 4282892"/>
                </a:gdLst>
                <a:ahLst/>
                <a:cxnLst>
                  <a:cxn ang="0">
                    <a:pos x="connsiteX0" y="connsiteY0"/>
                  </a:cxn>
                  <a:cxn ang="0">
                    <a:pos x="connsiteX1" y="connsiteY1"/>
                  </a:cxn>
                  <a:cxn ang="0">
                    <a:pos x="connsiteX2" y="connsiteY2"/>
                  </a:cxn>
                </a:cxnLst>
                <a:rect l="l" t="t" r="r" b="b"/>
                <a:pathLst>
                  <a:path w="6536987" h="4282892">
                    <a:moveTo>
                      <a:pt x="6536987" y="0"/>
                    </a:moveTo>
                    <a:cubicBezTo>
                      <a:pt x="5463702" y="6486"/>
                      <a:pt x="4377445" y="2516223"/>
                      <a:pt x="3521411" y="3287951"/>
                    </a:cubicBezTo>
                    <a:cubicBezTo>
                      <a:pt x="2665377" y="4059679"/>
                      <a:pt x="2555133" y="4312596"/>
                      <a:pt x="0" y="4280170"/>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cxnSp>
        <p:nvCxnSpPr>
          <p:cNvPr id="58" name="Straight Connector 57"/>
          <p:cNvCxnSpPr>
            <a:endCxn id="44" idx="0"/>
          </p:cNvCxnSpPr>
          <p:nvPr/>
        </p:nvCxnSpPr>
        <p:spPr>
          <a:xfrm flipV="1">
            <a:off x="4718526" y="1827376"/>
            <a:ext cx="7273" cy="4551431"/>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5" name="Picture 74"/>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4607575" y="6499469"/>
            <a:ext cx="437600" cy="307731"/>
          </a:xfrm>
          <a:prstGeom prst="rect">
            <a:avLst/>
          </a:prstGeom>
        </p:spPr>
      </p:pic>
      <p:cxnSp>
        <p:nvCxnSpPr>
          <p:cNvPr id="61" name="Straight Connector 60"/>
          <p:cNvCxnSpPr>
            <a:endCxn id="56" idx="0"/>
          </p:cNvCxnSpPr>
          <p:nvPr/>
        </p:nvCxnSpPr>
        <p:spPr>
          <a:xfrm flipV="1">
            <a:off x="8769758" y="5327390"/>
            <a:ext cx="0" cy="1051418"/>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76" name="Picture 75"/>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8658805" y="6499469"/>
            <a:ext cx="440423" cy="307731"/>
          </a:xfrm>
          <a:prstGeom prst="rect">
            <a:avLst/>
          </a:prstGeom>
        </p:spPr>
      </p:pic>
    </p:spTree>
    <p:extLst>
      <p:ext uri="{BB962C8B-B14F-4D97-AF65-F5344CB8AC3E}">
        <p14:creationId xmlns:p14="http://schemas.microsoft.com/office/powerpoint/2010/main" val="338218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outVertic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500"/>
                                        <p:tgtEl>
                                          <p:spTgt spid="74"/>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wipe(down)">
                                      <p:cBhvr>
                                        <p:cTn id="41" dur="500"/>
                                        <p:tgtEl>
                                          <p:spTgt spid="5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500"/>
                                        <p:tgtEl>
                                          <p:spTgt spid="76"/>
                                        </p:tgtEl>
                                      </p:cBhvr>
                                    </p:animEffec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wipe(down)">
                                      <p:cBhvr>
                                        <p:cTn id="54" dur="500"/>
                                        <p:tgtEl>
                                          <p:spTgt spid="61"/>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Gaussian Distributions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smtClean="0"/>
                  <a:t>Specifying a Bernoulli/Rademacher distribution took two numbers,</a:t>
                </a:r>
              </a:p>
              <a:p>
                <a:r>
                  <a:rPr lang="en-IN" dirty="0" smtClean="0"/>
                  <a:t>Specifying a categorical </a:t>
                </a:r>
                <a:r>
                  <a:rPr lang="en-IN" dirty="0" err="1" smtClean="0"/>
                  <a:t>distbn</a:t>
                </a:r>
                <a:r>
                  <a:rPr lang="en-IN" dirty="0" smtClean="0"/>
                  <a:t> over </a:t>
                </a:r>
                <a14:m>
                  <m:oMath xmlns:m="http://schemas.openxmlformats.org/officeDocument/2006/math">
                    <m:r>
                      <a:rPr lang="en-IN" b="0" i="1" smtClean="0">
                        <a:latin typeface="Cambria Math" panose="02040503050406030204" pitchFamily="18" charset="0"/>
                      </a:rPr>
                      <m:t>𝐶</m:t>
                    </m:r>
                  </m:oMath>
                </a14:m>
                <a:r>
                  <a:rPr lang="en-IN" dirty="0" smtClean="0"/>
                  <a:t> elements takes </a:t>
                </a:r>
                <a14:m>
                  <m:oMath xmlns:m="http://schemas.openxmlformats.org/officeDocument/2006/math">
                    <m:r>
                      <a:rPr lang="en-IN" b="0" i="1" smtClean="0">
                        <a:latin typeface="Cambria Math" panose="02040503050406030204" pitchFamily="18" charset="0"/>
                      </a:rPr>
                      <m:t>𝐶</m:t>
                    </m:r>
                    <m:r>
                      <a:rPr lang="en-IN" b="0" i="1" smtClean="0">
                        <a:latin typeface="Cambria Math" panose="02040503050406030204" pitchFamily="18" charset="0"/>
                      </a:rPr>
                      <m:t>−1</m:t>
                    </m:r>
                  </m:oMath>
                </a14:m>
                <a:r>
                  <a:rPr lang="en-IN" dirty="0" smtClean="0"/>
                  <a:t> numbers</a:t>
                </a:r>
              </a:p>
              <a:p>
                <a:r>
                  <a:rPr lang="en-IN" dirty="0" smtClean="0"/>
                  <a:t>Specifying a Gaussian distribution over </a:t>
                </a:r>
                <a14:m>
                  <m:oMath xmlns:m="http://schemas.openxmlformats.org/officeDocument/2006/math">
                    <m:r>
                      <a:rPr lang="en-IN" i="1" smtClean="0">
                        <a:latin typeface="Cambria Math" panose="02040503050406030204" pitchFamily="18" charset="0"/>
                        <a:ea typeface="Cambria Math" panose="02040503050406030204" pitchFamily="18" charset="0"/>
                      </a:rPr>
                      <m:t>ℝ</m:t>
                    </m:r>
                  </m:oMath>
                </a14:m>
                <a:r>
                  <a:rPr lang="en-IN" dirty="0" smtClean="0"/>
                  <a:t> requires two numbers</a:t>
                </a:r>
              </a:p>
              <a:p>
                <a:pPr lvl="2"/>
                <a14:m>
                  <m:oMath xmlns:m="http://schemas.openxmlformats.org/officeDocument/2006/math">
                    <m:r>
                      <a:rPr lang="en-IN" b="0" i="1" smtClean="0">
                        <a:latin typeface="Cambria Math" panose="02040503050406030204" pitchFamily="18" charset="0"/>
                      </a:rPr>
                      <m:t>𝜇</m:t>
                    </m:r>
                  </m:oMath>
                </a14:m>
                <a:r>
                  <a:rPr lang="en-IN" dirty="0" smtClean="0"/>
                  <a:t>: must be a real number (may be negative or positive or even zero)</a:t>
                </a:r>
              </a:p>
              <a:p>
                <a:pPr lvl="2"/>
                <a14:m>
                  <m:oMath xmlns:m="http://schemas.openxmlformats.org/officeDocument/2006/math">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oMath>
                </a14:m>
                <a:r>
                  <a:rPr lang="en-IN" dirty="0" smtClean="0"/>
                  <a:t>: must be a non-negative real number</a:t>
                </a:r>
              </a:p>
              <a:p>
                <a:r>
                  <a:rPr lang="en-IN" b="1" dirty="0" smtClean="0"/>
                  <a:t>Notation</a:t>
                </a:r>
                <a:r>
                  <a:rPr lang="en-IN" dirty="0" smtClean="0"/>
                  <a:t>: PDF for a Gaussian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i.e.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𝑓</m:t>
                        </m:r>
                      </m:e>
                      <m:sub>
                        <m:r>
                          <a:rPr lang="en-IN" b="0" i="1" smtClean="0">
                            <a:latin typeface="Cambria Math" panose="02040503050406030204" pitchFamily="18" charset="0"/>
                          </a:rPr>
                          <m:t>𝑋</m:t>
                        </m:r>
                      </m:sub>
                    </m:sSub>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𝑋</m:t>
                        </m:r>
                        <m:r>
                          <a:rPr lang="en-IN" b="0" i="1" smtClean="0">
                            <a:latin typeface="Cambria Math" panose="02040503050406030204" pitchFamily="18" charset="0"/>
                          </a:rPr>
                          <m:t> | </m:t>
                        </m:r>
                        <m:r>
                          <a:rPr lang="en-IN" b="0" i="1" smtClean="0">
                            <a:latin typeface="Cambria Math" panose="02040503050406030204" pitchFamily="18" charset="0"/>
                          </a:rPr>
                          <m:t>𝜇</m:t>
                        </m:r>
                        <m:r>
                          <a:rPr lang="en-IN" b="0" i="1" smtClean="0">
                            <a:latin typeface="Cambria Math" panose="02040503050406030204" pitchFamily="18" charset="0"/>
                          </a:rPr>
                          <m:t>,</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e>
                    </m:d>
                  </m:oMath>
                </a14:m>
                <a:r>
                  <a:rPr lang="en-IN" dirty="0" smtClean="0"/>
                  <a:t> is often written as </a:t>
                </a: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𝒩</m:t>
                        </m:r>
                      </m:e>
                      <m:sub>
                        <m:r>
                          <a:rPr lang="en-IN" b="0" i="1" smtClean="0">
                            <a:latin typeface="Cambria Math" panose="02040503050406030204" pitchFamily="18" charset="0"/>
                            <a:ea typeface="Cambria Math" panose="02040503050406030204" pitchFamily="18" charset="0"/>
                          </a:rPr>
                          <m:t>𝑋</m:t>
                        </m:r>
                      </m:sub>
                    </m:sSub>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𝜎</m:t>
                            </m:r>
                          </m:e>
                          <m:sup>
                            <m:r>
                              <a:rPr lang="en-IN" b="0" i="1" smtClean="0">
                                <a:latin typeface="Cambria Math" panose="02040503050406030204" pitchFamily="18" charset="0"/>
                                <a:ea typeface="Cambria Math" panose="02040503050406030204" pitchFamily="18" charset="0"/>
                              </a:rPr>
                              <m:t>2</m:t>
                            </m:r>
                          </m:sup>
                        </m:sSup>
                      </m:e>
                    </m:d>
                  </m:oMath>
                </a14:m>
                <a:r>
                  <a:rPr lang="en-IN" dirty="0" smtClean="0"/>
                  <a:t> or simply as </a:t>
                </a:r>
                <a14:m>
                  <m:oMath xmlns:m="http://schemas.openxmlformats.org/officeDocument/2006/math">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𝜎</m:t>
                            </m:r>
                          </m:e>
                          <m:sup>
                            <m:r>
                              <a:rPr lang="en-IN" i="1">
                                <a:latin typeface="Cambria Math" panose="02040503050406030204" pitchFamily="18" charset="0"/>
                                <a:ea typeface="Cambria Math" panose="02040503050406030204" pitchFamily="18" charset="0"/>
                              </a:rPr>
                              <m:t>2</m:t>
                            </m:r>
                          </m:sup>
                        </m:sSup>
                      </m:e>
                    </m:d>
                  </m:oMath>
                </a14:m>
                <a:endParaRPr lang="en-IN" dirty="0" smtClean="0"/>
              </a:p>
              <a:p>
                <a:pPr lvl="2"/>
                <a:r>
                  <a:rPr lang="en-IN" dirty="0" smtClean="0"/>
                  <a:t>Notice that even here we condition on constants (either using </a:t>
                </a:r>
                <a14:m>
                  <m:oMath xmlns:m="http://schemas.openxmlformats.org/officeDocument/2006/math">
                    <m:r>
                      <a:rPr lang="en-IN" b="0" i="1" smtClean="0">
                        <a:latin typeface="Cambria Math" panose="02040503050406030204" pitchFamily="18" charset="0"/>
                      </a:rPr>
                      <m:t>|</m:t>
                    </m:r>
                  </m:oMath>
                </a14:m>
                <a:r>
                  <a:rPr lang="en-IN" dirty="0" smtClean="0"/>
                  <a:t> or </a:t>
                </a:r>
                <a14:m>
                  <m:oMath xmlns:m="http://schemas.openxmlformats.org/officeDocument/2006/math">
                    <m:r>
                      <a:rPr lang="en-IN" b="0" i="1" smtClean="0">
                        <a:latin typeface="Cambria Math" panose="02040503050406030204" pitchFamily="18" charset="0"/>
                      </a:rPr>
                      <m:t>;</m:t>
                    </m:r>
                  </m:oMath>
                </a14:m>
                <a:r>
                  <a:rPr lang="en-IN" dirty="0" smtClean="0"/>
                  <a:t> symbol)</a:t>
                </a:r>
              </a:p>
              <a:p>
                <a:r>
                  <a:rPr lang="en-IN" dirty="0" smtClean="0"/>
                  <a:t>The notation is no accident – if the PDF of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is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𝒩</m:t>
                        </m:r>
                      </m:e>
                      <m:sub>
                        <m:r>
                          <a:rPr lang="en-IN" i="1">
                            <a:latin typeface="Cambria Math" panose="02040503050406030204" pitchFamily="18" charset="0"/>
                            <a:ea typeface="Cambria Math" panose="02040503050406030204" pitchFamily="18" charset="0"/>
                          </a:rPr>
                          <m:t>𝑋</m:t>
                        </m:r>
                      </m:sub>
                    </m:sSub>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𝑥</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𝜇</m:t>
                        </m:r>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𝜎</m:t>
                            </m:r>
                          </m:e>
                          <m:sup>
                            <m:r>
                              <a:rPr lang="en-IN" i="1">
                                <a:latin typeface="Cambria Math" panose="02040503050406030204" pitchFamily="18" charset="0"/>
                                <a:ea typeface="Cambria Math" panose="02040503050406030204" pitchFamily="18" charset="0"/>
                              </a:rPr>
                              <m:t>2</m:t>
                            </m:r>
                          </m:sup>
                        </m:sSup>
                      </m:e>
                    </m:d>
                  </m:oMath>
                </a14:m>
                <a:r>
                  <a:rPr lang="en-IN" dirty="0" smtClean="0"/>
                  <a:t>, then</a:t>
                </a:r>
              </a:p>
              <a:p>
                <a:pPr lvl="2"/>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m:rPr>
                        <m:lit/>
                      </m:rP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𝜇</m:t>
                    </m:r>
                  </m:oMath>
                </a14:m>
                <a:r>
                  <a:rPr lang="en-IN" dirty="0" smtClean="0"/>
                  <a:t> = Mode = Median, as well as </a:t>
                </a:r>
                <a14:m>
                  <m:oMath xmlns:m="http://schemas.openxmlformats.org/officeDocument/2006/math">
                    <m:r>
                      <a:rPr lang="en-IN" i="1" smtClean="0">
                        <a:latin typeface="Cambria Math" panose="02040503050406030204" pitchFamily="18" charset="0"/>
                        <a:ea typeface="Cambria Math" panose="02040503050406030204" pitchFamily="18" charset="0"/>
                      </a:rPr>
                      <m:t>𝕍</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𝜎</m:t>
                        </m:r>
                      </m:e>
                      <m:sup>
                        <m:r>
                          <a:rPr lang="en-IN" b="0" i="1" smtClean="0">
                            <a:latin typeface="Cambria Math" panose="02040503050406030204" pitchFamily="18" charset="0"/>
                            <a:ea typeface="Cambria Math" panose="02040503050406030204" pitchFamily="18" charset="0"/>
                          </a:rPr>
                          <m:t>2</m:t>
                        </m:r>
                      </m:sup>
                    </m:sSup>
                  </m:oMath>
                </a14:m>
                <a:endParaRPr lang="en-IN" dirty="0" smtClean="0"/>
              </a:p>
              <a:p>
                <a:pPr lvl="2"/>
                <a:r>
                  <a:rPr lang="en-IN" dirty="0" smtClean="0"/>
                  <a:t>Requires a bit of integration to prove these results </a:t>
                </a:r>
                <a:r>
                  <a:rPr lang="en-IN" i="0" dirty="0" smtClean="0">
                    <a:sym typeface="Wingdings" panose="05000000000000000000" pitchFamily="2" charset="2"/>
                  </a:rPr>
                  <a:t></a:t>
                </a:r>
                <a:endParaRPr lang="en-IN" i="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32</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8352" y="36190"/>
            <a:ext cx="1928846" cy="1928846"/>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2915071" y="104933"/>
                <a:ext cx="7238480" cy="3076122"/>
              </a:xfrm>
              <a:prstGeom prst="wedgeRectCallout">
                <a:avLst>
                  <a:gd name="adj1" fmla="val 60704"/>
                  <a:gd name="adj2" fmla="val 87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N" sz="2400" dirty="0" smtClean="0">
                    <a:solidFill>
                      <a:schemeClr val="tx1"/>
                    </a:solidFill>
                    <a:latin typeface="+mj-lt"/>
                  </a:rPr>
                  <a:t>Indeed! Look at these two Gaussians. The one on the</a:t>
                </a:r>
                <a:br>
                  <a:rPr lang="en-IN" sz="2400" dirty="0" smtClean="0">
                    <a:solidFill>
                      <a:schemeClr val="tx1"/>
                    </a:solidFill>
                    <a:latin typeface="+mj-lt"/>
                  </a:rPr>
                </a:br>
                <a:r>
                  <a:rPr lang="en-IN" sz="2400" dirty="0" smtClean="0">
                    <a:solidFill>
                      <a:schemeClr val="tx1"/>
                    </a:solidFill>
                    <a:latin typeface="+mj-lt"/>
                  </a:rPr>
                  <a:t>left seems more “spread-out” and the one on the</a:t>
                </a:r>
                <a:br>
                  <a:rPr lang="en-IN" sz="2400" dirty="0" smtClean="0">
                    <a:solidFill>
                      <a:schemeClr val="tx1"/>
                    </a:solidFill>
                    <a:latin typeface="+mj-lt"/>
                  </a:rPr>
                </a:br>
                <a:r>
                  <a:rPr lang="en-IN" sz="2400" dirty="0" smtClean="0">
                    <a:solidFill>
                      <a:schemeClr val="tx1"/>
                    </a:solidFill>
                    <a:latin typeface="+mj-lt"/>
                  </a:rPr>
                  <a:t>right seems very “squeezed-in”.</a:t>
                </a:r>
                <a:br>
                  <a:rPr lang="en-IN" sz="2400" dirty="0" smtClean="0">
                    <a:solidFill>
                      <a:schemeClr val="tx1"/>
                    </a:solidFill>
                    <a:latin typeface="+mj-lt"/>
                  </a:rPr>
                </a:br>
                <a:r>
                  <a:rPr lang="en-IN" sz="2400" dirty="0" smtClean="0">
                    <a:solidFill>
                      <a:schemeClr val="tx1"/>
                    </a:solidFill>
                    <a:latin typeface="+mj-lt"/>
                  </a:rPr>
                  <a:t>This happened because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3</m:t>
                        </m:r>
                      </m:sub>
                    </m:sSub>
                    <m:r>
                      <a:rPr lang="en-IN" sz="2400" b="0" i="1" smtClean="0">
                        <a:solidFill>
                          <a:schemeClr val="tx1"/>
                        </a:solidFill>
                        <a:latin typeface="Cambria Math" panose="02040503050406030204" pitchFamily="18" charset="0"/>
                      </a:rPr>
                      <m:t>&gt;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1</m:t>
                        </m:r>
                      </m:sub>
                    </m:sSub>
                    <m:r>
                      <a:rPr lang="en-IN" sz="2400" b="0" i="1" smtClean="0">
                        <a:solidFill>
                          <a:schemeClr val="tx1"/>
                        </a:solidFill>
                        <a:latin typeface="Cambria Math" panose="02040503050406030204" pitchFamily="18" charset="0"/>
                      </a:rPr>
                      <m:t>&gt;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2</m:t>
                        </m:r>
                      </m:sub>
                    </m:sSub>
                  </m:oMath>
                </a14:m>
                <a:r>
                  <a:rPr lang="en-IN" sz="2400" dirty="0" smtClean="0">
                    <a:solidFill>
                      <a:schemeClr val="tx1"/>
                    </a:solidFill>
                    <a:latin typeface="+mj-lt"/>
                  </a:rPr>
                  <a:t> </a:t>
                </a:r>
                <a:endParaRPr lang="en-US" sz="2400" i="1"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2915071" y="104933"/>
                <a:ext cx="7238480" cy="3076122"/>
              </a:xfrm>
              <a:prstGeom prst="wedgeRectCallout">
                <a:avLst>
                  <a:gd name="adj1" fmla="val 60704"/>
                  <a:gd name="adj2" fmla="val 878"/>
                </a:avLst>
              </a:prstGeom>
              <a:blipFill>
                <a:blip r:embed="rId4"/>
                <a:stretch>
                  <a:fillRect l="-908" t="-978"/>
                </a:stretch>
              </a:blipFill>
              <a:ln w="38100">
                <a:solidFill>
                  <a:schemeClr val="accent1"/>
                </a:solidFill>
              </a:ln>
            </p:spPr>
            <p:txBody>
              <a:bodyPr/>
              <a:lstStyle/>
              <a:p>
                <a:r>
                  <a:rPr lang="en-IN">
                    <a:noFill/>
                  </a:rPr>
                  <a:t> </a:t>
                </a:r>
              </a:p>
            </p:txBody>
          </p:sp>
        </mc:Fallback>
      </mc:AlternateContent>
      <p:pic>
        <p:nvPicPr>
          <p:cNvPr id="7" name="Picture 6"/>
          <p:cNvPicPr>
            <a:picLocks noChangeAspect="1"/>
          </p:cNvPicPr>
          <p:nvPr/>
        </p:nvPicPr>
        <p:blipFill>
          <a:blip r:embed="rId5"/>
          <a:stretch>
            <a:fillRect/>
          </a:stretch>
        </p:blipFill>
        <p:spPr>
          <a:xfrm>
            <a:off x="3013647" y="2175667"/>
            <a:ext cx="3785709" cy="934087"/>
          </a:xfrm>
          <a:prstGeom prst="rect">
            <a:avLst/>
          </a:prstGeom>
        </p:spPr>
      </p:pic>
      <p:pic>
        <p:nvPicPr>
          <p:cNvPr id="8" name="Picture 7"/>
          <p:cNvPicPr>
            <a:picLocks noChangeAspect="1"/>
          </p:cNvPicPr>
          <p:nvPr/>
        </p:nvPicPr>
        <p:blipFill>
          <a:blip r:embed="rId6"/>
          <a:stretch>
            <a:fillRect/>
          </a:stretch>
        </p:blipFill>
        <p:spPr>
          <a:xfrm>
            <a:off x="9141843" y="104931"/>
            <a:ext cx="926020" cy="3006841"/>
          </a:xfrm>
          <a:prstGeom prst="rect">
            <a:avLst/>
          </a:prstGeom>
        </p:spPr>
      </p:pic>
      <p:pic>
        <p:nvPicPr>
          <p:cNvPr id="9" name="Picture 8"/>
          <p:cNvPicPr>
            <a:picLocks noChangeAspect="1"/>
          </p:cNvPicPr>
          <p:nvPr/>
        </p:nvPicPr>
        <p:blipFill>
          <a:blip r:embed="rId7"/>
          <a:stretch>
            <a:fillRect/>
          </a:stretch>
        </p:blipFill>
        <p:spPr>
          <a:xfrm>
            <a:off x="6939844" y="897853"/>
            <a:ext cx="2070465" cy="2211901"/>
          </a:xfrm>
          <a:prstGeom prst="rect">
            <a:avLst/>
          </a:prstGeom>
        </p:spPr>
      </p:pic>
    </p:spTree>
    <p:extLst>
      <p:ext uri="{BB962C8B-B14F-4D97-AF65-F5344CB8AC3E}">
        <p14:creationId xmlns:p14="http://schemas.microsoft.com/office/powerpoint/2010/main" val="228117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0"/>
                            </p:stCondLst>
                            <p:childTnLst>
                              <p:par>
                                <p:cTn id="38" presetID="22" presetClass="entr" presetSubtype="2"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righ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Operations with Gaussians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smtClean="0"/>
                  <a:t>Since integration can be a pain, some handy results about Gaussians</a:t>
                </a:r>
              </a:p>
              <a:p>
                <a:r>
                  <a:rPr lang="en-IN" dirty="0" smtClean="0"/>
                  <a:t>Let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be two </a:t>
                </a:r>
                <a:r>
                  <a:rPr lang="en-IN" b="1" dirty="0" smtClean="0"/>
                  <a:t>independent</a:t>
                </a:r>
                <a:r>
                  <a:rPr lang="en-IN" dirty="0" smtClean="0"/>
                  <a:t> </a:t>
                </a:r>
                <a:r>
                  <a:rPr lang="en-IN" dirty="0" err="1" smtClean="0"/>
                  <a:t>r.v</a:t>
                </a:r>
                <a:r>
                  <a:rPr lang="en-IN" dirty="0" smtClean="0"/>
                  <a:t>. whose PDF is Gaussian i.e.</a:t>
                </a:r>
                <a:br>
                  <a:rPr lang="en-IN" dirty="0" smtClean="0"/>
                </a:b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𝒩</m:t>
                        </m:r>
                      </m:e>
                      <m:sub>
                        <m:r>
                          <a:rPr lang="en-IN" i="1">
                            <a:latin typeface="Cambria Math" panose="02040503050406030204" pitchFamily="18" charset="0"/>
                            <a:ea typeface="Cambria Math" panose="02040503050406030204" pitchFamily="18" charset="0"/>
                          </a:rPr>
                          <m:t>𝑋</m:t>
                        </m:r>
                      </m:sub>
                    </m:sSub>
                    <m:d>
                      <m:dPr>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r>
                          <a:rPr lang="en-IN" i="1">
                            <a:latin typeface="Cambria Math" panose="02040503050406030204" pitchFamily="18" charset="0"/>
                            <a:ea typeface="Cambria Math" panose="02040503050406030204" pitchFamily="18" charset="0"/>
                          </a:rPr>
                          <m:t>,</m:t>
                        </m:r>
                        <m:sSubSup>
                          <m:sSubSupPr>
                            <m:ctrlPr>
                              <a:rPr lang="en-IN" b="0" i="1" smtClean="0">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𝑋</m:t>
                            </m:r>
                          </m:sub>
                          <m:sup>
                            <m:r>
                              <a:rPr lang="en-IN" i="1">
                                <a:latin typeface="Cambria Math" panose="02040503050406030204" pitchFamily="18" charset="0"/>
                                <a:ea typeface="Cambria Math" panose="02040503050406030204" pitchFamily="18" charset="0"/>
                              </a:rPr>
                              <m:t>2</m:t>
                            </m:r>
                          </m:sup>
                        </m:sSubSup>
                      </m:e>
                    </m:d>
                  </m:oMath>
                </a14:m>
                <a:r>
                  <a:rPr lang="en-IN" dirty="0" smtClean="0"/>
                  <a:t> and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𝒩</m:t>
                        </m:r>
                      </m:e>
                      <m:sub>
                        <m:r>
                          <a:rPr lang="en-IN" b="0" i="1" smtClean="0">
                            <a:latin typeface="Cambria Math" panose="02040503050406030204" pitchFamily="18" charset="0"/>
                            <a:ea typeface="Cambria Math" panose="02040503050406030204" pitchFamily="18" charset="0"/>
                          </a:rPr>
                          <m:t>𝑌</m:t>
                        </m:r>
                      </m:sub>
                    </m:sSub>
                    <m:d>
                      <m:dPr>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𝑌</m:t>
                            </m:r>
                          </m:sub>
                        </m:sSub>
                        <m:r>
                          <a:rPr lang="en-IN" i="1">
                            <a:latin typeface="Cambria Math" panose="02040503050406030204" pitchFamily="18" charset="0"/>
                            <a:ea typeface="Cambria Math" panose="02040503050406030204" pitchFamily="18" charset="0"/>
                          </a:rPr>
                          <m:t>,</m:t>
                        </m:r>
                        <m:sSubSup>
                          <m:sSubSupPr>
                            <m:ctrlPr>
                              <a:rPr lang="en-IN" b="0" i="1" smtClean="0">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𝑌</m:t>
                            </m:r>
                          </m:sub>
                          <m:sup>
                            <m:r>
                              <a:rPr lang="en-IN" i="1">
                                <a:latin typeface="Cambria Math" panose="02040503050406030204" pitchFamily="18" charset="0"/>
                                <a:ea typeface="Cambria Math" panose="02040503050406030204" pitchFamily="18" charset="0"/>
                              </a:rPr>
                              <m:t>2</m:t>
                            </m:r>
                          </m:sup>
                        </m:sSubSup>
                      </m:e>
                    </m:d>
                  </m:oMath>
                </a14:m>
                <a:r>
                  <a:rPr lang="en-IN" dirty="0" smtClean="0"/>
                  <a:t>. Then we have</a:t>
                </a:r>
              </a:p>
              <a:p>
                <a:r>
                  <a:rPr lang="en-IN" b="1" dirty="0" smtClean="0"/>
                  <a:t>Scaling Rule</a:t>
                </a:r>
                <a:r>
                  <a:rPr lang="en-IN" dirty="0" smtClean="0"/>
                  <a:t>: If </a:t>
                </a:r>
                <a14:m>
                  <m:oMath xmlns:m="http://schemas.openxmlformats.org/officeDocument/2006/math">
                    <m:r>
                      <a:rPr lang="en-IN" b="0" i="1" smtClean="0">
                        <a:latin typeface="Cambria Math" panose="02040503050406030204" pitchFamily="18" charset="0"/>
                      </a:rPr>
                      <m:t>𝑍</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𝑋</m:t>
                    </m:r>
                  </m:oMath>
                </a14:m>
                <a:r>
                  <a:rPr lang="en-IN" dirty="0" smtClean="0"/>
                  <a:t> then </a:t>
                </a:r>
                <a14:m>
                  <m:oMath xmlns:m="http://schemas.openxmlformats.org/officeDocument/2006/math">
                    <m:r>
                      <a:rPr lang="en-IN" b="0" i="1" smtClean="0">
                        <a:latin typeface="Cambria Math" panose="02040503050406030204" pitchFamily="18" charset="0"/>
                      </a:rPr>
                      <m:t>𝑍</m:t>
                    </m:r>
                  </m:oMath>
                </a14:m>
                <a:r>
                  <a:rPr lang="en-IN" dirty="0" smtClean="0"/>
                  <a:t> is also Gaussian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𝒩</m:t>
                        </m:r>
                      </m:e>
                      <m:sub>
                        <m:r>
                          <a:rPr lang="en-IN" b="0" i="1" smtClean="0">
                            <a:latin typeface="Cambria Math" panose="02040503050406030204" pitchFamily="18" charset="0"/>
                            <a:ea typeface="Cambria Math" panose="02040503050406030204" pitchFamily="18" charset="0"/>
                          </a:rPr>
                          <m:t>𝑍</m:t>
                        </m:r>
                      </m:sub>
                    </m:sSub>
                    <m:d>
                      <m:dPr>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r>
                          <a:rPr lang="en-IN" i="1">
                            <a:latin typeface="Cambria Math" panose="02040503050406030204" pitchFamily="18" charset="0"/>
                            <a:ea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𝑐</m:t>
                            </m:r>
                          </m:e>
                          <m:sup>
                            <m:r>
                              <a:rPr lang="en-IN" b="0" i="1" smtClean="0">
                                <a:latin typeface="Cambria Math" panose="02040503050406030204" pitchFamily="18" charset="0"/>
                                <a:ea typeface="Cambria Math" panose="02040503050406030204" pitchFamily="18" charset="0"/>
                              </a:rPr>
                              <m:t>2</m:t>
                            </m:r>
                          </m:sup>
                        </m:sSup>
                        <m:r>
                          <a:rPr lang="en-IN" b="0" i="1" smtClean="0">
                            <a:latin typeface="Cambria Math" panose="02040503050406030204" pitchFamily="18" charset="0"/>
                            <a:ea typeface="Cambria Math" panose="02040503050406030204" pitchFamily="18" charset="0"/>
                          </a:rPr>
                          <m:t>⋅</m:t>
                        </m:r>
                        <m:sSubSup>
                          <m:sSubSupPr>
                            <m:ctrlPr>
                              <a:rPr lang="en-IN" b="0" i="1" smtClean="0">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𝑋</m:t>
                            </m:r>
                          </m:sub>
                          <m:sup>
                            <m:r>
                              <a:rPr lang="en-IN" i="1">
                                <a:latin typeface="Cambria Math" panose="02040503050406030204" pitchFamily="18" charset="0"/>
                                <a:ea typeface="Cambria Math" panose="02040503050406030204" pitchFamily="18" charset="0"/>
                              </a:rPr>
                              <m:t>2</m:t>
                            </m:r>
                          </m:sup>
                        </m:sSubSup>
                      </m:e>
                    </m:d>
                  </m:oMath>
                </a14:m>
                <a:endParaRPr lang="en-IN" dirty="0" smtClean="0"/>
              </a:p>
              <a:p>
                <a:r>
                  <a:rPr lang="en-IN" b="1" dirty="0" smtClean="0"/>
                  <a:t>Sum Rule</a:t>
                </a:r>
                <a:r>
                  <a:rPr lang="en-IN" dirty="0" smtClean="0"/>
                  <a:t>: If </a:t>
                </a:r>
                <a14:m>
                  <m:oMath xmlns:m="http://schemas.openxmlformats.org/officeDocument/2006/math">
                    <m:r>
                      <a:rPr lang="en-IN" b="0" i="1" smtClean="0">
                        <a:latin typeface="Cambria Math" panose="02040503050406030204" pitchFamily="18" charset="0"/>
                      </a:rPr>
                      <m:t>𝑊</m:t>
                    </m:r>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then </a:t>
                </a:r>
                <a14:m>
                  <m:oMath xmlns:m="http://schemas.openxmlformats.org/officeDocument/2006/math">
                    <m:r>
                      <a:rPr lang="en-IN" b="0" i="1" smtClean="0">
                        <a:latin typeface="Cambria Math" panose="02040503050406030204" pitchFamily="18" charset="0"/>
                      </a:rPr>
                      <m:t>𝑊</m:t>
                    </m:r>
                  </m:oMath>
                </a14:m>
                <a:r>
                  <a:rPr lang="en-IN" dirty="0" smtClean="0"/>
                  <a:t> is also Gaussian too</a:t>
                </a:r>
                <a:br>
                  <a:rPr lang="en-IN" dirty="0" smtClean="0"/>
                </a:b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𝒩</m:t>
                        </m:r>
                      </m:e>
                      <m:sub>
                        <m:r>
                          <a:rPr lang="en-IN" b="0" i="1" smtClean="0">
                            <a:latin typeface="Cambria Math" panose="02040503050406030204" pitchFamily="18" charset="0"/>
                            <a:ea typeface="Cambria Math" panose="02040503050406030204" pitchFamily="18" charset="0"/>
                          </a:rPr>
                          <m:t>𝑊</m:t>
                        </m:r>
                      </m:sub>
                    </m:sSub>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 ;</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𝑌</m:t>
                            </m:r>
                          </m:sub>
                        </m:sSub>
                        <m:r>
                          <a:rPr lang="en-IN" b="0" i="1" smtClean="0">
                            <a:latin typeface="Cambria Math" panose="02040503050406030204" pitchFamily="18" charset="0"/>
                            <a:ea typeface="Cambria Math" panose="02040503050406030204" pitchFamily="18" charset="0"/>
                          </a:rPr>
                          <m:t>,</m:t>
                        </m:r>
                        <m:sSubSup>
                          <m:sSubSupPr>
                            <m:ctrlPr>
                              <a:rPr lang="en-IN" b="0" i="1" smtClean="0">
                                <a:latin typeface="Cambria Math" panose="02040503050406030204" pitchFamily="18" charset="0"/>
                                <a:ea typeface="Cambria Math" panose="02040503050406030204" pitchFamily="18" charset="0"/>
                              </a:rPr>
                            </m:ctrlPr>
                          </m:sSubSupPr>
                          <m:e>
                            <m:r>
                              <a:rPr lang="en-IN" b="0"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𝑋</m:t>
                            </m:r>
                          </m:sub>
                          <m:sup>
                            <m:r>
                              <a:rPr lang="en-IN" b="0" i="1" smtClean="0">
                                <a:latin typeface="Cambria Math" panose="02040503050406030204" pitchFamily="18" charset="0"/>
                                <a:ea typeface="Cambria Math" panose="02040503050406030204" pitchFamily="18" charset="0"/>
                              </a:rPr>
                              <m:t>2</m:t>
                            </m:r>
                          </m:sup>
                        </m:sSubSup>
                        <m:r>
                          <a:rPr lang="en-IN" b="0" i="1" smtClean="0">
                            <a:latin typeface="Cambria Math" panose="02040503050406030204" pitchFamily="18" charset="0"/>
                            <a:ea typeface="Cambria Math" panose="02040503050406030204" pitchFamily="18" charset="0"/>
                          </a:rPr>
                          <m:t>+</m:t>
                        </m:r>
                        <m:sSubSup>
                          <m:sSubSupPr>
                            <m:ctrlPr>
                              <a:rPr lang="en-IN" b="0" i="1" smtClean="0">
                                <a:latin typeface="Cambria Math" panose="02040503050406030204" pitchFamily="18" charset="0"/>
                                <a:ea typeface="Cambria Math" panose="02040503050406030204" pitchFamily="18" charset="0"/>
                              </a:rPr>
                            </m:ctrlPr>
                          </m:sSubSupPr>
                          <m:e>
                            <m:r>
                              <a:rPr lang="en-IN" b="0"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𝑌</m:t>
                            </m:r>
                          </m:sub>
                          <m:sup>
                            <m:r>
                              <a:rPr lang="en-IN" b="0" i="1" smtClean="0">
                                <a:latin typeface="Cambria Math" panose="02040503050406030204" pitchFamily="18" charset="0"/>
                                <a:ea typeface="Cambria Math" panose="02040503050406030204" pitchFamily="18" charset="0"/>
                              </a:rPr>
                              <m:t>2</m:t>
                            </m:r>
                          </m:sup>
                        </m:sSubSup>
                      </m:e>
                    </m:d>
                  </m:oMath>
                </a14:m>
                <a:endParaRPr lang="en-IN" dirty="0" smtClean="0"/>
              </a:p>
              <a:p>
                <a:r>
                  <a:rPr lang="en-IN" b="1" dirty="0" smtClean="0"/>
                  <a:t>Shift Rule</a:t>
                </a:r>
                <a:r>
                  <a:rPr lang="en-IN" dirty="0" smtClean="0"/>
                  <a:t>: If </a:t>
                </a:r>
                <a14:m>
                  <m:oMath xmlns:m="http://schemas.openxmlformats.org/officeDocument/2006/math">
                    <m:r>
                      <a:rPr lang="en-IN" b="0" i="1" smtClean="0">
                        <a:latin typeface="Cambria Math" panose="02040503050406030204" pitchFamily="18" charset="0"/>
                      </a:rPr>
                      <m:t>𝑉</m:t>
                    </m:r>
                    <m:r>
                      <a:rPr lang="en-IN" b="0" i="1" smtClean="0">
                        <a:latin typeface="Cambria Math" panose="02040503050406030204" pitchFamily="18" charset="0"/>
                      </a:rPr>
                      <m:t>=</m:t>
                    </m:r>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𝑐</m:t>
                    </m:r>
                  </m:oMath>
                </a14:m>
                <a:r>
                  <a:rPr lang="en-IN" dirty="0" smtClean="0"/>
                  <a:t> (</a:t>
                </a:r>
                <a14:m>
                  <m:oMath xmlns:m="http://schemas.openxmlformats.org/officeDocument/2006/math">
                    <m:r>
                      <a:rPr lang="en-IN" b="0" i="1" dirty="0" smtClean="0">
                        <a:latin typeface="Cambria Math" panose="02040503050406030204" pitchFamily="18" charset="0"/>
                      </a:rPr>
                      <m:t>𝑐</m:t>
                    </m:r>
                  </m:oMath>
                </a14:m>
                <a:r>
                  <a:rPr lang="en-IN" dirty="0" smtClean="0"/>
                  <a:t> const) then </a:t>
                </a:r>
                <a14:m>
                  <m:oMath xmlns:m="http://schemas.openxmlformats.org/officeDocument/2006/math">
                    <m:r>
                      <a:rPr lang="en-IN" b="0" i="1" smtClean="0">
                        <a:latin typeface="Cambria Math" panose="02040503050406030204" pitchFamily="18" charset="0"/>
                      </a:rPr>
                      <m:t>𝑉</m:t>
                    </m:r>
                  </m:oMath>
                </a14:m>
                <a:r>
                  <a:rPr lang="en-IN" dirty="0" smtClean="0"/>
                  <a:t> is Gaussian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𝒩</m:t>
                        </m:r>
                      </m:e>
                      <m:sub>
                        <m:r>
                          <a:rPr lang="en-IN" b="0" i="1" smtClean="0">
                            <a:latin typeface="Cambria Math" panose="02040503050406030204" pitchFamily="18" charset="0"/>
                            <a:ea typeface="Cambria Math" panose="02040503050406030204" pitchFamily="18" charset="0"/>
                          </a:rPr>
                          <m:t>𝑉</m:t>
                        </m:r>
                      </m:sub>
                    </m:sSub>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 ;</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𝜇</m:t>
                            </m:r>
                          </m:e>
                          <m:sub>
                            <m:r>
                              <a:rPr lang="en-IN" i="1">
                                <a:latin typeface="Cambria Math" panose="02040503050406030204" pitchFamily="18" charset="0"/>
                                <a:ea typeface="Cambria Math" panose="02040503050406030204" pitchFamily="18" charset="0"/>
                              </a:rPr>
                              <m:t>𝑋</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i="1">
                            <a:latin typeface="Cambria Math" panose="02040503050406030204" pitchFamily="18" charset="0"/>
                            <a:ea typeface="Cambria Math" panose="02040503050406030204" pitchFamily="18" charset="0"/>
                          </a:rPr>
                          <m:t>,</m:t>
                        </m:r>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𝜎</m:t>
                            </m:r>
                          </m:e>
                          <m:sub>
                            <m:r>
                              <a:rPr lang="en-IN" i="1">
                                <a:latin typeface="Cambria Math" panose="02040503050406030204" pitchFamily="18" charset="0"/>
                                <a:ea typeface="Cambria Math" panose="02040503050406030204" pitchFamily="18" charset="0"/>
                              </a:rPr>
                              <m:t>𝑋</m:t>
                            </m:r>
                          </m:sub>
                          <m:sup>
                            <m:r>
                              <a:rPr lang="en-IN" i="1">
                                <a:latin typeface="Cambria Math" panose="02040503050406030204" pitchFamily="18" charset="0"/>
                                <a:ea typeface="Cambria Math" panose="02040503050406030204" pitchFamily="18" charset="0"/>
                              </a:rPr>
                              <m:t>2</m:t>
                            </m:r>
                          </m:sup>
                        </m:sSubSup>
                      </m:e>
                    </m:d>
                  </m:oMath>
                </a14:m>
                <a:endParaRPr lang="en-IN" dirty="0" smtClean="0"/>
              </a:p>
              <a:p>
                <a:r>
                  <a:rPr lang="en-IN" b="1" dirty="0" smtClean="0"/>
                  <a:t>Tail Rule</a:t>
                </a:r>
                <a:r>
                  <a:rPr lang="en-IN" dirty="0" smtClean="0"/>
                  <a:t>: </a:t>
                </a:r>
                <a14:m>
                  <m:oMath xmlns:m="http://schemas.openxmlformats.org/officeDocument/2006/math">
                    <m:d>
                      <m:dPr>
                        <m:begChr m:val="{"/>
                        <m:endChr m:val="}"/>
                        <m:ctrlPr>
                          <a:rPr lang="en-IN" b="0" i="1" smtClean="0">
                            <a:latin typeface="Cambria Math" panose="02040503050406030204" pitchFamily="18" charset="0"/>
                            <a:ea typeface="Cambria Math" panose="02040503050406030204" pitchFamily="18" charset="0"/>
                          </a:rPr>
                        </m:ctrlPr>
                      </m:dPr>
                      <m:e>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𝑋</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𝑡</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𝜎</m:t>
                                </m:r>
                              </m:e>
                              <m:sub>
                                <m:r>
                                  <a:rPr lang="en-IN" b="0" i="1" smtClean="0">
                                    <a:latin typeface="Cambria Math" panose="02040503050406030204" pitchFamily="18" charset="0"/>
                                    <a:ea typeface="Cambria Math" panose="02040503050406030204" pitchFamily="18" charset="0"/>
                                  </a:rPr>
                                  <m:t>𝑋</m:t>
                                </m:r>
                              </m:sub>
                            </m:sSub>
                          </m:e>
                        </m:d>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𝜇</m:t>
                                </m:r>
                              </m:e>
                              <m:sub>
                                <m:r>
                                  <a:rPr lang="en-IN" i="1">
                                    <a:latin typeface="Cambria Math" panose="02040503050406030204" pitchFamily="18" charset="0"/>
                                    <a:ea typeface="Cambria Math" panose="02040503050406030204" pitchFamily="18" charset="0"/>
                                  </a:rPr>
                                  <m:t>𝑋</m:t>
                                </m:r>
                              </m:sub>
                            </m:sSub>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𝑡</m:t>
                            </m:r>
                            <m:r>
                              <a:rPr lang="en-IN" i="1">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𝜎</m:t>
                                </m:r>
                              </m:e>
                              <m:sub>
                                <m:r>
                                  <a:rPr lang="en-IN" i="1">
                                    <a:latin typeface="Cambria Math" panose="02040503050406030204" pitchFamily="18" charset="0"/>
                                    <a:ea typeface="Cambria Math" panose="02040503050406030204" pitchFamily="18" charset="0"/>
                                  </a:rPr>
                                  <m:t>𝑋</m:t>
                                </m:r>
                              </m:sub>
                            </m:sSub>
                          </m:e>
                        </m:d>
                      </m:e>
                    </m:d>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𝑒</m:t>
                        </m:r>
                      </m:e>
                      <m:sup>
                        <m:r>
                          <a:rPr lang="en-IN" i="1">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𝑡</m:t>
                            </m:r>
                          </m:e>
                          <m:sup>
                            <m:r>
                              <a:rPr lang="en-IN" i="1">
                                <a:latin typeface="Cambria Math" panose="02040503050406030204" pitchFamily="18" charset="0"/>
                                <a:ea typeface="Cambria Math" panose="02040503050406030204" pitchFamily="18" charset="0"/>
                              </a:rPr>
                              <m:t>2</m:t>
                            </m:r>
                          </m:sup>
                        </m:sSup>
                        <m:r>
                          <a:rPr lang="en-IN" i="1">
                            <a:latin typeface="Cambria Math" panose="02040503050406030204" pitchFamily="18" charset="0"/>
                            <a:ea typeface="Cambria Math" panose="02040503050406030204" pitchFamily="18" charset="0"/>
                          </a:rPr>
                          <m:t>/2</m:t>
                        </m:r>
                      </m:sup>
                    </m:sSup>
                  </m:oMath>
                </a14:m>
                <a:endParaRPr lang="en-IN" dirty="0" smtClean="0"/>
              </a:p>
              <a:p>
                <a:pPr lvl="2"/>
                <a:r>
                  <a:rPr lang="en-IN" dirty="0" smtClean="0"/>
                  <a:t>It gets exponentially less likely that a Gaussian </a:t>
                </a:r>
                <a:r>
                  <a:rPr lang="en-IN" dirty="0" err="1" smtClean="0"/>
                  <a:t>r.v</a:t>
                </a:r>
                <a:r>
                  <a:rPr lang="en-IN" dirty="0" smtClean="0"/>
                  <a:t>. takes value far from mean</a:t>
                </a:r>
              </a:p>
              <a:p>
                <a:pPr lvl="2"/>
                <a:r>
                  <a:rPr lang="en-IN" dirty="0" smtClean="0"/>
                  <a:t>For </a:t>
                </a:r>
                <a14:m>
                  <m:oMath xmlns:m="http://schemas.openxmlformats.org/officeDocument/2006/math">
                    <m:r>
                      <a:rPr lang="en-IN" b="0" i="1" smtClean="0">
                        <a:latin typeface="Cambria Math" panose="02040503050406030204" pitchFamily="18" charset="0"/>
                      </a:rPr>
                      <m:t>𝑡</m:t>
                    </m:r>
                    <m:r>
                      <a:rPr lang="en-IN" b="0" i="1" smtClean="0">
                        <a:latin typeface="Cambria Math" panose="02040503050406030204" pitchFamily="18" charset="0"/>
                      </a:rPr>
                      <m:t>=5</m:t>
                    </m:r>
                  </m:oMath>
                </a14:m>
                <a:r>
                  <a:rPr lang="en-IN" dirty="0" smtClean="0"/>
                  <a:t>, we have </a:t>
                </a:r>
                <a14:m>
                  <m:oMath xmlns:m="http://schemas.openxmlformats.org/officeDocument/2006/math">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𝜇</m:t>
                                </m:r>
                              </m:e>
                              <m:sub>
                                <m:r>
                                  <a:rPr lang="en-IN">
                                    <a:latin typeface="Cambria Math" panose="02040503050406030204" pitchFamily="18" charset="0"/>
                                    <a:ea typeface="Cambria Math" panose="02040503050406030204" pitchFamily="18" charset="0"/>
                                  </a:rPr>
                                  <m:t>𝑋</m:t>
                                </m:r>
                              </m:sub>
                            </m:sSub>
                          </m:e>
                        </m:d>
                        <m:r>
                          <a:rPr lang="en-IN">
                            <a:latin typeface="Cambria Math" panose="02040503050406030204" pitchFamily="18" charset="0"/>
                            <a:ea typeface="Cambria Math" panose="02040503050406030204" pitchFamily="18" charset="0"/>
                          </a:rPr>
                          <m:t>≥5⋅</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𝜎</m:t>
                            </m:r>
                          </m:e>
                          <m:sub>
                            <m:r>
                              <a:rPr lang="en-IN">
                                <a:latin typeface="Cambria Math" panose="02040503050406030204" pitchFamily="18" charset="0"/>
                                <a:ea typeface="Cambria Math" panose="02040503050406030204" pitchFamily="18" charset="0"/>
                              </a:rPr>
                              <m:t>𝑋</m:t>
                            </m:r>
                          </m:sub>
                        </m:sSub>
                      </m:e>
                    </m:d>
                    <m:r>
                      <a:rPr lang="en-IN" b="0" i="1" smtClean="0">
                        <a:latin typeface="Cambria Math" panose="02040503050406030204" pitchFamily="18" charset="0"/>
                        <a:ea typeface="Cambria Math" panose="02040503050406030204" pitchFamily="18" charset="0"/>
                      </a:rPr>
                      <m:t>&lt;0.000004</m:t>
                    </m:r>
                  </m:oMath>
                </a14:m>
                <a:r>
                  <a:rPr lang="en-IN" dirty="0" smtClean="0"/>
                  <a:t> (5-sigma rule)</a:t>
                </a:r>
              </a:p>
              <a:p>
                <a:pPr lvl="2"/>
                <a:r>
                  <a:rPr lang="en-IN" dirty="0" smtClean="0"/>
                  <a:t>As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𝜎</m:t>
                        </m:r>
                      </m:e>
                      <m:sub>
                        <m:r>
                          <a:rPr lang="en-IN" b="0" i="1" smtClean="0">
                            <a:latin typeface="Cambria Math" panose="02040503050406030204" pitchFamily="18" charset="0"/>
                          </a:rPr>
                          <m:t>𝑋</m:t>
                        </m:r>
                      </m:sub>
                    </m:sSub>
                    <m:r>
                      <a:rPr lang="en-IN" b="0" i="1" smtClean="0">
                        <a:latin typeface="Cambria Math" panose="02040503050406030204" pitchFamily="18" charset="0"/>
                      </a:rPr>
                      <m:t>↓</m:t>
                    </m:r>
                  </m:oMath>
                </a14:m>
                <a:r>
                  <a:rPr lang="en-IN" dirty="0" smtClean="0"/>
                  <a:t> the </a:t>
                </a:r>
                <a:r>
                  <a:rPr lang="en-IN" dirty="0" err="1" smtClean="0"/>
                  <a:t>r.v</a:t>
                </a:r>
                <a:r>
                  <a:rPr lang="en-IN" dirty="0" smtClean="0"/>
                  <a:t>. gets more and more concentrated around its mean</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b="-1060"/>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33</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67136" y="574044"/>
            <a:ext cx="1832396" cy="1832396"/>
          </a:xfrm>
          <a:prstGeom prst="rect">
            <a:avLst/>
          </a:prstGeom>
        </p:spPr>
      </p:pic>
      <mc:AlternateContent xmlns:mc="http://schemas.openxmlformats.org/markup-compatibility/2006" xmlns:a14="http://schemas.microsoft.com/office/drawing/2010/main">
        <mc:Choice Requires="a14">
          <p:sp>
            <p:nvSpPr>
              <p:cNvPr id="7" name="Rectangular Callout 6"/>
              <p:cNvSpPr/>
              <p:nvPr/>
            </p:nvSpPr>
            <p:spPr>
              <a:xfrm>
                <a:off x="791110" y="290412"/>
                <a:ext cx="10023212" cy="1468620"/>
              </a:xfrm>
              <a:prstGeom prst="wedgeRectCallout">
                <a:avLst>
                  <a:gd name="adj1" fmla="val 54221"/>
                  <a:gd name="adj2" fmla="val 50649"/>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Note</a:t>
                </a:r>
                <a:r>
                  <a:rPr lang="en-IN" sz="2400" dirty="0" smtClean="0">
                    <a:solidFill>
                      <a:schemeClr val="tx1"/>
                    </a:solidFill>
                    <a:latin typeface="+mj-lt"/>
                  </a:rPr>
                  <a:t>: we can derive results such as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𝔼</m:t>
                    </m:r>
                    <m:r>
                      <a:rPr lang="en-IN" sz="2400" b="0" i="1" smtClean="0">
                        <a:solidFill>
                          <a:schemeClr val="tx1"/>
                        </a:solidFill>
                        <a:latin typeface="Cambria Math" panose="02040503050406030204" pitchFamily="18" charset="0"/>
                        <a:ea typeface="Cambria Math" panose="02040503050406030204" pitchFamily="18" charset="0"/>
                      </a:rPr>
                      <m:t>𝑊</m:t>
                    </m:r>
                    <m:r>
                      <a:rPr lang="en-IN" sz="2400" b="0" i="0" smtClean="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𝜇</m:t>
                        </m:r>
                      </m:e>
                      <m:sub>
                        <m:r>
                          <a:rPr lang="en-IN" sz="2400" i="1">
                            <a:solidFill>
                              <a:schemeClr val="tx1"/>
                            </a:solidFill>
                            <a:latin typeface="Cambria Math" panose="02040503050406030204" pitchFamily="18" charset="0"/>
                            <a:ea typeface="Cambria Math" panose="02040503050406030204" pitchFamily="18" charset="0"/>
                          </a:rPr>
                          <m:t>𝑋</m:t>
                        </m:r>
                      </m:sub>
                    </m:sSub>
                    <m:r>
                      <a:rPr lang="en-IN" sz="2400" i="1">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i="1">
                            <a:solidFill>
                              <a:schemeClr val="tx1"/>
                            </a:solidFill>
                            <a:latin typeface="Cambria Math" panose="02040503050406030204" pitchFamily="18" charset="0"/>
                            <a:ea typeface="Cambria Math" panose="02040503050406030204" pitchFamily="18" charset="0"/>
                          </a:rPr>
                          <m:t>𝜇</m:t>
                        </m:r>
                      </m:e>
                      <m:sub>
                        <m:r>
                          <a:rPr lang="en-IN" sz="2400" i="1">
                            <a:solidFill>
                              <a:schemeClr val="tx1"/>
                            </a:solidFill>
                            <a:latin typeface="Cambria Math" panose="02040503050406030204" pitchFamily="18" charset="0"/>
                            <a:ea typeface="Cambria Math" panose="02040503050406030204" pitchFamily="18" charset="0"/>
                          </a:rPr>
                          <m:t>𝑌</m:t>
                        </m:r>
                      </m:sub>
                    </m:sSub>
                  </m:oMath>
                </a14:m>
                <a:r>
                  <a:rPr lang="en-IN" sz="2400" dirty="0" smtClean="0">
                    <a:solidFill>
                      <a:schemeClr val="tx1"/>
                    </a:solidFill>
                    <a:latin typeface="+mj-lt"/>
                  </a:rPr>
                  <a:t> and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𝕍</m:t>
                    </m:r>
                    <m:r>
                      <a:rPr lang="en-IN" sz="2400" b="0" i="1" smtClean="0">
                        <a:solidFill>
                          <a:schemeClr val="tx1"/>
                        </a:solidFill>
                        <a:latin typeface="Cambria Math" panose="02040503050406030204" pitchFamily="18" charset="0"/>
                        <a:ea typeface="Cambria Math" panose="02040503050406030204" pitchFamily="18" charset="0"/>
                      </a:rPr>
                      <m:t>𝑊</m:t>
                    </m:r>
                    <m:r>
                      <a:rPr lang="en-IN" sz="2400" b="0" i="1" smtClean="0">
                        <a:solidFill>
                          <a:schemeClr val="tx1"/>
                        </a:solidFill>
                        <a:latin typeface="Cambria Math" panose="02040503050406030204" pitchFamily="18" charset="0"/>
                        <a:ea typeface="Cambria Math" panose="02040503050406030204" pitchFamily="18" charset="0"/>
                      </a:rPr>
                      <m:t>=</m:t>
                    </m:r>
                    <m:sSubSup>
                      <m:sSubSupPr>
                        <m:ctrlPr>
                          <a:rPr lang="en-IN" sz="2400" i="1">
                            <a:solidFill>
                              <a:schemeClr val="tx1"/>
                            </a:solidFill>
                            <a:latin typeface="Cambria Math" panose="02040503050406030204" pitchFamily="18" charset="0"/>
                            <a:ea typeface="Cambria Math" panose="02040503050406030204" pitchFamily="18" charset="0"/>
                          </a:rPr>
                        </m:ctrlPr>
                      </m:sSubSupPr>
                      <m:e>
                        <m:r>
                          <a:rPr lang="en-IN" sz="2400" i="1">
                            <a:solidFill>
                              <a:schemeClr val="tx1"/>
                            </a:solidFill>
                            <a:latin typeface="Cambria Math" panose="02040503050406030204" pitchFamily="18" charset="0"/>
                            <a:ea typeface="Cambria Math" panose="02040503050406030204" pitchFamily="18" charset="0"/>
                          </a:rPr>
                          <m:t>𝜎</m:t>
                        </m:r>
                      </m:e>
                      <m:sub>
                        <m:r>
                          <a:rPr lang="en-IN" sz="2400" i="1">
                            <a:solidFill>
                              <a:schemeClr val="tx1"/>
                            </a:solidFill>
                            <a:latin typeface="Cambria Math" panose="02040503050406030204" pitchFamily="18" charset="0"/>
                            <a:ea typeface="Cambria Math" panose="02040503050406030204" pitchFamily="18" charset="0"/>
                          </a:rPr>
                          <m:t>𝑋</m:t>
                        </m:r>
                      </m:sub>
                      <m:sup>
                        <m:r>
                          <a:rPr lang="en-IN" sz="2400" i="1">
                            <a:solidFill>
                              <a:schemeClr val="tx1"/>
                            </a:solidFill>
                            <a:latin typeface="Cambria Math" panose="02040503050406030204" pitchFamily="18" charset="0"/>
                            <a:ea typeface="Cambria Math" panose="02040503050406030204" pitchFamily="18" charset="0"/>
                          </a:rPr>
                          <m:t>2</m:t>
                        </m:r>
                      </m:sup>
                    </m:sSubSup>
                    <m:r>
                      <a:rPr lang="en-IN" sz="2400" i="1">
                        <a:solidFill>
                          <a:schemeClr val="tx1"/>
                        </a:solidFill>
                        <a:latin typeface="Cambria Math" panose="02040503050406030204" pitchFamily="18" charset="0"/>
                        <a:ea typeface="Cambria Math" panose="02040503050406030204" pitchFamily="18" charset="0"/>
                      </a:rPr>
                      <m:t>+</m:t>
                    </m:r>
                    <m:sSubSup>
                      <m:sSubSupPr>
                        <m:ctrlPr>
                          <a:rPr lang="en-IN" sz="2400" i="1">
                            <a:solidFill>
                              <a:schemeClr val="tx1"/>
                            </a:solidFill>
                            <a:latin typeface="Cambria Math" panose="02040503050406030204" pitchFamily="18" charset="0"/>
                            <a:ea typeface="Cambria Math" panose="02040503050406030204" pitchFamily="18" charset="0"/>
                          </a:rPr>
                        </m:ctrlPr>
                      </m:sSubSupPr>
                      <m:e>
                        <m:r>
                          <a:rPr lang="en-IN" sz="2400" i="1">
                            <a:solidFill>
                              <a:schemeClr val="tx1"/>
                            </a:solidFill>
                            <a:latin typeface="Cambria Math" panose="02040503050406030204" pitchFamily="18" charset="0"/>
                            <a:ea typeface="Cambria Math" panose="02040503050406030204" pitchFamily="18" charset="0"/>
                          </a:rPr>
                          <m:t>𝜎</m:t>
                        </m:r>
                      </m:e>
                      <m:sub>
                        <m:r>
                          <a:rPr lang="en-IN" sz="2400" i="1">
                            <a:solidFill>
                              <a:schemeClr val="tx1"/>
                            </a:solidFill>
                            <a:latin typeface="Cambria Math" panose="02040503050406030204" pitchFamily="18" charset="0"/>
                            <a:ea typeface="Cambria Math" panose="02040503050406030204" pitchFamily="18" charset="0"/>
                          </a:rPr>
                          <m:t>𝑌</m:t>
                        </m:r>
                      </m:sub>
                      <m:sup>
                        <m:r>
                          <a:rPr lang="en-IN" sz="2400" i="1">
                            <a:solidFill>
                              <a:schemeClr val="tx1"/>
                            </a:solidFill>
                            <a:latin typeface="Cambria Math" panose="02040503050406030204" pitchFamily="18" charset="0"/>
                            <a:ea typeface="Cambria Math" panose="02040503050406030204" pitchFamily="18" charset="0"/>
                          </a:rPr>
                          <m:t>2</m:t>
                        </m:r>
                      </m:sup>
                    </m:sSubSup>
                  </m:oMath>
                </a14:m>
                <a:r>
                  <a:rPr lang="en-IN" sz="2400" dirty="0" smtClean="0">
                    <a:solidFill>
                      <a:schemeClr val="tx1"/>
                    </a:solidFill>
                    <a:latin typeface="+mj-lt"/>
                  </a:rPr>
                  <a:t> using rules we studied earlier. However, those rules do not assure us that </a:t>
                </a:r>
                <a14:m>
                  <m:oMath xmlns:m="http://schemas.openxmlformats.org/officeDocument/2006/math">
                    <m:r>
                      <a:rPr lang="en-IN" sz="2400" b="0" i="1" smtClean="0">
                        <a:solidFill>
                          <a:schemeClr val="tx1"/>
                        </a:solidFill>
                        <a:latin typeface="Cambria Math" panose="02040503050406030204" pitchFamily="18" charset="0"/>
                      </a:rPr>
                      <m:t>𝑊</m:t>
                    </m:r>
                  </m:oMath>
                </a14:m>
                <a:r>
                  <a:rPr lang="en-IN" sz="2400" dirty="0" smtClean="0">
                    <a:solidFill>
                      <a:schemeClr val="tx1"/>
                    </a:solidFill>
                    <a:latin typeface="+mj-lt"/>
                  </a:rPr>
                  <a:t> must be Gaussian (they just assure us that </a:t>
                </a:r>
                <a14:m>
                  <m:oMath xmlns:m="http://schemas.openxmlformats.org/officeDocument/2006/math">
                    <m:r>
                      <a:rPr lang="en-IN" sz="2400" b="0" i="1" smtClean="0">
                        <a:solidFill>
                          <a:schemeClr val="tx1"/>
                        </a:solidFill>
                        <a:latin typeface="Cambria Math" panose="02040503050406030204" pitchFamily="18" charset="0"/>
                      </a:rPr>
                      <m:t>𝑊</m:t>
                    </m:r>
                  </m:oMath>
                </a14:m>
                <a:r>
                  <a:rPr lang="en-IN" sz="2400" dirty="0" smtClean="0">
                    <a:solidFill>
                      <a:schemeClr val="tx1"/>
                    </a:solidFill>
                    <a:latin typeface="+mj-lt"/>
                  </a:rPr>
                  <a:t> is some </a:t>
                </a:r>
                <a:r>
                  <a:rPr lang="en-IN" sz="2400" dirty="0" err="1" smtClean="0">
                    <a:solidFill>
                      <a:schemeClr val="tx1"/>
                    </a:solidFill>
                    <a:latin typeface="+mj-lt"/>
                  </a:rPr>
                  <a:t>r.v</a:t>
                </a:r>
                <a:r>
                  <a:rPr lang="en-IN" sz="2400" dirty="0" smtClean="0">
                    <a:solidFill>
                      <a:schemeClr val="tx1"/>
                    </a:solidFill>
                    <a:latin typeface="+mj-lt"/>
                  </a:rPr>
                  <a:t>. with such and such mean and variance. It takes special analysis to show that </a:t>
                </a:r>
                <a14:m>
                  <m:oMath xmlns:m="http://schemas.openxmlformats.org/officeDocument/2006/math">
                    <m:r>
                      <a:rPr lang="en-IN" sz="2400" b="0" i="1" smtClean="0">
                        <a:solidFill>
                          <a:schemeClr val="tx1"/>
                        </a:solidFill>
                        <a:latin typeface="Cambria Math" panose="02040503050406030204" pitchFamily="18" charset="0"/>
                      </a:rPr>
                      <m:t>𝑍</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𝑊</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𝑉</m:t>
                    </m:r>
                  </m:oMath>
                </a14:m>
                <a:r>
                  <a:rPr lang="en-IN" sz="2400" dirty="0" smtClean="0">
                    <a:solidFill>
                      <a:schemeClr val="tx1"/>
                    </a:solidFill>
                    <a:latin typeface="+mj-lt"/>
                  </a:rPr>
                  <a:t> </a:t>
                </a:r>
                <a:r>
                  <a:rPr lang="en-IN" sz="2400" dirty="0" err="1" smtClean="0">
                    <a:solidFill>
                      <a:schemeClr val="tx1"/>
                    </a:solidFill>
                    <a:latin typeface="+mj-lt"/>
                  </a:rPr>
                  <a:t>etc</a:t>
                </a:r>
                <a:r>
                  <a:rPr lang="en-IN" sz="2400" dirty="0" smtClean="0">
                    <a:solidFill>
                      <a:schemeClr val="tx1"/>
                    </a:solidFill>
                    <a:latin typeface="+mj-lt"/>
                  </a:rPr>
                  <a:t> are Gaussian </a:t>
                </a:r>
                <a:r>
                  <a:rPr lang="en-IN" sz="2400" dirty="0" err="1" smtClean="0">
                    <a:solidFill>
                      <a:schemeClr val="tx1"/>
                    </a:solidFill>
                    <a:latin typeface="+mj-lt"/>
                  </a:rPr>
                  <a:t>r.v</a:t>
                </a:r>
                <a:r>
                  <a:rPr lang="en-IN" sz="2400" dirty="0" smtClean="0">
                    <a:solidFill>
                      <a:schemeClr val="tx1"/>
                    </a:solidFill>
                    <a:latin typeface="+mj-lt"/>
                  </a:rPr>
                  <a:t>. too! </a:t>
                </a:r>
                <a:endParaRPr lang="en-IN" sz="2400" dirty="0">
                  <a:solidFill>
                    <a:schemeClr val="tx1"/>
                  </a:solidFill>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791110" y="290412"/>
                <a:ext cx="10023212" cy="1468620"/>
              </a:xfrm>
              <a:prstGeom prst="wedgeRectCallout">
                <a:avLst>
                  <a:gd name="adj1" fmla="val 54221"/>
                  <a:gd name="adj2" fmla="val 50649"/>
                </a:avLst>
              </a:prstGeom>
              <a:blipFill>
                <a:blip r:embed="rId4"/>
                <a:stretch>
                  <a:fillRect t="-4819" b="-10040"/>
                </a:stretch>
              </a:blipFill>
              <a:ln w="38100">
                <a:solidFill>
                  <a:schemeClr val="accent1"/>
                </a:solidFill>
              </a:ln>
            </p:spPr>
            <p:txBody>
              <a:bodyPr/>
              <a:lstStyle/>
              <a:p>
                <a:r>
                  <a:rPr lang="en-IN">
                    <a:noFill/>
                  </a:rPr>
                  <a:t> </a:t>
                </a:r>
              </a:p>
            </p:txBody>
          </p:sp>
        </mc:Fallback>
      </mc:AlternateContent>
      <p:grpSp>
        <p:nvGrpSpPr>
          <p:cNvPr id="8" name="Group 7"/>
          <p:cNvGrpSpPr/>
          <p:nvPr/>
        </p:nvGrpSpPr>
        <p:grpSpPr>
          <a:xfrm>
            <a:off x="10626205" y="2497083"/>
            <a:ext cx="1468606" cy="1238929"/>
            <a:chOff x="12383748" y="1219011"/>
            <a:chExt cx="1862104" cy="1570887"/>
          </a:xfrm>
        </p:grpSpPr>
        <p:sp>
          <p:nvSpPr>
            <p:cNvPr id="9" name="Freeform 8"/>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Freeform 10"/>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4" name="Rectangular Callout 13"/>
              <p:cNvSpPr/>
              <p:nvPr/>
            </p:nvSpPr>
            <p:spPr>
              <a:xfrm>
                <a:off x="2772697" y="2290821"/>
                <a:ext cx="7737936" cy="1517660"/>
              </a:xfrm>
              <a:prstGeom prst="wedgeRectCallout">
                <a:avLst>
                  <a:gd name="adj1" fmla="val 59690"/>
                  <a:gd name="adj2" fmla="val 4346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ea typeface="Cambria Math" panose="02040503050406030204" pitchFamily="18" charset="0"/>
                  </a:rPr>
                  <a:t>The colloquial “</a:t>
                </a:r>
                <a:r>
                  <a:rPr lang="en-IN" sz="2400" b="1" dirty="0" smtClean="0">
                    <a:solidFill>
                      <a:schemeClr val="tx1"/>
                    </a:solidFill>
                    <a:latin typeface="+mj-lt"/>
                    <a:ea typeface="Cambria Math" panose="02040503050406030204" pitchFamily="18" charset="0"/>
                  </a:rPr>
                  <a:t>68-95-99.7 rule</a:t>
                </a:r>
                <a:r>
                  <a:rPr lang="en-IN" sz="2400" dirty="0" smtClean="0">
                    <a:solidFill>
                      <a:schemeClr val="tx1"/>
                    </a:solidFill>
                    <a:latin typeface="+mj-lt"/>
                    <a:ea typeface="Cambria Math" panose="02040503050406030204" pitchFamily="18" charset="0"/>
                  </a:rPr>
                  <a:t>” describes this more generally</a:t>
                </a:r>
              </a:p>
              <a:p>
                <a:pPr algn="ctr"/>
                <a14:m>
                  <m:oMathPara xmlns:m="http://schemas.openxmlformats.org/officeDocument/2006/math">
                    <m:oMathParaPr>
                      <m:jc m:val="centerGroup"/>
                    </m:oMathParaPr>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a:solidFill>
                                        <a:schemeClr val="tx1"/>
                                      </a:solidFill>
                                      <a:latin typeface="Cambria Math" panose="02040503050406030204" pitchFamily="18" charset="0"/>
                                      <a:ea typeface="Cambria Math" panose="02040503050406030204" pitchFamily="18" charset="0"/>
                                    </a:rPr>
                                    <m:t>𝜇</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b="0" i="0" smtClean="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a:solidFill>
                                    <a:schemeClr val="tx1"/>
                                  </a:solidFill>
                                  <a:latin typeface="Cambria Math" panose="02040503050406030204" pitchFamily="18" charset="0"/>
                                  <a:ea typeface="Cambria Math" panose="02040503050406030204" pitchFamily="18" charset="0"/>
                                </a:rPr>
                                <m:t>𝜎</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b="0" i="1" smtClean="0">
                          <a:solidFill>
                            <a:schemeClr val="tx1"/>
                          </a:solidFill>
                          <a:latin typeface="Cambria Math" panose="02040503050406030204" pitchFamily="18" charset="0"/>
                          <a:ea typeface="Cambria Math" panose="02040503050406030204" pitchFamily="18" charset="0"/>
                        </a:rPr>
                        <m:t>≈0.68</m:t>
                      </m:r>
                    </m:oMath>
                  </m:oMathPara>
                </a14:m>
                <a:endParaRPr lang="en-IN" sz="2400" dirty="0" smtClean="0">
                  <a:solidFill>
                    <a:schemeClr val="tx1"/>
                  </a:solidFill>
                  <a:latin typeface="+mj-lt"/>
                </a:endParaRPr>
              </a:p>
              <a:p>
                <a:pPr algn="ctr"/>
                <a14:m>
                  <m:oMathPara xmlns:m="http://schemas.openxmlformats.org/officeDocument/2006/math">
                    <m:oMathParaPr>
                      <m:jc m:val="centerGroup"/>
                    </m:oMathParaPr>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a:solidFill>
                                        <a:schemeClr val="tx1"/>
                                      </a:solidFill>
                                      <a:latin typeface="Cambria Math" panose="02040503050406030204" pitchFamily="18" charset="0"/>
                                      <a:ea typeface="Cambria Math" panose="02040503050406030204" pitchFamily="18" charset="0"/>
                                    </a:rPr>
                                    <m:t>𝜇</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2⋅</m:t>
                              </m:r>
                              <m:r>
                                <a:rPr lang="en-IN" sz="2400">
                                  <a:solidFill>
                                    <a:schemeClr val="tx1"/>
                                  </a:solidFill>
                                  <a:latin typeface="Cambria Math" panose="02040503050406030204" pitchFamily="18" charset="0"/>
                                  <a:ea typeface="Cambria Math" panose="02040503050406030204" pitchFamily="18" charset="0"/>
                                </a:rPr>
                                <m:t>𝜎</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i="1">
                          <a:solidFill>
                            <a:schemeClr val="tx1"/>
                          </a:solidFill>
                          <a:latin typeface="Cambria Math" panose="02040503050406030204" pitchFamily="18" charset="0"/>
                          <a:ea typeface="Cambria Math" panose="02040503050406030204" pitchFamily="18" charset="0"/>
                        </a:rPr>
                        <m:t>≈0.</m:t>
                      </m:r>
                      <m:r>
                        <a:rPr lang="en-IN" sz="2400" b="0" i="1" smtClean="0">
                          <a:solidFill>
                            <a:schemeClr val="tx1"/>
                          </a:solidFill>
                          <a:latin typeface="Cambria Math" panose="02040503050406030204" pitchFamily="18" charset="0"/>
                          <a:ea typeface="Cambria Math" panose="02040503050406030204" pitchFamily="18" charset="0"/>
                        </a:rPr>
                        <m:t>95</m:t>
                      </m:r>
                    </m:oMath>
                  </m:oMathPara>
                </a14:m>
                <a:endParaRPr lang="en-IN" sz="2400" dirty="0">
                  <a:solidFill>
                    <a:schemeClr val="tx1"/>
                  </a:solidFill>
                </a:endParaRPr>
              </a:p>
              <a:p>
                <a:pPr algn="ctr"/>
                <a14:m>
                  <m:oMathPara xmlns:m="http://schemas.openxmlformats.org/officeDocument/2006/math">
                    <m:oMathParaPr>
                      <m:jc m:val="centerGroup"/>
                    </m:oMathParaPr>
                    <m:oMath xmlns:m="http://schemas.openxmlformats.org/officeDocument/2006/math">
                      <m:r>
                        <a:rPr lang="en-IN" sz="2400">
                          <a:solidFill>
                            <a:schemeClr val="tx1"/>
                          </a:solidFill>
                          <a:latin typeface="Cambria Math" panose="02040503050406030204" pitchFamily="18" charset="0"/>
                          <a:ea typeface="Cambria Math" panose="02040503050406030204" pitchFamily="18" charset="0"/>
                        </a:rPr>
                        <m:t>ℙ</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a:rPr lang="en-IN" sz="2400">
                                  <a:solidFill>
                                    <a:schemeClr val="tx1"/>
                                  </a:solidFill>
                                  <a:latin typeface="Cambria Math" panose="02040503050406030204" pitchFamily="18" charset="0"/>
                                  <a:ea typeface="Cambria Math" panose="02040503050406030204" pitchFamily="18" charset="0"/>
                                </a:rPr>
                                <m:t>𝑋</m:t>
                              </m:r>
                              <m:r>
                                <a:rPr lang="en-IN" sz="240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a:solidFill>
                                        <a:schemeClr val="tx1"/>
                                      </a:solidFill>
                                      <a:latin typeface="Cambria Math" panose="02040503050406030204" pitchFamily="18" charset="0"/>
                                      <a:ea typeface="Cambria Math" panose="02040503050406030204" pitchFamily="18" charset="0"/>
                                    </a:rPr>
                                    <m:t>𝜇</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a:solidFill>
                                <a:schemeClr val="tx1"/>
                              </a:solidFill>
                              <a:latin typeface="Cambria Math" panose="02040503050406030204" pitchFamily="18" charset="0"/>
                              <a:ea typeface="Cambria Math" panose="02040503050406030204" pitchFamily="18" charset="0"/>
                            </a:rPr>
                            <m:t>≤</m:t>
                          </m:r>
                          <m:sSub>
                            <m:sSubPr>
                              <m:ctrlPr>
                                <a:rPr lang="en-IN" sz="2400" i="1">
                                  <a:solidFill>
                                    <a:schemeClr val="tx1"/>
                                  </a:solidFill>
                                  <a:latin typeface="Cambria Math" panose="02040503050406030204" pitchFamily="18" charset="0"/>
                                  <a:ea typeface="Cambria Math" panose="02040503050406030204" pitchFamily="18" charset="0"/>
                                </a:rPr>
                              </m:ctrlPr>
                            </m:sSubPr>
                            <m:e>
                              <m:r>
                                <a:rPr lang="en-IN" sz="2400" b="0" i="1" smtClean="0">
                                  <a:solidFill>
                                    <a:schemeClr val="tx1"/>
                                  </a:solidFill>
                                  <a:latin typeface="Cambria Math" panose="02040503050406030204" pitchFamily="18" charset="0"/>
                                  <a:ea typeface="Cambria Math" panose="02040503050406030204" pitchFamily="18" charset="0"/>
                                </a:rPr>
                                <m:t>3⋅</m:t>
                              </m:r>
                              <m:r>
                                <a:rPr lang="en-IN" sz="2400">
                                  <a:solidFill>
                                    <a:schemeClr val="tx1"/>
                                  </a:solidFill>
                                  <a:latin typeface="Cambria Math" panose="02040503050406030204" pitchFamily="18" charset="0"/>
                                  <a:ea typeface="Cambria Math" panose="02040503050406030204" pitchFamily="18" charset="0"/>
                                </a:rPr>
                                <m:t>𝜎</m:t>
                              </m:r>
                            </m:e>
                            <m:sub>
                              <m:r>
                                <a:rPr lang="en-IN" sz="2400">
                                  <a:solidFill>
                                    <a:schemeClr val="tx1"/>
                                  </a:solidFill>
                                  <a:latin typeface="Cambria Math" panose="02040503050406030204" pitchFamily="18" charset="0"/>
                                  <a:ea typeface="Cambria Math" panose="02040503050406030204" pitchFamily="18" charset="0"/>
                                </a:rPr>
                                <m:t>𝑋</m:t>
                              </m:r>
                            </m:sub>
                          </m:sSub>
                        </m:e>
                      </m:d>
                      <m:r>
                        <a:rPr lang="en-IN" sz="2400" i="1">
                          <a:solidFill>
                            <a:schemeClr val="tx1"/>
                          </a:solidFill>
                          <a:latin typeface="Cambria Math" panose="02040503050406030204" pitchFamily="18" charset="0"/>
                          <a:ea typeface="Cambria Math" panose="02040503050406030204" pitchFamily="18" charset="0"/>
                        </a:rPr>
                        <m:t>≈0.</m:t>
                      </m:r>
                      <m:r>
                        <a:rPr lang="en-IN" sz="2400" b="0" i="1" smtClean="0">
                          <a:solidFill>
                            <a:schemeClr val="tx1"/>
                          </a:solidFill>
                          <a:latin typeface="Cambria Math" panose="02040503050406030204" pitchFamily="18" charset="0"/>
                          <a:ea typeface="Cambria Math" panose="02040503050406030204" pitchFamily="18" charset="0"/>
                        </a:rPr>
                        <m:t>997</m:t>
                      </m:r>
                    </m:oMath>
                  </m:oMathPara>
                </a14:m>
                <a:endParaRPr lang="en-IN" sz="2400" dirty="0">
                  <a:solidFill>
                    <a:schemeClr val="tx1"/>
                  </a:solidFill>
                </a:endParaRPr>
              </a:p>
            </p:txBody>
          </p:sp>
        </mc:Choice>
        <mc:Fallback xmlns="">
          <p:sp>
            <p:nvSpPr>
              <p:cNvPr id="14" name="Rectangular Callout 13"/>
              <p:cNvSpPr>
                <a:spLocks noRot="1" noChangeAspect="1" noMove="1" noResize="1" noEditPoints="1" noAdjustHandles="1" noChangeArrowheads="1" noChangeShapeType="1" noTextEdit="1"/>
              </p:cNvSpPr>
              <p:nvPr/>
            </p:nvSpPr>
            <p:spPr>
              <a:xfrm>
                <a:off x="2772697" y="2290821"/>
                <a:ext cx="7737936" cy="1517660"/>
              </a:xfrm>
              <a:prstGeom prst="wedgeRectCallout">
                <a:avLst>
                  <a:gd name="adj1" fmla="val 59690"/>
                  <a:gd name="adj2" fmla="val 43465"/>
                </a:avLst>
              </a:prstGeom>
              <a:blipFill>
                <a:blip r:embed="rId5"/>
                <a:stretch>
                  <a:fillRect l="-787" t="-3137" b="-2745"/>
                </a:stretch>
              </a:blipFill>
              <a:ln w="38100">
                <a:solidFill>
                  <a:schemeClr val="accent1"/>
                </a:solidFill>
              </a:ln>
            </p:spPr>
            <p:txBody>
              <a:bodyPr/>
              <a:lstStyle/>
              <a:p>
                <a:r>
                  <a:rPr lang="en-IN">
                    <a:noFill/>
                  </a:rPr>
                  <a:t> </a:t>
                </a:r>
              </a:p>
            </p:txBody>
          </p:sp>
        </mc:Fallback>
      </mc:AlternateContent>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364139" y="4527783"/>
            <a:ext cx="1730672" cy="1730672"/>
          </a:xfrm>
          <a:prstGeom prst="rect">
            <a:avLst/>
          </a:prstGeom>
        </p:spPr>
      </p:pic>
      <p:sp>
        <p:nvSpPr>
          <p:cNvPr id="16" name="Rectangular Callout 15"/>
          <p:cNvSpPr/>
          <p:nvPr/>
        </p:nvSpPr>
        <p:spPr>
          <a:xfrm>
            <a:off x="1061884" y="3928238"/>
            <a:ext cx="9448749" cy="1875900"/>
          </a:xfrm>
          <a:prstGeom prst="wedgeRectCallout">
            <a:avLst>
              <a:gd name="adj1" fmla="val 58594"/>
              <a:gd name="adj2" fmla="val 4672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Be careful that this rule apples only to the Gaussian distribution. A random variable sampled from some other distribution may very well violate this rule. People often cite the </a:t>
            </a:r>
            <a:r>
              <a:rPr lang="en-IN" sz="2400" dirty="0">
                <a:solidFill>
                  <a:schemeClr val="tx1"/>
                </a:solidFill>
                <a:latin typeface="+mj-lt"/>
                <a:ea typeface="Cambria Math" panose="02040503050406030204" pitchFamily="18" charset="0"/>
              </a:rPr>
              <a:t>68-95-99.7 </a:t>
            </a:r>
            <a:r>
              <a:rPr lang="en-IN" sz="2400" dirty="0" smtClean="0">
                <a:solidFill>
                  <a:schemeClr val="tx1"/>
                </a:solidFill>
                <a:latin typeface="+mj-lt"/>
                <a:ea typeface="Cambria Math" panose="02040503050406030204" pitchFamily="18" charset="0"/>
              </a:rPr>
              <a:t>rule to make real-life predictions. This is merely an approximation (possibly a good one, possibly a bad one) based on an </a:t>
            </a:r>
            <a:r>
              <a:rPr lang="en-IN" sz="2400" b="1" i="1" dirty="0" smtClean="0">
                <a:solidFill>
                  <a:schemeClr val="tx1"/>
                </a:solidFill>
                <a:latin typeface="+mj-lt"/>
                <a:ea typeface="Cambria Math" panose="02040503050406030204" pitchFamily="18" charset="0"/>
              </a:rPr>
              <a:t>assumption</a:t>
            </a:r>
            <a:r>
              <a:rPr lang="en-IN" sz="2400" dirty="0" smtClean="0">
                <a:solidFill>
                  <a:schemeClr val="tx1"/>
                </a:solidFill>
                <a:latin typeface="+mj-lt"/>
                <a:ea typeface="Cambria Math" panose="02040503050406030204" pitchFamily="18" charset="0"/>
              </a:rPr>
              <a:t> that the real </a:t>
            </a:r>
            <a:r>
              <a:rPr lang="en-IN" sz="2400" dirty="0">
                <a:solidFill>
                  <a:schemeClr val="tx1"/>
                </a:solidFill>
                <a:latin typeface="+mj-lt"/>
                <a:ea typeface="Cambria Math" panose="02040503050406030204" pitchFamily="18" charset="0"/>
              </a:rPr>
              <a:t>life </a:t>
            </a:r>
            <a:r>
              <a:rPr lang="en-IN" sz="2400" dirty="0" smtClean="0">
                <a:solidFill>
                  <a:schemeClr val="tx1"/>
                </a:solidFill>
                <a:latin typeface="+mj-lt"/>
                <a:ea typeface="Cambria Math" panose="02040503050406030204" pitchFamily="18" charset="0"/>
              </a:rPr>
              <a:t>distribution is approximately Gaussian</a:t>
            </a:r>
            <a:endParaRPr lang="en-US" sz="2400" dirty="0">
              <a:solidFill>
                <a:schemeClr val="tx1"/>
              </a:solidFill>
              <a:latin typeface="+mj-lt"/>
            </a:endParaRPr>
          </a:p>
        </p:txBody>
      </p:sp>
    </p:spTree>
    <p:extLst>
      <p:ext uri="{BB962C8B-B14F-4D97-AF65-F5344CB8AC3E}">
        <p14:creationId xmlns:p14="http://schemas.microsoft.com/office/powerpoint/2010/main" val="155934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par>
                          <p:cTn id="43" fill="hold">
                            <p:stCondLst>
                              <p:cond delay="0"/>
                            </p:stCondLst>
                            <p:childTnLst>
                              <p:par>
                                <p:cTn id="44" presetID="22" presetClass="entr" presetSubtype="2"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righ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par>
                          <p:cTn id="51" fill="hold">
                            <p:stCondLst>
                              <p:cond delay="0"/>
                            </p:stCondLst>
                            <p:childTnLst>
                              <p:par>
                                <p:cTn id="52" presetID="22" presetClass="entr" presetSubtype="2"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par>
                          <p:cTn id="59" fill="hold">
                            <p:stCondLst>
                              <p:cond delay="0"/>
                            </p:stCondLst>
                            <p:childTnLst>
                              <p:par>
                                <p:cTn id="60" presetID="2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righ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animBg="1"/>
      <p:bldP spid="14"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Gaussian Random Vector</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938646" cy="5746376"/>
              </a:xfrm>
            </p:spPr>
            <p:txBody>
              <a:bodyPr>
                <a:normAutofit/>
              </a:bodyPr>
              <a:lstStyle/>
              <a:p>
                <a:r>
                  <a:rPr lang="en-IN" dirty="0" smtClean="0"/>
                  <a:t>As in the scalar case, the </a:t>
                </a:r>
                <a:r>
                  <a:rPr lang="en-IN" i="1" dirty="0" smtClean="0"/>
                  <a:t>multivariate </a:t>
                </a:r>
                <a:r>
                  <a:rPr lang="en-IN" dirty="0" smtClean="0"/>
                  <a:t>Gaussian requires just the mean </a:t>
                </a:r>
                <a14:m>
                  <m:oMath xmlns:m="http://schemas.openxmlformats.org/officeDocument/2006/math">
                    <m:r>
                      <a:rPr lang="en-IN" b="1" i="0" smtClean="0">
                        <a:latin typeface="Cambria Math" panose="02040503050406030204" pitchFamily="18" charset="0"/>
                      </a:rPr>
                      <m:t>𝛍</m:t>
                    </m:r>
                    <m:r>
                      <a:rPr lang="en-IN" b="1" i="1" smtClean="0">
                        <a:latin typeface="Cambria Math" panose="02040503050406030204" pitchFamily="18" charset="0"/>
                      </a:rPr>
                      <m:t>∈</m:t>
                    </m:r>
                    <m:sSup>
                      <m:sSupPr>
                        <m:ctrlPr>
                          <a:rPr lang="en-IN" b="1" i="1" smtClean="0">
                            <a:latin typeface="Cambria Math" panose="02040503050406030204" pitchFamily="18" charset="0"/>
                            <a:ea typeface="Cambria Math" panose="02040503050406030204" pitchFamily="18" charset="0"/>
                          </a:rPr>
                        </m:ctrlPr>
                      </m:sSupPr>
                      <m:e>
                        <m:r>
                          <a:rPr lang="en-IN" b="1"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oMath>
                </a14:m>
                <a:r>
                  <a:rPr lang="en-IN" dirty="0" smtClean="0"/>
                  <a:t> and the covariance </a:t>
                </a:r>
                <a14:m>
                  <m:oMath xmlns:m="http://schemas.openxmlformats.org/officeDocument/2006/math">
                    <m:r>
                      <m:rPr>
                        <m:sty m:val="p"/>
                      </m:rPr>
                      <a:rPr lang="en-IN" b="0" i="0" smtClean="0">
                        <a:latin typeface="Cambria Math" panose="02040503050406030204" pitchFamily="18" charset="0"/>
                      </a:rPr>
                      <m:t>Σ</m:t>
                    </m:r>
                    <m:r>
                      <a:rPr lang="en-IN" b="0" i="1" smtClean="0">
                        <a:latin typeface="Cambria Math" panose="02040503050406030204" pitchFamily="18" charset="0"/>
                      </a:rPr>
                      <m:t>∈</m:t>
                    </m:r>
                    <m:sSup>
                      <m:sSupPr>
                        <m:ctrlPr>
                          <a:rPr lang="en-IN" b="0" i="1" smtClean="0">
                            <a:latin typeface="Cambria Math" panose="02040503050406030204" pitchFamily="18" charset="0"/>
                            <a:ea typeface="Cambria Math" panose="02040503050406030204" pitchFamily="18" charset="0"/>
                          </a:rPr>
                        </m:ctrlPr>
                      </m:sSupPr>
                      <m:e>
                        <m:r>
                          <a:rPr lang="en-IN" b="0"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𝑑</m:t>
                        </m:r>
                      </m:sup>
                    </m:sSup>
                  </m:oMath>
                </a14:m>
                <a:r>
                  <a:rPr lang="en-IN" dirty="0" smtClean="0"/>
                  <a:t> to be specified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𝛍</m:t>
                        </m:r>
                        <m:r>
                          <a:rPr lang="en-IN" b="0" i="1" smtClean="0">
                            <a:latin typeface="Cambria Math" panose="02040503050406030204" pitchFamily="18" charset="0"/>
                          </a:rPr>
                          <m:t>,</m:t>
                        </m:r>
                        <m:r>
                          <m:rPr>
                            <m:sty m:val="p"/>
                          </m:rPr>
                          <a:rPr lang="en-IN">
                            <a:latin typeface="Cambria Math" panose="02040503050406030204" pitchFamily="18" charset="0"/>
                          </a:rPr>
                          <m:t>Σ</m:t>
                        </m:r>
                      </m:e>
                    </m:d>
                  </m:oMath>
                </a14:m>
                <a:endParaRPr lang="en-IN" dirty="0" smtClean="0"/>
              </a:p>
              <a:p>
                <a14:m>
                  <m:oMath xmlns:m="http://schemas.openxmlformats.org/officeDocument/2006/math">
                    <m:r>
                      <a:rPr lang="en-IN"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 | </m:t>
                        </m:r>
                        <m:r>
                          <a:rPr lang="en-IN" b="1" i="0" smtClean="0">
                            <a:latin typeface="Cambria Math" panose="02040503050406030204" pitchFamily="18" charset="0"/>
                            <a:ea typeface="Cambria Math" panose="02040503050406030204" pitchFamily="18" charset="0"/>
                          </a:rPr>
                          <m:t>𝛍</m:t>
                        </m:r>
                        <m:r>
                          <a:rPr lang="en-IN" b="0" i="1" smtClean="0">
                            <a:latin typeface="Cambria Math" panose="02040503050406030204" pitchFamily="18" charset="0"/>
                            <a:ea typeface="Cambria Math" panose="02040503050406030204" pitchFamily="18" charset="0"/>
                          </a:rPr>
                          <m:t>,</m:t>
                        </m:r>
                        <m:r>
                          <m:rPr>
                            <m:sty m:val="p"/>
                          </m:rPr>
                          <a:rPr lang="en-IN" b="0" i="0" smtClean="0">
                            <a:latin typeface="Cambria Math" panose="02040503050406030204" pitchFamily="18" charset="0"/>
                            <a:ea typeface="Cambria Math" panose="02040503050406030204" pitchFamily="18" charset="0"/>
                          </a:rPr>
                          <m:t>Σ</m:t>
                        </m:r>
                      </m:e>
                    </m:d>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ad>
                          <m:radPr>
                            <m:degHide m:val="on"/>
                            <m:ctrlPr>
                              <a:rPr lang="en-IN" b="0" i="1" smtClean="0">
                                <a:latin typeface="Cambria Math" panose="02040503050406030204" pitchFamily="18" charset="0"/>
                                <a:ea typeface="Cambria Math" panose="02040503050406030204" pitchFamily="18" charset="0"/>
                              </a:rPr>
                            </m:ctrlPr>
                          </m:radPr>
                          <m:deg/>
                          <m:e>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2</m:t>
                                    </m:r>
                                    <m:r>
                                      <a:rPr lang="en-IN" b="0" i="1" smtClean="0">
                                        <a:latin typeface="Cambria Math" panose="02040503050406030204" pitchFamily="18" charset="0"/>
                                        <a:ea typeface="Cambria Math" panose="02040503050406030204" pitchFamily="18" charset="0"/>
                                      </a:rPr>
                                      <m:t>𝜋</m:t>
                                    </m:r>
                                  </m:e>
                                </m:d>
                              </m:e>
                              <m:sup>
                                <m:r>
                                  <a:rPr lang="en-IN" b="0" i="1" smtClean="0">
                                    <a:latin typeface="Cambria Math" panose="02040503050406030204" pitchFamily="18" charset="0"/>
                                    <a:ea typeface="Cambria Math" panose="02040503050406030204" pitchFamily="18" charset="0"/>
                                  </a:rPr>
                                  <m:t>𝑑</m:t>
                                </m:r>
                              </m:sup>
                            </m:sSup>
                            <m:d>
                              <m:dPr>
                                <m:begChr m:val="|"/>
                                <m:endChr m:val="|"/>
                                <m:ctrlPr>
                                  <a:rPr lang="en-IN" b="0" i="1" smtClean="0">
                                    <a:latin typeface="Cambria Math" panose="02040503050406030204" pitchFamily="18" charset="0"/>
                                    <a:ea typeface="Cambria Math" panose="02040503050406030204" pitchFamily="18" charset="0"/>
                                  </a:rPr>
                                </m:ctrlPr>
                              </m:dPr>
                              <m:e>
                                <m:r>
                                  <m:rPr>
                                    <m:sty m:val="p"/>
                                  </m:rPr>
                                  <a:rPr lang="en-IN" b="0" i="0" smtClean="0">
                                    <a:latin typeface="Cambria Math" panose="02040503050406030204" pitchFamily="18" charset="0"/>
                                    <a:ea typeface="Cambria Math" panose="02040503050406030204" pitchFamily="18" charset="0"/>
                                  </a:rPr>
                                  <m:t>Σ</m:t>
                                </m:r>
                              </m:e>
                            </m:d>
                          </m:e>
                        </m:rad>
                      </m:den>
                    </m:f>
                    <m:func>
                      <m:funcPr>
                        <m:ctrlPr>
                          <a:rPr lang="en-IN" b="0" i="1" smtClean="0">
                            <a:latin typeface="Cambria Math" panose="02040503050406030204" pitchFamily="18" charset="0"/>
                            <a:ea typeface="Cambria Math" panose="02040503050406030204" pitchFamily="18" charset="0"/>
                          </a:rPr>
                        </m:ctrlPr>
                      </m:funcPr>
                      <m:fName>
                        <m:r>
                          <m:rPr>
                            <m:sty m:val="p"/>
                          </m:rPr>
                          <a:rPr lang="en-IN" b="0" i="0" smtClean="0">
                            <a:latin typeface="Cambria Math" panose="02040503050406030204" pitchFamily="18" charset="0"/>
                            <a:ea typeface="Cambria Math" panose="02040503050406030204" pitchFamily="18" charset="0"/>
                          </a:rPr>
                          <m:t>exp</m:t>
                        </m:r>
                      </m:fName>
                      <m:e>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m:t>
                            </m:r>
                            <m:f>
                              <m:fPr>
                                <m:ctrlPr>
                                  <a:rPr lang="en-IN" b="0" i="1" smtClean="0">
                                    <a:latin typeface="Cambria Math" panose="02040503050406030204" pitchFamily="18" charset="0"/>
                                    <a:ea typeface="Cambria Math" panose="02040503050406030204" pitchFamily="18" charset="0"/>
                                  </a:rPr>
                                </m:ctrlPr>
                              </m:fPr>
                              <m:num>
                                <m:r>
                                  <a:rPr lang="en-IN" b="0" i="1" smtClean="0">
                                    <a:latin typeface="Cambria Math" panose="02040503050406030204" pitchFamily="18" charset="0"/>
                                    <a:ea typeface="Cambria Math" panose="02040503050406030204" pitchFamily="18" charset="0"/>
                                  </a:rPr>
                                  <m:t>1</m:t>
                                </m:r>
                              </m:num>
                              <m:den>
                                <m:r>
                                  <a:rPr lang="en-IN" b="0" i="1" smtClean="0">
                                    <a:latin typeface="Cambria Math" panose="02040503050406030204" pitchFamily="18" charset="0"/>
                                    <a:ea typeface="Cambria Math" panose="02040503050406030204" pitchFamily="18" charset="0"/>
                                  </a:rPr>
                                  <m:t>2</m:t>
                                </m:r>
                              </m:den>
                            </m:f>
                            <m:sSup>
                              <m:sSupPr>
                                <m:ctrlPr>
                                  <a:rPr lang="en-IN" b="0" i="1" smtClean="0">
                                    <a:latin typeface="Cambria Math" panose="02040503050406030204" pitchFamily="18" charset="0"/>
                                    <a:ea typeface="Cambria Math" panose="02040503050406030204" pitchFamily="18" charset="0"/>
                                  </a:rPr>
                                </m:ctrlPr>
                              </m:sSupPr>
                              <m:e>
                                <m:d>
                                  <m:dPr>
                                    <m:ctrlPr>
                                      <a:rPr lang="en-IN" b="0" i="1" smtClean="0">
                                        <a:latin typeface="Cambria Math" panose="02040503050406030204" pitchFamily="18" charset="0"/>
                                        <a:ea typeface="Cambria Math" panose="02040503050406030204" pitchFamily="18" charset="0"/>
                                      </a:rPr>
                                    </m:ctrlPr>
                                  </m:dPr>
                                  <m:e>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𝛍</m:t>
                                    </m:r>
                                  </m:e>
                                </m:d>
                              </m:e>
                              <m:sup>
                                <m:r>
                                  <a:rPr lang="en-IN" b="0" i="1" smtClean="0">
                                    <a:latin typeface="Cambria Math" panose="02040503050406030204" pitchFamily="18" charset="0"/>
                                    <a:ea typeface="Cambria Math" panose="02040503050406030204" pitchFamily="18" charset="0"/>
                                  </a:rPr>
                                  <m:t>⊤</m:t>
                                </m:r>
                              </m:sup>
                            </m:sSup>
                            <m:sSup>
                              <m:sSupPr>
                                <m:ctrlPr>
                                  <a:rPr lang="en-IN" b="0" i="1" smtClean="0">
                                    <a:latin typeface="Cambria Math" panose="02040503050406030204" pitchFamily="18" charset="0"/>
                                    <a:ea typeface="Cambria Math" panose="02040503050406030204" pitchFamily="18" charset="0"/>
                                  </a:rPr>
                                </m:ctrlPr>
                              </m:sSupPr>
                              <m:e>
                                <m:r>
                                  <m:rPr>
                                    <m:sty m:val="p"/>
                                  </m:rPr>
                                  <a:rPr lang="en-IN" b="0" i="0" smtClean="0">
                                    <a:latin typeface="Cambria Math" panose="02040503050406030204" pitchFamily="18" charset="0"/>
                                    <a:ea typeface="Cambria Math" panose="02040503050406030204" pitchFamily="18" charset="0"/>
                                  </a:rPr>
                                  <m:t>Σ</m:t>
                                </m:r>
                              </m:e>
                              <m:sup>
                                <m:r>
                                  <a:rPr lang="en-IN" b="0" i="1" smtClean="0">
                                    <a:latin typeface="Cambria Math" panose="02040503050406030204" pitchFamily="18" charset="0"/>
                                    <a:ea typeface="Cambria Math" panose="02040503050406030204" pitchFamily="18" charset="0"/>
                                  </a:rPr>
                                  <m:t>−1</m:t>
                                </m:r>
                              </m:sup>
                            </m:sSup>
                            <m:r>
                              <a:rPr lang="en-IN" b="0" i="1" smtClean="0">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m:t>
                            </m:r>
                            <m:r>
                              <a:rPr lang="en-IN" b="1" i="0" smtClean="0">
                                <a:latin typeface="Cambria Math" panose="02040503050406030204" pitchFamily="18" charset="0"/>
                                <a:ea typeface="Cambria Math" panose="02040503050406030204" pitchFamily="18" charset="0"/>
                              </a:rPr>
                              <m:t>𝛍</m:t>
                            </m:r>
                            <m:r>
                              <a:rPr lang="en-IN" b="0" i="1" smtClean="0">
                                <a:latin typeface="Cambria Math" panose="02040503050406030204" pitchFamily="18" charset="0"/>
                                <a:ea typeface="Cambria Math" panose="02040503050406030204" pitchFamily="18" charset="0"/>
                              </a:rPr>
                              <m:t>)</m:t>
                            </m:r>
                          </m:e>
                        </m:d>
                      </m:e>
                    </m:func>
                  </m:oMath>
                </a14:m>
                <a:endParaRPr lang="en-IN" dirty="0" smtClean="0"/>
              </a:p>
              <a:p>
                <a:r>
                  <a:rPr lang="en-IN" dirty="0" smtClean="0"/>
                  <a:t>Special case </a:t>
                </a:r>
                <a14:m>
                  <m:oMath xmlns:m="http://schemas.openxmlformats.org/officeDocument/2006/math">
                    <m:r>
                      <a:rPr lang="en-IN" b="1">
                        <a:latin typeface="Cambria Math" panose="02040503050406030204" pitchFamily="18" charset="0"/>
                      </a:rPr>
                      <m:t>𝛍</m:t>
                    </m:r>
                    <m:r>
                      <a:rPr lang="en-IN" b="1" i="0" smtClean="0">
                        <a:latin typeface="Cambria Math" panose="02040503050406030204" pitchFamily="18" charset="0"/>
                      </a:rPr>
                      <m:t>=</m:t>
                    </m:r>
                    <m:r>
                      <a:rPr lang="en-IN" b="1" i="0" smtClean="0">
                        <a:latin typeface="Cambria Math" panose="02040503050406030204" pitchFamily="18" charset="0"/>
                      </a:rPr>
                      <m:t>𝟎</m:t>
                    </m:r>
                  </m:oMath>
                </a14:m>
                <a:r>
                  <a:rPr lang="en-IN" dirty="0" smtClean="0"/>
                  <a:t> and </a:t>
                </a:r>
                <a14:m>
                  <m:oMath xmlns:m="http://schemas.openxmlformats.org/officeDocument/2006/math">
                    <m:r>
                      <m:rPr>
                        <m:sty m:val="p"/>
                      </m:rPr>
                      <a:rPr lang="en-IN">
                        <a:latin typeface="Cambria Math" panose="02040503050406030204" pitchFamily="18" charset="0"/>
                      </a:rPr>
                      <m:t>Σ</m:t>
                    </m:r>
                    <m:r>
                      <a:rPr lang="en-IN" b="0" i="0"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𝐼</m:t>
                        </m:r>
                      </m:e>
                      <m:sub>
                        <m:r>
                          <a:rPr lang="en-IN" b="0" i="1" smtClean="0">
                            <a:latin typeface="Cambria Math" panose="02040503050406030204" pitchFamily="18" charset="0"/>
                          </a:rPr>
                          <m:t>𝑑</m:t>
                        </m:r>
                      </m:sub>
                    </m:sSub>
                  </m:oMath>
                </a14:m>
                <a:r>
                  <a:rPr lang="en-IN" dirty="0" smtClean="0"/>
                  <a:t> called </a:t>
                </a:r>
                <a:r>
                  <a:rPr lang="en-IN" i="1" dirty="0" smtClean="0"/>
                  <a:t>standard Gaussian/Normal </a:t>
                </a:r>
                <a:r>
                  <a:rPr lang="en-IN" i="1" dirty="0" err="1" smtClean="0"/>
                  <a:t>dist</a:t>
                </a:r>
                <a:endParaRPr lang="en-IN" i="1" dirty="0" smtClean="0"/>
              </a:p>
              <a:p>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𝐱</m:t>
                        </m:r>
                        <m:r>
                          <a:rPr lang="en-IN" i="1">
                            <a:latin typeface="Cambria Math" panose="02040503050406030204" pitchFamily="18" charset="0"/>
                            <a:ea typeface="Cambria Math" panose="02040503050406030204" pitchFamily="18" charset="0"/>
                          </a:rPr>
                          <m:t> | </m:t>
                        </m:r>
                        <m:r>
                          <a:rPr lang="en-IN" b="1" i="0" smtClean="0">
                            <a:latin typeface="Cambria Math" panose="02040503050406030204" pitchFamily="18" charset="0"/>
                            <a:ea typeface="Cambria Math" panose="02040503050406030204" pitchFamily="18" charset="0"/>
                          </a:rPr>
                          <m:t>𝟎</m:t>
                        </m:r>
                        <m:r>
                          <a:rPr lang="en-IN" i="1">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𝐼</m:t>
                            </m:r>
                          </m:e>
                          <m:sub>
                            <m:r>
                              <a:rPr lang="en-IN" b="0" i="1" smtClean="0">
                                <a:latin typeface="Cambria Math" panose="02040503050406030204" pitchFamily="18" charset="0"/>
                                <a:ea typeface="Cambria Math" panose="02040503050406030204" pitchFamily="18" charset="0"/>
                              </a:rPr>
                              <m:t>𝑑</m:t>
                            </m:r>
                          </m:sub>
                        </m:sSub>
                      </m:e>
                    </m:d>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ad>
                          <m:radPr>
                            <m:degHide m:val="on"/>
                            <m:ctrlPr>
                              <a:rPr lang="en-IN" i="1">
                                <a:latin typeface="Cambria Math" panose="02040503050406030204" pitchFamily="18" charset="0"/>
                                <a:ea typeface="Cambria Math" panose="02040503050406030204" pitchFamily="18" charset="0"/>
                              </a:rPr>
                            </m:ctrlPr>
                          </m:radPr>
                          <m:deg/>
                          <m:e>
                            <m:sSup>
                              <m:sSupPr>
                                <m:ctrlPr>
                                  <a:rPr lang="en-IN" i="1">
                                    <a:latin typeface="Cambria Math" panose="02040503050406030204" pitchFamily="18" charset="0"/>
                                    <a:ea typeface="Cambria Math" panose="02040503050406030204" pitchFamily="18" charset="0"/>
                                  </a:rPr>
                                </m:ctrlPr>
                              </m:sSupPr>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𝜋</m:t>
                                    </m:r>
                                  </m:e>
                                </m:d>
                              </m:e>
                              <m:sup>
                                <m:r>
                                  <a:rPr lang="en-IN" i="1">
                                    <a:latin typeface="Cambria Math" panose="02040503050406030204" pitchFamily="18" charset="0"/>
                                    <a:ea typeface="Cambria Math" panose="02040503050406030204" pitchFamily="18" charset="0"/>
                                  </a:rPr>
                                  <m:t>𝑑</m:t>
                                </m:r>
                              </m:sup>
                            </m:sSup>
                          </m:e>
                        </m:rad>
                      </m:den>
                    </m:f>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m:t>
                                </m:r>
                              </m:den>
                            </m:f>
                            <m:sSubSup>
                              <m:sSubSupPr>
                                <m:ctrlPr>
                                  <a:rPr lang="en-IN" b="0" i="1" smtClean="0">
                                    <a:latin typeface="Cambria Math" panose="02040503050406030204" pitchFamily="18" charset="0"/>
                                    <a:ea typeface="Cambria Math" panose="02040503050406030204" pitchFamily="18" charset="0"/>
                                  </a:rPr>
                                </m:ctrlPr>
                              </m:sSubSupPr>
                              <m:e>
                                <m:d>
                                  <m:dPr>
                                    <m:begChr m:val="‖"/>
                                    <m:endChr m:val="‖"/>
                                    <m:ctrlPr>
                                      <a:rPr lang="en-IN" i="1" smtClean="0">
                                        <a:latin typeface="Cambria Math" panose="02040503050406030204" pitchFamily="18" charset="0"/>
                                        <a:ea typeface="Cambria Math" panose="02040503050406030204" pitchFamily="18" charset="0"/>
                                      </a:rPr>
                                    </m:ctrlPr>
                                  </m:dPr>
                                  <m:e>
                                    <m:r>
                                      <a:rPr lang="en-IN" b="1">
                                        <a:latin typeface="Cambria Math" panose="02040503050406030204" pitchFamily="18" charset="0"/>
                                        <a:ea typeface="Cambria Math" panose="02040503050406030204" pitchFamily="18" charset="0"/>
                                      </a:rPr>
                                      <m:t>𝐱</m:t>
                                    </m:r>
                                  </m:e>
                                </m:d>
                              </m:e>
                              <m:sub>
                                <m:r>
                                  <a:rPr lang="en-IN" b="0" i="1" smtClean="0">
                                    <a:latin typeface="Cambria Math" panose="02040503050406030204" pitchFamily="18" charset="0"/>
                                    <a:ea typeface="Cambria Math" panose="02040503050406030204" pitchFamily="18" charset="0"/>
                                  </a:rPr>
                                  <m:t>2</m:t>
                                </m:r>
                              </m:sub>
                              <m:sup>
                                <m:r>
                                  <a:rPr lang="en-IN" b="0" i="1" smtClean="0">
                                    <a:latin typeface="Cambria Math" panose="02040503050406030204" pitchFamily="18" charset="0"/>
                                    <a:ea typeface="Cambria Math" panose="02040503050406030204" pitchFamily="18" charset="0"/>
                                  </a:rPr>
                                  <m:t>2</m:t>
                                </m:r>
                              </m:sup>
                            </m:sSubSup>
                          </m:e>
                        </m:d>
                      </m:e>
                    </m:func>
                    <m:r>
                      <a:rPr lang="en-IN" b="0" i="1" smtClean="0">
                        <a:latin typeface="Cambria Math" panose="02040503050406030204" pitchFamily="18" charset="0"/>
                        <a:ea typeface="Cambria Math" panose="02040503050406030204" pitchFamily="18" charset="0"/>
                      </a:rPr>
                      <m:t>=</m:t>
                    </m:r>
                    <m:nary>
                      <m:naryPr>
                        <m:chr m:val="∏"/>
                        <m:limLoc m:val="subSup"/>
                        <m:ctrlPr>
                          <a:rPr lang="en-IN" b="0"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𝑑</m:t>
                        </m:r>
                      </m:sup>
                      <m:e>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ad>
                              <m:radPr>
                                <m:degHide m:val="on"/>
                                <m:ctrlPr>
                                  <a:rPr lang="en-IN" i="1">
                                    <a:latin typeface="Cambria Math" panose="02040503050406030204" pitchFamily="18" charset="0"/>
                                    <a:ea typeface="Cambria Math" panose="02040503050406030204" pitchFamily="18" charset="0"/>
                                  </a:rPr>
                                </m:ctrlPr>
                              </m:radPr>
                              <m:deg/>
                              <m:e>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𝜋</m:t>
                                </m:r>
                              </m:e>
                            </m:rad>
                          </m:den>
                        </m:f>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m:t>
                                    </m:r>
                                  </m:den>
                                </m:f>
                                <m:sSubSup>
                                  <m:sSubSupPr>
                                    <m:ctrlPr>
                                      <a:rPr lang="en-IN" b="0" i="1" smtClean="0">
                                        <a:latin typeface="Cambria Math" panose="02040503050406030204" pitchFamily="18" charset="0"/>
                                        <a:ea typeface="Cambria Math" panose="02040503050406030204" pitchFamily="18" charset="0"/>
                                      </a:rPr>
                                    </m:ctrlPr>
                                  </m:sSubSupPr>
                                  <m:e>
                                    <m:r>
                                      <a:rPr lang="en-IN"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up>
                                    <m:r>
                                      <a:rPr lang="en-IN" b="0" i="1" smtClean="0">
                                        <a:latin typeface="Cambria Math" panose="02040503050406030204" pitchFamily="18" charset="0"/>
                                        <a:ea typeface="Cambria Math" panose="02040503050406030204" pitchFamily="18" charset="0"/>
                                      </a:rPr>
                                      <m:t>2</m:t>
                                    </m:r>
                                  </m:sup>
                                </m:sSubSup>
                              </m:e>
                            </m:d>
                          </m:e>
                        </m:func>
                      </m:e>
                    </m:nary>
                  </m:oMath>
                </a14:m>
                <a:endParaRPr lang="en-IN" dirty="0" smtClean="0"/>
              </a:p>
              <a:p>
                <a:r>
                  <a:rPr lang="en-IN" dirty="0" smtClean="0"/>
                  <a:t>However, </a:t>
                </a:r>
                <a14:m>
                  <m:oMath xmlns:m="http://schemas.openxmlformats.org/officeDocument/2006/math">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ad>
                          <m:radPr>
                            <m:degHide m:val="on"/>
                            <m:ctrlPr>
                              <a:rPr lang="en-IN" i="1">
                                <a:latin typeface="Cambria Math" panose="02040503050406030204" pitchFamily="18" charset="0"/>
                                <a:ea typeface="Cambria Math" panose="02040503050406030204" pitchFamily="18" charset="0"/>
                              </a:rPr>
                            </m:ctrlPr>
                          </m:radPr>
                          <m:deg/>
                          <m:e>
                            <m:r>
                              <a:rPr lang="en-IN" i="1">
                                <a:latin typeface="Cambria Math" panose="02040503050406030204" pitchFamily="18" charset="0"/>
                                <a:ea typeface="Cambria Math" panose="02040503050406030204" pitchFamily="18" charset="0"/>
                              </a:rPr>
                              <m:t>2</m:t>
                            </m:r>
                            <m:r>
                              <a:rPr lang="en-IN" i="1">
                                <a:latin typeface="Cambria Math" panose="02040503050406030204" pitchFamily="18" charset="0"/>
                                <a:ea typeface="Cambria Math" panose="02040503050406030204" pitchFamily="18" charset="0"/>
                              </a:rPr>
                              <m:t>𝜋</m:t>
                            </m:r>
                          </m:e>
                        </m:rad>
                      </m:den>
                    </m:f>
                    <m:func>
                      <m:funcPr>
                        <m:ctrlPr>
                          <a:rPr lang="en-IN" i="1">
                            <a:latin typeface="Cambria Math" panose="02040503050406030204" pitchFamily="18" charset="0"/>
                            <a:ea typeface="Cambria Math" panose="02040503050406030204" pitchFamily="18" charset="0"/>
                          </a:rPr>
                        </m:ctrlPr>
                      </m:funcPr>
                      <m:fName>
                        <m:r>
                          <m:rPr>
                            <m:sty m:val="p"/>
                          </m:rPr>
                          <a:rPr lang="en-IN">
                            <a:latin typeface="Cambria Math" panose="02040503050406030204" pitchFamily="18" charset="0"/>
                            <a:ea typeface="Cambria Math" panose="02040503050406030204" pitchFamily="18" charset="0"/>
                          </a:rPr>
                          <m:t>exp</m:t>
                        </m:r>
                      </m:fName>
                      <m:e>
                        <m:d>
                          <m:dPr>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m:t>
                            </m:r>
                            <m:f>
                              <m:fPr>
                                <m:ctrlPr>
                                  <a:rPr lang="en-IN" i="1">
                                    <a:latin typeface="Cambria Math" panose="02040503050406030204" pitchFamily="18" charset="0"/>
                                    <a:ea typeface="Cambria Math" panose="02040503050406030204" pitchFamily="18" charset="0"/>
                                  </a:rPr>
                                </m:ctrlPr>
                              </m:fPr>
                              <m:num>
                                <m:r>
                                  <a:rPr lang="en-IN" i="1">
                                    <a:latin typeface="Cambria Math" panose="02040503050406030204" pitchFamily="18" charset="0"/>
                                    <a:ea typeface="Cambria Math" panose="02040503050406030204" pitchFamily="18" charset="0"/>
                                  </a:rPr>
                                  <m:t>1</m:t>
                                </m:r>
                              </m:num>
                              <m:den>
                                <m:r>
                                  <a:rPr lang="en-IN" i="1">
                                    <a:latin typeface="Cambria Math" panose="02040503050406030204" pitchFamily="18" charset="0"/>
                                    <a:ea typeface="Cambria Math" panose="02040503050406030204" pitchFamily="18" charset="0"/>
                                  </a:rPr>
                                  <m:t>2</m:t>
                                </m:r>
                              </m:den>
                            </m:f>
                            <m:sSubSup>
                              <m:sSubSupPr>
                                <m:ctrlPr>
                                  <a:rPr lang="en-IN" i="1">
                                    <a:latin typeface="Cambria Math" panose="02040503050406030204" pitchFamily="18" charset="0"/>
                                    <a:ea typeface="Cambria Math" panose="02040503050406030204" pitchFamily="18" charset="0"/>
                                  </a:rPr>
                                </m:ctrlPr>
                              </m:sSubSup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up>
                                <m:r>
                                  <a:rPr lang="en-IN" i="1">
                                    <a:latin typeface="Cambria Math" panose="02040503050406030204" pitchFamily="18" charset="0"/>
                                    <a:ea typeface="Cambria Math" panose="02040503050406030204" pitchFamily="18" charset="0"/>
                                  </a:rPr>
                                  <m:t>2</m:t>
                                </m:r>
                              </m:sup>
                            </m:sSubSup>
                          </m:e>
                        </m:d>
                      </m:e>
                    </m:func>
                  </m:oMath>
                </a14:m>
                <a:r>
                  <a:rPr lang="en-IN" dirty="0" smtClean="0"/>
                  <a:t> is simply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0,1</m:t>
                        </m:r>
                      </m:e>
                    </m:d>
                  </m:oMath>
                </a14:m>
                <a:r>
                  <a:rPr lang="en-IN" dirty="0" smtClean="0"/>
                  <a:t> i.e. we indeed have</a:t>
                </a:r>
                <a:br>
                  <a:rPr lang="en-IN" dirty="0" smtClean="0"/>
                </a:b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1</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𝑑</m:t>
                            </m:r>
                          </m:sub>
                        </m:sSub>
                        <m:r>
                          <a:rPr lang="en-IN" i="1">
                            <a:latin typeface="Cambria Math" panose="02040503050406030204" pitchFamily="18" charset="0"/>
                            <a:ea typeface="Cambria Math" panose="02040503050406030204" pitchFamily="18" charset="0"/>
                          </a:rPr>
                          <m:t> |</m:t>
                        </m:r>
                        <m:r>
                          <a:rPr lang="en-IN" b="0" i="1" smtClean="0">
                            <a:latin typeface="Cambria Math" panose="02040503050406030204" pitchFamily="18" charset="0"/>
                            <a:ea typeface="Cambria Math" panose="02040503050406030204" pitchFamily="18" charset="0"/>
                          </a:rPr>
                          <m:t> </m:t>
                        </m:r>
                        <m:r>
                          <a:rPr lang="en-IN" b="1">
                            <a:latin typeface="Cambria Math" panose="02040503050406030204" pitchFamily="18" charset="0"/>
                            <a:ea typeface="Cambria Math" panose="02040503050406030204" pitchFamily="18" charset="0"/>
                          </a:rPr>
                          <m:t>𝟎</m:t>
                        </m:r>
                        <m:r>
                          <a:rPr lang="en-IN" i="1">
                            <a:latin typeface="Cambria Math" panose="02040503050406030204" pitchFamily="18" charset="0"/>
                            <a:ea typeface="Cambria Math" panose="02040503050406030204" pitchFamily="18" charset="0"/>
                          </a:rPr>
                          <m:t>,</m:t>
                        </m:r>
                        <m:r>
                          <m:rPr>
                            <m:sty m:val="p"/>
                          </m:rPr>
                          <a:rPr lang="en-IN">
                            <a:latin typeface="Cambria Math" panose="02040503050406030204" pitchFamily="18" charset="0"/>
                            <a:ea typeface="Cambria Math" panose="02040503050406030204" pitchFamily="18" charset="0"/>
                          </a:rPr>
                          <m:t>I</m:t>
                        </m:r>
                      </m:e>
                    </m:d>
                    <m:r>
                      <a:rPr lang="en-IN" b="0" i="1" smtClean="0">
                        <a:latin typeface="Cambria Math" panose="02040503050406030204" pitchFamily="18" charset="0"/>
                        <a:ea typeface="Cambria Math" panose="02040503050406030204" pitchFamily="18" charset="0"/>
                      </a:rPr>
                      <m:t>=</m:t>
                    </m:r>
                    <m:nary>
                      <m:naryPr>
                        <m:chr m:val="∏"/>
                        <m:limLoc m:val="subSup"/>
                        <m:ctrlPr>
                          <a:rPr lang="en-IN" b="0" i="1" smtClean="0">
                            <a:latin typeface="Cambria Math" panose="02040503050406030204" pitchFamily="18" charset="0"/>
                            <a:ea typeface="Cambria Math" panose="02040503050406030204" pitchFamily="18" charset="0"/>
                          </a:rPr>
                        </m:ctrlPr>
                      </m:naryPr>
                      <m:sub>
                        <m:r>
                          <m:rPr>
                            <m:brk m:alnAt="25"/>
                          </m:rPr>
                          <a:rPr lang="en-IN" b="0" i="1" smtClean="0">
                            <a:latin typeface="Cambria Math" panose="02040503050406030204" pitchFamily="18" charset="0"/>
                            <a:ea typeface="Cambria Math" panose="02040503050406030204" pitchFamily="18" charset="0"/>
                          </a:rPr>
                          <m:t>𝑖</m:t>
                        </m:r>
                        <m:r>
                          <a:rPr lang="en-IN" b="0" i="1" smtClean="0">
                            <a:latin typeface="Cambria Math" panose="02040503050406030204" pitchFamily="18" charset="0"/>
                            <a:ea typeface="Cambria Math" panose="02040503050406030204" pitchFamily="18" charset="0"/>
                          </a:rPr>
                          <m:t>=1</m:t>
                        </m:r>
                      </m:sub>
                      <m:sup>
                        <m:r>
                          <a:rPr lang="en-IN" b="0" i="1" smtClean="0">
                            <a:latin typeface="Cambria Math" panose="02040503050406030204" pitchFamily="18" charset="0"/>
                            <a:ea typeface="Cambria Math" panose="02040503050406030204" pitchFamily="18" charset="0"/>
                          </a:rPr>
                          <m:t>𝑑</m:t>
                        </m:r>
                      </m:sup>
                      <m:e>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 | </m:t>
                            </m:r>
                            <m:r>
                              <a:rPr lang="en-IN" b="0" i="1">
                                <a:latin typeface="Cambria Math" panose="02040503050406030204" pitchFamily="18" charset="0"/>
                                <a:ea typeface="Cambria Math" panose="02040503050406030204" pitchFamily="18" charset="0"/>
                              </a:rPr>
                              <m:t>0</m:t>
                            </m:r>
                            <m:r>
                              <a:rPr lang="en-IN" i="1">
                                <a:latin typeface="Cambria Math" panose="02040503050406030204" pitchFamily="18" charset="0"/>
                                <a:ea typeface="Cambria Math" panose="02040503050406030204" pitchFamily="18" charset="0"/>
                              </a:rPr>
                              <m:t>,</m:t>
                            </m:r>
                            <m:r>
                              <a:rPr lang="en-IN" b="0" i="0" smtClean="0">
                                <a:latin typeface="Cambria Math" panose="02040503050406030204" pitchFamily="18" charset="0"/>
                                <a:ea typeface="Cambria Math" panose="02040503050406030204" pitchFamily="18" charset="0"/>
                              </a:rPr>
                              <m:t>1</m:t>
                            </m:r>
                          </m:e>
                        </m:d>
                      </m:e>
                    </m:nary>
                  </m:oMath>
                </a14:m>
                <a:endParaRPr lang="en-IN" dirty="0" smtClean="0"/>
              </a:p>
              <a:p>
                <a:r>
                  <a:rPr lang="en-IN" dirty="0" smtClean="0"/>
                  <a:t>All </a:t>
                </a:r>
                <a14:m>
                  <m:oMath xmlns:m="http://schemas.openxmlformats.org/officeDocument/2006/math">
                    <m:r>
                      <a:rPr lang="en-IN" b="0" i="1" smtClean="0">
                        <a:latin typeface="Cambria Math" panose="02040503050406030204" pitchFamily="18" charset="0"/>
                      </a:rPr>
                      <m:t>𝑑</m:t>
                    </m:r>
                  </m:oMath>
                </a14:m>
                <a:r>
                  <a:rPr lang="en-IN" dirty="0" smtClean="0"/>
                  <a:t> coordinates of a standard Gaussian </a:t>
                </a:r>
                <a:r>
                  <a:rPr lang="en-IN" dirty="0" err="1" smtClean="0"/>
                  <a:t>r.v</a:t>
                </a:r>
                <a:r>
                  <a:rPr lang="en-IN" dirty="0" smtClean="0"/>
                  <a:t>. are independent!</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938646" cy="5746376"/>
              </a:xfrm>
              <a:blipFill>
                <a:blip r:embed="rId2"/>
                <a:stretch>
                  <a:fillRect l="-562" t="-254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34</a:t>
            </a:fld>
            <a:endParaRPr lang="en-US"/>
          </a:p>
        </p:txBody>
      </p:sp>
    </p:spTree>
    <p:extLst>
      <p:ext uri="{BB962C8B-B14F-4D97-AF65-F5344CB8AC3E}">
        <p14:creationId xmlns:p14="http://schemas.microsoft.com/office/powerpoint/2010/main" val="58406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Gaussian Random Vector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377666"/>
              </a:xfrm>
            </p:spPr>
            <p:txBody>
              <a:bodyPr/>
              <a:lstStyle/>
              <a:p>
                <a:r>
                  <a:rPr lang="en-IN" dirty="0" smtClean="0"/>
                  <a:t>Given a (possibly non-standard) Gaussian vector </a:t>
                </a:r>
                <a14:m>
                  <m:oMath xmlns:m="http://schemas.openxmlformats.org/officeDocument/2006/math">
                    <m:sSup>
                      <m:sSupPr>
                        <m:ctrlPr>
                          <a:rPr lang="en-IN" b="1" i="1" smtClean="0">
                            <a:latin typeface="Cambria Math" panose="02040503050406030204" pitchFamily="18" charset="0"/>
                            <a:ea typeface="Cambria Math" panose="02040503050406030204" pitchFamily="18" charset="0"/>
                          </a:rPr>
                        </m:ctrlPr>
                      </m:sSupPr>
                      <m:e>
                        <m:r>
                          <a:rPr lang="en-IN" b="1" i="1" smtClean="0">
                            <a:latin typeface="Cambria Math" panose="02040503050406030204" pitchFamily="18" charset="0"/>
                            <a:ea typeface="Cambria Math" panose="02040503050406030204" pitchFamily="18" charset="0"/>
                          </a:rPr>
                          <m:t>ℝ</m:t>
                        </m:r>
                      </m:e>
                      <m:sup>
                        <m:r>
                          <a:rPr lang="en-IN" b="0" i="1" smtClean="0">
                            <a:latin typeface="Cambria Math" panose="02040503050406030204" pitchFamily="18" charset="0"/>
                            <a:ea typeface="Cambria Math" panose="02040503050406030204" pitchFamily="18" charset="0"/>
                          </a:rPr>
                          <m:t>𝑑</m:t>
                        </m:r>
                      </m:sup>
                    </m:sSup>
                    <m:r>
                      <a:rPr lang="en-IN" b="1" i="1" smtClean="0">
                        <a:latin typeface="Cambria Math" panose="02040503050406030204" pitchFamily="18" charset="0"/>
                        <a:ea typeface="Cambria Math" panose="02040503050406030204" pitchFamily="18" charset="0"/>
                      </a:rPr>
                      <m:t>∋</m:t>
                    </m:r>
                    <m:r>
                      <a:rPr lang="en-IN" b="1" i="0" smtClean="0">
                        <a:latin typeface="Cambria Math" panose="02040503050406030204" pitchFamily="18" charset="0"/>
                      </a:rPr>
                      <m:t>𝐱</m:t>
                    </m:r>
                    <m:r>
                      <a:rPr lang="en-IN" b="0" i="1" smtClean="0">
                        <a:latin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b="1">
                            <a:latin typeface="Cambria Math" panose="02040503050406030204" pitchFamily="18" charset="0"/>
                          </a:rPr>
                          <m:t>𝛍</m:t>
                        </m:r>
                        <m:r>
                          <a:rPr lang="en-IN" i="1">
                            <a:latin typeface="Cambria Math" panose="02040503050406030204" pitchFamily="18" charset="0"/>
                          </a:rPr>
                          <m:t>,</m:t>
                        </m:r>
                        <m:r>
                          <m:rPr>
                            <m:sty m:val="p"/>
                          </m:rPr>
                          <a:rPr lang="en-IN">
                            <a:latin typeface="Cambria Math" panose="02040503050406030204" pitchFamily="18" charset="0"/>
                          </a:rPr>
                          <m:t>Σ</m:t>
                        </m:r>
                      </m:e>
                    </m:d>
                  </m:oMath>
                </a14:m>
                <a:endParaRPr lang="en-IN" dirty="0" smtClean="0"/>
              </a:p>
              <a:p>
                <a:pPr lvl="2"/>
                <a:r>
                  <a:rPr lang="en-IN" dirty="0" smtClean="0"/>
                  <a:t>Every coordinate of </a:t>
                </a:r>
                <a14:m>
                  <m:oMath xmlns:m="http://schemas.openxmlformats.org/officeDocument/2006/math">
                    <m:r>
                      <a:rPr lang="en-IN" b="1" i="0" smtClean="0">
                        <a:latin typeface="Cambria Math" panose="02040503050406030204" pitchFamily="18" charset="0"/>
                      </a:rPr>
                      <m:t>𝐱</m:t>
                    </m:r>
                  </m:oMath>
                </a14:m>
                <a:r>
                  <a:rPr lang="en-IN" dirty="0" smtClean="0"/>
                  <a:t> is a (real valued) Gaussian </a:t>
                </a:r>
                <a:r>
                  <a:rPr lang="en-IN" dirty="0" err="1" smtClean="0"/>
                  <a:t>r.v</a:t>
                </a:r>
                <a:r>
                  <a:rPr lang="en-IN" dirty="0" smtClean="0"/>
                  <a:t>. – warning: coordinates need not be independent if the Gaussian is non-standard</a:t>
                </a:r>
              </a:p>
              <a:p>
                <a:pPr lvl="2"/>
                <a:r>
                  <a:rPr lang="en-IN" dirty="0" smtClean="0"/>
                  <a:t>The above holds true even if conditioned on all other coordinates of </a:t>
                </a:r>
                <a14:m>
                  <m:oMath xmlns:m="http://schemas.openxmlformats.org/officeDocument/2006/math">
                    <m:r>
                      <a:rPr lang="en-IN" b="1" i="0" smtClean="0">
                        <a:latin typeface="Cambria Math" panose="02040503050406030204" pitchFamily="18" charset="0"/>
                      </a:rPr>
                      <m:t>𝐱</m:t>
                    </m:r>
                  </m:oMath>
                </a14:m>
                <a:endParaRPr lang="en-IN" dirty="0" smtClean="0"/>
              </a:p>
              <a:p>
                <a:r>
                  <a:rPr lang="en-IN" dirty="0" smtClean="0"/>
                  <a:t>Consider any coordinate of the vector, say </a:t>
                </a:r>
                <a14:m>
                  <m:oMath xmlns:m="http://schemas.openxmlformats.org/officeDocument/2006/math">
                    <m:r>
                      <a:rPr lang="en-IN" b="0" i="1" smtClean="0">
                        <a:latin typeface="Cambria Math" panose="02040503050406030204" pitchFamily="18" charset="0"/>
                      </a:rPr>
                      <m:t>𝑗</m:t>
                    </m:r>
                    <m:r>
                      <a:rPr lang="en-IN" b="0" i="1" smtClean="0">
                        <a:latin typeface="Cambria Math" panose="02040503050406030204" pitchFamily="18" charset="0"/>
                      </a:rPr>
                      <m:t>∈</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𝑑</m:t>
                        </m:r>
                      </m:e>
                    </m:d>
                  </m:oMath>
                </a14:m>
                <a:endParaRPr lang="en-IN" dirty="0" smtClean="0"/>
              </a:p>
              <a:p>
                <a:pPr lvl="2"/>
                <a14:m>
                  <m:oMath xmlns:m="http://schemas.openxmlformats.org/officeDocument/2006/math">
                    <m:sSub>
                      <m:sSubPr>
                        <m:ctrlPr>
                          <a:rPr lang="en-IN" b="0" i="1" smtClean="0">
                            <a:latin typeface="Cambria Math" panose="02040503050406030204" pitchFamily="18" charset="0"/>
                          </a:rPr>
                        </m:ctrlPr>
                      </m:sSubPr>
                      <m:e>
                        <m:r>
                          <a:rPr lang="en-IN" b="1" i="0" smtClean="0">
                            <a:latin typeface="Cambria Math" panose="02040503050406030204" pitchFamily="18" charset="0"/>
                          </a:rPr>
                          <m:t>𝐱</m:t>
                        </m:r>
                      </m:e>
                      <m:sub>
                        <m:r>
                          <a:rPr lang="en-IN" b="0" i="1" smtClean="0">
                            <a:latin typeface="Cambria Math" panose="02040503050406030204" pitchFamily="18" charset="0"/>
                          </a:rPr>
                          <m:t>𝑗</m:t>
                        </m:r>
                      </m:sub>
                    </m:sSub>
                  </m:oMath>
                </a14:m>
                <a:r>
                  <a:rPr lang="en-IN" dirty="0" smtClean="0"/>
                  <a:t> is distributed as the Gaussian </a:t>
                </a:r>
                <a14:m>
                  <m:oMath xmlns:m="http://schemas.openxmlformats.org/officeDocument/2006/math">
                    <m:r>
                      <a:rPr lang="en-IN"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𝜇</m:t>
                            </m:r>
                          </m:e>
                          <m:sub>
                            <m:r>
                              <a:rPr lang="en-IN" b="0" i="1" smtClean="0">
                                <a:latin typeface="Cambria Math" panose="02040503050406030204" pitchFamily="18" charset="0"/>
                                <a:ea typeface="Cambria Math" panose="02040503050406030204" pitchFamily="18" charset="0"/>
                              </a:rPr>
                              <m:t>𝑗</m:t>
                            </m:r>
                          </m:sub>
                        </m:sSub>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m:rPr>
                                <m:sty m:val="p"/>
                              </m:rPr>
                              <a:rPr lang="en-IN" b="0" i="0" smtClean="0">
                                <a:latin typeface="Cambria Math" panose="02040503050406030204" pitchFamily="18" charset="0"/>
                                <a:ea typeface="Cambria Math" panose="02040503050406030204" pitchFamily="18" charset="0"/>
                              </a:rPr>
                              <m:t>Σ</m:t>
                            </m:r>
                          </m:e>
                          <m:sub>
                            <m:r>
                              <a:rPr lang="en-IN" b="0" i="1" smtClean="0">
                                <a:latin typeface="Cambria Math" panose="02040503050406030204" pitchFamily="18" charset="0"/>
                                <a:ea typeface="Cambria Math" panose="02040503050406030204" pitchFamily="18" charset="0"/>
                              </a:rPr>
                              <m:t>𝑗𝑗</m:t>
                            </m:r>
                          </m:sub>
                        </m:sSub>
                      </m:e>
                    </m:d>
                  </m:oMath>
                </a14:m>
                <a:endParaRPr lang="en-IN" dirty="0" smtClean="0"/>
              </a:p>
              <a:p>
                <a:pPr lvl="2"/>
                <a:r>
                  <a:rPr lang="en-IN" dirty="0" smtClean="0"/>
                  <a:t>Given values </a:t>
                </a:r>
                <a14:m>
                  <m:oMath xmlns:m="http://schemas.openxmlformats.org/officeDocument/2006/math">
                    <m:sSub>
                      <m:sSubPr>
                        <m:ctrlPr>
                          <a:rPr lang="en-IN" b="0" i="1" smtClean="0">
                            <a:latin typeface="Cambria Math" panose="02040503050406030204" pitchFamily="18" charset="0"/>
                          </a:rPr>
                        </m:ctrlPr>
                      </m:sSubPr>
                      <m:e>
                        <m:sSub>
                          <m:sSubPr>
                            <m:ctrlPr>
                              <a:rPr lang="en-IN" b="0" i="1" smtClean="0">
                                <a:latin typeface="Cambria Math" panose="02040503050406030204" pitchFamily="18" charset="0"/>
                              </a:rPr>
                            </m:ctrlPr>
                          </m:sSubPr>
                          <m:e>
                            <m:r>
                              <a:rPr lang="en-IN" b="1" i="0" smtClean="0">
                                <a:latin typeface="Cambria Math" panose="02040503050406030204" pitchFamily="18" charset="0"/>
                              </a:rPr>
                              <m:t>𝐱</m:t>
                            </m:r>
                          </m:e>
                          <m:sub>
                            <m:r>
                              <a:rPr lang="en-IN" b="0" i="1" smtClean="0">
                                <a:latin typeface="Cambria Math" panose="02040503050406030204" pitchFamily="18" charset="0"/>
                              </a:rPr>
                              <m:t>𝑘</m:t>
                            </m:r>
                          </m:sub>
                        </m:sSub>
                        <m:r>
                          <a:rPr lang="en-IN" b="0" i="1" smtClean="0">
                            <a:latin typeface="Cambria Math" panose="02040503050406030204" pitchFamily="18" charset="0"/>
                          </a:rPr>
                          <m:t>=</m:t>
                        </m:r>
                        <m:r>
                          <a:rPr lang="en-IN" b="0" i="1" smtClean="0">
                            <a:latin typeface="Cambria Math" panose="02040503050406030204" pitchFamily="18" charset="0"/>
                          </a:rPr>
                          <m:t>𝑣</m:t>
                        </m:r>
                      </m:e>
                      <m:sub>
                        <m:r>
                          <a:rPr lang="en-IN" b="0" i="1" smtClean="0">
                            <a:latin typeface="Cambria Math" panose="02040503050406030204" pitchFamily="18" charset="0"/>
                          </a:rPr>
                          <m:t>𝑘</m:t>
                        </m:r>
                      </m:sub>
                    </m:sSub>
                  </m:oMath>
                </a14:m>
                <a:r>
                  <a:rPr lang="en-IN" dirty="0" smtClean="0"/>
                  <a:t> for all other coordinates </a:t>
                </a:r>
                <a14:m>
                  <m:oMath xmlns:m="http://schemas.openxmlformats.org/officeDocument/2006/math">
                    <m:r>
                      <a:rPr lang="en-IN" b="0" i="1" smtClean="0">
                        <a:latin typeface="Cambria Math" panose="02040503050406030204" pitchFamily="18" charset="0"/>
                      </a:rPr>
                      <m:t>𝑘</m:t>
                    </m:r>
                    <m:r>
                      <a:rPr lang="en-IN" b="0" i="1" smtClean="0">
                        <a:latin typeface="Cambria Math" panose="02040503050406030204" pitchFamily="18" charset="0"/>
                      </a:rPr>
                      <m:t>≠</m:t>
                    </m:r>
                    <m:r>
                      <a:rPr lang="en-IN" b="0" i="1" smtClean="0">
                        <a:latin typeface="Cambria Math" panose="02040503050406030204" pitchFamily="18" charset="0"/>
                      </a:rPr>
                      <m:t>𝑗</m:t>
                    </m:r>
                  </m:oMath>
                </a14:m>
                <a:r>
                  <a:rPr lang="en-IN" dirty="0" smtClean="0"/>
                  <a:t>, </a:t>
                </a:r>
                <a14:m>
                  <m:oMath xmlns:m="http://schemas.openxmlformats.org/officeDocument/2006/math">
                    <m:sSub>
                      <m:sSubPr>
                        <m:ctrlPr>
                          <a:rPr lang="en-IN" i="1">
                            <a:latin typeface="Cambria Math" panose="02040503050406030204" pitchFamily="18" charset="0"/>
                          </a:rPr>
                        </m:ctrlPr>
                      </m:sSubPr>
                      <m:e>
                        <m:r>
                          <a:rPr lang="en-IN" b="1" i="0">
                            <a:latin typeface="Cambria Math" panose="02040503050406030204" pitchFamily="18" charset="0"/>
                          </a:rPr>
                          <m:t>𝐱</m:t>
                        </m:r>
                      </m:e>
                      <m:sub>
                        <m:r>
                          <a:rPr lang="en-IN" b="0" i="1" smtClean="0">
                            <a:latin typeface="Cambria Math" panose="02040503050406030204" pitchFamily="18" charset="0"/>
                          </a:rPr>
                          <m:t>𝑗</m:t>
                        </m:r>
                      </m:sub>
                    </m:sSub>
                  </m:oMath>
                </a14:m>
                <a:r>
                  <a:rPr lang="en-IN" dirty="0" smtClean="0"/>
                  <a:t> is still Gaussian</a:t>
                </a:r>
              </a:p>
              <a:p>
                <a:pPr lvl="2"/>
                <a:r>
                  <a:rPr lang="en-IN" dirty="0" smtClean="0"/>
                  <a:t>Expression a bit complicated – refer to DFO Sec 6.5.1 </a:t>
                </a:r>
                <a:r>
                  <a:rPr lang="en-IN" dirty="0" smtClean="0">
                    <a:solidFill>
                      <a:schemeClr val="tx1"/>
                    </a:solidFill>
                  </a:rPr>
                  <a:t>(see the reference </a:t>
                </a:r>
                <a:r>
                  <a:rPr lang="en-IN" dirty="0">
                    <a:solidFill>
                      <a:schemeClr val="tx1"/>
                    </a:solidFill>
                  </a:rPr>
                  <a:t>section </a:t>
                </a:r>
                <a:r>
                  <a:rPr lang="en-IN" smtClean="0">
                    <a:solidFill>
                      <a:schemeClr val="tx1"/>
                    </a:solidFill>
                  </a:rPr>
                  <a:t>on the </a:t>
                </a:r>
                <a:r>
                  <a:rPr lang="en-IN" dirty="0">
                    <a:solidFill>
                      <a:schemeClr val="tx1"/>
                    </a:solidFill>
                  </a:rPr>
                  <a:t>course webpage) </a:t>
                </a:r>
                <a:endParaRPr lang="en-IN" dirty="0" smtClean="0"/>
              </a:p>
              <a:p>
                <a:r>
                  <a:rPr lang="en-IN" dirty="0" smtClean="0"/>
                  <a:t>If </a:t>
                </a:r>
                <a14:m>
                  <m:oMath xmlns:m="http://schemas.openxmlformats.org/officeDocument/2006/math">
                    <m:r>
                      <a:rPr lang="en-IN" b="1">
                        <a:latin typeface="Cambria Math" panose="02040503050406030204" pitchFamily="18" charset="0"/>
                      </a:rPr>
                      <m:t>𝐚</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oMath>
                </a14:m>
                <a:r>
                  <a:rPr lang="en-IN" dirty="0"/>
                  <a:t> is a constant </a:t>
                </a:r>
                <a:r>
                  <a:rPr lang="en-IN" dirty="0" smtClean="0"/>
                  <a:t>vector, then </a:t>
                </a:r>
                <a14:m>
                  <m:oMath xmlns:m="http://schemas.openxmlformats.org/officeDocument/2006/math">
                    <m:r>
                      <a:rPr lang="en-IN" b="1" i="1">
                        <a:latin typeface="Cambria Math" panose="02040503050406030204" pitchFamily="18" charset="0"/>
                        <a:ea typeface="Cambria Math" panose="02040503050406030204" pitchFamily="18" charset="0"/>
                      </a:rPr>
                      <m:t>ℝ</m:t>
                    </m:r>
                    <m:r>
                      <a:rPr lang="en-IN" b="0" i="1" smtClean="0">
                        <a:latin typeface="Cambria Math" panose="02040503050406030204" pitchFamily="18" charset="0"/>
                        <a:ea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a:rPr lang="en-IN" b="1" i="0" smtClean="0">
                        <a:latin typeface="Cambria Math" panose="02040503050406030204" pitchFamily="18" charset="0"/>
                        <a:ea typeface="Cambria Math" panose="02040503050406030204" pitchFamily="18" charset="0"/>
                      </a:rPr>
                      <m:t>𝐱</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𝒩</m:t>
                    </m:r>
                    <m:d>
                      <m:dPr>
                        <m:ctrlPr>
                          <a:rPr lang="en-IN" b="0" i="1" smtClean="0">
                            <a:latin typeface="Cambria Math" panose="02040503050406030204" pitchFamily="18" charset="0"/>
                            <a:ea typeface="Cambria Math" panose="02040503050406030204" pitchFamily="18" charset="0"/>
                          </a:rPr>
                        </m:ctrlPr>
                      </m:dPr>
                      <m:e>
                        <m:sSup>
                          <m:sSupPr>
                            <m:ctrlPr>
                              <a:rPr lang="en-IN" b="0" i="1" smtClean="0">
                                <a:latin typeface="Cambria Math" panose="02040503050406030204" pitchFamily="18" charset="0"/>
                              </a:rPr>
                            </m:ctrlPr>
                          </m:sSupPr>
                          <m:e>
                            <m:r>
                              <a:rPr lang="en-IN" b="1">
                                <a:latin typeface="Cambria Math" panose="02040503050406030204" pitchFamily="18" charset="0"/>
                              </a:rPr>
                              <m:t>𝛍</m:t>
                            </m:r>
                          </m:e>
                          <m:sup>
                            <m:r>
                              <a:rPr lang="en-IN" b="0" i="1" smtClean="0">
                                <a:latin typeface="Cambria Math" panose="02040503050406030204" pitchFamily="18" charset="0"/>
                              </a:rPr>
                              <m:t>⊤</m:t>
                            </m:r>
                          </m:sup>
                        </m:sSup>
                        <m:r>
                          <a:rPr lang="en-IN" b="1" i="0" smtClean="0">
                            <a:latin typeface="Cambria Math" panose="02040503050406030204" pitchFamily="18" charset="0"/>
                          </a:rPr>
                          <m:t>𝐚</m:t>
                        </m:r>
                        <m:r>
                          <a:rPr lang="en-IN" b="1" i="0" smtClean="0">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b="1">
                                <a:latin typeface="Cambria Math" panose="02040503050406030204" pitchFamily="18" charset="0"/>
                                <a:ea typeface="Cambria Math" panose="02040503050406030204" pitchFamily="18" charset="0"/>
                              </a:rPr>
                              <m:t>𝐚</m:t>
                            </m:r>
                          </m:e>
                          <m:sup>
                            <m:r>
                              <a:rPr lang="en-IN" i="1">
                                <a:latin typeface="Cambria Math" panose="02040503050406030204" pitchFamily="18" charset="0"/>
                                <a:ea typeface="Cambria Math" panose="02040503050406030204" pitchFamily="18" charset="0"/>
                              </a:rPr>
                              <m:t>⊤</m:t>
                            </m:r>
                          </m:sup>
                        </m:sSup>
                        <m:r>
                          <m:rPr>
                            <m:sty m:val="p"/>
                          </m:rPr>
                          <a:rPr lang="en-IN">
                            <a:latin typeface="Cambria Math" panose="02040503050406030204" pitchFamily="18" charset="0"/>
                          </a:rPr>
                          <m:t>Σ</m:t>
                        </m:r>
                        <m:r>
                          <a:rPr lang="en-IN" b="1">
                            <a:latin typeface="Cambria Math" panose="02040503050406030204" pitchFamily="18" charset="0"/>
                            <a:ea typeface="Cambria Math" panose="02040503050406030204" pitchFamily="18" charset="0"/>
                          </a:rPr>
                          <m:t>𝐚</m:t>
                        </m:r>
                      </m:e>
                    </m:d>
                  </m:oMath>
                </a14:m>
                <a:endParaRPr lang="en-IN" dirty="0" smtClean="0"/>
              </a:p>
              <a:p>
                <a:r>
                  <a:rPr lang="en-IN" dirty="0" smtClean="0"/>
                  <a:t>If </a:t>
                </a:r>
                <a14:m>
                  <m:oMath xmlns:m="http://schemas.openxmlformats.org/officeDocument/2006/math">
                    <m:r>
                      <a:rPr lang="en-IN" i="1">
                        <a:latin typeface="Cambria Math" panose="02040503050406030204" pitchFamily="18" charset="0"/>
                      </a:rPr>
                      <m:t>𝐴</m:t>
                    </m:r>
                    <m:r>
                      <a:rPr lang="en-IN" i="1">
                        <a:latin typeface="Cambria Math" panose="02040503050406030204" pitchFamily="18" charset="0"/>
                      </a:rPr>
                      <m:t>∈</m:t>
                    </m:r>
                    <m:sSup>
                      <m:sSupPr>
                        <m:ctrlPr>
                          <a:rPr lang="en-IN" i="1">
                            <a:latin typeface="Cambria Math" panose="02040503050406030204" pitchFamily="18" charset="0"/>
                            <a:ea typeface="Cambria Math" panose="02040503050406030204" pitchFamily="18" charset="0"/>
                          </a:rPr>
                        </m:ctrlPr>
                      </m:sSupPr>
                      <m:e>
                        <m:r>
                          <a:rPr lang="en-IN"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𝑛</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𝑑</m:t>
                        </m:r>
                      </m:sup>
                    </m:sSup>
                  </m:oMath>
                </a14:m>
                <a:r>
                  <a:rPr lang="en-IN" dirty="0"/>
                  <a:t> is a constant matrix </a:t>
                </a:r>
                <a:r>
                  <a:rPr lang="en-IN" dirty="0" smtClean="0"/>
                  <a:t>then </a:t>
                </a:r>
                <a14:m>
                  <m:oMath xmlns:m="http://schemas.openxmlformats.org/officeDocument/2006/math">
                    <m:sSup>
                      <m:sSupPr>
                        <m:ctrlPr>
                          <a:rPr lang="en-IN" b="1" i="1">
                            <a:latin typeface="Cambria Math" panose="02040503050406030204" pitchFamily="18" charset="0"/>
                            <a:ea typeface="Cambria Math" panose="02040503050406030204" pitchFamily="18" charset="0"/>
                          </a:rPr>
                        </m:ctrlPr>
                      </m:sSupPr>
                      <m:e>
                        <m:r>
                          <a:rPr lang="en-IN" b="1" i="1">
                            <a:latin typeface="Cambria Math" panose="02040503050406030204" pitchFamily="18" charset="0"/>
                            <a:ea typeface="Cambria Math" panose="02040503050406030204" pitchFamily="18" charset="0"/>
                          </a:rPr>
                          <m:t>ℝ</m:t>
                        </m:r>
                      </m:e>
                      <m:sup>
                        <m:r>
                          <a:rPr lang="en-IN" i="1">
                            <a:latin typeface="Cambria Math" panose="02040503050406030204" pitchFamily="18" charset="0"/>
                            <a:ea typeface="Cambria Math" panose="02040503050406030204" pitchFamily="18" charset="0"/>
                          </a:rPr>
                          <m:t>𝑑</m:t>
                        </m:r>
                      </m:sup>
                    </m:sSup>
                    <m:r>
                      <a:rPr lang="en-IN" b="1"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𝐴</m:t>
                    </m:r>
                    <m:r>
                      <a:rPr lang="en-IN" b="1">
                        <a:latin typeface="Cambria Math" panose="02040503050406030204" pitchFamily="18" charset="0"/>
                      </a:rPr>
                      <m:t>𝐱</m:t>
                    </m:r>
                    <m:r>
                      <a:rPr lang="en-IN" i="1">
                        <a:latin typeface="Cambria Math" panose="02040503050406030204" pitchFamily="18" charset="0"/>
                      </a:rPr>
                      <m:t>∼</m:t>
                    </m:r>
                    <m:r>
                      <a:rPr lang="en-IN" i="1">
                        <a:latin typeface="Cambria Math" panose="02040503050406030204" pitchFamily="18" charset="0"/>
                        <a:ea typeface="Cambria Math" panose="02040503050406030204" pitchFamily="18" charset="0"/>
                      </a:rPr>
                      <m:t>𝒩</m:t>
                    </m:r>
                    <m:d>
                      <m:dPr>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𝐴</m:t>
                        </m:r>
                        <m:r>
                          <a:rPr lang="en-IN" b="1">
                            <a:latin typeface="Cambria Math" panose="02040503050406030204" pitchFamily="18" charset="0"/>
                          </a:rPr>
                          <m:t>𝛍</m:t>
                        </m:r>
                        <m:r>
                          <a:rPr lang="en-IN" i="1">
                            <a:latin typeface="Cambria Math" panose="02040503050406030204" pitchFamily="18" charset="0"/>
                          </a:rPr>
                          <m:t>,</m:t>
                        </m:r>
                        <m:r>
                          <a:rPr lang="en-IN" b="0" i="1" smtClean="0">
                            <a:latin typeface="Cambria Math" panose="02040503050406030204" pitchFamily="18" charset="0"/>
                          </a:rPr>
                          <m:t>𝐴</m:t>
                        </m:r>
                        <m:r>
                          <m:rPr>
                            <m:sty m:val="p"/>
                          </m:rPr>
                          <a:rPr lang="en-IN">
                            <a:latin typeface="Cambria Math" panose="02040503050406030204" pitchFamily="18" charset="0"/>
                          </a:rPr>
                          <m:t>Σ</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𝐴</m:t>
                            </m:r>
                          </m:e>
                          <m:sup>
                            <m:r>
                              <a:rPr lang="en-IN" b="0" i="1" smtClean="0">
                                <a:latin typeface="Cambria Math" panose="02040503050406030204" pitchFamily="18" charset="0"/>
                              </a:rPr>
                              <m:t>⊤</m:t>
                            </m:r>
                          </m:sup>
                        </m:sSup>
                      </m:e>
                    </m:d>
                  </m:oMath>
                </a14:m>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377666"/>
              </a:xfrm>
              <a:blipFill>
                <a:blip r:embed="rId2"/>
                <a:stretch>
                  <a:fillRect l="-578" t="-2605" b="-181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35</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267136" y="574044"/>
            <a:ext cx="1832396" cy="1832396"/>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571030" y="36190"/>
                <a:ext cx="8964974" cy="1906081"/>
              </a:xfrm>
              <a:prstGeom prst="wedgeRectCallout">
                <a:avLst>
                  <a:gd name="adj1" fmla="val 57942"/>
                  <a:gd name="adj2" fmla="val 4173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Note</a:t>
                </a:r>
                <a:r>
                  <a:rPr lang="en-IN" sz="2400" dirty="0" smtClean="0">
                    <a:solidFill>
                      <a:schemeClr val="tx1"/>
                    </a:solidFill>
                    <a:latin typeface="+mj-lt"/>
                  </a:rPr>
                  <a:t>: Just as before, we can derive results such as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𝔼</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sSup>
                          <m:sSupPr>
                            <m:ctrlPr>
                              <a:rPr lang="en-IN" sz="2400" i="1">
                                <a:solidFill>
                                  <a:schemeClr val="tx1"/>
                                </a:solidFill>
                                <a:latin typeface="Cambria Math" panose="02040503050406030204" pitchFamily="18" charset="0"/>
                                <a:ea typeface="Cambria Math" panose="02040503050406030204" pitchFamily="18" charset="0"/>
                              </a:rPr>
                            </m:ctrlPr>
                          </m:sSupPr>
                          <m:e>
                            <m:r>
                              <a:rPr lang="en-IN" sz="2400" b="1">
                                <a:solidFill>
                                  <a:schemeClr val="tx1"/>
                                </a:solidFill>
                                <a:latin typeface="Cambria Math" panose="02040503050406030204" pitchFamily="18" charset="0"/>
                                <a:ea typeface="Cambria Math" panose="02040503050406030204" pitchFamily="18" charset="0"/>
                              </a:rPr>
                              <m:t>𝐚</m:t>
                            </m:r>
                          </m:e>
                          <m:sup>
                            <m:r>
                              <a:rPr lang="en-IN" sz="2400" i="1">
                                <a:solidFill>
                                  <a:schemeClr val="tx1"/>
                                </a:solidFill>
                                <a:latin typeface="Cambria Math" panose="02040503050406030204" pitchFamily="18" charset="0"/>
                                <a:ea typeface="Cambria Math" panose="02040503050406030204" pitchFamily="18" charset="0"/>
                              </a:rPr>
                              <m:t>⊤</m:t>
                            </m:r>
                          </m:sup>
                        </m:sSup>
                        <m:r>
                          <a:rPr lang="en-IN" sz="2400" b="1">
                            <a:solidFill>
                              <a:schemeClr val="tx1"/>
                            </a:solidFill>
                            <a:latin typeface="Cambria Math" panose="02040503050406030204" pitchFamily="18" charset="0"/>
                            <a:ea typeface="Cambria Math" panose="02040503050406030204" pitchFamily="18" charset="0"/>
                          </a:rPr>
                          <m:t>𝐱</m:t>
                        </m:r>
                      </m:e>
                    </m:d>
                    <m:r>
                      <a:rPr lang="en-IN" sz="2400" b="0" i="0" smtClean="0">
                        <a:solidFill>
                          <a:schemeClr val="tx1"/>
                        </a:solidFill>
                        <a:latin typeface="Cambria Math" panose="02040503050406030204" pitchFamily="18" charset="0"/>
                        <a:ea typeface="Cambria Math" panose="02040503050406030204" pitchFamily="18" charset="0"/>
                      </a:rPr>
                      <m:t>=</m:t>
                    </m:r>
                    <m:sSup>
                      <m:sSupPr>
                        <m:ctrlPr>
                          <a:rPr lang="en-IN" sz="2400" i="1">
                            <a:solidFill>
                              <a:schemeClr val="tx1"/>
                            </a:solidFill>
                            <a:latin typeface="Cambria Math" panose="02040503050406030204" pitchFamily="18" charset="0"/>
                          </a:rPr>
                        </m:ctrlPr>
                      </m:sSupPr>
                      <m:e>
                        <m:r>
                          <a:rPr lang="en-IN" sz="2400" b="1">
                            <a:solidFill>
                              <a:schemeClr val="tx1"/>
                            </a:solidFill>
                            <a:latin typeface="Cambria Math" panose="02040503050406030204" pitchFamily="18" charset="0"/>
                          </a:rPr>
                          <m:t>𝛍</m:t>
                        </m:r>
                      </m:e>
                      <m:sup>
                        <m:r>
                          <a:rPr lang="en-IN" sz="2400" i="1">
                            <a:solidFill>
                              <a:schemeClr val="tx1"/>
                            </a:solidFill>
                            <a:latin typeface="Cambria Math" panose="02040503050406030204" pitchFamily="18" charset="0"/>
                          </a:rPr>
                          <m:t>⊤</m:t>
                        </m:r>
                      </m:sup>
                    </m:sSup>
                    <m:r>
                      <a:rPr lang="en-IN" sz="2400" b="1">
                        <a:solidFill>
                          <a:schemeClr val="tx1"/>
                        </a:solidFill>
                        <a:latin typeface="Cambria Math" panose="02040503050406030204" pitchFamily="18" charset="0"/>
                      </a:rPr>
                      <m:t>𝐱</m:t>
                    </m:r>
                  </m:oMath>
                </a14:m>
                <a:r>
                  <a:rPr lang="en-IN" sz="2400" dirty="0" smtClean="0">
                    <a:solidFill>
                      <a:schemeClr val="tx1"/>
                    </a:solidFill>
                    <a:latin typeface="+mj-lt"/>
                  </a:rPr>
                  <a:t> and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𝕍</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sSup>
                          <m:sSupPr>
                            <m:ctrlPr>
                              <a:rPr lang="en-IN" sz="2400" i="1">
                                <a:solidFill>
                                  <a:schemeClr val="tx1"/>
                                </a:solidFill>
                                <a:latin typeface="Cambria Math" panose="02040503050406030204" pitchFamily="18" charset="0"/>
                                <a:ea typeface="Cambria Math" panose="02040503050406030204" pitchFamily="18" charset="0"/>
                              </a:rPr>
                            </m:ctrlPr>
                          </m:sSupPr>
                          <m:e>
                            <m:r>
                              <a:rPr lang="en-IN" sz="2400" b="1">
                                <a:solidFill>
                                  <a:schemeClr val="tx1"/>
                                </a:solidFill>
                                <a:latin typeface="Cambria Math" panose="02040503050406030204" pitchFamily="18" charset="0"/>
                                <a:ea typeface="Cambria Math" panose="02040503050406030204" pitchFamily="18" charset="0"/>
                              </a:rPr>
                              <m:t>𝐚</m:t>
                            </m:r>
                          </m:e>
                          <m:sup>
                            <m:r>
                              <a:rPr lang="en-IN" sz="2400" i="1">
                                <a:solidFill>
                                  <a:schemeClr val="tx1"/>
                                </a:solidFill>
                                <a:latin typeface="Cambria Math" panose="02040503050406030204" pitchFamily="18" charset="0"/>
                                <a:ea typeface="Cambria Math" panose="02040503050406030204" pitchFamily="18" charset="0"/>
                              </a:rPr>
                              <m:t>⊤</m:t>
                            </m:r>
                          </m:sup>
                        </m:sSup>
                        <m:r>
                          <a:rPr lang="en-IN" sz="2400" b="1">
                            <a:solidFill>
                              <a:schemeClr val="tx1"/>
                            </a:solidFill>
                            <a:latin typeface="Cambria Math" panose="02040503050406030204" pitchFamily="18" charset="0"/>
                            <a:ea typeface="Cambria Math" panose="02040503050406030204" pitchFamily="18" charset="0"/>
                          </a:rPr>
                          <m:t>𝐱</m:t>
                        </m:r>
                      </m:e>
                    </m:d>
                    <m:r>
                      <a:rPr lang="en-IN" sz="2400" b="0" i="1" smtClean="0">
                        <a:solidFill>
                          <a:schemeClr val="tx1"/>
                        </a:solidFill>
                        <a:latin typeface="Cambria Math" panose="02040503050406030204" pitchFamily="18" charset="0"/>
                        <a:ea typeface="Cambria Math" panose="02040503050406030204" pitchFamily="18" charset="0"/>
                      </a:rPr>
                      <m:t>=</m:t>
                    </m:r>
                    <m:sSup>
                      <m:sSupPr>
                        <m:ctrlPr>
                          <a:rPr lang="en-IN" sz="2400" i="1">
                            <a:solidFill>
                              <a:schemeClr val="tx1"/>
                            </a:solidFill>
                            <a:latin typeface="Cambria Math" panose="02040503050406030204" pitchFamily="18" charset="0"/>
                            <a:ea typeface="Cambria Math" panose="02040503050406030204" pitchFamily="18" charset="0"/>
                          </a:rPr>
                        </m:ctrlPr>
                      </m:sSupPr>
                      <m:e>
                        <m:r>
                          <a:rPr lang="en-IN" sz="2400" b="1">
                            <a:solidFill>
                              <a:schemeClr val="tx1"/>
                            </a:solidFill>
                            <a:latin typeface="Cambria Math" panose="02040503050406030204" pitchFamily="18" charset="0"/>
                            <a:ea typeface="Cambria Math" panose="02040503050406030204" pitchFamily="18" charset="0"/>
                          </a:rPr>
                          <m:t>𝐚</m:t>
                        </m:r>
                      </m:e>
                      <m:sup>
                        <m:r>
                          <a:rPr lang="en-IN" sz="2400" i="1">
                            <a:solidFill>
                              <a:schemeClr val="tx1"/>
                            </a:solidFill>
                            <a:latin typeface="Cambria Math" panose="02040503050406030204" pitchFamily="18" charset="0"/>
                            <a:ea typeface="Cambria Math" panose="02040503050406030204" pitchFamily="18" charset="0"/>
                          </a:rPr>
                          <m:t>⊤</m:t>
                        </m:r>
                      </m:sup>
                    </m:sSup>
                    <m:r>
                      <m:rPr>
                        <m:sty m:val="p"/>
                      </m:rPr>
                      <a:rPr lang="en-IN" sz="2400">
                        <a:solidFill>
                          <a:schemeClr val="tx1"/>
                        </a:solidFill>
                        <a:latin typeface="Cambria Math" panose="02040503050406030204" pitchFamily="18" charset="0"/>
                      </a:rPr>
                      <m:t>Σ</m:t>
                    </m:r>
                    <m:r>
                      <a:rPr lang="en-IN" sz="2400" b="1">
                        <a:solidFill>
                          <a:schemeClr val="tx1"/>
                        </a:solidFill>
                        <a:latin typeface="Cambria Math" panose="02040503050406030204" pitchFamily="18" charset="0"/>
                        <a:ea typeface="Cambria Math" panose="02040503050406030204" pitchFamily="18" charset="0"/>
                      </a:rPr>
                      <m:t>𝐚</m:t>
                    </m:r>
                  </m:oMath>
                </a14:m>
                <a:r>
                  <a:rPr lang="en-IN" sz="2400" dirty="0" smtClean="0">
                    <a:solidFill>
                      <a:schemeClr val="tx1"/>
                    </a:solidFill>
                    <a:latin typeface="+mj-lt"/>
                  </a:rPr>
                  <a:t> using rules we studied earlier. However, those rules do not assure us that </a:t>
                </a:r>
                <a14:m>
                  <m:oMath xmlns:m="http://schemas.openxmlformats.org/officeDocument/2006/math">
                    <m:sSup>
                      <m:sSupPr>
                        <m:ctrlPr>
                          <a:rPr lang="en-IN" sz="2400" i="1">
                            <a:solidFill>
                              <a:schemeClr val="tx1"/>
                            </a:solidFill>
                            <a:latin typeface="Cambria Math" panose="02040503050406030204" pitchFamily="18" charset="0"/>
                            <a:ea typeface="Cambria Math" panose="02040503050406030204" pitchFamily="18" charset="0"/>
                          </a:rPr>
                        </m:ctrlPr>
                      </m:sSupPr>
                      <m:e>
                        <m:r>
                          <a:rPr lang="en-IN" sz="2400" b="1">
                            <a:solidFill>
                              <a:schemeClr val="tx1"/>
                            </a:solidFill>
                            <a:latin typeface="Cambria Math" panose="02040503050406030204" pitchFamily="18" charset="0"/>
                            <a:ea typeface="Cambria Math" panose="02040503050406030204" pitchFamily="18" charset="0"/>
                          </a:rPr>
                          <m:t>𝐚</m:t>
                        </m:r>
                      </m:e>
                      <m:sup>
                        <m:r>
                          <a:rPr lang="en-IN" sz="2400" i="1">
                            <a:solidFill>
                              <a:schemeClr val="tx1"/>
                            </a:solidFill>
                            <a:latin typeface="Cambria Math" panose="02040503050406030204" pitchFamily="18" charset="0"/>
                            <a:ea typeface="Cambria Math" panose="02040503050406030204" pitchFamily="18" charset="0"/>
                          </a:rPr>
                          <m:t>⊤</m:t>
                        </m:r>
                      </m:sup>
                    </m:sSup>
                    <m:r>
                      <a:rPr lang="en-IN" sz="2400" b="1">
                        <a:solidFill>
                          <a:schemeClr val="tx1"/>
                        </a:solidFill>
                        <a:latin typeface="Cambria Math" panose="02040503050406030204" pitchFamily="18" charset="0"/>
                        <a:ea typeface="Cambria Math" panose="02040503050406030204" pitchFamily="18" charset="0"/>
                      </a:rPr>
                      <m:t>𝐱</m:t>
                    </m:r>
                  </m:oMath>
                </a14:m>
                <a:r>
                  <a:rPr lang="en-IN" sz="2400" dirty="0" smtClean="0">
                    <a:solidFill>
                      <a:schemeClr val="tx1"/>
                    </a:solidFill>
                    <a:latin typeface="+mj-lt"/>
                  </a:rPr>
                  <a:t> or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𝐴</m:t>
                    </m:r>
                    <m:r>
                      <a:rPr lang="en-IN" sz="2400" b="1">
                        <a:solidFill>
                          <a:schemeClr val="tx1"/>
                        </a:solidFill>
                        <a:latin typeface="Cambria Math" panose="02040503050406030204" pitchFamily="18" charset="0"/>
                      </a:rPr>
                      <m:t>𝐱</m:t>
                    </m:r>
                    <m:r>
                      <a:rPr lang="en-IN" sz="2400" b="1" i="1">
                        <a:solidFill>
                          <a:schemeClr val="tx1"/>
                        </a:solidFill>
                        <a:latin typeface="Cambria Math" panose="02040503050406030204" pitchFamily="18" charset="0"/>
                      </a:rPr>
                      <m:t> </m:t>
                    </m:r>
                  </m:oMath>
                </a14:m>
                <a:r>
                  <a:rPr lang="en-IN" sz="2400" dirty="0" smtClean="0">
                    <a:solidFill>
                      <a:schemeClr val="tx1"/>
                    </a:solidFill>
                    <a:latin typeface="+mj-lt"/>
                  </a:rPr>
                  <a:t> must be Gaussian (they just assure us that these are some </a:t>
                </a:r>
                <a:r>
                  <a:rPr lang="en-IN" sz="2400" dirty="0" err="1" smtClean="0">
                    <a:solidFill>
                      <a:schemeClr val="tx1"/>
                    </a:solidFill>
                    <a:latin typeface="+mj-lt"/>
                  </a:rPr>
                  <a:t>r.v</a:t>
                </a:r>
                <a:r>
                  <a:rPr lang="en-IN" sz="2400" dirty="0" smtClean="0">
                    <a:solidFill>
                      <a:schemeClr val="tx1"/>
                    </a:solidFill>
                    <a:latin typeface="+mj-lt"/>
                  </a:rPr>
                  <a:t>./</a:t>
                </a:r>
                <a:r>
                  <a:rPr lang="en-IN" sz="2400" dirty="0" err="1" smtClean="0">
                    <a:solidFill>
                      <a:schemeClr val="tx1"/>
                    </a:solidFill>
                    <a:latin typeface="+mj-lt"/>
                  </a:rPr>
                  <a:t>r.vec</a:t>
                </a:r>
                <a:r>
                  <a:rPr lang="en-IN" sz="2400" dirty="0" smtClean="0">
                    <a:solidFill>
                      <a:schemeClr val="tx1"/>
                    </a:solidFill>
                    <a:latin typeface="+mj-lt"/>
                  </a:rPr>
                  <a:t>. with such and such mean and (co)-variance. It takes a more detailed analysis to show that these are actually Gaussian.</a:t>
                </a:r>
                <a:endParaRPr lang="en-IN"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571030" y="36190"/>
                <a:ext cx="8964974" cy="1906081"/>
              </a:xfrm>
              <a:prstGeom prst="wedgeRectCallout">
                <a:avLst>
                  <a:gd name="adj1" fmla="val 57942"/>
                  <a:gd name="adj2" fmla="val 41732"/>
                </a:avLst>
              </a:prstGeom>
              <a:blipFill>
                <a:blip r:embed="rId4"/>
                <a:stretch>
                  <a:fillRect l="-816" t="-1881" b="-6583"/>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418952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par>
                          <p:cTn id="33" fill="hold">
                            <p:stCondLst>
                              <p:cond delay="0"/>
                            </p:stCondLst>
                            <p:childTnLst>
                              <p:par>
                                <p:cTn id="34" presetID="22" presetClass="entr" presetSubtype="2"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right)">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Laplacian Distribution</a:t>
            </a:r>
            <a:endParaRPr lang="en-IN" dirty="0"/>
          </a:p>
        </p:txBody>
      </p:sp>
      <p:sp>
        <p:nvSpPr>
          <p:cNvPr id="4" name="Slide Number Placeholder 3"/>
          <p:cNvSpPr>
            <a:spLocks noGrp="1"/>
          </p:cNvSpPr>
          <p:nvPr>
            <p:ph type="sldNum" sz="quarter" idx="12"/>
          </p:nvPr>
        </p:nvSpPr>
        <p:spPr/>
        <p:txBody>
          <a:bodyPr/>
          <a:lstStyle/>
          <a:p>
            <a:fld id="{157B8E69-23A9-4619-9CFE-E27BFD8A78F9}" type="slidenum">
              <a:rPr lang="en-US" smtClean="0"/>
              <a:t>36</a:t>
            </a:fld>
            <a:endParaRPr lang="en-US"/>
          </a:p>
        </p:txBody>
      </p:sp>
      <p:grpSp>
        <p:nvGrpSpPr>
          <p:cNvPr id="22" name="Group 21"/>
          <p:cNvGrpSpPr/>
          <p:nvPr/>
        </p:nvGrpSpPr>
        <p:grpSpPr>
          <a:xfrm>
            <a:off x="253352" y="3811324"/>
            <a:ext cx="2921364" cy="2609415"/>
            <a:chOff x="2410846" y="2966137"/>
            <a:chExt cx="4664470" cy="3308280"/>
          </a:xfrm>
        </p:grpSpPr>
        <p:grpSp>
          <p:nvGrpSpPr>
            <p:cNvPr id="17" name="Group 16"/>
            <p:cNvGrpSpPr/>
            <p:nvPr/>
          </p:nvGrpSpPr>
          <p:grpSpPr>
            <a:xfrm>
              <a:off x="2410846" y="2966137"/>
              <a:ext cx="4664470" cy="3308280"/>
              <a:chOff x="6933685" y="1982911"/>
              <a:chExt cx="4664470" cy="3308280"/>
            </a:xfrm>
          </p:grpSpPr>
          <p:sp>
            <p:nvSpPr>
              <p:cNvPr id="14" name="Freeform 13"/>
              <p:cNvSpPr/>
              <p:nvPr/>
            </p:nvSpPr>
            <p:spPr>
              <a:xfrm>
                <a:off x="6933686"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Freeform 11"/>
              <p:cNvSpPr/>
              <p:nvPr/>
            </p:nvSpPr>
            <p:spPr>
              <a:xfrm>
                <a:off x="6933685"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Freeform 14"/>
              <p:cNvSpPr/>
              <p:nvPr/>
            </p:nvSpPr>
            <p:spPr>
              <a:xfrm flipH="1">
                <a:off x="9265920"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Freeform 15"/>
              <p:cNvSpPr/>
              <p:nvPr/>
            </p:nvSpPr>
            <p:spPr>
              <a:xfrm flipH="1">
                <a:off x="9265919"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19" name="Straight Connector 18"/>
            <p:cNvCxnSpPr>
              <a:stCxn id="12" idx="1"/>
              <a:endCxn id="15" idx="2"/>
            </p:cNvCxnSpPr>
            <p:nvPr/>
          </p:nvCxnSpPr>
          <p:spPr>
            <a:xfrm>
              <a:off x="2410846" y="6274416"/>
              <a:ext cx="4664470" cy="1"/>
            </a:xfrm>
            <a:prstGeom prst="line">
              <a:avLst/>
            </a:prstGeom>
          </p:spPr>
          <p:style>
            <a:lnRef idx="3">
              <a:schemeClr val="dk1"/>
            </a:lnRef>
            <a:fillRef idx="0">
              <a:schemeClr val="dk1"/>
            </a:fillRef>
            <a:effectRef idx="2">
              <a:schemeClr val="dk1"/>
            </a:effectRef>
            <a:fontRef idx="minor">
              <a:schemeClr val="tx1"/>
            </a:fontRef>
          </p:style>
        </p:cxnSp>
      </p:grpSp>
      <p:grpSp>
        <p:nvGrpSpPr>
          <p:cNvPr id="23" name="Group 22"/>
          <p:cNvGrpSpPr/>
          <p:nvPr/>
        </p:nvGrpSpPr>
        <p:grpSpPr>
          <a:xfrm>
            <a:off x="3279130" y="1859235"/>
            <a:ext cx="2448751" cy="4561506"/>
            <a:chOff x="2410846" y="2966137"/>
            <a:chExt cx="4664470" cy="3308280"/>
          </a:xfrm>
        </p:grpSpPr>
        <p:grpSp>
          <p:nvGrpSpPr>
            <p:cNvPr id="24" name="Group 23"/>
            <p:cNvGrpSpPr/>
            <p:nvPr/>
          </p:nvGrpSpPr>
          <p:grpSpPr>
            <a:xfrm>
              <a:off x="2410846" y="2966137"/>
              <a:ext cx="4664470" cy="3308280"/>
              <a:chOff x="6933685" y="1982911"/>
              <a:chExt cx="4664470" cy="3308280"/>
            </a:xfrm>
          </p:grpSpPr>
          <p:sp>
            <p:nvSpPr>
              <p:cNvPr id="26" name="Freeform 25"/>
              <p:cNvSpPr/>
              <p:nvPr/>
            </p:nvSpPr>
            <p:spPr>
              <a:xfrm>
                <a:off x="6933686"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Freeform 26"/>
              <p:cNvSpPr/>
              <p:nvPr/>
            </p:nvSpPr>
            <p:spPr>
              <a:xfrm>
                <a:off x="6933685"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Freeform 27"/>
              <p:cNvSpPr/>
              <p:nvPr/>
            </p:nvSpPr>
            <p:spPr>
              <a:xfrm flipH="1">
                <a:off x="9265920"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Freeform 28"/>
              <p:cNvSpPr/>
              <p:nvPr/>
            </p:nvSpPr>
            <p:spPr>
              <a:xfrm flipH="1">
                <a:off x="9265919"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25" name="Straight Connector 24"/>
            <p:cNvCxnSpPr>
              <a:stCxn id="27" idx="1"/>
              <a:endCxn id="28" idx="2"/>
            </p:cNvCxnSpPr>
            <p:nvPr/>
          </p:nvCxnSpPr>
          <p:spPr>
            <a:xfrm>
              <a:off x="2410846" y="6274416"/>
              <a:ext cx="4664470" cy="1"/>
            </a:xfrm>
            <a:prstGeom prst="line">
              <a:avLst/>
            </a:prstGeom>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5804899" y="4962031"/>
            <a:ext cx="6256962" cy="1458709"/>
            <a:chOff x="2410846" y="2966137"/>
            <a:chExt cx="4664470" cy="3308280"/>
          </a:xfrm>
        </p:grpSpPr>
        <p:grpSp>
          <p:nvGrpSpPr>
            <p:cNvPr id="31" name="Group 30"/>
            <p:cNvGrpSpPr/>
            <p:nvPr/>
          </p:nvGrpSpPr>
          <p:grpSpPr>
            <a:xfrm>
              <a:off x="2410846" y="2966137"/>
              <a:ext cx="4664470" cy="3308280"/>
              <a:chOff x="6933685" y="1982911"/>
              <a:chExt cx="4664470" cy="3308280"/>
            </a:xfrm>
          </p:grpSpPr>
          <p:sp>
            <p:nvSpPr>
              <p:cNvPr id="33" name="Freeform 32"/>
              <p:cNvSpPr/>
              <p:nvPr/>
            </p:nvSpPr>
            <p:spPr>
              <a:xfrm>
                <a:off x="6933686"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Freeform 33"/>
              <p:cNvSpPr/>
              <p:nvPr/>
            </p:nvSpPr>
            <p:spPr>
              <a:xfrm>
                <a:off x="6933685"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5" name="Freeform 34"/>
              <p:cNvSpPr/>
              <p:nvPr/>
            </p:nvSpPr>
            <p:spPr>
              <a:xfrm flipH="1">
                <a:off x="9265920" y="1982912"/>
                <a:ext cx="2332235" cy="3308279"/>
              </a:xfrm>
              <a:custGeom>
                <a:avLst/>
                <a:gdLst>
                  <a:gd name="connsiteX0" fmla="*/ 2332235 w 2332235"/>
                  <a:gd name="connsiteY0" fmla="*/ 0 h 3308279"/>
                  <a:gd name="connsiteX1" fmla="*/ 2332235 w 2332235"/>
                  <a:gd name="connsiteY1" fmla="*/ 3308279 h 3308279"/>
                  <a:gd name="connsiteX2" fmla="*/ 0 w 2332235"/>
                  <a:gd name="connsiteY2" fmla="*/ 3308279 h 3308279"/>
                  <a:gd name="connsiteX3" fmla="*/ 1 w 2332235"/>
                  <a:gd name="connsiteY3" fmla="*/ 3308278 h 3308279"/>
                  <a:gd name="connsiteX4" fmla="*/ 293711 w 2332235"/>
                  <a:gd name="connsiteY4" fmla="*/ 3301100 h 3308279"/>
                  <a:gd name="connsiteX5" fmla="*/ 2304293 w 2332235"/>
                  <a:gd name="connsiteY5" fmla="*/ 318790 h 3308279"/>
                  <a:gd name="connsiteX6" fmla="*/ 2332233 w 2332235"/>
                  <a:gd name="connsiteY6" fmla="*/ 3 h 3308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2235" h="3308279">
                    <a:moveTo>
                      <a:pt x="2332235" y="0"/>
                    </a:moveTo>
                    <a:lnTo>
                      <a:pt x="2332235" y="3308279"/>
                    </a:lnTo>
                    <a:lnTo>
                      <a:pt x="0" y="3308279"/>
                    </a:lnTo>
                    <a:lnTo>
                      <a:pt x="1" y="3308278"/>
                    </a:lnTo>
                    <a:lnTo>
                      <a:pt x="293711" y="3301100"/>
                    </a:lnTo>
                    <a:cubicBezTo>
                      <a:pt x="1645323" y="3274534"/>
                      <a:pt x="2030688" y="3295835"/>
                      <a:pt x="2304293" y="318790"/>
                    </a:cubicBezTo>
                    <a:lnTo>
                      <a:pt x="2332233" y="3"/>
                    </a:lnTo>
                    <a:close/>
                  </a:path>
                </a:pathLst>
              </a:custGeom>
              <a:solidFill>
                <a:srgbClr val="FFFF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6" name="Freeform 35"/>
              <p:cNvSpPr/>
              <p:nvPr/>
            </p:nvSpPr>
            <p:spPr>
              <a:xfrm flipH="1">
                <a:off x="9265919" y="1982911"/>
                <a:ext cx="2332234" cy="3308279"/>
              </a:xfrm>
              <a:custGeom>
                <a:avLst/>
                <a:gdLst>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 name="connsiteX0" fmla="*/ 2332234 w 2332234"/>
                  <a:gd name="connsiteY0" fmla="*/ 0 h 3309779"/>
                  <a:gd name="connsiteX1" fmla="*/ 0 w 2332234"/>
                  <a:gd name="connsiteY1" fmla="*/ 3308279 h 3309779"/>
                  <a:gd name="connsiteX0" fmla="*/ 2332234 w 2332234"/>
                  <a:gd name="connsiteY0" fmla="*/ 0 h 3308279"/>
                  <a:gd name="connsiteX1" fmla="*/ 0 w 2332234"/>
                  <a:gd name="connsiteY1" fmla="*/ 3308279 h 3308279"/>
                  <a:gd name="connsiteX0" fmla="*/ 2332234 w 2332234"/>
                  <a:gd name="connsiteY0" fmla="*/ 0 h 3308279"/>
                  <a:gd name="connsiteX1" fmla="*/ 0 w 2332234"/>
                  <a:gd name="connsiteY1" fmla="*/ 3308279 h 3308279"/>
                </a:gdLst>
                <a:ahLst/>
                <a:cxnLst>
                  <a:cxn ang="0">
                    <a:pos x="connsiteX0" y="connsiteY0"/>
                  </a:cxn>
                  <a:cxn ang="0">
                    <a:pos x="connsiteX1" y="connsiteY1"/>
                  </a:cxn>
                </a:cxnLst>
                <a:rect l="l" t="t" r="r" b="b"/>
                <a:pathLst>
                  <a:path w="2332234" h="3308279">
                    <a:moveTo>
                      <a:pt x="2332234" y="0"/>
                    </a:moveTo>
                    <a:cubicBezTo>
                      <a:pt x="2037709" y="3517186"/>
                      <a:pt x="1642981" y="3255692"/>
                      <a:pt x="0" y="330827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32" name="Straight Connector 31"/>
            <p:cNvCxnSpPr>
              <a:stCxn id="34" idx="1"/>
              <a:endCxn id="35" idx="2"/>
            </p:cNvCxnSpPr>
            <p:nvPr/>
          </p:nvCxnSpPr>
          <p:spPr>
            <a:xfrm>
              <a:off x="2410846" y="6274416"/>
              <a:ext cx="4664470" cy="1"/>
            </a:xfrm>
            <a:prstGeom prst="line">
              <a:avLst/>
            </a:prstGeom>
          </p:spPr>
          <p:style>
            <a:lnRef idx="3">
              <a:schemeClr val="dk1"/>
            </a:lnRef>
            <a:fillRef idx="0">
              <a:schemeClr val="dk1"/>
            </a:fillRef>
            <a:effectRef idx="2">
              <a:schemeClr val="dk1"/>
            </a:effectRef>
            <a:fontRef idx="minor">
              <a:schemeClr val="tx1"/>
            </a:fontRef>
          </p:style>
        </p:cxnSp>
      </p:grpSp>
      <p:cxnSp>
        <p:nvCxnSpPr>
          <p:cNvPr id="37" name="Straight Connector 36"/>
          <p:cNvCxnSpPr>
            <a:endCxn id="16" idx="0"/>
          </p:cNvCxnSpPr>
          <p:nvPr/>
        </p:nvCxnSpPr>
        <p:spPr>
          <a:xfrm flipH="1" flipV="1">
            <a:off x="1714033" y="3811324"/>
            <a:ext cx="12319" cy="2609416"/>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615399" y="6499469"/>
            <a:ext cx="426307" cy="307731"/>
          </a:xfrm>
          <a:prstGeom prst="rect">
            <a:avLst/>
          </a:prstGeom>
        </p:spPr>
      </p:pic>
      <p:cxnSp>
        <p:nvCxnSpPr>
          <p:cNvPr id="39" name="Straight Connector 38"/>
          <p:cNvCxnSpPr>
            <a:endCxn id="29" idx="0"/>
          </p:cNvCxnSpPr>
          <p:nvPr/>
        </p:nvCxnSpPr>
        <p:spPr>
          <a:xfrm flipV="1">
            <a:off x="4503503" y="1859235"/>
            <a:ext cx="2" cy="4519573"/>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0" name="Picture 39"/>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4392552" y="6499469"/>
            <a:ext cx="437600" cy="307731"/>
          </a:xfrm>
          <a:prstGeom prst="rect">
            <a:avLst/>
          </a:prstGeom>
        </p:spPr>
      </p:pic>
      <p:cxnSp>
        <p:nvCxnSpPr>
          <p:cNvPr id="41" name="Straight Connector 40"/>
          <p:cNvCxnSpPr>
            <a:endCxn id="35" idx="0"/>
          </p:cNvCxnSpPr>
          <p:nvPr/>
        </p:nvCxnSpPr>
        <p:spPr>
          <a:xfrm flipH="1" flipV="1">
            <a:off x="8933380" y="4962031"/>
            <a:ext cx="3069" cy="1416777"/>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825496" y="6499469"/>
            <a:ext cx="440423" cy="307731"/>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lstStyle/>
              <a:p>
                <a:r>
                  <a:rPr lang="en-IN" dirty="0" smtClean="0"/>
                  <a:t>Close cousins of Gaussian distributions except that a Laplacian </a:t>
                </a:r>
                <a:r>
                  <a:rPr lang="en-IN" dirty="0" err="1"/>
                  <a:t>r.v</a:t>
                </a:r>
                <a:r>
                  <a:rPr lang="en-IN" dirty="0"/>
                  <a:t>. concentrates much more strongly around its mean than a Gaussian </a:t>
                </a:r>
                <a:r>
                  <a:rPr lang="en-IN" dirty="0" err="1"/>
                  <a:t>r.v</a:t>
                </a:r>
                <a:r>
                  <a:rPr lang="en-IN" dirty="0"/>
                  <a:t>.</a:t>
                </a:r>
              </a:p>
              <a:p>
                <a:r>
                  <a:rPr lang="en-IN" dirty="0" smtClean="0"/>
                  <a:t>Also require two parameters to be specified </a:t>
                </a:r>
                <a14:m>
                  <m:oMath xmlns:m="http://schemas.openxmlformats.org/officeDocument/2006/math">
                    <m:r>
                      <a:rPr lang="en-IN" b="0" i="1" smtClean="0">
                        <a:latin typeface="Cambria Math" panose="02040503050406030204" pitchFamily="18" charset="0"/>
                      </a:rPr>
                      <m:t>𝜇</m:t>
                    </m:r>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ℝ</m:t>
                    </m:r>
                    <m:r>
                      <a:rPr lang="en-IN" b="0" i="1" smtClean="0">
                        <a:latin typeface="Cambria Math" panose="02040503050406030204" pitchFamily="18" charset="0"/>
                      </a:rPr>
                      <m:t>,</m:t>
                    </m:r>
                    <m:r>
                      <a:rPr lang="en-IN" b="0" i="1" smtClean="0">
                        <a:latin typeface="Cambria Math" panose="02040503050406030204" pitchFamily="18" charset="0"/>
                      </a:rPr>
                      <m:t>𝜎</m:t>
                    </m:r>
                    <m:r>
                      <a:rPr lang="en-IN" b="0" i="1" smtClean="0">
                        <a:latin typeface="Cambria Math" panose="02040503050406030204" pitchFamily="18" charset="0"/>
                      </a:rPr>
                      <m:t>≥0</m:t>
                    </m:r>
                  </m:oMath>
                </a14:m>
                <a:endParaRPr lang="en-IN" dirty="0" smtClean="0"/>
              </a:p>
              <a:p>
                <a:r>
                  <a:rPr lang="en-IN" b="1" dirty="0" smtClean="0"/>
                  <a:t>Mean = Mode = Median</a:t>
                </a:r>
                <a:r>
                  <a:rPr lang="en-IN" dirty="0" smtClean="0"/>
                  <a:t>: </a:t>
                </a:r>
                <a14:m>
                  <m:oMath xmlns:m="http://schemas.openxmlformats.org/officeDocument/2006/math">
                    <m:r>
                      <a:rPr lang="en-IN" b="0" i="1" smtClean="0">
                        <a:latin typeface="Cambria Math" panose="02040503050406030204" pitchFamily="18" charset="0"/>
                      </a:rPr>
                      <m:t>𝜇</m:t>
                    </m:r>
                  </m:oMath>
                </a14:m>
                <a:r>
                  <a:rPr lang="en-IN" dirty="0" smtClean="0"/>
                  <a:t>, </a:t>
                </a:r>
                <a:r>
                  <a:rPr lang="en-IN" b="1" dirty="0" smtClean="0"/>
                  <a:t>Variance</a:t>
                </a:r>
                <a:r>
                  <a:rPr lang="en-IN" dirty="0" smtClean="0"/>
                  <a:t>: </a:t>
                </a:r>
                <a14:m>
                  <m:oMath xmlns:m="http://schemas.openxmlformats.org/officeDocument/2006/math">
                    <m:r>
                      <a:rPr lang="en-IN" b="0" i="1" smtClean="0">
                        <a:latin typeface="Cambria Math" panose="02040503050406030204" pitchFamily="18" charset="0"/>
                      </a:rPr>
                      <m:t>2</m:t>
                    </m:r>
                    <m:sSup>
                      <m:sSupPr>
                        <m:ctrlPr>
                          <a:rPr lang="en-IN" b="0" i="1" smtClean="0">
                            <a:latin typeface="Cambria Math" panose="02040503050406030204" pitchFamily="18" charset="0"/>
                          </a:rPr>
                        </m:ctrlPr>
                      </m:sSupPr>
                      <m:e>
                        <m:r>
                          <a:rPr lang="en-IN" b="0" i="1" smtClean="0">
                            <a:latin typeface="Cambria Math" panose="02040503050406030204" pitchFamily="18" charset="0"/>
                          </a:rPr>
                          <m:t>𝜎</m:t>
                        </m:r>
                      </m:e>
                      <m:sup>
                        <m:r>
                          <a:rPr lang="en-IN" b="0" i="1" smtClean="0">
                            <a:latin typeface="Cambria Math" panose="02040503050406030204" pitchFamily="18" charset="0"/>
                          </a:rPr>
                          <m:t>2</m:t>
                        </m:r>
                      </m:sup>
                    </m:sSup>
                  </m:oMath>
                </a14:m>
                <a:endParaRPr lang="en-IN"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9"/>
                <a:stretch>
                  <a:fillRect l="-562" t="-2759"/>
                </a:stretch>
              </a:blipFill>
            </p:spPr>
            <p:txBody>
              <a:bodyPr/>
              <a:lstStyle/>
              <a:p>
                <a:r>
                  <a:rPr lang="en-IN">
                    <a:noFill/>
                  </a:rPr>
                  <a:t> </a:t>
                </a:r>
              </a:p>
            </p:txBody>
          </p:sp>
        </mc:Fallback>
      </mc:AlternateContent>
      <p:pic>
        <p:nvPicPr>
          <p:cNvPr id="47" name="Picture 46"/>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804899" y="3350331"/>
            <a:ext cx="5640513" cy="921985"/>
          </a:xfrm>
          <a:prstGeom prst="rect">
            <a:avLst/>
          </a:prstGeom>
        </p:spPr>
      </p:pic>
      <p:pic>
        <p:nvPicPr>
          <p:cNvPr id="48" name="Picture 4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352" y="392292"/>
            <a:ext cx="1722822" cy="1722822"/>
          </a:xfrm>
          <a:prstGeom prst="rect">
            <a:avLst/>
          </a:prstGeom>
        </p:spPr>
      </p:pic>
      <mc:AlternateContent xmlns:mc="http://schemas.openxmlformats.org/markup-compatibility/2006" xmlns:a14="http://schemas.microsoft.com/office/drawing/2010/main">
        <mc:Choice Requires="a14">
          <p:sp>
            <p:nvSpPr>
              <p:cNvPr id="49" name="Rectangular Callout 48"/>
              <p:cNvSpPr/>
              <p:nvPr/>
            </p:nvSpPr>
            <p:spPr>
              <a:xfrm>
                <a:off x="1931983" y="530165"/>
                <a:ext cx="7807918" cy="1220672"/>
              </a:xfrm>
              <a:prstGeom prst="wedgeRectCallout">
                <a:avLst>
                  <a:gd name="adj1" fmla="val -56018"/>
                  <a:gd name="adj2" fmla="val 3056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If </a:t>
                </a:r>
                <a14:m>
                  <m:oMath xmlns:m="http://schemas.openxmlformats.org/officeDocument/2006/math">
                    <m:r>
                      <a:rPr lang="en-IN" sz="2400" b="0" i="1" smtClean="0">
                        <a:solidFill>
                          <a:schemeClr val="tx1"/>
                        </a:solidFill>
                        <a:latin typeface="Cambria Math" panose="02040503050406030204" pitchFamily="18" charset="0"/>
                      </a:rPr>
                      <m:t>𝑋</m:t>
                    </m:r>
                  </m:oMath>
                </a14:m>
                <a:r>
                  <a:rPr lang="en-IN" sz="2400" dirty="0" smtClean="0">
                    <a:solidFill>
                      <a:schemeClr val="tx1"/>
                    </a:solidFill>
                    <a:latin typeface="+mj-lt"/>
                  </a:rPr>
                  <a:t> is a </a:t>
                </a:r>
                <a:r>
                  <a:rPr lang="en-IN" sz="2400" dirty="0" err="1" smtClean="0">
                    <a:solidFill>
                      <a:schemeClr val="tx1"/>
                    </a:solidFill>
                    <a:latin typeface="+mj-lt"/>
                  </a:rPr>
                  <a:t>r.v</a:t>
                </a:r>
                <a:r>
                  <a:rPr lang="en-IN" sz="2400" dirty="0" smtClean="0">
                    <a:solidFill>
                      <a:schemeClr val="tx1"/>
                    </a:solidFill>
                    <a:latin typeface="+mj-lt"/>
                  </a:rPr>
                  <a:t>. with a Laplacian PDF with parameters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𝜇</m:t>
                        </m:r>
                      </m:e>
                      <m:sub>
                        <m:r>
                          <a:rPr lang="en-IN" sz="2400" b="0" i="1" smtClean="0">
                            <a:solidFill>
                              <a:schemeClr val="tx1"/>
                            </a:solidFill>
                            <a:latin typeface="Cambria Math" panose="02040503050406030204" pitchFamily="18" charset="0"/>
                          </a:rPr>
                          <m:t>𝑋</m:t>
                        </m:r>
                      </m:sub>
                    </m:sSub>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𝑋</m:t>
                        </m:r>
                      </m:sub>
                    </m:sSub>
                  </m:oMath>
                </a14:m>
                <a:r>
                  <a:rPr lang="en-IN" sz="2400" dirty="0" smtClean="0">
                    <a:solidFill>
                      <a:schemeClr val="tx1"/>
                    </a:solidFill>
                    <a:latin typeface="+mj-lt"/>
                  </a:rPr>
                  <a:t>, then </a:t>
                </a:r>
                <a14:m>
                  <m:oMath xmlns:m="http://schemas.openxmlformats.org/officeDocument/2006/math">
                    <m:r>
                      <a:rPr lang="en-IN" sz="2400" b="0" i="1" smtClean="0">
                        <a:solidFill>
                          <a:schemeClr val="tx1"/>
                        </a:solidFill>
                        <a:latin typeface="Cambria Math" panose="02040503050406030204" pitchFamily="18" charset="0"/>
                      </a:rPr>
                      <m:t>𝑌</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𝑎</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𝑏</m:t>
                    </m:r>
                  </m:oMath>
                </a14:m>
                <a:r>
                  <a:rPr lang="en-IN" sz="2400" dirty="0" smtClean="0">
                    <a:solidFill>
                      <a:schemeClr val="tx1"/>
                    </a:solidFill>
                    <a:latin typeface="+mj-lt"/>
                  </a:rPr>
                  <a:t> (where </a:t>
                </a:r>
                <a14:m>
                  <m:oMath xmlns:m="http://schemas.openxmlformats.org/officeDocument/2006/math">
                    <m:r>
                      <a:rPr lang="en-IN" sz="2400" b="0" i="1" dirty="0" smtClean="0">
                        <a:solidFill>
                          <a:schemeClr val="tx1"/>
                        </a:solidFill>
                        <a:latin typeface="Cambria Math" panose="02040503050406030204" pitchFamily="18" charset="0"/>
                      </a:rPr>
                      <m:t>𝑎</m:t>
                    </m:r>
                    <m:r>
                      <a:rPr lang="en-IN" sz="2400" b="0" i="1" dirty="0" smtClean="0">
                        <a:solidFill>
                          <a:schemeClr val="tx1"/>
                        </a:solidFill>
                        <a:latin typeface="Cambria Math" panose="02040503050406030204" pitchFamily="18" charset="0"/>
                      </a:rPr>
                      <m:t>,</m:t>
                    </m:r>
                    <m:r>
                      <a:rPr lang="en-IN" sz="2400" b="0" i="1" dirty="0" smtClean="0">
                        <a:solidFill>
                          <a:schemeClr val="tx1"/>
                        </a:solidFill>
                        <a:latin typeface="Cambria Math" panose="02040503050406030204" pitchFamily="18" charset="0"/>
                      </a:rPr>
                      <m:t>𝑏</m:t>
                    </m:r>
                  </m:oMath>
                </a14:m>
                <a:r>
                  <a:rPr lang="en-IN" sz="2400" dirty="0" smtClean="0">
                    <a:solidFill>
                      <a:schemeClr val="tx1"/>
                    </a:solidFill>
                    <a:latin typeface="+mj-lt"/>
                  </a:rPr>
                  <a:t> are constants) is also a Laplacian </a:t>
                </a:r>
                <a:r>
                  <a:rPr lang="en-IN" sz="2400" dirty="0" err="1" smtClean="0">
                    <a:solidFill>
                      <a:schemeClr val="tx1"/>
                    </a:solidFill>
                    <a:latin typeface="+mj-lt"/>
                  </a:rPr>
                  <a:t>r.v</a:t>
                </a:r>
                <a:r>
                  <a:rPr lang="en-IN" sz="2400" dirty="0" smtClean="0">
                    <a:solidFill>
                      <a:schemeClr val="tx1"/>
                    </a:solidFill>
                    <a:latin typeface="+mj-lt"/>
                  </a:rPr>
                  <a:t>. but with parameters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𝜇</m:t>
                        </m:r>
                      </m:e>
                      <m:sub>
                        <m:r>
                          <a:rPr lang="en-IN" sz="2400" b="0" i="1" smtClean="0">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𝑎</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𝜇</m:t>
                        </m:r>
                      </m:e>
                      <m:sub>
                        <m:r>
                          <a:rPr lang="en-IN" sz="2400" b="0" i="1" smtClean="0">
                            <a:solidFill>
                              <a:schemeClr val="tx1"/>
                            </a:solidFill>
                            <a:latin typeface="Cambria Math" panose="02040503050406030204" pitchFamily="18" charset="0"/>
                          </a:rPr>
                          <m:t>𝑋</m:t>
                        </m:r>
                      </m:sub>
                    </m:sSub>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𝑏</m:t>
                    </m:r>
                  </m:oMath>
                </a14:m>
                <a:r>
                  <a:rPr lang="en-IN" sz="2400" dirty="0" smtClean="0">
                    <a:solidFill>
                      <a:schemeClr val="tx1"/>
                    </a:solidFill>
                    <a:latin typeface="+mj-lt"/>
                  </a:rPr>
                  <a:t> and </a:t>
                </a:r>
                <a14:m>
                  <m:oMath xmlns:m="http://schemas.openxmlformats.org/officeDocument/2006/math">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𝑌</m:t>
                        </m:r>
                      </m:sub>
                    </m:sSub>
                    <m:r>
                      <a:rPr lang="en-IN" sz="2400" b="0" i="1" smtClean="0">
                        <a:solidFill>
                          <a:schemeClr val="tx1"/>
                        </a:solidFill>
                        <a:latin typeface="Cambria Math" panose="02040503050406030204" pitchFamily="18" charset="0"/>
                      </a:rPr>
                      <m:t>=</m:t>
                    </m:r>
                    <m:r>
                      <a:rPr lang="en-IN" sz="2400" b="0" i="1" smtClean="0">
                        <a:solidFill>
                          <a:schemeClr val="tx1"/>
                        </a:solidFill>
                        <a:latin typeface="Cambria Math" panose="02040503050406030204" pitchFamily="18" charset="0"/>
                      </a:rPr>
                      <m:t>𝑎</m:t>
                    </m:r>
                    <m:r>
                      <a:rPr lang="en-IN" sz="2400" b="0" i="1" smtClean="0">
                        <a:solidFill>
                          <a:schemeClr val="tx1"/>
                        </a:solidFill>
                        <a:latin typeface="Cambria Math" panose="02040503050406030204" pitchFamily="18" charset="0"/>
                      </a:rPr>
                      <m:t>⋅</m:t>
                    </m:r>
                    <m:sSub>
                      <m:sSubPr>
                        <m:ctrlPr>
                          <a:rPr lang="en-IN" sz="2400" b="0" i="1" smtClean="0">
                            <a:solidFill>
                              <a:schemeClr val="tx1"/>
                            </a:solidFill>
                            <a:latin typeface="Cambria Math" panose="02040503050406030204" pitchFamily="18" charset="0"/>
                          </a:rPr>
                        </m:ctrlPr>
                      </m:sSubPr>
                      <m:e>
                        <m:r>
                          <a:rPr lang="en-IN" sz="2400" b="0" i="1" smtClean="0">
                            <a:solidFill>
                              <a:schemeClr val="tx1"/>
                            </a:solidFill>
                            <a:latin typeface="Cambria Math" panose="02040503050406030204" pitchFamily="18" charset="0"/>
                          </a:rPr>
                          <m:t>𝜎</m:t>
                        </m:r>
                      </m:e>
                      <m:sub>
                        <m:r>
                          <a:rPr lang="en-IN" sz="2400" b="0" i="1" smtClean="0">
                            <a:solidFill>
                              <a:schemeClr val="tx1"/>
                            </a:solidFill>
                            <a:latin typeface="Cambria Math" panose="02040503050406030204" pitchFamily="18" charset="0"/>
                          </a:rPr>
                          <m:t>𝑌</m:t>
                        </m:r>
                      </m:sub>
                    </m:sSub>
                  </m:oMath>
                </a14:m>
                <a:endParaRPr lang="en-IN" sz="2400" dirty="0">
                  <a:solidFill>
                    <a:schemeClr val="tx1"/>
                  </a:solidFill>
                  <a:latin typeface="+mj-lt"/>
                </a:endParaRPr>
              </a:p>
            </p:txBody>
          </p:sp>
        </mc:Choice>
        <mc:Fallback xmlns="">
          <p:sp>
            <p:nvSpPr>
              <p:cNvPr id="49" name="Rectangular Callout 48"/>
              <p:cNvSpPr>
                <a:spLocks noRot="1" noChangeAspect="1" noMove="1" noResize="1" noEditPoints="1" noAdjustHandles="1" noChangeArrowheads="1" noChangeShapeType="1" noTextEdit="1"/>
              </p:cNvSpPr>
              <p:nvPr/>
            </p:nvSpPr>
            <p:spPr>
              <a:xfrm>
                <a:off x="1931983" y="530165"/>
                <a:ext cx="7807918" cy="1220672"/>
              </a:xfrm>
              <a:prstGeom prst="wedgeRectCallout">
                <a:avLst>
                  <a:gd name="adj1" fmla="val -56018"/>
                  <a:gd name="adj2" fmla="val 30562"/>
                </a:avLst>
              </a:prstGeom>
              <a:blipFill>
                <a:blip r:embed="rId12"/>
                <a:stretch>
                  <a:fillRect t="-971" r="-1465" b="-873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425133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par>
                          <p:cTn id="28" fill="hold">
                            <p:stCondLst>
                              <p:cond delay="500"/>
                            </p:stCondLst>
                            <p:childTnLst>
                              <p:par>
                                <p:cTn id="29" presetID="22" presetClass="entr" presetSubtype="4"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down)">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down)">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childTnLst>
                          </p:cTn>
                        </p:par>
                        <p:par>
                          <p:cTn id="62" fill="hold">
                            <p:stCondLst>
                              <p:cond delay="0"/>
                            </p:stCondLst>
                            <p:childTnLst>
                              <p:par>
                                <p:cTn id="63" presetID="22" presetClass="entr" presetSubtype="8"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left)">
                                      <p:cBhvr>
                                        <p:cTn id="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Parametric Distributions</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US" dirty="0" smtClean="0"/>
                  <a:t>Certain distributions are parametric – this means that there are a finite number of </a:t>
                </a:r>
                <a:r>
                  <a:rPr lang="en-US" i="1" dirty="0" smtClean="0"/>
                  <a:t>parameters</a:t>
                </a:r>
                <a:r>
                  <a:rPr lang="en-US" dirty="0" smtClean="0"/>
                  <a:t> that completely describe the distribution</a:t>
                </a:r>
              </a:p>
              <a:p>
                <a:pPr lvl="2"/>
                <a:r>
                  <a:rPr lang="en-US" dirty="0" smtClean="0"/>
                  <a:t>Similar to parametric models like </a:t>
                </a:r>
                <a:r>
                  <a:rPr lang="en-US" dirty="0" err="1" smtClean="0"/>
                  <a:t>LwP</a:t>
                </a:r>
                <a:r>
                  <a:rPr lang="en-US" dirty="0" smtClean="0"/>
                  <a:t> or linear models where a finite number of parameters (e.g. a model vector and a bias value) describe the model fully</a:t>
                </a:r>
              </a:p>
              <a:p>
                <a:pPr lvl="2"/>
                <a:r>
                  <a:rPr lang="en-US" dirty="0" smtClean="0"/>
                  <a:t>There exist non-parametric distributions too (beyond scope of CS771)</a:t>
                </a:r>
              </a:p>
              <a:p>
                <a:pPr lvl="2"/>
                <a:r>
                  <a:rPr lang="en-US" dirty="0" smtClean="0"/>
                  <a:t>Bernoulli/Rademacher (</a:t>
                </a:r>
                <a14:m>
                  <m:oMath xmlns:m="http://schemas.openxmlformats.org/officeDocument/2006/math">
                    <m:r>
                      <a:rPr lang="en-IN" b="0" i="1" smtClean="0">
                        <a:latin typeface="Cambria Math" panose="02040503050406030204" pitchFamily="18" charset="0"/>
                      </a:rPr>
                      <m:t>𝑝</m:t>
                    </m:r>
                  </m:oMath>
                </a14:m>
                <a:r>
                  <a:rPr lang="en-US" dirty="0" smtClean="0"/>
                  <a:t>), Uniform (</a:t>
                </a:r>
                <a14:m>
                  <m:oMath xmlns:m="http://schemas.openxmlformats.org/officeDocument/2006/math">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𝑏</m:t>
                    </m:r>
                  </m:oMath>
                </a14:m>
                <a:r>
                  <a:rPr lang="en-US" dirty="0" smtClean="0"/>
                  <a:t>), Gaussian (</a:t>
                </a:r>
                <a14:m>
                  <m:oMath xmlns:m="http://schemas.openxmlformats.org/officeDocument/2006/math">
                    <m:r>
                      <a:rPr lang="en-IN">
                        <a:latin typeface="Cambria Math" panose="02040503050406030204" pitchFamily="18" charset="0"/>
                      </a:rPr>
                      <m:t>𝜇</m:t>
                    </m:r>
                    <m:r>
                      <a:rPr lang="en-IN">
                        <a:latin typeface="Cambria Math" panose="02040503050406030204" pitchFamily="18" charset="0"/>
                      </a:rPr>
                      <m:t>,</m:t>
                    </m:r>
                    <m:sSup>
                      <m:sSupPr>
                        <m:ctrlPr>
                          <a:rPr lang="en-IN" i="1">
                            <a:latin typeface="Cambria Math" panose="02040503050406030204" pitchFamily="18" charset="0"/>
                          </a:rPr>
                        </m:ctrlPr>
                      </m:sSupPr>
                      <m:e>
                        <m:r>
                          <a:rPr lang="en-IN">
                            <a:latin typeface="Cambria Math" panose="02040503050406030204" pitchFamily="18" charset="0"/>
                          </a:rPr>
                          <m:t>𝜎</m:t>
                        </m:r>
                      </m:e>
                      <m:sup>
                        <m:r>
                          <a:rPr lang="en-IN">
                            <a:latin typeface="Cambria Math" panose="02040503050406030204" pitchFamily="18" charset="0"/>
                          </a:rPr>
                          <m:t>2</m:t>
                        </m:r>
                      </m:sup>
                    </m:sSup>
                  </m:oMath>
                </a14:m>
                <a:r>
                  <a:rPr lang="en-US" dirty="0" smtClean="0"/>
                  <a:t>), Laplacian (</a:t>
                </a:r>
                <a14:m>
                  <m:oMath xmlns:m="http://schemas.openxmlformats.org/officeDocument/2006/math">
                    <m:r>
                      <a:rPr lang="en-IN">
                        <a:latin typeface="Cambria Math" panose="02040503050406030204" pitchFamily="18" charset="0"/>
                      </a:rPr>
                      <m:t>𝜇</m:t>
                    </m:r>
                    <m:r>
                      <a:rPr lang="en-IN">
                        <a:latin typeface="Cambria Math" panose="02040503050406030204" pitchFamily="18" charset="0"/>
                      </a:rPr>
                      <m:t>,</m:t>
                    </m:r>
                    <m:r>
                      <a:rPr lang="en-IN">
                        <a:latin typeface="Cambria Math" panose="02040503050406030204" pitchFamily="18" charset="0"/>
                      </a:rPr>
                      <m:t>𝜎</m:t>
                    </m:r>
                  </m:oMath>
                </a14:m>
                <a:r>
                  <a:rPr lang="en-US" dirty="0" smtClean="0"/>
                  <a:t>)</a:t>
                </a:r>
              </a:p>
              <a:p>
                <a:r>
                  <a:rPr lang="en-US" b="1" dirty="0" smtClean="0"/>
                  <a:t>Statistics</a:t>
                </a:r>
                <a:r>
                  <a:rPr lang="en-US" dirty="0" smtClean="0"/>
                  <a:t>: apart from the name of a branch of mathematics, the word “statistic” also refers to some quantity we calculate using samples</a:t>
                </a:r>
              </a:p>
              <a:p>
                <a:pPr lvl="2"/>
                <a:r>
                  <a:rPr lang="en-US" dirty="0" smtClean="0"/>
                  <a:t>E.g. sample mean, sample variance, sample mode, sample median</a:t>
                </a:r>
              </a:p>
              <a:p>
                <a:pPr lvl="2"/>
                <a:r>
                  <a:rPr lang="en-US" dirty="0" smtClean="0"/>
                  <a:t>A common usage of statistics is to estimate parameters of the distribution that generated those samples</a:t>
                </a:r>
              </a:p>
              <a:p>
                <a:pPr lvl="2"/>
                <a:r>
                  <a:rPr lang="en-US" dirty="0" smtClean="0"/>
                  <a:t>E.g. under some mild conditions, sample mean/variance is a good estimate of the expectation/variance of distribution that generated the samples</a:t>
                </a:r>
                <a:endParaRPr lang="en-US" dirty="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r="-1277" b="-116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37</a:t>
            </a:fld>
            <a:endParaRPr lang="en-US"/>
          </a:p>
        </p:txBody>
      </p:sp>
      <p:grpSp>
        <p:nvGrpSpPr>
          <p:cNvPr id="5" name="Group 4"/>
          <p:cNvGrpSpPr/>
          <p:nvPr/>
        </p:nvGrpSpPr>
        <p:grpSpPr>
          <a:xfrm>
            <a:off x="10626205" y="352795"/>
            <a:ext cx="1468606" cy="1238929"/>
            <a:chOff x="12383748" y="1219011"/>
            <a:chExt cx="1862104" cy="1570887"/>
          </a:xfrm>
        </p:grpSpPr>
        <p:sp>
          <p:nvSpPr>
            <p:cNvPr id="6" name="Freeform 5"/>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7"/>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Rectangular Callout 10"/>
          <p:cNvSpPr/>
          <p:nvPr/>
        </p:nvSpPr>
        <p:spPr>
          <a:xfrm>
            <a:off x="2389239" y="146533"/>
            <a:ext cx="8121394" cy="1517660"/>
          </a:xfrm>
          <a:prstGeom prst="wedgeRectCallout">
            <a:avLst>
              <a:gd name="adj1" fmla="val 59394"/>
              <a:gd name="adj2" fmla="val 4087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ea typeface="Cambria Math" panose="02040503050406030204" pitchFamily="18" charset="0"/>
              </a:rPr>
              <a:t>Parametric distributions are extremely important for ML. We will next learn about algorithms that try to make realistic predictions by first learning a parametric distribution that mimics reality. This is done by learning the parameters of the distribution using data</a:t>
            </a:r>
            <a:endParaRPr lang="en-IN" sz="2400" dirty="0">
              <a:solidFill>
                <a:schemeClr val="tx1"/>
              </a:solidFill>
            </a:endParaRPr>
          </a:p>
        </p:txBody>
      </p:sp>
    </p:spTree>
    <p:extLst>
      <p:ext uri="{BB962C8B-B14F-4D97-AF65-F5344CB8AC3E}">
        <p14:creationId xmlns:p14="http://schemas.microsoft.com/office/powerpoint/2010/main" val="146381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right)">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Rules </a:t>
            </a:r>
            <a:r>
              <a:rPr lang="en-IN" dirty="0"/>
              <a:t>of </a:t>
            </a:r>
            <a:r>
              <a:rPr lang="en-IN" dirty="0" smtClean="0"/>
              <a:t>Expectation: Scaling Rule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lstStyle/>
              <a:p>
                <a:r>
                  <a:rPr lang="en-IN" dirty="0" smtClean="0"/>
                  <a:t>Given a r.v. </a:t>
                </a:r>
                <a14:m>
                  <m:oMath xmlns:m="http://schemas.openxmlformats.org/officeDocument/2006/math">
                    <m:r>
                      <a:rPr lang="en-IN" i="1">
                        <a:latin typeface="Cambria Math" panose="02040503050406030204" pitchFamily="18" charset="0"/>
                      </a:rPr>
                      <m:t>𝑋</m:t>
                    </m:r>
                  </m:oMath>
                </a14:m>
                <a:r>
                  <a:rPr lang="en-IN" dirty="0"/>
                  <a:t> and </a:t>
                </a:r>
                <a:r>
                  <a:rPr lang="en-IN" dirty="0" smtClean="0"/>
                  <a:t>a constant </a:t>
                </a:r>
                <a14:m>
                  <m:oMath xmlns:m="http://schemas.openxmlformats.org/officeDocument/2006/math">
                    <m:r>
                      <a:rPr lang="en-IN" i="1">
                        <a:latin typeface="Cambria Math" panose="02040503050406030204" pitchFamily="18" charset="0"/>
                      </a:rPr>
                      <m:t>𝑐</m:t>
                    </m:r>
                  </m:oMath>
                </a14:m>
                <a:r>
                  <a:rPr lang="en-IN" dirty="0"/>
                  <a:t>, define </a:t>
                </a:r>
                <a:r>
                  <a:rPr lang="en-IN" dirty="0" smtClean="0"/>
                  <a:t>a new </a:t>
                </a:r>
                <a:r>
                  <a:rPr lang="en-IN" dirty="0" err="1" smtClean="0"/>
                  <a:t>r.v</a:t>
                </a:r>
                <a:r>
                  <a:rPr lang="en-IN" dirty="0" smtClean="0"/>
                  <a:t>. </a:t>
                </a:r>
                <a14:m>
                  <m:oMath xmlns:m="http://schemas.openxmlformats.org/officeDocument/2006/math">
                    <m:r>
                      <a:rPr lang="en-IN" i="1">
                        <a:latin typeface="Cambria Math" panose="02040503050406030204" pitchFamily="18" charset="0"/>
                      </a:rPr>
                      <m:t>𝑌</m:t>
                    </m:r>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𝑋</m:t>
                    </m:r>
                  </m:oMath>
                </a14:m>
                <a:r>
                  <a:rPr lang="en-IN" dirty="0"/>
                  <a:t> i.e. on any outcome </a:t>
                </a:r>
                <a14:m>
                  <m:oMath xmlns:m="http://schemas.openxmlformats.org/officeDocument/2006/math">
                    <m:r>
                      <a:rPr lang="en-IN" i="1">
                        <a:latin typeface="Cambria Math" panose="02040503050406030204" pitchFamily="18" charset="0"/>
                      </a:rPr>
                      <m:t>𝜔</m:t>
                    </m:r>
                    <m:r>
                      <a:rPr lang="en-IN" i="1">
                        <a:latin typeface="Cambria Math" panose="02040503050406030204" pitchFamily="18" charset="0"/>
                      </a:rPr>
                      <m:t>∈</m:t>
                    </m:r>
                    <m:r>
                      <m:rPr>
                        <m:sty m:val="p"/>
                      </m:rPr>
                      <a:rPr lang="en-IN">
                        <a:latin typeface="Cambria Math" panose="02040503050406030204" pitchFamily="18" charset="0"/>
                      </a:rPr>
                      <m:t>Ω</m:t>
                    </m:r>
                    <m:r>
                      <a:rPr lang="en-IN" i="1">
                        <a:latin typeface="Cambria Math" panose="02040503050406030204" pitchFamily="18" charset="0"/>
                      </a:rPr>
                      <m:t>,</m:t>
                    </m:r>
                    <m:r>
                      <a:rPr lang="en-IN" i="1">
                        <a:latin typeface="Cambria Math" panose="02040503050406030204" pitchFamily="18" charset="0"/>
                      </a:rPr>
                      <m:t>𝑌</m:t>
                    </m:r>
                    <m:d>
                      <m:dPr>
                        <m:ctrlPr>
                          <a:rPr lang="en-IN" i="1">
                            <a:latin typeface="Cambria Math" panose="02040503050406030204" pitchFamily="18" charset="0"/>
                          </a:rPr>
                        </m:ctrlPr>
                      </m:dPr>
                      <m:e>
                        <m:r>
                          <a:rPr lang="en-IN" i="1">
                            <a:latin typeface="Cambria Math" panose="02040503050406030204" pitchFamily="18" charset="0"/>
                          </a:rPr>
                          <m:t>𝜔</m:t>
                        </m:r>
                      </m:e>
                    </m:d>
                    <m:r>
                      <a:rPr lang="en-IN" i="1">
                        <a:latin typeface="Cambria Math" panose="02040503050406030204" pitchFamily="18" charset="0"/>
                      </a:rPr>
                      <m:t>=</m:t>
                    </m:r>
                    <m:r>
                      <a:rPr lang="en-IN" i="1">
                        <a:latin typeface="Cambria Math" panose="02040503050406030204" pitchFamily="18" charset="0"/>
                      </a:rPr>
                      <m:t>𝑐</m:t>
                    </m:r>
                    <m:r>
                      <a:rPr lang="en-IN" i="1">
                        <a:latin typeface="Cambria Math" panose="02040503050406030204" pitchFamily="18" charset="0"/>
                      </a:rPr>
                      <m:t>⋅</m:t>
                    </m:r>
                    <m:r>
                      <a:rPr lang="en-IN" i="1">
                        <a:latin typeface="Cambria Math" panose="02040503050406030204" pitchFamily="18" charset="0"/>
                      </a:rPr>
                      <m:t>𝑋</m:t>
                    </m:r>
                    <m:d>
                      <m:dPr>
                        <m:ctrlPr>
                          <a:rPr lang="en-IN" i="1">
                            <a:latin typeface="Cambria Math" panose="02040503050406030204" pitchFamily="18" charset="0"/>
                          </a:rPr>
                        </m:ctrlPr>
                      </m:dPr>
                      <m:e>
                        <m:r>
                          <a:rPr lang="en-IN" i="1">
                            <a:latin typeface="Cambria Math" panose="02040503050406030204" pitchFamily="18" charset="0"/>
                          </a:rPr>
                          <m:t>𝜔</m:t>
                        </m:r>
                      </m:e>
                    </m:d>
                  </m:oMath>
                </a14:m>
                <a:r>
                  <a:rPr lang="en-IN" dirty="0" smtClean="0"/>
                  <a:t>, then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endParaRPr lang="en-IN" dirty="0" smtClean="0"/>
              </a:p>
              <a:p>
                <a:pPr lvl="2"/>
                <a:r>
                  <a:rPr lang="en-IN" b="1" dirty="0" smtClean="0"/>
                  <a:t>Proof</a:t>
                </a:r>
                <a:r>
                  <a:rPr lang="en-IN" dirty="0" smtClean="0"/>
                  <a:t>: any value </a:t>
                </a:r>
                <a14:m>
                  <m:oMath xmlns:m="http://schemas.openxmlformats.org/officeDocument/2006/math">
                    <m:r>
                      <a:rPr lang="en-IN" b="0" i="1" smtClean="0">
                        <a:latin typeface="Cambria Math" panose="02040503050406030204" pitchFamily="18" charset="0"/>
                      </a:rPr>
                      <m:t>𝑦</m:t>
                    </m:r>
                  </m:oMath>
                </a14:m>
                <a:r>
                  <a:rPr lang="en-IN" dirty="0" smtClean="0"/>
                  <a:t> that </a:t>
                </a:r>
                <a14:m>
                  <m:oMath xmlns:m="http://schemas.openxmlformats.org/officeDocument/2006/math">
                    <m:r>
                      <a:rPr lang="en-IN" b="0" i="1" smtClean="0">
                        <a:latin typeface="Cambria Math" panose="02040503050406030204" pitchFamily="18" charset="0"/>
                      </a:rPr>
                      <m:t>𝑌</m:t>
                    </m:r>
                  </m:oMath>
                </a14:m>
                <a:r>
                  <a:rPr lang="en-IN" dirty="0" smtClean="0"/>
                  <a:t> takes is </a:t>
                </a:r>
                <a14:m>
                  <m:oMath xmlns:m="http://schemas.openxmlformats.org/officeDocument/2006/math">
                    <m:r>
                      <a:rPr lang="en-IN" b="0" i="1" smtClean="0">
                        <a:latin typeface="Cambria Math" panose="02040503050406030204" pitchFamily="18" charset="0"/>
                      </a:rPr>
                      <m:t>𝑐𝑥</m:t>
                    </m:r>
                  </m:oMath>
                </a14:m>
                <a:r>
                  <a:rPr lang="en-IN" dirty="0" smtClean="0"/>
                  <a:t> for some </a:t>
                </a:r>
                <a14:m>
                  <m:oMath xmlns:m="http://schemas.openxmlformats.org/officeDocument/2006/math">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Thus, we get</a:t>
                </a:r>
                <a:br>
                  <a:rPr lang="en-IN" dirty="0" smtClean="0"/>
                </a:b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𝑐𝑥</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e>
                    </m:nary>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𝑐</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oMath>
                </a14:m>
                <a:r>
                  <a:rPr lang="en-IN" dirty="0" smtClean="0"/>
                  <a:t> </a:t>
                </a:r>
              </a:p>
              <a:p>
                <a:r>
                  <a:rPr lang="en-IN" dirty="0" smtClean="0"/>
                  <a:t>The expectation of a constant random variable is the constant itself</a:t>
                </a:r>
              </a:p>
              <a:p>
                <a:pPr lvl="2"/>
                <a:r>
                  <a:rPr lang="en-IN" dirty="0" smtClean="0"/>
                  <a:t>If we have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𝑍</m:t>
                    </m:r>
                  </m:oMath>
                </a14:m>
                <a:r>
                  <a:rPr lang="en-IN" dirty="0" smtClean="0"/>
                  <a:t> that always gives the same value </a:t>
                </a:r>
                <a14:m>
                  <m:oMath xmlns:m="http://schemas.openxmlformats.org/officeDocument/2006/math">
                    <m:r>
                      <a:rPr lang="en-IN" b="0" i="1" smtClean="0">
                        <a:latin typeface="Cambria Math" panose="02040503050406030204" pitchFamily="18" charset="0"/>
                      </a:rPr>
                      <m:t>𝑐</m:t>
                    </m:r>
                  </m:oMath>
                </a14:m>
                <a:r>
                  <a:rPr lang="en-IN" dirty="0" smtClean="0"/>
                  <a:t> no matter what the outcome, then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e>
                    </m:d>
                    <m:r>
                      <a:rPr lang="en-IN" b="0" i="1" smtClean="0">
                        <a:latin typeface="Cambria Math" panose="02040503050406030204" pitchFamily="18" charset="0"/>
                        <a:ea typeface="Cambria Math" panose="02040503050406030204" pitchFamily="18" charset="0"/>
                      </a:rPr>
                      <m:t>=1</m:t>
                    </m:r>
                  </m:oMath>
                </a14:m>
                <a:r>
                  <a:rPr lang="en-IN" dirty="0" smtClean="0"/>
                  <a:t> and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𝑍</m:t>
                        </m:r>
                        <m:r>
                          <a:rPr lang="en-IN" i="1">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r>
                          <a:rPr lang="en-IN" b="0" i="1" smtClean="0">
                            <a:latin typeface="Cambria Math" panose="02040503050406030204" pitchFamily="18" charset="0"/>
                            <a:ea typeface="Cambria Math" panose="02040503050406030204" pitchFamily="18" charset="0"/>
                          </a:rPr>
                          <m:t>′</m:t>
                        </m:r>
                      </m:e>
                    </m:d>
                    <m:r>
                      <a:rPr lang="en-IN" b="0" i="1" smtClean="0">
                        <a:latin typeface="Cambria Math" panose="02040503050406030204" pitchFamily="18" charset="0"/>
                        <a:ea typeface="Cambria Math" panose="02040503050406030204" pitchFamily="18" charset="0"/>
                      </a:rPr>
                      <m:t>=0</m:t>
                    </m:r>
                  </m:oMath>
                </a14:m>
                <a:r>
                  <a:rPr lang="en-IN" dirty="0" smtClean="0"/>
                  <a:t> for all </a:t>
                </a:r>
                <a14:m>
                  <m:oMath xmlns:m="http://schemas.openxmlformats.org/officeDocument/2006/math">
                    <m:r>
                      <a:rPr lang="en-IN" b="0" i="1" smtClean="0">
                        <a:latin typeface="Cambria Math" panose="02040503050406030204" pitchFamily="18" charset="0"/>
                      </a:rPr>
                      <m:t>𝑐</m:t>
                    </m:r>
                    <m:r>
                      <a:rPr lang="en-IN" b="0" i="1" smtClean="0">
                        <a:latin typeface="Cambria Math" panose="02040503050406030204" pitchFamily="18" charset="0"/>
                      </a:rPr>
                      <m:t>≠</m:t>
                    </m:r>
                    <m:r>
                      <a:rPr lang="en-IN" b="0" i="1" smtClean="0">
                        <a:latin typeface="Cambria Math" panose="02040503050406030204" pitchFamily="18" charset="0"/>
                      </a:rPr>
                      <m:t>𝑐</m:t>
                    </m:r>
                    <m:r>
                      <a:rPr lang="en-IN" b="0" i="1" smtClean="0">
                        <a:latin typeface="Cambria Math" panose="02040503050406030204" pitchFamily="18" charset="0"/>
                      </a:rPr>
                      <m:t>′</m:t>
                    </m:r>
                  </m:oMath>
                </a14:m>
                <a:r>
                  <a:rPr lang="en-IN" dirty="0" smtClean="0"/>
                  <a:t>. Then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𝑐</m:t>
                    </m:r>
                  </m:oMath>
                </a14:m>
                <a:endParaRPr lang="en-IN" dirty="0" smtClean="0"/>
              </a:p>
              <a:p>
                <a:r>
                  <a:rPr lang="en-IN" dirty="0" smtClean="0"/>
                  <a:t>For any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we always have </a:t>
                </a: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=0</m:t>
                    </m:r>
                  </m:oMath>
                </a14:m>
                <a:endParaRPr lang="en-IN" dirty="0" smtClean="0"/>
              </a:p>
              <a:p>
                <a:pPr lvl="2"/>
                <a:r>
                  <a:rPr lang="en-IN" b="1" dirty="0" smtClean="0"/>
                  <a:t>Proof</a:t>
                </a:r>
                <a:r>
                  <a:rPr lang="en-IN" dirty="0" smtClean="0"/>
                  <a:t>: Create a dummy random variable </a:t>
                </a:r>
                <a14:m>
                  <m:oMath xmlns:m="http://schemas.openxmlformats.org/officeDocument/2006/math">
                    <m:r>
                      <a:rPr lang="en-IN" b="0" i="1" smtClean="0">
                        <a:latin typeface="Cambria Math" panose="02040503050406030204" pitchFamily="18" charset="0"/>
                      </a:rPr>
                      <m:t>𝑍</m:t>
                    </m:r>
                  </m:oMath>
                </a14:m>
                <a:r>
                  <a:rPr lang="en-IN" dirty="0" smtClean="0"/>
                  <a:t> that always takes the value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Note that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is a constant (does not depend on the outcome </a:t>
                </a:r>
                <a14:m>
                  <m:oMath xmlns:m="http://schemas.openxmlformats.org/officeDocument/2006/math">
                    <m:r>
                      <a:rPr lang="en-IN" b="0" i="1" smtClean="0">
                        <a:latin typeface="Cambria Math" panose="02040503050406030204" pitchFamily="18" charset="0"/>
                      </a:rPr>
                      <m:t>𝜔</m:t>
                    </m:r>
                    <m:r>
                      <a:rPr lang="en-IN" b="0" i="1" smtClean="0">
                        <a:latin typeface="Cambria Math" panose="02040503050406030204" pitchFamily="18" charset="0"/>
                      </a:rPr>
                      <m:t>∈</m:t>
                    </m:r>
                    <m:r>
                      <m:rPr>
                        <m:sty m:val="p"/>
                      </m:rPr>
                      <a:rPr lang="en-IN" b="0" i="0" smtClean="0">
                        <a:latin typeface="Cambria Math" panose="02040503050406030204" pitchFamily="18" charset="0"/>
                      </a:rPr>
                      <m:t>Ω</m:t>
                    </m:r>
                  </m:oMath>
                </a14:m>
                <a:r>
                  <a:rPr lang="en-IN" dirty="0" smtClean="0"/>
                  <a:t>) . Linearity gives us </a:t>
                </a:r>
                <a14:m>
                  <m:oMath xmlns:m="http://schemas.openxmlformats.org/officeDocument/2006/math">
                    <m:r>
                      <a:rPr lang="en-IN" i="1" smtClean="0">
                        <a:latin typeface="Cambria Math" panose="02040503050406030204" pitchFamily="18" charset="0"/>
                        <a:ea typeface="Cambria Math" panose="02040503050406030204" pitchFamily="18" charset="0"/>
                      </a:rPr>
                      <m:t>𝔼</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𝑍</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𝑍</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=0</m:t>
                    </m:r>
                  </m:oMath>
                </a14:m>
                <a:endParaRPr lang="en-IN" dirty="0" smtClean="0"/>
              </a:p>
              <a:p>
                <a:pPr lvl="2"/>
                <a:r>
                  <a:rPr lang="en-IN" b="1" dirty="0" smtClean="0"/>
                  <a:t>Note</a:t>
                </a:r>
                <a:r>
                  <a:rPr lang="en-IN" dirty="0" smtClean="0"/>
                  <a:t>: notation is horrible here. In the expression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b="1" i="1" smtClean="0">
                            <a:solidFill>
                              <a:schemeClr val="accent1"/>
                            </a:solidFill>
                            <a:latin typeface="Cambria Math" panose="02040503050406030204" pitchFamily="18" charset="0"/>
                            <a:ea typeface="Cambria Math" panose="02040503050406030204" pitchFamily="18" charset="0"/>
                          </a:rPr>
                          <m:t>𝑿</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b="1" i="1" smtClean="0">
                            <a:solidFill>
                              <a:srgbClr val="00B050"/>
                            </a:solidFill>
                            <a:latin typeface="Cambria Math" panose="02040503050406030204" pitchFamily="18" charset="0"/>
                            <a:ea typeface="Cambria Math" panose="02040503050406030204" pitchFamily="18" charset="0"/>
                          </a:rPr>
                          <m:t>𝑿</m:t>
                        </m:r>
                      </m:e>
                    </m:d>
                  </m:oMath>
                </a14:m>
                <a:r>
                  <a:rPr lang="en-IN" dirty="0" smtClean="0"/>
                  <a:t>, </a:t>
                </a:r>
                <a14:m>
                  <m:oMath xmlns:m="http://schemas.openxmlformats.org/officeDocument/2006/math">
                    <m:r>
                      <a:rPr lang="en-IN" b="1" i="1" smtClean="0">
                        <a:solidFill>
                          <a:schemeClr val="accent1"/>
                        </a:solidFill>
                        <a:latin typeface="Cambria Math" panose="02040503050406030204" pitchFamily="18" charset="0"/>
                      </a:rPr>
                      <m:t>𝑿</m:t>
                    </m:r>
                  </m:oMath>
                </a14:m>
                <a:r>
                  <a:rPr lang="en-IN" dirty="0" smtClean="0"/>
                  <a:t> and </a:t>
                </a:r>
                <a14:m>
                  <m:oMath xmlns:m="http://schemas.openxmlformats.org/officeDocument/2006/math">
                    <m:r>
                      <a:rPr lang="en-IN" b="1" i="1" smtClean="0">
                        <a:solidFill>
                          <a:srgbClr val="00B050"/>
                        </a:solidFill>
                        <a:latin typeface="Cambria Math" panose="02040503050406030204" pitchFamily="18" charset="0"/>
                      </a:rPr>
                      <m:t>𝑿</m:t>
                    </m:r>
                  </m:oMath>
                </a14:m>
                <a:r>
                  <a:rPr lang="en-IN" dirty="0" smtClean="0"/>
                  <a:t> do not refer to two </a:t>
                </a:r>
                <a:r>
                  <a:rPr lang="en-IN" dirty="0" err="1" smtClean="0"/>
                  <a:t>r.v.s</a:t>
                </a:r>
                <a:r>
                  <a:rPr lang="en-IN" dirty="0" smtClean="0"/>
                  <a:t> or the same </a:t>
                </a:r>
                <a:r>
                  <a:rPr lang="en-IN" dirty="0" err="1" smtClean="0"/>
                  <a:t>r.v</a:t>
                </a:r>
                <a:r>
                  <a:rPr lang="en-IN" dirty="0" smtClean="0"/>
                  <a:t>. repeated. Instead, just read </a:t>
                </a: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oMath>
                </a14:m>
                <a:r>
                  <a:rPr lang="en-IN" dirty="0" smtClean="0"/>
                  <a:t> as constant.</a:t>
                </a:r>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b="-201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4</a:t>
            </a:fld>
            <a:endParaRPr lang="en-US"/>
          </a:p>
        </p:txBody>
      </p:sp>
      <p:grpSp>
        <p:nvGrpSpPr>
          <p:cNvPr id="5" name="Group 4"/>
          <p:cNvGrpSpPr/>
          <p:nvPr/>
        </p:nvGrpSpPr>
        <p:grpSpPr>
          <a:xfrm>
            <a:off x="10559737" y="2946073"/>
            <a:ext cx="1468606" cy="1238929"/>
            <a:chOff x="12383748" y="1219011"/>
            <a:chExt cx="1862104" cy="1570887"/>
          </a:xfrm>
        </p:grpSpPr>
        <p:sp>
          <p:nvSpPr>
            <p:cNvPr id="6" name="Freeform 5"/>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Freeform 6"/>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reeform 7"/>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mc:AlternateContent xmlns:mc="http://schemas.openxmlformats.org/markup-compatibility/2006" xmlns:a14="http://schemas.microsoft.com/office/drawing/2010/main">
        <mc:Choice Requires="a14">
          <p:sp>
            <p:nvSpPr>
              <p:cNvPr id="11" name="Rectangular Callout 10"/>
              <p:cNvSpPr/>
              <p:nvPr/>
            </p:nvSpPr>
            <p:spPr>
              <a:xfrm>
                <a:off x="1304817" y="2814691"/>
                <a:ext cx="8822563" cy="1419261"/>
              </a:xfrm>
              <a:prstGeom prst="wedgeRectCallout">
                <a:avLst>
                  <a:gd name="adj1" fmla="val 60464"/>
                  <a:gd name="adj2" fmla="val 4138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For example, if we have a fair coin and create a </a:t>
                </a:r>
                <a:r>
                  <a:rPr lang="en-IN" sz="2400" dirty="0" err="1" smtClean="0">
                    <a:solidFill>
                      <a:schemeClr val="tx1"/>
                    </a:solidFill>
                    <a:latin typeface="+mj-lt"/>
                  </a:rPr>
                  <a:t>r.v</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𝑋</m:t>
                    </m:r>
                  </m:oMath>
                </a14:m>
                <a:r>
                  <a:rPr lang="en-IN" sz="2400" dirty="0" smtClean="0">
                    <a:solidFill>
                      <a:schemeClr val="tx1"/>
                    </a:solidFill>
                    <a:latin typeface="+mj-lt"/>
                  </a:rPr>
                  <a:t> </a:t>
                </a:r>
                <a:r>
                  <a:rPr lang="en-IN" sz="2400" dirty="0" err="1" smtClean="0">
                    <a:solidFill>
                      <a:schemeClr val="tx1"/>
                    </a:solidFill>
                    <a:latin typeface="+mj-lt"/>
                  </a:rPr>
                  <a:t>s.t.</a:t>
                </a:r>
                <a:r>
                  <a:rPr lang="en-IN" sz="2400" dirty="0" smtClean="0">
                    <a:solidFill>
                      <a:schemeClr val="tx1"/>
                    </a:solidFill>
                    <a:latin typeface="+mj-lt"/>
                  </a:rPr>
                  <a:t> </a:t>
                </a:r>
                <a14:m>
                  <m:oMath xmlns:m="http://schemas.openxmlformats.org/officeDocument/2006/math">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=1</m:t>
                    </m:r>
                  </m:oMath>
                </a14:m>
                <a:r>
                  <a:rPr lang="en-IN" sz="2400" dirty="0" smtClean="0">
                    <a:solidFill>
                      <a:schemeClr val="tx1"/>
                    </a:solidFill>
                    <a:latin typeface="+mj-lt"/>
                  </a:rPr>
                  <a:t> for heads and </a:t>
                </a:r>
                <a14:m>
                  <m:oMath xmlns:m="http://schemas.openxmlformats.org/officeDocument/2006/math">
                    <m:r>
                      <a:rPr lang="en-IN" sz="2400" b="0" i="1" smtClean="0">
                        <a:solidFill>
                          <a:schemeClr val="tx1"/>
                        </a:solidFill>
                        <a:latin typeface="Cambria Math" panose="02040503050406030204" pitchFamily="18" charset="0"/>
                      </a:rPr>
                      <m:t>𝑋</m:t>
                    </m:r>
                    <m:r>
                      <a:rPr lang="en-IN" sz="2400" b="0" i="1" smtClean="0">
                        <a:solidFill>
                          <a:schemeClr val="tx1"/>
                        </a:solidFill>
                        <a:latin typeface="Cambria Math" panose="02040503050406030204" pitchFamily="18" charset="0"/>
                      </a:rPr>
                      <m:t>=0</m:t>
                    </m:r>
                  </m:oMath>
                </a14:m>
                <a:r>
                  <a:rPr lang="en-IN" sz="2400" dirty="0" smtClean="0">
                    <a:solidFill>
                      <a:schemeClr val="tx1"/>
                    </a:solidFill>
                    <a:latin typeface="+mj-lt"/>
                  </a:rPr>
                  <a:t> for tails, then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𝔼</m:t>
                    </m:r>
                    <m:r>
                      <a:rPr lang="en-IN" sz="2400" b="0" i="1" smtClean="0">
                        <a:solidFill>
                          <a:schemeClr val="tx1"/>
                        </a:solidFill>
                        <a:latin typeface="Cambria Math" panose="02040503050406030204" pitchFamily="18" charset="0"/>
                        <a:ea typeface="Cambria Math" panose="02040503050406030204" pitchFamily="18" charset="0"/>
                      </a:rPr>
                      <m:t>𝑋</m:t>
                    </m:r>
                    <m:r>
                      <a:rPr lang="en-IN" sz="2400" b="0" i="1" smtClean="0">
                        <a:solidFill>
                          <a:schemeClr val="tx1"/>
                        </a:solidFill>
                        <a:latin typeface="Cambria Math" panose="02040503050406030204" pitchFamily="18" charset="0"/>
                        <a:ea typeface="Cambria Math" panose="02040503050406030204" pitchFamily="18" charset="0"/>
                      </a:rPr>
                      <m:t>=0.5</m:t>
                    </m:r>
                  </m:oMath>
                </a14:m>
                <a:r>
                  <a:rPr lang="en-IN" sz="2400" dirty="0" smtClean="0">
                    <a:solidFill>
                      <a:schemeClr val="tx1"/>
                    </a:solidFill>
                    <a:latin typeface="+mj-lt"/>
                  </a:rPr>
                  <a:t> (since coin is fair) and clearly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𝔼</m:t>
                    </m:r>
                    <m:r>
                      <a:rPr lang="en-IN" sz="2400" i="1">
                        <a:solidFill>
                          <a:schemeClr val="tx1"/>
                        </a:solidFill>
                        <a:latin typeface="Cambria Math" panose="02040503050406030204" pitchFamily="18" charset="0"/>
                        <a:ea typeface="Cambria Math" panose="02040503050406030204" pitchFamily="18" charset="0"/>
                      </a:rPr>
                      <m:t>𝑋</m:t>
                    </m:r>
                  </m:oMath>
                </a14:m>
                <a:r>
                  <a:rPr lang="en-IN" sz="2400" dirty="0" smtClean="0">
                    <a:solidFill>
                      <a:schemeClr val="tx1"/>
                    </a:solidFill>
                    <a:latin typeface="+mj-lt"/>
                  </a:rPr>
                  <a:t> is a constant that does not depend on the outcome of any toss</a:t>
                </a:r>
                <a:endParaRPr lang="en-IN" sz="2400" dirty="0">
                  <a:solidFill>
                    <a:schemeClr val="tx1"/>
                  </a:solidFill>
                  <a:latin typeface="+mj-lt"/>
                </a:endParaRPr>
              </a:p>
            </p:txBody>
          </p:sp>
        </mc:Choice>
        <mc:Fallback xmlns="">
          <p:sp>
            <p:nvSpPr>
              <p:cNvPr id="11" name="Rectangular Callout 10"/>
              <p:cNvSpPr>
                <a:spLocks noRot="1" noChangeAspect="1" noMove="1" noResize="1" noEditPoints="1" noAdjustHandles="1" noChangeArrowheads="1" noChangeShapeType="1" noTextEdit="1"/>
              </p:cNvSpPr>
              <p:nvPr/>
            </p:nvSpPr>
            <p:spPr>
              <a:xfrm>
                <a:off x="1304817" y="2814691"/>
                <a:ext cx="8822563" cy="1419261"/>
              </a:xfrm>
              <a:prstGeom prst="wedgeRectCallout">
                <a:avLst>
                  <a:gd name="adj1" fmla="val 60464"/>
                  <a:gd name="adj2" fmla="val 41387"/>
                </a:avLst>
              </a:prstGeom>
              <a:blipFill>
                <a:blip r:embed="rId3"/>
                <a:stretch>
                  <a:fillRect l="-623" b="-418"/>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131775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righ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uiExpan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Rules</a:t>
            </a:r>
            <a:r>
              <a:rPr lang="en-IN" dirty="0" smtClean="0"/>
              <a:t> </a:t>
            </a:r>
            <a:r>
              <a:rPr lang="en-IN" dirty="0"/>
              <a:t>of </a:t>
            </a:r>
            <a:r>
              <a:rPr lang="en-IN" dirty="0" smtClean="0"/>
              <a:t>Expectation</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lstStyle/>
              <a:p>
                <a:r>
                  <a:rPr lang="en-IN" b="1" dirty="0" smtClean="0"/>
                  <a:t>Law of the Unconscious Statistician </a:t>
                </a:r>
                <a:r>
                  <a:rPr lang="en-IN" dirty="0" smtClean="0"/>
                  <a:t>(LOTUS)</a:t>
                </a:r>
              </a:p>
              <a:p>
                <a:pPr lvl="2"/>
                <a:r>
                  <a:rPr lang="en-IN" dirty="0" smtClean="0"/>
                  <a:t>Helps calculate expectations for complicated random variables easily</a:t>
                </a:r>
              </a:p>
              <a:p>
                <a:r>
                  <a:rPr lang="en-IN" dirty="0" smtClean="0"/>
                  <a:t>Suppose we have random variable </a:t>
                </a:r>
                <a14:m>
                  <m:oMath xmlns:m="http://schemas.openxmlformats.org/officeDocument/2006/math">
                    <m:r>
                      <a:rPr lang="en-IN" b="0" i="1" smtClean="0">
                        <a:latin typeface="Cambria Math" panose="02040503050406030204" pitchFamily="18" charset="0"/>
                      </a:rPr>
                      <m:t>𝑋</m:t>
                    </m:r>
                  </m:oMath>
                </a14:m>
                <a:r>
                  <a:rPr lang="en-IN" dirty="0" smtClean="0"/>
                  <a:t> whose PMF we know </a:t>
                </a: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IN" b="0" i="1" smtClean="0">
                            <a:latin typeface="Cambria Math" panose="02040503050406030204" pitchFamily="18" charset="0"/>
                            <a:ea typeface="Cambria Math" panose="02040503050406030204" pitchFamily="18" charset="0"/>
                          </a:rPr>
                          <m:t>𝑋</m:t>
                        </m:r>
                      </m:sub>
                    </m:sSub>
                  </m:oMath>
                </a14:m>
                <a:endParaRPr lang="en-IN" dirty="0" smtClean="0"/>
              </a:p>
              <a:p>
                <a:r>
                  <a:rPr lang="en-IN" dirty="0" smtClean="0"/>
                  <a:t>Suppose there is a weird function </a:t>
                </a:r>
                <a14:m>
                  <m:oMath xmlns:m="http://schemas.openxmlformats.org/officeDocument/2006/math">
                    <m:r>
                      <a:rPr lang="en-IN" b="0" i="1" smtClean="0">
                        <a:latin typeface="Cambria Math" panose="02040503050406030204" pitchFamily="18" charset="0"/>
                      </a:rPr>
                      <m:t>𝑔</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r>
                      <a:rPr lang="en-IN" b="0" i="1" smtClean="0">
                        <a:latin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ℝ</m:t>
                    </m:r>
                  </m:oMath>
                </a14:m>
                <a:r>
                  <a:rPr lang="en-IN" dirty="0" smtClean="0"/>
                  <a:t> and we define a new random variable </a:t>
                </a:r>
                <a14:m>
                  <m:oMath xmlns:m="http://schemas.openxmlformats.org/officeDocument/2006/math">
                    <m:r>
                      <a:rPr lang="en-IN" b="0" i="1" smtClean="0">
                        <a:latin typeface="Cambria Math" panose="02040503050406030204" pitchFamily="18" charset="0"/>
                      </a:rPr>
                      <m:t>𝑌</m:t>
                    </m:r>
                    <m:r>
                      <a:rPr lang="en-IN" b="0" i="1" smtClean="0">
                        <a:latin typeface="Cambria Math" panose="02040503050406030204" pitchFamily="18" charset="0"/>
                      </a:rPr>
                      <m:t>≜</m:t>
                    </m:r>
                    <m:r>
                      <a:rPr lang="en-IN" b="0" i="1" smtClean="0">
                        <a:latin typeface="Cambria Math" panose="02040503050406030204" pitchFamily="18" charset="0"/>
                      </a:rPr>
                      <m:t>𝑔</m:t>
                    </m:r>
                    <m:d>
                      <m:dPr>
                        <m:ctrlPr>
                          <a:rPr lang="en-IN" b="0" i="1" smtClean="0">
                            <a:latin typeface="Cambria Math" panose="02040503050406030204" pitchFamily="18" charset="0"/>
                          </a:rPr>
                        </m:ctrlPr>
                      </m:dPr>
                      <m:e>
                        <m:r>
                          <a:rPr lang="en-IN" b="0" i="1" smtClean="0">
                            <a:latin typeface="Cambria Math" panose="02040503050406030204" pitchFamily="18" charset="0"/>
                          </a:rPr>
                          <m:t>𝑋</m:t>
                        </m:r>
                      </m:e>
                    </m:d>
                  </m:oMath>
                </a14:m>
                <a:r>
                  <a:rPr lang="en-IN" dirty="0" smtClean="0"/>
                  <a:t>. Can we calculate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𝑌</m:t>
                    </m:r>
                  </m:oMath>
                </a14:m>
                <a:r>
                  <a:rPr lang="en-IN" dirty="0" smtClean="0"/>
                  <a:t>?</a:t>
                </a:r>
              </a:p>
              <a:p>
                <a:pPr lvl="2"/>
                <a:r>
                  <a:rPr lang="en-IN" dirty="0" smtClean="0"/>
                  <a:t>Calculating </a:t>
                </a: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oMath>
                </a14:m>
                <a:r>
                  <a:rPr lang="en-IN" dirty="0" smtClean="0"/>
                  <a:t> directly would require us to first get hold of </a:t>
                </a:r>
                <a14:m>
                  <m:oMath xmlns:m="http://schemas.openxmlformats.org/officeDocument/2006/math">
                    <m:sSub>
                      <m:sSubPr>
                        <m:ctrlPr>
                          <a:rPr lang="en-IN" b="0" i="1" smtClean="0">
                            <a:latin typeface="Cambria Math" panose="02040503050406030204" pitchFamily="18" charset="0"/>
                            <a:ea typeface="Cambria Math" panose="02040503050406030204" pitchFamily="18" charset="0"/>
                          </a:rPr>
                        </m:ctrlPr>
                      </m:sSubPr>
                      <m:e>
                        <m:r>
                          <a:rPr lang="en-IN" i="1" smtClean="0">
                            <a:latin typeface="Cambria Math" panose="02040503050406030204" pitchFamily="18" charset="0"/>
                            <a:ea typeface="Cambria Math" panose="02040503050406030204" pitchFamily="18" charset="0"/>
                          </a:rPr>
                          <m:t>ℙ</m:t>
                        </m:r>
                      </m:e>
                      <m:sub>
                        <m:r>
                          <a:rPr lang="en-IN" b="0" i="1" smtClean="0">
                            <a:latin typeface="Cambria Math" panose="02040503050406030204" pitchFamily="18" charset="0"/>
                            <a:ea typeface="Cambria Math" panose="02040503050406030204" pitchFamily="18" charset="0"/>
                          </a:rPr>
                          <m:t>𝑌</m:t>
                        </m:r>
                      </m:sub>
                    </m:sSub>
                  </m:oMath>
                </a14:m>
                <a:r>
                  <a:rPr lang="en-IN" dirty="0" smtClean="0"/>
                  <a:t> – difficult!</a:t>
                </a:r>
              </a:p>
              <a:p>
                <a:pPr lvl="2"/>
                <a:r>
                  <a:rPr lang="en-IN" dirty="0" smtClean="0"/>
                  <a:t>LOTUS gives us a way to use </a:t>
                </a:r>
                <a14:m>
                  <m:oMath xmlns:m="http://schemas.openxmlformats.org/officeDocument/2006/math">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ℙ</m:t>
                        </m:r>
                      </m:e>
                      <m:sub>
                        <m:r>
                          <a:rPr lang="en-IN">
                            <a:latin typeface="Cambria Math" panose="02040503050406030204" pitchFamily="18" charset="0"/>
                            <a:ea typeface="Cambria Math" panose="02040503050406030204" pitchFamily="18" charset="0"/>
                          </a:rPr>
                          <m:t>𝑋</m:t>
                        </m:r>
                      </m:sub>
                    </m:sSub>
                  </m:oMath>
                </a14:m>
                <a:r>
                  <a:rPr lang="en-IN" dirty="0" smtClean="0"/>
                  <a:t> itself to calculate </a:t>
                </a: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oMath>
                </a14:m>
                <a:endParaRPr lang="en-IN" dirty="0" smtClean="0"/>
              </a:p>
              <a:p>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𝑌</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e>
                    </m:d>
                    <m:r>
                      <a:rPr lang="en-IN" b="0" i="1" smtClean="0">
                        <a:latin typeface="Cambria Math" panose="02040503050406030204" pitchFamily="18" charset="0"/>
                        <a:ea typeface="Cambria Math" panose="02040503050406030204" pitchFamily="18" charset="0"/>
                      </a:rPr>
                      <m:t>=</m:t>
                    </m:r>
                    <m:nary>
                      <m:naryPr>
                        <m:chr m:val="∑"/>
                        <m:limLoc m:val="subSup"/>
                        <m:supHide m:val="on"/>
                        <m:ctrlPr>
                          <a:rPr lang="en-IN" b="0" i="1" smtClean="0">
                            <a:latin typeface="Cambria Math" panose="02040503050406030204" pitchFamily="18" charset="0"/>
                            <a:ea typeface="Cambria Math" panose="02040503050406030204" pitchFamily="18" charset="0"/>
                          </a:rPr>
                        </m:ctrlPr>
                      </m:naryPr>
                      <m:sub>
                        <m:r>
                          <m:rPr>
                            <m:brk m:alnAt="9"/>
                          </m:rPr>
                          <a:rPr lang="en-IN" b="0" i="1" smtClean="0">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𝑆</m:t>
                            </m:r>
                          </m:e>
                          <m:sub>
                            <m:r>
                              <a:rPr lang="en-IN" b="0" i="1" smtClean="0">
                                <a:latin typeface="Cambria Math" panose="02040503050406030204" pitchFamily="18" charset="0"/>
                                <a:ea typeface="Cambria Math" panose="02040503050406030204" pitchFamily="18" charset="0"/>
                              </a:rPr>
                              <m:t>𝑋</m:t>
                            </m:r>
                          </m:sub>
                        </m:sSub>
                      </m:sub>
                      <m:sup/>
                      <m:e>
                        <m:r>
                          <a:rPr lang="en-IN" b="0" i="1" smtClean="0">
                            <a:latin typeface="Cambria Math" panose="02040503050406030204" pitchFamily="18" charset="0"/>
                            <a:ea typeface="Cambria Math" panose="02040503050406030204" pitchFamily="18" charset="0"/>
                          </a:rPr>
                          <m:t>𝑔</m:t>
                        </m:r>
                        <m:d>
                          <m:dPr>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e>
                    </m:nary>
                  </m:oMath>
                </a14:m>
                <a:endParaRPr lang="en-IN" dirty="0" smtClean="0"/>
              </a:p>
              <a:p>
                <a:pPr lvl="2"/>
                <a:r>
                  <a:rPr lang="en-IN" b="1" dirty="0" smtClean="0"/>
                  <a:t>Proof</a:t>
                </a:r>
                <a:r>
                  <a:rPr lang="en-IN" dirty="0" smtClean="0"/>
                  <a:t>: much the same way we proved linearity of expectation</a:t>
                </a:r>
              </a:p>
              <a:p>
                <a:pPr lvl="2"/>
                <a:r>
                  <a:rPr lang="en-IN" dirty="0" smtClean="0"/>
                  <a:t>Works no matter what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we have, no matter how complicated </a:t>
                </a:r>
                <a14:m>
                  <m:oMath xmlns:m="http://schemas.openxmlformats.org/officeDocument/2006/math">
                    <m:r>
                      <a:rPr lang="en-IN" b="0" i="1" smtClean="0">
                        <a:latin typeface="Cambria Math" panose="02040503050406030204" pitchFamily="18" charset="0"/>
                      </a:rPr>
                      <m:t>𝑔</m:t>
                    </m:r>
                  </m:oMath>
                </a14:m>
                <a:r>
                  <a:rPr lang="en-IN" dirty="0" smtClean="0"/>
                  <a:t> is</a:t>
                </a:r>
              </a:p>
              <a:p>
                <a:pPr lvl="2"/>
                <a:r>
                  <a:rPr lang="en-IN" dirty="0" smtClean="0"/>
                  <a:t>The function </a:t>
                </a:r>
                <a14:m>
                  <m:oMath xmlns:m="http://schemas.openxmlformats.org/officeDocument/2006/math">
                    <m:r>
                      <a:rPr lang="en-IN" b="0" i="1" smtClean="0">
                        <a:latin typeface="Cambria Math" panose="02040503050406030204" pitchFamily="18" charset="0"/>
                      </a:rPr>
                      <m:t>𝑔</m:t>
                    </m:r>
                  </m:oMath>
                </a14:m>
                <a:r>
                  <a:rPr lang="en-IN" dirty="0" smtClean="0"/>
                  <a:t> does need to satisfy some very easy conditions – all functions we will look at in this course will satisfy these conditions</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1314" b="-2227"/>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5</a:t>
            </a:fld>
            <a:endParaRPr lang="en-US"/>
          </a:p>
        </p:txBody>
      </p:sp>
    </p:spTree>
    <p:extLst>
      <p:ext uri="{BB962C8B-B14F-4D97-AF65-F5344CB8AC3E}">
        <p14:creationId xmlns:p14="http://schemas.microsoft.com/office/powerpoint/2010/main" val="1356460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Rules</a:t>
            </a:r>
            <a:r>
              <a:rPr lang="en-IN" dirty="0" smtClean="0"/>
              <a:t> </a:t>
            </a:r>
            <a:r>
              <a:rPr lang="en-IN" dirty="0"/>
              <a:t>of </a:t>
            </a:r>
            <a:r>
              <a:rPr lang="en-IN" dirty="0" smtClean="0"/>
              <a:t>Expectation: Product Rule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IN" dirty="0" smtClean="0"/>
                  <a:t>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two independent random variables, then we have stronger results on them </a:t>
                </a:r>
                <a14:m>
                  <m:oMath xmlns:m="http://schemas.openxmlformats.org/officeDocument/2006/math">
                    <m:r>
                      <a:rPr lang="en-IN" i="1">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𝑌</m:t>
                        </m:r>
                      </m:e>
                    </m:d>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r>
                      <a:rPr lang="en-IN" i="1">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𝔼</m:t>
                    </m:r>
                    <m:r>
                      <a:rPr lang="en-IN" i="1">
                        <a:latin typeface="Cambria Math" panose="02040503050406030204" pitchFamily="18" charset="0"/>
                        <a:ea typeface="Cambria Math" panose="02040503050406030204" pitchFamily="18" charset="0"/>
                      </a:rPr>
                      <m:t>𝑌</m:t>
                    </m:r>
                  </m:oMath>
                </a14:m>
                <a:endParaRPr lang="en-IN" dirty="0" smtClean="0"/>
              </a:p>
              <a:p>
                <a:pPr lvl="2"/>
                <a:r>
                  <a:rPr lang="en-IN" b="1" dirty="0"/>
                  <a:t>Proof</a:t>
                </a:r>
                <a:r>
                  <a:rPr lang="en-IN" dirty="0"/>
                  <a:t>: Let </a:t>
                </a:r>
                <a14:m>
                  <m:oMath xmlns:m="http://schemas.openxmlformats.org/officeDocument/2006/math">
                    <m:r>
                      <a:rPr lang="en-IN">
                        <a:latin typeface="Cambria Math" panose="02040503050406030204" pitchFamily="18" charset="0"/>
                      </a:rPr>
                      <m:t>𝑍</m:t>
                    </m:r>
                    <m:r>
                      <a:rPr lang="en-IN">
                        <a:latin typeface="Cambria Math" panose="02040503050406030204" pitchFamily="18" charset="0"/>
                      </a:rPr>
                      <m:t>≜</m:t>
                    </m:r>
                    <m:r>
                      <a:rPr lang="en-IN">
                        <a:latin typeface="Cambria Math" panose="02040503050406030204" pitchFamily="18" charset="0"/>
                      </a:rPr>
                      <m:t>𝑋𝑌</m:t>
                    </m:r>
                  </m:oMath>
                </a14:m>
                <a:r>
                  <a:rPr lang="en-IN" dirty="0" smtClean="0"/>
                  <a:t> be a new </a:t>
                </a:r>
                <a:r>
                  <a:rPr lang="en-IN" dirty="0" err="1" smtClean="0"/>
                  <a:t>r.v</a:t>
                </a:r>
                <a:r>
                  <a:rPr lang="en-IN" dirty="0" smtClean="0"/>
                  <a:t>.. </a:t>
                </a:r>
                <a:r>
                  <a:rPr lang="en-IN" dirty="0"/>
                  <a:t>We have </a:t>
                </a:r>
                <a14:m>
                  <m:oMath xmlns:m="http://schemas.openxmlformats.org/officeDocument/2006/math">
                    <m:r>
                      <a:rPr lang="en-IN">
                        <a:latin typeface="Cambria Math" panose="02040503050406030204" pitchFamily="18" charset="0"/>
                        <a:ea typeface="Cambria Math" panose="02040503050406030204" pitchFamily="18" charset="0"/>
                      </a:rPr>
                      <m:t>𝔼</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𝑍</m:t>
                        </m:r>
                      </m:e>
                    </m:d>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𝑧</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𝑍</m:t>
                            </m:r>
                          </m:sub>
                        </m:sSub>
                      </m:sub>
                      <m:sup/>
                      <m:e>
                        <m:r>
                          <a:rPr lang="en-IN">
                            <a:latin typeface="Cambria Math" panose="02040503050406030204" pitchFamily="18" charset="0"/>
                            <a:ea typeface="Cambria Math" panose="02040503050406030204" pitchFamily="18" charset="0"/>
                          </a:rPr>
                          <m:t>𝑧</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𝑍</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𝑧</m:t>
                            </m:r>
                          </m:e>
                        </m:d>
                      </m:e>
                    </m:nary>
                  </m:oMath>
                </a14:m>
                <a:r>
                  <a:rPr lang="en-IN" dirty="0"/>
                  <a:t>. Now the only possible values for </a:t>
                </a:r>
                <a14:m>
                  <m:oMath xmlns:m="http://schemas.openxmlformats.org/officeDocument/2006/math">
                    <m:r>
                      <a:rPr lang="en-IN">
                        <a:latin typeface="Cambria Math" panose="02040503050406030204" pitchFamily="18" charset="0"/>
                      </a:rPr>
                      <m:t>𝑧</m:t>
                    </m:r>
                  </m:oMath>
                </a14:m>
                <a:r>
                  <a:rPr lang="en-IN" dirty="0"/>
                  <a:t> are of the form </a:t>
                </a:r>
                <a14:m>
                  <m:oMath xmlns:m="http://schemas.openxmlformats.org/officeDocument/2006/math">
                    <m:r>
                      <a:rPr lang="en-IN" b="0" i="1" smtClean="0">
                        <a:latin typeface="Cambria Math" panose="02040503050406030204" pitchFamily="18" charset="0"/>
                      </a:rPr>
                      <m:t>𝑥𝑦</m:t>
                    </m:r>
                  </m:oMath>
                </a14:m>
                <a:r>
                  <a:rPr lang="en-IN" dirty="0" smtClean="0"/>
                  <a:t> </a:t>
                </a:r>
                <a:r>
                  <a:rPr lang="en-IN" dirty="0"/>
                  <a:t>where </a:t>
                </a:r>
                <a14:m>
                  <m:oMath xmlns:m="http://schemas.openxmlformats.org/officeDocument/2006/math">
                    <m:r>
                      <a:rPr lang="en-IN">
                        <a:latin typeface="Cambria Math" panose="02040503050406030204" pitchFamily="18" charset="0"/>
                      </a:rPr>
                      <m:t>𝑥</m:t>
                    </m:r>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𝑆</m:t>
                        </m:r>
                      </m:e>
                      <m:sub>
                        <m:r>
                          <a:rPr lang="en-IN">
                            <a:latin typeface="Cambria Math" panose="02040503050406030204" pitchFamily="18" charset="0"/>
                          </a:rPr>
                          <m:t>𝑋</m:t>
                        </m:r>
                      </m:sub>
                    </m:sSub>
                    <m:r>
                      <a:rPr lang="en-IN">
                        <a:latin typeface="Cambria Math" panose="02040503050406030204" pitchFamily="18" charset="0"/>
                      </a:rPr>
                      <m:t>,</m:t>
                    </m:r>
                    <m:r>
                      <a:rPr lang="en-IN">
                        <a:latin typeface="Cambria Math" panose="02040503050406030204" pitchFamily="18" charset="0"/>
                      </a:rPr>
                      <m:t>𝑦</m:t>
                    </m:r>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𝑆</m:t>
                        </m:r>
                      </m:e>
                      <m:sub>
                        <m:r>
                          <a:rPr lang="en-IN">
                            <a:latin typeface="Cambria Math" panose="02040503050406030204" pitchFamily="18" charset="0"/>
                          </a:rPr>
                          <m:t>𝑌</m:t>
                        </m:r>
                      </m:sub>
                    </m:sSub>
                  </m:oMath>
                </a14:m>
                <a:r>
                  <a:rPr lang="en-IN" dirty="0"/>
                  <a:t>. </a:t>
                </a:r>
              </a:p>
              <a:p>
                <a:pPr lvl="2"/>
                <a:r>
                  <a:rPr lang="en-IN" dirty="0"/>
                  <a:t>Thus, we have </a:t>
                </a: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𝑍</m:t>
                    </m:r>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𝑋</m:t>
                            </m:r>
                          </m:sub>
                        </m:sSub>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IN" b="0" i="1" smtClean="0">
                                <a:latin typeface="Cambria Math" panose="02040503050406030204" pitchFamily="18" charset="0"/>
                                <a:ea typeface="Cambria Math" panose="02040503050406030204" pitchFamily="18" charset="0"/>
                              </a:rPr>
                              <m:t>𝑥𝑦</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oMath>
                </a14:m>
                <a:r>
                  <a:rPr lang="en-IN" b="1" dirty="0" smtClean="0"/>
                  <a:t>. </a:t>
                </a:r>
                <a:r>
                  <a:rPr lang="en-IN" dirty="0" smtClean="0"/>
                  <a:t>Note </a:t>
                </a:r>
                <a:r>
                  <a:rPr lang="en-IN" dirty="0"/>
                  <a:t>that even if  multiple ways of getting a value </a:t>
                </a:r>
                <a14:m>
                  <m:oMath xmlns:m="http://schemas.openxmlformats.org/officeDocument/2006/math">
                    <m:r>
                      <a:rPr lang="en-IN">
                        <a:latin typeface="Cambria Math" panose="02040503050406030204" pitchFamily="18" charset="0"/>
                      </a:rPr>
                      <m:t>𝑧</m:t>
                    </m:r>
                  </m:oMath>
                </a14:m>
                <a:r>
                  <a:rPr lang="en-IN" dirty="0"/>
                  <a:t>, all have been taken into account</a:t>
                </a:r>
                <a:r>
                  <a:rPr lang="en-IN" dirty="0" smtClean="0"/>
                  <a:t>.</a:t>
                </a:r>
              </a:p>
              <a:p>
                <a:pPr lvl="2"/>
                <a:r>
                  <a:rPr lang="en-IN" dirty="0" smtClean="0"/>
                  <a:t>Using independence gives us </a:t>
                </a:r>
                <a14:m>
                  <m:oMath xmlns:m="http://schemas.openxmlformats.org/officeDocument/2006/math">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𝑍</m:t>
                    </m:r>
                    <m:r>
                      <a:rPr lang="en-IN">
                        <a:latin typeface="Cambria Math" panose="02040503050406030204" pitchFamily="18" charset="0"/>
                        <a:ea typeface="Cambria Math" panose="02040503050406030204" pitchFamily="18" charset="0"/>
                      </a:rPr>
                      <m:t>=</m:t>
                    </m:r>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𝑋</m:t>
                            </m:r>
                          </m:sub>
                        </m:sSub>
                      </m:sub>
                      <m:sup/>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r>
                              <a:rPr lang="en-IN">
                                <a:latin typeface="Cambria Math" panose="02040503050406030204" pitchFamily="18" charset="0"/>
                                <a:ea typeface="Cambria Math" panose="02040503050406030204" pitchFamily="18" charset="0"/>
                              </a:rPr>
                              <m:t>∈</m:t>
                            </m:r>
                            <m:sSub>
                              <m:sSubPr>
                                <m:ctrlPr>
                                  <a:rPr lang="en-IN" i="1">
                                    <a:latin typeface="Cambria Math" panose="02040503050406030204" pitchFamily="18" charset="0"/>
                                    <a:ea typeface="Cambria Math" panose="02040503050406030204" pitchFamily="18" charset="0"/>
                                  </a:rPr>
                                </m:ctrlPr>
                              </m:sSubPr>
                              <m:e>
                                <m:r>
                                  <a:rPr lang="en-IN">
                                    <a:latin typeface="Cambria Math" panose="02040503050406030204" pitchFamily="18" charset="0"/>
                                    <a:ea typeface="Cambria Math" panose="02040503050406030204" pitchFamily="18" charset="0"/>
                                  </a:rPr>
                                  <m:t>𝑆</m:t>
                                </m:r>
                              </m:e>
                              <m:sub>
                                <m:r>
                                  <a:rPr lang="en-IN">
                                    <a:latin typeface="Cambria Math" panose="02040503050406030204" pitchFamily="18" charset="0"/>
                                    <a:ea typeface="Cambria Math" panose="02040503050406030204" pitchFamily="18" charset="0"/>
                                  </a:rPr>
                                  <m:t>𝑌</m:t>
                                </m:r>
                              </m:sub>
                            </m:sSub>
                          </m:sub>
                          <m:sup/>
                          <m:e>
                            <m:r>
                              <a:rPr lang="en-IN">
                                <a:latin typeface="Cambria Math" panose="02040503050406030204" pitchFamily="18" charset="0"/>
                                <a:ea typeface="Cambria Math" panose="02040503050406030204" pitchFamily="18" charset="0"/>
                              </a:rPr>
                              <m:t>𝑥𝑦</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𝑋</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𝑥</m:t>
                                </m:r>
                              </m:e>
                            </m:d>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𝑌</m:t>
                                </m:r>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𝑦</m:t>
                                </m:r>
                              </m:e>
                            </m:d>
                          </m:e>
                        </m:nary>
                      </m:e>
                    </m:nary>
                  </m:oMath>
                </a14:m>
                <a:endParaRPr lang="en-IN" b="1" dirty="0" smtClean="0"/>
              </a:p>
              <a:p>
                <a:pPr lvl="2"/>
                <a14:m>
                  <m:oMath xmlns:m="http://schemas.openxmlformats.org/officeDocument/2006/math">
                    <m:r>
                      <a:rPr lang="en-IN" b="0" i="1" smtClean="0">
                        <a:latin typeface="Cambria Math" panose="02040503050406030204" pitchFamily="18" charset="0"/>
                        <a:ea typeface="Cambria Math" panose="02040503050406030204" pitchFamily="18" charset="0"/>
                      </a:rPr>
                      <m:t>=</m:t>
                    </m:r>
                    <m:d>
                      <m:dPr>
                        <m:ctrlPr>
                          <a:rPr lang="en-IN" b="0" i="1" smtClean="0">
                            <a:latin typeface="Cambria Math" panose="02040503050406030204" pitchFamily="18" charset="0"/>
                            <a:ea typeface="Cambria Math" panose="02040503050406030204" pitchFamily="18" charset="0"/>
                          </a:rPr>
                        </m:ctrlPr>
                      </m:dPr>
                      <m:e>
                        <m:nary>
                          <m:naryPr>
                            <m:chr m:val="∑"/>
                            <m:limLoc m:val="subSup"/>
                            <m:supHide m:val="on"/>
                            <m:ctrlPr>
                              <a:rPr lang="en-IN" i="1">
                                <a:latin typeface="Cambria Math" panose="02040503050406030204" pitchFamily="18" charset="0"/>
                                <a:ea typeface="Cambria Math" panose="02040503050406030204" pitchFamily="18" charset="0"/>
                              </a:rPr>
                            </m:ctrlPr>
                          </m:naryPr>
                          <m:sub>
                            <m:r>
                              <a:rPr lang="en-IN">
                                <a:latin typeface="Cambria Math" panose="02040503050406030204" pitchFamily="18" charset="0"/>
                                <a:ea typeface="Cambria Math" panose="02040503050406030204" pitchFamily="18" charset="0"/>
                              </a:rPr>
                              <m:t>𝑥</m:t>
                            </m:r>
                          </m:sub>
                          <m:sup/>
                          <m:e>
                            <m:r>
                              <a:rPr lang="en-IN">
                                <a:latin typeface="Cambria Math" panose="02040503050406030204" pitchFamily="18" charset="0"/>
                                <a:ea typeface="Cambria Math" panose="02040503050406030204" pitchFamily="18" charset="0"/>
                              </a:rPr>
                              <m:t>𝑥</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𝑥</m:t>
                                </m:r>
                              </m:e>
                            </m:d>
                          </m:e>
                        </m:nary>
                      </m:e>
                    </m:d>
                    <m:r>
                      <a:rPr lang="en-IN" b="0" i="1" smtClean="0">
                        <a:latin typeface="Cambria Math" panose="02040503050406030204" pitchFamily="18" charset="0"/>
                        <a:ea typeface="Cambria Math" panose="02040503050406030204" pitchFamily="18" charset="0"/>
                      </a:rPr>
                      <m:t>⋅</m:t>
                    </m:r>
                    <m:d>
                      <m:dPr>
                        <m:ctrlPr>
                          <a:rPr lang="en-IN" b="0" i="1" smtClean="0">
                            <a:latin typeface="Cambria Math" panose="02040503050406030204" pitchFamily="18" charset="0"/>
                            <a:ea typeface="Cambria Math" panose="02040503050406030204" pitchFamily="18" charset="0"/>
                          </a:rPr>
                        </m:ctrlPr>
                      </m:dPr>
                      <m:e>
                        <m:nary>
                          <m:naryPr>
                            <m:chr m:val="∑"/>
                            <m:limLoc m:val="subSup"/>
                            <m:supHide m:val="on"/>
                            <m:ctrlPr>
                              <a:rPr lang="en-IN" i="1">
                                <a:latin typeface="Cambria Math" panose="02040503050406030204" pitchFamily="18" charset="0"/>
                                <a:ea typeface="Cambria Math" panose="02040503050406030204" pitchFamily="18" charset="0"/>
                              </a:rPr>
                            </m:ctrlPr>
                          </m:naryPr>
                          <m:sub>
                            <m:r>
                              <m:rPr>
                                <m:brk m:alnAt="1"/>
                              </m:rPr>
                              <a:rPr lang="en-IN">
                                <a:latin typeface="Cambria Math" panose="02040503050406030204" pitchFamily="18" charset="0"/>
                                <a:ea typeface="Cambria Math" panose="02040503050406030204" pitchFamily="18" charset="0"/>
                              </a:rPr>
                              <m:t>𝑦</m:t>
                            </m:r>
                          </m:sub>
                          <m:sup/>
                          <m:e>
                            <m:r>
                              <a:rPr lang="en-IN">
                                <a:latin typeface="Cambria Math" panose="02040503050406030204" pitchFamily="18" charset="0"/>
                                <a:ea typeface="Cambria Math" panose="02040503050406030204" pitchFamily="18" charset="0"/>
                              </a:rPr>
                              <m:t>𝑦</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a:latin typeface="Cambria Math" panose="02040503050406030204" pitchFamily="18" charset="0"/>
                                    <a:ea typeface="Cambria Math" panose="02040503050406030204" pitchFamily="18" charset="0"/>
                                  </a:rPr>
                                  <m:t>𝑦</m:t>
                                </m:r>
                              </m:e>
                            </m:d>
                          </m:e>
                        </m:nary>
                      </m:e>
                    </m:d>
                    <m:r>
                      <a:rPr lang="en-IN">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a:latin typeface="Cambria Math" panose="02040503050406030204" pitchFamily="18" charset="0"/>
                        <a:ea typeface="Cambria Math" panose="02040503050406030204" pitchFamily="18" charset="0"/>
                      </a:rPr>
                      <m:t>𝔼</m:t>
                    </m:r>
                    <m:r>
                      <a:rPr lang="en-IN">
                        <a:latin typeface="Cambria Math" panose="02040503050406030204" pitchFamily="18" charset="0"/>
                        <a:ea typeface="Cambria Math" panose="02040503050406030204" pitchFamily="18" charset="0"/>
                      </a:rPr>
                      <m:t>𝑌</m:t>
                    </m:r>
                  </m:oMath>
                </a14:m>
                <a:endParaRPr lang="en-IN" dirty="0"/>
              </a:p>
              <a:p>
                <a:r>
                  <a:rPr lang="en-IN" b="1" dirty="0" smtClean="0"/>
                  <a:t>Warning</a:t>
                </a:r>
                <a:r>
                  <a:rPr lang="en-IN" dirty="0" smtClean="0"/>
                  <a:t>: this result crucially uses independence: may fail if </a:t>
                </a:r>
                <a14:m>
                  <m:oMath xmlns:m="http://schemas.openxmlformats.org/officeDocument/2006/math">
                    <m:r>
                      <a:rPr lang="en-IN" b="0" i="1" smtClean="0">
                        <a:latin typeface="Cambria Math" panose="02040503050406030204" pitchFamily="18" charset="0"/>
                      </a:rPr>
                      <m:t>𝑋</m:t>
                    </m:r>
                    <m:r>
                      <a:rPr lang="en-IN" b="0" i="1" smtClean="0">
                        <a:latin typeface="Cambria Math" panose="02040503050406030204" pitchFamily="18" charset="0"/>
                      </a:rPr>
                      <m:t>,</m:t>
                    </m:r>
                    <m:r>
                      <a:rPr lang="en-IN" b="0" i="1" smtClean="0">
                        <a:latin typeface="Cambria Math" panose="02040503050406030204" pitchFamily="18" charset="0"/>
                      </a:rPr>
                      <m:t>𝑌</m:t>
                    </m:r>
                  </m:oMath>
                </a14:m>
                <a:r>
                  <a:rPr lang="en-IN" dirty="0" smtClean="0"/>
                  <a:t> are not independent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78" t="-2759" r="-1682"/>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6</a:t>
            </a:fld>
            <a:endParaRPr lang="en-US"/>
          </a:p>
        </p:txBody>
      </p:sp>
    </p:spTree>
    <p:extLst>
      <p:ext uri="{BB962C8B-B14F-4D97-AF65-F5344CB8AC3E}">
        <p14:creationId xmlns:p14="http://schemas.microsoft.com/office/powerpoint/2010/main" val="62748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Sample Mean</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300823"/>
              </a:xfrm>
            </p:spPr>
            <p:txBody>
              <a:bodyPr/>
              <a:lstStyle/>
              <a:p>
                <a:r>
                  <a:rPr lang="en-IN" dirty="0" smtClean="0"/>
                  <a:t>Suppose we have a </a:t>
                </a:r>
                <a:r>
                  <a:rPr lang="en-IN" dirty="0" err="1" smtClean="0"/>
                  <a:t>r.v</a:t>
                </a:r>
                <a:r>
                  <a:rPr lang="en-IN" dirty="0" smtClean="0"/>
                  <a:t>. </a:t>
                </a:r>
                <a14:m>
                  <m:oMath xmlns:m="http://schemas.openxmlformats.org/officeDocument/2006/math">
                    <m:r>
                      <a:rPr lang="en-IN" b="0" i="1" smtClean="0">
                        <a:latin typeface="Cambria Math" panose="02040503050406030204" pitchFamily="18" charset="0"/>
                      </a:rPr>
                      <m:t>𝑋</m:t>
                    </m:r>
                  </m:oMath>
                </a14:m>
                <a:r>
                  <a:rPr lang="en-IN" dirty="0" smtClean="0"/>
                  <a:t> and we sample it again and again, say </a:t>
                </a:r>
                <a14:m>
                  <m:oMath xmlns:m="http://schemas.openxmlformats.org/officeDocument/2006/math">
                    <m:r>
                      <a:rPr lang="en-IN" b="0" i="1" smtClean="0">
                        <a:latin typeface="Cambria Math" panose="02040503050406030204" pitchFamily="18" charset="0"/>
                      </a:rPr>
                      <m:t>𝑛</m:t>
                    </m:r>
                  </m:oMath>
                </a14:m>
                <a:r>
                  <a:rPr lang="en-IN" dirty="0" smtClean="0"/>
                  <a:t> times</a:t>
                </a:r>
              </a:p>
              <a:p>
                <a:pPr lvl="2"/>
                <a:r>
                  <a:rPr lang="en-IN" dirty="0" smtClean="0"/>
                  <a:t>E.g. we have a dice/coin and we throw/toss it again and again</a:t>
                </a:r>
              </a:p>
              <a:p>
                <a:pPr lvl="2"/>
                <a:r>
                  <a:rPr lang="en-IN" dirty="0" smtClean="0"/>
                  <a:t>Make sure that samples are independent of each other</a:t>
                </a:r>
              </a:p>
              <a:p>
                <a:pPr lvl="3"/>
                <a:r>
                  <a:rPr lang="en-IN" dirty="0" smtClean="0"/>
                  <a:t>For example in the coin case, do toss the coin fairly </a:t>
                </a:r>
                <a14:m>
                  <m:oMath xmlns:m="http://schemas.openxmlformats.org/officeDocument/2006/math">
                    <m:r>
                      <a:rPr lang="en-IN" b="0" i="1" smtClean="0">
                        <a:latin typeface="Cambria Math" panose="02040503050406030204" pitchFamily="18" charset="0"/>
                      </a:rPr>
                      <m:t>𝑛</m:t>
                    </m:r>
                  </m:oMath>
                </a14:m>
                <a:r>
                  <a:rPr lang="en-IN" dirty="0" smtClean="0"/>
                  <a:t> times – do not just toss it once and then blindly repeat the value of the first toss </a:t>
                </a:r>
                <a14:m>
                  <m:oMath xmlns:m="http://schemas.openxmlformats.org/officeDocument/2006/math">
                    <m:r>
                      <a:rPr lang="en-IN" b="0" i="1" smtClean="0">
                        <a:latin typeface="Cambria Math" panose="02040503050406030204" pitchFamily="18" charset="0"/>
                      </a:rPr>
                      <m:t>𝑛</m:t>
                    </m:r>
                    <m:r>
                      <a:rPr lang="en-IN" b="0" i="1" smtClean="0">
                        <a:latin typeface="Cambria Math" panose="02040503050406030204" pitchFamily="18" charset="0"/>
                      </a:rPr>
                      <m:t> </m:t>
                    </m:r>
                  </m:oMath>
                </a14:m>
                <a:r>
                  <a:rPr lang="en-IN" dirty="0" smtClean="0"/>
                  <a:t>times</a:t>
                </a:r>
              </a:p>
              <a:p>
                <a:pPr lvl="2"/>
                <a:r>
                  <a:rPr lang="en-IN" dirty="0" smtClean="0"/>
                  <a:t>Using the values obtained in these repeated samples, say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smtClean="0"/>
                  <a:t>, we can get a very good estimate </a:t>
                </a:r>
                <a14:m>
                  <m:oMath xmlns:m="http://schemas.openxmlformats.org/officeDocument/2006/math">
                    <m:r>
                      <a:rPr lang="en-IN" i="1" smtClean="0">
                        <a:latin typeface="Cambria Math" panose="02040503050406030204" pitchFamily="18" charset="0"/>
                        <a:ea typeface="Cambria Math" panose="02040503050406030204" pitchFamily="18" charset="0"/>
                      </a:rPr>
                      <m:t>𝔼</m:t>
                    </m:r>
                    <m:r>
                      <a:rPr lang="en-IN" b="0" i="1" smtClean="0">
                        <a:latin typeface="Cambria Math" panose="02040503050406030204" pitchFamily="18" charset="0"/>
                        <a:ea typeface="Cambria Math" panose="02040503050406030204" pitchFamily="18" charset="0"/>
                      </a:rPr>
                      <m:t>𝑋</m:t>
                    </m:r>
                  </m:oMath>
                </a14:m>
                <a:r>
                  <a:rPr lang="en-IN" dirty="0" smtClean="0"/>
                  <a:t> if </a:t>
                </a:r>
                <a14:m>
                  <m:oMath xmlns:m="http://schemas.openxmlformats.org/officeDocument/2006/math">
                    <m:r>
                      <a:rPr lang="en-IN" b="0" i="1" smtClean="0">
                        <a:latin typeface="Cambria Math" panose="02040503050406030204" pitchFamily="18" charset="0"/>
                      </a:rPr>
                      <m:t>𝑛</m:t>
                    </m:r>
                  </m:oMath>
                </a14:m>
                <a:r>
                  <a:rPr lang="en-IN" dirty="0" smtClean="0"/>
                  <a:t> is sufficiently large </a:t>
                </a:r>
              </a:p>
              <a:p>
                <a:pPr lvl="2"/>
                <a:r>
                  <a:rPr lang="en-IN" dirty="0" smtClean="0"/>
                  <a:t>Called </a:t>
                </a:r>
                <a:r>
                  <a:rPr lang="en-IN" i="0" dirty="0"/>
                  <a:t>sample mean</a:t>
                </a:r>
                <a:r>
                  <a:rPr lang="en-IN" dirty="0"/>
                  <a:t>, or </a:t>
                </a:r>
                <a:r>
                  <a:rPr lang="en-IN" i="0" dirty="0" smtClean="0"/>
                  <a:t>sample expectation</a:t>
                </a:r>
                <a:r>
                  <a:rPr lang="en-IN" dirty="0" smtClean="0"/>
                  <a:t>, or </a:t>
                </a:r>
                <a:r>
                  <a:rPr lang="en-IN" i="0" dirty="0" smtClean="0"/>
                  <a:t>empirical mean</a:t>
                </a:r>
                <a:endParaRPr lang="en-IN" dirty="0"/>
              </a:p>
              <a:p>
                <a:pPr algn="ctr"/>
                <a14:m>
                  <m:oMath xmlns:m="http://schemas.openxmlformats.org/officeDocument/2006/math">
                    <m:acc>
                      <m:accPr>
                        <m:chr m:val="̂"/>
                        <m:ctrlPr>
                          <a:rPr lang="en-IN" i="1" dirty="0">
                            <a:latin typeface="Cambria Math" panose="02040503050406030204" pitchFamily="18" charset="0"/>
                            <a:ea typeface="Cambria Math" panose="02040503050406030204" pitchFamily="18" charset="0"/>
                          </a:rPr>
                        </m:ctrlPr>
                      </m:accPr>
                      <m:e>
                        <m:r>
                          <a:rPr lang="en-IN">
                            <a:latin typeface="Cambria Math" panose="02040503050406030204" pitchFamily="18" charset="0"/>
                            <a:ea typeface="Cambria Math" panose="02040503050406030204" pitchFamily="18" charset="0"/>
                          </a:rPr>
                          <m:t>𝔼</m:t>
                        </m:r>
                      </m:e>
                    </m:acc>
                    <m:r>
                      <a:rPr lang="en-IN" i="1" dirty="0">
                        <a:latin typeface="Cambria Math" panose="02040503050406030204" pitchFamily="18" charset="0"/>
                        <a:ea typeface="Cambria Math" panose="02040503050406030204" pitchFamily="18" charset="0"/>
                      </a:rPr>
                      <m:t>𝑋</m:t>
                    </m:r>
                    <m:r>
                      <a:rPr lang="en-IN" b="0" i="1" dirty="0" smtClean="0">
                        <a:latin typeface="Cambria Math" panose="02040503050406030204" pitchFamily="18" charset="0"/>
                        <a:ea typeface="Cambria Math" panose="02040503050406030204" pitchFamily="18" charset="0"/>
                      </a:rPr>
                      <m:t>=</m:t>
                    </m:r>
                    <m:acc>
                      <m:accPr>
                        <m:chr m:val="̅"/>
                        <m:ctrlPr>
                          <a:rPr lang="en-IN" i="1">
                            <a:latin typeface="Cambria Math" panose="02040503050406030204" pitchFamily="18" charset="0"/>
                          </a:rPr>
                        </m:ctrlPr>
                      </m:accPr>
                      <m:e>
                        <m:r>
                          <a:rPr lang="en-IN" i="1">
                            <a:latin typeface="Cambria Math" panose="02040503050406030204" pitchFamily="18" charset="0"/>
                          </a:rPr>
                          <m:t>𝑋</m:t>
                        </m:r>
                      </m:e>
                    </m:acc>
                    <m:r>
                      <a:rPr lang="en-IN" b="0" i="1" smtClean="0">
                        <a:latin typeface="Cambria Math" panose="02040503050406030204" pitchFamily="18" charset="0"/>
                      </a:rPr>
                      <m:t>=</m:t>
                    </m:r>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r>
                          <a:rPr lang="en-IN" b="0" i="1" smtClean="0">
                            <a:latin typeface="Cambria Math" panose="02040503050406030204" pitchFamily="18" charset="0"/>
                          </a:rPr>
                          <m:t>𝑛</m:t>
                        </m:r>
                      </m:den>
                    </m:f>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𝑖</m:t>
                            </m:r>
                          </m:sub>
                        </m:sSub>
                      </m:e>
                    </m:nary>
                  </m:oMath>
                </a14:m>
                <a:r>
                  <a:rPr lang="en-IN" dirty="0" smtClean="0"/>
                  <a:t> </a:t>
                </a:r>
              </a:p>
              <a:p>
                <a:r>
                  <a:rPr lang="en-IN" b="1" dirty="0" smtClean="0"/>
                  <a:t>Note</a:t>
                </a:r>
                <a:r>
                  <a:rPr lang="en-IN" dirty="0" smtClean="0"/>
                  <a:t>: sample mean can give answers that need careful analysis</a:t>
                </a:r>
                <a:endParaRPr lang="en-IN" i="0" dirty="0" smtClean="0"/>
              </a:p>
              <a:p>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300823"/>
              </a:xfrm>
              <a:blipFill>
                <a:blip r:embed="rId2"/>
                <a:stretch>
                  <a:fillRect l="-562" t="-2759" r="-1226"/>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7</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679" y="245963"/>
            <a:ext cx="1731319" cy="1731319"/>
          </a:xfrm>
          <a:prstGeom prst="rect">
            <a:avLst/>
          </a:prstGeom>
        </p:spPr>
      </p:pic>
      <p:sp>
        <p:nvSpPr>
          <p:cNvPr id="6" name="Rectangular Callout 5"/>
          <p:cNvSpPr/>
          <p:nvPr/>
        </p:nvSpPr>
        <p:spPr>
          <a:xfrm>
            <a:off x="1655545" y="266494"/>
            <a:ext cx="8730904" cy="1182311"/>
          </a:xfrm>
          <a:prstGeom prst="wedgeRectCallout">
            <a:avLst>
              <a:gd name="adj1" fmla="val 59553"/>
              <a:gd name="adj2" fmla="val 4181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Indeed! </a:t>
            </a:r>
            <a:r>
              <a:rPr lang="en-US" sz="2400" dirty="0" smtClean="0">
                <a:solidFill>
                  <a:schemeClr val="tx1"/>
                </a:solidFill>
                <a:latin typeface="+mj-lt"/>
              </a:rPr>
              <a:t>If we ask 1000 </a:t>
            </a:r>
            <a:r>
              <a:rPr lang="en-US" sz="2400" dirty="0">
                <a:solidFill>
                  <a:schemeClr val="tx1"/>
                </a:solidFill>
                <a:latin typeface="+mj-lt"/>
              </a:rPr>
              <a:t>random Indians, how many children they have, </a:t>
            </a:r>
            <a:r>
              <a:rPr lang="en-US" sz="2400" dirty="0" smtClean="0">
                <a:solidFill>
                  <a:schemeClr val="tx1"/>
                </a:solidFill>
                <a:latin typeface="+mj-lt"/>
              </a:rPr>
              <a:t>the sample mean might come out to be 2.35. However, no Indian can have 2.35 children since number of children has to be an integer!</a:t>
            </a:r>
            <a:endParaRPr lang="en-US" sz="2400" dirty="0">
              <a:solidFill>
                <a:schemeClr val="tx1"/>
              </a:solidFill>
              <a:latin typeface="+mj-lt"/>
            </a:endParaRPr>
          </a:p>
        </p:txBody>
      </p:sp>
      <p:grpSp>
        <p:nvGrpSpPr>
          <p:cNvPr id="7" name="Group 6"/>
          <p:cNvGrpSpPr/>
          <p:nvPr/>
        </p:nvGrpSpPr>
        <p:grpSpPr>
          <a:xfrm>
            <a:off x="10385076" y="2108664"/>
            <a:ext cx="1468606" cy="1238929"/>
            <a:chOff x="12383748" y="1219011"/>
            <a:chExt cx="1862104" cy="1570887"/>
          </a:xfrm>
        </p:grpSpPr>
        <p:sp>
          <p:nvSpPr>
            <p:cNvPr id="8" name="Freeform 7"/>
            <p:cNvSpPr/>
            <p:nvPr/>
          </p:nvSpPr>
          <p:spPr>
            <a:xfrm>
              <a:off x="12383748" y="1219011"/>
              <a:ext cx="1862104" cy="1570887"/>
            </a:xfrm>
            <a:custGeom>
              <a:avLst/>
              <a:gdLst>
                <a:gd name="connsiteX0" fmla="*/ 720726 w 1441452"/>
                <a:gd name="connsiteY0" fmla="*/ 0 h 1216022"/>
                <a:gd name="connsiteX1" fmla="*/ 1437731 w 1441452"/>
                <a:gd name="connsiteY1" fmla="*/ 718294 h 1216022"/>
                <a:gd name="connsiteX2" fmla="*/ 1441452 w 1441452"/>
                <a:gd name="connsiteY2" fmla="*/ 800098 h 1216022"/>
                <a:gd name="connsiteX3" fmla="*/ 1426809 w 1441452"/>
                <a:gd name="connsiteY3" fmla="*/ 883920 h 1216022"/>
                <a:gd name="connsiteX4" fmla="*/ 720726 w 1441452"/>
                <a:gd name="connsiteY4" fmla="*/ 1216022 h 1216022"/>
                <a:gd name="connsiteX5" fmla="*/ 14643 w 1441452"/>
                <a:gd name="connsiteY5" fmla="*/ 883920 h 1216022"/>
                <a:gd name="connsiteX6" fmla="*/ 0 w 1441452"/>
                <a:gd name="connsiteY6" fmla="*/ 800098 h 1216022"/>
                <a:gd name="connsiteX7" fmla="*/ 3721 w 1441452"/>
                <a:gd name="connsiteY7" fmla="*/ 718294 h 1216022"/>
                <a:gd name="connsiteX8" fmla="*/ 720726 w 1441452"/>
                <a:gd name="connsiteY8" fmla="*/ 0 h 121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1452" h="1216022">
                  <a:moveTo>
                    <a:pt x="720726" y="0"/>
                  </a:moveTo>
                  <a:cubicBezTo>
                    <a:pt x="1093894" y="0"/>
                    <a:pt x="1400823" y="314839"/>
                    <a:pt x="1437731" y="718294"/>
                  </a:cubicBezTo>
                  <a:lnTo>
                    <a:pt x="1441452" y="800098"/>
                  </a:lnTo>
                  <a:lnTo>
                    <a:pt x="1426809" y="883920"/>
                  </a:lnTo>
                  <a:cubicBezTo>
                    <a:pt x="1359604" y="1073450"/>
                    <a:pt x="1069016" y="1216022"/>
                    <a:pt x="720726" y="1216022"/>
                  </a:cubicBezTo>
                  <a:cubicBezTo>
                    <a:pt x="372436" y="1216022"/>
                    <a:pt x="81848" y="1073450"/>
                    <a:pt x="14643" y="883920"/>
                  </a:cubicBezTo>
                  <a:lnTo>
                    <a:pt x="0" y="800098"/>
                  </a:lnTo>
                  <a:lnTo>
                    <a:pt x="3721" y="718294"/>
                  </a:lnTo>
                  <a:cubicBezTo>
                    <a:pt x="40630" y="314839"/>
                    <a:pt x="347558" y="0"/>
                    <a:pt x="720726" y="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reeform 8"/>
            <p:cNvSpPr/>
            <p:nvPr/>
          </p:nvSpPr>
          <p:spPr>
            <a:xfrm rot="10800000">
              <a:off x="12542947" y="1611492"/>
              <a:ext cx="1543705" cy="969673"/>
            </a:xfrm>
            <a:custGeom>
              <a:avLst/>
              <a:gdLst>
                <a:gd name="connsiteX0" fmla="*/ 597490 w 1194980"/>
                <a:gd name="connsiteY0" fmla="*/ 0 h 750623"/>
                <a:gd name="connsiteX1" fmla="*/ 1194980 w 1194980"/>
                <a:gd name="connsiteY1" fmla="*/ 278342 h 750623"/>
                <a:gd name="connsiteX2" fmla="*/ 597490 w 1194980"/>
                <a:gd name="connsiteY2" fmla="*/ 750623 h 750623"/>
                <a:gd name="connsiteX3" fmla="*/ 0 w 1194980"/>
                <a:gd name="connsiteY3" fmla="*/ 278342 h 750623"/>
                <a:gd name="connsiteX4" fmla="*/ 597490 w 1194980"/>
                <a:gd name="connsiteY4" fmla="*/ 0 h 750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980" h="750623">
                  <a:moveTo>
                    <a:pt x="597490" y="0"/>
                  </a:moveTo>
                  <a:cubicBezTo>
                    <a:pt x="927475" y="0"/>
                    <a:pt x="1194980" y="124618"/>
                    <a:pt x="1194980" y="278342"/>
                  </a:cubicBezTo>
                  <a:cubicBezTo>
                    <a:pt x="1194980" y="539176"/>
                    <a:pt x="927475" y="750623"/>
                    <a:pt x="597490" y="750623"/>
                  </a:cubicBezTo>
                  <a:cubicBezTo>
                    <a:pt x="267505" y="750623"/>
                    <a:pt x="0" y="539176"/>
                    <a:pt x="0" y="278342"/>
                  </a:cubicBezTo>
                  <a:cubicBezTo>
                    <a:pt x="0" y="124618"/>
                    <a:pt x="267505" y="0"/>
                    <a:pt x="59749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reeform 9"/>
            <p:cNvSpPr/>
            <p:nvPr/>
          </p:nvSpPr>
          <p:spPr>
            <a:xfrm>
              <a:off x="13314800" y="1219011"/>
              <a:ext cx="931052" cy="1570887"/>
            </a:xfrm>
            <a:custGeom>
              <a:avLst/>
              <a:gdLst>
                <a:gd name="connsiteX0" fmla="*/ 0 w 720726"/>
                <a:gd name="connsiteY0" fmla="*/ 0 h 1216022"/>
                <a:gd name="connsiteX1" fmla="*/ 717005 w 720726"/>
                <a:gd name="connsiteY1" fmla="*/ 718294 h 1216022"/>
                <a:gd name="connsiteX2" fmla="*/ 720726 w 720726"/>
                <a:gd name="connsiteY2" fmla="*/ 800098 h 1216022"/>
                <a:gd name="connsiteX3" fmla="*/ 706083 w 720726"/>
                <a:gd name="connsiteY3" fmla="*/ 883920 h 1216022"/>
                <a:gd name="connsiteX4" fmla="*/ 0 w 720726"/>
                <a:gd name="connsiteY4" fmla="*/ 1216022 h 1216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726" h="1216022">
                  <a:moveTo>
                    <a:pt x="0" y="0"/>
                  </a:moveTo>
                  <a:cubicBezTo>
                    <a:pt x="373168" y="0"/>
                    <a:pt x="680097" y="314839"/>
                    <a:pt x="717005" y="718294"/>
                  </a:cubicBezTo>
                  <a:lnTo>
                    <a:pt x="720726" y="800098"/>
                  </a:lnTo>
                  <a:lnTo>
                    <a:pt x="706083" y="883920"/>
                  </a:lnTo>
                  <a:cubicBezTo>
                    <a:pt x="638878" y="1073450"/>
                    <a:pt x="348290" y="1216022"/>
                    <a:pt x="0" y="1216022"/>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rot="1665767">
              <a:off x="12772445" y="2008188"/>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rot="19934233" flipV="1">
              <a:off x="13397236" y="2008187"/>
              <a:ext cx="462622" cy="333492"/>
            </a:xfrm>
            <a:prstGeom prst="ellipse">
              <a:avLst/>
            </a:prstGeom>
            <a:pattFill prst="dkHorz">
              <a:fgClr>
                <a:schemeClr val="tx1"/>
              </a:fgClr>
              <a:bgClr>
                <a:schemeClr val="accent3">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 name="Rectangular Callout 12"/>
          <p:cNvSpPr/>
          <p:nvPr/>
        </p:nvSpPr>
        <p:spPr>
          <a:xfrm>
            <a:off x="2396690" y="1848052"/>
            <a:ext cx="7556029" cy="1548492"/>
          </a:xfrm>
          <a:prstGeom prst="wedgeRectCallout">
            <a:avLst>
              <a:gd name="adj1" fmla="val 61356"/>
              <a:gd name="adj2" fmla="val 3890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Yes, that is why we warned not to take expectation/sample mean literally. All that your experiment tells you is that most Indians have </a:t>
            </a:r>
            <a:r>
              <a:rPr lang="en-IN" sz="2400" i="1" dirty="0" smtClean="0">
                <a:solidFill>
                  <a:schemeClr val="tx1"/>
                </a:solidFill>
                <a:latin typeface="+mj-lt"/>
              </a:rPr>
              <a:t>around</a:t>
            </a:r>
            <a:r>
              <a:rPr lang="en-IN" sz="2400" dirty="0" smtClean="0">
                <a:solidFill>
                  <a:schemeClr val="tx1"/>
                </a:solidFill>
                <a:latin typeface="+mj-lt"/>
              </a:rPr>
              <a:t> 2.35 children. Some may have much more (e.g. 7) or much less (e.g. 0) but they are usually rarer</a:t>
            </a:r>
            <a:endParaRPr lang="en-IN" sz="2400" dirty="0">
              <a:solidFill>
                <a:schemeClr val="tx1"/>
              </a:solidFill>
              <a:latin typeface="+mj-lt"/>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197626" y="4131495"/>
            <a:ext cx="1730672" cy="1730672"/>
          </a:xfrm>
          <a:prstGeom prst="rect">
            <a:avLst/>
          </a:prstGeom>
        </p:spPr>
      </p:pic>
      <mc:AlternateContent xmlns:mc="http://schemas.openxmlformats.org/markup-compatibility/2006" xmlns:a14="http://schemas.microsoft.com/office/drawing/2010/main">
        <mc:Choice Requires="a14">
          <p:sp>
            <p:nvSpPr>
              <p:cNvPr id="15" name="Rectangular Callout 14"/>
              <p:cNvSpPr/>
              <p:nvPr/>
            </p:nvSpPr>
            <p:spPr>
              <a:xfrm>
                <a:off x="1578543" y="3548509"/>
                <a:ext cx="8807367" cy="1690147"/>
              </a:xfrm>
              <a:prstGeom prst="wedgeRectCallout">
                <a:avLst>
                  <a:gd name="adj1" fmla="val 58594"/>
                  <a:gd name="adj2" fmla="val 50921"/>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Interesting fact</a:t>
                </a:r>
                <a:r>
                  <a:rPr lang="en-IN" sz="2400" dirty="0" smtClean="0">
                    <a:solidFill>
                      <a:schemeClr val="tx1"/>
                    </a:solidFill>
                    <a:latin typeface="+mj-lt"/>
                  </a:rPr>
                  <a:t>: the sample mean is the point which is the closest to all samples in terms of squared distance (</a:t>
                </a:r>
                <a:r>
                  <a:rPr lang="en-IN" sz="2400" b="1" dirty="0" smtClean="0">
                    <a:solidFill>
                      <a:schemeClr val="tx1"/>
                    </a:solidFill>
                    <a:latin typeface="+mj-lt"/>
                  </a:rPr>
                  <a:t>Proof</a:t>
                </a:r>
                <a:r>
                  <a:rPr lang="en-IN" sz="2400" dirty="0" smtClean="0">
                    <a:solidFill>
                      <a:schemeClr val="tx1"/>
                    </a:solidFill>
                    <a:latin typeface="+mj-lt"/>
                  </a:rPr>
                  <a:t>: use first order optimality)</a:t>
                </a:r>
                <a:br>
                  <a:rPr lang="en-IN" sz="2400" dirty="0" smtClean="0">
                    <a:solidFill>
                      <a:schemeClr val="tx1"/>
                    </a:solidFill>
                    <a:latin typeface="+mj-lt"/>
                  </a:rPr>
                </a:br>
                <a14:m>
                  <m:oMathPara xmlns:m="http://schemas.openxmlformats.org/officeDocument/2006/math">
                    <m:oMathParaPr>
                      <m:jc m:val="centerGroup"/>
                    </m:oMathParaPr>
                    <m:oMath xmlns:m="http://schemas.openxmlformats.org/officeDocument/2006/math">
                      <m:acc>
                        <m:accPr>
                          <m:chr m:val="̂"/>
                          <m:ctrlPr>
                            <a:rPr lang="en-IN" sz="2400" b="0" i="1" smtClean="0">
                              <a:solidFill>
                                <a:schemeClr val="tx1"/>
                              </a:solidFill>
                              <a:latin typeface="Cambria Math" panose="02040503050406030204" pitchFamily="18" charset="0"/>
                            </a:rPr>
                          </m:ctrlPr>
                        </m:accPr>
                        <m:e>
                          <m:r>
                            <a:rPr lang="en-IN" sz="2400" b="0" i="1" smtClean="0">
                              <a:solidFill>
                                <a:schemeClr val="tx1"/>
                              </a:solidFill>
                              <a:latin typeface="Cambria Math" panose="02040503050406030204" pitchFamily="18" charset="0"/>
                              <a:ea typeface="Cambria Math" panose="02040503050406030204" pitchFamily="18" charset="0"/>
                            </a:rPr>
                            <m:t>𝔼</m:t>
                          </m:r>
                        </m:e>
                      </m:acc>
                      <m:r>
                        <a:rPr lang="en-IN" sz="2400" b="0" i="1" dirty="0" smtClean="0">
                          <a:solidFill>
                            <a:schemeClr val="tx1"/>
                          </a:solidFill>
                          <a:latin typeface="Cambria Math" panose="02040503050406030204" pitchFamily="18" charset="0"/>
                        </a:rPr>
                        <m:t>𝑋</m:t>
                      </m:r>
                      <m:r>
                        <a:rPr lang="en-IN" sz="2400" b="0" i="1" dirty="0" smtClean="0">
                          <a:solidFill>
                            <a:schemeClr val="tx1"/>
                          </a:solidFill>
                          <a:latin typeface="Cambria Math" panose="02040503050406030204" pitchFamily="18" charset="0"/>
                        </a:rPr>
                        <m:t>=</m:t>
                      </m:r>
                      <m:func>
                        <m:funcPr>
                          <m:ctrlPr>
                            <a:rPr lang="en-IN" sz="2400" b="0" i="1" dirty="0" smtClean="0">
                              <a:solidFill>
                                <a:schemeClr val="tx1"/>
                              </a:solidFill>
                              <a:latin typeface="Cambria Math" panose="02040503050406030204" pitchFamily="18" charset="0"/>
                            </a:rPr>
                          </m:ctrlPr>
                        </m:funcPr>
                        <m:fName>
                          <m:r>
                            <m:rPr>
                              <m:sty m:val="p"/>
                            </m:rPr>
                            <a:rPr lang="en-IN" sz="2400" b="0" i="0" dirty="0" smtClean="0">
                              <a:solidFill>
                                <a:schemeClr val="tx1"/>
                              </a:solidFill>
                              <a:latin typeface="Cambria Math" panose="02040503050406030204" pitchFamily="18" charset="0"/>
                            </a:rPr>
                            <m:t>arg</m:t>
                          </m:r>
                        </m:fName>
                        <m:e>
                          <m:func>
                            <m:funcPr>
                              <m:ctrlPr>
                                <a:rPr lang="en-IN" sz="2400" b="0" i="1" dirty="0" smtClean="0">
                                  <a:solidFill>
                                    <a:schemeClr val="tx1"/>
                                  </a:solidFill>
                                  <a:latin typeface="Cambria Math" panose="02040503050406030204" pitchFamily="18" charset="0"/>
                                </a:rPr>
                              </m:ctrlPr>
                            </m:funcPr>
                            <m:fName>
                              <m:limLow>
                                <m:limLowPr>
                                  <m:ctrlPr>
                                    <a:rPr lang="en-IN" sz="2400" b="0" i="1" dirty="0" smtClean="0">
                                      <a:solidFill>
                                        <a:schemeClr val="tx1"/>
                                      </a:solidFill>
                                      <a:latin typeface="Cambria Math" panose="02040503050406030204" pitchFamily="18" charset="0"/>
                                    </a:rPr>
                                  </m:ctrlPr>
                                </m:limLowPr>
                                <m:e>
                                  <m:r>
                                    <m:rPr>
                                      <m:sty m:val="p"/>
                                    </m:rPr>
                                    <a:rPr lang="en-IN" sz="2400" b="0" i="0" dirty="0" smtClean="0">
                                      <a:solidFill>
                                        <a:schemeClr val="tx1"/>
                                      </a:solidFill>
                                      <a:latin typeface="Cambria Math" panose="02040503050406030204" pitchFamily="18" charset="0"/>
                                    </a:rPr>
                                    <m:t>min</m:t>
                                  </m:r>
                                </m:e>
                                <m:lim>
                                  <m:r>
                                    <a:rPr lang="en-IN" sz="2400" b="0" i="1" dirty="0" smtClean="0">
                                      <a:solidFill>
                                        <a:schemeClr val="tx1"/>
                                      </a:solidFill>
                                      <a:latin typeface="Cambria Math" panose="02040503050406030204" pitchFamily="18" charset="0"/>
                                    </a:rPr>
                                    <m:t>𝑐</m:t>
                                  </m:r>
                                </m:lim>
                              </m:limLow>
                            </m:fName>
                            <m:e>
                              <m:nary>
                                <m:naryPr>
                                  <m:chr m:val="∑"/>
                                  <m:limLoc m:val="subSup"/>
                                  <m:ctrlPr>
                                    <a:rPr lang="en-IN" sz="2400" b="0" i="1" dirty="0" smtClean="0">
                                      <a:solidFill>
                                        <a:schemeClr val="tx1"/>
                                      </a:solidFill>
                                      <a:latin typeface="Cambria Math" panose="02040503050406030204" pitchFamily="18" charset="0"/>
                                    </a:rPr>
                                  </m:ctrlPr>
                                </m:naryPr>
                                <m:sub>
                                  <m:r>
                                    <m:rPr>
                                      <m:brk m:alnAt="25"/>
                                    </m:rPr>
                                    <a:rPr lang="en-IN" sz="2400" b="0" i="1" dirty="0" smtClean="0">
                                      <a:solidFill>
                                        <a:schemeClr val="tx1"/>
                                      </a:solidFill>
                                      <a:latin typeface="Cambria Math" panose="02040503050406030204" pitchFamily="18" charset="0"/>
                                    </a:rPr>
                                    <m:t>𝑖</m:t>
                                  </m:r>
                                  <m:r>
                                    <a:rPr lang="en-IN" sz="2400" b="0" i="1" dirty="0" smtClean="0">
                                      <a:solidFill>
                                        <a:schemeClr val="tx1"/>
                                      </a:solidFill>
                                      <a:latin typeface="Cambria Math" panose="02040503050406030204" pitchFamily="18" charset="0"/>
                                    </a:rPr>
                                    <m:t>=1</m:t>
                                  </m:r>
                                </m:sub>
                                <m:sup>
                                  <m:r>
                                    <a:rPr lang="en-IN" sz="2400" b="0" i="1" dirty="0" smtClean="0">
                                      <a:solidFill>
                                        <a:schemeClr val="tx1"/>
                                      </a:solidFill>
                                      <a:latin typeface="Cambria Math" panose="02040503050406030204" pitchFamily="18" charset="0"/>
                                    </a:rPr>
                                    <m:t>𝑛</m:t>
                                  </m:r>
                                </m:sup>
                                <m:e>
                                  <m:sSup>
                                    <m:sSupPr>
                                      <m:ctrlPr>
                                        <a:rPr lang="en-IN" sz="2400" b="0" i="1" dirty="0" smtClean="0">
                                          <a:solidFill>
                                            <a:schemeClr val="tx1"/>
                                          </a:solidFill>
                                          <a:latin typeface="Cambria Math" panose="02040503050406030204" pitchFamily="18" charset="0"/>
                                        </a:rPr>
                                      </m:ctrlPr>
                                    </m:sSupPr>
                                    <m:e>
                                      <m:d>
                                        <m:dPr>
                                          <m:ctrlPr>
                                            <a:rPr lang="en-IN" sz="2400" b="0" i="1" dirty="0" smtClean="0">
                                              <a:solidFill>
                                                <a:schemeClr val="tx1"/>
                                              </a:solidFill>
                                              <a:latin typeface="Cambria Math" panose="02040503050406030204" pitchFamily="18" charset="0"/>
                                            </a:rPr>
                                          </m:ctrlPr>
                                        </m:dPr>
                                        <m:e>
                                          <m:sSub>
                                            <m:sSubPr>
                                              <m:ctrlPr>
                                                <a:rPr lang="en-IN" sz="2400" b="0" i="1" dirty="0" smtClean="0">
                                                  <a:solidFill>
                                                    <a:schemeClr val="tx1"/>
                                                  </a:solidFill>
                                                  <a:latin typeface="Cambria Math" panose="02040503050406030204" pitchFamily="18" charset="0"/>
                                                </a:rPr>
                                              </m:ctrlPr>
                                            </m:sSubPr>
                                            <m:e>
                                              <m:r>
                                                <a:rPr lang="en-IN" sz="2400" b="0" i="1" dirty="0" smtClean="0">
                                                  <a:solidFill>
                                                    <a:schemeClr val="tx1"/>
                                                  </a:solidFill>
                                                  <a:latin typeface="Cambria Math" panose="02040503050406030204" pitchFamily="18" charset="0"/>
                                                </a:rPr>
                                                <m:t>𝑥</m:t>
                                              </m:r>
                                            </m:e>
                                            <m:sub>
                                              <m:r>
                                                <a:rPr lang="en-IN" sz="2400" b="0" i="1" dirty="0" smtClean="0">
                                                  <a:solidFill>
                                                    <a:schemeClr val="tx1"/>
                                                  </a:solidFill>
                                                  <a:latin typeface="Cambria Math" panose="02040503050406030204" pitchFamily="18" charset="0"/>
                                                </a:rPr>
                                                <m:t>𝑖</m:t>
                                              </m:r>
                                            </m:sub>
                                          </m:sSub>
                                          <m:r>
                                            <a:rPr lang="en-IN" sz="2400" b="0" i="1" dirty="0" smtClean="0">
                                              <a:solidFill>
                                                <a:schemeClr val="tx1"/>
                                              </a:solidFill>
                                              <a:latin typeface="Cambria Math" panose="02040503050406030204" pitchFamily="18" charset="0"/>
                                            </a:rPr>
                                            <m:t>−</m:t>
                                          </m:r>
                                          <m:r>
                                            <a:rPr lang="en-IN" sz="2400" b="0" i="1" dirty="0" smtClean="0">
                                              <a:solidFill>
                                                <a:schemeClr val="tx1"/>
                                              </a:solidFill>
                                              <a:latin typeface="Cambria Math" panose="02040503050406030204" pitchFamily="18" charset="0"/>
                                            </a:rPr>
                                            <m:t>𝑐</m:t>
                                          </m:r>
                                        </m:e>
                                      </m:d>
                                    </m:e>
                                    <m:sup>
                                      <m:r>
                                        <a:rPr lang="en-IN" sz="2400" b="0" i="1" dirty="0" smtClean="0">
                                          <a:solidFill>
                                            <a:schemeClr val="tx1"/>
                                          </a:solidFill>
                                          <a:latin typeface="Cambria Math" panose="02040503050406030204" pitchFamily="18" charset="0"/>
                                        </a:rPr>
                                        <m:t>2</m:t>
                                      </m:r>
                                    </m:sup>
                                  </m:sSup>
                                </m:e>
                              </m:nary>
                            </m:e>
                          </m:func>
                        </m:e>
                      </m:func>
                    </m:oMath>
                  </m:oMathPara>
                </a14:m>
                <a:endParaRPr lang="en-US" sz="2400" dirty="0">
                  <a:solidFill>
                    <a:schemeClr val="tx1"/>
                  </a:solidFill>
                  <a:latin typeface="+mj-lt"/>
                </a:endParaRPr>
              </a:p>
            </p:txBody>
          </p:sp>
        </mc:Choice>
        <mc:Fallback xmlns="">
          <p:sp>
            <p:nvSpPr>
              <p:cNvPr id="15" name="Rectangular Callout 14"/>
              <p:cNvSpPr>
                <a:spLocks noRot="1" noChangeAspect="1" noMove="1" noResize="1" noEditPoints="1" noAdjustHandles="1" noChangeArrowheads="1" noChangeShapeType="1" noTextEdit="1"/>
              </p:cNvSpPr>
              <p:nvPr/>
            </p:nvSpPr>
            <p:spPr>
              <a:xfrm>
                <a:off x="1578543" y="3548509"/>
                <a:ext cx="8807367" cy="1690147"/>
              </a:xfrm>
              <a:prstGeom prst="wedgeRectCallout">
                <a:avLst>
                  <a:gd name="adj1" fmla="val 58594"/>
                  <a:gd name="adj2" fmla="val 50921"/>
                </a:avLst>
              </a:prstGeom>
              <a:blipFill>
                <a:blip r:embed="rId5"/>
                <a:stretch>
                  <a:fillRect l="-698"/>
                </a:stretch>
              </a:blipFill>
              <a:ln w="38100">
                <a:solidFill>
                  <a:schemeClr val="accent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16" name="Rectangular Callout 15"/>
              <p:cNvSpPr/>
              <p:nvPr/>
            </p:nvSpPr>
            <p:spPr>
              <a:xfrm>
                <a:off x="1578543" y="5390621"/>
                <a:ext cx="8806533" cy="1182253"/>
              </a:xfrm>
              <a:prstGeom prst="wedgeRectCallout">
                <a:avLst>
                  <a:gd name="adj1" fmla="val 58594"/>
                  <a:gd name="adj2" fmla="val -50847"/>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Interesting fact</a:t>
                </a:r>
                <a:r>
                  <a:rPr lang="en-IN" sz="2400" dirty="0" smtClean="0">
                    <a:solidFill>
                      <a:schemeClr val="tx1"/>
                    </a:solidFill>
                    <a:latin typeface="+mj-lt"/>
                  </a:rPr>
                  <a:t>: even the mean itself satisfies the nice property</a:t>
                </a:r>
                <a:br>
                  <a:rPr lang="en-IN" sz="2400" dirty="0" smtClean="0">
                    <a:solidFill>
                      <a:schemeClr val="tx1"/>
                    </a:solidFill>
                    <a:latin typeface="+mj-lt"/>
                  </a:rPr>
                </a:br>
                <a14:m>
                  <m:oMathPara xmlns:m="http://schemas.openxmlformats.org/officeDocument/2006/math">
                    <m:oMathParaPr>
                      <m:jc m:val="centerGroup"/>
                    </m:oMathParaPr>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𝔼</m:t>
                      </m:r>
                      <m:r>
                        <a:rPr lang="en-IN" sz="2400" b="0" i="1" dirty="0" smtClean="0">
                          <a:solidFill>
                            <a:schemeClr val="tx1"/>
                          </a:solidFill>
                          <a:latin typeface="Cambria Math" panose="02040503050406030204" pitchFamily="18" charset="0"/>
                        </a:rPr>
                        <m:t>𝑋</m:t>
                      </m:r>
                      <m:r>
                        <a:rPr lang="en-IN" sz="2400" b="0" i="1" dirty="0" smtClean="0">
                          <a:solidFill>
                            <a:schemeClr val="tx1"/>
                          </a:solidFill>
                          <a:latin typeface="Cambria Math" panose="02040503050406030204" pitchFamily="18" charset="0"/>
                        </a:rPr>
                        <m:t>=</m:t>
                      </m:r>
                      <m:func>
                        <m:funcPr>
                          <m:ctrlPr>
                            <a:rPr lang="en-IN" sz="2400" b="0" i="1" dirty="0" smtClean="0">
                              <a:solidFill>
                                <a:schemeClr val="tx1"/>
                              </a:solidFill>
                              <a:latin typeface="Cambria Math" panose="02040503050406030204" pitchFamily="18" charset="0"/>
                            </a:rPr>
                          </m:ctrlPr>
                        </m:funcPr>
                        <m:fName>
                          <m:r>
                            <m:rPr>
                              <m:sty m:val="p"/>
                            </m:rPr>
                            <a:rPr lang="en-IN" sz="2400" b="0" i="0" dirty="0" smtClean="0">
                              <a:solidFill>
                                <a:schemeClr val="tx1"/>
                              </a:solidFill>
                              <a:latin typeface="Cambria Math" panose="02040503050406030204" pitchFamily="18" charset="0"/>
                            </a:rPr>
                            <m:t>arg</m:t>
                          </m:r>
                        </m:fName>
                        <m:e>
                          <m:func>
                            <m:funcPr>
                              <m:ctrlPr>
                                <a:rPr lang="en-IN" sz="2400" b="0" i="1" dirty="0" smtClean="0">
                                  <a:solidFill>
                                    <a:schemeClr val="tx1"/>
                                  </a:solidFill>
                                  <a:latin typeface="Cambria Math" panose="02040503050406030204" pitchFamily="18" charset="0"/>
                                </a:rPr>
                              </m:ctrlPr>
                            </m:funcPr>
                            <m:fName>
                              <m:limLow>
                                <m:limLowPr>
                                  <m:ctrlPr>
                                    <a:rPr lang="en-IN" sz="2400" b="0" i="1" dirty="0" smtClean="0">
                                      <a:solidFill>
                                        <a:schemeClr val="tx1"/>
                                      </a:solidFill>
                                      <a:latin typeface="Cambria Math" panose="02040503050406030204" pitchFamily="18" charset="0"/>
                                    </a:rPr>
                                  </m:ctrlPr>
                                </m:limLowPr>
                                <m:e>
                                  <m:r>
                                    <m:rPr>
                                      <m:sty m:val="p"/>
                                    </m:rPr>
                                    <a:rPr lang="en-IN" sz="2400" b="0" i="0" dirty="0" smtClean="0">
                                      <a:solidFill>
                                        <a:schemeClr val="tx1"/>
                                      </a:solidFill>
                                      <a:latin typeface="Cambria Math" panose="02040503050406030204" pitchFamily="18" charset="0"/>
                                    </a:rPr>
                                    <m:t>min</m:t>
                                  </m:r>
                                </m:e>
                                <m:lim>
                                  <m:r>
                                    <a:rPr lang="en-IN" sz="2400" b="0" i="1" dirty="0" smtClean="0">
                                      <a:solidFill>
                                        <a:schemeClr val="tx1"/>
                                      </a:solidFill>
                                      <a:latin typeface="Cambria Math" panose="02040503050406030204" pitchFamily="18" charset="0"/>
                                    </a:rPr>
                                    <m:t>𝑐</m:t>
                                  </m:r>
                                </m:lim>
                              </m:limLow>
                            </m:fName>
                            <m:e>
                              <m:r>
                                <a:rPr lang="en-IN" sz="2400" b="0" i="1" dirty="0" smtClean="0">
                                  <a:solidFill>
                                    <a:schemeClr val="tx1"/>
                                  </a:solidFill>
                                  <a:latin typeface="Cambria Math" panose="02040503050406030204" pitchFamily="18" charset="0"/>
                                  <a:ea typeface="Cambria Math" panose="02040503050406030204" pitchFamily="18" charset="0"/>
                                </a:rPr>
                                <m:t>𝔼</m:t>
                              </m:r>
                              <m:d>
                                <m:dPr>
                                  <m:begChr m:val="["/>
                                  <m:endChr m:val="]"/>
                                  <m:ctrlPr>
                                    <a:rPr lang="en-IN" sz="2400" b="0" i="1" dirty="0" smtClean="0">
                                      <a:solidFill>
                                        <a:schemeClr val="tx1"/>
                                      </a:solidFill>
                                      <a:latin typeface="Cambria Math" panose="02040503050406030204" pitchFamily="18" charset="0"/>
                                      <a:ea typeface="Cambria Math" panose="02040503050406030204" pitchFamily="18" charset="0"/>
                                    </a:rPr>
                                  </m:ctrlPr>
                                </m:dPr>
                                <m:e>
                                  <m:sSup>
                                    <m:sSupPr>
                                      <m:ctrlPr>
                                        <a:rPr lang="en-IN" sz="2400" b="0" i="1" dirty="0" smtClean="0">
                                          <a:solidFill>
                                            <a:schemeClr val="tx1"/>
                                          </a:solidFill>
                                          <a:latin typeface="Cambria Math" panose="02040503050406030204" pitchFamily="18" charset="0"/>
                                          <a:ea typeface="Cambria Math" panose="02040503050406030204" pitchFamily="18" charset="0"/>
                                        </a:rPr>
                                      </m:ctrlPr>
                                    </m:sSupPr>
                                    <m:e>
                                      <m:d>
                                        <m:dPr>
                                          <m:ctrlPr>
                                            <a:rPr lang="en-IN" sz="2400" b="0" i="1" dirty="0" smtClean="0">
                                              <a:solidFill>
                                                <a:schemeClr val="tx1"/>
                                              </a:solidFill>
                                              <a:latin typeface="Cambria Math" panose="02040503050406030204" pitchFamily="18" charset="0"/>
                                              <a:ea typeface="Cambria Math" panose="02040503050406030204" pitchFamily="18" charset="0"/>
                                            </a:rPr>
                                          </m:ctrlPr>
                                        </m:dPr>
                                        <m:e>
                                          <m:r>
                                            <a:rPr lang="en-IN" sz="2400" b="0" i="1" dirty="0" smtClean="0">
                                              <a:solidFill>
                                                <a:schemeClr val="tx1"/>
                                              </a:solidFill>
                                              <a:latin typeface="Cambria Math" panose="02040503050406030204" pitchFamily="18" charset="0"/>
                                              <a:ea typeface="Cambria Math" panose="02040503050406030204" pitchFamily="18" charset="0"/>
                                            </a:rPr>
                                            <m:t>𝑋</m:t>
                                          </m:r>
                                          <m:r>
                                            <a:rPr lang="en-IN" sz="2400" b="0" i="1" dirty="0" smtClean="0">
                                              <a:solidFill>
                                                <a:schemeClr val="tx1"/>
                                              </a:solidFill>
                                              <a:latin typeface="Cambria Math" panose="02040503050406030204" pitchFamily="18" charset="0"/>
                                              <a:ea typeface="Cambria Math" panose="02040503050406030204" pitchFamily="18" charset="0"/>
                                            </a:rPr>
                                            <m:t>−</m:t>
                                          </m:r>
                                          <m:r>
                                            <a:rPr lang="en-IN" sz="2400" b="0" i="1" dirty="0" smtClean="0">
                                              <a:solidFill>
                                                <a:schemeClr val="tx1"/>
                                              </a:solidFill>
                                              <a:latin typeface="Cambria Math" panose="02040503050406030204" pitchFamily="18" charset="0"/>
                                              <a:ea typeface="Cambria Math" panose="02040503050406030204" pitchFamily="18" charset="0"/>
                                            </a:rPr>
                                            <m:t>𝑐</m:t>
                                          </m:r>
                                        </m:e>
                                      </m:d>
                                    </m:e>
                                    <m:sup>
                                      <m:r>
                                        <a:rPr lang="en-IN" sz="2400" b="0" i="1" dirty="0" smtClean="0">
                                          <a:solidFill>
                                            <a:schemeClr val="tx1"/>
                                          </a:solidFill>
                                          <a:latin typeface="Cambria Math" panose="02040503050406030204" pitchFamily="18" charset="0"/>
                                          <a:ea typeface="Cambria Math" panose="02040503050406030204" pitchFamily="18" charset="0"/>
                                        </a:rPr>
                                        <m:t>2</m:t>
                                      </m:r>
                                    </m:sup>
                                  </m:sSup>
                                </m:e>
                              </m:d>
                            </m:e>
                          </m:func>
                        </m:e>
                      </m:func>
                    </m:oMath>
                  </m:oMathPara>
                </a14:m>
                <a:endParaRPr lang="en-US" sz="2400" dirty="0">
                  <a:solidFill>
                    <a:schemeClr val="tx1"/>
                  </a:solidFill>
                  <a:latin typeface="+mj-lt"/>
                </a:endParaRPr>
              </a:p>
            </p:txBody>
          </p:sp>
        </mc:Choice>
        <mc:Fallback xmlns="">
          <p:sp>
            <p:nvSpPr>
              <p:cNvPr id="16" name="Rectangular Callout 15"/>
              <p:cNvSpPr>
                <a:spLocks noRot="1" noChangeAspect="1" noMove="1" noResize="1" noEditPoints="1" noAdjustHandles="1" noChangeArrowheads="1" noChangeShapeType="1" noTextEdit="1"/>
              </p:cNvSpPr>
              <p:nvPr/>
            </p:nvSpPr>
            <p:spPr>
              <a:xfrm>
                <a:off x="1578543" y="5390621"/>
                <a:ext cx="8806533" cy="1182253"/>
              </a:xfrm>
              <a:prstGeom prst="wedgeRectCallout">
                <a:avLst>
                  <a:gd name="adj1" fmla="val 58594"/>
                  <a:gd name="adj2" fmla="val -50847"/>
                </a:avLst>
              </a:prstGeom>
              <a:blipFill>
                <a:blip r:embed="rId6"/>
                <a:stretch>
                  <a:fillRect/>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53110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par>
                          <p:cTn id="39" fill="hold">
                            <p:stCondLst>
                              <p:cond delay="0"/>
                            </p:stCondLst>
                            <p:childTnLst>
                              <p:par>
                                <p:cTn id="40" presetID="22" presetClass="entr" presetSubtype="2"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right)">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par>
                          <p:cTn id="47" fill="hold">
                            <p:stCondLst>
                              <p:cond delay="0"/>
                            </p:stCondLst>
                            <p:childTnLst>
                              <p:par>
                                <p:cTn id="48" presetID="22" presetClass="entr" presetSubtype="2"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righ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par>
                          <p:cTn id="55" fill="hold">
                            <p:stCondLst>
                              <p:cond delay="0"/>
                            </p:stCondLst>
                            <p:childTnLst>
                              <p:par>
                                <p:cTn id="56" presetID="22" presetClass="entr" presetSubtype="2"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righ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animBg="1"/>
      <p:bldP spid="13" grpId="0" uiExpand="1"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Mode of a Random Variable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3" y="1111624"/>
                <a:ext cx="11938645" cy="5746376"/>
              </a:xfrm>
            </p:spPr>
            <p:txBody>
              <a:bodyPr>
                <a:normAutofit/>
              </a:bodyPr>
              <a:lstStyle/>
              <a:p>
                <a:r>
                  <a:rPr lang="en-IN" dirty="0" smtClean="0"/>
                  <a:t>The mode of a random variable is simply the value(s) that the </a:t>
                </a:r>
                <a:r>
                  <a:rPr lang="en-IN" dirty="0" err="1" smtClean="0"/>
                  <a:t>r.v</a:t>
                </a:r>
                <a:r>
                  <a:rPr lang="en-IN" dirty="0" smtClean="0"/>
                  <a:t>. takes with highest probability</a:t>
                </a:r>
              </a:p>
              <a:p>
                <a:pPr lvl="2"/>
                <a:r>
                  <a:rPr lang="en-IN" dirty="0" smtClean="0"/>
                  <a:t>Warning: a </a:t>
                </a:r>
                <a:r>
                  <a:rPr lang="en-IN" dirty="0" err="1" smtClean="0"/>
                  <a:t>r.v</a:t>
                </a:r>
                <a:r>
                  <a:rPr lang="en-IN" dirty="0" smtClean="0"/>
                  <a:t>. may have more than one mode value</a:t>
                </a:r>
              </a:p>
              <a:p>
                <a:pPr algn="ctr"/>
                <a14:m>
                  <m:oMath xmlns:m="http://schemas.openxmlformats.org/officeDocument/2006/math">
                    <m:r>
                      <m:rPr>
                        <m:sty m:val="p"/>
                      </m:rPr>
                      <a:rPr lang="en-IN" b="0" i="0" smtClean="0">
                        <a:latin typeface="Cambria Math" panose="02040503050406030204" pitchFamily="18" charset="0"/>
                      </a:rPr>
                      <m:t>mode</m:t>
                    </m:r>
                    <m:d>
                      <m:dPr>
                        <m:ctrlPr>
                          <a:rPr lang="en-IN" b="0" i="1" smtClean="0">
                            <a:latin typeface="Cambria Math" panose="02040503050406030204" pitchFamily="18" charset="0"/>
                          </a:rPr>
                        </m:ctrlPr>
                      </m:dPr>
                      <m:e>
                        <m:r>
                          <a:rPr lang="en-IN" b="0" i="1" smtClean="0">
                            <a:latin typeface="Cambria Math" panose="02040503050406030204" pitchFamily="18" charset="0"/>
                          </a:rPr>
                          <m:t>𝑋</m:t>
                        </m:r>
                      </m:e>
                    </m:d>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lim>
                            </m:limLow>
                          </m:fName>
                          <m:e>
                            <m:r>
                              <a:rPr lang="en-IN" b="0" i="1" smtClean="0">
                                <a:latin typeface="Cambria Math" panose="02040503050406030204" pitchFamily="18" charset="0"/>
                                <a:ea typeface="Cambria Math" panose="02040503050406030204" pitchFamily="18" charset="0"/>
                              </a:rPr>
                              <m:t>ℙ</m:t>
                            </m:r>
                            <m:d>
                              <m:dPr>
                                <m:begChr m:val="["/>
                                <m:endChr m:val="]"/>
                                <m:ctrlPr>
                                  <a:rPr lang="en-IN" b="0" i="1" smtClean="0">
                                    <a:latin typeface="Cambria Math" panose="02040503050406030204" pitchFamily="18" charset="0"/>
                                    <a:ea typeface="Cambria Math" panose="02040503050406030204" pitchFamily="18" charset="0"/>
                                  </a:rPr>
                                </m:ctrlPr>
                              </m:dPr>
                              <m:e>
                                <m:r>
                                  <a:rPr lang="en-IN" b="0" i="1" smtClean="0">
                                    <a:latin typeface="Cambria Math" panose="02040503050406030204" pitchFamily="18" charset="0"/>
                                    <a:ea typeface="Cambria Math" panose="02040503050406030204" pitchFamily="18" charset="0"/>
                                  </a:rPr>
                                  <m:t>𝑋</m:t>
                                </m:r>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e>
                        </m:func>
                      </m:e>
                    </m:func>
                  </m:oMath>
                </a14:m>
                <a:r>
                  <a:rPr lang="en-IN" dirty="0" smtClean="0"/>
                  <a:t> </a:t>
                </a:r>
              </a:p>
              <a:p>
                <a:r>
                  <a:rPr lang="en-IN" dirty="0" smtClean="0"/>
                  <a:t>Given a number of samples of </a:t>
                </a:r>
                <a14:m>
                  <m:oMath xmlns:m="http://schemas.openxmlformats.org/officeDocument/2006/math">
                    <m:r>
                      <a:rPr lang="en-IN" b="0" i="1" smtClean="0">
                        <a:latin typeface="Cambria Math" panose="02040503050406030204" pitchFamily="18" charset="0"/>
                      </a:rPr>
                      <m:t>𝑋</m:t>
                    </m:r>
                  </m:oMath>
                </a14:m>
                <a:r>
                  <a:rPr lang="en-IN" dirty="0" smtClean="0"/>
                  <a:t>, can define </a:t>
                </a:r>
                <a:r>
                  <a:rPr lang="en-IN" i="1" dirty="0" smtClean="0"/>
                  <a:t>empirical mode</a:t>
                </a:r>
                <a:r>
                  <a:rPr lang="en-IN" dirty="0" smtClean="0"/>
                  <a:t> similarly</a:t>
                </a:r>
              </a:p>
              <a:p>
                <a:pPr lvl="2"/>
                <a:r>
                  <a:rPr lang="en-IN" dirty="0" smtClean="0"/>
                  <a:t>Simply the value that appears most frequently in the samples</a:t>
                </a:r>
              </a:p>
              <a:p>
                <a14:m>
                  <m:oMath xmlns:m="http://schemas.openxmlformats.org/officeDocument/2006/math">
                    <m:r>
                      <m:rPr>
                        <m:sty m:val="p"/>
                      </m:rPr>
                      <a:rPr lang="en-IN" b="0" i="0" smtClean="0">
                        <a:latin typeface="Cambria Math" panose="02040503050406030204" pitchFamily="18" charset="0"/>
                      </a:rPr>
                      <m:t>mode</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e>
                    </m:d>
                    <m:r>
                      <a:rPr lang="en-IN" b="0" i="1" smtClean="0">
                        <a:latin typeface="Cambria Math" panose="02040503050406030204" pitchFamily="18" charset="0"/>
                      </a:rPr>
                      <m:t>≜</m:t>
                    </m:r>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arg</m:t>
                        </m:r>
                      </m:fName>
                      <m:e>
                        <m:func>
                          <m:funcPr>
                            <m:ctrlPr>
                              <a:rPr lang="en-IN" b="0" i="1" smtClean="0">
                                <a:latin typeface="Cambria Math" panose="02040503050406030204" pitchFamily="18" charset="0"/>
                              </a:rPr>
                            </m:ctrlPr>
                          </m:funcPr>
                          <m:fName>
                            <m:limLow>
                              <m:limLowPr>
                                <m:ctrlPr>
                                  <a:rPr lang="en-IN" b="0" i="1" smtClean="0">
                                    <a:latin typeface="Cambria Math" panose="02040503050406030204" pitchFamily="18" charset="0"/>
                                  </a:rPr>
                                </m:ctrlPr>
                              </m:limLowPr>
                              <m:e>
                                <m:r>
                                  <m:rPr>
                                    <m:sty m:val="p"/>
                                  </m:rPr>
                                  <a:rPr lang="en-IN" b="0" i="0" smtClean="0">
                                    <a:latin typeface="Cambria Math" panose="02040503050406030204" pitchFamily="18" charset="0"/>
                                  </a:rPr>
                                  <m:t>max</m:t>
                                </m:r>
                              </m:e>
                              <m:lim>
                                <m:r>
                                  <a:rPr lang="en-IN" b="0" i="1" smtClean="0">
                                    <a:latin typeface="Cambria Math" panose="02040503050406030204" pitchFamily="18" charset="0"/>
                                  </a:rPr>
                                  <m:t>𝑥</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lim>
                            </m:limLow>
                          </m:fName>
                          <m:e>
                            <m:nary>
                              <m:naryPr>
                                <m:chr m:val="∑"/>
                                <m:limLoc m:val="subSup"/>
                                <m:ctrlPr>
                                  <a:rPr lang="en-IN" b="0" i="1" smtClean="0">
                                    <a:latin typeface="Cambria Math" panose="02040503050406030204" pitchFamily="18" charset="0"/>
                                  </a:rPr>
                                </m:ctrlPr>
                              </m:naryPr>
                              <m:sub>
                                <m:r>
                                  <m:rPr>
                                    <m:brk m:alnAt="25"/>
                                  </m:rPr>
                                  <a:rPr lang="en-IN" b="0" i="1" smtClean="0">
                                    <a:latin typeface="Cambria Math" panose="02040503050406030204" pitchFamily="18" charset="0"/>
                                  </a:rPr>
                                  <m:t>𝑖</m:t>
                                </m:r>
                                <m:r>
                                  <a:rPr lang="en-IN" b="0" i="1" smtClean="0">
                                    <a:latin typeface="Cambria Math" panose="02040503050406030204" pitchFamily="18" charset="0"/>
                                  </a:rPr>
                                  <m:t>=1</m:t>
                                </m:r>
                              </m:sub>
                              <m:sup>
                                <m:r>
                                  <a:rPr lang="en-IN" b="0" i="1" smtClean="0">
                                    <a:latin typeface="Cambria Math" panose="02040503050406030204" pitchFamily="18" charset="0"/>
                                  </a:rPr>
                                  <m:t>𝑛</m:t>
                                </m:r>
                              </m:sup>
                              <m:e>
                                <m:r>
                                  <a:rPr lang="en-IN" b="0" i="1" smtClean="0">
                                    <a:latin typeface="Cambria Math" panose="02040503050406030204" pitchFamily="18" charset="0"/>
                                    <a:ea typeface="Cambria Math" panose="02040503050406030204" pitchFamily="18" charset="0"/>
                                  </a:rPr>
                                  <m:t>𝕀</m:t>
                                </m:r>
                                <m:d>
                                  <m:dPr>
                                    <m:begChr m:val="{"/>
                                    <m:endChr m:val="}"/>
                                    <m:ctrlPr>
                                      <a:rPr lang="en-IN" b="0" i="1" smtClean="0">
                                        <a:latin typeface="Cambria Math" panose="02040503050406030204" pitchFamily="18" charset="0"/>
                                        <a:ea typeface="Cambria Math" panose="02040503050406030204" pitchFamily="18" charset="0"/>
                                      </a:rPr>
                                    </m:ctrlPr>
                                  </m:dPr>
                                  <m:e>
                                    <m:sSub>
                                      <m:sSubPr>
                                        <m:ctrlPr>
                                          <a:rPr lang="en-IN" b="0" i="1" smtClean="0">
                                            <a:latin typeface="Cambria Math" panose="02040503050406030204" pitchFamily="18" charset="0"/>
                                            <a:ea typeface="Cambria Math" panose="02040503050406030204" pitchFamily="18" charset="0"/>
                                          </a:rPr>
                                        </m:ctrlPr>
                                      </m:sSubPr>
                                      <m:e>
                                        <m:r>
                                          <a:rPr lang="en-IN" b="0" i="1" smtClean="0">
                                            <a:latin typeface="Cambria Math" panose="02040503050406030204" pitchFamily="18" charset="0"/>
                                            <a:ea typeface="Cambria Math" panose="02040503050406030204" pitchFamily="18" charset="0"/>
                                          </a:rPr>
                                          <m:t>𝑥</m:t>
                                        </m:r>
                                      </m:e>
                                      <m:sub>
                                        <m:r>
                                          <a:rPr lang="en-IN" b="0" i="1" smtClean="0">
                                            <a:latin typeface="Cambria Math" panose="02040503050406030204" pitchFamily="18" charset="0"/>
                                            <a:ea typeface="Cambria Math" panose="02040503050406030204" pitchFamily="18" charset="0"/>
                                          </a:rPr>
                                          <m:t>𝑖</m:t>
                                        </m:r>
                                      </m:sub>
                                    </m:sSub>
                                    <m:r>
                                      <a:rPr lang="en-IN" b="0" i="1" smtClean="0">
                                        <a:latin typeface="Cambria Math" panose="02040503050406030204" pitchFamily="18" charset="0"/>
                                        <a:ea typeface="Cambria Math" panose="02040503050406030204" pitchFamily="18" charset="0"/>
                                      </a:rPr>
                                      <m:t>=</m:t>
                                    </m:r>
                                    <m:r>
                                      <a:rPr lang="en-IN" b="0" i="1" smtClean="0">
                                        <a:latin typeface="Cambria Math" panose="02040503050406030204" pitchFamily="18" charset="0"/>
                                        <a:ea typeface="Cambria Math" panose="02040503050406030204" pitchFamily="18" charset="0"/>
                                      </a:rPr>
                                      <m:t>𝑥</m:t>
                                    </m:r>
                                  </m:e>
                                </m:d>
                              </m:e>
                            </m:nary>
                          </m:e>
                        </m:func>
                      </m:e>
                    </m:func>
                  </m:oMath>
                </a14:m>
                <a:endParaRPr lang="en-IN" dirty="0" smtClean="0"/>
              </a:p>
              <a:p>
                <a14:m>
                  <m:oMath xmlns:m="http://schemas.openxmlformats.org/officeDocument/2006/math">
                    <m:r>
                      <a:rPr lang="en-IN" b="0" i="1" smtClean="0">
                        <a:latin typeface="Cambria Math" panose="02040503050406030204" pitchFamily="18" charset="0"/>
                      </a:rPr>
                      <m:t>=</m:t>
                    </m:r>
                    <m:func>
                      <m:funcPr>
                        <m:ctrlPr>
                          <a:rPr lang="en-IN" i="1">
                            <a:latin typeface="Cambria Math" panose="02040503050406030204" pitchFamily="18" charset="0"/>
                          </a:rPr>
                        </m:ctrlPr>
                      </m:funcPr>
                      <m:fName>
                        <m:r>
                          <m:rPr>
                            <m:sty m:val="p"/>
                          </m:rPr>
                          <a:rPr lang="en-IN">
                            <a:latin typeface="Cambria Math" panose="02040503050406030204" pitchFamily="18" charset="0"/>
                          </a:rPr>
                          <m:t>arg</m:t>
                        </m:r>
                      </m:fName>
                      <m:e>
                        <m:func>
                          <m:funcPr>
                            <m:ctrlPr>
                              <a:rPr lang="en-IN" i="1">
                                <a:latin typeface="Cambria Math" panose="02040503050406030204" pitchFamily="18" charset="0"/>
                              </a:rPr>
                            </m:ctrlPr>
                          </m:funcPr>
                          <m:fName>
                            <m:limLow>
                              <m:limLowPr>
                                <m:ctrlPr>
                                  <a:rPr lang="en-IN" i="1">
                                    <a:latin typeface="Cambria Math" panose="02040503050406030204" pitchFamily="18" charset="0"/>
                                  </a:rPr>
                                </m:ctrlPr>
                              </m:limLowPr>
                              <m:e>
                                <m:r>
                                  <m:rPr>
                                    <m:sty m:val="p"/>
                                  </m:rPr>
                                  <a:rPr lang="en-IN">
                                    <a:latin typeface="Cambria Math" panose="02040503050406030204" pitchFamily="18" charset="0"/>
                                  </a:rPr>
                                  <m:t>max</m:t>
                                </m:r>
                              </m:e>
                              <m:lim>
                                <m:r>
                                  <a:rPr lang="en-IN" i="1">
                                    <a:latin typeface="Cambria Math" panose="02040503050406030204" pitchFamily="18" charset="0"/>
                                  </a:rPr>
                                  <m:t>𝑥</m:t>
                                </m:r>
                                <m:r>
                                  <a:rPr lang="en-IN" i="1">
                                    <a:latin typeface="Cambria Math" panose="02040503050406030204" pitchFamily="18" charset="0"/>
                                  </a:rPr>
                                  <m:t>∈</m:t>
                                </m:r>
                                <m:d>
                                  <m:dPr>
                                    <m:begChr m:val="{"/>
                                    <m:endChr m:val="}"/>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e>
                                </m:d>
                              </m:lim>
                            </m:limLow>
                          </m:fName>
                          <m:e>
                            <m:nary>
                              <m:naryPr>
                                <m:chr m:val="∑"/>
                                <m:limLoc m:val="subSup"/>
                                <m:ctrlPr>
                                  <a:rPr lang="en-IN" i="1">
                                    <a:latin typeface="Cambria Math" panose="02040503050406030204" pitchFamily="18" charset="0"/>
                                  </a:rPr>
                                </m:ctrlPr>
                              </m:naryPr>
                              <m:sub>
                                <m:r>
                                  <m:rPr>
                                    <m:brk m:alnAt="25"/>
                                  </m:rPr>
                                  <a:rPr lang="en-IN" i="1">
                                    <a:latin typeface="Cambria Math" panose="02040503050406030204" pitchFamily="18" charset="0"/>
                                  </a:rPr>
                                  <m:t>𝑖</m:t>
                                </m:r>
                                <m:r>
                                  <a:rPr lang="en-IN" i="1">
                                    <a:latin typeface="Cambria Math" panose="02040503050406030204" pitchFamily="18" charset="0"/>
                                  </a:rPr>
                                  <m:t>=1</m:t>
                                </m:r>
                              </m:sub>
                              <m:sup>
                                <m:r>
                                  <a:rPr lang="en-IN" i="1">
                                    <a:latin typeface="Cambria Math" panose="02040503050406030204" pitchFamily="18" charset="0"/>
                                  </a:rPr>
                                  <m:t>𝑛</m:t>
                                </m:r>
                              </m:sup>
                              <m:e>
                                <m:r>
                                  <a:rPr lang="en-IN" i="1">
                                    <a:latin typeface="Cambria Math" panose="02040503050406030204" pitchFamily="18" charset="0"/>
                                    <a:ea typeface="Cambria Math" panose="02040503050406030204" pitchFamily="18" charset="0"/>
                                  </a:rPr>
                                  <m:t>𝕀</m:t>
                                </m:r>
                                <m:d>
                                  <m:dPr>
                                    <m:begChr m:val="{"/>
                                    <m:endChr m:val="}"/>
                                    <m:ctrlPr>
                                      <a:rPr lang="en-IN" i="1">
                                        <a:latin typeface="Cambria Math" panose="02040503050406030204" pitchFamily="18" charset="0"/>
                                        <a:ea typeface="Cambria Math" panose="02040503050406030204" pitchFamily="18" charset="0"/>
                                      </a:rPr>
                                    </m:ctrlPr>
                                  </m:dPr>
                                  <m:e>
                                    <m:sSub>
                                      <m:sSubPr>
                                        <m:ctrlPr>
                                          <a:rPr lang="en-IN" i="1">
                                            <a:latin typeface="Cambria Math" panose="02040503050406030204" pitchFamily="18" charset="0"/>
                                            <a:ea typeface="Cambria Math" panose="02040503050406030204" pitchFamily="18" charset="0"/>
                                          </a:rPr>
                                        </m:ctrlPr>
                                      </m:sSubPr>
                                      <m:e>
                                        <m:r>
                                          <a:rPr lang="en-IN" i="1">
                                            <a:latin typeface="Cambria Math" panose="02040503050406030204" pitchFamily="18" charset="0"/>
                                            <a:ea typeface="Cambria Math" panose="02040503050406030204" pitchFamily="18" charset="0"/>
                                          </a:rPr>
                                          <m:t>𝑥</m:t>
                                        </m:r>
                                      </m:e>
                                      <m:sub>
                                        <m:r>
                                          <a:rPr lang="en-IN" i="1">
                                            <a:latin typeface="Cambria Math" panose="02040503050406030204" pitchFamily="18" charset="0"/>
                                            <a:ea typeface="Cambria Math" panose="02040503050406030204" pitchFamily="18" charset="0"/>
                                          </a:rPr>
                                          <m:t>𝑖</m:t>
                                        </m:r>
                                      </m:sub>
                                    </m:sSub>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𝑥</m:t>
                                    </m:r>
                                  </m:e>
                                </m:d>
                              </m:e>
                            </m:nary>
                          </m:e>
                        </m:func>
                      </m:e>
                    </m:func>
                  </m:oMath>
                </a14:m>
                <a:endParaRPr lang="en-IN" dirty="0" smtClean="0"/>
              </a:p>
              <a:p>
                <a:r>
                  <a:rPr lang="en-IN" b="1" dirty="0" smtClean="0"/>
                  <a:t>Note</a:t>
                </a:r>
                <a:r>
                  <a:rPr lang="en-IN" dirty="0" smtClean="0"/>
                  <a:t>: mode of a random variable (or even samples) is always in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𝑆</m:t>
                        </m:r>
                      </m:e>
                      <m:sub>
                        <m:r>
                          <a:rPr lang="en-IN" b="0" i="1" smtClean="0">
                            <a:latin typeface="Cambria Math" panose="02040503050406030204" pitchFamily="18" charset="0"/>
                          </a:rPr>
                          <m:t>𝑋</m:t>
                        </m:r>
                      </m:sub>
                    </m:sSub>
                  </m:oMath>
                </a14:m>
                <a:r>
                  <a:rPr lang="en-IN" dirty="0" smtClean="0"/>
                  <a:t> i.e. always a valid value that the </a:t>
                </a:r>
                <a:r>
                  <a:rPr lang="en-IN" dirty="0" err="1" smtClean="0"/>
                  <a:t>r.v</a:t>
                </a:r>
                <a:r>
                  <a:rPr lang="en-IN" dirty="0" smtClean="0"/>
                  <a:t>. can actually take (unlike expectation)</a:t>
                </a:r>
                <a:endParaRPr lang="en-I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3" y="1111624"/>
                <a:ext cx="11938645" cy="5746376"/>
              </a:xfrm>
              <a:blipFill>
                <a:blip r:embed="rId2"/>
                <a:stretch>
                  <a:fillRect l="-562" t="-2545" r="-25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8</a:t>
            </a:fld>
            <a:endParaRPr lang="en-US"/>
          </a:p>
        </p:txBody>
      </p:sp>
      <mc:AlternateContent xmlns:mc="http://schemas.openxmlformats.org/markup-compatibility/2006" xmlns:a14="http://schemas.microsoft.com/office/drawing/2010/main">
        <mc:Choice Requires="a14">
          <p:sp>
            <p:nvSpPr>
              <p:cNvPr id="5" name="Rectangular Callout 4"/>
              <p:cNvSpPr/>
              <p:nvPr/>
            </p:nvSpPr>
            <p:spPr>
              <a:xfrm>
                <a:off x="332884" y="3097442"/>
                <a:ext cx="6924564" cy="1022171"/>
              </a:xfrm>
              <a:prstGeom prst="wedgeRectCallout">
                <a:avLst>
                  <a:gd name="adj1" fmla="val 61256"/>
                  <a:gd name="adj2" fmla="val 55764"/>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smtClean="0">
                    <a:solidFill>
                      <a:schemeClr val="tx1"/>
                    </a:solidFill>
                    <a:latin typeface="+mj-lt"/>
                  </a:rPr>
                  <a:t>Recall that </a:t>
                </a:r>
                <a14:m>
                  <m:oMath xmlns:m="http://schemas.openxmlformats.org/officeDocument/2006/math">
                    <m:r>
                      <a:rPr lang="en-IN" sz="2400" i="1" smtClean="0">
                        <a:solidFill>
                          <a:schemeClr val="tx1"/>
                        </a:solidFill>
                        <a:latin typeface="Cambria Math" panose="02040503050406030204" pitchFamily="18" charset="0"/>
                        <a:ea typeface="Cambria Math" panose="02040503050406030204" pitchFamily="18" charset="0"/>
                      </a:rPr>
                      <m:t>𝕀</m:t>
                    </m:r>
                    <m:d>
                      <m:dPr>
                        <m:begChr m:val="{"/>
                        <m:endChr m:val="}"/>
                        <m:ctrlPr>
                          <a:rPr lang="en-IN" sz="2400" b="0" i="1" smtClean="0">
                            <a:solidFill>
                              <a:schemeClr val="tx1"/>
                            </a:solidFill>
                            <a:latin typeface="Cambria Math" panose="02040503050406030204" pitchFamily="18" charset="0"/>
                            <a:ea typeface="Cambria Math" panose="02040503050406030204" pitchFamily="18" charset="0"/>
                          </a:rPr>
                        </m:ctrlPr>
                      </m:dPr>
                      <m:e>
                        <m:r>
                          <m:rPr>
                            <m:sty m:val="p"/>
                          </m:rPr>
                          <a:rPr lang="en-IN" sz="2400" b="0" i="0" smtClean="0">
                            <a:solidFill>
                              <a:schemeClr val="tx1"/>
                            </a:solidFill>
                            <a:latin typeface="Cambria Math" panose="02040503050406030204" pitchFamily="18" charset="0"/>
                            <a:ea typeface="Cambria Math" panose="02040503050406030204" pitchFamily="18" charset="0"/>
                          </a:rPr>
                          <m:t>blah</m:t>
                        </m:r>
                      </m:e>
                    </m:d>
                    <m:r>
                      <a:rPr lang="en-IN" sz="2400" b="0" i="1" smtClean="0">
                        <a:solidFill>
                          <a:schemeClr val="tx1"/>
                        </a:solidFill>
                        <a:latin typeface="Cambria Math" panose="02040503050406030204" pitchFamily="18" charset="0"/>
                        <a:ea typeface="Cambria Math" panose="02040503050406030204" pitchFamily="18" charset="0"/>
                      </a:rPr>
                      <m:t>=1</m:t>
                    </m:r>
                  </m:oMath>
                </a14:m>
                <a:r>
                  <a:rPr lang="en-US" sz="2400" dirty="0" smtClean="0">
                    <a:solidFill>
                      <a:schemeClr val="tx1"/>
                    </a:solidFill>
                    <a:latin typeface="+mj-lt"/>
                  </a:rPr>
                  <a:t> if blah is true (or blah happens) else if blah does not happen or is false,  </a:t>
                </a:r>
                <a14:m>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𝕀</m:t>
                    </m:r>
                    <m:d>
                      <m:dPr>
                        <m:begChr m:val="{"/>
                        <m:endChr m:val="}"/>
                        <m:ctrlPr>
                          <a:rPr lang="en-IN" sz="2400" i="1">
                            <a:solidFill>
                              <a:schemeClr val="tx1"/>
                            </a:solidFill>
                            <a:latin typeface="Cambria Math" panose="02040503050406030204" pitchFamily="18" charset="0"/>
                            <a:ea typeface="Cambria Math" panose="02040503050406030204" pitchFamily="18" charset="0"/>
                          </a:rPr>
                        </m:ctrlPr>
                      </m:dPr>
                      <m:e>
                        <m:r>
                          <m:rPr>
                            <m:sty m:val="p"/>
                          </m:rPr>
                          <a:rPr lang="en-IN" sz="2400">
                            <a:solidFill>
                              <a:schemeClr val="tx1"/>
                            </a:solidFill>
                            <a:latin typeface="Cambria Math" panose="02040503050406030204" pitchFamily="18" charset="0"/>
                            <a:ea typeface="Cambria Math" panose="02040503050406030204" pitchFamily="18" charset="0"/>
                          </a:rPr>
                          <m:t>blah</m:t>
                        </m:r>
                      </m:e>
                    </m:d>
                    <m:r>
                      <a:rPr lang="en-IN" sz="2400" i="1">
                        <a:solidFill>
                          <a:schemeClr val="tx1"/>
                        </a:solidFill>
                        <a:latin typeface="Cambria Math" panose="02040503050406030204" pitchFamily="18" charset="0"/>
                        <a:ea typeface="Cambria Math" panose="02040503050406030204" pitchFamily="18" charset="0"/>
                      </a:rPr>
                      <m:t>=</m:t>
                    </m:r>
                    <m:r>
                      <a:rPr lang="en-IN" sz="2400" b="0" i="1" smtClean="0">
                        <a:solidFill>
                          <a:schemeClr val="tx1"/>
                        </a:solidFill>
                        <a:latin typeface="Cambria Math" panose="02040503050406030204" pitchFamily="18" charset="0"/>
                        <a:ea typeface="Cambria Math" panose="02040503050406030204" pitchFamily="18" charset="0"/>
                      </a:rPr>
                      <m:t>0</m:t>
                    </m:r>
                  </m:oMath>
                </a14:m>
                <a:endParaRPr lang="en-US" sz="2400" dirty="0">
                  <a:solidFill>
                    <a:schemeClr val="tx1"/>
                  </a:solidFill>
                  <a:latin typeface="+mj-lt"/>
                </a:endParaRPr>
              </a:p>
            </p:txBody>
          </p:sp>
        </mc:Choice>
        <mc:Fallback xmlns="">
          <p:sp>
            <p:nvSpPr>
              <p:cNvPr id="5" name="Rectangular Callout 4"/>
              <p:cNvSpPr>
                <a:spLocks noRot="1" noChangeAspect="1" noMove="1" noResize="1" noEditPoints="1" noAdjustHandles="1" noChangeArrowheads="1" noChangeShapeType="1" noTextEdit="1"/>
              </p:cNvSpPr>
              <p:nvPr/>
            </p:nvSpPr>
            <p:spPr>
              <a:xfrm>
                <a:off x="332884" y="3097442"/>
                <a:ext cx="6924564" cy="1022171"/>
              </a:xfrm>
              <a:prstGeom prst="wedgeRectCallout">
                <a:avLst>
                  <a:gd name="adj1" fmla="val 61256"/>
                  <a:gd name="adj2" fmla="val 55764"/>
                </a:avLst>
              </a:prstGeom>
              <a:blipFill>
                <a:blip r:embed="rId3"/>
                <a:stretch>
                  <a:fillRect l="-866"/>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9839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left)">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Median of a Random Variable</a:t>
            </a:r>
            <a:endParaRPr lang="en-IN"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53354" y="1111624"/>
                <a:ext cx="11600328" cy="5746376"/>
              </a:xfrm>
            </p:spPr>
            <p:txBody>
              <a:bodyPr>
                <a:normAutofit/>
              </a:bodyPr>
              <a:lstStyle/>
              <a:p>
                <a:r>
                  <a:rPr lang="en-IN" dirty="0" smtClean="0"/>
                  <a:t>The median of a random variable </a:t>
                </a:r>
                <a14:m>
                  <m:oMath xmlns:m="http://schemas.openxmlformats.org/officeDocument/2006/math">
                    <m:r>
                      <a:rPr lang="en-IN" i="1">
                        <a:latin typeface="Cambria Math" panose="02040503050406030204" pitchFamily="18" charset="0"/>
                      </a:rPr>
                      <m:t>𝑋</m:t>
                    </m:r>
                  </m:oMath>
                </a14:m>
                <a:r>
                  <a:rPr lang="en-IN" dirty="0"/>
                  <a:t> is a value </a:t>
                </a:r>
                <a14:m>
                  <m:oMath xmlns:m="http://schemas.openxmlformats.org/officeDocument/2006/math">
                    <m:r>
                      <a:rPr lang="en-IN" i="1">
                        <a:latin typeface="Cambria Math" panose="02040503050406030204" pitchFamily="18" charset="0"/>
                      </a:rPr>
                      <m:t>𝑚</m:t>
                    </m:r>
                  </m:oMath>
                </a14:m>
                <a:r>
                  <a:rPr lang="en-IN" dirty="0"/>
                  <a:t> that satisfies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𝑚</m:t>
                        </m:r>
                      </m:e>
                    </m:d>
                    <m:r>
                      <a:rPr lang="en-IN" i="1">
                        <a:latin typeface="Cambria Math" panose="02040503050406030204" pitchFamily="18" charset="0"/>
                        <a:ea typeface="Cambria Math" panose="02040503050406030204" pitchFamily="18" charset="0"/>
                      </a:rPr>
                      <m:t>≥0.5</m:t>
                    </m:r>
                  </m:oMath>
                </a14:m>
                <a:r>
                  <a:rPr lang="en-IN" dirty="0"/>
                  <a:t> as well as </a:t>
                </a:r>
                <a14:m>
                  <m:oMath xmlns:m="http://schemas.openxmlformats.org/officeDocument/2006/math">
                    <m:r>
                      <a:rPr lang="en-IN" i="1">
                        <a:latin typeface="Cambria Math" panose="02040503050406030204" pitchFamily="18" charset="0"/>
                        <a:ea typeface="Cambria Math" panose="02040503050406030204" pitchFamily="18" charset="0"/>
                      </a:rPr>
                      <m:t>ℙ</m:t>
                    </m:r>
                    <m:d>
                      <m:dPr>
                        <m:begChr m:val="["/>
                        <m:endChr m:val="]"/>
                        <m:ctrlPr>
                          <a:rPr lang="en-IN" i="1">
                            <a:latin typeface="Cambria Math" panose="02040503050406030204" pitchFamily="18" charset="0"/>
                            <a:ea typeface="Cambria Math" panose="02040503050406030204" pitchFamily="18" charset="0"/>
                          </a:rPr>
                        </m:ctrlPr>
                      </m:dPr>
                      <m:e>
                        <m:r>
                          <a:rPr lang="en-IN" i="1">
                            <a:latin typeface="Cambria Math" panose="02040503050406030204" pitchFamily="18" charset="0"/>
                            <a:ea typeface="Cambria Math" panose="02040503050406030204" pitchFamily="18" charset="0"/>
                          </a:rPr>
                          <m:t>𝑋</m:t>
                        </m:r>
                        <m:r>
                          <a:rPr lang="en-IN" i="1">
                            <a:latin typeface="Cambria Math" panose="02040503050406030204" pitchFamily="18" charset="0"/>
                            <a:ea typeface="Cambria Math" panose="02040503050406030204" pitchFamily="18" charset="0"/>
                          </a:rPr>
                          <m:t>≥</m:t>
                        </m:r>
                        <m:r>
                          <a:rPr lang="en-IN" i="1">
                            <a:latin typeface="Cambria Math" panose="02040503050406030204" pitchFamily="18" charset="0"/>
                            <a:ea typeface="Cambria Math" panose="02040503050406030204" pitchFamily="18" charset="0"/>
                          </a:rPr>
                          <m:t>𝑚</m:t>
                        </m:r>
                      </m:e>
                    </m:d>
                    <m:r>
                      <a:rPr lang="en-IN" i="1">
                        <a:latin typeface="Cambria Math" panose="02040503050406030204" pitchFamily="18" charset="0"/>
                        <a:ea typeface="Cambria Math" panose="02040503050406030204" pitchFamily="18" charset="0"/>
                      </a:rPr>
                      <m:t>≥0.5</m:t>
                    </m:r>
                  </m:oMath>
                </a14:m>
                <a:r>
                  <a:rPr lang="en-IN" dirty="0"/>
                  <a:t> </a:t>
                </a:r>
              </a:p>
              <a:p>
                <a:r>
                  <a:rPr lang="en-IN" dirty="0" smtClean="0"/>
                  <a:t>The </a:t>
                </a:r>
                <a:r>
                  <a:rPr lang="en-IN" i="1" dirty="0" smtClean="0"/>
                  <a:t>empirical median</a:t>
                </a:r>
                <a:r>
                  <a:rPr lang="en-IN" dirty="0" smtClean="0"/>
                  <a:t> of a set of independent samples </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smtClean="0"/>
                  <a:t> of a random variable </a:t>
                </a:r>
                <a14:m>
                  <m:oMath xmlns:m="http://schemas.openxmlformats.org/officeDocument/2006/math">
                    <m:r>
                      <a:rPr lang="en-IN" b="0" i="1" smtClean="0">
                        <a:latin typeface="Cambria Math" panose="02040503050406030204" pitchFamily="18" charset="0"/>
                      </a:rPr>
                      <m:t>𝑋</m:t>
                    </m:r>
                  </m:oMath>
                </a14:m>
                <a:r>
                  <a:rPr lang="en-IN" dirty="0" smtClean="0"/>
                  <a:t> is defined to be a value </a:t>
                </a:r>
                <a14:m>
                  <m:oMath xmlns:m="http://schemas.openxmlformats.org/officeDocument/2006/math">
                    <m:r>
                      <a:rPr lang="en-IN" b="0" i="1" smtClean="0">
                        <a:latin typeface="Cambria Math" panose="02040503050406030204" pitchFamily="18" charset="0"/>
                      </a:rPr>
                      <m:t>𝑚</m:t>
                    </m:r>
                  </m:oMath>
                </a14:m>
                <a:r>
                  <a:rPr lang="en-IN" dirty="0" smtClean="0"/>
                  <a:t> such that as many samples are greater than or equal to </a:t>
                </a:r>
                <a14:m>
                  <m:oMath xmlns:m="http://schemas.openxmlformats.org/officeDocument/2006/math">
                    <m:r>
                      <a:rPr lang="en-IN" b="0" i="1" smtClean="0">
                        <a:latin typeface="Cambria Math" panose="02040503050406030204" pitchFamily="18" charset="0"/>
                      </a:rPr>
                      <m:t>𝑚</m:t>
                    </m:r>
                  </m:oMath>
                </a14:m>
                <a:r>
                  <a:rPr lang="en-IN" dirty="0" smtClean="0"/>
                  <a:t> as are less than or equal to </a:t>
                </a:r>
                <a14:m>
                  <m:oMath xmlns:m="http://schemas.openxmlformats.org/officeDocument/2006/math">
                    <m:r>
                      <a:rPr lang="en-IN" b="0" i="1" smtClean="0">
                        <a:latin typeface="Cambria Math" panose="02040503050406030204" pitchFamily="18" charset="0"/>
                      </a:rPr>
                      <m:t>𝑚</m:t>
                    </m:r>
                  </m:oMath>
                </a14:m>
                <a:endParaRPr lang="en-IN" dirty="0" smtClean="0"/>
              </a:p>
              <a:p>
                <a:pPr lvl="2"/>
                <a:r>
                  <a:rPr lang="en-IN" dirty="0"/>
                  <a:t>Often we talk about </a:t>
                </a:r>
                <a:r>
                  <a:rPr lang="en-IN" i="0" dirty="0"/>
                  <a:t>median income</a:t>
                </a:r>
                <a:r>
                  <a:rPr lang="en-IN" dirty="0"/>
                  <a:t> of a country – this is a value such that half the population earns at least that much value as income</a:t>
                </a:r>
              </a:p>
              <a:p>
                <a:pPr lvl="2"/>
                <a:r>
                  <a:rPr lang="en-IN" dirty="0" smtClean="0"/>
                  <a:t>To find the empirical median, first arrange samples in increasing order i.e. </a:t>
                </a:r>
                <a14:m>
                  <m:oMath xmlns:m="http://schemas.openxmlformats.org/officeDocument/2006/math">
                    <m:sSub>
                      <m:sSubPr>
                        <m:ctrlPr>
                          <a:rPr lang="en-IN" i="1">
                            <a:latin typeface="Cambria Math" panose="02040503050406030204" pitchFamily="18" charset="0"/>
                          </a:rPr>
                        </m:ctrlPr>
                      </m:sSubPr>
                      <m:e>
                        <m:r>
                          <a:rPr lang="en-IN">
                            <a:latin typeface="Cambria Math" panose="02040503050406030204" pitchFamily="18" charset="0"/>
                          </a:rPr>
                          <m:t>𝑥</m:t>
                        </m:r>
                      </m:e>
                      <m:sub>
                        <m:r>
                          <a:rPr lang="en-IN">
                            <a:latin typeface="Cambria Math" panose="02040503050406030204" pitchFamily="18" charset="0"/>
                          </a:rPr>
                          <m:t>1</m:t>
                        </m:r>
                      </m:sub>
                    </m:sSub>
                    <m:r>
                      <a:rPr lang="en-IN">
                        <a:latin typeface="Cambria Math" panose="02040503050406030204" pitchFamily="18" charset="0"/>
                      </a:rPr>
                      <m:t>≤</m:t>
                    </m:r>
                    <m:sSub>
                      <m:sSubPr>
                        <m:ctrlPr>
                          <a:rPr lang="en-IN" i="1">
                            <a:latin typeface="Cambria Math" panose="02040503050406030204" pitchFamily="18" charset="0"/>
                          </a:rPr>
                        </m:ctrlPr>
                      </m:sSubPr>
                      <m:e>
                        <m:r>
                          <a:rPr lang="en-IN">
                            <a:latin typeface="Cambria Math" panose="02040503050406030204" pitchFamily="18" charset="0"/>
                          </a:rPr>
                          <m:t>𝑥</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endParaRPr lang="en-IN" dirty="0" smtClean="0"/>
              </a:p>
              <a:p>
                <a:pPr lvl="2"/>
                <a:r>
                  <a:rPr lang="en-IN" dirty="0" smtClean="0"/>
                  <a:t>If </a:t>
                </a:r>
                <a14:m>
                  <m:oMath xmlns:m="http://schemas.openxmlformats.org/officeDocument/2006/math">
                    <m:r>
                      <a:rPr lang="en-IN" b="0" i="1" smtClean="0">
                        <a:latin typeface="Cambria Math" panose="02040503050406030204" pitchFamily="18" charset="0"/>
                      </a:rPr>
                      <m:t>𝑛</m:t>
                    </m:r>
                  </m:oMath>
                </a14:m>
                <a:r>
                  <a:rPr lang="en-IN" dirty="0" smtClean="0"/>
                  <a:t> is odd, then </a:t>
                </a:r>
                <a14:m>
                  <m:oMath xmlns:m="http://schemas.openxmlformats.org/officeDocument/2006/math">
                    <m:r>
                      <a:rPr lang="en-IN" b="0" i="1" smtClean="0">
                        <a:latin typeface="Cambria Math" panose="02040503050406030204" pitchFamily="18" charset="0"/>
                      </a:rPr>
                      <m:t>𝑚</m:t>
                    </m:r>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f>
                          <m:fPr>
                            <m:ctrlPr>
                              <a:rPr lang="en-IN" b="0" i="1" smtClean="0">
                                <a:latin typeface="Cambria Math" panose="02040503050406030204" pitchFamily="18" charset="0"/>
                              </a:rPr>
                            </m:ctrlPr>
                          </m:fPr>
                          <m:num>
                            <m:r>
                              <a:rPr lang="en-IN" b="0" i="1" smtClean="0">
                                <a:latin typeface="Cambria Math" panose="02040503050406030204" pitchFamily="18" charset="0"/>
                              </a:rPr>
                              <m:t>𝑛</m:t>
                            </m:r>
                            <m:r>
                              <a:rPr lang="en-IN" b="0" i="1" smtClean="0">
                                <a:latin typeface="Cambria Math" panose="02040503050406030204" pitchFamily="18" charset="0"/>
                              </a:rPr>
                              <m:t>+1</m:t>
                            </m:r>
                          </m:num>
                          <m:den>
                            <m:r>
                              <a:rPr lang="en-IN" b="0" i="1" smtClean="0">
                                <a:latin typeface="Cambria Math" panose="02040503050406030204" pitchFamily="18" charset="0"/>
                              </a:rPr>
                              <m:t>2</m:t>
                            </m:r>
                          </m:den>
                        </m:f>
                      </m:sub>
                    </m:sSub>
                  </m:oMath>
                </a14:m>
                <a:r>
                  <a:rPr lang="en-IN" dirty="0" smtClean="0"/>
                  <a:t>. If </a:t>
                </a:r>
                <a14:m>
                  <m:oMath xmlns:m="http://schemas.openxmlformats.org/officeDocument/2006/math">
                    <m:r>
                      <a:rPr lang="en-IN" b="0" i="1" smtClean="0">
                        <a:latin typeface="Cambria Math" panose="02040503050406030204" pitchFamily="18" charset="0"/>
                      </a:rPr>
                      <m:t>𝑛</m:t>
                    </m:r>
                  </m:oMath>
                </a14:m>
                <a:r>
                  <a:rPr lang="en-IN" dirty="0" smtClean="0"/>
                  <a:t> is even, then may be (infinitely) many empirical medians but we often take </a:t>
                </a:r>
                <a14:m>
                  <m:oMath xmlns:m="http://schemas.openxmlformats.org/officeDocument/2006/math">
                    <m:r>
                      <a:rPr lang="en-IN" b="0" i="1" smtClean="0">
                        <a:latin typeface="Cambria Math" panose="02040503050406030204" pitchFamily="18" charset="0"/>
                      </a:rPr>
                      <m:t>𝑚</m:t>
                    </m:r>
                    <m:r>
                      <a:rPr lang="en-IN" b="0" i="1" smtClean="0">
                        <a:latin typeface="Cambria Math" panose="02040503050406030204" pitchFamily="18" charset="0"/>
                      </a:rPr>
                      <m:t>=</m:t>
                    </m:r>
                    <m:f>
                      <m:fPr>
                        <m:ctrlPr>
                          <a:rPr lang="en-IN" b="0" i="1" smtClean="0">
                            <a:latin typeface="Cambria Math" panose="02040503050406030204" pitchFamily="18" charset="0"/>
                          </a:rPr>
                        </m:ctrlPr>
                      </m:fPr>
                      <m:num>
                        <m:r>
                          <a:rPr lang="en-IN" b="0" i="1" smtClean="0">
                            <a:latin typeface="Cambria Math" panose="02040503050406030204" pitchFamily="18" charset="0"/>
                          </a:rPr>
                          <m:t>1</m:t>
                        </m:r>
                      </m:num>
                      <m:den>
                        <m:r>
                          <a:rPr lang="en-IN" b="0" i="1" smtClean="0">
                            <a:latin typeface="Cambria Math" panose="02040503050406030204" pitchFamily="18" charset="0"/>
                          </a:rPr>
                          <m:t>2</m:t>
                        </m:r>
                      </m:den>
                    </m:f>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f>
                              <m:fPr>
                                <m:ctrlPr>
                                  <a:rPr lang="en-IN" b="0" i="1" smtClean="0">
                                    <a:latin typeface="Cambria Math" panose="02040503050406030204" pitchFamily="18" charset="0"/>
                                  </a:rPr>
                                </m:ctrlPr>
                              </m:fPr>
                              <m:num>
                                <m:r>
                                  <a:rPr lang="en-IN" b="0" i="1" smtClean="0">
                                    <a:latin typeface="Cambria Math" panose="02040503050406030204" pitchFamily="18" charset="0"/>
                                  </a:rPr>
                                  <m:t>𝑛</m:t>
                                </m:r>
                              </m:num>
                              <m:den>
                                <m:r>
                                  <a:rPr lang="en-IN" b="0" i="1" smtClean="0">
                                    <a:latin typeface="Cambria Math" panose="02040503050406030204" pitchFamily="18" charset="0"/>
                                  </a:rPr>
                                  <m:t>2</m:t>
                                </m:r>
                              </m:den>
                            </m:f>
                          </m:sub>
                        </m:sSub>
                        <m:r>
                          <a:rPr lang="en-IN" b="0" i="1" smtClean="0">
                            <a:latin typeface="Cambria Math" panose="02040503050406030204" pitchFamily="18" charset="0"/>
                          </a:rPr>
                          <m:t>+</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f>
                              <m:fPr>
                                <m:ctrlPr>
                                  <a:rPr lang="en-IN" b="0" i="1" smtClean="0">
                                    <a:latin typeface="Cambria Math" panose="02040503050406030204" pitchFamily="18" charset="0"/>
                                  </a:rPr>
                                </m:ctrlPr>
                              </m:fPr>
                              <m:num>
                                <m:r>
                                  <a:rPr lang="en-IN" b="0" i="1" smtClean="0">
                                    <a:latin typeface="Cambria Math" panose="02040503050406030204" pitchFamily="18" charset="0"/>
                                  </a:rPr>
                                  <m:t>𝑛</m:t>
                                </m:r>
                              </m:num>
                              <m:den>
                                <m:r>
                                  <a:rPr lang="en-IN" b="0" i="1" smtClean="0">
                                    <a:latin typeface="Cambria Math" panose="02040503050406030204" pitchFamily="18" charset="0"/>
                                  </a:rPr>
                                  <m:t>2</m:t>
                                </m:r>
                              </m:den>
                            </m:f>
                            <m:r>
                              <a:rPr lang="en-IN" b="0" i="1" smtClean="0">
                                <a:latin typeface="Cambria Math" panose="02040503050406030204" pitchFamily="18" charset="0"/>
                              </a:rPr>
                              <m:t>+1</m:t>
                            </m:r>
                          </m:sub>
                        </m:sSub>
                      </m:e>
                    </m:d>
                  </m:oMath>
                </a14:m>
                <a:endParaRPr lang="en-IN" dirty="0" smtClean="0"/>
              </a:p>
              <a:p>
                <a:pPr lvl="2"/>
                <a:r>
                  <a:rPr lang="en-IN" dirty="0" smtClean="0"/>
                  <a:t>The empirical median gives a good estimate of median of the </a:t>
                </a:r>
                <a:r>
                  <a:rPr lang="en-IN" dirty="0" err="1" smtClean="0"/>
                  <a:t>r.v</a:t>
                </a:r>
                <a:r>
                  <a:rPr lang="en-IN" dirty="0" smtClean="0"/>
                  <a:t>. if </a:t>
                </a:r>
                <a14:m>
                  <m:oMath xmlns:m="http://schemas.openxmlformats.org/officeDocument/2006/math">
                    <m:r>
                      <a:rPr lang="en-IN" b="0" i="1" smtClean="0">
                        <a:latin typeface="Cambria Math" panose="02040503050406030204" pitchFamily="18" charset="0"/>
                      </a:rPr>
                      <m:t>𝑛</m:t>
                    </m:r>
                  </m:oMath>
                </a14:m>
                <a:r>
                  <a:rPr lang="en-IN" dirty="0" smtClean="0"/>
                  <a:t> is large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53354" y="1111624"/>
                <a:ext cx="11600328" cy="5746376"/>
              </a:xfrm>
              <a:blipFill>
                <a:blip r:embed="rId2"/>
                <a:stretch>
                  <a:fillRect l="-578" t="-2545" r="-315"/>
                </a:stretch>
              </a:blipFill>
            </p:spPr>
            <p:txBody>
              <a:bodyPr/>
              <a:lstStyle/>
              <a:p>
                <a:r>
                  <a:rPr lang="en-IN">
                    <a:noFill/>
                  </a:rPr>
                  <a:t> </a:t>
                </a:r>
              </a:p>
            </p:txBody>
          </p:sp>
        </mc:Fallback>
      </mc:AlternateContent>
      <p:sp>
        <p:nvSpPr>
          <p:cNvPr id="4" name="Slide Number Placeholder 3"/>
          <p:cNvSpPr>
            <a:spLocks noGrp="1"/>
          </p:cNvSpPr>
          <p:nvPr>
            <p:ph type="sldNum" sz="quarter" idx="12"/>
          </p:nvPr>
        </p:nvSpPr>
        <p:spPr/>
        <p:txBody>
          <a:bodyPr/>
          <a:lstStyle/>
          <a:p>
            <a:fld id="{157B8E69-23A9-4619-9CFE-E27BFD8A78F9}" type="slidenum">
              <a:rPr lang="en-US" smtClean="0"/>
              <a:t>9</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0681" y="522738"/>
            <a:ext cx="1731319" cy="1731319"/>
          </a:xfrm>
          <a:prstGeom prst="rect">
            <a:avLst/>
          </a:prstGeom>
        </p:spPr>
      </p:pic>
      <mc:AlternateContent xmlns:mc="http://schemas.openxmlformats.org/markup-compatibility/2006" xmlns:a14="http://schemas.microsoft.com/office/drawing/2010/main">
        <mc:Choice Requires="a14">
          <p:sp>
            <p:nvSpPr>
              <p:cNvPr id="6" name="Rectangular Callout 5"/>
              <p:cNvSpPr/>
              <p:nvPr/>
            </p:nvSpPr>
            <p:spPr>
              <a:xfrm>
                <a:off x="1674796" y="36191"/>
                <a:ext cx="8558931" cy="1628980"/>
              </a:xfrm>
              <a:prstGeom prst="wedgeRectCallout">
                <a:avLst>
                  <a:gd name="adj1" fmla="val 57741"/>
                  <a:gd name="adj2" fmla="val 43016"/>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Interesting Fact</a:t>
                </a:r>
                <a:r>
                  <a:rPr lang="en-IN" sz="2400" dirty="0" smtClean="0">
                    <a:solidFill>
                      <a:schemeClr val="tx1"/>
                    </a:solidFill>
                    <a:latin typeface="+mj-lt"/>
                  </a:rPr>
                  <a:t>: The empirical median </a:t>
                </a:r>
                <a:r>
                  <a:rPr lang="en-IN" sz="2400" dirty="0">
                    <a:solidFill>
                      <a:schemeClr val="tx1"/>
                    </a:solidFill>
                    <a:latin typeface="+mj-lt"/>
                  </a:rPr>
                  <a:t>is the point which is the closest to all samples in terms of </a:t>
                </a:r>
                <a:r>
                  <a:rPr lang="en-IN" sz="2400" dirty="0" smtClean="0">
                    <a:solidFill>
                      <a:schemeClr val="tx1"/>
                    </a:solidFill>
                    <a:latin typeface="+mj-lt"/>
                  </a:rPr>
                  <a:t>absolute </a:t>
                </a:r>
                <a:r>
                  <a:rPr lang="en-IN" sz="2400" dirty="0">
                    <a:solidFill>
                      <a:schemeClr val="tx1"/>
                    </a:solidFill>
                    <a:latin typeface="+mj-lt"/>
                  </a:rPr>
                  <a:t>distance (</a:t>
                </a:r>
                <a:r>
                  <a:rPr lang="en-IN" sz="2400" b="1" dirty="0">
                    <a:solidFill>
                      <a:schemeClr val="tx1"/>
                    </a:solidFill>
                    <a:latin typeface="+mj-lt"/>
                  </a:rPr>
                  <a:t>Proof</a:t>
                </a:r>
                <a:r>
                  <a:rPr lang="en-IN" sz="2400" dirty="0">
                    <a:solidFill>
                      <a:schemeClr val="tx1"/>
                    </a:solidFill>
                    <a:latin typeface="+mj-lt"/>
                  </a:rPr>
                  <a:t>: </a:t>
                </a:r>
                <a:r>
                  <a:rPr lang="en-IN" sz="2400" dirty="0" smtClean="0">
                    <a:solidFill>
                      <a:schemeClr val="tx1"/>
                    </a:solidFill>
                    <a:latin typeface="+mj-lt"/>
                  </a:rPr>
                  <a:t>in notes)</a:t>
                </a:r>
                <a:r>
                  <a:rPr lang="en-IN" sz="2400" dirty="0">
                    <a:solidFill>
                      <a:schemeClr val="tx1"/>
                    </a:solidFill>
                    <a:latin typeface="+mj-lt"/>
                  </a:rPr>
                  <a:t/>
                </a:r>
                <a:br>
                  <a:rPr lang="en-IN" sz="2400" dirty="0">
                    <a:solidFill>
                      <a:schemeClr val="tx1"/>
                    </a:solidFill>
                    <a:latin typeface="+mj-lt"/>
                  </a:rPr>
                </a:br>
                <a14:m>
                  <m:oMathPara xmlns:m="http://schemas.openxmlformats.org/officeDocument/2006/math">
                    <m:oMathParaPr>
                      <m:jc m:val="centerGroup"/>
                    </m:oMathParaPr>
                    <m:oMath xmlns:m="http://schemas.openxmlformats.org/officeDocument/2006/math">
                      <m:acc>
                        <m:accPr>
                          <m:chr m:val="̂"/>
                          <m:ctrlPr>
                            <a:rPr lang="en-IN" sz="2400" i="1">
                              <a:solidFill>
                                <a:schemeClr val="tx1"/>
                              </a:solidFill>
                              <a:latin typeface="Cambria Math" panose="02040503050406030204" pitchFamily="18" charset="0"/>
                            </a:rPr>
                          </m:ctrlPr>
                        </m:accPr>
                        <m:e>
                          <m:r>
                            <a:rPr lang="en-IN" sz="2400" i="1">
                              <a:solidFill>
                                <a:schemeClr val="tx1"/>
                              </a:solidFill>
                              <a:latin typeface="Cambria Math" panose="02040503050406030204" pitchFamily="18" charset="0"/>
                              <a:ea typeface="Cambria Math" panose="02040503050406030204" pitchFamily="18" charset="0"/>
                            </a:rPr>
                            <m:t>𝔼</m:t>
                          </m:r>
                        </m:e>
                      </m:acc>
                      <m:r>
                        <a:rPr lang="en-IN" sz="2400" i="1" dirty="0">
                          <a:solidFill>
                            <a:schemeClr val="tx1"/>
                          </a:solidFill>
                          <a:latin typeface="Cambria Math" panose="02040503050406030204" pitchFamily="18" charset="0"/>
                        </a:rPr>
                        <m:t>𝑋</m:t>
                      </m:r>
                      <m:r>
                        <a:rPr lang="en-IN" sz="2400" i="1" dirty="0">
                          <a:solidFill>
                            <a:schemeClr val="tx1"/>
                          </a:solidFill>
                          <a:latin typeface="Cambria Math" panose="02040503050406030204" pitchFamily="18" charset="0"/>
                        </a:rPr>
                        <m:t>=</m:t>
                      </m:r>
                      <m:func>
                        <m:funcPr>
                          <m:ctrlPr>
                            <a:rPr lang="en-IN" sz="2400" i="1" dirty="0">
                              <a:solidFill>
                                <a:schemeClr val="tx1"/>
                              </a:solidFill>
                              <a:latin typeface="Cambria Math" panose="02040503050406030204" pitchFamily="18" charset="0"/>
                            </a:rPr>
                          </m:ctrlPr>
                        </m:funcPr>
                        <m:fName>
                          <m:r>
                            <m:rPr>
                              <m:sty m:val="p"/>
                            </m:rPr>
                            <a:rPr lang="en-IN" sz="2400" dirty="0">
                              <a:solidFill>
                                <a:schemeClr val="tx1"/>
                              </a:solidFill>
                              <a:latin typeface="Cambria Math" panose="02040503050406030204" pitchFamily="18" charset="0"/>
                            </a:rPr>
                            <m:t>arg</m:t>
                          </m:r>
                        </m:fName>
                        <m:e>
                          <m:func>
                            <m:funcPr>
                              <m:ctrlPr>
                                <a:rPr lang="en-IN" sz="2400" i="1" dirty="0">
                                  <a:solidFill>
                                    <a:schemeClr val="tx1"/>
                                  </a:solidFill>
                                  <a:latin typeface="Cambria Math" panose="02040503050406030204" pitchFamily="18" charset="0"/>
                                </a:rPr>
                              </m:ctrlPr>
                            </m:funcPr>
                            <m:fName>
                              <m:limLow>
                                <m:limLowPr>
                                  <m:ctrlPr>
                                    <a:rPr lang="en-IN" sz="2400" i="1" dirty="0">
                                      <a:solidFill>
                                        <a:schemeClr val="tx1"/>
                                      </a:solidFill>
                                      <a:latin typeface="Cambria Math" panose="02040503050406030204" pitchFamily="18" charset="0"/>
                                    </a:rPr>
                                  </m:ctrlPr>
                                </m:limLowPr>
                                <m:e>
                                  <m:r>
                                    <m:rPr>
                                      <m:sty m:val="p"/>
                                    </m:rPr>
                                    <a:rPr lang="en-IN" sz="2400" dirty="0">
                                      <a:solidFill>
                                        <a:schemeClr val="tx1"/>
                                      </a:solidFill>
                                      <a:latin typeface="Cambria Math" panose="02040503050406030204" pitchFamily="18" charset="0"/>
                                    </a:rPr>
                                    <m:t>min</m:t>
                                  </m:r>
                                </m:e>
                                <m:lim>
                                  <m:r>
                                    <a:rPr lang="en-IN" sz="2400" i="1" dirty="0">
                                      <a:solidFill>
                                        <a:schemeClr val="tx1"/>
                                      </a:solidFill>
                                      <a:latin typeface="Cambria Math" panose="02040503050406030204" pitchFamily="18" charset="0"/>
                                    </a:rPr>
                                    <m:t>𝑐</m:t>
                                  </m:r>
                                </m:lim>
                              </m:limLow>
                            </m:fName>
                            <m:e>
                              <m:nary>
                                <m:naryPr>
                                  <m:chr m:val="∑"/>
                                  <m:limLoc m:val="subSup"/>
                                  <m:ctrlPr>
                                    <a:rPr lang="en-IN" sz="2400" i="1" dirty="0">
                                      <a:solidFill>
                                        <a:schemeClr val="tx1"/>
                                      </a:solidFill>
                                      <a:latin typeface="Cambria Math" panose="02040503050406030204" pitchFamily="18" charset="0"/>
                                    </a:rPr>
                                  </m:ctrlPr>
                                </m:naryPr>
                                <m:sub>
                                  <m:r>
                                    <m:rPr>
                                      <m:brk m:alnAt="25"/>
                                    </m:rPr>
                                    <a:rPr lang="en-IN" sz="2400" i="1" dirty="0">
                                      <a:solidFill>
                                        <a:schemeClr val="tx1"/>
                                      </a:solidFill>
                                      <a:latin typeface="Cambria Math" panose="02040503050406030204" pitchFamily="18" charset="0"/>
                                    </a:rPr>
                                    <m:t>𝑖</m:t>
                                  </m:r>
                                  <m:r>
                                    <a:rPr lang="en-IN" sz="2400" i="1" dirty="0">
                                      <a:solidFill>
                                        <a:schemeClr val="tx1"/>
                                      </a:solidFill>
                                      <a:latin typeface="Cambria Math" panose="02040503050406030204" pitchFamily="18" charset="0"/>
                                    </a:rPr>
                                    <m:t>=1</m:t>
                                  </m:r>
                                </m:sub>
                                <m:sup>
                                  <m:r>
                                    <a:rPr lang="en-IN" sz="2400" i="1" dirty="0">
                                      <a:solidFill>
                                        <a:schemeClr val="tx1"/>
                                      </a:solidFill>
                                      <a:latin typeface="Cambria Math" panose="02040503050406030204" pitchFamily="18" charset="0"/>
                                    </a:rPr>
                                    <m:t>𝑛</m:t>
                                  </m:r>
                                </m:sup>
                                <m:e>
                                  <m:d>
                                    <m:dPr>
                                      <m:begChr m:val="|"/>
                                      <m:endChr m:val="|"/>
                                      <m:ctrlPr>
                                        <a:rPr lang="en-IN" sz="2400" b="0" i="1" dirty="0" smtClean="0">
                                          <a:solidFill>
                                            <a:schemeClr val="tx1"/>
                                          </a:solidFill>
                                          <a:latin typeface="Cambria Math" panose="02040503050406030204" pitchFamily="18" charset="0"/>
                                        </a:rPr>
                                      </m:ctrlPr>
                                    </m:dPr>
                                    <m:e>
                                      <m:sSub>
                                        <m:sSubPr>
                                          <m:ctrlPr>
                                            <a:rPr lang="en-IN" sz="2400" i="1" dirty="0">
                                              <a:solidFill>
                                                <a:schemeClr val="tx1"/>
                                              </a:solidFill>
                                              <a:latin typeface="Cambria Math" panose="02040503050406030204" pitchFamily="18" charset="0"/>
                                            </a:rPr>
                                          </m:ctrlPr>
                                        </m:sSubPr>
                                        <m:e>
                                          <m:r>
                                            <a:rPr lang="en-IN" sz="2400" i="1" dirty="0">
                                              <a:solidFill>
                                                <a:schemeClr val="tx1"/>
                                              </a:solidFill>
                                              <a:latin typeface="Cambria Math" panose="02040503050406030204" pitchFamily="18" charset="0"/>
                                            </a:rPr>
                                            <m:t>𝑥</m:t>
                                          </m:r>
                                        </m:e>
                                        <m:sub>
                                          <m:r>
                                            <a:rPr lang="en-IN" sz="2400" i="1" dirty="0">
                                              <a:solidFill>
                                                <a:schemeClr val="tx1"/>
                                              </a:solidFill>
                                              <a:latin typeface="Cambria Math" panose="02040503050406030204" pitchFamily="18" charset="0"/>
                                            </a:rPr>
                                            <m:t>𝑖</m:t>
                                          </m:r>
                                        </m:sub>
                                      </m:sSub>
                                      <m:r>
                                        <a:rPr lang="en-IN" sz="2400" i="1" dirty="0">
                                          <a:solidFill>
                                            <a:schemeClr val="tx1"/>
                                          </a:solidFill>
                                          <a:latin typeface="Cambria Math" panose="02040503050406030204" pitchFamily="18" charset="0"/>
                                        </a:rPr>
                                        <m:t>−</m:t>
                                      </m:r>
                                      <m:r>
                                        <a:rPr lang="en-IN" sz="2400" i="1" dirty="0">
                                          <a:solidFill>
                                            <a:schemeClr val="tx1"/>
                                          </a:solidFill>
                                          <a:latin typeface="Cambria Math" panose="02040503050406030204" pitchFamily="18" charset="0"/>
                                        </a:rPr>
                                        <m:t>𝑐</m:t>
                                      </m:r>
                                    </m:e>
                                  </m:d>
                                </m:e>
                              </m:nary>
                            </m:e>
                          </m:func>
                        </m:e>
                      </m:func>
                    </m:oMath>
                  </m:oMathPara>
                </a14:m>
                <a:endParaRPr lang="en-US" sz="2400" dirty="0">
                  <a:solidFill>
                    <a:schemeClr val="tx1"/>
                  </a:solidFill>
                  <a:latin typeface="+mj-lt"/>
                </a:endParaRPr>
              </a:p>
            </p:txBody>
          </p:sp>
        </mc:Choice>
        <mc:Fallback xmlns="">
          <p:sp>
            <p:nvSpPr>
              <p:cNvPr id="6" name="Rectangular Callout 5"/>
              <p:cNvSpPr>
                <a:spLocks noRot="1" noChangeAspect="1" noMove="1" noResize="1" noEditPoints="1" noAdjustHandles="1" noChangeArrowheads="1" noChangeShapeType="1" noTextEdit="1"/>
              </p:cNvSpPr>
              <p:nvPr/>
            </p:nvSpPr>
            <p:spPr>
              <a:xfrm>
                <a:off x="1674796" y="36191"/>
                <a:ext cx="8558931" cy="1628980"/>
              </a:xfrm>
              <a:prstGeom prst="wedgeRectCallout">
                <a:avLst>
                  <a:gd name="adj1" fmla="val 57741"/>
                  <a:gd name="adj2" fmla="val 43016"/>
                </a:avLst>
              </a:prstGeom>
              <a:blipFill>
                <a:blip r:embed="rId4"/>
                <a:stretch>
                  <a:fillRect/>
                </a:stretch>
              </a:blipFill>
              <a:ln w="38100">
                <a:solidFill>
                  <a:schemeClr val="accent1"/>
                </a:solidFill>
              </a:ln>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7" name="Rectangular Callout 6"/>
              <p:cNvSpPr/>
              <p:nvPr/>
            </p:nvSpPr>
            <p:spPr>
              <a:xfrm>
                <a:off x="1674796" y="1756491"/>
                <a:ext cx="8558931" cy="1182253"/>
              </a:xfrm>
              <a:prstGeom prst="wedgeRectCallout">
                <a:avLst>
                  <a:gd name="adj1" fmla="val 57694"/>
                  <a:gd name="adj2" fmla="val -55732"/>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smtClean="0">
                    <a:solidFill>
                      <a:schemeClr val="tx1"/>
                    </a:solidFill>
                    <a:latin typeface="+mj-lt"/>
                  </a:rPr>
                  <a:t>Interesting fact</a:t>
                </a:r>
                <a:r>
                  <a:rPr lang="en-IN" sz="2400" dirty="0" smtClean="0">
                    <a:solidFill>
                      <a:schemeClr val="tx1"/>
                    </a:solidFill>
                    <a:latin typeface="+mj-lt"/>
                  </a:rPr>
                  <a:t>: even the median itself satisfies the nice property</a:t>
                </a:r>
                <a:br>
                  <a:rPr lang="en-IN" sz="2400" dirty="0" smtClean="0">
                    <a:solidFill>
                      <a:schemeClr val="tx1"/>
                    </a:solidFill>
                    <a:latin typeface="+mj-lt"/>
                  </a:rPr>
                </a:br>
                <a14:m>
                  <m:oMathPara xmlns:m="http://schemas.openxmlformats.org/officeDocument/2006/math">
                    <m:oMathParaPr>
                      <m:jc m:val="centerGroup"/>
                    </m:oMathParaPr>
                    <m:oMath xmlns:m="http://schemas.openxmlformats.org/officeDocument/2006/math">
                      <m:r>
                        <a:rPr lang="en-IN" sz="2400" i="1">
                          <a:solidFill>
                            <a:schemeClr val="tx1"/>
                          </a:solidFill>
                          <a:latin typeface="Cambria Math" panose="02040503050406030204" pitchFamily="18" charset="0"/>
                          <a:ea typeface="Cambria Math" panose="02040503050406030204" pitchFamily="18" charset="0"/>
                        </a:rPr>
                        <m:t>𝔼</m:t>
                      </m:r>
                      <m:r>
                        <a:rPr lang="en-IN" sz="2400" b="0" i="1" dirty="0" smtClean="0">
                          <a:solidFill>
                            <a:schemeClr val="tx1"/>
                          </a:solidFill>
                          <a:latin typeface="Cambria Math" panose="02040503050406030204" pitchFamily="18" charset="0"/>
                        </a:rPr>
                        <m:t>𝑋</m:t>
                      </m:r>
                      <m:r>
                        <a:rPr lang="en-IN" sz="2400" b="0" i="1" dirty="0" smtClean="0">
                          <a:solidFill>
                            <a:schemeClr val="tx1"/>
                          </a:solidFill>
                          <a:latin typeface="Cambria Math" panose="02040503050406030204" pitchFamily="18" charset="0"/>
                        </a:rPr>
                        <m:t>=</m:t>
                      </m:r>
                      <m:func>
                        <m:funcPr>
                          <m:ctrlPr>
                            <a:rPr lang="en-IN" sz="2400" b="0" i="1" dirty="0" smtClean="0">
                              <a:solidFill>
                                <a:schemeClr val="tx1"/>
                              </a:solidFill>
                              <a:latin typeface="Cambria Math" panose="02040503050406030204" pitchFamily="18" charset="0"/>
                            </a:rPr>
                          </m:ctrlPr>
                        </m:funcPr>
                        <m:fName>
                          <m:r>
                            <m:rPr>
                              <m:sty m:val="p"/>
                            </m:rPr>
                            <a:rPr lang="en-IN" sz="2400" b="0" i="0" dirty="0" smtClean="0">
                              <a:solidFill>
                                <a:schemeClr val="tx1"/>
                              </a:solidFill>
                              <a:latin typeface="Cambria Math" panose="02040503050406030204" pitchFamily="18" charset="0"/>
                            </a:rPr>
                            <m:t>arg</m:t>
                          </m:r>
                        </m:fName>
                        <m:e>
                          <m:func>
                            <m:funcPr>
                              <m:ctrlPr>
                                <a:rPr lang="en-IN" sz="2400" b="0" i="1" dirty="0" smtClean="0">
                                  <a:solidFill>
                                    <a:schemeClr val="tx1"/>
                                  </a:solidFill>
                                  <a:latin typeface="Cambria Math" panose="02040503050406030204" pitchFamily="18" charset="0"/>
                                </a:rPr>
                              </m:ctrlPr>
                            </m:funcPr>
                            <m:fName>
                              <m:limLow>
                                <m:limLowPr>
                                  <m:ctrlPr>
                                    <a:rPr lang="en-IN" sz="2400" b="0" i="1" dirty="0" smtClean="0">
                                      <a:solidFill>
                                        <a:schemeClr val="tx1"/>
                                      </a:solidFill>
                                      <a:latin typeface="Cambria Math" panose="02040503050406030204" pitchFamily="18" charset="0"/>
                                    </a:rPr>
                                  </m:ctrlPr>
                                </m:limLowPr>
                                <m:e>
                                  <m:r>
                                    <m:rPr>
                                      <m:sty m:val="p"/>
                                    </m:rPr>
                                    <a:rPr lang="en-IN" sz="2400" b="0" i="0" dirty="0" smtClean="0">
                                      <a:solidFill>
                                        <a:schemeClr val="tx1"/>
                                      </a:solidFill>
                                      <a:latin typeface="Cambria Math" panose="02040503050406030204" pitchFamily="18" charset="0"/>
                                    </a:rPr>
                                    <m:t>min</m:t>
                                  </m:r>
                                </m:e>
                                <m:lim>
                                  <m:r>
                                    <a:rPr lang="en-IN" sz="2400" b="0" i="1" dirty="0" smtClean="0">
                                      <a:solidFill>
                                        <a:schemeClr val="tx1"/>
                                      </a:solidFill>
                                      <a:latin typeface="Cambria Math" panose="02040503050406030204" pitchFamily="18" charset="0"/>
                                    </a:rPr>
                                    <m:t>𝑐</m:t>
                                  </m:r>
                                </m:lim>
                              </m:limLow>
                            </m:fName>
                            <m:e>
                              <m:r>
                                <a:rPr lang="en-IN" sz="2400" b="0" i="1" dirty="0" smtClean="0">
                                  <a:solidFill>
                                    <a:schemeClr val="tx1"/>
                                  </a:solidFill>
                                  <a:latin typeface="Cambria Math" panose="02040503050406030204" pitchFamily="18" charset="0"/>
                                  <a:ea typeface="Cambria Math" panose="02040503050406030204" pitchFamily="18" charset="0"/>
                                </a:rPr>
                                <m:t>𝔼</m:t>
                              </m:r>
                              <m:d>
                                <m:dPr>
                                  <m:begChr m:val="["/>
                                  <m:endChr m:val="]"/>
                                  <m:ctrlPr>
                                    <a:rPr lang="en-IN" sz="2400" b="0" i="1" dirty="0" smtClean="0">
                                      <a:solidFill>
                                        <a:schemeClr val="tx1"/>
                                      </a:solidFill>
                                      <a:latin typeface="Cambria Math" panose="02040503050406030204" pitchFamily="18" charset="0"/>
                                      <a:ea typeface="Cambria Math" panose="02040503050406030204" pitchFamily="18" charset="0"/>
                                    </a:rPr>
                                  </m:ctrlPr>
                                </m:dPr>
                                <m:e>
                                  <m:d>
                                    <m:dPr>
                                      <m:begChr m:val="|"/>
                                      <m:endChr m:val="|"/>
                                      <m:ctrlPr>
                                        <a:rPr lang="en-IN" sz="2400" b="0" i="1" dirty="0" smtClean="0">
                                          <a:solidFill>
                                            <a:schemeClr val="tx1"/>
                                          </a:solidFill>
                                          <a:latin typeface="Cambria Math" panose="02040503050406030204" pitchFamily="18" charset="0"/>
                                          <a:ea typeface="Cambria Math" panose="02040503050406030204" pitchFamily="18" charset="0"/>
                                        </a:rPr>
                                      </m:ctrlPr>
                                    </m:dPr>
                                    <m:e>
                                      <m:r>
                                        <a:rPr lang="en-IN" sz="2400" i="1" dirty="0">
                                          <a:solidFill>
                                            <a:schemeClr val="tx1"/>
                                          </a:solidFill>
                                          <a:latin typeface="Cambria Math" panose="02040503050406030204" pitchFamily="18" charset="0"/>
                                          <a:ea typeface="Cambria Math" panose="02040503050406030204" pitchFamily="18" charset="0"/>
                                        </a:rPr>
                                        <m:t>𝑋</m:t>
                                      </m:r>
                                      <m:r>
                                        <a:rPr lang="en-IN" sz="2400" i="1" dirty="0">
                                          <a:solidFill>
                                            <a:schemeClr val="tx1"/>
                                          </a:solidFill>
                                          <a:latin typeface="Cambria Math" panose="02040503050406030204" pitchFamily="18" charset="0"/>
                                          <a:ea typeface="Cambria Math" panose="02040503050406030204" pitchFamily="18" charset="0"/>
                                        </a:rPr>
                                        <m:t>−</m:t>
                                      </m:r>
                                      <m:r>
                                        <a:rPr lang="en-IN" sz="2400" i="1" dirty="0">
                                          <a:solidFill>
                                            <a:schemeClr val="tx1"/>
                                          </a:solidFill>
                                          <a:latin typeface="Cambria Math" panose="02040503050406030204" pitchFamily="18" charset="0"/>
                                          <a:ea typeface="Cambria Math" panose="02040503050406030204" pitchFamily="18" charset="0"/>
                                        </a:rPr>
                                        <m:t>𝑐</m:t>
                                      </m:r>
                                    </m:e>
                                  </m:d>
                                </m:e>
                              </m:d>
                            </m:e>
                          </m:func>
                        </m:e>
                      </m:func>
                    </m:oMath>
                  </m:oMathPara>
                </a14:m>
                <a:endParaRPr lang="en-US" sz="2400" dirty="0">
                  <a:solidFill>
                    <a:schemeClr val="tx1"/>
                  </a:solidFill>
                  <a:latin typeface="+mj-lt"/>
                </a:endParaRPr>
              </a:p>
            </p:txBody>
          </p:sp>
        </mc:Choice>
        <mc:Fallback xmlns="">
          <p:sp>
            <p:nvSpPr>
              <p:cNvPr id="7" name="Rectangular Callout 6"/>
              <p:cNvSpPr>
                <a:spLocks noRot="1" noChangeAspect="1" noMove="1" noResize="1" noEditPoints="1" noAdjustHandles="1" noChangeArrowheads="1" noChangeShapeType="1" noTextEdit="1"/>
              </p:cNvSpPr>
              <p:nvPr/>
            </p:nvSpPr>
            <p:spPr>
              <a:xfrm>
                <a:off x="1674796" y="1756491"/>
                <a:ext cx="8558931" cy="1182253"/>
              </a:xfrm>
              <a:prstGeom prst="wedgeRectCallout">
                <a:avLst>
                  <a:gd name="adj1" fmla="val 57694"/>
                  <a:gd name="adj2" fmla="val -55732"/>
                </a:avLst>
              </a:prstGeom>
              <a:blipFill>
                <a:blip r:embed="rId5"/>
                <a:stretch>
                  <a:fillRect/>
                </a:stretch>
              </a:blipFill>
              <a:ln w="38100">
                <a:solidFill>
                  <a:schemeClr val="accent1"/>
                </a:solidFill>
              </a:ln>
            </p:spPr>
            <p:txBody>
              <a:bodyPr/>
              <a:lstStyle/>
              <a:p>
                <a:r>
                  <a:rPr lang="en-IN">
                    <a:noFill/>
                  </a:rPr>
                  <a:t> </a:t>
                </a:r>
              </a:p>
            </p:txBody>
          </p:sp>
        </mc:Fallback>
      </mc:AlternateContent>
    </p:spTree>
    <p:extLst>
      <p:ext uri="{BB962C8B-B14F-4D97-AF65-F5344CB8AC3E}">
        <p14:creationId xmlns:p14="http://schemas.microsoft.com/office/powerpoint/2010/main" val="219880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par>
                          <p:cTn id="31" fill="hold">
                            <p:stCondLst>
                              <p:cond delay="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righ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32.8791"/>
  <p:tag name="ORIGINALWIDTH" val="957.9734"/>
  <p:tag name="LATEXADDIN" val="\documentclass{article}&#10;\usepackage{amsmath,amssymb}&#10;\usepackage{olo}&#10;\pagestyle{empty}&#10;\begin{document}&#10;&#10;\[&#10;f_X[x\ |\ \mu,\sigma^2] = \frac{1}{\sqrt{2\pi\sigma^2}}\exp\br{-\frac{(x - \mu)^2}{2\sigma^2}}&#10;\]&#10;&#10;\end{document}"/>
  <p:tag name="IGUANATEXSIZE" val="32"/>
  <p:tag name="IGUANATEXCURSOR" val="132"/>
  <p:tag name="TRANSPARENCY" val="True"/>
  <p:tag name="FILENAME" val=""/>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3.2358"/>
  <p:tag name="LATEXADDIN" val="\documentclass{article}&#10;\usepackage{amsmath,amssymb}&#10;\usepackage{olo}&#10;\pagestyle{empty}&#10;\begin{document}&#10;&#10;\[&#10;\mu_1&#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6.2354"/>
  <p:tag name="LATEXADDIN" val="\documentclass{article}&#10;\usepackage{amsmath,amssymb}&#10;\usepackage{olo}&#10;\pagestyle{empty}&#10;\begin{document}&#10;&#10;\[&#10;\mu_2&#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6.9854"/>
  <p:tag name="LATEXADDIN" val="\documentclass{article}&#10;\usepackage{amsmath,amssymb}&#10;\usepackage{olo}&#10;\pagestyle{empty}&#10;\begin{document}&#10;&#10;\[&#10;\mu_3&#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3.2358"/>
  <p:tag name="LATEXADDIN" val="\documentclass{article}&#10;\usepackage{amsmath,amssymb}&#10;\usepackage{olo}&#10;\pagestyle{empty}&#10;\begin{document}&#10;&#10;\[&#10;\mu_1&#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6.2354"/>
  <p:tag name="LATEXADDIN" val="\documentclass{article}&#10;\usepackage{amsmath,amssymb}&#10;\usepackage{olo}&#10;\pagestyle{empty}&#10;\begin{document}&#10;&#10;\[&#10;\mu_2&#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81.73976"/>
  <p:tag name="ORIGINALWIDTH" val="116.9854"/>
  <p:tag name="LATEXADDIN" val="\documentclass{article}&#10;\usepackage{amsmath,amssymb}&#10;\usepackage{olo}&#10;\pagestyle{empty}&#10;\begin{document}&#10;&#10;\[&#10;\mu_3&#10;\]&#10;&#10;\end{document}"/>
  <p:tag name="IGUANATEXSIZE" val="32"/>
  <p:tag name="IGUANATEXCURSOR" val="114"/>
  <p:tag name="TRANSPARENCY" val="True"/>
  <p:tag name="FILENAME" val=""/>
  <p:tag name="LATEXENGINEID" val="0"/>
  <p:tag name="TEMPFOLDER" val="c:\temp\"/>
  <p:tag name="LATEXFORMHEIGHT" val="312"/>
  <p:tag name="LATEXFORMWIDTH" val="384"/>
  <p:tag name="LATEXFORMWRAP" val="True"/>
  <p:tag name="BITMAPVECTOR" val="0"/>
</p:tagLst>
</file>

<file path=ppt/tags/tag8.xml><?xml version="1.0" encoding="utf-8"?>
<p:tagLst xmlns:a="http://schemas.openxmlformats.org/drawingml/2006/main" xmlns:r="http://schemas.openxmlformats.org/officeDocument/2006/relationships" xmlns:p="http://schemas.openxmlformats.org/presentationml/2006/main">
  <p:tag name="OUTPUTDPI" val="1200"/>
  <p:tag name="ORIGINALHEIGHT" val="299.2126"/>
  <p:tag name="ORIGINALWIDTH" val="1830.521"/>
  <p:tag name="LATEXADDIN" val="\documentclass{article}&#10;\usepackage{amsmath,amssymb}&#10;\usepackage{olo}&#10;\pagestyle{empty}&#10;\begin{document}&#10;&#10;\[&#10;f_X[x\ |\ \mu,\sigma] = \frac{1}{2\sigma}\exp\br{-\frac{\abs{x - \mu}}\sigma}&#10;\]&#10;&#10;\end{document}"/>
  <p:tag name="IGUANATEXSIZE" val="32"/>
  <p:tag name="IGUANATEXCURSOR" val="179"/>
  <p:tag name="TRANSPARENCY" val="True"/>
  <p:tag name="FILENAME" val=""/>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212121"/>
      </a:dk2>
      <a:lt2>
        <a:srgbClr val="636363"/>
      </a:lt2>
      <a:accent1>
        <a:srgbClr val="F03B5E"/>
      </a:accent1>
      <a:accent2>
        <a:srgbClr val="DC6FEC"/>
      </a:accent2>
      <a:accent3>
        <a:srgbClr val="60B1F2"/>
      </a:accent3>
      <a:accent4>
        <a:srgbClr val="6AD5BB"/>
      </a:accent4>
      <a:accent5>
        <a:srgbClr val="E8AB4E"/>
      </a:accent5>
      <a:accent6>
        <a:srgbClr val="F56447"/>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3ACF124-275F-44F2-8DE0-0A75506982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1637</TotalTime>
  <Words>10148</Words>
  <Application>Microsoft Office PowerPoint</Application>
  <PresentationFormat>Widescreen</PresentationFormat>
  <Paragraphs>392</Paragraphs>
  <Slides>37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Cambria Math</vt:lpstr>
      <vt:lpstr>Wingdings</vt:lpstr>
      <vt:lpstr>Metropolitan</vt:lpstr>
      <vt:lpstr>Statistics Refresher</vt:lpstr>
      <vt:lpstr>Expectation of a Random Variable</vt:lpstr>
      <vt:lpstr>Rules of Expectation: Sum Rule</vt:lpstr>
      <vt:lpstr>Rules of Expectation: Scaling Rule</vt:lpstr>
      <vt:lpstr>Rules of Expectation</vt:lpstr>
      <vt:lpstr>Rules of Expectation: Product Rule</vt:lpstr>
      <vt:lpstr>Sample Mean</vt:lpstr>
      <vt:lpstr>Mode of a Random Variable</vt:lpstr>
      <vt:lpstr>Median of a Random Variable</vt:lpstr>
      <vt:lpstr>Variance</vt:lpstr>
      <vt:lpstr>Example</vt:lpstr>
      <vt:lpstr>Sample Variance</vt:lpstr>
      <vt:lpstr>Covariance </vt:lpstr>
      <vt:lpstr>Rules of Variance</vt:lpstr>
      <vt:lpstr>Rules of Covariance</vt:lpstr>
      <vt:lpstr>Conditional Statistics</vt:lpstr>
      <vt:lpstr>Conditional Statistics</vt:lpstr>
      <vt:lpstr>Conditional Statistics</vt:lpstr>
      <vt:lpstr>Statistics of Random Vectors</vt:lpstr>
      <vt:lpstr>Statistics of Random Vectors</vt:lpstr>
      <vt:lpstr>Statistics of Random Vectors</vt:lpstr>
      <vt:lpstr>Useful Operations on Vector R.V.</vt:lpstr>
      <vt:lpstr>Continuous Random Variables</vt:lpstr>
      <vt:lpstr>Continuous R.V.s– the Rules Revisited</vt:lpstr>
      <vt:lpstr>Continuous R.V.s– the Rules Revisited</vt:lpstr>
      <vt:lpstr>Continuous R.V.s– the Rules Revisited</vt:lpstr>
      <vt:lpstr>Probability Distributions </vt:lpstr>
      <vt:lpstr>Bernoulli Distributions</vt:lpstr>
      <vt:lpstr>Rademacher Distributions</vt:lpstr>
      <vt:lpstr>Uniform Distribution</vt:lpstr>
      <vt:lpstr>Gaussian (aka Normal) Distributions</vt:lpstr>
      <vt:lpstr>Gaussian Distributions</vt:lpstr>
      <vt:lpstr>Operations with Gaussians</vt:lpstr>
      <vt:lpstr>Gaussian Random Vector</vt:lpstr>
      <vt:lpstr>Gaussian Random Vector</vt:lpstr>
      <vt:lpstr>Laplacian Distribution</vt:lpstr>
      <vt:lpstr>Parametric Distributions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purushot</dc:creator>
  <cp:lastModifiedBy>Purushottam Kar</cp:lastModifiedBy>
  <cp:revision>71</cp:revision>
  <dcterms:created xsi:type="dcterms:W3CDTF">2018-07-30T05:08:11Z</dcterms:created>
  <dcterms:modified xsi:type="dcterms:W3CDTF">2020-02-19T07:20:41Z</dcterms:modified>
</cp:coreProperties>
</file>