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273" r:id="rId3"/>
    <p:sldId id="274" r:id="rId4"/>
    <p:sldId id="262" r:id="rId5"/>
    <p:sldId id="260" r:id="rId6"/>
    <p:sldId id="261" r:id="rId7"/>
    <p:sldId id="264" r:id="rId8"/>
    <p:sldId id="265" r:id="rId9"/>
    <p:sldId id="266" r:id="rId10"/>
    <p:sldId id="267" r:id="rId11"/>
    <p:sldId id="268" r:id="rId12"/>
    <p:sldId id="272" r:id="rId13"/>
    <p:sldId id="277"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accent5"/>
                </a:solidFill>
                <a:latin typeface="+mj-lt"/>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i="1">
                <a:solidFill>
                  <a:schemeClr val="bg1"/>
                </a:solidFill>
                <a:latin typeface="Calibri Light" panose="020F0302020204030204" pitchFamily="34" charset="0"/>
                <a:cs typeface="Calibri Light" panose="020F030202020403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88614158-3609-45D0-9E77-3DA39582606F}" type="datetimeFigureOut">
              <a:rPr lang="en-IN" smtClean="0"/>
              <a:t>03-03-2023</a:t>
            </a:fld>
            <a:endParaRPr lang="en-IN"/>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bg1">
                    <a:lumMod val="50000"/>
                    <a:alpha val="25000"/>
                  </a:schemeClr>
                </a:solidFill>
                <a:latin typeface="Calibri Light" panose="020F0302020204030204" pitchFamily="34" charset="0"/>
                <a:cs typeface="Calibri Light" panose="020F0302020204030204" pitchFamily="34" charset="0"/>
              </a:defRPr>
            </a:lvl1pPr>
          </a:lstStyle>
          <a:p>
            <a:fld id="{186F4159-48E2-455B-889F-0C8A1377AF7F}" type="slidenum">
              <a:rPr lang="en-IN" smtClean="0"/>
              <a:t>‹#›</a:t>
            </a:fld>
            <a:endParaRPr lang="en-IN"/>
          </a:p>
        </p:txBody>
      </p:sp>
    </p:spTree>
    <p:extLst>
      <p:ext uri="{BB962C8B-B14F-4D97-AF65-F5344CB8AC3E}">
        <p14:creationId xmlns:p14="http://schemas.microsoft.com/office/powerpoint/2010/main" val="1969145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F92BA360-9028-CAFD-7CC9-7324784D2F72}"/>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rgbClr val="181818"/>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88614158-3609-45D0-9E77-3DA39582606F}" type="datetimeFigureOut">
              <a:rPr lang="en-IN" smtClean="0"/>
              <a:t>03-03-2023</a:t>
            </a:fld>
            <a:endParaRPr lang="en-IN"/>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IN"/>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186F4159-48E2-455B-889F-0C8A1377AF7F}" type="slidenum">
              <a:rPr lang="en-IN" smtClean="0"/>
              <a:t>‹#›</a:t>
            </a:fld>
            <a:endParaRPr lang="en-IN"/>
          </a:p>
        </p:txBody>
      </p:sp>
    </p:spTree>
    <p:extLst>
      <p:ext uri="{BB962C8B-B14F-4D97-AF65-F5344CB8AC3E}">
        <p14:creationId xmlns:p14="http://schemas.microsoft.com/office/powerpoint/2010/main" val="236340799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554426D-A57D-2872-1A9B-D0880F57D575}"/>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614158-3609-45D0-9E77-3DA39582606F}" type="datetimeFigureOut">
              <a:rPr lang="en-IN" smtClean="0"/>
              <a:t>03-03-2023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6F4159-48E2-455B-889F-0C8A1377AF7F}" type="slidenum">
              <a:rPr lang="en-IN" smtClean="0"/>
              <a:t>‹#›</a:t>
            </a:fld>
            <a:endParaRPr lang="en-IN"/>
          </a:p>
        </p:txBody>
      </p:sp>
    </p:spTree>
    <p:extLst>
      <p:ext uri="{BB962C8B-B14F-4D97-AF65-F5344CB8AC3E}">
        <p14:creationId xmlns:p14="http://schemas.microsoft.com/office/powerpoint/2010/main" val="317152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067CA42-BE57-73B7-7104-58F79FB47D27}"/>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Vertical Title 1"/>
          <p:cNvSpPr>
            <a:spLocks noGrp="1"/>
          </p:cNvSpPr>
          <p:nvPr>
            <p:ph type="title" orient="vert"/>
          </p:nvPr>
        </p:nvSpPr>
        <p:spPr>
          <a:xfrm>
            <a:off x="8927602" y="695325"/>
            <a:ext cx="2926080" cy="57171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3352" y="714375"/>
            <a:ext cx="8674249" cy="56980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614158-3609-45D0-9E77-3DA39582606F}" type="datetimeFigureOut">
              <a:rPr lang="en-IN" smtClean="0"/>
              <a:t>03-03-2023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6F4159-48E2-455B-889F-0C8A1377AF7F}" type="slidenum">
              <a:rPr lang="en-IN" smtClean="0"/>
              <a:t>‹#›</a:t>
            </a:fld>
            <a:endParaRPr lang="en-IN"/>
          </a:p>
        </p:txBody>
      </p:sp>
    </p:spTree>
    <p:extLst>
      <p:ext uri="{BB962C8B-B14F-4D97-AF65-F5344CB8AC3E}">
        <p14:creationId xmlns:p14="http://schemas.microsoft.com/office/powerpoint/2010/main" val="378363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3008D5E-0784-C123-828D-9F77964573E8}"/>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p:txBody>
          <a:bodyPr/>
          <a:lstStyle>
            <a:lvl1pPr>
              <a:defRPr>
                <a:solidFill>
                  <a:schemeClr val="accent5"/>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32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614158-3609-45D0-9E77-3DA39582606F}" type="datetimeFigureOut">
              <a:rPr lang="en-IN" smtClean="0"/>
              <a:t>03-03-2023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6F4159-48E2-455B-889F-0C8A1377AF7F}" type="slidenum">
              <a:rPr lang="en-IN" smtClean="0"/>
              <a:t>‹#›</a:t>
            </a:fld>
            <a:endParaRPr lang="en-IN"/>
          </a:p>
        </p:txBody>
      </p:sp>
    </p:spTree>
    <p:extLst>
      <p:ext uri="{BB962C8B-B14F-4D97-AF65-F5344CB8AC3E}">
        <p14:creationId xmlns:p14="http://schemas.microsoft.com/office/powerpoint/2010/main" val="253171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F7AA87C3-328D-727B-F67B-1E92C26B11DE}"/>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a:xfrm>
            <a:off x="603504" y="466165"/>
            <a:ext cx="11250178" cy="1509224"/>
          </a:xfrm>
        </p:spPr>
        <p:txBody>
          <a:bodyPr anchor="b">
            <a:normAutofit/>
          </a:bodyPr>
          <a:lstStyle>
            <a:lvl1pPr>
              <a:lnSpc>
                <a:spcPct val="80000"/>
              </a:lnSpc>
              <a:defRPr sz="7200" b="0" baseline="0">
                <a:solidFill>
                  <a:schemeClr val="accent5"/>
                </a:solidFill>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603504" y="1975389"/>
            <a:ext cx="11250178" cy="4437058"/>
          </a:xfrm>
        </p:spPr>
        <p:txBody>
          <a:bodyPr anchor="t">
            <a:normAutofit/>
          </a:bodyPr>
          <a:lstStyle>
            <a:lvl1pPr marL="457200" indent="-457200">
              <a:buFont typeface="Wingdings" panose="05000000000000000000" pitchFamily="2" charset="2"/>
              <a:buChar char="v"/>
              <a:defRPr sz="3200">
                <a:solidFill>
                  <a:schemeClr val="bg1"/>
                </a:solidFill>
                <a:latin typeface="Calibri Light" panose="020F0302020204030204" pitchFamily="34" charset="0"/>
                <a:cs typeface="Calibri Light" panose="020F0302020204030204" pitchFamily="34" charset="0"/>
              </a:defRPr>
            </a:lvl1pPr>
            <a:lvl2pPr marL="742950" marR="0" indent="-285750" algn="l" defTabSz="914400" rtl="0" eaLnBrk="1" fontAlgn="auto" latinLnBrk="0" hangingPunct="1">
              <a:lnSpc>
                <a:spcPct val="85000"/>
              </a:lnSpc>
              <a:spcBef>
                <a:spcPts val="600"/>
              </a:spcBef>
              <a:spcAft>
                <a:spcPts val="0"/>
              </a:spcAft>
              <a:buClrTx/>
              <a:buSzTx/>
              <a:buFont typeface="Wingdings" panose="05000000000000000000" pitchFamily="2" charset="2"/>
              <a:buChar char="v"/>
              <a:tabLst/>
              <a:defRPr sz="2800" i="0">
                <a:solidFill>
                  <a:schemeClr val="bg1"/>
                </a:solidFill>
              </a:defRPr>
            </a:lvl2pPr>
            <a:lvl3pPr marL="1257300" marR="0" indent="-342900" algn="l" defTabSz="914400" rtl="0" eaLnBrk="1" fontAlgn="auto" latinLnBrk="0" hangingPunct="1">
              <a:lnSpc>
                <a:spcPct val="85000"/>
              </a:lnSpc>
              <a:spcBef>
                <a:spcPts val="600"/>
              </a:spcBef>
              <a:spcAft>
                <a:spcPts val="0"/>
              </a:spcAft>
              <a:buClrTx/>
              <a:buSzTx/>
              <a:buFont typeface="Wingdings" panose="05000000000000000000" pitchFamily="2" charset="2"/>
              <a:buChar char="v"/>
              <a:tabLst/>
              <a:defRPr sz="2400">
                <a:solidFill>
                  <a:schemeClr val="bg1"/>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a:p>
            <a:pPr lvl="1"/>
            <a:endParaRPr lang="en-US" dirty="0"/>
          </a:p>
          <a:p>
            <a:pPr lvl="2"/>
            <a:endParaRPr lang="en-US" dirty="0"/>
          </a:p>
        </p:txBody>
      </p:sp>
      <p:sp>
        <p:nvSpPr>
          <p:cNvPr id="4" name="Date Placeholder 3"/>
          <p:cNvSpPr>
            <a:spLocks noGrp="1"/>
          </p:cNvSpPr>
          <p:nvPr>
            <p:ph type="dt" sz="half" idx="10"/>
          </p:nvPr>
        </p:nvSpPr>
        <p:spPr/>
        <p:txBody>
          <a:bodyPr/>
          <a:lstStyle/>
          <a:p>
            <a:fld id="{88614158-3609-45D0-9E77-3DA39582606F}" type="datetimeFigureOut">
              <a:rPr lang="en-IN" smtClean="0"/>
              <a:t>03-03-2023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6F4159-48E2-455B-889F-0C8A1377AF7F}" type="slidenum">
              <a:rPr lang="en-IN" smtClean="0"/>
              <a:t>‹#›</a:t>
            </a:fld>
            <a:endParaRPr lang="en-IN"/>
          </a:p>
        </p:txBody>
      </p:sp>
      <p:sp>
        <p:nvSpPr>
          <p:cNvPr id="7" name="Rectangle 6"/>
          <p:cNvSpPr/>
          <p:nvPr/>
        </p:nvSpPr>
        <p:spPr>
          <a:xfrm>
            <a:off x="253353" y="466165"/>
            <a:ext cx="259977" cy="5946282"/>
          </a:xfrm>
          <a:prstGeom prst="rect">
            <a:avLst/>
          </a:prstGeom>
          <a:solidFill>
            <a:srgbClr val="138BEA"/>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37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F07FC2-A655-A2A7-54E6-0A7D9258F47B}"/>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p:txBody>
          <a:bodyPr/>
          <a:lstStyle>
            <a:lvl1pPr>
              <a:defRPr>
                <a:solidFill>
                  <a:schemeClr val="accent5"/>
                </a:solidFill>
              </a:defRPr>
            </a:lvl1pPr>
          </a:lstStyle>
          <a:p>
            <a:r>
              <a:rPr lang="en-US"/>
              <a:t>Click to edit Master title style</a:t>
            </a:r>
            <a:endParaRPr lang="en-US" dirty="0"/>
          </a:p>
        </p:txBody>
      </p:sp>
      <p:sp>
        <p:nvSpPr>
          <p:cNvPr id="3" name="Content Placeholder 2"/>
          <p:cNvSpPr>
            <a:spLocks noGrp="1"/>
          </p:cNvSpPr>
          <p:nvPr>
            <p:ph sz="half" idx="1"/>
          </p:nvPr>
        </p:nvSpPr>
        <p:spPr>
          <a:xfrm>
            <a:off x="253351" y="1111623"/>
            <a:ext cx="5852160" cy="5300823"/>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05511" y="1111624"/>
            <a:ext cx="5852160" cy="5300822"/>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614158-3609-45D0-9E77-3DA39582606F}" type="datetimeFigureOut">
              <a:rPr lang="en-IN" smtClean="0"/>
              <a:t>03-03-2023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6F4159-48E2-455B-889F-0C8A1377AF7F}" type="slidenum">
              <a:rPr lang="en-IN" smtClean="0"/>
              <a:t>‹#›</a:t>
            </a:fld>
            <a:endParaRPr lang="en-IN"/>
          </a:p>
        </p:txBody>
      </p:sp>
    </p:spTree>
    <p:extLst>
      <p:ext uri="{BB962C8B-B14F-4D97-AF65-F5344CB8AC3E}">
        <p14:creationId xmlns:p14="http://schemas.microsoft.com/office/powerpoint/2010/main" val="294618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0F4C456E-7040-95FE-B22F-C17CC21C8A6E}"/>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53353" y="1143997"/>
            <a:ext cx="5852159" cy="723400"/>
          </a:xfrm>
        </p:spPr>
        <p:txBody>
          <a:bodyPr anchor="ctr">
            <a:normAutofit/>
          </a:bodyPr>
          <a:lstStyle>
            <a:lvl1pPr marL="0" indent="0">
              <a:buNone/>
              <a:defRPr sz="2800" b="0" cap="all" baseline="0">
                <a:solidFill>
                  <a:schemeClr val="bg1"/>
                </a:solidFill>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3352" y="1879044"/>
            <a:ext cx="5852160" cy="4521756"/>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18112" y="1143997"/>
            <a:ext cx="5860740" cy="722376"/>
          </a:xfrm>
        </p:spPr>
        <p:txBody>
          <a:bodyPr anchor="ctr">
            <a:normAutofit/>
          </a:bodyPr>
          <a:lstStyle>
            <a:lvl1pPr marL="0" indent="0">
              <a:buNone/>
              <a:defRPr sz="2800" b="0" cap="all" baseline="0">
                <a:solidFill>
                  <a:schemeClr val="bg1"/>
                </a:solidFill>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18112" y="1866373"/>
            <a:ext cx="5852160" cy="4534427"/>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614158-3609-45D0-9E77-3DA39582606F}" type="datetimeFigureOut">
              <a:rPr lang="en-IN" smtClean="0"/>
              <a:t>03-03-2023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6F4159-48E2-455B-889F-0C8A1377AF7F}" type="slidenum">
              <a:rPr lang="en-IN" smtClean="0"/>
              <a:t>‹#›</a:t>
            </a:fld>
            <a:endParaRPr lang="en-IN"/>
          </a:p>
        </p:txBody>
      </p:sp>
    </p:spTree>
    <p:extLst>
      <p:ext uri="{BB962C8B-B14F-4D97-AF65-F5344CB8AC3E}">
        <p14:creationId xmlns:p14="http://schemas.microsoft.com/office/powerpoint/2010/main" val="284811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Outro">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4850" y="4424515"/>
            <a:ext cx="10782300" cy="894735"/>
          </a:xfrm>
        </p:spPr>
        <p:txBody>
          <a:bodyPr anchor="b">
            <a:noAutofit/>
          </a:bodyPr>
          <a:lstStyle>
            <a:lvl1pPr algn="ctr">
              <a:lnSpc>
                <a:spcPct val="80000"/>
              </a:lnSpc>
              <a:defRPr sz="5400" spc="-120" baseline="0">
                <a:solidFill>
                  <a:schemeClr val="accent5"/>
                </a:solidFill>
                <a:latin typeface="+mj-lt"/>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704850" y="5319252"/>
            <a:ext cx="10782300" cy="533544"/>
          </a:xfrm>
        </p:spPr>
        <p:txBody>
          <a:bodyPr>
            <a:normAutofit/>
          </a:bodyPr>
          <a:lstStyle>
            <a:lvl1pPr marL="0" indent="0" algn="ctr">
              <a:buNone/>
              <a:defRPr sz="3200" i="1">
                <a:solidFill>
                  <a:schemeClr val="bg1"/>
                </a:solidFill>
                <a:latin typeface="Calibri Light" panose="020F0302020204030204" pitchFamily="34" charset="0"/>
                <a:cs typeface="Calibri Light" panose="020F030202020403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88614158-3609-45D0-9E77-3DA39582606F}" type="datetimeFigureOut">
              <a:rPr lang="en-IN" smtClean="0"/>
              <a:t>03-03-2023</a:t>
            </a:fld>
            <a:endParaRPr lang="en-IN"/>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bg1">
                    <a:lumMod val="50000"/>
                    <a:alpha val="25000"/>
                  </a:schemeClr>
                </a:solidFill>
                <a:latin typeface="Calibri Light" panose="020F0302020204030204" pitchFamily="34" charset="0"/>
                <a:cs typeface="Calibri Light" panose="020F0302020204030204" pitchFamily="34" charset="0"/>
              </a:defRPr>
            </a:lvl1pPr>
          </a:lstStyle>
          <a:p>
            <a:fld id="{186F4159-48E2-455B-889F-0C8A1377AF7F}" type="slidenum">
              <a:rPr lang="en-IN" smtClean="0"/>
              <a:t>‹#›</a:t>
            </a:fld>
            <a:endParaRPr lang="en-IN"/>
          </a:p>
        </p:txBody>
      </p:sp>
      <p:sp>
        <p:nvSpPr>
          <p:cNvPr id="10" name="Freeform: Shape 9">
            <a:extLst>
              <a:ext uri="{FF2B5EF4-FFF2-40B4-BE49-F238E27FC236}">
                <a16:creationId xmlns:a16="http://schemas.microsoft.com/office/drawing/2014/main" id="{0DE5A13E-6B39-5EB9-018F-9DA365B4DF33}"/>
              </a:ext>
            </a:extLst>
          </p:cNvPr>
          <p:cNvSpPr>
            <a:spLocks noChangeAspect="1"/>
          </p:cNvSpPr>
          <p:nvPr/>
        </p:nvSpPr>
        <p:spPr>
          <a:xfrm>
            <a:off x="5181601" y="1446182"/>
            <a:ext cx="1828799" cy="18288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rgbClr val="002060"/>
              </a:solidFill>
            </a:endParaRPr>
          </a:p>
        </p:txBody>
      </p:sp>
      <p:sp>
        <p:nvSpPr>
          <p:cNvPr id="11" name="Rectangle 10">
            <a:extLst>
              <a:ext uri="{FF2B5EF4-FFF2-40B4-BE49-F238E27FC236}">
                <a16:creationId xmlns:a16="http://schemas.microsoft.com/office/drawing/2014/main" id="{03C8EEE6-8976-851D-F510-207FC6D4CF21}"/>
              </a:ext>
            </a:extLst>
          </p:cNvPr>
          <p:cNvSpPr>
            <a:spLocks noChangeAspect="1"/>
          </p:cNvSpPr>
          <p:nvPr/>
        </p:nvSpPr>
        <p:spPr>
          <a:xfrm>
            <a:off x="7785731" y="1455326"/>
            <a:ext cx="3218688" cy="181051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1D848510-2F64-4D88-22C1-3FF7F2533D22}"/>
              </a:ext>
            </a:extLst>
          </p:cNvPr>
          <p:cNvSpPr>
            <a:spLocks noChangeAspect="1"/>
          </p:cNvSpPr>
          <p:nvPr/>
        </p:nvSpPr>
        <p:spPr>
          <a:xfrm>
            <a:off x="1187581" y="1455326"/>
            <a:ext cx="3218688" cy="181051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96741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26F2899-BB1A-C8A9-12B0-A07F6B33176A}"/>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614158-3609-45D0-9E77-3DA39582606F}" type="datetimeFigureOut">
              <a:rPr lang="en-IN" smtClean="0"/>
              <a:t>03-03-2023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6F4159-48E2-455B-889F-0C8A1377AF7F}" type="slidenum">
              <a:rPr lang="en-IN" smtClean="0"/>
              <a:t>‹#›</a:t>
            </a:fld>
            <a:endParaRPr lang="en-IN"/>
          </a:p>
        </p:txBody>
      </p:sp>
    </p:spTree>
    <p:extLst>
      <p:ext uri="{BB962C8B-B14F-4D97-AF65-F5344CB8AC3E}">
        <p14:creationId xmlns:p14="http://schemas.microsoft.com/office/powerpoint/2010/main" val="2262388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8D07AB90-9728-28A7-0C31-273BFC645DFA}"/>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Date Placeholder 1"/>
          <p:cNvSpPr>
            <a:spLocks noGrp="1"/>
          </p:cNvSpPr>
          <p:nvPr>
            <p:ph type="dt" sz="half" idx="10"/>
          </p:nvPr>
        </p:nvSpPr>
        <p:spPr/>
        <p:txBody>
          <a:bodyPr/>
          <a:lstStyle/>
          <a:p>
            <a:fld id="{88614158-3609-45D0-9E77-3DA39582606F}" type="datetimeFigureOut">
              <a:rPr lang="en-IN" smtClean="0"/>
              <a:t>03-03-2023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6F4159-48E2-455B-889F-0C8A1377AF7F}" type="slidenum">
              <a:rPr lang="en-IN" smtClean="0"/>
              <a:t>‹#›</a:t>
            </a:fld>
            <a:endParaRPr lang="en-IN"/>
          </a:p>
        </p:txBody>
      </p:sp>
    </p:spTree>
    <p:extLst>
      <p:ext uri="{BB962C8B-B14F-4D97-AF65-F5344CB8AC3E}">
        <p14:creationId xmlns:p14="http://schemas.microsoft.com/office/powerpoint/2010/main" val="252306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005482" y="542282"/>
            <a:ext cx="384820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3353" y="761999"/>
            <a:ext cx="7366647" cy="56504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05482" y="2511813"/>
            <a:ext cx="3848200" cy="3364599"/>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20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88614158-3609-45D0-9E77-3DA39582606F}" type="datetimeFigureOut">
              <a:rPr lang="en-IN" smtClean="0"/>
              <a:t>03-03-2023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86F4159-48E2-455B-889F-0C8A1377AF7F}" type="slidenum">
              <a:rPr lang="en-IN" smtClean="0"/>
              <a:t>‹#›</a:t>
            </a:fld>
            <a:endParaRPr lang="en-IN"/>
          </a:p>
        </p:txBody>
      </p:sp>
      <p:sp>
        <p:nvSpPr>
          <p:cNvPr id="10" name="Freeform: Shape 9">
            <a:extLst>
              <a:ext uri="{FF2B5EF4-FFF2-40B4-BE49-F238E27FC236}">
                <a16:creationId xmlns:a16="http://schemas.microsoft.com/office/drawing/2014/main" id="{0E906DB1-8C12-010E-62DB-3FD29C5810E0}"/>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Tree>
    <p:extLst>
      <p:ext uri="{BB962C8B-B14F-4D97-AF65-F5344CB8AC3E}">
        <p14:creationId xmlns:p14="http://schemas.microsoft.com/office/powerpoint/2010/main" val="349018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53353" y="6412447"/>
            <a:ext cx="10217797" cy="370850"/>
          </a:xfrm>
          <a:prstGeom prst="rect">
            <a:avLst/>
          </a:prstGeom>
        </p:spPr>
        <p:txBody>
          <a:bodyPr vert="horz" lIns="91440" tIns="45720" rIns="91440" bIns="45720" rtlCol="0" anchor="ctr"/>
          <a:lstStyle>
            <a:lvl1pPr algn="l">
              <a:defRPr sz="1400" cap="none" baseline="0">
                <a:solidFill>
                  <a:schemeClr val="bg1"/>
                </a:solidFill>
              </a:defRPr>
            </a:lvl1pPr>
          </a:lstStyle>
          <a:p>
            <a:endParaRPr lang="en-IN"/>
          </a:p>
        </p:txBody>
      </p:sp>
      <p:sp>
        <p:nvSpPr>
          <p:cNvPr id="2" name="Title Placeholder 1"/>
          <p:cNvSpPr>
            <a:spLocks noGrp="1"/>
          </p:cNvSpPr>
          <p:nvPr>
            <p:ph type="title"/>
          </p:nvPr>
        </p:nvSpPr>
        <p:spPr>
          <a:xfrm>
            <a:off x="253353" y="36191"/>
            <a:ext cx="11600329" cy="10754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3354" y="1111624"/>
            <a:ext cx="11600328" cy="53008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71150" y="6412447"/>
            <a:ext cx="1382532" cy="370850"/>
          </a:xfrm>
          <a:prstGeom prst="rect">
            <a:avLst/>
          </a:prstGeom>
        </p:spPr>
        <p:txBody>
          <a:bodyPr vert="horz" lIns="91440" tIns="45720" rIns="91440" bIns="45720" rtlCol="0" anchor="ctr"/>
          <a:lstStyle>
            <a:lvl1pPr algn="r">
              <a:defRPr sz="1400">
                <a:solidFill>
                  <a:schemeClr val="bg1"/>
                </a:solidFill>
              </a:defRPr>
            </a:lvl1pPr>
          </a:lstStyle>
          <a:p>
            <a:fld id="{88614158-3609-45D0-9E77-3DA39582606F}" type="datetimeFigureOut">
              <a:rPr lang="en-IN" smtClean="0"/>
              <a:t>03-03-2023</a:t>
            </a:fld>
            <a:endParaRPr lang="en-IN"/>
          </a:p>
        </p:txBody>
      </p:sp>
      <p:sp>
        <p:nvSpPr>
          <p:cNvPr id="6" name="Slide Number Placeholder 5"/>
          <p:cNvSpPr>
            <a:spLocks noGrp="1"/>
          </p:cNvSpPr>
          <p:nvPr>
            <p:ph type="sldNum" sz="quarter" idx="4"/>
          </p:nvPr>
        </p:nvSpPr>
        <p:spPr>
          <a:xfrm>
            <a:off x="9265919" y="42255"/>
            <a:ext cx="2926080" cy="1069370"/>
          </a:xfrm>
          <a:prstGeom prst="rect">
            <a:avLst/>
          </a:prstGeom>
        </p:spPr>
        <p:txBody>
          <a:bodyPr vert="horz" lIns="91440" tIns="45720" rIns="91440" bIns="45720" rtlCol="0" anchor="b"/>
          <a:lstStyle>
            <a:lvl1pPr algn="r">
              <a:defRPr sz="8000" b="0">
                <a:ln>
                  <a:noFill/>
                </a:ln>
                <a:solidFill>
                  <a:schemeClr val="bg1">
                    <a:lumMod val="50000"/>
                  </a:schemeClr>
                </a:solidFill>
                <a:latin typeface="Calibri Light" panose="020F0302020204030204" pitchFamily="34" charset="0"/>
                <a:cs typeface="Calibri Light" panose="020F0302020204030204" pitchFamily="34" charset="0"/>
              </a:defRPr>
            </a:lvl1pPr>
          </a:lstStyle>
          <a:p>
            <a:fld id="{186F4159-48E2-455B-889F-0C8A1377AF7F}" type="slidenum">
              <a:rPr lang="en-IN" smtClean="0"/>
              <a:t>‹#›</a:t>
            </a:fld>
            <a:endParaRPr lang="en-IN"/>
          </a:p>
        </p:txBody>
      </p:sp>
    </p:spTree>
    <p:extLst>
      <p:ext uri="{BB962C8B-B14F-4D97-AF65-F5344CB8AC3E}">
        <p14:creationId xmlns:p14="http://schemas.microsoft.com/office/powerpoint/2010/main" val="2922997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5400" kern="1200" spc="-120" baseline="0">
          <a:solidFill>
            <a:schemeClr val="accent5"/>
          </a:solidFill>
          <a:latin typeface="Calibri Light" panose="020F0302020204030204" pitchFamily="34" charset="0"/>
          <a:ea typeface="+mj-ea"/>
          <a:cs typeface="Calibri Light" panose="020F0302020204030204" pitchFamily="34" charset="0"/>
        </a:defRPr>
      </a:lvl1pPr>
    </p:titleStyle>
    <p:bodyStyle>
      <a:lvl1pPr marL="91440" indent="-91440" algn="l" defTabSz="914400" rtl="0" eaLnBrk="1" latinLnBrk="0" hangingPunct="1">
        <a:lnSpc>
          <a:spcPct val="85000"/>
        </a:lnSpc>
        <a:spcBef>
          <a:spcPts val="1300"/>
        </a:spcBef>
        <a:buFont typeface="Arial" pitchFamily="34" charset="0"/>
        <a:buChar char=" "/>
        <a:defRPr sz="3200" kern="1200">
          <a:solidFill>
            <a:schemeClr val="bg1"/>
          </a:solidFill>
          <a:latin typeface="Calibri Light" panose="020F0302020204030204" pitchFamily="34" charset="0"/>
          <a:ea typeface="+mn-ea"/>
          <a:cs typeface="Calibri Light" panose="020F0302020204030204" pitchFamily="34" charset="0"/>
        </a:defRPr>
      </a:lvl1pPr>
      <a:lvl2pPr marL="347472" indent="-342900" algn="l" defTabSz="914400" rtl="0" eaLnBrk="1" latinLnBrk="0" hangingPunct="1">
        <a:lnSpc>
          <a:spcPct val="85000"/>
        </a:lnSpc>
        <a:spcBef>
          <a:spcPts val="600"/>
        </a:spcBef>
        <a:buFont typeface="Arial" pitchFamily="34" charset="0"/>
        <a:buChar char=" "/>
        <a:defRPr sz="3200" kern="1200">
          <a:solidFill>
            <a:schemeClr val="bg1"/>
          </a:solidFill>
          <a:latin typeface="Calibri Light" panose="020F0302020204030204" pitchFamily="34" charset="0"/>
          <a:ea typeface="+mn-ea"/>
          <a:cs typeface="Calibri Light" panose="020F0302020204030204" pitchFamily="34" charset="0"/>
        </a:defRPr>
      </a:lvl2pPr>
      <a:lvl3pPr marL="548640" indent="-548640" algn="l" defTabSz="914400" rtl="0" eaLnBrk="1" latinLnBrk="0" hangingPunct="1">
        <a:lnSpc>
          <a:spcPct val="85000"/>
        </a:lnSpc>
        <a:spcBef>
          <a:spcPts val="600"/>
        </a:spcBef>
        <a:buFont typeface="Arial" pitchFamily="34" charset="0"/>
        <a:buChar char=" "/>
        <a:defRPr sz="2800" i="1" kern="1200">
          <a:solidFill>
            <a:schemeClr val="bg1"/>
          </a:solidFill>
          <a:latin typeface="Calibri Light" panose="020F0302020204030204" pitchFamily="34" charset="0"/>
          <a:ea typeface="+mn-ea"/>
          <a:cs typeface="Calibri Light" panose="020F0302020204030204" pitchFamily="34" charset="0"/>
        </a:defRPr>
      </a:lvl3pPr>
      <a:lvl4pPr marL="822960" indent="-822960" algn="l" defTabSz="914400" rtl="0" eaLnBrk="1" latinLnBrk="0" hangingPunct="1">
        <a:lnSpc>
          <a:spcPct val="85000"/>
        </a:lnSpc>
        <a:spcBef>
          <a:spcPts val="600"/>
        </a:spcBef>
        <a:buFont typeface="Arial" pitchFamily="34" charset="0"/>
        <a:buChar char=" "/>
        <a:defRPr sz="2400" kern="1200">
          <a:solidFill>
            <a:schemeClr val="bg1"/>
          </a:solidFill>
          <a:latin typeface="Calibri Light" panose="020F0302020204030204" pitchFamily="34" charset="0"/>
          <a:ea typeface="+mn-ea"/>
          <a:cs typeface="Calibri Light" panose="020F0302020204030204" pitchFamily="34" charset="0"/>
        </a:defRPr>
      </a:lvl4pPr>
      <a:lvl5pPr marL="1097280" indent="-1097280" algn="l" defTabSz="914400" rtl="0" eaLnBrk="1" latinLnBrk="0" hangingPunct="1">
        <a:lnSpc>
          <a:spcPct val="85000"/>
        </a:lnSpc>
        <a:spcBef>
          <a:spcPts val="600"/>
        </a:spcBef>
        <a:buFont typeface="Arial" pitchFamily="34" charset="0"/>
        <a:buChar char=" "/>
        <a:defRPr sz="2400" kern="1200">
          <a:solidFill>
            <a:schemeClr val="bg1"/>
          </a:solidFill>
          <a:latin typeface="Calibri Light" panose="020F0302020204030204" pitchFamily="34" charset="0"/>
          <a:ea typeface="+mn-ea"/>
          <a:cs typeface="Calibri Light" panose="020F0302020204030204" pitchFamily="34" charset="0"/>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media/image8.png"/><Relationship Id="rId4" Type="http://schemas.openxmlformats.org/officeDocument/2006/relationships/image" Target="NUL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NUL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0.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8.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8" Type="http://schemas.openxmlformats.org/officeDocument/2006/relationships/image" Target="../media/image101.png"/><Relationship Id="rId3" Type="http://schemas.openxmlformats.org/officeDocument/2006/relationships/image" Target="../media/image11.png"/><Relationship Id="rId7" Type="http://schemas.openxmlformats.org/officeDocument/2006/relationships/image" Target="../media/image91.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71.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media/image2.png"/><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slideLayout" Target="../slideLayouts/slideLayout2.xml"/><Relationship Id="rId7"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6F7790-057E-6D5F-41BD-A37811DC81E0}"/>
              </a:ext>
            </a:extLst>
          </p:cNvPr>
          <p:cNvSpPr>
            <a:spLocks noGrp="1"/>
          </p:cNvSpPr>
          <p:nvPr>
            <p:ph type="ctrTitle"/>
          </p:nvPr>
        </p:nvSpPr>
        <p:spPr/>
        <p:txBody>
          <a:bodyPr/>
          <a:lstStyle/>
          <a:p>
            <a:r>
              <a:rPr lang="en-US" dirty="0"/>
              <a:t>Probabilistic ML</a:t>
            </a:r>
            <a:endParaRPr lang="en-IN" dirty="0"/>
          </a:p>
        </p:txBody>
      </p:sp>
      <p:sp>
        <p:nvSpPr>
          <p:cNvPr id="5" name="Subtitle 4">
            <a:extLst>
              <a:ext uri="{FF2B5EF4-FFF2-40B4-BE49-F238E27FC236}">
                <a16:creationId xmlns:a16="http://schemas.microsoft.com/office/drawing/2014/main" id="{DD4CE69E-DCBB-BC3E-93FB-D429D0D88BB4}"/>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101808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Probabilistic Multiclassification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4" y="1111625"/>
                <a:ext cx="11938646" cy="5746376"/>
              </a:xfrm>
            </p:spPr>
            <p:txBody>
              <a:bodyPr/>
              <a:lstStyle/>
              <a:p>
                <a:r>
                  <a:rPr lang="en-IN" dirty="0"/>
                  <a:t>Suppose we have </a:t>
                </a:r>
                <a14:m>
                  <m:oMath xmlns:m="http://schemas.openxmlformats.org/officeDocument/2006/math">
                    <m:r>
                      <a:rPr lang="en-IN" b="0" i="1" smtClean="0">
                        <a:latin typeface="Cambria Math" panose="02040503050406030204" pitchFamily="18" charset="0"/>
                      </a:rPr>
                      <m:t>𝐶</m:t>
                    </m:r>
                  </m:oMath>
                </a14:m>
                <a:r>
                  <a:rPr lang="en-IN" dirty="0"/>
                  <a:t> classes, then for every data point we would have to output a PMF over the support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𝐶</m:t>
                        </m:r>
                      </m:e>
                    </m:d>
                  </m:oMath>
                </a14:m>
                <a:endParaRPr lang="en-IN" dirty="0"/>
              </a:p>
              <a:p>
                <a:pPr lvl="2"/>
                <a:r>
                  <a:rPr lang="en-IN" b="1" dirty="0"/>
                  <a:t>Popular way</a:t>
                </a:r>
                <a:r>
                  <a:rPr lang="en-IN" dirty="0"/>
                  <a:t>: assign a positive score to all classes and normalize so that the scores form a proper probability distribution</a:t>
                </a:r>
              </a:p>
              <a:p>
                <a:pPr lvl="2"/>
                <a:r>
                  <a:rPr lang="en-IN" b="1" dirty="0"/>
                  <a:t>Common trick</a:t>
                </a:r>
                <a:r>
                  <a:rPr lang="en-IN" dirty="0"/>
                  <a:t>: to convert any score to a positive score – exponentiate!!</a:t>
                </a:r>
              </a:p>
              <a:p>
                <a:r>
                  <a:rPr lang="en-IN" dirty="0"/>
                  <a:t>Learn </a:t>
                </a:r>
                <a14:m>
                  <m:oMath xmlns:m="http://schemas.openxmlformats.org/officeDocument/2006/math">
                    <m:r>
                      <a:rPr lang="en-IN" b="0" i="1" smtClean="0">
                        <a:latin typeface="Cambria Math" panose="02040503050406030204" pitchFamily="18" charset="0"/>
                      </a:rPr>
                      <m:t>𝐶</m:t>
                    </m:r>
                  </m:oMath>
                </a14:m>
                <a:r>
                  <a:rPr lang="en-IN" dirty="0"/>
                  <a:t> models </a:t>
                </a:r>
                <a14:m>
                  <m:oMath xmlns:m="http://schemas.openxmlformats.org/officeDocument/2006/math">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1</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𝐶</m:t>
                        </m:r>
                      </m:sup>
                    </m:sSup>
                  </m:oMath>
                </a14:m>
                <a:r>
                  <a:rPr lang="en-IN" dirty="0"/>
                  <a:t>, given a point </a:t>
                </a:r>
                <a14:m>
                  <m:oMath xmlns:m="http://schemas.openxmlformats.org/officeDocument/2006/math">
                    <m:d>
                      <m:dPr>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b="1">
                                <a:latin typeface="Cambria Math" panose="02040503050406030204" pitchFamily="18" charset="0"/>
                              </a:rPr>
                              <m:t>𝐱</m:t>
                            </m:r>
                          </m:e>
                          <m:sup>
                            <m:r>
                              <a:rPr lang="en-IN" i="1">
                                <a:latin typeface="Cambria Math" panose="02040503050406030204" pitchFamily="18" charset="0"/>
                              </a:rPr>
                              <m:t>𝑡</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𝑡</m:t>
                            </m:r>
                          </m:sup>
                        </m:sSup>
                      </m:e>
                    </m:d>
                  </m:oMath>
                </a14:m>
                <a:r>
                  <a:rPr lang="en-IN" dirty="0"/>
                  <a:t>, </a:t>
                </a:r>
                <a14:m>
                  <m:oMath xmlns:m="http://schemas.openxmlformats.org/officeDocument/2006/math">
                    <m:sSup>
                      <m:sSupPr>
                        <m:ctrlPr>
                          <a:rPr lang="en-IN" b="1" i="1">
                            <a:latin typeface="Cambria Math" panose="02040503050406030204" pitchFamily="18" charset="0"/>
                          </a:rPr>
                        </m:ctrlPr>
                      </m:sSupPr>
                      <m:e>
                        <m:r>
                          <a:rPr lang="en-IN" b="1">
                            <a:latin typeface="Cambria Math" panose="02040503050406030204" pitchFamily="18" charset="0"/>
                          </a:rPr>
                          <m:t>𝐱</m:t>
                        </m:r>
                      </m:e>
                      <m:sup>
                        <m:r>
                          <a:rPr lang="en-IN" i="1">
                            <a:latin typeface="Cambria Math" panose="02040503050406030204" pitchFamily="18" charset="0"/>
                          </a:rPr>
                          <m:t>𝑡</m:t>
                        </m:r>
                      </m:sup>
                    </m:sSup>
                    <m:r>
                      <a:rPr lang="en-IN" i="1">
                        <a:latin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i="1">
                            <a:latin typeface="Cambria Math" panose="02040503050406030204" pitchFamily="18" charset="0"/>
                            <a:ea typeface="Cambria Math" panose="02040503050406030204" pitchFamily="18" charset="0"/>
                          </a:rPr>
                          <m:t>ℝ</m:t>
                        </m:r>
                      </m:e>
                      <m:sup>
                        <m:r>
                          <a:rPr lang="en-IN" i="1">
                            <a:latin typeface="Cambria Math" panose="02040503050406030204" pitchFamily="18" charset="0"/>
                            <a:ea typeface="Cambria Math" panose="02040503050406030204" pitchFamily="18" charset="0"/>
                          </a:rPr>
                          <m:t>𝑑</m:t>
                        </m:r>
                      </m:sup>
                    </m:sSup>
                  </m:oMath>
                </a14:m>
                <a:r>
                  <a:rPr lang="en-IN" dirty="0"/>
                  <a:t>, </a:t>
                </a:r>
                <a14:m>
                  <m:oMath xmlns:m="http://schemas.openxmlformats.org/officeDocument/2006/math">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𝑡</m:t>
                        </m:r>
                      </m:sup>
                    </m:sSup>
                    <m:r>
                      <a:rPr lang="en-IN" i="1">
                        <a:latin typeface="Cambria Math" panose="02040503050406030204" pitchFamily="18" charset="0"/>
                      </a:rPr>
                      <m:t>∈</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𝐶</m:t>
                        </m:r>
                      </m:e>
                    </m:d>
                  </m:oMath>
                </a14:m>
                <a:endParaRPr lang="en-IN" dirty="0"/>
              </a:p>
              <a:p>
                <a:pPr lvl="2"/>
                <a:r>
                  <a:rPr lang="en-IN" dirty="0"/>
                  <a:t>Assign a positive score per class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𝜂</m:t>
                        </m:r>
                      </m:e>
                      <m:sub>
                        <m:r>
                          <a:rPr lang="en-IN" b="0" i="1" smtClean="0">
                            <a:latin typeface="Cambria Math" panose="02040503050406030204" pitchFamily="18" charset="0"/>
                          </a:rPr>
                          <m:t>𝑐</m:t>
                        </m:r>
                      </m:sub>
                    </m:sSub>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exp</m:t>
                        </m:r>
                      </m:fName>
                      <m:e>
                        <m:d>
                          <m:dPr>
                            <m:ctrlPr>
                              <a:rPr lang="en-IN" b="0" i="1" smtClean="0">
                                <a:latin typeface="Cambria Math" panose="02040503050406030204" pitchFamily="18" charset="0"/>
                              </a:rPr>
                            </m:ctrlPr>
                          </m:dPr>
                          <m:e>
                            <m:d>
                              <m:dPr>
                                <m:begChr m:val="⟨"/>
                                <m:endChr m:val="⟩"/>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b="1" i="0">
                                        <a:latin typeface="Cambria Math" panose="02040503050406030204" pitchFamily="18" charset="0"/>
                                      </a:rPr>
                                      <m:t>𝐰</m:t>
                                    </m:r>
                                  </m:e>
                                  <m:sup>
                                    <m:r>
                                      <a:rPr lang="en-IN">
                                        <a:latin typeface="Cambria Math" panose="02040503050406030204" pitchFamily="18" charset="0"/>
                                      </a:rPr>
                                      <m:t>𝑐</m:t>
                                    </m:r>
                                  </m:sup>
                                </m:sSup>
                                <m:r>
                                  <a:rPr lang="en-IN">
                                    <a:latin typeface="Cambria Math" panose="02040503050406030204" pitchFamily="18" charset="0"/>
                                  </a:rPr>
                                  <m:t>,</m:t>
                                </m:r>
                                <m:sSup>
                                  <m:sSupPr>
                                    <m:ctrlPr>
                                      <a:rPr lang="en-IN" i="1">
                                        <a:latin typeface="Cambria Math" panose="02040503050406030204" pitchFamily="18" charset="0"/>
                                      </a:rPr>
                                    </m:ctrlPr>
                                  </m:sSupPr>
                                  <m:e>
                                    <m:r>
                                      <a:rPr lang="en-IN" b="1" i="0">
                                        <a:latin typeface="Cambria Math" panose="02040503050406030204" pitchFamily="18" charset="0"/>
                                      </a:rPr>
                                      <m:t>𝐱</m:t>
                                    </m:r>
                                  </m:e>
                                  <m:sup>
                                    <m:r>
                                      <a:rPr lang="en-IN">
                                        <a:latin typeface="Cambria Math" panose="02040503050406030204" pitchFamily="18" charset="0"/>
                                      </a:rPr>
                                      <m:t>𝑡</m:t>
                                    </m:r>
                                  </m:sup>
                                </m:sSup>
                              </m:e>
                            </m:d>
                          </m:e>
                        </m:d>
                      </m:e>
                    </m:func>
                  </m:oMath>
                </a14:m>
                <a:endParaRPr lang="en-IN" dirty="0"/>
              </a:p>
              <a:p>
                <a:pPr lvl="2"/>
                <a:r>
                  <a:rPr lang="en-IN" dirty="0"/>
                  <a:t>Normalize to obtain a PMF </a:t>
                </a:r>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 </m:t>
                        </m:r>
                        <m:r>
                          <a:rPr lang="en-IN">
                            <a:latin typeface="Cambria Math" panose="02040503050406030204" pitchFamily="18" charset="0"/>
                            <a:ea typeface="Cambria Math" panose="02040503050406030204" pitchFamily="18" charset="0"/>
                          </a:rPr>
                          <m:t>𝑦</m:t>
                        </m:r>
                        <m:r>
                          <a:rPr lang="en-IN">
                            <a:latin typeface="Cambria Math" panose="02040503050406030204" pitchFamily="18" charset="0"/>
                            <a:ea typeface="Cambria Math" panose="02040503050406030204" pitchFamily="18" charset="0"/>
                          </a:rPr>
                          <m:t> | </m:t>
                        </m:r>
                        <m:sSup>
                          <m:sSupPr>
                            <m:ctrlPr>
                              <a:rPr lang="en-IN" b="1" i="1" smtClean="0">
                                <a:latin typeface="Cambria Math" panose="02040503050406030204" pitchFamily="18" charset="0"/>
                                <a:ea typeface="Cambria Math" panose="02040503050406030204" pitchFamily="18" charset="0"/>
                              </a:rPr>
                            </m:ctrlPr>
                          </m:sSupPr>
                          <m:e>
                            <m:r>
                              <a:rPr lang="en-IN" b="1" i="0">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𝑡</m:t>
                            </m:r>
                          </m:sup>
                        </m:sSup>
                        <m:r>
                          <a:rPr lang="en-IN">
                            <a:latin typeface="Cambria Math" panose="02040503050406030204" pitchFamily="18" charset="0"/>
                            <a:ea typeface="Cambria Math" panose="02040503050406030204" pitchFamily="18" charset="0"/>
                          </a:rPr>
                          <m:t>,</m:t>
                        </m:r>
                        <m:d>
                          <m:dPr>
                            <m:begChr m:val="{"/>
                            <m:endChr m:val="}"/>
                            <m:ctrlPr>
                              <a:rPr lang="en-IN" b="1" i="1" smtClean="0">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rPr>
                                </m:ctrlPr>
                              </m:sSupPr>
                              <m:e>
                                <m:r>
                                  <a:rPr lang="en-IN" b="1" i="0">
                                    <a:latin typeface="Cambria Math" panose="02040503050406030204" pitchFamily="18" charset="0"/>
                                  </a:rPr>
                                  <m:t>𝐰</m:t>
                                </m:r>
                              </m:e>
                              <m:sup>
                                <m:r>
                                  <a:rPr lang="en-IN" b="0" i="1" smtClean="0">
                                    <a:latin typeface="Cambria Math" panose="02040503050406030204" pitchFamily="18" charset="0"/>
                                  </a:rPr>
                                  <m:t>𝑐</m:t>
                                </m:r>
                              </m:sup>
                            </m:sSup>
                          </m:e>
                        </m:d>
                      </m:e>
                    </m:d>
                    <m:r>
                      <a:rPr lang="en-IN" b="0" i="1" smtClean="0">
                        <a:latin typeface="Cambria Math" panose="02040503050406030204" pitchFamily="18" charset="0"/>
                        <a:ea typeface="Cambria Math" panose="02040503050406030204" pitchFamily="18" charset="0"/>
                      </a:rPr>
                      <m:t>=</m:t>
                    </m:r>
                    <m:f>
                      <m:fPr>
                        <m:type m:val="lin"/>
                        <m:ctrlPr>
                          <a:rPr lang="en-IN" b="0" i="1" smtClean="0">
                            <a:latin typeface="Cambria Math" panose="02040503050406030204" pitchFamily="18" charset="0"/>
                            <a:ea typeface="Cambria Math" panose="02040503050406030204" pitchFamily="18" charset="0"/>
                          </a:rPr>
                        </m:ctrlPr>
                      </m:fPr>
                      <m:num>
                        <m:sSub>
                          <m:sSubPr>
                            <m:ctrlPr>
                              <a:rPr lang="en-IN" i="1" smtClean="0">
                                <a:latin typeface="Cambria Math" panose="02040503050406030204" pitchFamily="18" charset="0"/>
                              </a:rPr>
                            </m:ctrlPr>
                          </m:sSubPr>
                          <m:e>
                            <m:r>
                              <a:rPr lang="en-IN">
                                <a:latin typeface="Cambria Math" panose="02040503050406030204" pitchFamily="18" charset="0"/>
                              </a:rPr>
                              <m:t>𝜂</m:t>
                            </m:r>
                          </m:e>
                          <m:sub>
                            <m:r>
                              <a:rPr lang="en-IN" b="0" i="1" smtClean="0">
                                <a:latin typeface="Cambria Math" panose="02040503050406030204" pitchFamily="18" charset="0"/>
                              </a:rPr>
                              <m:t>𝑦</m:t>
                            </m:r>
                          </m:sub>
                        </m:sSub>
                      </m:num>
                      <m:den>
                        <m:nary>
                          <m:naryPr>
                            <m:chr m:val="∑"/>
                            <m:limLoc m:val="subSup"/>
                            <m:ctrlPr>
                              <a:rPr lang="en-IN" b="0" i="1" smtClean="0">
                                <a:latin typeface="Cambria Math" panose="02040503050406030204" pitchFamily="18" charset="0"/>
                                <a:ea typeface="Cambria Math" panose="02040503050406030204" pitchFamily="18" charset="0"/>
                              </a:rPr>
                            </m:ctrlPr>
                          </m:naryPr>
                          <m:sub>
                            <m:r>
                              <m:rPr>
                                <m:brk m:alnAt="25"/>
                              </m:rPr>
                              <a:rPr lang="en-IN" b="0" i="1" smtClean="0">
                                <a:latin typeface="Cambria Math" panose="02040503050406030204" pitchFamily="18" charset="0"/>
                                <a:ea typeface="Cambria Math" panose="02040503050406030204" pitchFamily="18" charset="0"/>
                              </a:rPr>
                              <m:t>𝑐</m:t>
                            </m:r>
                            <m:r>
                              <a:rPr lang="en-IN" b="0" i="1" smtClean="0">
                                <a:latin typeface="Cambria Math" panose="02040503050406030204" pitchFamily="18" charset="0"/>
                                <a:ea typeface="Cambria Math" panose="02040503050406030204" pitchFamily="18" charset="0"/>
                              </a:rPr>
                              <m:t>=1</m:t>
                            </m:r>
                          </m:sub>
                          <m:sup>
                            <m:r>
                              <a:rPr lang="en-IN" b="0" i="1" smtClean="0">
                                <a:latin typeface="Cambria Math" panose="02040503050406030204" pitchFamily="18" charset="0"/>
                                <a:ea typeface="Cambria Math" panose="02040503050406030204" pitchFamily="18" charset="0"/>
                              </a:rPr>
                              <m:t>𝐶</m:t>
                            </m:r>
                          </m:sup>
                          <m:e>
                            <m:sSub>
                              <m:sSubPr>
                                <m:ctrlPr>
                                  <a:rPr lang="en-IN" i="1">
                                    <a:latin typeface="Cambria Math" panose="02040503050406030204" pitchFamily="18" charset="0"/>
                                  </a:rPr>
                                </m:ctrlPr>
                              </m:sSubPr>
                              <m:e>
                                <m:r>
                                  <a:rPr lang="en-IN">
                                    <a:latin typeface="Cambria Math" panose="02040503050406030204" pitchFamily="18" charset="0"/>
                                  </a:rPr>
                                  <m:t>𝜂</m:t>
                                </m:r>
                              </m:e>
                              <m:sub>
                                <m:r>
                                  <a:rPr lang="en-IN">
                                    <a:latin typeface="Cambria Math" panose="02040503050406030204" pitchFamily="18" charset="0"/>
                                  </a:rPr>
                                  <m:t>𝑐</m:t>
                                </m:r>
                              </m:sub>
                            </m:sSub>
                          </m:e>
                        </m:nary>
                      </m:den>
                    </m:f>
                  </m:oMath>
                </a14:m>
                <a:r>
                  <a:rPr lang="en-IN" dirty="0"/>
                  <a:t> for any </a:t>
                </a:r>
                <a14:m>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𝐶</m:t>
                        </m:r>
                      </m:e>
                    </m:d>
                  </m:oMath>
                </a14:m>
                <a:endParaRPr lang="en-IN" dirty="0"/>
              </a:p>
              <a:p>
                <a:r>
                  <a:rPr lang="en-IN" dirty="0"/>
                  <a:t>Likelihood in this case is </a:t>
                </a:r>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 </m:t>
                        </m:r>
                        <m:sSup>
                          <m:sSupPr>
                            <m:ctrlPr>
                              <a:rPr lang="en-IN" b="0" i="1" smtClean="0">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b="0" i="1" smtClean="0">
                                <a:latin typeface="Cambria Math" panose="02040503050406030204" pitchFamily="18" charset="0"/>
                                <a:ea typeface="Cambria Math" panose="02040503050406030204" pitchFamily="18" charset="0"/>
                              </a:rPr>
                              <m:t>𝑡</m:t>
                            </m:r>
                          </m:sup>
                        </m:sSup>
                        <m:r>
                          <a:rPr lang="en-IN">
                            <a:latin typeface="Cambria Math" panose="02040503050406030204" pitchFamily="18" charset="0"/>
                            <a:ea typeface="Cambria Math" panose="02040503050406030204" pitchFamily="18" charset="0"/>
                          </a:rPr>
                          <m:t> | </m:t>
                        </m:r>
                        <m:sSup>
                          <m:sSupPr>
                            <m:ctrlPr>
                              <a:rPr lang="en-IN" b="0" i="1" smtClean="0">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𝑡</m:t>
                            </m:r>
                          </m:sup>
                        </m:sSup>
                        <m:r>
                          <a:rPr lang="en-IN">
                            <a:latin typeface="Cambria Math" panose="02040503050406030204" pitchFamily="18" charset="0"/>
                            <a:ea typeface="Cambria Math" panose="02040503050406030204" pitchFamily="18" charset="0"/>
                          </a:rPr>
                          <m:t>,</m:t>
                        </m:r>
                        <m:d>
                          <m:dPr>
                            <m:begChr m:val="{"/>
                            <m:endChr m:val="}"/>
                            <m:ctrlPr>
                              <a:rPr lang="en-IN" b="1" i="1">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rPr>
                                </m:ctrlPr>
                              </m:sSupPr>
                              <m:e>
                                <m:r>
                                  <a:rPr lang="en-IN" b="1">
                                    <a:latin typeface="Cambria Math" panose="02040503050406030204" pitchFamily="18" charset="0"/>
                                  </a:rPr>
                                  <m:t>𝐰</m:t>
                                </m:r>
                              </m:e>
                              <m:sup>
                                <m:r>
                                  <a:rPr lang="en-IN" i="1">
                                    <a:latin typeface="Cambria Math" panose="02040503050406030204" pitchFamily="18" charset="0"/>
                                  </a:rPr>
                                  <m:t>𝑐</m:t>
                                </m:r>
                              </m:sup>
                            </m:sSup>
                          </m:e>
                        </m:d>
                      </m:e>
                    </m:d>
                    <m:r>
                      <a:rPr lang="en-IN" b="1" i="1" smtClean="0">
                        <a:latin typeface="Cambria Math" panose="02040503050406030204" pitchFamily="18" charset="0"/>
                      </a:rPr>
                      <m:t>=</m:t>
                    </m:r>
                    <m:f>
                      <m:fPr>
                        <m:type m:val="lin"/>
                        <m:ctrlPr>
                          <a:rPr lang="en-IN" i="1">
                            <a:latin typeface="Cambria Math" panose="02040503050406030204" pitchFamily="18" charset="0"/>
                            <a:ea typeface="Cambria Math" panose="02040503050406030204" pitchFamily="18" charset="0"/>
                          </a:rPr>
                        </m:ctrlPr>
                      </m:fPr>
                      <m:num>
                        <m:sSub>
                          <m:sSubPr>
                            <m:ctrlPr>
                              <a:rPr lang="en-IN" i="1">
                                <a:latin typeface="Cambria Math" panose="02040503050406030204" pitchFamily="18" charset="0"/>
                              </a:rPr>
                            </m:ctrlPr>
                          </m:sSubPr>
                          <m:e>
                            <m:r>
                              <a:rPr lang="en-IN">
                                <a:latin typeface="Cambria Math" panose="02040503050406030204" pitchFamily="18" charset="0"/>
                              </a:rPr>
                              <m:t>𝜂</m:t>
                            </m:r>
                          </m:e>
                          <m:sub>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𝑡</m:t>
                                </m:r>
                              </m:sup>
                            </m:sSup>
                          </m:sub>
                        </m:sSub>
                      </m:num>
                      <m:den>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𝑐</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𝐶</m:t>
                            </m:r>
                          </m:sup>
                          <m:e>
                            <m:sSub>
                              <m:sSubPr>
                                <m:ctrlPr>
                                  <a:rPr lang="en-IN" i="1">
                                    <a:latin typeface="Cambria Math" panose="02040503050406030204" pitchFamily="18" charset="0"/>
                                  </a:rPr>
                                </m:ctrlPr>
                              </m:sSubPr>
                              <m:e>
                                <m:r>
                                  <a:rPr lang="en-IN" i="1">
                                    <a:latin typeface="Cambria Math" panose="02040503050406030204" pitchFamily="18" charset="0"/>
                                  </a:rPr>
                                  <m:t>𝜂</m:t>
                                </m:r>
                              </m:e>
                              <m:sub>
                                <m:r>
                                  <a:rPr lang="en-IN" i="1">
                                    <a:latin typeface="Cambria Math" panose="02040503050406030204" pitchFamily="18" charset="0"/>
                                  </a:rPr>
                                  <m:t>𝑐</m:t>
                                </m:r>
                              </m:sub>
                            </m:sSub>
                          </m:e>
                        </m:nary>
                      </m:den>
                    </m:f>
                  </m:oMath>
                </a14:m>
                <a:endParaRPr lang="en-IN" dirty="0"/>
              </a:p>
              <a:p>
                <a:r>
                  <a:rPr lang="en-IN" dirty="0"/>
                  <a:t>Log-likelihood in this case is </a:t>
                </a:r>
                <a14:m>
                  <m:oMath xmlns:m="http://schemas.openxmlformats.org/officeDocument/2006/math">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ln</m:t>
                        </m:r>
                      </m:fName>
                      <m:e>
                        <m:d>
                          <m:dPr>
                            <m:ctrlPr>
                              <a:rPr lang="en-IN" b="0" i="1" smtClean="0">
                                <a:latin typeface="Cambria Math" panose="02040503050406030204" pitchFamily="18" charset="0"/>
                              </a:rPr>
                            </m:ctrlPr>
                          </m:dPr>
                          <m:e>
                            <m:f>
                              <m:fPr>
                                <m:type m:val="lin"/>
                                <m:ctrlPr>
                                  <a:rPr lang="en-IN" i="1">
                                    <a:latin typeface="Cambria Math" panose="02040503050406030204" pitchFamily="18" charset="0"/>
                                    <a:ea typeface="Cambria Math" panose="02040503050406030204" pitchFamily="18" charset="0"/>
                                  </a:rPr>
                                </m:ctrlPr>
                              </m:fPr>
                              <m:num>
                                <m:sSub>
                                  <m:sSubPr>
                                    <m:ctrlPr>
                                      <a:rPr lang="en-IN" i="1">
                                        <a:latin typeface="Cambria Math" panose="02040503050406030204" pitchFamily="18" charset="0"/>
                                      </a:rPr>
                                    </m:ctrlPr>
                                  </m:sSubPr>
                                  <m:e>
                                    <m:r>
                                      <a:rPr lang="en-IN">
                                        <a:latin typeface="Cambria Math" panose="02040503050406030204" pitchFamily="18" charset="0"/>
                                      </a:rPr>
                                      <m:t>𝜂</m:t>
                                    </m:r>
                                  </m:e>
                                  <m:sub>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𝑡</m:t>
                                        </m:r>
                                      </m:sup>
                                    </m:sSup>
                                  </m:sub>
                                </m:sSub>
                              </m:num>
                              <m:den>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𝑐</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𝐶</m:t>
                                    </m:r>
                                  </m:sup>
                                  <m:e>
                                    <m:sSub>
                                      <m:sSubPr>
                                        <m:ctrlPr>
                                          <a:rPr lang="en-IN" i="1">
                                            <a:latin typeface="Cambria Math" panose="02040503050406030204" pitchFamily="18" charset="0"/>
                                          </a:rPr>
                                        </m:ctrlPr>
                                      </m:sSubPr>
                                      <m:e>
                                        <m:r>
                                          <a:rPr lang="en-IN" i="1">
                                            <a:latin typeface="Cambria Math" panose="02040503050406030204" pitchFamily="18" charset="0"/>
                                          </a:rPr>
                                          <m:t>𝜂</m:t>
                                        </m:r>
                                      </m:e>
                                      <m:sub>
                                        <m:r>
                                          <a:rPr lang="en-IN" i="1">
                                            <a:latin typeface="Cambria Math" panose="02040503050406030204" pitchFamily="18" charset="0"/>
                                          </a:rPr>
                                          <m:t>𝑐</m:t>
                                        </m:r>
                                      </m:sub>
                                    </m:sSub>
                                  </m:e>
                                </m:nary>
                              </m:den>
                            </m:f>
                          </m:e>
                        </m:d>
                      </m:e>
                    </m:func>
                  </m:oMath>
                </a14:m>
                <a:endParaRPr lang="en-IN" dirty="0"/>
              </a:p>
              <a:p>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4" y="1111625"/>
                <a:ext cx="11938646" cy="5746376"/>
              </a:xfrm>
              <a:blipFill>
                <a:blip r:embed="rId2"/>
                <a:stretch>
                  <a:fillRect l="-562" t="-2545" r="-1788"/>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10</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9603" y="0"/>
            <a:ext cx="1832397" cy="1832397"/>
          </a:xfrm>
          <a:prstGeom prst="rect">
            <a:avLst/>
          </a:prstGeom>
        </p:spPr>
      </p:pic>
      <mc:AlternateContent xmlns:mc="http://schemas.openxmlformats.org/markup-compatibility/2006" xmlns:a14="http://schemas.microsoft.com/office/drawing/2010/main">
        <mc:Choice Requires="a14">
          <p:sp>
            <p:nvSpPr>
              <p:cNvPr id="6" name="Rectangular Callout 5"/>
              <p:cNvSpPr/>
              <p:nvPr/>
            </p:nvSpPr>
            <p:spPr>
              <a:xfrm>
                <a:off x="1808252" y="36190"/>
                <a:ext cx="8348524" cy="1199297"/>
              </a:xfrm>
              <a:prstGeom prst="wedgeRectCallout">
                <a:avLst>
                  <a:gd name="adj1" fmla="val 59019"/>
                  <a:gd name="adj2" fmla="val 52993"/>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Just as we had the Bernoulli distributions over the support </a:t>
                </a:r>
                <a14:m>
                  <m:oMath xmlns:m="http://schemas.openxmlformats.org/officeDocument/2006/math">
                    <m:d>
                      <m:dPr>
                        <m:begChr m:val="{"/>
                        <m:endChr m:val="}"/>
                        <m:ctrlPr>
                          <a:rPr lang="en-IN" sz="2400" b="0" i="1" smtClean="0">
                            <a:solidFill>
                              <a:schemeClr val="bg1"/>
                            </a:solidFill>
                            <a:latin typeface="Cambria Math" panose="02040503050406030204" pitchFamily="18" charset="0"/>
                          </a:rPr>
                        </m:ctrlPr>
                      </m:dPr>
                      <m:e>
                        <m:r>
                          <a:rPr lang="en-IN" sz="2400" b="0" i="1" smtClean="0">
                            <a:solidFill>
                              <a:schemeClr val="bg1"/>
                            </a:solidFill>
                            <a:latin typeface="Cambria Math" panose="02040503050406030204" pitchFamily="18" charset="0"/>
                          </a:rPr>
                          <m:t>0,1</m:t>
                        </m:r>
                      </m:e>
                    </m:d>
                  </m:oMath>
                </a14:m>
                <a:r>
                  <a:rPr lang="en-IN" sz="2400" dirty="0">
                    <a:solidFill>
                      <a:schemeClr val="bg1"/>
                    </a:solidFill>
                    <a:latin typeface="+mj-lt"/>
                  </a:rPr>
                  <a:t>, if the support instead has </a:t>
                </a:r>
                <a14:m>
                  <m:oMath xmlns:m="http://schemas.openxmlformats.org/officeDocument/2006/math">
                    <m:r>
                      <a:rPr lang="en-IN" sz="2400" b="0" i="1" smtClean="0">
                        <a:solidFill>
                          <a:schemeClr val="bg1"/>
                        </a:solidFill>
                        <a:latin typeface="Cambria Math" panose="02040503050406030204" pitchFamily="18" charset="0"/>
                      </a:rPr>
                      <m:t>𝐶</m:t>
                    </m:r>
                    <m:r>
                      <a:rPr lang="en-IN" sz="2400" b="0" i="1" smtClean="0">
                        <a:solidFill>
                          <a:schemeClr val="bg1"/>
                        </a:solidFill>
                        <a:latin typeface="Cambria Math" panose="02040503050406030204" pitchFamily="18" charset="0"/>
                      </a:rPr>
                      <m:t>&gt;2</m:t>
                    </m:r>
                  </m:oMath>
                </a14:m>
                <a:r>
                  <a:rPr lang="en-IN" sz="2400" dirty="0">
                    <a:solidFill>
                      <a:schemeClr val="bg1"/>
                    </a:solidFill>
                    <a:latin typeface="+mj-lt"/>
                  </a:rPr>
                  <a:t> elements, then the distributions are called either </a:t>
                </a:r>
                <a:r>
                  <a:rPr lang="en-IN" sz="2400" i="1" dirty="0">
                    <a:solidFill>
                      <a:schemeClr val="bg1"/>
                    </a:solidFill>
                    <a:latin typeface="+mj-lt"/>
                  </a:rPr>
                  <a:t>Multinoulli distributions </a:t>
                </a:r>
                <a:r>
                  <a:rPr lang="en-IN" sz="2400" dirty="0">
                    <a:solidFill>
                      <a:schemeClr val="bg1"/>
                    </a:solidFill>
                    <a:latin typeface="+mj-lt"/>
                  </a:rPr>
                  <a:t>or </a:t>
                </a:r>
                <a:r>
                  <a:rPr lang="en-IN" sz="2400" i="1" dirty="0">
                    <a:solidFill>
                      <a:schemeClr val="bg1"/>
                    </a:solidFill>
                    <a:latin typeface="+mj-lt"/>
                  </a:rPr>
                  <a:t>Categorical distributions</a:t>
                </a:r>
                <a:endParaRPr lang="en-IN" sz="2400" dirty="0">
                  <a:solidFill>
                    <a:schemeClr val="bg1"/>
                  </a:solidFill>
                  <a:latin typeface="+mj-lt"/>
                </a:endParaRPr>
              </a:p>
            </p:txBody>
          </p:sp>
        </mc:Choice>
        <mc:Fallback xmlns="">
          <p:sp>
            <p:nvSpPr>
              <p:cNvPr id="6" name="Rectangular Callout 5"/>
              <p:cNvSpPr>
                <a:spLocks noRot="1" noChangeAspect="1" noMove="1" noResize="1" noEditPoints="1" noAdjustHandles="1" noChangeArrowheads="1" noChangeShapeType="1" noTextEdit="1"/>
              </p:cNvSpPr>
              <p:nvPr/>
            </p:nvSpPr>
            <p:spPr>
              <a:xfrm>
                <a:off x="1808252" y="36190"/>
                <a:ext cx="8348524" cy="1199297"/>
              </a:xfrm>
              <a:prstGeom prst="wedgeRectCallout">
                <a:avLst>
                  <a:gd name="adj1" fmla="val 59019"/>
                  <a:gd name="adj2" fmla="val 52993"/>
                </a:avLst>
              </a:prstGeom>
              <a:blipFill>
                <a:blip r:embed="rId4"/>
                <a:stretch>
                  <a:fillRect l="-867" t="-1914" b="-6220"/>
                </a:stretch>
              </a:blipFill>
              <a:ln w="38100">
                <a:solidFill>
                  <a:schemeClr val="accent1"/>
                </a:solidFill>
              </a:ln>
            </p:spPr>
            <p:txBody>
              <a:bodyPr/>
              <a:lstStyle/>
              <a:p>
                <a:r>
                  <a:rPr lang="en-IN">
                    <a:noFill/>
                  </a:rPr>
                  <a:t> </a:t>
                </a:r>
              </a:p>
            </p:txBody>
          </p:sp>
        </mc:Fallback>
      </mc:AlternateContent>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0359603" y="1868588"/>
            <a:ext cx="1832396" cy="1832396"/>
          </a:xfrm>
          <a:prstGeom prst="rect">
            <a:avLst/>
          </a:prstGeom>
        </p:spPr>
      </p:pic>
      <mc:AlternateContent xmlns:mc="http://schemas.openxmlformats.org/markup-compatibility/2006" xmlns:a14="http://schemas.microsoft.com/office/drawing/2010/main">
        <mc:Choice Requires="a14">
          <p:sp>
            <p:nvSpPr>
              <p:cNvPr id="9" name="Rectangular Callout 8"/>
              <p:cNvSpPr/>
              <p:nvPr/>
            </p:nvSpPr>
            <p:spPr>
              <a:xfrm>
                <a:off x="5743254" y="1705208"/>
                <a:ext cx="5081342" cy="1199297"/>
              </a:xfrm>
              <a:prstGeom prst="wedgeRectCallout">
                <a:avLst>
                  <a:gd name="adj1" fmla="val 59019"/>
                  <a:gd name="adj2" fmla="val 52993"/>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To specify a multinoulli distribution over </a:t>
                </a:r>
                <a14:m>
                  <m:oMath xmlns:m="http://schemas.openxmlformats.org/officeDocument/2006/math">
                    <m:r>
                      <a:rPr lang="en-IN" sz="2400" b="0" i="1" smtClean="0">
                        <a:solidFill>
                          <a:schemeClr val="bg1"/>
                        </a:solidFill>
                        <a:latin typeface="Cambria Math" panose="02040503050406030204" pitchFamily="18" charset="0"/>
                      </a:rPr>
                      <m:t>𝐶</m:t>
                    </m:r>
                  </m:oMath>
                </a14:m>
                <a:r>
                  <a:rPr lang="en-IN" sz="2400" dirty="0">
                    <a:solidFill>
                      <a:schemeClr val="bg1"/>
                    </a:solidFill>
                    <a:latin typeface="+mj-lt"/>
                  </a:rPr>
                  <a:t> labels, we need to specify </a:t>
                </a:r>
                <a14:m>
                  <m:oMath xmlns:m="http://schemas.openxmlformats.org/officeDocument/2006/math">
                    <m:r>
                      <a:rPr lang="en-IN" sz="2400" b="0" i="1" smtClean="0">
                        <a:solidFill>
                          <a:schemeClr val="bg1"/>
                        </a:solidFill>
                        <a:latin typeface="Cambria Math" panose="02040503050406030204" pitchFamily="18" charset="0"/>
                      </a:rPr>
                      <m:t>𝐶</m:t>
                    </m:r>
                  </m:oMath>
                </a14:m>
                <a:r>
                  <a:rPr lang="en-IN" sz="2400" dirty="0">
                    <a:solidFill>
                      <a:schemeClr val="bg1"/>
                    </a:solidFill>
                    <a:latin typeface="+mj-lt"/>
                  </a:rPr>
                  <a:t> non-negative numbers that add up to one</a:t>
                </a:r>
              </a:p>
            </p:txBody>
          </p:sp>
        </mc:Choice>
        <mc:Fallback xmlns="">
          <p:sp>
            <p:nvSpPr>
              <p:cNvPr id="9" name="Rectangular Callout 8"/>
              <p:cNvSpPr>
                <a:spLocks noRot="1" noChangeAspect="1" noMove="1" noResize="1" noEditPoints="1" noAdjustHandles="1" noChangeArrowheads="1" noChangeShapeType="1" noTextEdit="1"/>
              </p:cNvSpPr>
              <p:nvPr/>
            </p:nvSpPr>
            <p:spPr>
              <a:xfrm>
                <a:off x="5743254" y="1705208"/>
                <a:ext cx="5081342" cy="1199297"/>
              </a:xfrm>
              <a:prstGeom prst="wedgeRectCallout">
                <a:avLst>
                  <a:gd name="adj1" fmla="val 59019"/>
                  <a:gd name="adj2" fmla="val 52993"/>
                </a:avLst>
              </a:prstGeom>
              <a:blipFill>
                <a:blip r:embed="rId6"/>
                <a:stretch>
                  <a:fillRect l="-1201" t="-1923" b="-6731"/>
                </a:stretch>
              </a:blipFill>
              <a:ln w="38100">
                <a:solidFill>
                  <a:schemeClr val="accent1"/>
                </a:solidFill>
              </a:ln>
            </p:spPr>
            <p:txBody>
              <a:bodyPr/>
              <a:lstStyle/>
              <a:p>
                <a:r>
                  <a:rPr lang="en-IN">
                    <a:noFill/>
                  </a:rPr>
                  <a:t> </a:t>
                </a:r>
              </a:p>
            </p:txBody>
          </p:sp>
        </mc:Fallback>
      </mc:AlternateContent>
    </p:spTree>
    <p:extLst>
      <p:ext uri="{BB962C8B-B14F-4D97-AF65-F5344CB8AC3E}">
        <p14:creationId xmlns:p14="http://schemas.microsoft.com/office/powerpoint/2010/main" val="40409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par>
                          <p:cTn id="39" fill="hold">
                            <p:stCondLst>
                              <p:cond delay="0"/>
                            </p:stCondLst>
                            <p:childTnLst>
                              <p:par>
                                <p:cTn id="40" presetID="22" presetClass="entr" presetSubtype="2"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right)">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par>
                          <p:cTn id="47" fill="hold">
                            <p:stCondLst>
                              <p:cond delay="0"/>
                            </p:stCondLst>
                            <p:childTnLst>
                              <p:par>
                                <p:cTn id="48" presetID="22" presetClass="entr" presetSubtype="2"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right)">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Softmax</a:t>
            </a:r>
            <a:r>
              <a:rPr lang="en-IN" dirty="0"/>
              <a:t> Regression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4" y="1111624"/>
                <a:ext cx="11938646" cy="5746376"/>
              </a:xfrm>
            </p:spPr>
            <p:txBody>
              <a:bodyPr>
                <a:normAutofit/>
              </a:bodyPr>
              <a:lstStyle/>
              <a:p>
                <a:r>
                  <a:rPr lang="en-IN" dirty="0"/>
                  <a:t>If we now want to learn the MLE, we would have to find</a:t>
                </a:r>
              </a:p>
              <a:p>
                <a14:m>
                  <m:oMath xmlns:m="http://schemas.openxmlformats.org/officeDocument/2006/math">
                    <m:d>
                      <m:dPr>
                        <m:begChr m:val="{"/>
                        <m:endChr m:val="}"/>
                        <m:ctrlPr>
                          <a:rPr lang="en-IN" b="0" i="1" dirty="0" smtClean="0">
                            <a:latin typeface="Cambria Math" panose="02040503050406030204" pitchFamily="18" charset="0"/>
                          </a:rPr>
                        </m:ctrlPr>
                      </m:dPr>
                      <m:e>
                        <m:sSubSup>
                          <m:sSubSupPr>
                            <m:ctrlPr>
                              <a:rPr lang="en-IN" b="0" i="1" dirty="0" smtClean="0">
                                <a:latin typeface="Cambria Math" panose="02040503050406030204" pitchFamily="18" charset="0"/>
                              </a:rPr>
                            </m:ctrlPr>
                          </m:sSubSupPr>
                          <m:e>
                            <m:acc>
                              <m:accPr>
                                <m:chr m:val="̂"/>
                                <m:ctrlPr>
                                  <a:rPr lang="en-IN" i="1">
                                    <a:latin typeface="Cambria Math" panose="02040503050406030204" pitchFamily="18" charset="0"/>
                                  </a:rPr>
                                </m:ctrlPr>
                              </m:accPr>
                              <m:e>
                                <m:r>
                                  <a:rPr lang="en-IN" b="1">
                                    <a:latin typeface="Cambria Math" panose="02040503050406030204" pitchFamily="18" charset="0"/>
                                  </a:rPr>
                                  <m:t>𝐰</m:t>
                                </m:r>
                              </m:e>
                            </m:acc>
                          </m:e>
                          <m:sub>
                            <m:r>
                              <m:rPr>
                                <m:sty m:val="p"/>
                              </m:rPr>
                              <a:rPr lang="en-IN" dirty="0">
                                <a:latin typeface="Cambria Math" panose="02040503050406030204" pitchFamily="18" charset="0"/>
                              </a:rPr>
                              <m:t>MLE</m:t>
                            </m:r>
                          </m:sub>
                          <m:sup>
                            <m:r>
                              <a:rPr lang="en-IN" b="0" i="1" dirty="0" smtClean="0">
                                <a:latin typeface="Cambria Math" panose="02040503050406030204" pitchFamily="18" charset="0"/>
                              </a:rPr>
                              <m:t>1</m:t>
                            </m:r>
                          </m:sup>
                        </m:sSubSup>
                        <m:r>
                          <a:rPr lang="en-IN" b="0" i="1" dirty="0" smtClean="0">
                            <a:latin typeface="Cambria Math" panose="02040503050406030204" pitchFamily="18" charset="0"/>
                          </a:rPr>
                          <m:t>,…,</m:t>
                        </m:r>
                        <m:sSubSup>
                          <m:sSubSupPr>
                            <m:ctrlPr>
                              <a:rPr lang="en-IN" i="1" dirty="0">
                                <a:latin typeface="Cambria Math" panose="02040503050406030204" pitchFamily="18" charset="0"/>
                              </a:rPr>
                            </m:ctrlPr>
                          </m:sSubSupPr>
                          <m:e>
                            <m:acc>
                              <m:accPr>
                                <m:chr m:val="̂"/>
                                <m:ctrlPr>
                                  <a:rPr lang="en-IN" i="1">
                                    <a:latin typeface="Cambria Math" panose="02040503050406030204" pitchFamily="18" charset="0"/>
                                  </a:rPr>
                                </m:ctrlPr>
                              </m:accPr>
                              <m:e>
                                <m:r>
                                  <a:rPr lang="en-IN" b="1">
                                    <a:latin typeface="Cambria Math" panose="02040503050406030204" pitchFamily="18" charset="0"/>
                                  </a:rPr>
                                  <m:t>𝐰</m:t>
                                </m:r>
                              </m:e>
                            </m:acc>
                          </m:e>
                          <m:sub>
                            <m:r>
                              <m:rPr>
                                <m:sty m:val="p"/>
                              </m:rPr>
                              <a:rPr lang="en-IN" dirty="0">
                                <a:latin typeface="Cambria Math" panose="02040503050406030204" pitchFamily="18" charset="0"/>
                              </a:rPr>
                              <m:t>MLE</m:t>
                            </m:r>
                          </m:sub>
                          <m:sup>
                            <m:r>
                              <a:rPr lang="en-IN" b="0" i="1" dirty="0" smtClean="0">
                                <a:latin typeface="Cambria Math" panose="02040503050406030204" pitchFamily="18" charset="0"/>
                              </a:rPr>
                              <m:t>𝐶</m:t>
                            </m:r>
                          </m:sup>
                        </m:sSubSup>
                      </m:e>
                    </m:d>
                    <m:r>
                      <a:rPr lang="en-IN" i="1" dirty="0">
                        <a:latin typeface="Cambria Math" panose="02040503050406030204" pitchFamily="18" charset="0"/>
                      </a:rPr>
                      <m:t>=</m:t>
                    </m:r>
                    <m:func>
                      <m:funcPr>
                        <m:ctrlPr>
                          <a:rPr lang="en-IN" i="1" dirty="0">
                            <a:latin typeface="Cambria Math" panose="02040503050406030204" pitchFamily="18" charset="0"/>
                          </a:rPr>
                        </m:ctrlPr>
                      </m:funcPr>
                      <m:fName>
                        <m:r>
                          <m:rPr>
                            <m:sty m:val="p"/>
                          </m:rPr>
                          <a:rPr lang="en-IN" dirty="0">
                            <a:latin typeface="Cambria Math" panose="02040503050406030204" pitchFamily="18" charset="0"/>
                          </a:rPr>
                          <m:t>arg</m:t>
                        </m:r>
                      </m:fName>
                      <m:e>
                        <m:func>
                          <m:funcPr>
                            <m:ctrlPr>
                              <a:rPr lang="en-IN" i="1" dirty="0">
                                <a:latin typeface="Cambria Math" panose="02040503050406030204" pitchFamily="18" charset="0"/>
                              </a:rPr>
                            </m:ctrlPr>
                          </m:funcPr>
                          <m:fName>
                            <m:limLow>
                              <m:limLowPr>
                                <m:ctrlPr>
                                  <a:rPr lang="en-IN" i="1" dirty="0">
                                    <a:latin typeface="Cambria Math" panose="02040503050406030204" pitchFamily="18" charset="0"/>
                                  </a:rPr>
                                </m:ctrlPr>
                              </m:limLowPr>
                              <m:e>
                                <m:r>
                                  <m:rPr>
                                    <m:sty m:val="p"/>
                                  </m:rPr>
                                  <a:rPr lang="en-IN" dirty="0">
                                    <a:latin typeface="Cambria Math" panose="02040503050406030204" pitchFamily="18" charset="0"/>
                                  </a:rPr>
                                  <m:t>max</m:t>
                                </m:r>
                              </m:e>
                              <m:lim>
                                <m:sSup>
                                  <m:sSupPr>
                                    <m:ctrlPr>
                                      <a:rPr lang="en-IN" b="1" i="1" dirty="0" smtClean="0">
                                        <a:latin typeface="Cambria Math" panose="02040503050406030204" pitchFamily="18" charset="0"/>
                                      </a:rPr>
                                    </m:ctrlPr>
                                  </m:sSupPr>
                                  <m:e>
                                    <m:r>
                                      <a:rPr lang="en-IN" b="1" dirty="0">
                                        <a:latin typeface="Cambria Math" panose="02040503050406030204" pitchFamily="18" charset="0"/>
                                      </a:rPr>
                                      <m:t>𝐰</m:t>
                                    </m:r>
                                  </m:e>
                                  <m:sup>
                                    <m:r>
                                      <a:rPr lang="en-IN" b="0" i="0" dirty="0" smtClean="0">
                                        <a:latin typeface="Cambria Math" panose="02040503050406030204" pitchFamily="18" charset="0"/>
                                      </a:rPr>
                                      <m:t>1</m:t>
                                    </m:r>
                                  </m:sup>
                                </m:sSup>
                                <m:r>
                                  <a:rPr lang="en-IN" b="1" i="0" dirty="0" smtClean="0">
                                    <a:latin typeface="Cambria Math" panose="02040503050406030204" pitchFamily="18" charset="0"/>
                                  </a:rPr>
                                  <m:t>,…,</m:t>
                                </m:r>
                                <m:sSup>
                                  <m:sSupPr>
                                    <m:ctrlPr>
                                      <a:rPr lang="en-IN" b="1" i="1" dirty="0" smtClean="0">
                                        <a:latin typeface="Cambria Math" panose="02040503050406030204" pitchFamily="18" charset="0"/>
                                      </a:rPr>
                                    </m:ctrlPr>
                                  </m:sSupPr>
                                  <m:e>
                                    <m:r>
                                      <a:rPr lang="en-IN" b="1" i="0" dirty="0" smtClean="0">
                                        <a:latin typeface="Cambria Math" panose="02040503050406030204" pitchFamily="18" charset="0"/>
                                      </a:rPr>
                                      <m:t>𝐰</m:t>
                                    </m:r>
                                  </m:e>
                                  <m:sup>
                                    <m:r>
                                      <a:rPr lang="en-IN" b="0" i="1" dirty="0" smtClean="0">
                                        <a:latin typeface="Cambria Math" panose="02040503050406030204" pitchFamily="18" charset="0"/>
                                      </a:rPr>
                                      <m:t>𝐶</m:t>
                                    </m:r>
                                  </m:sup>
                                </m:sSup>
                                <m:r>
                                  <a:rPr lang="en-IN" i="1" dirty="0">
                                    <a:latin typeface="Cambria Math" panose="02040503050406030204" pitchFamily="18" charset="0"/>
                                  </a:rPr>
                                  <m:t>∈</m:t>
                                </m:r>
                                <m:sSup>
                                  <m:sSupPr>
                                    <m:ctrlPr>
                                      <a:rPr lang="en-IN" i="1" dirty="0">
                                        <a:latin typeface="Cambria Math" panose="02040503050406030204" pitchFamily="18" charset="0"/>
                                        <a:ea typeface="Cambria Math" panose="02040503050406030204" pitchFamily="18" charset="0"/>
                                      </a:rPr>
                                    </m:ctrlPr>
                                  </m:sSupPr>
                                  <m:e>
                                    <m:r>
                                      <a:rPr lang="en-IN" i="1" dirty="0">
                                        <a:latin typeface="Cambria Math" panose="02040503050406030204" pitchFamily="18" charset="0"/>
                                        <a:ea typeface="Cambria Math" panose="02040503050406030204" pitchFamily="18" charset="0"/>
                                      </a:rPr>
                                      <m:t>ℝ</m:t>
                                    </m:r>
                                  </m:e>
                                  <m:sup>
                                    <m:r>
                                      <a:rPr lang="en-IN" i="1" dirty="0">
                                        <a:latin typeface="Cambria Math" panose="02040503050406030204" pitchFamily="18" charset="0"/>
                                        <a:ea typeface="Cambria Math" panose="02040503050406030204" pitchFamily="18" charset="0"/>
                                      </a:rPr>
                                      <m:t>𝑑</m:t>
                                    </m:r>
                                  </m:sup>
                                </m:sSup>
                              </m:lim>
                            </m:limLow>
                          </m:fName>
                          <m:e>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𝑖</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𝑛</m:t>
                                </m:r>
                              </m:sup>
                              <m:e>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 </m:t>
                                    </m:r>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 | </m:t>
                                    </m:r>
                                    <m:sSup>
                                      <m:sSupPr>
                                        <m:ctrlPr>
                                          <a:rPr lang="en-IN" b="1"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e>
                            </m:nary>
                          </m:e>
                        </m:func>
                      </m:e>
                    </m:func>
                  </m:oMath>
                </a14:m>
                <a:endParaRPr lang="en-IN" dirty="0"/>
              </a:p>
              <a:p>
                <a14:m>
                  <m:oMath xmlns:m="http://schemas.openxmlformats.org/officeDocument/2006/math">
                    <m:r>
                      <a:rPr lang="en-IN" b="0" i="1" smtClean="0">
                        <a:latin typeface="Cambria Math" panose="02040503050406030204" pitchFamily="18" charset="0"/>
                      </a:rPr>
                      <m:t>=</m:t>
                    </m:r>
                    <m:func>
                      <m:funcPr>
                        <m:ctrlPr>
                          <a:rPr lang="en-IN" i="1" dirty="0">
                            <a:latin typeface="Cambria Math" panose="02040503050406030204" pitchFamily="18" charset="0"/>
                          </a:rPr>
                        </m:ctrlPr>
                      </m:funcPr>
                      <m:fName>
                        <m:r>
                          <m:rPr>
                            <m:sty m:val="p"/>
                          </m:rPr>
                          <a:rPr lang="en-IN" dirty="0">
                            <a:latin typeface="Cambria Math" panose="02040503050406030204" pitchFamily="18" charset="0"/>
                          </a:rPr>
                          <m:t>arg</m:t>
                        </m:r>
                      </m:fName>
                      <m:e>
                        <m:func>
                          <m:funcPr>
                            <m:ctrlPr>
                              <a:rPr lang="en-IN" i="1" dirty="0">
                                <a:latin typeface="Cambria Math" panose="02040503050406030204" pitchFamily="18" charset="0"/>
                              </a:rPr>
                            </m:ctrlPr>
                          </m:funcPr>
                          <m:fName>
                            <m:limLow>
                              <m:limLowPr>
                                <m:ctrlPr>
                                  <a:rPr lang="en-IN" i="1" dirty="0">
                                    <a:latin typeface="Cambria Math" panose="02040503050406030204" pitchFamily="18" charset="0"/>
                                  </a:rPr>
                                </m:ctrlPr>
                              </m:limLowPr>
                              <m:e>
                                <m:r>
                                  <m:rPr>
                                    <m:sty m:val="p"/>
                                  </m:rPr>
                                  <a:rPr lang="en-IN" dirty="0">
                                    <a:latin typeface="Cambria Math" panose="02040503050406030204" pitchFamily="18" charset="0"/>
                                  </a:rPr>
                                  <m:t>max</m:t>
                                </m:r>
                              </m:e>
                              <m:lim>
                                <m:sSup>
                                  <m:sSupPr>
                                    <m:ctrlPr>
                                      <a:rPr lang="en-IN" b="1" i="1" dirty="0">
                                        <a:latin typeface="Cambria Math" panose="02040503050406030204" pitchFamily="18" charset="0"/>
                                      </a:rPr>
                                    </m:ctrlPr>
                                  </m:sSupPr>
                                  <m:e>
                                    <m:r>
                                      <a:rPr lang="en-IN" b="1" dirty="0">
                                        <a:latin typeface="Cambria Math" panose="02040503050406030204" pitchFamily="18" charset="0"/>
                                      </a:rPr>
                                      <m:t>𝐰</m:t>
                                    </m:r>
                                  </m:e>
                                  <m:sup>
                                    <m:r>
                                      <a:rPr lang="en-IN" dirty="0">
                                        <a:latin typeface="Cambria Math" panose="02040503050406030204" pitchFamily="18" charset="0"/>
                                      </a:rPr>
                                      <m:t>1</m:t>
                                    </m:r>
                                  </m:sup>
                                </m:sSup>
                                <m:r>
                                  <a:rPr lang="en-IN" b="1" dirty="0">
                                    <a:latin typeface="Cambria Math" panose="02040503050406030204" pitchFamily="18" charset="0"/>
                                  </a:rPr>
                                  <m:t>,…,</m:t>
                                </m:r>
                                <m:sSup>
                                  <m:sSupPr>
                                    <m:ctrlPr>
                                      <a:rPr lang="en-IN" b="1" i="1" dirty="0">
                                        <a:latin typeface="Cambria Math" panose="02040503050406030204" pitchFamily="18" charset="0"/>
                                      </a:rPr>
                                    </m:ctrlPr>
                                  </m:sSupPr>
                                  <m:e>
                                    <m:r>
                                      <a:rPr lang="en-IN" b="1" dirty="0">
                                        <a:latin typeface="Cambria Math" panose="02040503050406030204" pitchFamily="18" charset="0"/>
                                      </a:rPr>
                                      <m:t>𝐰</m:t>
                                    </m:r>
                                  </m:e>
                                  <m:sup>
                                    <m:r>
                                      <a:rPr lang="en-IN" i="1" dirty="0">
                                        <a:latin typeface="Cambria Math" panose="02040503050406030204" pitchFamily="18" charset="0"/>
                                      </a:rPr>
                                      <m:t>𝐶</m:t>
                                    </m:r>
                                  </m:sup>
                                </m:sSup>
                                <m:r>
                                  <a:rPr lang="en-IN" i="1" dirty="0">
                                    <a:latin typeface="Cambria Math" panose="02040503050406030204" pitchFamily="18" charset="0"/>
                                  </a:rPr>
                                  <m:t>∈</m:t>
                                </m:r>
                                <m:sSup>
                                  <m:sSupPr>
                                    <m:ctrlPr>
                                      <a:rPr lang="en-IN" i="1" dirty="0">
                                        <a:latin typeface="Cambria Math" panose="02040503050406030204" pitchFamily="18" charset="0"/>
                                        <a:ea typeface="Cambria Math" panose="02040503050406030204" pitchFamily="18" charset="0"/>
                                      </a:rPr>
                                    </m:ctrlPr>
                                  </m:sSupPr>
                                  <m:e>
                                    <m:r>
                                      <a:rPr lang="en-IN" i="1" dirty="0">
                                        <a:latin typeface="Cambria Math" panose="02040503050406030204" pitchFamily="18" charset="0"/>
                                        <a:ea typeface="Cambria Math" panose="02040503050406030204" pitchFamily="18" charset="0"/>
                                      </a:rPr>
                                      <m:t>ℝ</m:t>
                                    </m:r>
                                  </m:e>
                                  <m:sup>
                                    <m:r>
                                      <a:rPr lang="en-IN" i="1" dirty="0">
                                        <a:latin typeface="Cambria Math" panose="02040503050406030204" pitchFamily="18" charset="0"/>
                                        <a:ea typeface="Cambria Math" panose="02040503050406030204" pitchFamily="18" charset="0"/>
                                      </a:rPr>
                                      <m:t>𝑑</m:t>
                                    </m:r>
                                  </m:sup>
                                </m:sSup>
                              </m:lim>
                            </m:limLow>
                          </m:fName>
                          <m:e>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𝑖</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𝑛</m:t>
                                </m:r>
                              </m:sup>
                              <m:e>
                                <m:f>
                                  <m:fPr>
                                    <m:type m:val="lin"/>
                                    <m:ctrlPr>
                                      <a:rPr lang="en-IN" i="1">
                                        <a:latin typeface="Cambria Math" panose="02040503050406030204" pitchFamily="18" charset="0"/>
                                        <a:ea typeface="Cambria Math" panose="02040503050406030204" pitchFamily="18" charset="0"/>
                                      </a:rPr>
                                    </m:ctrlPr>
                                  </m:fPr>
                                  <m:num>
                                    <m:sSubSup>
                                      <m:sSubSupPr>
                                        <m:ctrlPr>
                                          <a:rPr lang="en-IN" b="0" i="1" smtClean="0">
                                            <a:latin typeface="Cambria Math" panose="02040503050406030204" pitchFamily="18" charset="0"/>
                                          </a:rPr>
                                        </m:ctrlPr>
                                      </m:sSubSupPr>
                                      <m:e>
                                        <m:r>
                                          <a:rPr lang="en-IN">
                                            <a:latin typeface="Cambria Math" panose="02040503050406030204" pitchFamily="18" charset="0"/>
                                          </a:rPr>
                                          <m:t>𝜂</m:t>
                                        </m:r>
                                      </m:e>
                                      <m:sub>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𝑡</m:t>
                                            </m:r>
                                          </m:sup>
                                        </m:sSup>
                                      </m:sub>
                                      <m:sup>
                                        <m:r>
                                          <a:rPr lang="en-IN" b="0" i="1" smtClean="0">
                                            <a:latin typeface="Cambria Math" panose="02040503050406030204" pitchFamily="18" charset="0"/>
                                          </a:rPr>
                                          <m:t>𝑖</m:t>
                                        </m:r>
                                      </m:sup>
                                    </m:sSubSup>
                                  </m:num>
                                  <m:den>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𝑐</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𝐶</m:t>
                                        </m:r>
                                      </m:sup>
                                      <m:e>
                                        <m:sSubSup>
                                          <m:sSubSupPr>
                                            <m:ctrlPr>
                                              <a:rPr lang="en-IN" b="0" i="1" smtClean="0">
                                                <a:latin typeface="Cambria Math" panose="02040503050406030204" pitchFamily="18" charset="0"/>
                                              </a:rPr>
                                            </m:ctrlPr>
                                          </m:sSubSupPr>
                                          <m:e>
                                            <m:r>
                                              <a:rPr lang="en-IN" i="1">
                                                <a:latin typeface="Cambria Math" panose="02040503050406030204" pitchFamily="18" charset="0"/>
                                              </a:rPr>
                                              <m:t>𝜂</m:t>
                                            </m:r>
                                          </m:e>
                                          <m:sub>
                                            <m:r>
                                              <a:rPr lang="en-IN" i="1">
                                                <a:latin typeface="Cambria Math" panose="02040503050406030204" pitchFamily="18" charset="0"/>
                                              </a:rPr>
                                              <m:t>𝑐</m:t>
                                            </m:r>
                                          </m:sub>
                                          <m:sup>
                                            <m:r>
                                              <a:rPr lang="en-IN" b="0" i="1" smtClean="0">
                                                <a:latin typeface="Cambria Math" panose="02040503050406030204" pitchFamily="18" charset="0"/>
                                              </a:rPr>
                                              <m:t>𝑖</m:t>
                                            </m:r>
                                          </m:sup>
                                        </m:sSubSup>
                                      </m:e>
                                    </m:nary>
                                  </m:den>
                                </m:f>
                              </m:e>
                            </m:nary>
                          </m:e>
                        </m:func>
                      </m:e>
                    </m:func>
                  </m:oMath>
                </a14:m>
                <a:r>
                  <a:rPr lang="en-IN" dirty="0"/>
                  <a:t> where </a:t>
                </a:r>
                <a14:m>
                  <m:oMath xmlns:m="http://schemas.openxmlformats.org/officeDocument/2006/math">
                    <m:sSubSup>
                      <m:sSubSupPr>
                        <m:ctrlPr>
                          <a:rPr lang="en-IN" i="1">
                            <a:latin typeface="Cambria Math" panose="02040503050406030204" pitchFamily="18" charset="0"/>
                          </a:rPr>
                        </m:ctrlPr>
                      </m:sSubSupPr>
                      <m:e>
                        <m:r>
                          <a:rPr lang="en-IN" i="1">
                            <a:latin typeface="Cambria Math" panose="02040503050406030204" pitchFamily="18" charset="0"/>
                          </a:rPr>
                          <m:t>𝜂</m:t>
                        </m:r>
                      </m:e>
                      <m:sub>
                        <m:r>
                          <a:rPr lang="en-IN" i="1">
                            <a:latin typeface="Cambria Math" panose="02040503050406030204" pitchFamily="18" charset="0"/>
                          </a:rPr>
                          <m:t>𝑐</m:t>
                        </m:r>
                      </m:sub>
                      <m:sup>
                        <m:r>
                          <a:rPr lang="en-IN" i="1">
                            <a:latin typeface="Cambria Math" panose="02040503050406030204" pitchFamily="18" charset="0"/>
                          </a:rPr>
                          <m:t>𝑖</m:t>
                        </m:r>
                      </m:sup>
                    </m:sSubSup>
                    <m:r>
                      <a:rPr lang="en-IN" b="0" i="1" smtClean="0">
                        <a:latin typeface="Cambria Math" panose="02040503050406030204" pitchFamily="18" charset="0"/>
                      </a:rPr>
                      <m:t>=</m:t>
                    </m:r>
                    <m:func>
                      <m:funcPr>
                        <m:ctrlPr>
                          <a:rPr lang="en-IN" i="1">
                            <a:latin typeface="Cambria Math" panose="02040503050406030204" pitchFamily="18" charset="0"/>
                          </a:rPr>
                        </m:ctrlPr>
                      </m:funcPr>
                      <m:fName>
                        <m:r>
                          <m:rPr>
                            <m:sty m:val="p"/>
                          </m:rPr>
                          <a:rPr lang="en-IN">
                            <a:latin typeface="Cambria Math" panose="02040503050406030204" pitchFamily="18" charset="0"/>
                          </a:rPr>
                          <m:t>exp</m:t>
                        </m:r>
                      </m:fName>
                      <m:e>
                        <m:d>
                          <m:dPr>
                            <m:ctrlPr>
                              <a:rPr lang="en-IN" i="1">
                                <a:latin typeface="Cambria Math" panose="02040503050406030204" pitchFamily="18" charset="0"/>
                              </a:rPr>
                            </m:ctrlPr>
                          </m:dPr>
                          <m:e>
                            <m:d>
                              <m:dPr>
                                <m:begChr m:val="⟨"/>
                                <m:endChr m:val="⟩"/>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b="1">
                                        <a:latin typeface="Cambria Math" panose="02040503050406030204" pitchFamily="18" charset="0"/>
                                      </a:rPr>
                                      <m:t>𝐰</m:t>
                                    </m:r>
                                  </m:e>
                                  <m:sup>
                                    <m:r>
                                      <a:rPr lang="en-IN">
                                        <a:latin typeface="Cambria Math" panose="02040503050406030204" pitchFamily="18" charset="0"/>
                                      </a:rPr>
                                      <m:t>𝑐</m:t>
                                    </m:r>
                                  </m:sup>
                                </m:sSup>
                                <m:r>
                                  <a:rPr lang="en-IN">
                                    <a:latin typeface="Cambria Math" panose="02040503050406030204" pitchFamily="18" charset="0"/>
                                  </a:rPr>
                                  <m:t>,</m:t>
                                </m:r>
                                <m:sSup>
                                  <m:sSupPr>
                                    <m:ctrlPr>
                                      <a:rPr lang="en-IN" i="1">
                                        <a:latin typeface="Cambria Math" panose="02040503050406030204" pitchFamily="18" charset="0"/>
                                      </a:rPr>
                                    </m:ctrlPr>
                                  </m:sSupPr>
                                  <m:e>
                                    <m:r>
                                      <a:rPr lang="en-IN" b="1">
                                        <a:latin typeface="Cambria Math" panose="02040503050406030204" pitchFamily="18" charset="0"/>
                                      </a:rPr>
                                      <m:t>𝐱</m:t>
                                    </m:r>
                                  </m:e>
                                  <m:sup>
                                    <m:r>
                                      <a:rPr lang="en-IN" b="0" i="1" smtClean="0">
                                        <a:latin typeface="Cambria Math" panose="02040503050406030204" pitchFamily="18" charset="0"/>
                                      </a:rPr>
                                      <m:t>𝑖</m:t>
                                    </m:r>
                                  </m:sup>
                                </m:sSup>
                              </m:e>
                            </m:d>
                          </m:e>
                        </m:d>
                      </m:e>
                    </m:func>
                  </m:oMath>
                </a14:m>
                <a:endParaRPr lang="en-IN" dirty="0"/>
              </a:p>
              <a:p>
                <a:r>
                  <a:rPr lang="en-IN" dirty="0"/>
                  <a:t>Using the negative log-likelihood for numerical stability</a:t>
                </a:r>
              </a:p>
              <a:p>
                <a14:m>
                  <m:oMath xmlns:m="http://schemas.openxmlformats.org/officeDocument/2006/math">
                    <m:r>
                      <a:rPr lang="en-IN" i="1">
                        <a:latin typeface="Cambria Math" panose="02040503050406030204" pitchFamily="18" charset="0"/>
                      </a:rPr>
                      <m:t>=</m:t>
                    </m:r>
                    <m:func>
                      <m:funcPr>
                        <m:ctrlPr>
                          <a:rPr lang="en-IN" i="1" dirty="0">
                            <a:latin typeface="Cambria Math" panose="02040503050406030204" pitchFamily="18" charset="0"/>
                          </a:rPr>
                        </m:ctrlPr>
                      </m:funcPr>
                      <m:fName>
                        <m:r>
                          <m:rPr>
                            <m:sty m:val="p"/>
                          </m:rPr>
                          <a:rPr lang="en-IN" dirty="0">
                            <a:latin typeface="Cambria Math" panose="02040503050406030204" pitchFamily="18" charset="0"/>
                          </a:rPr>
                          <m:t>arg</m:t>
                        </m:r>
                      </m:fName>
                      <m:e>
                        <m:func>
                          <m:funcPr>
                            <m:ctrlPr>
                              <a:rPr lang="en-IN" i="1" dirty="0">
                                <a:latin typeface="Cambria Math" panose="02040503050406030204" pitchFamily="18" charset="0"/>
                              </a:rPr>
                            </m:ctrlPr>
                          </m:funcPr>
                          <m:fName>
                            <m:limLow>
                              <m:limLowPr>
                                <m:ctrlPr>
                                  <a:rPr lang="en-IN" i="1" dirty="0">
                                    <a:latin typeface="Cambria Math" panose="02040503050406030204" pitchFamily="18" charset="0"/>
                                  </a:rPr>
                                </m:ctrlPr>
                              </m:limLowPr>
                              <m:e>
                                <m:r>
                                  <m:rPr>
                                    <m:sty m:val="p"/>
                                  </m:rPr>
                                  <a:rPr lang="en-IN" b="0" i="0" dirty="0" smtClean="0">
                                    <a:latin typeface="Cambria Math" panose="02040503050406030204" pitchFamily="18" charset="0"/>
                                  </a:rPr>
                                  <m:t>min</m:t>
                                </m:r>
                              </m:e>
                              <m:lim>
                                <m:sSup>
                                  <m:sSupPr>
                                    <m:ctrlPr>
                                      <a:rPr lang="en-IN" b="1" i="1" dirty="0">
                                        <a:latin typeface="Cambria Math" panose="02040503050406030204" pitchFamily="18" charset="0"/>
                                      </a:rPr>
                                    </m:ctrlPr>
                                  </m:sSupPr>
                                  <m:e>
                                    <m:r>
                                      <a:rPr lang="en-IN" b="1" dirty="0">
                                        <a:latin typeface="Cambria Math" panose="02040503050406030204" pitchFamily="18" charset="0"/>
                                      </a:rPr>
                                      <m:t>𝐰</m:t>
                                    </m:r>
                                  </m:e>
                                  <m:sup>
                                    <m:r>
                                      <a:rPr lang="en-IN" dirty="0">
                                        <a:latin typeface="Cambria Math" panose="02040503050406030204" pitchFamily="18" charset="0"/>
                                      </a:rPr>
                                      <m:t>1</m:t>
                                    </m:r>
                                  </m:sup>
                                </m:sSup>
                                <m:r>
                                  <a:rPr lang="en-IN" b="1" dirty="0">
                                    <a:latin typeface="Cambria Math" panose="02040503050406030204" pitchFamily="18" charset="0"/>
                                  </a:rPr>
                                  <m:t>,…,</m:t>
                                </m:r>
                                <m:sSup>
                                  <m:sSupPr>
                                    <m:ctrlPr>
                                      <a:rPr lang="en-IN" b="1" i="1" dirty="0">
                                        <a:latin typeface="Cambria Math" panose="02040503050406030204" pitchFamily="18" charset="0"/>
                                      </a:rPr>
                                    </m:ctrlPr>
                                  </m:sSupPr>
                                  <m:e>
                                    <m:r>
                                      <a:rPr lang="en-IN" b="1" dirty="0">
                                        <a:latin typeface="Cambria Math" panose="02040503050406030204" pitchFamily="18" charset="0"/>
                                      </a:rPr>
                                      <m:t>𝐰</m:t>
                                    </m:r>
                                  </m:e>
                                  <m:sup>
                                    <m:r>
                                      <a:rPr lang="en-IN" i="1" dirty="0">
                                        <a:latin typeface="Cambria Math" panose="02040503050406030204" pitchFamily="18" charset="0"/>
                                      </a:rPr>
                                      <m:t>𝐶</m:t>
                                    </m:r>
                                  </m:sup>
                                </m:sSup>
                                <m:r>
                                  <a:rPr lang="en-IN" i="1" dirty="0">
                                    <a:latin typeface="Cambria Math" panose="02040503050406030204" pitchFamily="18" charset="0"/>
                                  </a:rPr>
                                  <m:t>∈</m:t>
                                </m:r>
                                <m:sSup>
                                  <m:sSupPr>
                                    <m:ctrlPr>
                                      <a:rPr lang="en-IN" i="1" dirty="0">
                                        <a:latin typeface="Cambria Math" panose="02040503050406030204" pitchFamily="18" charset="0"/>
                                        <a:ea typeface="Cambria Math" panose="02040503050406030204" pitchFamily="18" charset="0"/>
                                      </a:rPr>
                                    </m:ctrlPr>
                                  </m:sSupPr>
                                  <m:e>
                                    <m:r>
                                      <a:rPr lang="en-IN" i="1" dirty="0">
                                        <a:latin typeface="Cambria Math" panose="02040503050406030204" pitchFamily="18" charset="0"/>
                                        <a:ea typeface="Cambria Math" panose="02040503050406030204" pitchFamily="18" charset="0"/>
                                      </a:rPr>
                                      <m:t>ℝ</m:t>
                                    </m:r>
                                  </m:e>
                                  <m:sup>
                                    <m:r>
                                      <a:rPr lang="en-IN" i="1" dirty="0">
                                        <a:latin typeface="Cambria Math" panose="02040503050406030204" pitchFamily="18" charset="0"/>
                                        <a:ea typeface="Cambria Math" panose="02040503050406030204" pitchFamily="18" charset="0"/>
                                      </a:rPr>
                                      <m:t>𝑑</m:t>
                                    </m:r>
                                  </m:sup>
                                </m:sSup>
                              </m:lim>
                            </m:limLow>
                          </m:fName>
                          <m:e>
                            <m:nary>
                              <m:naryPr>
                                <m:chr m:val="∑"/>
                                <m:limLoc m:val="subSup"/>
                                <m:ctrlPr>
                                  <a:rPr lang="en-IN" i="1" dirty="0" smtClean="0">
                                    <a:latin typeface="Cambria Math" panose="02040503050406030204" pitchFamily="18" charset="0"/>
                                    <a:ea typeface="Cambria Math" panose="02040503050406030204" pitchFamily="18" charset="0"/>
                                  </a:rPr>
                                </m:ctrlPr>
                              </m:naryPr>
                              <m:sub>
                                <m:r>
                                  <m:rPr>
                                    <m:brk m:alnAt="25"/>
                                  </m:rPr>
                                  <a:rPr lang="en-IN" b="0" i="1" dirty="0" smtClean="0">
                                    <a:latin typeface="Cambria Math" panose="02040503050406030204" pitchFamily="18" charset="0"/>
                                    <a:ea typeface="Cambria Math" panose="02040503050406030204" pitchFamily="18" charset="0"/>
                                  </a:rPr>
                                  <m:t>𝑖</m:t>
                                </m:r>
                                <m:r>
                                  <a:rPr lang="en-IN" b="0" i="1" dirty="0" smtClean="0">
                                    <a:latin typeface="Cambria Math" panose="02040503050406030204" pitchFamily="18" charset="0"/>
                                    <a:ea typeface="Cambria Math" panose="02040503050406030204" pitchFamily="18" charset="0"/>
                                  </a:rPr>
                                  <m:t>=1</m:t>
                                </m:r>
                              </m:sub>
                              <m:sup>
                                <m:r>
                                  <a:rPr lang="en-IN" b="0" i="1" dirty="0" smtClean="0">
                                    <a:latin typeface="Cambria Math" panose="02040503050406030204" pitchFamily="18" charset="0"/>
                                    <a:ea typeface="Cambria Math" panose="02040503050406030204" pitchFamily="18" charset="0"/>
                                  </a:rPr>
                                  <m:t>𝑛</m:t>
                                </m:r>
                              </m:sup>
                              <m:e>
                                <m:r>
                                  <a:rPr lang="en-IN" i="1">
                                    <a:latin typeface="Cambria Math" panose="02040503050406030204" pitchFamily="18" charset="0"/>
                                    <a:ea typeface="Cambria Math" panose="02040503050406030204" pitchFamily="18" charset="0"/>
                                  </a:rPr>
                                  <m:t>−</m:t>
                                </m:r>
                                <m:func>
                                  <m:funcPr>
                                    <m:ctrlPr>
                                      <a:rPr lang="en-IN" i="1">
                                        <a:latin typeface="Cambria Math" panose="02040503050406030204" pitchFamily="18" charset="0"/>
                                        <a:ea typeface="Cambria Math" panose="02040503050406030204" pitchFamily="18" charset="0"/>
                                      </a:rPr>
                                    </m:ctrlPr>
                                  </m:funcPr>
                                  <m:fName>
                                    <m:r>
                                      <m:rPr>
                                        <m:sty m:val="p"/>
                                      </m:rPr>
                                      <a:rPr lang="en-IN">
                                        <a:latin typeface="Cambria Math" panose="02040503050406030204" pitchFamily="18" charset="0"/>
                                        <a:ea typeface="Cambria Math" panose="02040503050406030204" pitchFamily="18" charset="0"/>
                                      </a:rPr>
                                      <m:t>ln</m:t>
                                    </m:r>
                                  </m:fName>
                                  <m:e>
                                    <m:d>
                                      <m:dPr>
                                        <m:ctrlPr>
                                          <a:rPr lang="en-IN" i="1">
                                            <a:latin typeface="Cambria Math" panose="02040503050406030204" pitchFamily="18" charset="0"/>
                                            <a:ea typeface="Cambria Math" panose="02040503050406030204" pitchFamily="18" charset="0"/>
                                          </a:rPr>
                                        </m:ctrlPr>
                                      </m:dPr>
                                      <m:e>
                                        <m:f>
                                          <m:fPr>
                                            <m:type m:val="lin"/>
                                            <m:ctrlPr>
                                              <a:rPr lang="en-IN" i="1">
                                                <a:latin typeface="Cambria Math" panose="02040503050406030204" pitchFamily="18" charset="0"/>
                                                <a:ea typeface="Cambria Math" panose="02040503050406030204" pitchFamily="18" charset="0"/>
                                              </a:rPr>
                                            </m:ctrlPr>
                                          </m:fPr>
                                          <m:num>
                                            <m:sSubSup>
                                              <m:sSubSupPr>
                                                <m:ctrlPr>
                                                  <a:rPr lang="en-IN" i="1">
                                                    <a:latin typeface="Cambria Math" panose="02040503050406030204" pitchFamily="18" charset="0"/>
                                                  </a:rPr>
                                                </m:ctrlPr>
                                              </m:sSubSupPr>
                                              <m:e>
                                                <m:r>
                                                  <a:rPr lang="en-IN">
                                                    <a:latin typeface="Cambria Math" panose="02040503050406030204" pitchFamily="18" charset="0"/>
                                                  </a:rPr>
                                                  <m:t>𝜂</m:t>
                                                </m:r>
                                              </m:e>
                                              <m:sub>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𝑡</m:t>
                                                    </m:r>
                                                  </m:sup>
                                                </m:sSup>
                                              </m:sub>
                                              <m:sup>
                                                <m:r>
                                                  <a:rPr lang="en-IN" i="1">
                                                    <a:latin typeface="Cambria Math" panose="02040503050406030204" pitchFamily="18" charset="0"/>
                                                  </a:rPr>
                                                  <m:t>𝑖</m:t>
                                                </m:r>
                                              </m:sup>
                                            </m:sSubSup>
                                          </m:num>
                                          <m:den>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𝑐</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𝐶</m:t>
                                                </m:r>
                                              </m:sup>
                                              <m:e>
                                                <m:sSubSup>
                                                  <m:sSubSupPr>
                                                    <m:ctrlPr>
                                                      <a:rPr lang="en-IN" i="1">
                                                        <a:latin typeface="Cambria Math" panose="02040503050406030204" pitchFamily="18" charset="0"/>
                                                      </a:rPr>
                                                    </m:ctrlPr>
                                                  </m:sSubSupPr>
                                                  <m:e>
                                                    <m:r>
                                                      <a:rPr lang="en-IN" i="1">
                                                        <a:latin typeface="Cambria Math" panose="02040503050406030204" pitchFamily="18" charset="0"/>
                                                      </a:rPr>
                                                      <m:t>𝜂</m:t>
                                                    </m:r>
                                                  </m:e>
                                                  <m:sub>
                                                    <m:r>
                                                      <a:rPr lang="en-IN" i="1">
                                                        <a:latin typeface="Cambria Math" panose="02040503050406030204" pitchFamily="18" charset="0"/>
                                                      </a:rPr>
                                                      <m:t>𝑐</m:t>
                                                    </m:r>
                                                  </m:sub>
                                                  <m:sup>
                                                    <m:r>
                                                      <a:rPr lang="en-IN" i="1">
                                                        <a:latin typeface="Cambria Math" panose="02040503050406030204" pitchFamily="18" charset="0"/>
                                                      </a:rPr>
                                                      <m:t>𝑖</m:t>
                                                    </m:r>
                                                  </m:sup>
                                                </m:sSubSup>
                                              </m:e>
                                            </m:nary>
                                          </m:den>
                                        </m:f>
                                      </m:e>
                                    </m:d>
                                  </m:e>
                                </m:func>
                              </m:e>
                            </m:nary>
                          </m:e>
                        </m:func>
                      </m:e>
                    </m:func>
                  </m:oMath>
                </a14:m>
                <a:endParaRPr lang="en-IN" dirty="0"/>
              </a:p>
              <a:p>
                <a:r>
                  <a:rPr lang="en-IN" b="1" dirty="0"/>
                  <a:t>Note</a:t>
                </a:r>
                <a:r>
                  <a:rPr lang="en-IN" dirty="0"/>
                  <a:t>: this is nothing but the </a:t>
                </a:r>
                <a:r>
                  <a:rPr lang="en-IN" dirty="0" err="1"/>
                  <a:t>softmax</a:t>
                </a:r>
                <a:r>
                  <a:rPr lang="en-IN" dirty="0"/>
                  <a:t> loss function we saw earlier, also known as the </a:t>
                </a:r>
                <a:r>
                  <a:rPr lang="en-IN" i="1" dirty="0"/>
                  <a:t>cross entropy loss function</a:t>
                </a:r>
                <a:endParaRPr lang="en-IN" dirty="0"/>
              </a:p>
              <a:p>
                <a:pPr lvl="2"/>
                <a:r>
                  <a:rPr lang="en-IN" b="1" i="1" dirty="0"/>
                  <a:t>Reason for the name</a:t>
                </a:r>
                <a:r>
                  <a:rPr lang="en-IN" i="1" dirty="0"/>
                  <a:t>: it corresponds to something known as the </a:t>
                </a:r>
                <a:r>
                  <a:rPr lang="en-IN" i="0" dirty="0"/>
                  <a:t>cross entropy</a:t>
                </a:r>
                <a:r>
                  <a:rPr lang="en-IN" dirty="0"/>
                  <a:t> between the PMF given by the model and the true label of the data point</a:t>
                </a:r>
                <a:endParaRPr lang="en-IN"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4" y="1111624"/>
                <a:ext cx="11938646" cy="5746376"/>
              </a:xfrm>
              <a:blipFill>
                <a:blip r:embed="rId2"/>
                <a:stretch>
                  <a:fillRect l="-562" t="-2545"/>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11</a:t>
            </a:fld>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643" y="760344"/>
            <a:ext cx="1741324" cy="1741324"/>
          </a:xfrm>
          <a:prstGeom prst="rect">
            <a:avLst/>
          </a:prstGeom>
        </p:spPr>
      </p:pic>
      <mc:AlternateContent xmlns:mc="http://schemas.openxmlformats.org/markup-compatibility/2006" xmlns:a14="http://schemas.microsoft.com/office/drawing/2010/main">
        <mc:Choice Requires="a14">
          <p:sp>
            <p:nvSpPr>
              <p:cNvPr id="25" name="Rectangular Callout 24"/>
              <p:cNvSpPr/>
              <p:nvPr/>
            </p:nvSpPr>
            <p:spPr>
              <a:xfrm>
                <a:off x="1947776" y="336084"/>
                <a:ext cx="9669203" cy="1745191"/>
              </a:xfrm>
              <a:prstGeom prst="wedgeRectCallout">
                <a:avLst>
                  <a:gd name="adj1" fmla="val -55485"/>
                  <a:gd name="adj2" fmla="val 38369"/>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I may find other ways to assign a PMF over </a:t>
                </a:r>
                <a14:m>
                  <m:oMath xmlns:m="http://schemas.openxmlformats.org/officeDocument/2006/math">
                    <m:d>
                      <m:dPr>
                        <m:begChr m:val="["/>
                        <m:endChr m:val="]"/>
                        <m:ctrlPr>
                          <a:rPr lang="en-IN" sz="2400" b="0" i="1" smtClean="0">
                            <a:solidFill>
                              <a:schemeClr val="bg1"/>
                            </a:solidFill>
                            <a:latin typeface="Cambria Math" panose="02040503050406030204" pitchFamily="18" charset="0"/>
                          </a:rPr>
                        </m:ctrlPr>
                      </m:dPr>
                      <m:e>
                        <m:r>
                          <a:rPr lang="en-IN" sz="2400" b="0" i="1" smtClean="0">
                            <a:solidFill>
                              <a:schemeClr val="bg1"/>
                            </a:solidFill>
                            <a:latin typeface="Cambria Math" panose="02040503050406030204" pitchFamily="18" charset="0"/>
                          </a:rPr>
                          <m:t>𝐶</m:t>
                        </m:r>
                      </m:e>
                    </m:d>
                  </m:oMath>
                </a14:m>
                <a:r>
                  <a:rPr lang="en-IN" sz="2400" dirty="0">
                    <a:solidFill>
                      <a:schemeClr val="bg1"/>
                    </a:solidFill>
                    <a:latin typeface="+mj-lt"/>
                  </a:rPr>
                  <a:t> to each data point by choosing some function other than </a:t>
                </a:r>
                <a14:m>
                  <m:oMath xmlns:m="http://schemas.openxmlformats.org/officeDocument/2006/math">
                    <m:func>
                      <m:funcPr>
                        <m:ctrlPr>
                          <a:rPr lang="en-IN" sz="2400" b="0" i="1" smtClean="0">
                            <a:solidFill>
                              <a:schemeClr val="bg1"/>
                            </a:solidFill>
                            <a:latin typeface="Cambria Math" panose="02040503050406030204" pitchFamily="18" charset="0"/>
                          </a:rPr>
                        </m:ctrlPr>
                      </m:funcPr>
                      <m:fName>
                        <m:r>
                          <m:rPr>
                            <m:sty m:val="p"/>
                          </m:rPr>
                          <a:rPr lang="en-IN" sz="2400" b="0" i="0" smtClean="0">
                            <a:solidFill>
                              <a:schemeClr val="bg1"/>
                            </a:solidFill>
                            <a:latin typeface="Cambria Math" panose="02040503050406030204" pitchFamily="18" charset="0"/>
                          </a:rPr>
                          <m:t>exp</m:t>
                        </m:r>
                      </m:fName>
                      <m:e>
                        <m:d>
                          <m:dPr>
                            <m:ctrlPr>
                              <a:rPr lang="en-IN" sz="2400" b="0" i="1" smtClean="0">
                                <a:solidFill>
                                  <a:schemeClr val="bg1"/>
                                </a:solidFill>
                                <a:latin typeface="Cambria Math" panose="02040503050406030204" pitchFamily="18" charset="0"/>
                              </a:rPr>
                            </m:ctrlPr>
                          </m:dPr>
                          <m:e>
                            <m:r>
                              <a:rPr lang="en-IN" sz="2400" b="0" i="1" smtClean="0">
                                <a:solidFill>
                                  <a:schemeClr val="bg1"/>
                                </a:solidFill>
                                <a:latin typeface="Cambria Math" panose="02040503050406030204" pitchFamily="18" charset="0"/>
                              </a:rPr>
                              <m:t>⋅</m:t>
                            </m:r>
                          </m:e>
                        </m:d>
                      </m:e>
                    </m:func>
                  </m:oMath>
                </a14:m>
                <a:r>
                  <a:rPr lang="en-IN" sz="2400" dirty="0">
                    <a:solidFill>
                      <a:schemeClr val="bg1"/>
                    </a:solidFill>
                    <a:latin typeface="+mj-lt"/>
                  </a:rPr>
                  <a:t> e.g. </a:t>
                </a:r>
                <a:r>
                  <a:rPr lang="en-IN" sz="2400" dirty="0" err="1">
                    <a:solidFill>
                      <a:schemeClr val="bg1"/>
                    </a:solidFill>
                    <a:latin typeface="+mj-lt"/>
                  </a:rPr>
                  <a:t>ReLU</a:t>
                </a:r>
                <a:r>
                  <a:rPr lang="en-IN" sz="2400" dirty="0">
                    <a:solidFill>
                      <a:schemeClr val="bg1"/>
                    </a:solidFill>
                    <a:latin typeface="+mj-lt"/>
                  </a:rPr>
                  <a:t> </a:t>
                </a:r>
                <a14:m>
                  <m:oMath xmlns:m="http://schemas.openxmlformats.org/officeDocument/2006/math">
                    <m:sSub>
                      <m:sSubPr>
                        <m:ctrlPr>
                          <a:rPr lang="en-IN" sz="2400" b="0" i="1" smtClean="0">
                            <a:solidFill>
                              <a:schemeClr val="bg1"/>
                            </a:solidFill>
                            <a:latin typeface="Cambria Math" panose="02040503050406030204" pitchFamily="18" charset="0"/>
                          </a:rPr>
                        </m:ctrlPr>
                      </m:sSubPr>
                      <m:e>
                        <m:d>
                          <m:dPr>
                            <m:begChr m:val="["/>
                            <m:endChr m:val="]"/>
                            <m:ctrlPr>
                              <a:rPr lang="en-IN" sz="2400" b="0" i="1" smtClean="0">
                                <a:solidFill>
                                  <a:schemeClr val="bg1"/>
                                </a:solidFill>
                                <a:latin typeface="Cambria Math" panose="02040503050406030204" pitchFamily="18" charset="0"/>
                              </a:rPr>
                            </m:ctrlPr>
                          </m:dPr>
                          <m:e>
                            <m:r>
                              <a:rPr lang="en-IN" sz="2400" b="0" i="1" smtClean="0">
                                <a:solidFill>
                                  <a:schemeClr val="bg1"/>
                                </a:solidFill>
                                <a:latin typeface="Cambria Math" panose="02040503050406030204" pitchFamily="18" charset="0"/>
                              </a:rPr>
                              <m:t>𝑡</m:t>
                            </m:r>
                          </m:e>
                        </m:d>
                      </m:e>
                      <m:sub>
                        <m:r>
                          <a:rPr lang="en-IN" sz="2400" b="0" i="1" smtClean="0">
                            <a:solidFill>
                              <a:schemeClr val="bg1"/>
                            </a:solidFill>
                            <a:latin typeface="Cambria Math" panose="02040503050406030204" pitchFamily="18" charset="0"/>
                          </a:rPr>
                          <m:t>+</m:t>
                        </m:r>
                      </m:sub>
                    </m:sSub>
                  </m:oMath>
                </a14:m>
                <a:r>
                  <a:rPr lang="en-IN" sz="2400" dirty="0">
                    <a:solidFill>
                      <a:schemeClr val="bg1"/>
                    </a:solidFill>
                    <a:latin typeface="+mj-lt"/>
                  </a:rPr>
                  <a:t> to assign positive scores i.e. let </a:t>
                </a:r>
                <a14:m>
                  <m:oMath xmlns:m="http://schemas.openxmlformats.org/officeDocument/2006/math">
                    <m:sSub>
                      <m:sSubPr>
                        <m:ctrlPr>
                          <a:rPr lang="en-IN" sz="2400" i="1">
                            <a:solidFill>
                              <a:schemeClr val="bg1"/>
                            </a:solidFill>
                            <a:latin typeface="Cambria Math" panose="02040503050406030204" pitchFamily="18" charset="0"/>
                          </a:rPr>
                        </m:ctrlPr>
                      </m:sSubPr>
                      <m:e>
                        <m:r>
                          <a:rPr lang="en-IN" sz="2400" i="1">
                            <a:solidFill>
                              <a:schemeClr val="bg1"/>
                            </a:solidFill>
                            <a:latin typeface="Cambria Math" panose="02040503050406030204" pitchFamily="18" charset="0"/>
                          </a:rPr>
                          <m:t>𝜂</m:t>
                        </m:r>
                      </m:e>
                      <m:sub>
                        <m:r>
                          <a:rPr lang="en-IN" sz="2400" i="1">
                            <a:solidFill>
                              <a:schemeClr val="bg1"/>
                            </a:solidFill>
                            <a:latin typeface="Cambria Math" panose="02040503050406030204" pitchFamily="18" charset="0"/>
                          </a:rPr>
                          <m:t>𝑐</m:t>
                        </m:r>
                      </m:sub>
                    </m:sSub>
                    <m:r>
                      <a:rPr lang="en-IN" sz="2400" i="1">
                        <a:solidFill>
                          <a:schemeClr val="bg1"/>
                        </a:solidFill>
                        <a:latin typeface="Cambria Math" panose="02040503050406030204" pitchFamily="18" charset="0"/>
                      </a:rPr>
                      <m:t>=</m:t>
                    </m:r>
                    <m:sSub>
                      <m:sSubPr>
                        <m:ctrlPr>
                          <a:rPr lang="en-IN" sz="2400" b="0" i="1" smtClean="0">
                            <a:solidFill>
                              <a:schemeClr val="bg1"/>
                            </a:solidFill>
                            <a:latin typeface="Cambria Math" panose="02040503050406030204" pitchFamily="18" charset="0"/>
                          </a:rPr>
                        </m:ctrlPr>
                      </m:sSubPr>
                      <m:e>
                        <m:d>
                          <m:dPr>
                            <m:begChr m:val="["/>
                            <m:endChr m:val="]"/>
                            <m:ctrlPr>
                              <a:rPr lang="en-IN" sz="2400" b="0" i="1" smtClean="0">
                                <a:solidFill>
                                  <a:schemeClr val="bg1"/>
                                </a:solidFill>
                                <a:latin typeface="Cambria Math" panose="02040503050406030204" pitchFamily="18" charset="0"/>
                              </a:rPr>
                            </m:ctrlPr>
                          </m:dPr>
                          <m:e>
                            <m:d>
                              <m:dPr>
                                <m:begChr m:val="⟨"/>
                                <m:endChr m:val="⟩"/>
                                <m:ctrlPr>
                                  <a:rPr lang="en-IN" sz="2400" i="1">
                                    <a:solidFill>
                                      <a:schemeClr val="bg1"/>
                                    </a:solidFill>
                                    <a:latin typeface="Cambria Math" panose="02040503050406030204" pitchFamily="18" charset="0"/>
                                  </a:rPr>
                                </m:ctrlPr>
                              </m:dPr>
                              <m:e>
                                <m:sSup>
                                  <m:sSupPr>
                                    <m:ctrlPr>
                                      <a:rPr lang="en-IN" sz="2400" i="1">
                                        <a:solidFill>
                                          <a:schemeClr val="bg1"/>
                                        </a:solidFill>
                                        <a:latin typeface="Cambria Math" panose="02040503050406030204" pitchFamily="18" charset="0"/>
                                      </a:rPr>
                                    </m:ctrlPr>
                                  </m:sSupPr>
                                  <m:e>
                                    <m:r>
                                      <a:rPr lang="en-IN" sz="2400" b="1">
                                        <a:solidFill>
                                          <a:schemeClr val="bg1"/>
                                        </a:solidFill>
                                        <a:latin typeface="Cambria Math" panose="02040503050406030204" pitchFamily="18" charset="0"/>
                                      </a:rPr>
                                      <m:t>𝐰</m:t>
                                    </m:r>
                                  </m:e>
                                  <m:sup>
                                    <m:r>
                                      <a:rPr lang="en-IN" sz="2400">
                                        <a:solidFill>
                                          <a:schemeClr val="bg1"/>
                                        </a:solidFill>
                                        <a:latin typeface="Cambria Math" panose="02040503050406030204" pitchFamily="18" charset="0"/>
                                      </a:rPr>
                                      <m:t>𝑐</m:t>
                                    </m:r>
                                  </m:sup>
                                </m:sSup>
                                <m:r>
                                  <a:rPr lang="en-IN" sz="2400">
                                    <a:solidFill>
                                      <a:schemeClr val="bg1"/>
                                    </a:solidFill>
                                    <a:latin typeface="Cambria Math" panose="02040503050406030204" pitchFamily="18" charset="0"/>
                                  </a:rPr>
                                  <m:t>,</m:t>
                                </m:r>
                                <m:sSup>
                                  <m:sSupPr>
                                    <m:ctrlPr>
                                      <a:rPr lang="en-IN" sz="2400" i="1">
                                        <a:solidFill>
                                          <a:schemeClr val="bg1"/>
                                        </a:solidFill>
                                        <a:latin typeface="Cambria Math" panose="02040503050406030204" pitchFamily="18" charset="0"/>
                                      </a:rPr>
                                    </m:ctrlPr>
                                  </m:sSupPr>
                                  <m:e>
                                    <m:r>
                                      <a:rPr lang="en-IN" sz="2400" b="1">
                                        <a:solidFill>
                                          <a:schemeClr val="bg1"/>
                                        </a:solidFill>
                                        <a:latin typeface="Cambria Math" panose="02040503050406030204" pitchFamily="18" charset="0"/>
                                      </a:rPr>
                                      <m:t>𝐱</m:t>
                                    </m:r>
                                  </m:e>
                                  <m:sup>
                                    <m:r>
                                      <a:rPr lang="en-IN" sz="2400">
                                        <a:solidFill>
                                          <a:schemeClr val="bg1"/>
                                        </a:solidFill>
                                        <a:latin typeface="Cambria Math" panose="02040503050406030204" pitchFamily="18" charset="0"/>
                                      </a:rPr>
                                      <m:t>𝑡</m:t>
                                    </m:r>
                                  </m:sup>
                                </m:sSup>
                              </m:e>
                            </m:d>
                          </m:e>
                        </m:d>
                      </m:e>
                      <m:sub>
                        <m:r>
                          <a:rPr lang="en-IN" sz="2400" b="0" i="1" smtClean="0">
                            <a:solidFill>
                              <a:schemeClr val="bg1"/>
                            </a:solidFill>
                            <a:latin typeface="Cambria Math" panose="02040503050406030204" pitchFamily="18" charset="0"/>
                          </a:rPr>
                          <m:t>+</m:t>
                        </m:r>
                      </m:sub>
                    </m:sSub>
                  </m:oMath>
                </a14:m>
                <a:r>
                  <a:rPr lang="en-IN" sz="2400" dirty="0">
                    <a:solidFill>
                      <a:schemeClr val="bg1"/>
                    </a:solidFill>
                    <a:latin typeface="+mj-lt"/>
                  </a:rPr>
                  <a:t> , let </a:t>
                </a:r>
                <a14:m>
                  <m:oMath xmlns:m="http://schemas.openxmlformats.org/officeDocument/2006/math">
                    <m:r>
                      <a:rPr lang="en-IN" sz="2400">
                        <a:solidFill>
                          <a:schemeClr val="bg1"/>
                        </a:solidFill>
                        <a:latin typeface="Cambria Math" panose="02040503050406030204" pitchFamily="18" charset="0"/>
                        <a:ea typeface="Cambria Math" panose="02040503050406030204" pitchFamily="18" charset="0"/>
                      </a:rPr>
                      <m:t>ℙ</m:t>
                    </m:r>
                    <m:d>
                      <m:dPr>
                        <m:begChr m:val="["/>
                        <m:endChr m:val="]"/>
                        <m:ctrlPr>
                          <a:rPr lang="en-IN" sz="2400" i="1">
                            <a:solidFill>
                              <a:schemeClr val="bg1"/>
                            </a:solidFill>
                            <a:latin typeface="Cambria Math" panose="02040503050406030204" pitchFamily="18" charset="0"/>
                            <a:ea typeface="Cambria Math" panose="02040503050406030204" pitchFamily="18" charset="0"/>
                          </a:rPr>
                        </m:ctrlPr>
                      </m:dPr>
                      <m:e>
                        <m:r>
                          <a:rPr lang="en-IN" sz="2400">
                            <a:solidFill>
                              <a:schemeClr val="bg1"/>
                            </a:solidFill>
                            <a:latin typeface="Cambria Math" panose="02040503050406030204" pitchFamily="18" charset="0"/>
                            <a:ea typeface="Cambria Math" panose="02040503050406030204" pitchFamily="18" charset="0"/>
                          </a:rPr>
                          <m:t> </m:t>
                        </m:r>
                        <m:r>
                          <a:rPr lang="en-IN" sz="2400">
                            <a:solidFill>
                              <a:schemeClr val="bg1"/>
                            </a:solidFill>
                            <a:latin typeface="Cambria Math" panose="02040503050406030204" pitchFamily="18" charset="0"/>
                            <a:ea typeface="Cambria Math" panose="02040503050406030204" pitchFamily="18" charset="0"/>
                          </a:rPr>
                          <m:t>𝑦</m:t>
                        </m:r>
                        <m:r>
                          <a:rPr lang="en-IN" sz="2400">
                            <a:solidFill>
                              <a:schemeClr val="bg1"/>
                            </a:solidFill>
                            <a:latin typeface="Cambria Math" panose="02040503050406030204" pitchFamily="18" charset="0"/>
                            <a:ea typeface="Cambria Math" panose="02040503050406030204" pitchFamily="18" charset="0"/>
                          </a:rPr>
                          <m:t> | </m:t>
                        </m:r>
                        <m:sSup>
                          <m:sSupPr>
                            <m:ctrlPr>
                              <a:rPr lang="en-IN" sz="2400" b="1" i="1">
                                <a:solidFill>
                                  <a:schemeClr val="bg1"/>
                                </a:solidFill>
                                <a:latin typeface="Cambria Math" panose="02040503050406030204" pitchFamily="18" charset="0"/>
                                <a:ea typeface="Cambria Math" panose="02040503050406030204" pitchFamily="18" charset="0"/>
                              </a:rPr>
                            </m:ctrlPr>
                          </m:sSupPr>
                          <m:e>
                            <m:r>
                              <a:rPr lang="en-IN" sz="2400" b="1">
                                <a:solidFill>
                                  <a:schemeClr val="bg1"/>
                                </a:solidFill>
                                <a:latin typeface="Cambria Math" panose="02040503050406030204" pitchFamily="18" charset="0"/>
                                <a:ea typeface="Cambria Math" panose="02040503050406030204" pitchFamily="18" charset="0"/>
                              </a:rPr>
                              <m:t>𝐱</m:t>
                            </m:r>
                          </m:e>
                          <m:sup>
                            <m:r>
                              <a:rPr lang="en-IN" sz="2400" i="1">
                                <a:solidFill>
                                  <a:schemeClr val="bg1"/>
                                </a:solidFill>
                                <a:latin typeface="Cambria Math" panose="02040503050406030204" pitchFamily="18" charset="0"/>
                                <a:ea typeface="Cambria Math" panose="02040503050406030204" pitchFamily="18" charset="0"/>
                              </a:rPr>
                              <m:t>𝑡</m:t>
                            </m:r>
                          </m:sup>
                        </m:sSup>
                        <m:r>
                          <a:rPr lang="en-IN" sz="2400">
                            <a:solidFill>
                              <a:schemeClr val="bg1"/>
                            </a:solidFill>
                            <a:latin typeface="Cambria Math" panose="02040503050406030204" pitchFamily="18" charset="0"/>
                            <a:ea typeface="Cambria Math" panose="02040503050406030204" pitchFamily="18" charset="0"/>
                          </a:rPr>
                          <m:t>,</m:t>
                        </m:r>
                        <m:d>
                          <m:dPr>
                            <m:begChr m:val="{"/>
                            <m:endChr m:val="}"/>
                            <m:ctrlPr>
                              <a:rPr lang="en-IN" sz="2400" b="1" i="1">
                                <a:solidFill>
                                  <a:schemeClr val="bg1"/>
                                </a:solidFill>
                                <a:latin typeface="Cambria Math" panose="02040503050406030204" pitchFamily="18" charset="0"/>
                                <a:ea typeface="Cambria Math" panose="02040503050406030204" pitchFamily="18" charset="0"/>
                              </a:rPr>
                            </m:ctrlPr>
                          </m:dPr>
                          <m:e>
                            <m:sSup>
                              <m:sSupPr>
                                <m:ctrlPr>
                                  <a:rPr lang="en-IN" sz="2400" i="1">
                                    <a:solidFill>
                                      <a:schemeClr val="bg1"/>
                                    </a:solidFill>
                                    <a:latin typeface="Cambria Math" panose="02040503050406030204" pitchFamily="18" charset="0"/>
                                  </a:rPr>
                                </m:ctrlPr>
                              </m:sSupPr>
                              <m:e>
                                <m:r>
                                  <a:rPr lang="en-IN" sz="2400" b="1">
                                    <a:solidFill>
                                      <a:schemeClr val="bg1"/>
                                    </a:solidFill>
                                    <a:latin typeface="Cambria Math" panose="02040503050406030204" pitchFamily="18" charset="0"/>
                                  </a:rPr>
                                  <m:t>𝐰</m:t>
                                </m:r>
                              </m:e>
                              <m:sup>
                                <m:r>
                                  <a:rPr lang="en-IN" sz="2400" i="1">
                                    <a:solidFill>
                                      <a:schemeClr val="bg1"/>
                                    </a:solidFill>
                                    <a:latin typeface="Cambria Math" panose="02040503050406030204" pitchFamily="18" charset="0"/>
                                  </a:rPr>
                                  <m:t>𝑐</m:t>
                                </m:r>
                              </m:sup>
                            </m:sSup>
                          </m:e>
                        </m:d>
                      </m:e>
                    </m:d>
                    <m:r>
                      <a:rPr lang="en-IN" sz="2400" i="1">
                        <a:solidFill>
                          <a:schemeClr val="bg1"/>
                        </a:solidFill>
                        <a:latin typeface="Cambria Math" panose="02040503050406030204" pitchFamily="18" charset="0"/>
                        <a:ea typeface="Cambria Math" panose="02040503050406030204" pitchFamily="18" charset="0"/>
                      </a:rPr>
                      <m:t>=</m:t>
                    </m:r>
                    <m:f>
                      <m:fPr>
                        <m:type m:val="lin"/>
                        <m:ctrlPr>
                          <a:rPr lang="en-IN" sz="2400" i="1">
                            <a:solidFill>
                              <a:schemeClr val="bg1"/>
                            </a:solidFill>
                            <a:latin typeface="Cambria Math" panose="02040503050406030204" pitchFamily="18" charset="0"/>
                            <a:ea typeface="Cambria Math" panose="02040503050406030204" pitchFamily="18" charset="0"/>
                          </a:rPr>
                        </m:ctrlPr>
                      </m:fPr>
                      <m:num>
                        <m:sSub>
                          <m:sSubPr>
                            <m:ctrlPr>
                              <a:rPr lang="en-IN" sz="2400" i="1">
                                <a:solidFill>
                                  <a:schemeClr val="bg1"/>
                                </a:solidFill>
                                <a:latin typeface="Cambria Math" panose="02040503050406030204" pitchFamily="18" charset="0"/>
                              </a:rPr>
                            </m:ctrlPr>
                          </m:sSubPr>
                          <m:e>
                            <m:r>
                              <a:rPr lang="en-IN" sz="2400">
                                <a:solidFill>
                                  <a:schemeClr val="bg1"/>
                                </a:solidFill>
                                <a:latin typeface="Cambria Math" panose="02040503050406030204" pitchFamily="18" charset="0"/>
                              </a:rPr>
                              <m:t>𝜂</m:t>
                            </m:r>
                          </m:e>
                          <m:sub>
                            <m:r>
                              <a:rPr lang="en-IN" sz="2400" i="1">
                                <a:solidFill>
                                  <a:schemeClr val="bg1"/>
                                </a:solidFill>
                                <a:latin typeface="Cambria Math" panose="02040503050406030204" pitchFamily="18" charset="0"/>
                              </a:rPr>
                              <m:t>𝑦</m:t>
                            </m:r>
                          </m:sub>
                        </m:sSub>
                      </m:num>
                      <m:den>
                        <m:nary>
                          <m:naryPr>
                            <m:chr m:val="∑"/>
                            <m:limLoc m:val="subSup"/>
                            <m:ctrlPr>
                              <a:rPr lang="en-IN" sz="2400" i="1">
                                <a:solidFill>
                                  <a:schemeClr val="bg1"/>
                                </a:solidFill>
                                <a:latin typeface="Cambria Math" panose="02040503050406030204" pitchFamily="18" charset="0"/>
                                <a:ea typeface="Cambria Math" panose="02040503050406030204" pitchFamily="18" charset="0"/>
                              </a:rPr>
                            </m:ctrlPr>
                          </m:naryPr>
                          <m:sub>
                            <m:r>
                              <m:rPr>
                                <m:brk m:alnAt="25"/>
                              </m:rPr>
                              <a:rPr lang="en-IN" sz="2400" i="1">
                                <a:solidFill>
                                  <a:schemeClr val="bg1"/>
                                </a:solidFill>
                                <a:latin typeface="Cambria Math" panose="02040503050406030204" pitchFamily="18" charset="0"/>
                                <a:ea typeface="Cambria Math" panose="02040503050406030204" pitchFamily="18" charset="0"/>
                              </a:rPr>
                              <m:t>𝑐</m:t>
                            </m:r>
                            <m:r>
                              <a:rPr lang="en-IN" sz="2400" i="1">
                                <a:solidFill>
                                  <a:schemeClr val="bg1"/>
                                </a:solidFill>
                                <a:latin typeface="Cambria Math" panose="02040503050406030204" pitchFamily="18" charset="0"/>
                                <a:ea typeface="Cambria Math" panose="02040503050406030204" pitchFamily="18" charset="0"/>
                              </a:rPr>
                              <m:t>=1</m:t>
                            </m:r>
                          </m:sub>
                          <m:sup>
                            <m:r>
                              <a:rPr lang="en-IN" sz="2400" i="1">
                                <a:solidFill>
                                  <a:schemeClr val="bg1"/>
                                </a:solidFill>
                                <a:latin typeface="Cambria Math" panose="02040503050406030204" pitchFamily="18" charset="0"/>
                                <a:ea typeface="Cambria Math" panose="02040503050406030204" pitchFamily="18" charset="0"/>
                              </a:rPr>
                              <m:t>𝐶</m:t>
                            </m:r>
                          </m:sup>
                          <m:e>
                            <m:sSub>
                              <m:sSubPr>
                                <m:ctrlPr>
                                  <a:rPr lang="en-IN" sz="2400" i="1">
                                    <a:solidFill>
                                      <a:schemeClr val="bg1"/>
                                    </a:solidFill>
                                    <a:latin typeface="Cambria Math" panose="02040503050406030204" pitchFamily="18" charset="0"/>
                                  </a:rPr>
                                </m:ctrlPr>
                              </m:sSubPr>
                              <m:e>
                                <m:r>
                                  <a:rPr lang="en-IN" sz="2400">
                                    <a:solidFill>
                                      <a:schemeClr val="bg1"/>
                                    </a:solidFill>
                                    <a:latin typeface="Cambria Math" panose="02040503050406030204" pitchFamily="18" charset="0"/>
                                  </a:rPr>
                                  <m:t>𝜂</m:t>
                                </m:r>
                              </m:e>
                              <m:sub>
                                <m:r>
                                  <a:rPr lang="en-IN" sz="2400">
                                    <a:solidFill>
                                      <a:schemeClr val="bg1"/>
                                    </a:solidFill>
                                    <a:latin typeface="Cambria Math" panose="02040503050406030204" pitchFamily="18" charset="0"/>
                                  </a:rPr>
                                  <m:t>𝑐</m:t>
                                </m:r>
                              </m:sub>
                            </m:sSub>
                          </m:e>
                        </m:nary>
                      </m:den>
                    </m:f>
                  </m:oMath>
                </a14:m>
                <a:r>
                  <a:rPr lang="en-IN" sz="2400" dirty="0">
                    <a:solidFill>
                      <a:schemeClr val="bg1"/>
                    </a:solidFill>
                    <a:latin typeface="+mj-lt"/>
                  </a:rPr>
                  <a:t> and then proceed to obtain an MLE. Something similar to this is indeed used in deep learning</a:t>
                </a:r>
              </a:p>
            </p:txBody>
          </p:sp>
        </mc:Choice>
        <mc:Fallback xmlns="">
          <p:sp>
            <p:nvSpPr>
              <p:cNvPr id="25" name="Rectangular Callout 24"/>
              <p:cNvSpPr>
                <a:spLocks noRot="1" noChangeAspect="1" noMove="1" noResize="1" noEditPoints="1" noAdjustHandles="1" noChangeArrowheads="1" noChangeShapeType="1" noTextEdit="1"/>
              </p:cNvSpPr>
              <p:nvPr/>
            </p:nvSpPr>
            <p:spPr>
              <a:xfrm>
                <a:off x="1947776" y="336084"/>
                <a:ext cx="9669203" cy="1745191"/>
              </a:xfrm>
              <a:prstGeom prst="wedgeRectCallout">
                <a:avLst>
                  <a:gd name="adj1" fmla="val -55485"/>
                  <a:gd name="adj2" fmla="val 38369"/>
                </a:avLst>
              </a:prstGeom>
              <a:blipFill>
                <a:blip r:embed="rId4"/>
                <a:stretch>
                  <a:fillRect r="-1370" b="-2740"/>
                </a:stretch>
              </a:blipFill>
              <a:ln w="38100">
                <a:solidFill>
                  <a:schemeClr val="accent1"/>
                </a:solidFill>
              </a:ln>
            </p:spPr>
            <p:txBody>
              <a:bodyPr/>
              <a:lstStyle/>
              <a:p>
                <a:r>
                  <a:rPr lang="en-IN">
                    <a:noFill/>
                  </a:rPr>
                  <a:t> </a:t>
                </a:r>
              </a:p>
            </p:txBody>
          </p:sp>
        </mc:Fallback>
      </mc:AlternateContent>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9145" y="5135178"/>
            <a:ext cx="1722822" cy="1722822"/>
          </a:xfrm>
          <a:prstGeom prst="rect">
            <a:avLst/>
          </a:prstGeom>
        </p:spPr>
      </p:pic>
      <p:sp>
        <p:nvSpPr>
          <p:cNvPr id="27" name="Rectangular Callout 26"/>
          <p:cNvSpPr/>
          <p:nvPr/>
        </p:nvSpPr>
        <p:spPr>
          <a:xfrm>
            <a:off x="1947776" y="5273051"/>
            <a:ext cx="8025564" cy="1220672"/>
          </a:xfrm>
          <a:prstGeom prst="wedgeRectCallout">
            <a:avLst>
              <a:gd name="adj1" fmla="val -56018"/>
              <a:gd name="adj2" fmla="val 30562"/>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I could do also DT and invoke the “probability as proportions” interpretation to assign a test data point to a PMF that simply gives the proportion of each label in the leaf of that data point!!</a:t>
            </a:r>
          </a:p>
        </p:txBody>
      </p:sp>
      <p:grpSp>
        <p:nvGrpSpPr>
          <p:cNvPr id="5" name="Group 4">
            <a:extLst>
              <a:ext uri="{FF2B5EF4-FFF2-40B4-BE49-F238E27FC236}">
                <a16:creationId xmlns:a16="http://schemas.microsoft.com/office/drawing/2014/main" id="{E740A2CA-6744-AB99-FD30-DE97462E0360}"/>
              </a:ext>
            </a:extLst>
          </p:cNvPr>
          <p:cNvGrpSpPr/>
          <p:nvPr/>
        </p:nvGrpSpPr>
        <p:grpSpPr>
          <a:xfrm>
            <a:off x="10731572" y="2735470"/>
            <a:ext cx="1143000" cy="1143000"/>
            <a:chOff x="2379643" y="355681"/>
            <a:chExt cx="1143000" cy="1143000"/>
          </a:xfrm>
        </p:grpSpPr>
        <p:sp>
          <p:nvSpPr>
            <p:cNvPr id="6" name="Oval 5">
              <a:extLst>
                <a:ext uri="{FF2B5EF4-FFF2-40B4-BE49-F238E27FC236}">
                  <a16:creationId xmlns:a16="http://schemas.microsoft.com/office/drawing/2014/main" id="{3A964B7A-CAE4-9D07-0DBF-6440C0A8192D}"/>
                </a:ext>
              </a:extLst>
            </p:cNvPr>
            <p:cNvSpPr/>
            <p:nvPr/>
          </p:nvSpPr>
          <p:spPr>
            <a:xfrm>
              <a:off x="2458535" y="428705"/>
              <a:ext cx="996869" cy="99686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Freeform: Shape 6">
              <a:extLst>
                <a:ext uri="{FF2B5EF4-FFF2-40B4-BE49-F238E27FC236}">
                  <a16:creationId xmlns:a16="http://schemas.microsoft.com/office/drawing/2014/main" id="{A0991B82-D736-C818-10F3-F9205F88716C}"/>
                </a:ext>
              </a:extLst>
            </p:cNvPr>
            <p:cNvSpPr>
              <a:spLocks noChangeAspect="1"/>
            </p:cNvSpPr>
            <p:nvPr/>
          </p:nvSpPr>
          <p:spPr>
            <a:xfrm>
              <a:off x="2379643" y="355681"/>
              <a:ext cx="1143000" cy="1143000"/>
            </a:xfrm>
            <a:custGeom>
              <a:avLst/>
              <a:gdLst>
                <a:gd name="connsiteX0" fmla="*/ 2286000 w 4572000"/>
                <a:gd name="connsiteY0" fmla="*/ 472140 h 4572000"/>
                <a:gd name="connsiteX1" fmla="*/ 457200 w 4572000"/>
                <a:gd name="connsiteY1" fmla="*/ 2300940 h 4572000"/>
                <a:gd name="connsiteX2" fmla="*/ 2286000 w 4572000"/>
                <a:gd name="connsiteY2" fmla="*/ 4129740 h 4572000"/>
                <a:gd name="connsiteX3" fmla="*/ 4114800 w 4572000"/>
                <a:gd name="connsiteY3" fmla="*/ 2300940 h 4572000"/>
                <a:gd name="connsiteX4" fmla="*/ 2286000 w 4572000"/>
                <a:gd name="connsiteY4" fmla="*/ 472140 h 4572000"/>
                <a:gd name="connsiteX5" fmla="*/ 2286000 w 4572000"/>
                <a:gd name="connsiteY5" fmla="*/ 0 h 4572000"/>
                <a:gd name="connsiteX6" fmla="*/ 4572000 w 4572000"/>
                <a:gd name="connsiteY6" fmla="*/ 2286000 h 4572000"/>
                <a:gd name="connsiteX7" fmla="*/ 2286000 w 4572000"/>
                <a:gd name="connsiteY7" fmla="*/ 4572000 h 4572000"/>
                <a:gd name="connsiteX8" fmla="*/ 0 w 4572000"/>
                <a:gd name="connsiteY8" fmla="*/ 2286000 h 4572000"/>
                <a:gd name="connsiteX9" fmla="*/ 2286000 w 4572000"/>
                <a:gd name="connsiteY9" fmla="*/ 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0" h="4572000">
                  <a:moveTo>
                    <a:pt x="2286000" y="472140"/>
                  </a:moveTo>
                  <a:cubicBezTo>
                    <a:pt x="1275982" y="472140"/>
                    <a:pt x="457200" y="1290922"/>
                    <a:pt x="457200" y="2300940"/>
                  </a:cubicBezTo>
                  <a:cubicBezTo>
                    <a:pt x="457200" y="3310958"/>
                    <a:pt x="1275982" y="4129740"/>
                    <a:pt x="2286000" y="4129740"/>
                  </a:cubicBezTo>
                  <a:cubicBezTo>
                    <a:pt x="3296018" y="4129740"/>
                    <a:pt x="4114800" y="3310958"/>
                    <a:pt x="4114800" y="2300940"/>
                  </a:cubicBezTo>
                  <a:cubicBezTo>
                    <a:pt x="4114800" y="1290922"/>
                    <a:pt x="3296018" y="472140"/>
                    <a:pt x="2286000" y="472140"/>
                  </a:cubicBezTo>
                  <a:close/>
                  <a:moveTo>
                    <a:pt x="2286000" y="0"/>
                  </a:moveTo>
                  <a:cubicBezTo>
                    <a:pt x="3548523" y="0"/>
                    <a:pt x="4572000" y="1023477"/>
                    <a:pt x="4572000" y="2286000"/>
                  </a:cubicBezTo>
                  <a:cubicBezTo>
                    <a:pt x="4572000" y="3548523"/>
                    <a:pt x="3548523" y="4572000"/>
                    <a:pt x="2286000" y="4572000"/>
                  </a:cubicBezTo>
                  <a:cubicBezTo>
                    <a:pt x="1023477" y="4572000"/>
                    <a:pt x="0" y="3548523"/>
                    <a:pt x="0" y="2286000"/>
                  </a:cubicBezTo>
                  <a:cubicBezTo>
                    <a:pt x="0" y="1023477"/>
                    <a:pt x="1023477" y="0"/>
                    <a:pt x="2286000"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8" name="Group 7">
              <a:extLst>
                <a:ext uri="{FF2B5EF4-FFF2-40B4-BE49-F238E27FC236}">
                  <a16:creationId xmlns:a16="http://schemas.microsoft.com/office/drawing/2014/main" id="{59F72E03-139C-D695-934A-B9A77C70C512}"/>
                </a:ext>
              </a:extLst>
            </p:cNvPr>
            <p:cNvGrpSpPr/>
            <p:nvPr/>
          </p:nvGrpSpPr>
          <p:grpSpPr>
            <a:xfrm>
              <a:off x="2676823" y="704523"/>
              <a:ext cx="548640" cy="320040"/>
              <a:chOff x="8209190" y="1852901"/>
              <a:chExt cx="2194560" cy="1280160"/>
            </a:xfrm>
          </p:grpSpPr>
          <p:sp>
            <p:nvSpPr>
              <p:cNvPr id="9" name="Freeform: Shape 8">
                <a:extLst>
                  <a:ext uri="{FF2B5EF4-FFF2-40B4-BE49-F238E27FC236}">
                    <a16:creationId xmlns:a16="http://schemas.microsoft.com/office/drawing/2014/main" id="{742AAC59-C8B4-805B-2B7E-1B4594391E4B}"/>
                  </a:ext>
                </a:extLst>
              </p:cNvPr>
              <p:cNvSpPr/>
              <p:nvPr/>
            </p:nvSpPr>
            <p:spPr>
              <a:xfrm>
                <a:off x="820919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0" name="Freeform: Shape 9">
                <a:extLst>
                  <a:ext uri="{FF2B5EF4-FFF2-40B4-BE49-F238E27FC236}">
                    <a16:creationId xmlns:a16="http://schemas.microsoft.com/office/drawing/2014/main" id="{2DFDAAE8-3153-4CCB-F9D6-EC6FF79311BE}"/>
                  </a:ext>
                </a:extLst>
              </p:cNvPr>
              <p:cNvSpPr/>
              <p:nvPr/>
            </p:nvSpPr>
            <p:spPr>
              <a:xfrm>
                <a:off x="976367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sp>
        <p:nvSpPr>
          <p:cNvPr id="23" name="Rectangular Callout 22"/>
          <p:cNvSpPr/>
          <p:nvPr/>
        </p:nvSpPr>
        <p:spPr>
          <a:xfrm>
            <a:off x="3450520" y="2351721"/>
            <a:ext cx="6914676" cy="1242053"/>
          </a:xfrm>
          <a:prstGeom prst="wedgeRectCallout">
            <a:avLst>
              <a:gd name="adj1" fmla="val 61194"/>
              <a:gd name="adj2" fmla="val 56420"/>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It should be noted that this is not the only way to do probabilistic multiclassification. It is just that this way is simple to understand, implement and hence popular</a:t>
            </a:r>
          </a:p>
        </p:txBody>
      </p:sp>
      <p:sp>
        <p:nvSpPr>
          <p:cNvPr id="28" name="Rectangular Callout 27"/>
          <p:cNvSpPr/>
          <p:nvPr/>
        </p:nvSpPr>
        <p:spPr>
          <a:xfrm>
            <a:off x="3785191" y="3690830"/>
            <a:ext cx="6579438" cy="1242053"/>
          </a:xfrm>
          <a:prstGeom prst="wedgeRectCallout">
            <a:avLst>
              <a:gd name="adj1" fmla="val 63327"/>
              <a:gd name="adj2" fmla="val -46151"/>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However, be warned that generating a PMF using DT need not necessarily be an MLE since we have not explicitly maximized any likelihood function here</a:t>
            </a:r>
          </a:p>
        </p:txBody>
      </p:sp>
    </p:spTree>
    <p:extLst>
      <p:ext uri="{BB962C8B-B14F-4D97-AF65-F5344CB8AC3E}">
        <p14:creationId xmlns:p14="http://schemas.microsoft.com/office/powerpoint/2010/main" val="163844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par>
                          <p:cTn id="38" fill="hold">
                            <p:stCondLst>
                              <p:cond delay="500"/>
                            </p:stCondLst>
                            <p:childTnLst>
                              <p:par>
                                <p:cTn id="39" presetID="22" presetClass="entr" presetSubtype="2"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right)">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childTnLst>
                          </p:cTn>
                        </p:par>
                        <p:par>
                          <p:cTn id="46" fill="hold">
                            <p:stCondLst>
                              <p:cond delay="0"/>
                            </p:stCondLst>
                            <p:childTnLst>
                              <p:par>
                                <p:cTn id="47" presetID="22" presetClass="entr" presetSubtype="8"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6"/>
                                        </p:tgtEl>
                                        <p:attrNameLst>
                                          <p:attrName>style.visibility</p:attrName>
                                        </p:attrNameLst>
                                      </p:cBhvr>
                                      <p:to>
                                        <p:strVal val="visible"/>
                                      </p:to>
                                    </p:set>
                                  </p:childTnLst>
                                </p:cTn>
                              </p:par>
                            </p:childTnLst>
                          </p:cTn>
                        </p:par>
                        <p:par>
                          <p:cTn id="54" fill="hold">
                            <p:stCondLst>
                              <p:cond delay="0"/>
                            </p:stCondLst>
                            <p:childTnLst>
                              <p:par>
                                <p:cTn id="55" presetID="22" presetClass="entr" presetSubtype="8"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right)">
                                      <p:cBhvr>
                                        <p:cTn id="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5" grpId="0" animBg="1"/>
      <p:bldP spid="27" grpId="0" animBg="1"/>
      <p:bldP spid="23"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General Recipe for MLE Algorithms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4" y="1111624"/>
                <a:ext cx="11938646" cy="5746376"/>
              </a:xfrm>
            </p:spPr>
            <p:txBody>
              <a:bodyPr>
                <a:normAutofit/>
              </a:bodyPr>
              <a:lstStyle/>
              <a:p>
                <a:r>
                  <a:rPr lang="en-IN" dirty="0"/>
                  <a:t>Given a problem with label set </a:t>
                </a:r>
                <a14:m>
                  <m:oMath xmlns:m="http://schemas.openxmlformats.org/officeDocument/2006/math">
                    <m:r>
                      <a:rPr lang="en-IN" i="1" smtClean="0">
                        <a:latin typeface="Cambria Math" panose="02040503050406030204" pitchFamily="18" charset="0"/>
                        <a:ea typeface="Cambria Math" panose="02040503050406030204" pitchFamily="18" charset="0"/>
                      </a:rPr>
                      <m:t>𝒴</m:t>
                    </m:r>
                  </m:oMath>
                </a14:m>
                <a:r>
                  <a:rPr lang="en-IN" dirty="0"/>
                  <a:t>, find a way to map data features </a:t>
                </a:r>
                <a14:m>
                  <m:oMath xmlns:m="http://schemas.openxmlformats.org/officeDocument/2006/math">
                    <m:r>
                      <a:rPr lang="en-IN" b="1" i="0" smtClean="0">
                        <a:latin typeface="Cambria Math" panose="02040503050406030204" pitchFamily="18" charset="0"/>
                      </a:rPr>
                      <m:t>𝐱</m:t>
                    </m:r>
                  </m:oMath>
                </a14:m>
                <a:r>
                  <a:rPr lang="en-IN" dirty="0"/>
                  <a:t> to PMFs </a:t>
                </a:r>
                <a14:m>
                  <m:oMath xmlns:m="http://schemas.openxmlformats.org/officeDocument/2006/math">
                    <m:r>
                      <a:rPr lang="en-IN" i="1" smtClean="0">
                        <a:latin typeface="Cambria Math" panose="02040503050406030204" pitchFamily="18" charset="0"/>
                        <a:ea typeface="Cambria Math" panose="02040503050406030204" pitchFamily="18" charset="0"/>
                      </a:rPr>
                      <m:t>ℙ</m:t>
                    </m:r>
                    <m:d>
                      <m:dPr>
                        <m:begChr m:val="["/>
                        <m:endChr m:val="]"/>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 </m:t>
                        </m:r>
                        <m:r>
                          <a:rPr lang="en-IN" b="1" i="0" smtClean="0">
                            <a:latin typeface="Cambria Math" panose="02040503050406030204" pitchFamily="18" charset="0"/>
                            <a:ea typeface="Cambria Math" panose="02040503050406030204" pitchFamily="18" charset="0"/>
                          </a:rPr>
                          <m:t>𝐱</m:t>
                        </m:r>
                        <m:r>
                          <a:rPr lang="en-IN" b="0" i="1" smtClean="0">
                            <a:latin typeface="Cambria Math" panose="02040503050406030204" pitchFamily="18" charset="0"/>
                            <a:ea typeface="Cambria Math" panose="02040503050406030204" pitchFamily="18" charset="0"/>
                          </a:rPr>
                          <m:t>, </m:t>
                        </m:r>
                        <m:r>
                          <a:rPr lang="en-IN" b="1" i="0" smtClean="0">
                            <a:latin typeface="Cambria Math" panose="02040503050406030204" pitchFamily="18" charset="0"/>
                            <a:ea typeface="Cambria Math" panose="02040503050406030204" pitchFamily="18" charset="0"/>
                          </a:rPr>
                          <m:t>𝐦</m:t>
                        </m:r>
                      </m:e>
                    </m:d>
                  </m:oMath>
                </a14:m>
                <a:r>
                  <a:rPr lang="en-IN" dirty="0"/>
                  <a:t> with support </a:t>
                </a:r>
                <a14:m>
                  <m:oMath xmlns:m="http://schemas.openxmlformats.org/officeDocument/2006/math">
                    <m:r>
                      <a:rPr lang="en-IN" i="1" smtClean="0">
                        <a:latin typeface="Cambria Math" panose="02040503050406030204" pitchFamily="18" charset="0"/>
                        <a:ea typeface="Cambria Math" panose="02040503050406030204" pitchFamily="18" charset="0"/>
                      </a:rPr>
                      <m:t>𝒴</m:t>
                    </m:r>
                  </m:oMath>
                </a14:m>
                <a:endParaRPr lang="en-IN" dirty="0"/>
              </a:p>
              <a:p>
                <a:pPr lvl="2"/>
                <a:r>
                  <a:rPr lang="en-IN" dirty="0"/>
                  <a:t>The notation </a:t>
                </a:r>
                <a14:m>
                  <m:oMath xmlns:m="http://schemas.openxmlformats.org/officeDocument/2006/math">
                    <m:r>
                      <a:rPr lang="en-IN" b="1" i="0" smtClean="0">
                        <a:latin typeface="Cambria Math" panose="02040503050406030204" pitchFamily="18" charset="0"/>
                      </a:rPr>
                      <m:t>𝐦</m:t>
                    </m:r>
                  </m:oMath>
                </a14:m>
                <a:r>
                  <a:rPr lang="en-IN" dirty="0"/>
                  <a:t> captures parameters in the model (e.g. vectors, bias terms)</a:t>
                </a:r>
              </a:p>
              <a:p>
                <a:pPr lvl="2"/>
                <a:r>
                  <a:rPr lang="en-IN" dirty="0"/>
                  <a:t>For binary classification, </a:t>
                </a:r>
                <a14:m>
                  <m:oMath xmlns:m="http://schemas.openxmlformats.org/officeDocument/2006/math">
                    <m:r>
                      <a:rPr lang="en-IN" i="1" smtClean="0">
                        <a:latin typeface="Cambria Math" panose="02040503050406030204" pitchFamily="18" charset="0"/>
                        <a:ea typeface="Cambria Math" panose="02040503050406030204" pitchFamily="18" charset="0"/>
                      </a:rPr>
                      <m:t>𝒴</m:t>
                    </m:r>
                    <m:r>
                      <a:rPr lang="en-IN" b="0" i="1" smtClean="0">
                        <a:latin typeface="Cambria Math" panose="02040503050406030204" pitchFamily="18" charset="0"/>
                        <a:ea typeface="Cambria Math" panose="02040503050406030204" pitchFamily="18" charset="0"/>
                      </a:rPr>
                      <m:t>=</m:t>
                    </m:r>
                    <m:d>
                      <m:dPr>
                        <m:begChr m:val="{"/>
                        <m:endChr m:val="}"/>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−1,1</m:t>
                        </m:r>
                      </m:e>
                    </m:d>
                  </m:oMath>
                </a14:m>
                <a:r>
                  <a:rPr lang="en-IN" dirty="0"/>
                  <a:t> and </a:t>
                </a:r>
                <a14:m>
                  <m:oMath xmlns:m="http://schemas.openxmlformats.org/officeDocument/2006/math">
                    <m:r>
                      <a:rPr lang="en-IN" b="1" i="0" smtClean="0">
                        <a:latin typeface="Cambria Math" panose="02040503050406030204" pitchFamily="18" charset="0"/>
                      </a:rPr>
                      <m:t>𝐦</m:t>
                    </m:r>
                    <m:r>
                      <a:rPr lang="en-IN" b="0" i="1" smtClean="0">
                        <a:latin typeface="Cambria Math" panose="02040503050406030204" pitchFamily="18" charset="0"/>
                      </a:rPr>
                      <m:t>=</m:t>
                    </m:r>
                    <m:r>
                      <a:rPr lang="en-IN" b="1" i="0" smtClean="0">
                        <a:latin typeface="Cambria Math" panose="02040503050406030204" pitchFamily="18" charset="0"/>
                      </a:rPr>
                      <m:t>𝐰</m:t>
                    </m:r>
                  </m:oMath>
                </a14:m>
                <a:endParaRPr lang="en-IN" b="1" i="0" dirty="0"/>
              </a:p>
              <a:p>
                <a:pPr lvl="2"/>
                <a:r>
                  <a:rPr lang="en-IN" dirty="0"/>
                  <a:t>For multiclassification,</a:t>
                </a:r>
                <a14:m>
                  <m:oMath xmlns:m="http://schemas.openxmlformats.org/officeDocument/2006/math">
                    <m:r>
                      <a:rPr lang="en-IN" i="1" smtClean="0">
                        <a:latin typeface="Cambria Math" panose="02040503050406030204" pitchFamily="18" charset="0"/>
                        <a:ea typeface="Cambria Math" panose="02040503050406030204" pitchFamily="18" charset="0"/>
                      </a:rPr>
                      <m:t>𝒴</m:t>
                    </m:r>
                    <m:r>
                      <a:rPr lang="en-IN" b="0" i="1" smtClean="0">
                        <a:latin typeface="Cambria Math" panose="02040503050406030204" pitchFamily="18" charset="0"/>
                        <a:ea typeface="Cambria Math" panose="02040503050406030204" pitchFamily="18" charset="0"/>
                      </a:rPr>
                      <m:t>=</m:t>
                    </m:r>
                    <m:d>
                      <m:dPr>
                        <m:begChr m:val="["/>
                        <m:endChr m:val="]"/>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𝐶</m:t>
                        </m:r>
                      </m:e>
                    </m:d>
                  </m:oMath>
                </a14:m>
                <a:r>
                  <a:rPr lang="en-IN" dirty="0"/>
                  <a:t> and </a:t>
                </a:r>
                <a14:m>
                  <m:oMath xmlns:m="http://schemas.openxmlformats.org/officeDocument/2006/math">
                    <m:r>
                      <a:rPr lang="en-IN" b="1" i="0" smtClean="0">
                        <a:latin typeface="Cambria Math" panose="02040503050406030204" pitchFamily="18" charset="0"/>
                      </a:rPr>
                      <m:t>𝐦</m:t>
                    </m:r>
                    <m:r>
                      <a:rPr lang="en-IN" b="0" i="1" smtClean="0">
                        <a:latin typeface="Cambria Math" panose="02040503050406030204" pitchFamily="18" charset="0"/>
                      </a:rPr>
                      <m:t>=</m:t>
                    </m:r>
                    <m:d>
                      <m:dPr>
                        <m:begChr m:val="{"/>
                        <m:endChr m:val="}"/>
                        <m:ctrlPr>
                          <a:rPr lang="en-IN" b="0" i="1" smtClean="0">
                            <a:latin typeface="Cambria Math" panose="02040503050406030204" pitchFamily="18" charset="0"/>
                          </a:rPr>
                        </m:ctrlPr>
                      </m:dPr>
                      <m:e>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1</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𝐶</m:t>
                            </m:r>
                          </m:sup>
                        </m:sSup>
                      </m:e>
                    </m:d>
                  </m:oMath>
                </a14:m>
                <a:endParaRPr lang="en-IN" dirty="0"/>
              </a:p>
              <a:p>
                <a:r>
                  <a:rPr lang="en-IN" dirty="0"/>
                  <a:t>The function </a:t>
                </a:r>
                <a14:m>
                  <m:oMath xmlns:m="http://schemas.openxmlformats.org/officeDocument/2006/math">
                    <m:r>
                      <a:rPr lang="en-IN" i="1">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i="1">
                            <a:latin typeface="Cambria Math" panose="02040503050406030204" pitchFamily="18" charset="0"/>
                            <a:ea typeface="Cambria Math" panose="02040503050406030204" pitchFamily="18" charset="0"/>
                          </a:rPr>
                          <m:t>⋅| </m:t>
                        </m:r>
                        <m:r>
                          <a:rPr lang="en-IN" b="1">
                            <a:latin typeface="Cambria Math" panose="02040503050406030204" pitchFamily="18" charset="0"/>
                            <a:ea typeface="Cambria Math" panose="02040503050406030204" pitchFamily="18" charset="0"/>
                          </a:rPr>
                          <m:t>𝐱</m:t>
                        </m:r>
                        <m:r>
                          <a:rPr lang="en-IN" i="1">
                            <a:latin typeface="Cambria Math" panose="02040503050406030204" pitchFamily="18" charset="0"/>
                            <a:ea typeface="Cambria Math" panose="02040503050406030204" pitchFamily="18" charset="0"/>
                          </a:rPr>
                          <m:t>, </m:t>
                        </m:r>
                        <m:r>
                          <a:rPr lang="en-IN" b="1">
                            <a:latin typeface="Cambria Math" panose="02040503050406030204" pitchFamily="18" charset="0"/>
                            <a:ea typeface="Cambria Math" panose="02040503050406030204" pitchFamily="18" charset="0"/>
                          </a:rPr>
                          <m:t>𝐦</m:t>
                        </m:r>
                      </m:e>
                    </m:d>
                  </m:oMath>
                </a14:m>
                <a:r>
                  <a:rPr lang="en-IN" dirty="0"/>
                  <a:t> is often called the </a:t>
                </a:r>
                <a:r>
                  <a:rPr lang="en-IN" i="1" dirty="0"/>
                  <a:t>likelihood function</a:t>
                </a:r>
              </a:p>
              <a:p>
                <a:r>
                  <a:rPr lang="en-IN" dirty="0"/>
                  <a:t>The function </a:t>
                </a:r>
                <a14:m>
                  <m:oMath xmlns:m="http://schemas.openxmlformats.org/officeDocument/2006/math">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ln</m:t>
                        </m:r>
                      </m:fName>
                      <m:e>
                        <m:r>
                          <a:rPr lang="en-IN" i="1">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i="1">
                                <a:latin typeface="Cambria Math" panose="02040503050406030204" pitchFamily="18" charset="0"/>
                                <a:ea typeface="Cambria Math" panose="02040503050406030204" pitchFamily="18" charset="0"/>
                              </a:rPr>
                              <m:t>⋅| </m:t>
                            </m:r>
                            <m:r>
                              <a:rPr lang="en-IN" b="1">
                                <a:latin typeface="Cambria Math" panose="02040503050406030204" pitchFamily="18" charset="0"/>
                                <a:ea typeface="Cambria Math" panose="02040503050406030204" pitchFamily="18" charset="0"/>
                              </a:rPr>
                              <m:t>𝐱</m:t>
                            </m:r>
                            <m:r>
                              <a:rPr lang="en-IN" i="1">
                                <a:latin typeface="Cambria Math" panose="02040503050406030204" pitchFamily="18" charset="0"/>
                                <a:ea typeface="Cambria Math" panose="02040503050406030204" pitchFamily="18" charset="0"/>
                              </a:rPr>
                              <m:t>, </m:t>
                            </m:r>
                            <m:r>
                              <a:rPr lang="en-IN" b="1">
                                <a:latin typeface="Cambria Math" panose="02040503050406030204" pitchFamily="18" charset="0"/>
                                <a:ea typeface="Cambria Math" panose="02040503050406030204" pitchFamily="18" charset="0"/>
                              </a:rPr>
                              <m:t>𝐦</m:t>
                            </m:r>
                          </m:e>
                        </m:d>
                      </m:e>
                    </m:func>
                  </m:oMath>
                </a14:m>
                <a:r>
                  <a:rPr lang="en-IN" dirty="0"/>
                  <a:t> called </a:t>
                </a:r>
                <a:r>
                  <a:rPr lang="en-IN" i="1" dirty="0"/>
                  <a:t>negative log likelihood function</a:t>
                </a:r>
                <a:endParaRPr lang="en-IN" dirty="0"/>
              </a:p>
              <a:p>
                <a:r>
                  <a:rPr lang="en-IN" dirty="0"/>
                  <a:t>Given data </a:t>
                </a:r>
                <a14:m>
                  <m:oMath xmlns:m="http://schemas.openxmlformats.org/officeDocument/2006/math">
                    <m:sSubSup>
                      <m:sSubSupPr>
                        <m:ctrlPr>
                          <a:rPr lang="en-IN" b="0" i="1" smtClean="0">
                            <a:latin typeface="Cambria Math" panose="02040503050406030204" pitchFamily="18" charset="0"/>
                          </a:rPr>
                        </m:ctrlPr>
                      </m:sSubSupPr>
                      <m:e>
                        <m:d>
                          <m:dPr>
                            <m:begChr m:val="{"/>
                            <m:endChr m:val="}"/>
                            <m:ctrlPr>
                              <a:rPr lang="en-IN" b="0" i="1" smtClean="0">
                                <a:latin typeface="Cambria Math" panose="02040503050406030204" pitchFamily="18" charset="0"/>
                              </a:rPr>
                            </m:ctrlPr>
                          </m:dPr>
                          <m:e>
                            <m:d>
                              <m:dPr>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b="1">
                                        <a:latin typeface="Cambria Math" panose="02040503050406030204" pitchFamily="18" charset="0"/>
                                      </a:rPr>
                                      <m:t>𝐱</m:t>
                                    </m:r>
                                  </m:e>
                                  <m:sup>
                                    <m:r>
                                      <a:rPr lang="en-IN" i="1">
                                        <a:latin typeface="Cambria Math" panose="02040503050406030204" pitchFamily="18" charset="0"/>
                                      </a:rPr>
                                      <m:t>𝑖</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𝑖</m:t>
                                    </m:r>
                                  </m:sup>
                                </m:sSup>
                              </m:e>
                            </m:d>
                          </m:e>
                        </m:d>
                      </m:e>
                      <m:sub>
                        <m: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sSubSup>
                  </m:oMath>
                </a14:m>
                <a:r>
                  <a:rPr lang="en-IN" dirty="0"/>
                  <a:t>, find the model parameters that maximize likelihood function i.e. think that the training labels are very likely</a:t>
                </a:r>
                <a:br>
                  <a:rPr lang="en-IN" dirty="0"/>
                </a:br>
                <a14:m>
                  <m:oMath xmlns:m="http://schemas.openxmlformats.org/officeDocument/2006/math">
                    <m:sSub>
                      <m:sSubPr>
                        <m:ctrlPr>
                          <a:rPr lang="en-IN" b="0" i="1" dirty="0" smtClean="0">
                            <a:latin typeface="Cambria Math" panose="02040503050406030204" pitchFamily="18" charset="0"/>
                          </a:rPr>
                        </m:ctrlPr>
                      </m:sSubPr>
                      <m:e>
                        <m:acc>
                          <m:accPr>
                            <m:chr m:val="̂"/>
                            <m:ctrlPr>
                              <a:rPr lang="en-IN" b="0" i="1" smtClean="0">
                                <a:latin typeface="Cambria Math" panose="02040503050406030204" pitchFamily="18" charset="0"/>
                              </a:rPr>
                            </m:ctrlPr>
                          </m:accPr>
                          <m:e>
                            <m:r>
                              <a:rPr lang="en-IN" b="1" i="0" smtClean="0">
                                <a:latin typeface="Cambria Math" panose="02040503050406030204" pitchFamily="18" charset="0"/>
                              </a:rPr>
                              <m:t>𝐦</m:t>
                            </m:r>
                          </m:e>
                        </m:acc>
                      </m:e>
                      <m:sub>
                        <m:r>
                          <m:rPr>
                            <m:sty m:val="p"/>
                          </m:rPr>
                          <a:rPr lang="en-IN" b="0" i="0" dirty="0" smtClean="0">
                            <a:latin typeface="Cambria Math" panose="02040503050406030204" pitchFamily="18" charset="0"/>
                          </a:rPr>
                          <m:t>MLE</m:t>
                        </m:r>
                      </m:sub>
                    </m:sSub>
                    <m:r>
                      <a:rPr lang="en-IN" b="0" i="1" dirty="0" smtClean="0">
                        <a:latin typeface="Cambria Math" panose="02040503050406030204" pitchFamily="18" charset="0"/>
                      </a:rPr>
                      <m:t>=</m:t>
                    </m:r>
                    <m:func>
                      <m:funcPr>
                        <m:ctrlPr>
                          <a:rPr lang="en-IN" b="0" i="1" dirty="0" smtClean="0">
                            <a:latin typeface="Cambria Math" panose="02040503050406030204" pitchFamily="18" charset="0"/>
                          </a:rPr>
                        </m:ctrlPr>
                      </m:funcPr>
                      <m:fName>
                        <m:r>
                          <m:rPr>
                            <m:sty m:val="p"/>
                          </m:rPr>
                          <a:rPr lang="en-IN" b="0" i="0" dirty="0" smtClean="0">
                            <a:latin typeface="Cambria Math" panose="02040503050406030204" pitchFamily="18" charset="0"/>
                          </a:rPr>
                          <m:t>arg</m:t>
                        </m:r>
                      </m:fName>
                      <m:e>
                        <m:func>
                          <m:funcPr>
                            <m:ctrlPr>
                              <a:rPr lang="en-IN" b="0" i="1" dirty="0" smtClean="0">
                                <a:latin typeface="Cambria Math" panose="02040503050406030204" pitchFamily="18" charset="0"/>
                              </a:rPr>
                            </m:ctrlPr>
                          </m:funcPr>
                          <m:fName>
                            <m:limLow>
                              <m:limLowPr>
                                <m:ctrlPr>
                                  <a:rPr lang="en-IN" b="0" i="1" dirty="0" smtClean="0">
                                    <a:latin typeface="Cambria Math" panose="02040503050406030204" pitchFamily="18" charset="0"/>
                                  </a:rPr>
                                </m:ctrlPr>
                              </m:limLowPr>
                              <m:e>
                                <m:r>
                                  <m:rPr>
                                    <m:sty m:val="p"/>
                                  </m:rPr>
                                  <a:rPr lang="en-IN" b="0" i="0" dirty="0" smtClean="0">
                                    <a:latin typeface="Cambria Math" panose="02040503050406030204" pitchFamily="18" charset="0"/>
                                  </a:rPr>
                                  <m:t>min</m:t>
                                </m:r>
                              </m:e>
                              <m:lim>
                                <m:r>
                                  <a:rPr lang="en-IN" b="1" i="0" dirty="0" smtClean="0">
                                    <a:latin typeface="Cambria Math" panose="02040503050406030204" pitchFamily="18" charset="0"/>
                                  </a:rPr>
                                  <m:t>𝐦</m:t>
                                </m:r>
                              </m:lim>
                            </m:limLow>
                          </m:fName>
                          <m:e>
                            <m:r>
                              <a:rPr lang="en-IN" b="0" i="1" dirty="0" smtClean="0">
                                <a:latin typeface="Cambria Math" panose="02040503050406030204" pitchFamily="18" charset="0"/>
                              </a:rPr>
                              <m:t> </m:t>
                            </m:r>
                            <m:nary>
                              <m:naryPr>
                                <m:chr m:val="∑"/>
                                <m:limLoc m:val="subSup"/>
                                <m:ctrlPr>
                                  <a:rPr lang="en-IN" b="0" i="1" dirty="0" smtClean="0">
                                    <a:latin typeface="Cambria Math" panose="02040503050406030204" pitchFamily="18" charset="0"/>
                                  </a:rPr>
                                </m:ctrlPr>
                              </m:naryPr>
                              <m:sub>
                                <m:r>
                                  <m:rPr>
                                    <m:brk m:alnAt="25"/>
                                  </m:rPr>
                                  <a:rPr lang="en-IN" b="0" i="1" dirty="0" smtClean="0">
                                    <a:latin typeface="Cambria Math" panose="02040503050406030204" pitchFamily="18" charset="0"/>
                                  </a:rPr>
                                  <m:t>𝑖</m:t>
                                </m:r>
                                <m:r>
                                  <a:rPr lang="en-IN" b="0" i="1" dirty="0" smtClean="0">
                                    <a:latin typeface="Cambria Math" panose="02040503050406030204" pitchFamily="18" charset="0"/>
                                  </a:rPr>
                                  <m:t>=1</m:t>
                                </m:r>
                              </m:sub>
                              <m:sup>
                                <m:r>
                                  <a:rPr lang="en-IN" b="0" i="1" dirty="0" smtClean="0">
                                    <a:latin typeface="Cambria Math" panose="02040503050406030204" pitchFamily="18" charset="0"/>
                                  </a:rPr>
                                  <m:t>𝑛</m:t>
                                </m:r>
                              </m:sup>
                              <m:e>
                                <m:r>
                                  <a:rPr lang="en-IN" b="0" i="1" dirty="0" smtClean="0">
                                    <a:latin typeface="Cambria Math" panose="02040503050406030204" pitchFamily="18" charset="0"/>
                                  </a:rPr>
                                  <m:t>−</m:t>
                                </m:r>
                                <m:func>
                                  <m:funcPr>
                                    <m:ctrlPr>
                                      <a:rPr lang="en-IN" b="0" i="1" dirty="0" smtClean="0">
                                        <a:latin typeface="Cambria Math" panose="02040503050406030204" pitchFamily="18" charset="0"/>
                                      </a:rPr>
                                    </m:ctrlPr>
                                  </m:funcPr>
                                  <m:fName>
                                    <m:r>
                                      <m:rPr>
                                        <m:sty m:val="p"/>
                                      </m:rPr>
                                      <a:rPr lang="en-IN" b="0" i="0" dirty="0" smtClean="0">
                                        <a:latin typeface="Cambria Math" panose="02040503050406030204" pitchFamily="18" charset="0"/>
                                      </a:rPr>
                                      <m:t>ln</m:t>
                                    </m:r>
                                  </m:fName>
                                  <m:e>
                                    <m:r>
                                      <a:rPr lang="en-IN" i="1">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sSup>
                                          <m:sSupPr>
                                            <m:ctrlPr>
                                              <a:rPr lang="en-IN" b="0" i="1" smtClean="0">
                                                <a:latin typeface="Cambria Math" panose="02040503050406030204" pitchFamily="18" charset="0"/>
                                                <a:ea typeface="Cambria Math" panose="02040503050406030204" pitchFamily="18" charset="0"/>
                                              </a:rPr>
                                            </m:ctrlPr>
                                          </m:sSupPr>
                                          <m:e>
                                            <m:r>
                                              <a:rPr lang="en-IN" b="0" i="1" smtClean="0">
                                                <a:latin typeface="Cambria Math" panose="02040503050406030204" pitchFamily="18" charset="0"/>
                                                <a:ea typeface="Cambria Math" panose="02040503050406030204" pitchFamily="18" charset="0"/>
                                              </a:rPr>
                                              <m:t>𝑦</m:t>
                                            </m:r>
                                          </m:e>
                                          <m:sup>
                                            <m:r>
                                              <a:rPr lang="en-IN" b="0" i="1" smtClean="0">
                                                <a:latin typeface="Cambria Math" panose="02040503050406030204" pitchFamily="18" charset="0"/>
                                                <a:ea typeface="Cambria Math" panose="02040503050406030204" pitchFamily="18" charset="0"/>
                                              </a:rPr>
                                              <m:t>𝑖</m:t>
                                            </m:r>
                                          </m:sup>
                                        </m:sSup>
                                        <m:r>
                                          <a:rPr lang="en-IN" b="0" i="1" smtClean="0">
                                            <a:latin typeface="Cambria Math" panose="02040503050406030204" pitchFamily="18" charset="0"/>
                                            <a:ea typeface="Cambria Math" panose="02040503050406030204" pitchFamily="18" charset="0"/>
                                          </a:rPr>
                                          <m:t> </m:t>
                                        </m:r>
                                        <m:r>
                                          <a:rPr lang="en-IN" i="1">
                                            <a:latin typeface="Cambria Math" panose="02040503050406030204" pitchFamily="18" charset="0"/>
                                            <a:ea typeface="Cambria Math" panose="02040503050406030204" pitchFamily="18" charset="0"/>
                                          </a:rPr>
                                          <m:t>| </m:t>
                                        </m:r>
                                        <m:sSup>
                                          <m:sSupPr>
                                            <m:ctrlPr>
                                              <a:rPr lang="en-IN" b="1" i="1" smtClean="0">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𝑖</m:t>
                                            </m:r>
                                          </m:sup>
                                        </m:sSup>
                                        <m:r>
                                          <a:rPr lang="en-IN" i="1">
                                            <a:latin typeface="Cambria Math" panose="02040503050406030204" pitchFamily="18" charset="0"/>
                                            <a:ea typeface="Cambria Math" panose="02040503050406030204" pitchFamily="18" charset="0"/>
                                          </a:rPr>
                                          <m:t>, </m:t>
                                        </m:r>
                                        <m:r>
                                          <a:rPr lang="en-IN" b="1">
                                            <a:latin typeface="Cambria Math" panose="02040503050406030204" pitchFamily="18" charset="0"/>
                                            <a:ea typeface="Cambria Math" panose="02040503050406030204" pitchFamily="18" charset="0"/>
                                          </a:rPr>
                                          <m:t>𝐦</m:t>
                                        </m:r>
                                      </m:e>
                                    </m:d>
                                  </m:e>
                                </m:func>
                              </m:e>
                            </m:nary>
                          </m:e>
                        </m:func>
                      </m:e>
                    </m:func>
                  </m:oMath>
                </a14:m>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4" y="1111624"/>
                <a:ext cx="11938646" cy="5746376"/>
              </a:xfrm>
              <a:blipFill>
                <a:blip r:embed="rId2"/>
                <a:stretch>
                  <a:fillRect l="-562" t="-2545" r="-204"/>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12</a:t>
            </a:fld>
            <a:endParaRPr lang="en-US"/>
          </a:p>
        </p:txBody>
      </p:sp>
    </p:spTree>
    <p:extLst>
      <p:ext uri="{BB962C8B-B14F-4D97-AF65-F5344CB8AC3E}">
        <p14:creationId xmlns:p14="http://schemas.microsoft.com/office/powerpoint/2010/main" val="147206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Probabilistic Regression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4" y="1111624"/>
                <a:ext cx="11600328" cy="5746376"/>
              </a:xfrm>
            </p:spPr>
            <p:txBody>
              <a:bodyPr/>
              <a:lstStyle/>
              <a:p>
                <a:r>
                  <a:rPr lang="en-IN" dirty="0"/>
                  <a:t>In order to perform probabilistic regression I have to assign a label distribution over all </a:t>
                </a:r>
                <a14:m>
                  <m:oMath xmlns:m="http://schemas.openxmlformats.org/officeDocument/2006/math">
                    <m:r>
                      <a:rPr lang="en-IN" i="1" smtClean="0">
                        <a:latin typeface="Cambria Math" panose="02040503050406030204" pitchFamily="18" charset="0"/>
                        <a:ea typeface="Cambria Math" panose="02040503050406030204" pitchFamily="18" charset="0"/>
                      </a:rPr>
                      <m:t>ℝ</m:t>
                    </m:r>
                  </m:oMath>
                </a14:m>
                <a:r>
                  <a:rPr lang="en-IN" dirty="0"/>
                  <a:t> for every data point </a:t>
                </a:r>
                <a14:m>
                  <m:oMath xmlns:m="http://schemas.openxmlformats.org/officeDocument/2006/math">
                    <m:r>
                      <a:rPr lang="en-IN" b="1" i="0" smtClean="0">
                        <a:latin typeface="Cambria Math" panose="02040503050406030204" pitchFamily="18" charset="0"/>
                      </a:rPr>
                      <m:t>𝐱</m:t>
                    </m:r>
                  </m:oMath>
                </a14:m>
                <a:r>
                  <a:rPr lang="en-IN" b="1" dirty="0"/>
                  <a:t> </a:t>
                </a:r>
                <a:r>
                  <a:rPr lang="en-IN" dirty="0"/>
                  <a:t>using a PDF</a:t>
                </a:r>
              </a:p>
              <a:p>
                <a:r>
                  <a:rPr lang="en-IN" dirty="0"/>
                  <a:t>Suppose I decide to do that using a Gaussian distribution – need to decide on a mean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𝜇</m:t>
                        </m:r>
                      </m:e>
                      <m:sub>
                        <m:r>
                          <a:rPr lang="en-IN" b="1" i="0" smtClean="0">
                            <a:latin typeface="Cambria Math" panose="02040503050406030204" pitchFamily="18" charset="0"/>
                          </a:rPr>
                          <m:t>𝐱</m:t>
                        </m:r>
                      </m:sub>
                    </m:sSub>
                  </m:oMath>
                </a14:m>
                <a:r>
                  <a:rPr lang="en-IN" dirty="0"/>
                  <a:t> and a variance </a:t>
                </a:r>
                <a14:m>
                  <m:oMath xmlns:m="http://schemas.openxmlformats.org/officeDocument/2006/math">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𝜎</m:t>
                        </m:r>
                      </m:e>
                      <m:sub>
                        <m:r>
                          <a:rPr lang="en-IN" b="1" i="0" smtClean="0">
                            <a:latin typeface="Cambria Math" panose="02040503050406030204" pitchFamily="18" charset="0"/>
                          </a:rPr>
                          <m:t>𝐱</m:t>
                        </m:r>
                      </m:sub>
                      <m:sup>
                        <m:r>
                          <a:rPr lang="en-IN" b="0" i="1" smtClean="0">
                            <a:latin typeface="Cambria Math" panose="02040503050406030204" pitchFamily="18" charset="0"/>
                          </a:rPr>
                          <m:t>2</m:t>
                        </m:r>
                      </m:sup>
                    </m:sSubSup>
                    <m:r>
                      <a:rPr lang="en-IN" b="0" i="1" smtClean="0">
                        <a:latin typeface="Cambria Math" panose="02040503050406030204" pitchFamily="18" charset="0"/>
                      </a:rPr>
                      <m:t>&gt;0</m:t>
                    </m:r>
                  </m:oMath>
                </a14:m>
                <a:endParaRPr lang="en-IN" dirty="0"/>
              </a:p>
              <a:p>
                <a:r>
                  <a:rPr lang="en-IN" b="1" dirty="0"/>
                  <a:t>Popular choice</a:t>
                </a:r>
                <a:r>
                  <a:rPr lang="en-IN" dirty="0"/>
                  <a:t>: Let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𝜇</m:t>
                        </m:r>
                      </m:e>
                      <m:sub>
                        <m:r>
                          <a:rPr lang="en-IN" b="1" i="0" smtClean="0">
                            <a:latin typeface="Cambria Math" panose="02040503050406030204" pitchFamily="18" charset="0"/>
                          </a:rPr>
                          <m:t>𝐱</m:t>
                        </m:r>
                      </m:sub>
                    </m:sSub>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m:t>
                        </m:r>
                      </m:sup>
                    </m:sSup>
                    <m:r>
                      <a:rPr lang="en-IN" b="1" i="0" smtClean="0">
                        <a:latin typeface="Cambria Math" panose="02040503050406030204" pitchFamily="18" charset="0"/>
                      </a:rPr>
                      <m:t>𝐱</m:t>
                    </m:r>
                  </m:oMath>
                </a14:m>
                <a:r>
                  <a:rPr lang="en-IN" dirty="0"/>
                  <a:t> and </a:t>
                </a:r>
                <a14:m>
                  <m:oMath xmlns:m="http://schemas.openxmlformats.org/officeDocument/2006/math">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𝜎</m:t>
                        </m:r>
                      </m:e>
                      <m:sub>
                        <m:r>
                          <a:rPr lang="en-IN" b="1" i="0" smtClean="0">
                            <a:latin typeface="Cambria Math" panose="02040503050406030204" pitchFamily="18" charset="0"/>
                          </a:rPr>
                          <m:t>𝐱</m:t>
                        </m:r>
                      </m:sub>
                      <m:sup>
                        <m:r>
                          <a:rPr lang="en-IN" b="0" i="1" smtClean="0">
                            <a:latin typeface="Cambria Math" panose="02040503050406030204" pitchFamily="18" charset="0"/>
                          </a:rPr>
                          <m:t>2</m:t>
                        </m:r>
                      </m:sup>
                    </m:sSub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𝜎</m:t>
                        </m:r>
                      </m:e>
                      <m:sup>
                        <m:r>
                          <a:rPr lang="en-IN" b="0" i="1" smtClean="0">
                            <a:latin typeface="Cambria Math" panose="02040503050406030204" pitchFamily="18" charset="0"/>
                          </a:rPr>
                          <m:t>2</m:t>
                        </m:r>
                      </m:sup>
                    </m:sSup>
                  </m:oMath>
                </a14:m>
                <a:r>
                  <a:rPr lang="en-IN" dirty="0"/>
                  <a:t> i.e. </a:t>
                </a:r>
                <a14:m>
                  <m:oMath xmlns:m="http://schemas.openxmlformats.org/officeDocument/2006/math">
                    <m:r>
                      <a:rPr lang="en-IN" i="1" smtClean="0">
                        <a:latin typeface="Cambria Math" panose="02040503050406030204" pitchFamily="18" charset="0"/>
                        <a:ea typeface="Cambria Math" panose="02040503050406030204" pitchFamily="18" charset="0"/>
                      </a:rPr>
                      <m:t>𝒩</m:t>
                    </m:r>
                    <m:d>
                      <m:dPr>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 </m:t>
                        </m:r>
                        <m:sSup>
                          <m:sSupPr>
                            <m:ctrlPr>
                              <a:rPr lang="en-IN" i="1">
                                <a:latin typeface="Cambria Math" panose="02040503050406030204" pitchFamily="18" charset="0"/>
                              </a:rPr>
                            </m:ctrlPr>
                          </m:sSupPr>
                          <m:e>
                            <m:r>
                              <a:rPr lang="en-IN" b="1">
                                <a:latin typeface="Cambria Math" panose="02040503050406030204" pitchFamily="18" charset="0"/>
                              </a:rPr>
                              <m:t>𝐰</m:t>
                            </m:r>
                          </m:e>
                          <m:sup>
                            <m:r>
                              <a:rPr lang="en-IN" i="1">
                                <a:latin typeface="Cambria Math" panose="02040503050406030204" pitchFamily="18" charset="0"/>
                              </a:rPr>
                              <m:t>⊤</m:t>
                            </m:r>
                          </m:sup>
                        </m:sSup>
                        <m:r>
                          <a:rPr lang="en-IN" b="1">
                            <a:latin typeface="Cambria Math" panose="02040503050406030204" pitchFamily="18" charset="0"/>
                          </a:rPr>
                          <m:t>𝐱</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𝜎</m:t>
                            </m:r>
                          </m:e>
                          <m:sup>
                            <m:r>
                              <a:rPr lang="en-IN" b="0" i="1" smtClean="0">
                                <a:latin typeface="Cambria Math" panose="02040503050406030204" pitchFamily="18" charset="0"/>
                              </a:rPr>
                              <m:t>2</m:t>
                            </m:r>
                          </m:sup>
                        </m:sSup>
                      </m:e>
                    </m:d>
                  </m:oMath>
                </a14:m>
                <a:endParaRPr lang="en-IN" dirty="0"/>
              </a:p>
              <a:p>
                <a:pPr lvl="2"/>
                <a:r>
                  <a:rPr lang="en-IN" dirty="0"/>
                  <a:t>We can also choose a different </a:t>
                </a:r>
                <a14:m>
                  <m:oMath xmlns:m="http://schemas.openxmlformats.org/officeDocument/2006/math">
                    <m:r>
                      <a:rPr lang="en-IN" b="0" i="1" smtClean="0">
                        <a:latin typeface="Cambria Math" panose="02040503050406030204" pitchFamily="18" charset="0"/>
                      </a:rPr>
                      <m:t>𝜎</m:t>
                    </m:r>
                  </m:oMath>
                </a14:m>
                <a:r>
                  <a:rPr lang="en-IN" dirty="0"/>
                  <a:t> for every data point – more complicated</a:t>
                </a:r>
              </a:p>
              <a:p>
                <a:r>
                  <a:rPr lang="en-IN" dirty="0"/>
                  <a:t>Likelihood function w.r.t a data point </a:t>
                </a:r>
                <a14:m>
                  <m:oMath xmlns:m="http://schemas.openxmlformats.org/officeDocument/2006/math">
                    <m:d>
                      <m:dPr>
                        <m:ctrlPr>
                          <a:rPr lang="en-IN" b="0" i="1" smtClean="0">
                            <a:latin typeface="Cambria Math" panose="02040503050406030204" pitchFamily="18" charset="0"/>
                          </a:rPr>
                        </m:ctrlPr>
                      </m:dPr>
                      <m:e>
                        <m:sSup>
                          <m:sSupPr>
                            <m:ctrlPr>
                              <a:rPr lang="en-IN" b="0" i="1" smtClean="0">
                                <a:latin typeface="Cambria Math" panose="02040503050406030204" pitchFamily="18" charset="0"/>
                              </a:rPr>
                            </m:ctrlPr>
                          </m:sSupPr>
                          <m:e>
                            <m:r>
                              <a:rPr lang="en-IN" b="1" i="0" smtClean="0">
                                <a:latin typeface="Cambria Math" panose="02040503050406030204" pitchFamily="18" charset="0"/>
                              </a:rPr>
                              <m:t>𝐱</m:t>
                            </m:r>
                          </m:e>
                          <m:sup>
                            <m:r>
                              <a:rPr lang="en-IN" b="0" i="1" smtClean="0">
                                <a:latin typeface="Cambria Math" panose="02040503050406030204" pitchFamily="18" charset="0"/>
                              </a:rPr>
                              <m:t>𝑖</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𝑖</m:t>
                            </m:r>
                          </m:sup>
                        </m:sSup>
                      </m:e>
                    </m:d>
                  </m:oMath>
                </a14:m>
                <a:r>
                  <a:rPr lang="en-IN" dirty="0"/>
                  <a:t> then becomes</a:t>
                </a:r>
                <a:br>
                  <a:rPr lang="en-IN" dirty="0"/>
                </a:br>
                <a14:m>
                  <m:oMath xmlns:m="http://schemas.openxmlformats.org/officeDocument/2006/math">
                    <m:r>
                      <a:rPr lang="en-IN" sz="2800" i="1">
                        <a:latin typeface="Cambria Math" panose="02040503050406030204" pitchFamily="18" charset="0"/>
                        <a:ea typeface="Cambria Math" panose="02040503050406030204" pitchFamily="18" charset="0"/>
                      </a:rPr>
                      <m:t>𝒩</m:t>
                    </m:r>
                    <m:d>
                      <m:dPr>
                        <m:ctrlPr>
                          <a:rPr lang="en-IN" sz="2800" i="1">
                            <a:latin typeface="Cambria Math" panose="02040503050406030204" pitchFamily="18" charset="0"/>
                            <a:ea typeface="Cambria Math" panose="02040503050406030204" pitchFamily="18" charset="0"/>
                          </a:rPr>
                        </m:ctrlPr>
                      </m:dPr>
                      <m:e>
                        <m:sSup>
                          <m:sSupPr>
                            <m:ctrlPr>
                              <a:rPr lang="en-IN" sz="2800" b="0" i="1" smtClean="0">
                                <a:latin typeface="Cambria Math" panose="02040503050406030204" pitchFamily="18" charset="0"/>
                                <a:ea typeface="Cambria Math" panose="02040503050406030204" pitchFamily="18" charset="0"/>
                              </a:rPr>
                            </m:ctrlPr>
                          </m:sSupPr>
                          <m:e>
                            <m:r>
                              <a:rPr lang="en-IN" sz="2800" b="0" i="1" smtClean="0">
                                <a:latin typeface="Cambria Math" panose="02040503050406030204" pitchFamily="18" charset="0"/>
                                <a:ea typeface="Cambria Math" panose="02040503050406030204" pitchFamily="18" charset="0"/>
                              </a:rPr>
                              <m:t>𝑦</m:t>
                            </m:r>
                          </m:e>
                          <m:sup>
                            <m:r>
                              <a:rPr lang="en-IN" sz="2800" b="0" i="1" smtClean="0">
                                <a:latin typeface="Cambria Math" panose="02040503050406030204" pitchFamily="18" charset="0"/>
                                <a:ea typeface="Cambria Math" panose="02040503050406030204" pitchFamily="18" charset="0"/>
                              </a:rPr>
                              <m:t>𝑖</m:t>
                            </m:r>
                          </m:sup>
                        </m:sSup>
                        <m:r>
                          <a:rPr lang="en-IN" sz="2800" b="0" i="1" smtClean="0">
                            <a:latin typeface="Cambria Math" panose="02040503050406030204" pitchFamily="18" charset="0"/>
                            <a:ea typeface="Cambria Math" panose="02040503050406030204" pitchFamily="18" charset="0"/>
                          </a:rPr>
                          <m:t> </m:t>
                        </m:r>
                        <m:r>
                          <a:rPr lang="en-IN" sz="2800" i="1">
                            <a:latin typeface="Cambria Math" panose="02040503050406030204" pitchFamily="18" charset="0"/>
                            <a:ea typeface="Cambria Math" panose="02040503050406030204" pitchFamily="18" charset="0"/>
                          </a:rPr>
                          <m:t>| </m:t>
                        </m:r>
                        <m:sSup>
                          <m:sSupPr>
                            <m:ctrlPr>
                              <a:rPr lang="en-IN" sz="2800" i="1">
                                <a:latin typeface="Cambria Math" panose="02040503050406030204" pitchFamily="18" charset="0"/>
                              </a:rPr>
                            </m:ctrlPr>
                          </m:sSupPr>
                          <m:e>
                            <m:r>
                              <a:rPr lang="en-IN" sz="2800" b="1">
                                <a:latin typeface="Cambria Math" panose="02040503050406030204" pitchFamily="18" charset="0"/>
                              </a:rPr>
                              <m:t>𝐰</m:t>
                            </m:r>
                          </m:e>
                          <m:sup>
                            <m:r>
                              <a:rPr lang="en-IN" sz="2800" i="1">
                                <a:latin typeface="Cambria Math" panose="02040503050406030204" pitchFamily="18" charset="0"/>
                              </a:rPr>
                              <m:t>⊤</m:t>
                            </m:r>
                          </m:sup>
                        </m:sSup>
                        <m:sSup>
                          <m:sSupPr>
                            <m:ctrlPr>
                              <a:rPr lang="en-IN" sz="2800" b="1" i="1" smtClean="0">
                                <a:latin typeface="Cambria Math" panose="02040503050406030204" pitchFamily="18" charset="0"/>
                              </a:rPr>
                            </m:ctrlPr>
                          </m:sSupPr>
                          <m:e>
                            <m:r>
                              <a:rPr lang="en-IN" sz="2800" b="1">
                                <a:latin typeface="Cambria Math" panose="02040503050406030204" pitchFamily="18" charset="0"/>
                              </a:rPr>
                              <m:t>𝐱</m:t>
                            </m:r>
                          </m:e>
                          <m:sup>
                            <m:r>
                              <a:rPr lang="en-IN" sz="2800" b="0" i="1" smtClean="0">
                                <a:latin typeface="Cambria Math" panose="02040503050406030204" pitchFamily="18" charset="0"/>
                              </a:rPr>
                              <m:t>𝑖</m:t>
                            </m:r>
                          </m:sup>
                        </m:sSup>
                        <m:r>
                          <a:rPr lang="en-IN" sz="2800" i="1">
                            <a:latin typeface="Cambria Math" panose="02040503050406030204" pitchFamily="18" charset="0"/>
                          </a:rPr>
                          <m:t>,</m:t>
                        </m:r>
                        <m:sSup>
                          <m:sSupPr>
                            <m:ctrlPr>
                              <a:rPr lang="en-IN" sz="2800" i="1">
                                <a:latin typeface="Cambria Math" panose="02040503050406030204" pitchFamily="18" charset="0"/>
                              </a:rPr>
                            </m:ctrlPr>
                          </m:sSupPr>
                          <m:e>
                            <m:r>
                              <a:rPr lang="en-IN" sz="2800" i="1">
                                <a:latin typeface="Cambria Math" panose="02040503050406030204" pitchFamily="18" charset="0"/>
                              </a:rPr>
                              <m:t>𝜎</m:t>
                            </m:r>
                          </m:e>
                          <m:sup>
                            <m:r>
                              <a:rPr lang="en-IN" sz="2800" i="1">
                                <a:latin typeface="Cambria Math" panose="02040503050406030204" pitchFamily="18" charset="0"/>
                              </a:rPr>
                              <m:t>2</m:t>
                            </m:r>
                          </m:sup>
                        </m:sSup>
                      </m:e>
                    </m:d>
                    <m:r>
                      <a:rPr lang="en-IN" sz="2800" b="0" i="1" smtClean="0">
                        <a:latin typeface="Cambria Math" panose="02040503050406030204" pitchFamily="18" charset="0"/>
                      </a:rPr>
                      <m:t>=</m:t>
                    </m:r>
                    <m:f>
                      <m:fPr>
                        <m:ctrlPr>
                          <a:rPr lang="en-IN" sz="2800" b="0" i="1" smtClean="0">
                            <a:latin typeface="Cambria Math" panose="02040503050406030204" pitchFamily="18" charset="0"/>
                          </a:rPr>
                        </m:ctrlPr>
                      </m:fPr>
                      <m:num>
                        <m:r>
                          <a:rPr lang="en-IN" sz="2800" b="0" i="1" smtClean="0">
                            <a:latin typeface="Cambria Math" panose="02040503050406030204" pitchFamily="18" charset="0"/>
                          </a:rPr>
                          <m:t>1</m:t>
                        </m:r>
                      </m:num>
                      <m:den>
                        <m:rad>
                          <m:radPr>
                            <m:degHide m:val="on"/>
                            <m:ctrlPr>
                              <a:rPr lang="en-IN" sz="2800" b="0" i="1" smtClean="0">
                                <a:latin typeface="Cambria Math" panose="02040503050406030204" pitchFamily="18" charset="0"/>
                              </a:rPr>
                            </m:ctrlPr>
                          </m:radPr>
                          <m:deg/>
                          <m:e>
                            <m:r>
                              <a:rPr lang="en-IN" sz="2800" b="0" i="1" smtClean="0">
                                <a:latin typeface="Cambria Math" panose="02040503050406030204" pitchFamily="18" charset="0"/>
                              </a:rPr>
                              <m:t>2</m:t>
                            </m:r>
                            <m:r>
                              <a:rPr lang="en-IN" sz="2800" b="0" i="1" smtClean="0">
                                <a:latin typeface="Cambria Math" panose="02040503050406030204" pitchFamily="18" charset="0"/>
                              </a:rPr>
                              <m:t>𝜋</m:t>
                            </m:r>
                            <m:sSup>
                              <m:sSupPr>
                                <m:ctrlPr>
                                  <a:rPr lang="en-IN" sz="2800" b="0" i="1" smtClean="0">
                                    <a:latin typeface="Cambria Math" panose="02040503050406030204" pitchFamily="18" charset="0"/>
                                  </a:rPr>
                                </m:ctrlPr>
                              </m:sSupPr>
                              <m:e>
                                <m:r>
                                  <a:rPr lang="en-IN" sz="2800" b="0" i="1" smtClean="0">
                                    <a:latin typeface="Cambria Math" panose="02040503050406030204" pitchFamily="18" charset="0"/>
                                  </a:rPr>
                                  <m:t>𝜎</m:t>
                                </m:r>
                              </m:e>
                              <m:sup>
                                <m:r>
                                  <a:rPr lang="en-IN" sz="2800" b="0" i="1" smtClean="0">
                                    <a:latin typeface="Cambria Math" panose="02040503050406030204" pitchFamily="18" charset="0"/>
                                  </a:rPr>
                                  <m:t>2</m:t>
                                </m:r>
                              </m:sup>
                            </m:sSup>
                          </m:e>
                        </m:rad>
                      </m:den>
                    </m:f>
                    <m:func>
                      <m:funcPr>
                        <m:ctrlPr>
                          <a:rPr lang="en-IN" sz="2800" b="0" i="1" smtClean="0">
                            <a:latin typeface="Cambria Math" panose="02040503050406030204" pitchFamily="18" charset="0"/>
                          </a:rPr>
                        </m:ctrlPr>
                      </m:funcPr>
                      <m:fName>
                        <m:r>
                          <m:rPr>
                            <m:sty m:val="p"/>
                          </m:rPr>
                          <a:rPr lang="en-IN" sz="2800" b="0" i="0" smtClean="0">
                            <a:latin typeface="Cambria Math" panose="02040503050406030204" pitchFamily="18" charset="0"/>
                          </a:rPr>
                          <m:t>exp</m:t>
                        </m:r>
                      </m:fName>
                      <m:e>
                        <m:d>
                          <m:dPr>
                            <m:ctrlPr>
                              <a:rPr lang="en-IN" sz="2800" b="0" i="1" smtClean="0">
                                <a:latin typeface="Cambria Math" panose="02040503050406030204" pitchFamily="18" charset="0"/>
                              </a:rPr>
                            </m:ctrlPr>
                          </m:dPr>
                          <m:e>
                            <m:r>
                              <a:rPr lang="en-IN" sz="2800" b="0" i="1" smtClean="0">
                                <a:latin typeface="Cambria Math" panose="02040503050406030204" pitchFamily="18" charset="0"/>
                              </a:rPr>
                              <m:t>−</m:t>
                            </m:r>
                            <m:sSup>
                              <m:sSupPr>
                                <m:ctrlPr>
                                  <a:rPr lang="en-IN" sz="2800" b="0" i="1" smtClean="0">
                                    <a:latin typeface="Cambria Math" panose="02040503050406030204" pitchFamily="18" charset="0"/>
                                  </a:rPr>
                                </m:ctrlPr>
                              </m:sSupPr>
                              <m:e>
                                <m:d>
                                  <m:dPr>
                                    <m:ctrlPr>
                                      <a:rPr lang="en-IN" sz="2800" i="1">
                                        <a:latin typeface="Cambria Math" panose="02040503050406030204" pitchFamily="18" charset="0"/>
                                      </a:rPr>
                                    </m:ctrlPr>
                                  </m:dPr>
                                  <m:e>
                                    <m:sSup>
                                      <m:sSupPr>
                                        <m:ctrlPr>
                                          <a:rPr lang="en-IN" sz="2800" i="1">
                                            <a:latin typeface="Cambria Math" panose="02040503050406030204" pitchFamily="18" charset="0"/>
                                          </a:rPr>
                                        </m:ctrlPr>
                                      </m:sSupPr>
                                      <m:e>
                                        <m:r>
                                          <a:rPr lang="en-IN" sz="2800" i="1">
                                            <a:latin typeface="Cambria Math" panose="02040503050406030204" pitchFamily="18" charset="0"/>
                                          </a:rPr>
                                          <m:t>𝑦</m:t>
                                        </m:r>
                                      </m:e>
                                      <m:sup>
                                        <m:r>
                                          <a:rPr lang="en-IN" sz="2800" i="1">
                                            <a:latin typeface="Cambria Math" panose="02040503050406030204" pitchFamily="18" charset="0"/>
                                          </a:rPr>
                                          <m:t>𝑖</m:t>
                                        </m:r>
                                      </m:sup>
                                    </m:sSup>
                                    <m:r>
                                      <a:rPr lang="en-IN" sz="2800" i="1">
                                        <a:latin typeface="Cambria Math" panose="02040503050406030204" pitchFamily="18" charset="0"/>
                                      </a:rPr>
                                      <m:t>−</m:t>
                                    </m:r>
                                    <m:sSup>
                                      <m:sSupPr>
                                        <m:ctrlPr>
                                          <a:rPr lang="en-IN" sz="2800" i="1">
                                            <a:latin typeface="Cambria Math" panose="02040503050406030204" pitchFamily="18" charset="0"/>
                                          </a:rPr>
                                        </m:ctrlPr>
                                      </m:sSupPr>
                                      <m:e>
                                        <m:r>
                                          <a:rPr lang="en-IN" sz="2800" b="1">
                                            <a:latin typeface="Cambria Math" panose="02040503050406030204" pitchFamily="18" charset="0"/>
                                          </a:rPr>
                                          <m:t>𝐰</m:t>
                                        </m:r>
                                      </m:e>
                                      <m:sup>
                                        <m:r>
                                          <a:rPr lang="en-IN" sz="2800" i="1">
                                            <a:latin typeface="Cambria Math" panose="02040503050406030204" pitchFamily="18" charset="0"/>
                                          </a:rPr>
                                          <m:t>⊤</m:t>
                                        </m:r>
                                      </m:sup>
                                    </m:sSup>
                                    <m:sSup>
                                      <m:sSupPr>
                                        <m:ctrlPr>
                                          <a:rPr lang="en-IN" sz="2800" b="0" i="1" smtClean="0">
                                            <a:latin typeface="Cambria Math" panose="02040503050406030204" pitchFamily="18" charset="0"/>
                                          </a:rPr>
                                        </m:ctrlPr>
                                      </m:sSupPr>
                                      <m:e>
                                        <m:r>
                                          <a:rPr lang="en-IN" sz="2800" b="1">
                                            <a:latin typeface="Cambria Math" panose="02040503050406030204" pitchFamily="18" charset="0"/>
                                          </a:rPr>
                                          <m:t>𝐱</m:t>
                                        </m:r>
                                      </m:e>
                                      <m:sup>
                                        <m:r>
                                          <a:rPr lang="en-IN" sz="2800" b="0" i="1" smtClean="0">
                                            <a:latin typeface="Cambria Math" panose="02040503050406030204" pitchFamily="18" charset="0"/>
                                          </a:rPr>
                                          <m:t>𝑖</m:t>
                                        </m:r>
                                      </m:sup>
                                    </m:sSup>
                                  </m:e>
                                </m:d>
                              </m:e>
                              <m:sup>
                                <m:r>
                                  <a:rPr lang="en-IN" sz="2800" b="0" i="1" smtClean="0">
                                    <a:latin typeface="Cambria Math" panose="02040503050406030204" pitchFamily="18" charset="0"/>
                                  </a:rPr>
                                  <m:t>2</m:t>
                                </m:r>
                              </m:sup>
                            </m:sSup>
                            <m:r>
                              <a:rPr lang="en-IN" sz="2800" b="0" i="1" smtClean="0">
                                <a:latin typeface="Cambria Math" panose="02040503050406030204" pitchFamily="18" charset="0"/>
                              </a:rPr>
                              <m:t>/</m:t>
                            </m:r>
                            <m:sSup>
                              <m:sSupPr>
                                <m:ctrlPr>
                                  <a:rPr lang="en-IN" sz="2800" b="0" i="1" smtClean="0">
                                    <a:latin typeface="Cambria Math" panose="02040503050406030204" pitchFamily="18" charset="0"/>
                                  </a:rPr>
                                </m:ctrlPr>
                              </m:sSupPr>
                              <m:e>
                                <m:r>
                                  <a:rPr lang="en-IN" sz="2800" b="0" i="1" smtClean="0">
                                    <a:latin typeface="Cambria Math" panose="02040503050406030204" pitchFamily="18" charset="0"/>
                                  </a:rPr>
                                  <m:t>2</m:t>
                                </m:r>
                                <m:r>
                                  <a:rPr lang="en-IN" sz="2800" b="0" i="1" smtClean="0">
                                    <a:latin typeface="Cambria Math" panose="02040503050406030204" pitchFamily="18" charset="0"/>
                                  </a:rPr>
                                  <m:t>𝜎</m:t>
                                </m:r>
                              </m:e>
                              <m:sup>
                                <m:r>
                                  <a:rPr lang="en-IN" sz="2800" b="0" i="1" smtClean="0">
                                    <a:latin typeface="Cambria Math" panose="02040503050406030204" pitchFamily="18" charset="0"/>
                                  </a:rPr>
                                  <m:t>2</m:t>
                                </m:r>
                              </m:sup>
                            </m:sSup>
                          </m:e>
                        </m:d>
                      </m:e>
                    </m:func>
                  </m:oMath>
                </a14:m>
                <a:r>
                  <a:rPr lang="en-IN" sz="2800" dirty="0"/>
                  <a:t> </a:t>
                </a:r>
                <a:endParaRPr lang="en-IN" dirty="0"/>
              </a:p>
              <a:p>
                <a:r>
                  <a:rPr lang="en-IN" dirty="0"/>
                  <a:t>Negative log likelihood w.r.t a set of data points </a:t>
                </a:r>
                <a14:m>
                  <m:oMath xmlns:m="http://schemas.openxmlformats.org/officeDocument/2006/math">
                    <m:sSubSup>
                      <m:sSubSupPr>
                        <m:ctrlPr>
                          <a:rPr lang="en-IN" b="0" i="1" smtClean="0">
                            <a:latin typeface="Cambria Math" panose="02040503050406030204" pitchFamily="18" charset="0"/>
                          </a:rPr>
                        </m:ctrlPr>
                      </m:sSubSupPr>
                      <m:e>
                        <m:d>
                          <m:dPr>
                            <m:begChr m:val="{"/>
                            <m:endChr m:val="}"/>
                            <m:ctrlPr>
                              <a:rPr lang="en-IN" b="0" i="1" smtClean="0">
                                <a:latin typeface="Cambria Math" panose="02040503050406030204" pitchFamily="18" charset="0"/>
                              </a:rPr>
                            </m:ctrlPr>
                          </m:dPr>
                          <m:e>
                            <m:d>
                              <m:dPr>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b="1" i="0">
                                        <a:latin typeface="Cambria Math" panose="02040503050406030204" pitchFamily="18" charset="0"/>
                                      </a:rPr>
                                      <m:t>𝐱</m:t>
                                    </m:r>
                                  </m:e>
                                  <m:sup>
                                    <m:r>
                                      <a:rPr lang="en-IN" i="1">
                                        <a:latin typeface="Cambria Math" panose="02040503050406030204" pitchFamily="18" charset="0"/>
                                      </a:rPr>
                                      <m:t>𝑖</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𝑖</m:t>
                                    </m:r>
                                  </m:sup>
                                </m:sSup>
                              </m:e>
                            </m:d>
                          </m:e>
                        </m:d>
                      </m:e>
                      <m:sub>
                        <m: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sSubSup>
                  </m:oMath>
                </a14:m>
                <a:br>
                  <a:rPr lang="en-IN" dirty="0"/>
                </a:br>
                <a14:m>
                  <m:oMath xmlns:m="http://schemas.openxmlformats.org/officeDocument/2006/math">
                    <m:func>
                      <m:funcPr>
                        <m:ctrlPr>
                          <a:rPr lang="en-IN" b="0" i="1" smtClean="0">
                            <a:latin typeface="Cambria Math" panose="02040503050406030204" pitchFamily="18" charset="0"/>
                          </a:rPr>
                        </m:ctrlPr>
                      </m:funcPr>
                      <m:fName>
                        <m:f>
                          <m:fPr>
                            <m:ctrlPr>
                              <a:rPr lang="en-IN" b="0" i="1" smtClean="0">
                                <a:latin typeface="Cambria Math" panose="02040503050406030204" pitchFamily="18" charset="0"/>
                              </a:rPr>
                            </m:ctrlPr>
                          </m:fPr>
                          <m:num>
                            <m:r>
                              <a:rPr lang="en-IN" b="0" i="1" smtClean="0">
                                <a:latin typeface="Cambria Math" panose="02040503050406030204" pitchFamily="18" charset="0"/>
                              </a:rPr>
                              <m:t>𝑛</m:t>
                            </m:r>
                          </m:num>
                          <m:den>
                            <m:r>
                              <a:rPr lang="en-IN" b="0" i="0" smtClean="0">
                                <a:latin typeface="Cambria Math" panose="02040503050406030204" pitchFamily="18" charset="0"/>
                              </a:rPr>
                              <m:t>2</m:t>
                            </m:r>
                          </m:den>
                        </m:f>
                        <m:r>
                          <m:rPr>
                            <m:sty m:val="p"/>
                          </m:rPr>
                          <a:rPr lang="en-IN" b="0" i="0" smtClean="0">
                            <a:latin typeface="Cambria Math" panose="02040503050406030204" pitchFamily="18" charset="0"/>
                          </a:rPr>
                          <m:t>ln</m:t>
                        </m:r>
                      </m:fName>
                      <m:e>
                        <m:d>
                          <m:dPr>
                            <m:ctrlPr>
                              <a:rPr lang="en-IN" i="1">
                                <a:latin typeface="Cambria Math" panose="02040503050406030204" pitchFamily="18" charset="0"/>
                              </a:rPr>
                            </m:ctrlPr>
                          </m:dPr>
                          <m:e>
                            <m:r>
                              <a:rPr lang="en-IN" i="1">
                                <a:latin typeface="Cambria Math" panose="02040503050406030204" pitchFamily="18" charset="0"/>
                              </a:rPr>
                              <m:t>2</m:t>
                            </m:r>
                            <m:r>
                              <a:rPr lang="en-IN" i="1">
                                <a:latin typeface="Cambria Math" panose="02040503050406030204" pitchFamily="18" charset="0"/>
                              </a:rPr>
                              <m:t>𝜋</m:t>
                            </m:r>
                            <m:sSup>
                              <m:sSupPr>
                                <m:ctrlPr>
                                  <a:rPr lang="en-IN" i="1">
                                    <a:latin typeface="Cambria Math" panose="02040503050406030204" pitchFamily="18" charset="0"/>
                                  </a:rPr>
                                </m:ctrlPr>
                              </m:sSupPr>
                              <m:e>
                                <m:r>
                                  <a:rPr lang="en-IN" i="1">
                                    <a:latin typeface="Cambria Math" panose="02040503050406030204" pitchFamily="18" charset="0"/>
                                  </a:rPr>
                                  <m:t>𝜎</m:t>
                                </m:r>
                              </m:e>
                              <m:sup>
                                <m:r>
                                  <a:rPr lang="en-IN" i="1">
                                    <a:latin typeface="Cambria Math" panose="02040503050406030204" pitchFamily="18" charset="0"/>
                                  </a:rPr>
                                  <m:t>2</m:t>
                                </m:r>
                              </m:sup>
                            </m:sSup>
                          </m:e>
                        </m:d>
                      </m:e>
                    </m:func>
                    <m:r>
                      <a:rPr lang="en-IN" i="1">
                        <a:latin typeface="Cambria Math" panose="02040503050406030204" pitchFamily="18" charset="0"/>
                      </a:rPr>
                      <m:t>+</m:t>
                    </m:r>
                    <m:f>
                      <m:fPr>
                        <m:ctrlPr>
                          <a:rPr lang="en-IN" i="1">
                            <a:latin typeface="Cambria Math" panose="02040503050406030204" pitchFamily="18" charset="0"/>
                          </a:rPr>
                        </m:ctrlPr>
                      </m:fPr>
                      <m:num>
                        <m:r>
                          <a:rPr lang="en-IN" i="1">
                            <a:latin typeface="Cambria Math" panose="02040503050406030204" pitchFamily="18" charset="0"/>
                          </a:rPr>
                          <m:t>1</m:t>
                        </m:r>
                      </m:num>
                      <m:den>
                        <m:r>
                          <a:rPr lang="en-IN" i="1">
                            <a:latin typeface="Cambria Math" panose="02040503050406030204" pitchFamily="18" charset="0"/>
                          </a:rPr>
                          <m:t>2</m:t>
                        </m:r>
                        <m:sSup>
                          <m:sSupPr>
                            <m:ctrlPr>
                              <a:rPr lang="en-IN" i="1">
                                <a:latin typeface="Cambria Math" panose="02040503050406030204" pitchFamily="18" charset="0"/>
                              </a:rPr>
                            </m:ctrlPr>
                          </m:sSupPr>
                          <m:e>
                            <m:r>
                              <a:rPr lang="en-IN" i="1">
                                <a:latin typeface="Cambria Math" panose="02040503050406030204" pitchFamily="18" charset="0"/>
                              </a:rPr>
                              <m:t>𝜎</m:t>
                            </m:r>
                          </m:e>
                          <m:sup>
                            <m:r>
                              <a:rPr lang="en-IN" i="1">
                                <a:latin typeface="Cambria Math" panose="02040503050406030204" pitchFamily="18" charset="0"/>
                              </a:rPr>
                              <m:t>2</m:t>
                            </m:r>
                          </m:sup>
                        </m:sSup>
                      </m:den>
                    </m:f>
                    <m:nary>
                      <m:naryPr>
                        <m:chr m:val="∑"/>
                        <m:limLoc m:val="subSup"/>
                        <m:ctrlPr>
                          <a:rPr lang="en-IN" i="1" smtClean="0">
                            <a:latin typeface="Cambria Math" panose="02040503050406030204" pitchFamily="18" charset="0"/>
                          </a:rPr>
                        </m:ctrlPr>
                      </m:naryPr>
                      <m:sub>
                        <m:r>
                          <m:rPr>
                            <m:brk m:alnAt="25"/>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e>
                        <m:sSup>
                          <m:sSupPr>
                            <m:ctrlPr>
                              <a:rPr lang="en-IN" i="1">
                                <a:latin typeface="Cambria Math" panose="02040503050406030204" pitchFamily="18" charset="0"/>
                              </a:rPr>
                            </m:ctrlPr>
                          </m:sSupPr>
                          <m:e>
                            <m:d>
                              <m:dPr>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𝑖</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b="1">
                                        <a:latin typeface="Cambria Math" panose="02040503050406030204" pitchFamily="18" charset="0"/>
                                      </a:rPr>
                                      <m:t>𝐰</m:t>
                                    </m:r>
                                  </m:e>
                                  <m:sup>
                                    <m:r>
                                      <a:rPr lang="en-IN" i="1">
                                        <a:latin typeface="Cambria Math" panose="02040503050406030204" pitchFamily="18" charset="0"/>
                                      </a:rPr>
                                      <m:t>⊤</m:t>
                                    </m:r>
                                  </m:sup>
                                </m:sSup>
                                <m:sSup>
                                  <m:sSupPr>
                                    <m:ctrlPr>
                                      <a:rPr lang="en-IN" b="1" i="1" smtClean="0">
                                        <a:latin typeface="Cambria Math" panose="02040503050406030204" pitchFamily="18" charset="0"/>
                                      </a:rPr>
                                    </m:ctrlPr>
                                  </m:sSupPr>
                                  <m:e>
                                    <m:r>
                                      <a:rPr lang="en-IN" b="1">
                                        <a:latin typeface="Cambria Math" panose="02040503050406030204" pitchFamily="18" charset="0"/>
                                      </a:rPr>
                                      <m:t>𝐱</m:t>
                                    </m:r>
                                  </m:e>
                                  <m:sup>
                                    <m:r>
                                      <a:rPr lang="en-IN" b="0" i="1" smtClean="0">
                                        <a:latin typeface="Cambria Math" panose="02040503050406030204" pitchFamily="18" charset="0"/>
                                      </a:rPr>
                                      <m:t>𝑖</m:t>
                                    </m:r>
                                  </m:sup>
                                </m:sSup>
                              </m:e>
                            </m:d>
                          </m:e>
                          <m:sup>
                            <m:r>
                              <a:rPr lang="en-IN" i="1">
                                <a:latin typeface="Cambria Math" panose="02040503050406030204" pitchFamily="18" charset="0"/>
                              </a:rPr>
                              <m:t>2</m:t>
                            </m:r>
                          </m:sup>
                        </m:sSup>
                      </m:e>
                    </m:nary>
                  </m:oMath>
                </a14:m>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4" y="1111624"/>
                <a:ext cx="11600328" cy="5746376"/>
              </a:xfrm>
              <a:blipFill>
                <a:blip r:embed="rId2"/>
                <a:stretch>
                  <a:fillRect l="-578" t="-2545"/>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13</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814" y="147200"/>
            <a:ext cx="1928846" cy="1928846"/>
          </a:xfrm>
          <a:prstGeom prst="rect">
            <a:avLst/>
          </a:prstGeom>
        </p:spPr>
      </p:pic>
      <mc:AlternateContent xmlns:mc="http://schemas.openxmlformats.org/markup-compatibility/2006" xmlns:a14="http://schemas.microsoft.com/office/drawing/2010/main">
        <mc:Choice Requires="a14">
          <p:sp>
            <p:nvSpPr>
              <p:cNvPr id="6" name="Rectangular Callout 5"/>
              <p:cNvSpPr/>
              <p:nvPr/>
            </p:nvSpPr>
            <p:spPr>
              <a:xfrm>
                <a:off x="3688422" y="377899"/>
                <a:ext cx="6876137" cy="1156723"/>
              </a:xfrm>
              <a:prstGeom prst="wedgeRectCallout">
                <a:avLst>
                  <a:gd name="adj1" fmla="val 59164"/>
                  <a:gd name="adj2" fmla="val 39864"/>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But apart from the first term and the scaling factor, both of which are constants and do not depend on the model </a:t>
                </a:r>
                <a14:m>
                  <m:oMath xmlns:m="http://schemas.openxmlformats.org/officeDocument/2006/math">
                    <m:r>
                      <a:rPr lang="en-IN" sz="2400" b="1" i="0" smtClean="0">
                        <a:solidFill>
                          <a:schemeClr val="bg1"/>
                        </a:solidFill>
                        <a:latin typeface="Cambria Math" panose="02040503050406030204" pitchFamily="18" charset="0"/>
                      </a:rPr>
                      <m:t>𝐰</m:t>
                    </m:r>
                  </m:oMath>
                </a14:m>
                <a:r>
                  <a:rPr lang="en-US" sz="2400" dirty="0">
                    <a:solidFill>
                      <a:schemeClr val="bg1"/>
                    </a:solidFill>
                    <a:latin typeface="+mj-lt"/>
                  </a:rPr>
                  <a:t> the rest is just the least squares loss term!</a:t>
                </a:r>
                <a:endParaRPr lang="en-US" sz="2400" i="1" dirty="0">
                  <a:solidFill>
                    <a:schemeClr val="bg1"/>
                  </a:solidFill>
                  <a:latin typeface="+mj-lt"/>
                </a:endParaRPr>
              </a:p>
            </p:txBody>
          </p:sp>
        </mc:Choice>
        <mc:Fallback xmlns="">
          <p:sp>
            <p:nvSpPr>
              <p:cNvPr id="6" name="Rectangular Callout 5"/>
              <p:cNvSpPr>
                <a:spLocks noRot="1" noChangeAspect="1" noMove="1" noResize="1" noEditPoints="1" noAdjustHandles="1" noChangeArrowheads="1" noChangeShapeType="1" noTextEdit="1"/>
              </p:cNvSpPr>
              <p:nvPr/>
            </p:nvSpPr>
            <p:spPr>
              <a:xfrm>
                <a:off x="3688422" y="377899"/>
                <a:ext cx="6876137" cy="1156723"/>
              </a:xfrm>
              <a:prstGeom prst="wedgeRectCallout">
                <a:avLst>
                  <a:gd name="adj1" fmla="val 59164"/>
                  <a:gd name="adj2" fmla="val 39864"/>
                </a:avLst>
              </a:prstGeom>
              <a:blipFill>
                <a:blip r:embed="rId4"/>
                <a:stretch>
                  <a:fillRect l="-727" t="-4082" b="-11224"/>
                </a:stretch>
              </a:blipFill>
              <a:ln w="38100">
                <a:solidFill>
                  <a:schemeClr val="accent1"/>
                </a:solidFill>
              </a:ln>
            </p:spPr>
            <p:txBody>
              <a:bodyPr/>
              <a:lstStyle/>
              <a:p>
                <a:r>
                  <a:rPr lang="en-IN">
                    <a:noFill/>
                  </a:rPr>
                  <a:t> </a:t>
                </a:r>
              </a:p>
            </p:txBody>
          </p:sp>
        </mc:Fallback>
      </mc:AlternateContent>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0075212" y="3739847"/>
            <a:ext cx="1832396" cy="1832396"/>
          </a:xfrm>
          <a:prstGeom prst="rect">
            <a:avLst/>
          </a:prstGeom>
        </p:spPr>
      </p:pic>
      <mc:AlternateContent xmlns:mc="http://schemas.openxmlformats.org/markup-compatibility/2006" xmlns:a14="http://schemas.microsoft.com/office/drawing/2010/main">
        <mc:Choice Requires="a14">
          <p:sp>
            <p:nvSpPr>
              <p:cNvPr id="15" name="Rectangular Callout 14"/>
              <p:cNvSpPr/>
              <p:nvPr/>
            </p:nvSpPr>
            <p:spPr>
              <a:xfrm>
                <a:off x="5889130" y="3576467"/>
                <a:ext cx="4694209" cy="1199297"/>
              </a:xfrm>
              <a:prstGeom prst="wedgeRectCallout">
                <a:avLst>
                  <a:gd name="adj1" fmla="val 59019"/>
                  <a:gd name="adj2" fmla="val 52993"/>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Also note that if we set all </a:t>
                </a:r>
                <a14:m>
                  <m:oMath xmlns:m="http://schemas.openxmlformats.org/officeDocument/2006/math">
                    <m:sSubSup>
                      <m:sSubSupPr>
                        <m:ctrlPr>
                          <a:rPr lang="en-IN" sz="2400" i="1">
                            <a:solidFill>
                              <a:schemeClr val="bg1"/>
                            </a:solidFill>
                            <a:latin typeface="Cambria Math" panose="02040503050406030204" pitchFamily="18" charset="0"/>
                          </a:rPr>
                        </m:ctrlPr>
                      </m:sSubSupPr>
                      <m:e>
                        <m:r>
                          <a:rPr lang="en-IN" sz="2400" i="1">
                            <a:solidFill>
                              <a:schemeClr val="bg1"/>
                            </a:solidFill>
                            <a:latin typeface="Cambria Math" panose="02040503050406030204" pitchFamily="18" charset="0"/>
                          </a:rPr>
                          <m:t>𝜎</m:t>
                        </m:r>
                      </m:e>
                      <m:sub>
                        <m:r>
                          <a:rPr lang="en-IN" sz="2400" b="1">
                            <a:solidFill>
                              <a:schemeClr val="bg1"/>
                            </a:solidFill>
                            <a:latin typeface="Cambria Math" panose="02040503050406030204" pitchFamily="18" charset="0"/>
                          </a:rPr>
                          <m:t>𝐱</m:t>
                        </m:r>
                      </m:sub>
                      <m:sup>
                        <m:r>
                          <a:rPr lang="en-IN" sz="2400" i="1">
                            <a:solidFill>
                              <a:schemeClr val="bg1"/>
                            </a:solidFill>
                            <a:latin typeface="Cambria Math" panose="02040503050406030204" pitchFamily="18" charset="0"/>
                          </a:rPr>
                          <m:t>2</m:t>
                        </m:r>
                      </m:sup>
                    </m:sSubSup>
                    <m:r>
                      <a:rPr lang="en-IN" sz="2400" i="1">
                        <a:solidFill>
                          <a:schemeClr val="bg1"/>
                        </a:solidFill>
                        <a:latin typeface="Cambria Math" panose="02040503050406030204" pitchFamily="18" charset="0"/>
                      </a:rPr>
                      <m:t>=</m:t>
                    </m:r>
                    <m:sSup>
                      <m:sSupPr>
                        <m:ctrlPr>
                          <a:rPr lang="en-IN" sz="2400" i="1">
                            <a:solidFill>
                              <a:schemeClr val="bg1"/>
                            </a:solidFill>
                            <a:latin typeface="Cambria Math" panose="02040503050406030204" pitchFamily="18" charset="0"/>
                          </a:rPr>
                        </m:ctrlPr>
                      </m:sSupPr>
                      <m:e>
                        <m:r>
                          <a:rPr lang="en-IN" sz="2400" i="1">
                            <a:solidFill>
                              <a:schemeClr val="bg1"/>
                            </a:solidFill>
                            <a:latin typeface="Cambria Math" panose="02040503050406030204" pitchFamily="18" charset="0"/>
                          </a:rPr>
                          <m:t>𝜎</m:t>
                        </m:r>
                      </m:e>
                      <m:sup>
                        <m:r>
                          <a:rPr lang="en-IN" sz="2400" i="1">
                            <a:solidFill>
                              <a:schemeClr val="bg1"/>
                            </a:solidFill>
                            <a:latin typeface="Cambria Math" panose="02040503050406030204" pitchFamily="18" charset="0"/>
                          </a:rPr>
                          <m:t>2</m:t>
                        </m:r>
                      </m:sup>
                    </m:sSup>
                  </m:oMath>
                </a14:m>
                <a:r>
                  <a:rPr lang="en-IN" sz="2400" dirty="0">
                    <a:solidFill>
                      <a:schemeClr val="bg1"/>
                    </a:solidFill>
                    <a:latin typeface="+mj-lt"/>
                  </a:rPr>
                  <a:t> then it does not matter which </a:t>
                </a:r>
                <a14:m>
                  <m:oMath xmlns:m="http://schemas.openxmlformats.org/officeDocument/2006/math">
                    <m:r>
                      <a:rPr lang="en-IN" sz="2400" b="0" i="1" smtClean="0">
                        <a:solidFill>
                          <a:schemeClr val="bg1"/>
                        </a:solidFill>
                        <a:latin typeface="Cambria Math" panose="02040503050406030204" pitchFamily="18" charset="0"/>
                      </a:rPr>
                      <m:t>𝜎</m:t>
                    </m:r>
                  </m:oMath>
                </a14:m>
                <a:r>
                  <a:rPr lang="en-IN" sz="2400" dirty="0">
                    <a:solidFill>
                      <a:schemeClr val="bg1"/>
                    </a:solidFill>
                    <a:latin typeface="+mj-lt"/>
                  </a:rPr>
                  <a:t> we choose – will get the same model</a:t>
                </a:r>
              </a:p>
            </p:txBody>
          </p:sp>
        </mc:Choice>
        <mc:Fallback xmlns="">
          <p:sp>
            <p:nvSpPr>
              <p:cNvPr id="15" name="Rectangular Callout 14"/>
              <p:cNvSpPr>
                <a:spLocks noRot="1" noChangeAspect="1" noMove="1" noResize="1" noEditPoints="1" noAdjustHandles="1" noChangeArrowheads="1" noChangeShapeType="1" noTextEdit="1"/>
              </p:cNvSpPr>
              <p:nvPr/>
            </p:nvSpPr>
            <p:spPr>
              <a:xfrm>
                <a:off x="5889130" y="3576467"/>
                <a:ext cx="4694209" cy="1199297"/>
              </a:xfrm>
              <a:prstGeom prst="wedgeRectCallout">
                <a:avLst>
                  <a:gd name="adj1" fmla="val 59019"/>
                  <a:gd name="adj2" fmla="val 52993"/>
                </a:avLst>
              </a:prstGeom>
              <a:blipFill>
                <a:blip r:embed="rId6"/>
                <a:stretch>
                  <a:fillRect t="-1923" b="-6731"/>
                </a:stretch>
              </a:blipFill>
              <a:ln w="38100">
                <a:solidFill>
                  <a:schemeClr val="accent1"/>
                </a:solidFill>
              </a:ln>
            </p:spPr>
            <p:txBody>
              <a:bodyPr/>
              <a:lstStyle/>
              <a:p>
                <a:r>
                  <a:rPr lang="en-IN">
                    <a:noFill/>
                  </a:rPr>
                  <a:t> </a:t>
                </a:r>
              </a:p>
            </p:txBody>
          </p:sp>
        </mc:Fallback>
      </mc:AlternateContent>
      <p:sp>
        <p:nvSpPr>
          <p:cNvPr id="18" name="Rectangle 17"/>
          <p:cNvSpPr/>
          <p:nvPr/>
        </p:nvSpPr>
        <p:spPr>
          <a:xfrm>
            <a:off x="2712379" y="5817852"/>
            <a:ext cx="2404152" cy="10120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p:cNvSpPr/>
          <p:nvPr/>
        </p:nvSpPr>
        <p:spPr>
          <a:xfrm>
            <a:off x="5116530" y="5817852"/>
            <a:ext cx="729465" cy="10120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mc:AlternateContent xmlns:mc="http://schemas.openxmlformats.org/markup-compatibility/2006" xmlns:a14="http://schemas.microsoft.com/office/drawing/2010/main">
        <mc:Choice Requires="a14">
          <p:sp>
            <p:nvSpPr>
              <p:cNvPr id="16" name="TextBox 15"/>
              <p:cNvSpPr txBox="1"/>
              <p:nvPr/>
            </p:nvSpPr>
            <p:spPr>
              <a:xfrm>
                <a:off x="1699375" y="5936569"/>
                <a:ext cx="1095196" cy="77457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n-IN" sz="3200" b="0" i="1" smtClean="0">
                              <a:solidFill>
                                <a:schemeClr val="bg1"/>
                              </a:solidFill>
                              <a:latin typeface="Cambria Math" panose="02040503050406030204" pitchFamily="18" charset="0"/>
                            </a:rPr>
                          </m:ctrlPr>
                        </m:funcPr>
                        <m:fName>
                          <m:limLow>
                            <m:limLowPr>
                              <m:ctrlPr>
                                <a:rPr lang="en-IN" sz="3200" b="0" i="1" smtClean="0">
                                  <a:solidFill>
                                    <a:schemeClr val="bg1"/>
                                  </a:solidFill>
                                  <a:latin typeface="Cambria Math" panose="02040503050406030204" pitchFamily="18" charset="0"/>
                                </a:rPr>
                              </m:ctrlPr>
                            </m:limLowPr>
                            <m:e>
                              <m:r>
                                <m:rPr>
                                  <m:sty m:val="p"/>
                                </m:rPr>
                                <a:rPr lang="en-IN" sz="3200" b="0" i="0" smtClean="0">
                                  <a:solidFill>
                                    <a:schemeClr val="bg1"/>
                                  </a:solidFill>
                                  <a:latin typeface="Cambria Math" panose="02040503050406030204" pitchFamily="18" charset="0"/>
                                </a:rPr>
                                <m:t>min</m:t>
                              </m:r>
                            </m:e>
                            <m:lim>
                              <m:r>
                                <a:rPr lang="en-IN" sz="3200" b="1" i="0" smtClean="0">
                                  <a:solidFill>
                                    <a:schemeClr val="bg1"/>
                                  </a:solidFill>
                                  <a:latin typeface="Cambria Math" panose="02040503050406030204" pitchFamily="18" charset="0"/>
                                </a:rPr>
                                <m:t>𝐰</m:t>
                              </m:r>
                              <m:r>
                                <a:rPr lang="en-IN" sz="3200" b="0" i="1" smtClean="0">
                                  <a:solidFill>
                                    <a:schemeClr val="bg1"/>
                                  </a:solidFill>
                                  <a:latin typeface="Cambria Math" panose="02040503050406030204" pitchFamily="18" charset="0"/>
                                </a:rPr>
                                <m:t>∈</m:t>
                              </m:r>
                              <m:sSup>
                                <m:sSupPr>
                                  <m:ctrlPr>
                                    <a:rPr lang="en-IN" sz="3200" b="0" i="1" smtClean="0">
                                      <a:solidFill>
                                        <a:schemeClr val="bg1"/>
                                      </a:solidFill>
                                      <a:latin typeface="Cambria Math" panose="02040503050406030204" pitchFamily="18" charset="0"/>
                                      <a:ea typeface="Cambria Math" panose="02040503050406030204" pitchFamily="18" charset="0"/>
                                    </a:rPr>
                                  </m:ctrlPr>
                                </m:sSupPr>
                                <m:e>
                                  <m:r>
                                    <a:rPr lang="en-IN" sz="3200" b="0" i="1" smtClean="0">
                                      <a:solidFill>
                                        <a:schemeClr val="bg1"/>
                                      </a:solidFill>
                                      <a:latin typeface="Cambria Math" panose="02040503050406030204" pitchFamily="18" charset="0"/>
                                      <a:ea typeface="Cambria Math" panose="02040503050406030204" pitchFamily="18" charset="0"/>
                                    </a:rPr>
                                    <m:t>ℝ</m:t>
                                  </m:r>
                                </m:e>
                                <m:sup>
                                  <m:r>
                                    <a:rPr lang="en-IN" sz="3200" b="0" i="1" smtClean="0">
                                      <a:solidFill>
                                        <a:schemeClr val="bg1"/>
                                      </a:solidFill>
                                      <a:latin typeface="Cambria Math" panose="02040503050406030204" pitchFamily="18" charset="0"/>
                                      <a:ea typeface="Cambria Math" panose="02040503050406030204" pitchFamily="18" charset="0"/>
                                    </a:rPr>
                                    <m:t>𝑑</m:t>
                                  </m:r>
                                </m:sup>
                              </m:sSup>
                            </m:lim>
                          </m:limLow>
                        </m:fName>
                        <m:e/>
                      </m:func>
                    </m:oMath>
                  </m:oMathPara>
                </a14:m>
                <a:endParaRPr lang="en-IN" sz="3200" dirty="0">
                  <a:solidFill>
                    <a:schemeClr val="bg1"/>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1699375" y="5936569"/>
                <a:ext cx="1095196" cy="774571"/>
              </a:xfrm>
              <a:prstGeom prst="rect">
                <a:avLst/>
              </a:prstGeom>
              <a:blipFill>
                <a:blip r:embed="rId7"/>
                <a:stretch>
                  <a:fillRect/>
                </a:stretch>
              </a:blipFill>
            </p:spPr>
            <p:txBody>
              <a:bodyPr/>
              <a:lstStyle/>
              <a:p>
                <a:r>
                  <a:rPr lang="en-IN">
                    <a:noFill/>
                  </a:rPr>
                  <a:t> </a:t>
                </a:r>
              </a:p>
            </p:txBody>
          </p:sp>
        </mc:Fallback>
      </mc:AlternateContent>
      <p:grpSp>
        <p:nvGrpSpPr>
          <p:cNvPr id="17" name="Group 16">
            <a:extLst>
              <a:ext uri="{FF2B5EF4-FFF2-40B4-BE49-F238E27FC236}">
                <a16:creationId xmlns:a16="http://schemas.microsoft.com/office/drawing/2014/main" id="{70DBA134-CA44-48F3-B26B-A7B5689059E6}"/>
              </a:ext>
            </a:extLst>
          </p:cNvPr>
          <p:cNvGrpSpPr/>
          <p:nvPr/>
        </p:nvGrpSpPr>
        <p:grpSpPr>
          <a:xfrm>
            <a:off x="10704737" y="2579524"/>
            <a:ext cx="1143000" cy="1143000"/>
            <a:chOff x="2379643" y="355681"/>
            <a:chExt cx="1143000" cy="1143000"/>
          </a:xfrm>
        </p:grpSpPr>
        <p:sp>
          <p:nvSpPr>
            <p:cNvPr id="20" name="Oval 19">
              <a:extLst>
                <a:ext uri="{FF2B5EF4-FFF2-40B4-BE49-F238E27FC236}">
                  <a16:creationId xmlns:a16="http://schemas.microsoft.com/office/drawing/2014/main" id="{CA7D96F2-861C-71CE-06CA-74D0A4399B80}"/>
                </a:ext>
              </a:extLst>
            </p:cNvPr>
            <p:cNvSpPr/>
            <p:nvPr/>
          </p:nvSpPr>
          <p:spPr>
            <a:xfrm>
              <a:off x="2458535" y="428705"/>
              <a:ext cx="996869" cy="99686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21" name="Freeform: Shape 20">
              <a:extLst>
                <a:ext uri="{FF2B5EF4-FFF2-40B4-BE49-F238E27FC236}">
                  <a16:creationId xmlns:a16="http://schemas.microsoft.com/office/drawing/2014/main" id="{87E64B04-0420-B57D-A03B-4E8FA216C1AA}"/>
                </a:ext>
              </a:extLst>
            </p:cNvPr>
            <p:cNvSpPr>
              <a:spLocks noChangeAspect="1"/>
            </p:cNvSpPr>
            <p:nvPr/>
          </p:nvSpPr>
          <p:spPr>
            <a:xfrm>
              <a:off x="2379643" y="355681"/>
              <a:ext cx="1143000" cy="1143000"/>
            </a:xfrm>
            <a:custGeom>
              <a:avLst/>
              <a:gdLst>
                <a:gd name="connsiteX0" fmla="*/ 2286000 w 4572000"/>
                <a:gd name="connsiteY0" fmla="*/ 472140 h 4572000"/>
                <a:gd name="connsiteX1" fmla="*/ 457200 w 4572000"/>
                <a:gd name="connsiteY1" fmla="*/ 2300940 h 4572000"/>
                <a:gd name="connsiteX2" fmla="*/ 2286000 w 4572000"/>
                <a:gd name="connsiteY2" fmla="*/ 4129740 h 4572000"/>
                <a:gd name="connsiteX3" fmla="*/ 4114800 w 4572000"/>
                <a:gd name="connsiteY3" fmla="*/ 2300940 h 4572000"/>
                <a:gd name="connsiteX4" fmla="*/ 2286000 w 4572000"/>
                <a:gd name="connsiteY4" fmla="*/ 472140 h 4572000"/>
                <a:gd name="connsiteX5" fmla="*/ 2286000 w 4572000"/>
                <a:gd name="connsiteY5" fmla="*/ 0 h 4572000"/>
                <a:gd name="connsiteX6" fmla="*/ 4572000 w 4572000"/>
                <a:gd name="connsiteY6" fmla="*/ 2286000 h 4572000"/>
                <a:gd name="connsiteX7" fmla="*/ 2286000 w 4572000"/>
                <a:gd name="connsiteY7" fmla="*/ 4572000 h 4572000"/>
                <a:gd name="connsiteX8" fmla="*/ 0 w 4572000"/>
                <a:gd name="connsiteY8" fmla="*/ 2286000 h 4572000"/>
                <a:gd name="connsiteX9" fmla="*/ 2286000 w 4572000"/>
                <a:gd name="connsiteY9" fmla="*/ 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0" h="4572000">
                  <a:moveTo>
                    <a:pt x="2286000" y="472140"/>
                  </a:moveTo>
                  <a:cubicBezTo>
                    <a:pt x="1275982" y="472140"/>
                    <a:pt x="457200" y="1290922"/>
                    <a:pt x="457200" y="2300940"/>
                  </a:cubicBezTo>
                  <a:cubicBezTo>
                    <a:pt x="457200" y="3310958"/>
                    <a:pt x="1275982" y="4129740"/>
                    <a:pt x="2286000" y="4129740"/>
                  </a:cubicBezTo>
                  <a:cubicBezTo>
                    <a:pt x="3296018" y="4129740"/>
                    <a:pt x="4114800" y="3310958"/>
                    <a:pt x="4114800" y="2300940"/>
                  </a:cubicBezTo>
                  <a:cubicBezTo>
                    <a:pt x="4114800" y="1290922"/>
                    <a:pt x="3296018" y="472140"/>
                    <a:pt x="2286000" y="472140"/>
                  </a:cubicBezTo>
                  <a:close/>
                  <a:moveTo>
                    <a:pt x="2286000" y="0"/>
                  </a:moveTo>
                  <a:cubicBezTo>
                    <a:pt x="3548523" y="0"/>
                    <a:pt x="4572000" y="1023477"/>
                    <a:pt x="4572000" y="2286000"/>
                  </a:cubicBezTo>
                  <a:cubicBezTo>
                    <a:pt x="4572000" y="3548523"/>
                    <a:pt x="3548523" y="4572000"/>
                    <a:pt x="2286000" y="4572000"/>
                  </a:cubicBezTo>
                  <a:cubicBezTo>
                    <a:pt x="1023477" y="4572000"/>
                    <a:pt x="0" y="3548523"/>
                    <a:pt x="0" y="2286000"/>
                  </a:cubicBezTo>
                  <a:cubicBezTo>
                    <a:pt x="0" y="1023477"/>
                    <a:pt x="1023477" y="0"/>
                    <a:pt x="2286000"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1600"/>
            </a:p>
          </p:txBody>
        </p:sp>
        <p:grpSp>
          <p:nvGrpSpPr>
            <p:cNvPr id="22" name="Group 21">
              <a:extLst>
                <a:ext uri="{FF2B5EF4-FFF2-40B4-BE49-F238E27FC236}">
                  <a16:creationId xmlns:a16="http://schemas.microsoft.com/office/drawing/2014/main" id="{81DDB69B-FB6B-4677-39ED-1CD942CEB354}"/>
                </a:ext>
              </a:extLst>
            </p:cNvPr>
            <p:cNvGrpSpPr/>
            <p:nvPr/>
          </p:nvGrpSpPr>
          <p:grpSpPr>
            <a:xfrm>
              <a:off x="2676823" y="704523"/>
              <a:ext cx="548640" cy="320040"/>
              <a:chOff x="8209190" y="1852901"/>
              <a:chExt cx="2194560" cy="1280160"/>
            </a:xfrm>
          </p:grpSpPr>
          <p:sp>
            <p:nvSpPr>
              <p:cNvPr id="23" name="Freeform: Shape 22">
                <a:extLst>
                  <a:ext uri="{FF2B5EF4-FFF2-40B4-BE49-F238E27FC236}">
                    <a16:creationId xmlns:a16="http://schemas.microsoft.com/office/drawing/2014/main" id="{629DECE5-B95D-3698-78B9-BA4ED64345F6}"/>
                  </a:ext>
                </a:extLst>
              </p:cNvPr>
              <p:cNvSpPr/>
              <p:nvPr/>
            </p:nvSpPr>
            <p:spPr>
              <a:xfrm>
                <a:off x="820919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1600"/>
              </a:p>
            </p:txBody>
          </p:sp>
          <p:sp>
            <p:nvSpPr>
              <p:cNvPr id="24" name="Freeform: Shape 23">
                <a:extLst>
                  <a:ext uri="{FF2B5EF4-FFF2-40B4-BE49-F238E27FC236}">
                    <a16:creationId xmlns:a16="http://schemas.microsoft.com/office/drawing/2014/main" id="{B8D469F9-2525-3975-BA63-13D01DB635BB}"/>
                  </a:ext>
                </a:extLst>
              </p:cNvPr>
              <p:cNvSpPr/>
              <p:nvPr/>
            </p:nvSpPr>
            <p:spPr>
              <a:xfrm>
                <a:off x="976367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1600"/>
              </a:p>
            </p:txBody>
          </p:sp>
        </p:grpSp>
      </p:grpSp>
      <p:sp>
        <p:nvSpPr>
          <p:cNvPr id="13" name="Rectangular Callout 12"/>
          <p:cNvSpPr/>
          <p:nvPr/>
        </p:nvSpPr>
        <p:spPr>
          <a:xfrm>
            <a:off x="6431622" y="2121732"/>
            <a:ext cx="3994551" cy="1242053"/>
          </a:xfrm>
          <a:prstGeom prst="wedgeRectCallout">
            <a:avLst>
              <a:gd name="adj1" fmla="val 66482"/>
              <a:gd name="adj2" fmla="val 57247"/>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The MLE with respect to the Gaussian likelihood indeed the minimizes least squares loss</a:t>
            </a:r>
          </a:p>
        </p:txBody>
      </p:sp>
    </p:spTree>
    <p:extLst>
      <p:ext uri="{BB962C8B-B14F-4D97-AF65-F5344CB8AC3E}">
        <p14:creationId xmlns:p14="http://schemas.microsoft.com/office/powerpoint/2010/main" val="46611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par>
                          <p:cTn id="31" fill="hold">
                            <p:stCondLst>
                              <p:cond delay="0"/>
                            </p:stCondLst>
                            <p:childTnLst>
                              <p:par>
                                <p:cTn id="32" presetID="22" presetClass="entr" presetSubtype="2"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right)">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childTnLst>
                          </p:cTn>
                        </p:par>
                        <p:par>
                          <p:cTn id="45" fill="hold">
                            <p:stCondLst>
                              <p:cond delay="500"/>
                            </p:stCondLst>
                            <p:childTnLst>
                              <p:par>
                                <p:cTn id="46" presetID="63" presetClass="path" presetSubtype="0" accel="50000" decel="50000" fill="hold" grpId="1" nodeType="afterEffect">
                                  <p:stCondLst>
                                    <p:cond delay="0"/>
                                  </p:stCondLst>
                                  <p:childTnLst>
                                    <p:animMotion origin="layout" path="M -4.79167E-6 -7.40741E-7 L 0.19831 -7.40741E-7 " pathEditMode="relative" rAng="0" ptsTypes="AA">
                                      <p:cBhvr>
                                        <p:cTn id="47" dur="1000" fill="hold"/>
                                        <p:tgtEl>
                                          <p:spTgt spid="16"/>
                                        </p:tgtEl>
                                        <p:attrNameLst>
                                          <p:attrName>ppt_x</p:attrName>
                                          <p:attrName>ppt_y</p:attrName>
                                        </p:attrNameLst>
                                      </p:cBhvr>
                                      <p:rCtr x="9909" y="0"/>
                                    </p:animMotion>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childTnLst>
                          </p:cTn>
                        </p:par>
                        <p:par>
                          <p:cTn id="53" fill="hold">
                            <p:stCondLst>
                              <p:cond delay="500"/>
                            </p:stCondLst>
                            <p:childTnLst>
                              <p:par>
                                <p:cTn id="54" presetID="63" presetClass="path" presetSubtype="0" accel="50000" decel="50000" fill="hold" grpId="2" nodeType="afterEffect">
                                  <p:stCondLst>
                                    <p:cond delay="0"/>
                                  </p:stCondLst>
                                  <p:childTnLst>
                                    <p:animMotion origin="layout" path="M 0.19831 -7.40741E-7 L 0.26329 -7.40741E-7 " pathEditMode="relative" rAng="0" ptsTypes="AA">
                                      <p:cBhvr>
                                        <p:cTn id="55" dur="1000" fill="hold"/>
                                        <p:tgtEl>
                                          <p:spTgt spid="16"/>
                                        </p:tgtEl>
                                        <p:attrNameLst>
                                          <p:attrName>ppt_x</p:attrName>
                                          <p:attrName>ppt_y</p:attrName>
                                        </p:attrNameLst>
                                      </p:cBhvr>
                                      <p:rCtr x="3242" y="0"/>
                                    </p:animMotion>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nodeType="clickEffect">
                                  <p:stCondLst>
                                    <p:cond delay="0"/>
                                  </p:stCondLst>
                                  <p:childTnLst>
                                    <p:set>
                                      <p:cBhvr>
                                        <p:cTn id="59" dur="1" fill="hold">
                                          <p:stCondLst>
                                            <p:cond delay="0"/>
                                          </p:stCondLst>
                                        </p:cTn>
                                        <p:tgtEl>
                                          <p:spTgt spid="17"/>
                                        </p:tgtEl>
                                        <p:attrNameLst>
                                          <p:attrName>style.visibility</p:attrName>
                                        </p:attrNameLst>
                                      </p:cBhvr>
                                      <p:to>
                                        <p:strVal val="visible"/>
                                      </p:to>
                                    </p:set>
                                    <p:anim calcmode="lin" valueType="num">
                                      <p:cBhvr>
                                        <p:cTn id="60" dur="500" fill="hold"/>
                                        <p:tgtEl>
                                          <p:spTgt spid="17"/>
                                        </p:tgtEl>
                                        <p:attrNameLst>
                                          <p:attrName>ppt_w</p:attrName>
                                        </p:attrNameLst>
                                      </p:cBhvr>
                                      <p:tavLst>
                                        <p:tav tm="0">
                                          <p:val>
                                            <p:fltVal val="0"/>
                                          </p:val>
                                        </p:tav>
                                        <p:tav tm="100000">
                                          <p:val>
                                            <p:strVal val="#ppt_w"/>
                                          </p:val>
                                        </p:tav>
                                      </p:tavLst>
                                    </p:anim>
                                    <p:anim calcmode="lin" valueType="num">
                                      <p:cBhvr>
                                        <p:cTn id="61" dur="500" fill="hold"/>
                                        <p:tgtEl>
                                          <p:spTgt spid="17"/>
                                        </p:tgtEl>
                                        <p:attrNameLst>
                                          <p:attrName>ppt_h</p:attrName>
                                        </p:attrNameLst>
                                      </p:cBhvr>
                                      <p:tavLst>
                                        <p:tav tm="0">
                                          <p:val>
                                            <p:fltVal val="0"/>
                                          </p:val>
                                        </p:tav>
                                        <p:tav tm="100000">
                                          <p:val>
                                            <p:strVal val="#ppt_h"/>
                                          </p:val>
                                        </p:tav>
                                      </p:tavLst>
                                    </p:anim>
                                    <p:animEffect transition="in" filter="fade">
                                      <p:cBhvr>
                                        <p:cTn id="62" dur="500"/>
                                        <p:tgtEl>
                                          <p:spTgt spid="17"/>
                                        </p:tgtEl>
                                      </p:cBhvr>
                                    </p:animEffect>
                                  </p:childTnLst>
                                </p:cTn>
                              </p:par>
                            </p:childTnLst>
                          </p:cTn>
                        </p:par>
                        <p:par>
                          <p:cTn id="63" fill="hold">
                            <p:stCondLst>
                              <p:cond delay="500"/>
                            </p:stCondLst>
                            <p:childTnLst>
                              <p:par>
                                <p:cTn id="64" presetID="22" presetClass="entr" presetSubtype="2"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right)">
                                      <p:cBhvr>
                                        <p:cTn id="66" dur="5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par>
                          <p:cTn id="71" fill="hold">
                            <p:stCondLst>
                              <p:cond delay="0"/>
                            </p:stCondLst>
                            <p:childTnLst>
                              <p:par>
                                <p:cTn id="72" presetID="22" presetClass="entr" presetSubtype="2"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wipe(right)">
                                      <p:cBhvr>
                                        <p:cTn id="7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15" grpId="0" animBg="1"/>
      <p:bldP spid="18" grpId="0" animBg="1"/>
      <p:bldP spid="19" grpId="0" animBg="1"/>
      <p:bldP spid="16" grpId="0"/>
      <p:bldP spid="16" grpId="1"/>
      <p:bldP spid="16" grpId="2"/>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Probabilistic Regression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4" y="1111624"/>
                <a:ext cx="11600328" cy="5746376"/>
              </a:xfrm>
            </p:spPr>
            <p:txBody>
              <a:bodyPr/>
              <a:lstStyle/>
              <a:p>
                <a:r>
                  <a:rPr lang="en-IN" dirty="0"/>
                  <a:t>Suppose I decide to use a Laplacian distribution instead and choose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𝜇</m:t>
                        </m:r>
                      </m:e>
                      <m:sub>
                        <m:r>
                          <a:rPr lang="en-IN" b="1" i="0" smtClean="0">
                            <a:latin typeface="Cambria Math" panose="02040503050406030204" pitchFamily="18" charset="0"/>
                          </a:rPr>
                          <m:t>𝐱</m:t>
                        </m:r>
                      </m:sub>
                    </m:sSub>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m:t>
                        </m:r>
                      </m:sup>
                    </m:sSup>
                    <m:r>
                      <a:rPr lang="en-IN" b="1" i="0" smtClean="0">
                        <a:latin typeface="Cambria Math" panose="02040503050406030204" pitchFamily="18" charset="0"/>
                      </a:rPr>
                      <m:t>𝐱</m:t>
                    </m:r>
                  </m:oMath>
                </a14:m>
                <a:r>
                  <a:rPr lang="en-IN" dirty="0"/>
                  <a:t> and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𝜎</m:t>
                        </m:r>
                      </m:e>
                      <m:sub>
                        <m:r>
                          <a:rPr lang="en-IN" b="1" i="0" smtClean="0">
                            <a:latin typeface="Cambria Math" panose="02040503050406030204" pitchFamily="18" charset="0"/>
                          </a:rPr>
                          <m:t>𝐱</m:t>
                        </m:r>
                      </m:sub>
                    </m:sSub>
                    <m:r>
                      <a:rPr lang="en-IN" b="0" i="1" smtClean="0">
                        <a:latin typeface="Cambria Math" panose="02040503050406030204" pitchFamily="18" charset="0"/>
                      </a:rPr>
                      <m:t>=</m:t>
                    </m:r>
                    <m:r>
                      <a:rPr lang="en-IN" b="0" i="1" smtClean="0">
                        <a:latin typeface="Cambria Math" panose="02040503050406030204" pitchFamily="18" charset="0"/>
                      </a:rPr>
                      <m:t>𝜎</m:t>
                    </m:r>
                  </m:oMath>
                </a14:m>
                <a:r>
                  <a:rPr lang="en-IN" dirty="0"/>
                  <a:t> i.e. </a:t>
                </a:r>
                <a14:m>
                  <m:oMath xmlns:m="http://schemas.openxmlformats.org/officeDocument/2006/math">
                    <m:r>
                      <m:rPr>
                        <m:sty m:val="p"/>
                      </m:rPr>
                      <a:rPr lang="en-IN" b="0" i="0" smtClean="0">
                        <a:latin typeface="Cambria Math" panose="02040503050406030204" pitchFamily="18" charset="0"/>
                        <a:ea typeface="Cambria Math" panose="02040503050406030204" pitchFamily="18" charset="0"/>
                      </a:rPr>
                      <m:t>Lap</m:t>
                    </m:r>
                    <m:d>
                      <m:dPr>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 </m:t>
                        </m:r>
                        <m:sSup>
                          <m:sSupPr>
                            <m:ctrlPr>
                              <a:rPr lang="en-IN" i="1">
                                <a:latin typeface="Cambria Math" panose="02040503050406030204" pitchFamily="18" charset="0"/>
                              </a:rPr>
                            </m:ctrlPr>
                          </m:sSupPr>
                          <m:e>
                            <m:r>
                              <a:rPr lang="en-IN" b="1">
                                <a:latin typeface="Cambria Math" panose="02040503050406030204" pitchFamily="18" charset="0"/>
                              </a:rPr>
                              <m:t>𝐰</m:t>
                            </m:r>
                          </m:e>
                          <m:sup>
                            <m:r>
                              <a:rPr lang="en-IN" i="1">
                                <a:latin typeface="Cambria Math" panose="02040503050406030204" pitchFamily="18" charset="0"/>
                              </a:rPr>
                              <m:t>⊤</m:t>
                            </m:r>
                          </m:sup>
                        </m:sSup>
                        <m:r>
                          <a:rPr lang="en-IN" b="1">
                            <a:latin typeface="Cambria Math" panose="02040503050406030204" pitchFamily="18" charset="0"/>
                          </a:rPr>
                          <m:t>𝐱</m:t>
                        </m:r>
                        <m:r>
                          <a:rPr lang="en-IN" b="0" i="1" smtClean="0">
                            <a:latin typeface="Cambria Math" panose="02040503050406030204" pitchFamily="18" charset="0"/>
                          </a:rPr>
                          <m:t>,</m:t>
                        </m:r>
                        <m:r>
                          <a:rPr lang="en-IN" i="1">
                            <a:latin typeface="Cambria Math" panose="02040503050406030204" pitchFamily="18" charset="0"/>
                          </a:rPr>
                          <m:t>𝜎</m:t>
                        </m:r>
                      </m:e>
                    </m:d>
                  </m:oMath>
                </a14:m>
                <a:endParaRPr lang="en-IN" dirty="0"/>
              </a:p>
              <a:p>
                <a:r>
                  <a:rPr lang="en-IN" dirty="0"/>
                  <a:t>Likelihood function w.r.t a data point </a:t>
                </a:r>
                <a14:m>
                  <m:oMath xmlns:m="http://schemas.openxmlformats.org/officeDocument/2006/math">
                    <m:d>
                      <m:dPr>
                        <m:ctrlPr>
                          <a:rPr lang="en-IN" b="0" i="1" smtClean="0">
                            <a:latin typeface="Cambria Math" panose="02040503050406030204" pitchFamily="18" charset="0"/>
                          </a:rPr>
                        </m:ctrlPr>
                      </m:dPr>
                      <m:e>
                        <m:sSup>
                          <m:sSupPr>
                            <m:ctrlPr>
                              <a:rPr lang="en-IN" b="0" i="1" smtClean="0">
                                <a:latin typeface="Cambria Math" panose="02040503050406030204" pitchFamily="18" charset="0"/>
                              </a:rPr>
                            </m:ctrlPr>
                          </m:sSupPr>
                          <m:e>
                            <m:r>
                              <a:rPr lang="en-IN" b="1" i="0" smtClean="0">
                                <a:latin typeface="Cambria Math" panose="02040503050406030204" pitchFamily="18" charset="0"/>
                              </a:rPr>
                              <m:t>𝐱</m:t>
                            </m:r>
                          </m:e>
                          <m:sup>
                            <m:r>
                              <a:rPr lang="en-IN" b="0" i="1" smtClean="0">
                                <a:latin typeface="Cambria Math" panose="02040503050406030204" pitchFamily="18" charset="0"/>
                              </a:rPr>
                              <m:t>𝑖</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𝑖</m:t>
                            </m:r>
                          </m:sup>
                        </m:sSup>
                      </m:e>
                    </m:d>
                  </m:oMath>
                </a14:m>
                <a:r>
                  <a:rPr lang="en-IN" dirty="0"/>
                  <a:t> then becomes</a:t>
                </a:r>
                <a:br>
                  <a:rPr lang="en-IN" dirty="0"/>
                </a:br>
                <a14:m>
                  <m:oMath xmlns:m="http://schemas.openxmlformats.org/officeDocument/2006/math">
                    <m:r>
                      <m:rPr>
                        <m:sty m:val="p"/>
                      </m:rPr>
                      <a:rPr lang="en-IN" sz="2800" b="0" i="0" smtClean="0">
                        <a:latin typeface="Cambria Math" panose="02040503050406030204" pitchFamily="18" charset="0"/>
                        <a:ea typeface="Cambria Math" panose="02040503050406030204" pitchFamily="18" charset="0"/>
                      </a:rPr>
                      <m:t>Lap</m:t>
                    </m:r>
                    <m:d>
                      <m:dPr>
                        <m:ctrlPr>
                          <a:rPr lang="en-IN" sz="2800" i="1">
                            <a:latin typeface="Cambria Math" panose="02040503050406030204" pitchFamily="18" charset="0"/>
                            <a:ea typeface="Cambria Math" panose="02040503050406030204" pitchFamily="18" charset="0"/>
                          </a:rPr>
                        </m:ctrlPr>
                      </m:dPr>
                      <m:e>
                        <m:sSup>
                          <m:sSupPr>
                            <m:ctrlPr>
                              <a:rPr lang="en-IN" sz="2800" b="0" i="1" smtClean="0">
                                <a:latin typeface="Cambria Math" panose="02040503050406030204" pitchFamily="18" charset="0"/>
                                <a:ea typeface="Cambria Math" panose="02040503050406030204" pitchFamily="18" charset="0"/>
                              </a:rPr>
                            </m:ctrlPr>
                          </m:sSupPr>
                          <m:e>
                            <m:r>
                              <a:rPr lang="en-IN" sz="2800" b="0" i="1" smtClean="0">
                                <a:latin typeface="Cambria Math" panose="02040503050406030204" pitchFamily="18" charset="0"/>
                                <a:ea typeface="Cambria Math" panose="02040503050406030204" pitchFamily="18" charset="0"/>
                              </a:rPr>
                              <m:t>𝑦</m:t>
                            </m:r>
                          </m:e>
                          <m:sup>
                            <m:r>
                              <a:rPr lang="en-IN" sz="2800" b="0" i="1" smtClean="0">
                                <a:latin typeface="Cambria Math" panose="02040503050406030204" pitchFamily="18" charset="0"/>
                                <a:ea typeface="Cambria Math" panose="02040503050406030204" pitchFamily="18" charset="0"/>
                              </a:rPr>
                              <m:t>𝑖</m:t>
                            </m:r>
                          </m:sup>
                        </m:sSup>
                        <m:r>
                          <a:rPr lang="en-IN" sz="2800" b="0" i="1" smtClean="0">
                            <a:latin typeface="Cambria Math" panose="02040503050406030204" pitchFamily="18" charset="0"/>
                            <a:ea typeface="Cambria Math" panose="02040503050406030204" pitchFamily="18" charset="0"/>
                          </a:rPr>
                          <m:t> </m:t>
                        </m:r>
                        <m:r>
                          <a:rPr lang="en-IN" sz="2800" i="1">
                            <a:latin typeface="Cambria Math" panose="02040503050406030204" pitchFamily="18" charset="0"/>
                            <a:ea typeface="Cambria Math" panose="02040503050406030204" pitchFamily="18" charset="0"/>
                          </a:rPr>
                          <m:t>| </m:t>
                        </m:r>
                        <m:sSup>
                          <m:sSupPr>
                            <m:ctrlPr>
                              <a:rPr lang="en-IN" sz="2800" i="1">
                                <a:latin typeface="Cambria Math" panose="02040503050406030204" pitchFamily="18" charset="0"/>
                              </a:rPr>
                            </m:ctrlPr>
                          </m:sSupPr>
                          <m:e>
                            <m:r>
                              <a:rPr lang="en-IN" sz="2800" b="1">
                                <a:latin typeface="Cambria Math" panose="02040503050406030204" pitchFamily="18" charset="0"/>
                              </a:rPr>
                              <m:t>𝐰</m:t>
                            </m:r>
                          </m:e>
                          <m:sup>
                            <m:r>
                              <a:rPr lang="en-IN" sz="2800" i="1">
                                <a:latin typeface="Cambria Math" panose="02040503050406030204" pitchFamily="18" charset="0"/>
                              </a:rPr>
                              <m:t>⊤</m:t>
                            </m:r>
                          </m:sup>
                        </m:sSup>
                        <m:sSup>
                          <m:sSupPr>
                            <m:ctrlPr>
                              <a:rPr lang="en-IN" sz="2800" b="1" i="1" smtClean="0">
                                <a:latin typeface="Cambria Math" panose="02040503050406030204" pitchFamily="18" charset="0"/>
                              </a:rPr>
                            </m:ctrlPr>
                          </m:sSupPr>
                          <m:e>
                            <m:r>
                              <a:rPr lang="en-IN" sz="2800" b="1">
                                <a:latin typeface="Cambria Math" panose="02040503050406030204" pitchFamily="18" charset="0"/>
                              </a:rPr>
                              <m:t>𝐱</m:t>
                            </m:r>
                          </m:e>
                          <m:sup>
                            <m:r>
                              <a:rPr lang="en-IN" sz="2800" b="0" i="1" smtClean="0">
                                <a:latin typeface="Cambria Math" panose="02040503050406030204" pitchFamily="18" charset="0"/>
                              </a:rPr>
                              <m:t>𝑖</m:t>
                            </m:r>
                          </m:sup>
                        </m:sSup>
                        <m:r>
                          <a:rPr lang="en-IN" sz="2800" i="1">
                            <a:latin typeface="Cambria Math" panose="02040503050406030204" pitchFamily="18" charset="0"/>
                          </a:rPr>
                          <m:t>,</m:t>
                        </m:r>
                        <m:r>
                          <a:rPr lang="en-IN" sz="2800" i="1">
                            <a:latin typeface="Cambria Math" panose="02040503050406030204" pitchFamily="18" charset="0"/>
                          </a:rPr>
                          <m:t>𝜎</m:t>
                        </m:r>
                      </m:e>
                    </m:d>
                    <m:r>
                      <a:rPr lang="en-IN" sz="2800" b="0" i="1" smtClean="0">
                        <a:latin typeface="Cambria Math" panose="02040503050406030204" pitchFamily="18" charset="0"/>
                      </a:rPr>
                      <m:t>=</m:t>
                    </m:r>
                    <m:f>
                      <m:fPr>
                        <m:ctrlPr>
                          <a:rPr lang="en-IN" sz="2800" b="0" i="1" smtClean="0">
                            <a:latin typeface="Cambria Math" panose="02040503050406030204" pitchFamily="18" charset="0"/>
                          </a:rPr>
                        </m:ctrlPr>
                      </m:fPr>
                      <m:num>
                        <m:r>
                          <a:rPr lang="en-IN" sz="2800" b="0" i="1" smtClean="0">
                            <a:latin typeface="Cambria Math" panose="02040503050406030204" pitchFamily="18" charset="0"/>
                          </a:rPr>
                          <m:t>1</m:t>
                        </m:r>
                      </m:num>
                      <m:den>
                        <m:r>
                          <a:rPr lang="en-IN" sz="2800" b="0" i="1" smtClean="0">
                            <a:latin typeface="Cambria Math" panose="02040503050406030204" pitchFamily="18" charset="0"/>
                          </a:rPr>
                          <m:t>2</m:t>
                        </m:r>
                        <m:r>
                          <a:rPr lang="en-IN" sz="2800" b="0" i="1" smtClean="0">
                            <a:latin typeface="Cambria Math" panose="02040503050406030204" pitchFamily="18" charset="0"/>
                          </a:rPr>
                          <m:t>𝜎</m:t>
                        </m:r>
                      </m:den>
                    </m:f>
                    <m:func>
                      <m:funcPr>
                        <m:ctrlPr>
                          <a:rPr lang="en-IN" sz="2800" b="0" i="1" smtClean="0">
                            <a:latin typeface="Cambria Math" panose="02040503050406030204" pitchFamily="18" charset="0"/>
                          </a:rPr>
                        </m:ctrlPr>
                      </m:funcPr>
                      <m:fName>
                        <m:r>
                          <m:rPr>
                            <m:sty m:val="p"/>
                          </m:rPr>
                          <a:rPr lang="en-IN" sz="2800" b="0" i="0" smtClean="0">
                            <a:latin typeface="Cambria Math" panose="02040503050406030204" pitchFamily="18" charset="0"/>
                          </a:rPr>
                          <m:t>exp</m:t>
                        </m:r>
                      </m:fName>
                      <m:e>
                        <m:d>
                          <m:dPr>
                            <m:ctrlPr>
                              <a:rPr lang="en-IN" sz="2800" b="0" i="1" smtClean="0">
                                <a:latin typeface="Cambria Math" panose="02040503050406030204" pitchFamily="18" charset="0"/>
                              </a:rPr>
                            </m:ctrlPr>
                          </m:dPr>
                          <m:e>
                            <m:r>
                              <a:rPr lang="en-IN" sz="2800" b="0" i="1" smtClean="0">
                                <a:latin typeface="Cambria Math" panose="02040503050406030204" pitchFamily="18" charset="0"/>
                              </a:rPr>
                              <m:t>−</m:t>
                            </m:r>
                            <m:d>
                              <m:dPr>
                                <m:begChr m:val="|"/>
                                <m:endChr m:val="|"/>
                                <m:ctrlPr>
                                  <a:rPr lang="en-IN" sz="2800" b="0" i="1" smtClean="0">
                                    <a:latin typeface="Cambria Math" panose="02040503050406030204" pitchFamily="18" charset="0"/>
                                  </a:rPr>
                                </m:ctrlPr>
                              </m:dPr>
                              <m:e>
                                <m:sSup>
                                  <m:sSupPr>
                                    <m:ctrlPr>
                                      <a:rPr lang="en-IN" sz="2800" i="1">
                                        <a:latin typeface="Cambria Math" panose="02040503050406030204" pitchFamily="18" charset="0"/>
                                      </a:rPr>
                                    </m:ctrlPr>
                                  </m:sSupPr>
                                  <m:e>
                                    <m:r>
                                      <a:rPr lang="en-IN" sz="2800" i="1">
                                        <a:latin typeface="Cambria Math" panose="02040503050406030204" pitchFamily="18" charset="0"/>
                                      </a:rPr>
                                      <m:t>𝑦</m:t>
                                    </m:r>
                                  </m:e>
                                  <m:sup>
                                    <m:r>
                                      <a:rPr lang="en-IN" sz="2800" i="1">
                                        <a:latin typeface="Cambria Math" panose="02040503050406030204" pitchFamily="18" charset="0"/>
                                      </a:rPr>
                                      <m:t>𝑖</m:t>
                                    </m:r>
                                  </m:sup>
                                </m:sSup>
                                <m:r>
                                  <a:rPr lang="en-IN" sz="2800" i="1">
                                    <a:latin typeface="Cambria Math" panose="02040503050406030204" pitchFamily="18" charset="0"/>
                                  </a:rPr>
                                  <m:t>−</m:t>
                                </m:r>
                                <m:sSup>
                                  <m:sSupPr>
                                    <m:ctrlPr>
                                      <a:rPr lang="en-IN" sz="2800" i="1">
                                        <a:latin typeface="Cambria Math" panose="02040503050406030204" pitchFamily="18" charset="0"/>
                                      </a:rPr>
                                    </m:ctrlPr>
                                  </m:sSupPr>
                                  <m:e>
                                    <m:r>
                                      <a:rPr lang="en-IN" sz="2800" b="1">
                                        <a:latin typeface="Cambria Math" panose="02040503050406030204" pitchFamily="18" charset="0"/>
                                      </a:rPr>
                                      <m:t>𝐰</m:t>
                                    </m:r>
                                  </m:e>
                                  <m:sup>
                                    <m:r>
                                      <a:rPr lang="en-IN" sz="2800" i="1">
                                        <a:latin typeface="Cambria Math" panose="02040503050406030204" pitchFamily="18" charset="0"/>
                                      </a:rPr>
                                      <m:t>⊤</m:t>
                                    </m:r>
                                  </m:sup>
                                </m:sSup>
                                <m:r>
                                  <a:rPr lang="en-IN" sz="2800" b="1">
                                    <a:latin typeface="Cambria Math" panose="02040503050406030204" pitchFamily="18" charset="0"/>
                                  </a:rPr>
                                  <m:t>𝐱</m:t>
                                </m:r>
                              </m:e>
                            </m:d>
                            <m:r>
                              <a:rPr lang="en-IN" sz="2800" b="0" i="1" smtClean="0">
                                <a:latin typeface="Cambria Math" panose="02040503050406030204" pitchFamily="18" charset="0"/>
                              </a:rPr>
                              <m:t>/</m:t>
                            </m:r>
                            <m:r>
                              <a:rPr lang="en-IN" sz="2800" i="1">
                                <a:latin typeface="Cambria Math" panose="02040503050406030204" pitchFamily="18" charset="0"/>
                              </a:rPr>
                              <m:t>𝜎</m:t>
                            </m:r>
                          </m:e>
                        </m:d>
                      </m:e>
                    </m:func>
                  </m:oMath>
                </a14:m>
                <a:r>
                  <a:rPr lang="en-IN" sz="2800" dirty="0"/>
                  <a:t> </a:t>
                </a:r>
                <a:endParaRPr lang="en-IN" dirty="0"/>
              </a:p>
              <a:p>
                <a:r>
                  <a:rPr lang="en-IN" dirty="0"/>
                  <a:t>Negative log likelihood w.r.t a set of data points </a:t>
                </a:r>
                <a14:m>
                  <m:oMath xmlns:m="http://schemas.openxmlformats.org/officeDocument/2006/math">
                    <m:sSubSup>
                      <m:sSubSupPr>
                        <m:ctrlPr>
                          <a:rPr lang="en-IN" b="0" i="1" smtClean="0">
                            <a:latin typeface="Cambria Math" panose="02040503050406030204" pitchFamily="18" charset="0"/>
                          </a:rPr>
                        </m:ctrlPr>
                      </m:sSubSupPr>
                      <m:e>
                        <m:d>
                          <m:dPr>
                            <m:begChr m:val="{"/>
                            <m:endChr m:val="}"/>
                            <m:ctrlPr>
                              <a:rPr lang="en-IN" b="0" i="1" smtClean="0">
                                <a:latin typeface="Cambria Math" panose="02040503050406030204" pitchFamily="18" charset="0"/>
                              </a:rPr>
                            </m:ctrlPr>
                          </m:dPr>
                          <m:e>
                            <m:d>
                              <m:dPr>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b="1" i="0">
                                        <a:latin typeface="Cambria Math" panose="02040503050406030204" pitchFamily="18" charset="0"/>
                                      </a:rPr>
                                      <m:t>𝐱</m:t>
                                    </m:r>
                                  </m:e>
                                  <m:sup>
                                    <m:r>
                                      <a:rPr lang="en-IN" i="1">
                                        <a:latin typeface="Cambria Math" panose="02040503050406030204" pitchFamily="18" charset="0"/>
                                      </a:rPr>
                                      <m:t>𝑖</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𝑖</m:t>
                                    </m:r>
                                  </m:sup>
                                </m:sSup>
                              </m:e>
                            </m:d>
                          </m:e>
                        </m:d>
                      </m:e>
                      <m:sub>
                        <m: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sSubSup>
                  </m:oMath>
                </a14:m>
                <a:br>
                  <a:rPr lang="en-IN" dirty="0"/>
                </a:br>
                <a14:m>
                  <m:oMath xmlns:m="http://schemas.openxmlformats.org/officeDocument/2006/math">
                    <m:func>
                      <m:funcPr>
                        <m:ctrlPr>
                          <a:rPr lang="en-IN" i="1">
                            <a:latin typeface="Cambria Math" panose="02040503050406030204" pitchFamily="18" charset="0"/>
                          </a:rPr>
                        </m:ctrlPr>
                      </m:funcPr>
                      <m:fName>
                        <m:limLow>
                          <m:limLowPr>
                            <m:ctrlPr>
                              <a:rPr lang="en-IN" i="1">
                                <a:latin typeface="Cambria Math" panose="02040503050406030204" pitchFamily="18" charset="0"/>
                              </a:rPr>
                            </m:ctrlPr>
                          </m:limLowPr>
                          <m:e>
                            <m:r>
                              <m:rPr>
                                <m:sty m:val="p"/>
                              </m:rPr>
                              <a:rPr lang="en-IN">
                                <a:latin typeface="Cambria Math" panose="02040503050406030204" pitchFamily="18" charset="0"/>
                              </a:rPr>
                              <m:t>min</m:t>
                            </m:r>
                          </m:e>
                          <m:lim>
                            <m:r>
                              <a:rPr lang="en-IN" b="1">
                                <a:latin typeface="Cambria Math" panose="02040503050406030204" pitchFamily="18" charset="0"/>
                              </a:rPr>
                              <m:t>𝐰</m:t>
                            </m:r>
                            <m:r>
                              <a:rPr lang="en-IN" i="1">
                                <a:latin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i="1">
                                    <a:latin typeface="Cambria Math" panose="02040503050406030204" pitchFamily="18" charset="0"/>
                                    <a:ea typeface="Cambria Math" panose="02040503050406030204" pitchFamily="18" charset="0"/>
                                  </a:rPr>
                                  <m:t>ℝ</m:t>
                                </m:r>
                              </m:e>
                              <m:sup>
                                <m:r>
                                  <a:rPr lang="en-IN" i="1">
                                    <a:latin typeface="Cambria Math" panose="02040503050406030204" pitchFamily="18" charset="0"/>
                                    <a:ea typeface="Cambria Math" panose="02040503050406030204" pitchFamily="18" charset="0"/>
                                  </a:rPr>
                                  <m:t>𝑑</m:t>
                                </m:r>
                              </m:sup>
                            </m:sSup>
                          </m:lim>
                        </m:limLow>
                      </m:fName>
                      <m:e>
                        <m:r>
                          <a:rPr lang="en-IN" b="0" i="1" smtClean="0">
                            <a:latin typeface="Cambria Math" panose="02040503050406030204" pitchFamily="18" charset="0"/>
                            <a:ea typeface="Cambria Math" panose="02040503050406030204" pitchFamily="18" charset="0"/>
                          </a:rPr>
                          <m:t> </m:t>
                        </m:r>
                        <m:func>
                          <m:funcPr>
                            <m:ctrlPr>
                              <a:rPr lang="en-IN" i="1">
                                <a:latin typeface="Cambria Math" panose="02040503050406030204" pitchFamily="18" charset="0"/>
                              </a:rPr>
                            </m:ctrlPr>
                          </m:funcPr>
                          <m:fName>
                            <m:r>
                              <a:rPr lang="en-IN" b="0" i="1" smtClean="0">
                                <a:latin typeface="Cambria Math" panose="02040503050406030204" pitchFamily="18" charset="0"/>
                              </a:rPr>
                              <m:t>𝑛</m:t>
                            </m:r>
                            <m:r>
                              <a:rPr lang="en-IN" b="0" i="1" smtClean="0">
                                <a:latin typeface="Cambria Math" panose="02040503050406030204" pitchFamily="18" charset="0"/>
                              </a:rPr>
                              <m:t>⋅</m:t>
                            </m:r>
                            <m:r>
                              <m:rPr>
                                <m:sty m:val="p"/>
                              </m:rPr>
                              <a:rPr lang="en-IN">
                                <a:latin typeface="Cambria Math" panose="02040503050406030204" pitchFamily="18" charset="0"/>
                              </a:rPr>
                              <m:t>ln</m:t>
                            </m:r>
                          </m:fName>
                          <m:e>
                            <m:d>
                              <m:dPr>
                                <m:ctrlPr>
                                  <a:rPr lang="en-IN" i="1">
                                    <a:latin typeface="Cambria Math" panose="02040503050406030204" pitchFamily="18" charset="0"/>
                                  </a:rPr>
                                </m:ctrlPr>
                              </m:dPr>
                              <m:e>
                                <m:r>
                                  <a:rPr lang="en-IN" b="0" i="1" smtClean="0">
                                    <a:latin typeface="Cambria Math" panose="02040503050406030204" pitchFamily="18" charset="0"/>
                                  </a:rPr>
                                  <m:t>𝜎</m:t>
                                </m:r>
                              </m:e>
                            </m:d>
                          </m:e>
                        </m:func>
                        <m:r>
                          <a:rPr lang="en-IN" i="1">
                            <a:latin typeface="Cambria Math" panose="02040503050406030204" pitchFamily="18" charset="0"/>
                          </a:rPr>
                          <m:t>+</m:t>
                        </m:r>
                        <m:f>
                          <m:fPr>
                            <m:ctrlPr>
                              <a:rPr lang="en-IN" i="1">
                                <a:latin typeface="Cambria Math" panose="02040503050406030204" pitchFamily="18" charset="0"/>
                              </a:rPr>
                            </m:ctrlPr>
                          </m:fPr>
                          <m:num>
                            <m:r>
                              <a:rPr lang="en-IN" i="1">
                                <a:latin typeface="Cambria Math" panose="02040503050406030204" pitchFamily="18" charset="0"/>
                              </a:rPr>
                              <m:t>1</m:t>
                            </m:r>
                          </m:num>
                          <m:den>
                            <m:r>
                              <a:rPr lang="en-IN" b="0" i="1" smtClean="0">
                                <a:latin typeface="Cambria Math" panose="02040503050406030204" pitchFamily="18" charset="0"/>
                              </a:rPr>
                              <m:t>𝜎</m:t>
                            </m:r>
                          </m:den>
                        </m:f>
                        <m:nary>
                          <m:naryPr>
                            <m:chr m:val="∑"/>
                            <m:limLoc m:val="subSup"/>
                            <m:ctrlPr>
                              <a:rPr lang="en-IN" i="1">
                                <a:latin typeface="Cambria Math" panose="02040503050406030204" pitchFamily="18" charset="0"/>
                              </a:rPr>
                            </m:ctrlPr>
                          </m:naryPr>
                          <m:sub>
                            <m:r>
                              <m:rPr>
                                <m:brk m:alnAt="25"/>
                              </m:rPr>
                              <a:rPr lang="en-IN" i="1">
                                <a:latin typeface="Cambria Math" panose="02040503050406030204" pitchFamily="18" charset="0"/>
                              </a:rPr>
                              <m:t>𝑖</m:t>
                            </m:r>
                            <m:r>
                              <a:rPr lang="en-IN" i="1">
                                <a:latin typeface="Cambria Math" panose="02040503050406030204" pitchFamily="18" charset="0"/>
                              </a:rPr>
                              <m:t>=1</m:t>
                            </m:r>
                          </m:sub>
                          <m:sup>
                            <m:r>
                              <a:rPr lang="en-IN" i="1">
                                <a:latin typeface="Cambria Math" panose="02040503050406030204" pitchFamily="18" charset="0"/>
                              </a:rPr>
                              <m:t>𝑛</m:t>
                            </m:r>
                          </m:sup>
                          <m:e>
                            <m:d>
                              <m:dPr>
                                <m:begChr m:val="|"/>
                                <m:endChr m:val="|"/>
                                <m:ctrlPr>
                                  <a:rPr lang="en-IN" b="0" i="1" smtClean="0">
                                    <a:latin typeface="Cambria Math" panose="02040503050406030204" pitchFamily="18" charset="0"/>
                                  </a:rPr>
                                </m:ctrlPr>
                              </m:dPr>
                              <m:e>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𝑖</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b="1">
                                        <a:latin typeface="Cambria Math" panose="02040503050406030204" pitchFamily="18" charset="0"/>
                                      </a:rPr>
                                      <m:t>𝐰</m:t>
                                    </m:r>
                                  </m:e>
                                  <m:sup>
                                    <m:r>
                                      <a:rPr lang="en-IN" i="1">
                                        <a:latin typeface="Cambria Math" panose="02040503050406030204" pitchFamily="18" charset="0"/>
                                      </a:rPr>
                                      <m:t>⊤</m:t>
                                    </m:r>
                                  </m:sup>
                                </m:sSup>
                                <m:sSup>
                                  <m:sSupPr>
                                    <m:ctrlPr>
                                      <a:rPr lang="en-IN" b="0" i="1" smtClean="0">
                                        <a:latin typeface="Cambria Math" panose="02040503050406030204" pitchFamily="18" charset="0"/>
                                      </a:rPr>
                                    </m:ctrlPr>
                                  </m:sSupPr>
                                  <m:e>
                                    <m:r>
                                      <a:rPr lang="en-IN" b="1">
                                        <a:latin typeface="Cambria Math" panose="02040503050406030204" pitchFamily="18" charset="0"/>
                                      </a:rPr>
                                      <m:t>𝐱</m:t>
                                    </m:r>
                                  </m:e>
                                  <m:sup>
                                    <m:r>
                                      <a:rPr lang="en-IN" b="0" i="1" smtClean="0">
                                        <a:latin typeface="Cambria Math" panose="02040503050406030204" pitchFamily="18" charset="0"/>
                                      </a:rPr>
                                      <m:t>𝑖</m:t>
                                    </m:r>
                                  </m:sup>
                                </m:sSup>
                              </m:e>
                            </m:d>
                          </m:e>
                        </m:nary>
                      </m:e>
                    </m:func>
                    <m:r>
                      <a:rPr lang="en-IN" b="0" i="0" smtClean="0">
                        <a:latin typeface="Cambria Math" panose="02040503050406030204" pitchFamily="18" charset="0"/>
                        <a:ea typeface="Cambria Math" panose="02040503050406030204" pitchFamily="18" charset="0"/>
                      </a:rPr>
                      <m:t>=</m:t>
                    </m:r>
                    <m:func>
                      <m:funcPr>
                        <m:ctrlPr>
                          <a:rPr lang="en-IN" i="1">
                            <a:latin typeface="Cambria Math" panose="02040503050406030204" pitchFamily="18" charset="0"/>
                          </a:rPr>
                        </m:ctrlPr>
                      </m:funcPr>
                      <m:fName>
                        <m:limLow>
                          <m:limLowPr>
                            <m:ctrlPr>
                              <a:rPr lang="en-IN" i="1">
                                <a:latin typeface="Cambria Math" panose="02040503050406030204" pitchFamily="18" charset="0"/>
                              </a:rPr>
                            </m:ctrlPr>
                          </m:limLowPr>
                          <m:e>
                            <m:r>
                              <m:rPr>
                                <m:sty m:val="p"/>
                              </m:rPr>
                              <a:rPr lang="en-IN">
                                <a:latin typeface="Cambria Math" panose="02040503050406030204" pitchFamily="18" charset="0"/>
                              </a:rPr>
                              <m:t>min</m:t>
                            </m:r>
                          </m:e>
                          <m:lim>
                            <m:r>
                              <a:rPr lang="en-IN" b="1">
                                <a:latin typeface="Cambria Math" panose="02040503050406030204" pitchFamily="18" charset="0"/>
                              </a:rPr>
                              <m:t>𝐰</m:t>
                            </m:r>
                            <m:r>
                              <a:rPr lang="en-IN" i="1">
                                <a:latin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i="1">
                                    <a:latin typeface="Cambria Math" panose="02040503050406030204" pitchFamily="18" charset="0"/>
                                    <a:ea typeface="Cambria Math" panose="02040503050406030204" pitchFamily="18" charset="0"/>
                                  </a:rPr>
                                  <m:t>ℝ</m:t>
                                </m:r>
                              </m:e>
                              <m:sup>
                                <m:r>
                                  <a:rPr lang="en-IN" i="1">
                                    <a:latin typeface="Cambria Math" panose="02040503050406030204" pitchFamily="18" charset="0"/>
                                    <a:ea typeface="Cambria Math" panose="02040503050406030204" pitchFamily="18" charset="0"/>
                                  </a:rPr>
                                  <m:t>𝑑</m:t>
                                </m:r>
                              </m:sup>
                            </m:sSup>
                          </m:lim>
                        </m:limLow>
                      </m:fName>
                      <m:e>
                        <m:r>
                          <a:rPr lang="en-IN" i="1">
                            <a:latin typeface="Cambria Math" panose="02040503050406030204" pitchFamily="18" charset="0"/>
                            <a:ea typeface="Cambria Math" panose="02040503050406030204" pitchFamily="18" charset="0"/>
                          </a:rPr>
                          <m:t> </m:t>
                        </m:r>
                        <m:nary>
                          <m:naryPr>
                            <m:chr m:val="∑"/>
                            <m:limLoc m:val="subSup"/>
                            <m:ctrlPr>
                              <a:rPr lang="en-IN" i="1">
                                <a:latin typeface="Cambria Math" panose="02040503050406030204" pitchFamily="18" charset="0"/>
                              </a:rPr>
                            </m:ctrlPr>
                          </m:naryPr>
                          <m:sub>
                            <m:r>
                              <m:rPr>
                                <m:brk m:alnAt="25"/>
                              </m:rPr>
                              <a:rPr lang="en-IN" i="1">
                                <a:latin typeface="Cambria Math" panose="02040503050406030204" pitchFamily="18" charset="0"/>
                              </a:rPr>
                              <m:t>𝑖</m:t>
                            </m:r>
                            <m:r>
                              <a:rPr lang="en-IN" i="1">
                                <a:latin typeface="Cambria Math" panose="02040503050406030204" pitchFamily="18" charset="0"/>
                              </a:rPr>
                              <m:t>=1</m:t>
                            </m:r>
                          </m:sub>
                          <m:sup>
                            <m:r>
                              <a:rPr lang="en-IN" i="1">
                                <a:latin typeface="Cambria Math" panose="02040503050406030204" pitchFamily="18" charset="0"/>
                              </a:rPr>
                              <m:t>𝑛</m:t>
                            </m:r>
                          </m:sup>
                          <m:e>
                            <m:d>
                              <m:dPr>
                                <m:begChr m:val="|"/>
                                <m:endChr m:val="|"/>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i="1">
                                        <a:latin typeface="Cambria Math" panose="02040503050406030204" pitchFamily="18" charset="0"/>
                                      </a:rPr>
                                      <m:t>𝑖</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b="1">
                                        <a:latin typeface="Cambria Math" panose="02040503050406030204" pitchFamily="18" charset="0"/>
                                      </a:rPr>
                                      <m:t>𝐰</m:t>
                                    </m:r>
                                  </m:e>
                                  <m:sup>
                                    <m:r>
                                      <a:rPr lang="en-IN" i="1">
                                        <a:latin typeface="Cambria Math" panose="02040503050406030204" pitchFamily="18" charset="0"/>
                                      </a:rPr>
                                      <m:t>⊤</m:t>
                                    </m:r>
                                  </m:sup>
                                </m:sSup>
                                <m:sSup>
                                  <m:sSupPr>
                                    <m:ctrlPr>
                                      <a:rPr lang="en-IN" b="1" i="1" smtClean="0">
                                        <a:latin typeface="Cambria Math" panose="02040503050406030204" pitchFamily="18" charset="0"/>
                                      </a:rPr>
                                    </m:ctrlPr>
                                  </m:sSupPr>
                                  <m:e>
                                    <m:r>
                                      <a:rPr lang="en-IN" b="1">
                                        <a:latin typeface="Cambria Math" panose="02040503050406030204" pitchFamily="18" charset="0"/>
                                      </a:rPr>
                                      <m:t>𝐱</m:t>
                                    </m:r>
                                  </m:e>
                                  <m:sup>
                                    <m:r>
                                      <a:rPr lang="en-IN" b="0" i="1" smtClean="0">
                                        <a:latin typeface="Cambria Math" panose="02040503050406030204" pitchFamily="18" charset="0"/>
                                      </a:rPr>
                                      <m:t>𝑖</m:t>
                                    </m:r>
                                  </m:sup>
                                </m:sSup>
                              </m:e>
                            </m:d>
                          </m:e>
                        </m:nary>
                      </m:e>
                    </m:func>
                  </m:oMath>
                </a14:m>
                <a:endParaRPr lang="en-IN" dirty="0"/>
              </a:p>
              <a:p>
                <a:r>
                  <a:rPr lang="en-IN" dirty="0"/>
                  <a:t>Thus, if we change the likelihood function to use the Laplacian distribution instead, the MLE ends up minimizing absolute loss!</a:t>
                </a:r>
              </a:p>
              <a:p>
                <a:r>
                  <a:rPr lang="en-IN" dirty="0"/>
                  <a:t>As before, does not matter which </a:t>
                </a:r>
                <a14:m>
                  <m:oMath xmlns:m="http://schemas.openxmlformats.org/officeDocument/2006/math">
                    <m:r>
                      <a:rPr lang="en-IN" b="0" i="1" smtClean="0">
                        <a:latin typeface="Cambria Math" panose="02040503050406030204" pitchFamily="18" charset="0"/>
                      </a:rPr>
                      <m:t>𝜎</m:t>
                    </m:r>
                  </m:oMath>
                </a14:m>
                <a:r>
                  <a:rPr lang="en-IN" dirty="0"/>
                  <a:t> we choose</a:t>
                </a:r>
              </a:p>
              <a:p>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4" y="1111624"/>
                <a:ext cx="11600328" cy="5746376"/>
              </a:xfrm>
              <a:blipFill>
                <a:blip r:embed="rId2"/>
                <a:stretch>
                  <a:fillRect l="-578" t="-2545"/>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14</a:t>
            </a:fld>
            <a:endParaRPr lang="en-US"/>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2182" y="1384025"/>
            <a:ext cx="1748094" cy="1748094"/>
          </a:xfrm>
          <a:prstGeom prst="rect">
            <a:avLst/>
          </a:prstGeom>
        </p:spPr>
      </p:pic>
      <p:sp>
        <p:nvSpPr>
          <p:cNvPr id="35" name="Rectangular Callout 34"/>
          <p:cNvSpPr/>
          <p:nvPr/>
        </p:nvSpPr>
        <p:spPr>
          <a:xfrm>
            <a:off x="2126751" y="1453790"/>
            <a:ext cx="8299422" cy="1242053"/>
          </a:xfrm>
          <a:prstGeom prst="wedgeRectCallout">
            <a:avLst>
              <a:gd name="adj1" fmla="val 58852"/>
              <a:gd name="adj2" fmla="val 35740"/>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So I am a bit confused. All MLEs (classification/regression) demand a model that places maximum probability on the true label. Why don’t we just ask the model to predict the true label itself?</a:t>
            </a: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59604" y="5024141"/>
            <a:ext cx="1832396" cy="1832396"/>
          </a:xfrm>
          <a:prstGeom prst="rect">
            <a:avLst/>
          </a:prstGeom>
        </p:spPr>
      </p:pic>
      <mc:AlternateContent xmlns:mc="http://schemas.openxmlformats.org/markup-compatibility/2006" xmlns:a14="http://schemas.microsoft.com/office/drawing/2010/main">
        <mc:Choice Requires="a14">
          <p:sp>
            <p:nvSpPr>
              <p:cNvPr id="37" name="Rectangular Callout 36"/>
              <p:cNvSpPr/>
              <p:nvPr/>
            </p:nvSpPr>
            <p:spPr>
              <a:xfrm>
                <a:off x="64077" y="4625841"/>
                <a:ext cx="10399412" cy="1625365"/>
              </a:xfrm>
              <a:prstGeom prst="wedgeRectCallout">
                <a:avLst>
                  <a:gd name="adj1" fmla="val 53085"/>
                  <a:gd name="adj2" fmla="val 46081"/>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For the same reason we needed slack variables in CSVM – to allow for the fact that in realistic situations, no linear model may be able to do what we would ideally like. In probabilistic ML, allowing the model to place a less than </a:t>
                </a:r>
                <a14:m>
                  <m:oMath xmlns:m="http://schemas.openxmlformats.org/officeDocument/2006/math">
                    <m:r>
                      <a:rPr lang="en-IN" sz="2400" i="1" dirty="0" smtClean="0">
                        <a:solidFill>
                          <a:schemeClr val="bg1"/>
                        </a:solidFill>
                        <a:latin typeface="Cambria Math" panose="02040503050406030204" pitchFamily="18" charset="0"/>
                      </a:rPr>
                      <m:t>1</m:t>
                    </m:r>
                  </m:oMath>
                </a14:m>
                <a:r>
                  <a:rPr lang="en-IN" sz="2400" dirty="0">
                    <a:solidFill>
                      <a:schemeClr val="bg1"/>
                    </a:solidFill>
                    <a:latin typeface="+mj-lt"/>
                  </a:rPr>
                  <a:t> probability on the true label is much like a slack – allows us to learn good models even if not perfect ones</a:t>
                </a:r>
              </a:p>
            </p:txBody>
          </p:sp>
        </mc:Choice>
        <mc:Fallback xmlns="">
          <p:sp>
            <p:nvSpPr>
              <p:cNvPr id="37" name="Rectangular Callout 36"/>
              <p:cNvSpPr>
                <a:spLocks noRot="1" noChangeAspect="1" noMove="1" noResize="1" noEditPoints="1" noAdjustHandles="1" noChangeArrowheads="1" noChangeShapeType="1" noTextEdit="1"/>
              </p:cNvSpPr>
              <p:nvPr/>
            </p:nvSpPr>
            <p:spPr>
              <a:xfrm>
                <a:off x="64077" y="4625841"/>
                <a:ext cx="10399412" cy="1625365"/>
              </a:xfrm>
              <a:prstGeom prst="wedgeRectCallout">
                <a:avLst>
                  <a:gd name="adj1" fmla="val 53085"/>
                  <a:gd name="adj2" fmla="val 46081"/>
                </a:avLst>
              </a:prstGeom>
              <a:blipFill>
                <a:blip r:embed="rId5"/>
                <a:stretch>
                  <a:fillRect l="-624" b="-5515"/>
                </a:stretch>
              </a:blipFill>
              <a:ln w="38100">
                <a:solidFill>
                  <a:schemeClr val="accent1"/>
                </a:solidFill>
              </a:ln>
            </p:spPr>
            <p:txBody>
              <a:bodyPr/>
              <a:lstStyle/>
              <a:p>
                <a:r>
                  <a:rPr lang="en-IN">
                    <a:noFill/>
                  </a:rPr>
                  <a:t> </a:t>
                </a:r>
              </a:p>
            </p:txBody>
          </p:sp>
        </mc:Fallback>
      </mc:AlternateContent>
      <p:pic>
        <p:nvPicPr>
          <p:cNvPr id="38" name="Picture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88201" y="3155600"/>
            <a:ext cx="1864034" cy="1864034"/>
          </a:xfrm>
          <a:prstGeom prst="rect">
            <a:avLst/>
          </a:prstGeom>
        </p:spPr>
      </p:pic>
      <mc:AlternateContent xmlns:mc="http://schemas.openxmlformats.org/markup-compatibility/2006" xmlns:a14="http://schemas.microsoft.com/office/drawing/2010/main">
        <mc:Choice Requires="a14">
          <p:sp>
            <p:nvSpPr>
              <p:cNvPr id="39" name="Rectangular Callout 38"/>
              <p:cNvSpPr/>
              <p:nvPr/>
            </p:nvSpPr>
            <p:spPr>
              <a:xfrm>
                <a:off x="4777483" y="3155599"/>
                <a:ext cx="5701022" cy="1201026"/>
              </a:xfrm>
              <a:prstGeom prst="wedgeRectCallout">
                <a:avLst>
                  <a:gd name="adj1" fmla="val 61728"/>
                  <a:gd name="adj2" fmla="val 51256"/>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That is like asking the PMF/PDF to place probability </a:t>
                </a:r>
                <a14:m>
                  <m:oMath xmlns:m="http://schemas.openxmlformats.org/officeDocument/2006/math">
                    <m:r>
                      <a:rPr lang="en-IN" sz="2400" i="1" dirty="0" smtClean="0">
                        <a:solidFill>
                          <a:schemeClr val="bg1"/>
                        </a:solidFill>
                        <a:latin typeface="Cambria Math" panose="02040503050406030204" pitchFamily="18" charset="0"/>
                      </a:rPr>
                      <m:t>1</m:t>
                    </m:r>
                  </m:oMath>
                </a14:m>
                <a:r>
                  <a:rPr lang="en-IN" sz="2400" dirty="0">
                    <a:solidFill>
                      <a:schemeClr val="bg1"/>
                    </a:solidFill>
                    <a:latin typeface="+mj-lt"/>
                  </a:rPr>
                  <a:t> on the true label and </a:t>
                </a:r>
                <a14:m>
                  <m:oMath xmlns:m="http://schemas.openxmlformats.org/officeDocument/2006/math">
                    <m:r>
                      <a:rPr lang="en-IN" sz="2400" i="1" dirty="0" smtClean="0">
                        <a:solidFill>
                          <a:schemeClr val="bg1"/>
                        </a:solidFill>
                        <a:latin typeface="Cambria Math" panose="02040503050406030204" pitchFamily="18" charset="0"/>
                      </a:rPr>
                      <m:t>0</m:t>
                    </m:r>
                  </m:oMath>
                </a14:m>
                <a:r>
                  <a:rPr lang="en-IN" sz="2400" dirty="0">
                    <a:solidFill>
                      <a:schemeClr val="bg1"/>
                    </a:solidFill>
                    <a:latin typeface="+mj-lt"/>
                  </a:rPr>
                  <a:t> everywhere else – why can’t we do just that?</a:t>
                </a:r>
              </a:p>
            </p:txBody>
          </p:sp>
        </mc:Choice>
        <mc:Fallback xmlns="">
          <p:sp>
            <p:nvSpPr>
              <p:cNvPr id="39" name="Rectangular Callout 38"/>
              <p:cNvSpPr>
                <a:spLocks noRot="1" noChangeAspect="1" noMove="1" noResize="1" noEditPoints="1" noAdjustHandles="1" noChangeArrowheads="1" noChangeShapeType="1" noTextEdit="1"/>
              </p:cNvSpPr>
              <p:nvPr/>
            </p:nvSpPr>
            <p:spPr>
              <a:xfrm>
                <a:off x="4777483" y="3155599"/>
                <a:ext cx="5701022" cy="1201026"/>
              </a:xfrm>
              <a:prstGeom prst="wedgeRectCallout">
                <a:avLst>
                  <a:gd name="adj1" fmla="val 61728"/>
                  <a:gd name="adj2" fmla="val 51256"/>
                </a:avLst>
              </a:prstGeom>
              <a:blipFill>
                <a:blip r:embed="rId7"/>
                <a:stretch>
                  <a:fillRect l="-1047" t="-1942" b="-7767"/>
                </a:stretch>
              </a:blipFill>
              <a:ln w="38100">
                <a:solidFill>
                  <a:schemeClr val="accent1"/>
                </a:solidFill>
              </a:ln>
            </p:spPr>
            <p:txBody>
              <a:bodyPr/>
              <a:lstStyle/>
              <a:p>
                <a:r>
                  <a:rPr lang="en-IN">
                    <a:noFill/>
                  </a:rPr>
                  <a:t> </a:t>
                </a:r>
              </a:p>
            </p:txBody>
          </p:sp>
        </mc:Fallback>
      </mc:AlternateContent>
      <p:grpSp>
        <p:nvGrpSpPr>
          <p:cNvPr id="5" name="Group 4">
            <a:extLst>
              <a:ext uri="{FF2B5EF4-FFF2-40B4-BE49-F238E27FC236}">
                <a16:creationId xmlns:a16="http://schemas.microsoft.com/office/drawing/2014/main" id="{4A64391D-A93C-168B-2F9C-8D3D5964CF67}"/>
              </a:ext>
            </a:extLst>
          </p:cNvPr>
          <p:cNvGrpSpPr/>
          <p:nvPr/>
        </p:nvGrpSpPr>
        <p:grpSpPr>
          <a:xfrm>
            <a:off x="10646658" y="217544"/>
            <a:ext cx="1143000" cy="1143000"/>
            <a:chOff x="2379643" y="355681"/>
            <a:chExt cx="1143000" cy="1143000"/>
          </a:xfrm>
        </p:grpSpPr>
        <p:sp>
          <p:nvSpPr>
            <p:cNvPr id="6" name="Oval 5">
              <a:extLst>
                <a:ext uri="{FF2B5EF4-FFF2-40B4-BE49-F238E27FC236}">
                  <a16:creationId xmlns:a16="http://schemas.microsoft.com/office/drawing/2014/main" id="{3CD8E617-92BE-B5DD-EA40-D730B0873D8F}"/>
                </a:ext>
              </a:extLst>
            </p:cNvPr>
            <p:cNvSpPr/>
            <p:nvPr/>
          </p:nvSpPr>
          <p:spPr>
            <a:xfrm>
              <a:off x="2458535" y="428705"/>
              <a:ext cx="996869" cy="99686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7" name="Freeform: Shape 6">
              <a:extLst>
                <a:ext uri="{FF2B5EF4-FFF2-40B4-BE49-F238E27FC236}">
                  <a16:creationId xmlns:a16="http://schemas.microsoft.com/office/drawing/2014/main" id="{4D965827-F985-4A0E-CC60-0DCD09231CB6}"/>
                </a:ext>
              </a:extLst>
            </p:cNvPr>
            <p:cNvSpPr>
              <a:spLocks noChangeAspect="1"/>
            </p:cNvSpPr>
            <p:nvPr/>
          </p:nvSpPr>
          <p:spPr>
            <a:xfrm>
              <a:off x="2379643" y="355681"/>
              <a:ext cx="1143000" cy="1143000"/>
            </a:xfrm>
            <a:custGeom>
              <a:avLst/>
              <a:gdLst>
                <a:gd name="connsiteX0" fmla="*/ 2286000 w 4572000"/>
                <a:gd name="connsiteY0" fmla="*/ 472140 h 4572000"/>
                <a:gd name="connsiteX1" fmla="*/ 457200 w 4572000"/>
                <a:gd name="connsiteY1" fmla="*/ 2300940 h 4572000"/>
                <a:gd name="connsiteX2" fmla="*/ 2286000 w 4572000"/>
                <a:gd name="connsiteY2" fmla="*/ 4129740 h 4572000"/>
                <a:gd name="connsiteX3" fmla="*/ 4114800 w 4572000"/>
                <a:gd name="connsiteY3" fmla="*/ 2300940 h 4572000"/>
                <a:gd name="connsiteX4" fmla="*/ 2286000 w 4572000"/>
                <a:gd name="connsiteY4" fmla="*/ 472140 h 4572000"/>
                <a:gd name="connsiteX5" fmla="*/ 2286000 w 4572000"/>
                <a:gd name="connsiteY5" fmla="*/ 0 h 4572000"/>
                <a:gd name="connsiteX6" fmla="*/ 4572000 w 4572000"/>
                <a:gd name="connsiteY6" fmla="*/ 2286000 h 4572000"/>
                <a:gd name="connsiteX7" fmla="*/ 2286000 w 4572000"/>
                <a:gd name="connsiteY7" fmla="*/ 4572000 h 4572000"/>
                <a:gd name="connsiteX8" fmla="*/ 0 w 4572000"/>
                <a:gd name="connsiteY8" fmla="*/ 2286000 h 4572000"/>
                <a:gd name="connsiteX9" fmla="*/ 2286000 w 4572000"/>
                <a:gd name="connsiteY9" fmla="*/ 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0" h="4572000">
                  <a:moveTo>
                    <a:pt x="2286000" y="472140"/>
                  </a:moveTo>
                  <a:cubicBezTo>
                    <a:pt x="1275982" y="472140"/>
                    <a:pt x="457200" y="1290922"/>
                    <a:pt x="457200" y="2300940"/>
                  </a:cubicBezTo>
                  <a:cubicBezTo>
                    <a:pt x="457200" y="3310958"/>
                    <a:pt x="1275982" y="4129740"/>
                    <a:pt x="2286000" y="4129740"/>
                  </a:cubicBezTo>
                  <a:cubicBezTo>
                    <a:pt x="3296018" y="4129740"/>
                    <a:pt x="4114800" y="3310958"/>
                    <a:pt x="4114800" y="2300940"/>
                  </a:cubicBezTo>
                  <a:cubicBezTo>
                    <a:pt x="4114800" y="1290922"/>
                    <a:pt x="3296018" y="472140"/>
                    <a:pt x="2286000" y="472140"/>
                  </a:cubicBezTo>
                  <a:close/>
                  <a:moveTo>
                    <a:pt x="2286000" y="0"/>
                  </a:moveTo>
                  <a:cubicBezTo>
                    <a:pt x="3548523" y="0"/>
                    <a:pt x="4572000" y="1023477"/>
                    <a:pt x="4572000" y="2286000"/>
                  </a:cubicBezTo>
                  <a:cubicBezTo>
                    <a:pt x="4572000" y="3548523"/>
                    <a:pt x="3548523" y="4572000"/>
                    <a:pt x="2286000" y="4572000"/>
                  </a:cubicBezTo>
                  <a:cubicBezTo>
                    <a:pt x="1023477" y="4572000"/>
                    <a:pt x="0" y="3548523"/>
                    <a:pt x="0" y="2286000"/>
                  </a:cubicBezTo>
                  <a:cubicBezTo>
                    <a:pt x="0" y="1023477"/>
                    <a:pt x="1023477" y="0"/>
                    <a:pt x="2286000"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1600"/>
            </a:p>
          </p:txBody>
        </p:sp>
        <p:grpSp>
          <p:nvGrpSpPr>
            <p:cNvPr id="8" name="Group 7">
              <a:extLst>
                <a:ext uri="{FF2B5EF4-FFF2-40B4-BE49-F238E27FC236}">
                  <a16:creationId xmlns:a16="http://schemas.microsoft.com/office/drawing/2014/main" id="{650FF19E-EA35-2B2A-24C2-2935572E5AEE}"/>
                </a:ext>
              </a:extLst>
            </p:cNvPr>
            <p:cNvGrpSpPr/>
            <p:nvPr/>
          </p:nvGrpSpPr>
          <p:grpSpPr>
            <a:xfrm>
              <a:off x="2676823" y="704523"/>
              <a:ext cx="548640" cy="320040"/>
              <a:chOff x="8209190" y="1852901"/>
              <a:chExt cx="2194560" cy="1280160"/>
            </a:xfrm>
          </p:grpSpPr>
          <p:sp>
            <p:nvSpPr>
              <p:cNvPr id="9" name="Freeform: Shape 8">
                <a:extLst>
                  <a:ext uri="{FF2B5EF4-FFF2-40B4-BE49-F238E27FC236}">
                    <a16:creationId xmlns:a16="http://schemas.microsoft.com/office/drawing/2014/main" id="{B8EA1F41-148A-5E68-74F1-AFD24AC14711}"/>
                  </a:ext>
                </a:extLst>
              </p:cNvPr>
              <p:cNvSpPr/>
              <p:nvPr/>
            </p:nvSpPr>
            <p:spPr>
              <a:xfrm>
                <a:off x="820919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1600"/>
              </a:p>
            </p:txBody>
          </p:sp>
          <p:sp>
            <p:nvSpPr>
              <p:cNvPr id="10" name="Freeform: Shape 9">
                <a:extLst>
                  <a:ext uri="{FF2B5EF4-FFF2-40B4-BE49-F238E27FC236}">
                    <a16:creationId xmlns:a16="http://schemas.microsoft.com/office/drawing/2014/main" id="{126B02FE-6B74-CD4F-1A3E-AD1255CB351C}"/>
                  </a:ext>
                </a:extLst>
              </p:cNvPr>
              <p:cNvSpPr/>
              <p:nvPr/>
            </p:nvSpPr>
            <p:spPr>
              <a:xfrm>
                <a:off x="976367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1600"/>
              </a:p>
            </p:txBody>
          </p:sp>
        </p:grpSp>
      </p:grpSp>
      <mc:AlternateContent xmlns:mc="http://schemas.openxmlformats.org/markup-compatibility/2006" xmlns:a14="http://schemas.microsoft.com/office/drawing/2010/main">
        <mc:Choice Requires="a14">
          <p:sp>
            <p:nvSpPr>
              <p:cNvPr id="33" name="Rectangular Callout 32"/>
              <p:cNvSpPr/>
              <p:nvPr/>
            </p:nvSpPr>
            <p:spPr>
              <a:xfrm>
                <a:off x="1808252" y="125304"/>
                <a:ext cx="8617921" cy="1242053"/>
              </a:xfrm>
              <a:prstGeom prst="wedgeRectCallout">
                <a:avLst>
                  <a:gd name="adj1" fmla="val 59863"/>
                  <a:gd name="adj2" fmla="val 25179"/>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Be warned though – the </a:t>
                </a:r>
                <a14:m>
                  <m:oMath xmlns:m="http://schemas.openxmlformats.org/officeDocument/2006/math">
                    <m:r>
                      <a:rPr lang="en-IN" sz="2400" b="0" i="1" smtClean="0">
                        <a:solidFill>
                          <a:schemeClr val="bg1"/>
                        </a:solidFill>
                        <a:latin typeface="Cambria Math" panose="02040503050406030204" pitchFamily="18" charset="0"/>
                      </a:rPr>
                      <m:t>𝜎</m:t>
                    </m:r>
                  </m:oMath>
                </a14:m>
                <a:r>
                  <a:rPr lang="en-IN" sz="2400" dirty="0">
                    <a:solidFill>
                      <a:schemeClr val="bg1"/>
                    </a:solidFill>
                    <a:latin typeface="+mj-lt"/>
                  </a:rPr>
                  <a:t> we chose will start mattering the moment we add regularization! It is just that in these simple cases it does not matter. </a:t>
                </a:r>
                <a14:m>
                  <m:oMath xmlns:m="http://schemas.openxmlformats.org/officeDocument/2006/math">
                    <m:r>
                      <a:rPr lang="en-IN" sz="2400" b="0" i="1" smtClean="0">
                        <a:solidFill>
                          <a:schemeClr val="bg1"/>
                        </a:solidFill>
                        <a:latin typeface="Cambria Math" panose="02040503050406030204" pitchFamily="18" charset="0"/>
                      </a:rPr>
                      <m:t>𝜎</m:t>
                    </m:r>
                  </m:oMath>
                </a14:m>
                <a:r>
                  <a:rPr lang="en-IN" sz="2400" dirty="0">
                    <a:solidFill>
                      <a:schemeClr val="bg1"/>
                    </a:solidFill>
                    <a:latin typeface="+mj-lt"/>
                  </a:rPr>
                  <a:t> is usually treated like a </a:t>
                </a:r>
                <a:r>
                  <a:rPr lang="en-IN" sz="2400" dirty="0" err="1">
                    <a:solidFill>
                      <a:schemeClr val="bg1"/>
                    </a:solidFill>
                    <a:latin typeface="+mj-lt"/>
                  </a:rPr>
                  <a:t>hyperparameter</a:t>
                </a:r>
                <a:r>
                  <a:rPr lang="en-IN" sz="2400" dirty="0">
                    <a:solidFill>
                      <a:schemeClr val="bg1"/>
                    </a:solidFill>
                    <a:latin typeface="+mj-lt"/>
                  </a:rPr>
                  <a:t> and tuned.</a:t>
                </a:r>
              </a:p>
            </p:txBody>
          </p:sp>
        </mc:Choice>
        <mc:Fallback xmlns="">
          <p:sp>
            <p:nvSpPr>
              <p:cNvPr id="33" name="Rectangular Callout 32"/>
              <p:cNvSpPr>
                <a:spLocks noRot="1" noChangeAspect="1" noMove="1" noResize="1" noEditPoints="1" noAdjustHandles="1" noChangeArrowheads="1" noChangeShapeType="1" noTextEdit="1"/>
              </p:cNvSpPr>
              <p:nvPr/>
            </p:nvSpPr>
            <p:spPr>
              <a:xfrm>
                <a:off x="1808252" y="125304"/>
                <a:ext cx="8617921" cy="1242053"/>
              </a:xfrm>
              <a:prstGeom prst="wedgeRectCallout">
                <a:avLst>
                  <a:gd name="adj1" fmla="val 59863"/>
                  <a:gd name="adj2" fmla="val 25179"/>
                </a:avLst>
              </a:prstGeom>
              <a:blipFill>
                <a:blip r:embed="rId8"/>
                <a:stretch>
                  <a:fillRect l="-577" t="-478" b="-7656"/>
                </a:stretch>
              </a:blipFill>
              <a:ln w="38100">
                <a:solidFill>
                  <a:schemeClr val="accent1"/>
                </a:solidFill>
              </a:ln>
            </p:spPr>
            <p:txBody>
              <a:bodyPr/>
              <a:lstStyle/>
              <a:p>
                <a:r>
                  <a:rPr lang="en-IN">
                    <a:noFill/>
                  </a:rPr>
                  <a:t> </a:t>
                </a:r>
              </a:p>
            </p:txBody>
          </p:sp>
        </mc:Fallback>
      </mc:AlternateContent>
    </p:spTree>
    <p:extLst>
      <p:ext uri="{BB962C8B-B14F-4D97-AF65-F5344CB8AC3E}">
        <p14:creationId xmlns:p14="http://schemas.microsoft.com/office/powerpoint/2010/main" val="16037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par>
                          <p:cTn id="30" fill="hold">
                            <p:stCondLst>
                              <p:cond delay="500"/>
                            </p:stCondLst>
                            <p:childTnLst>
                              <p:par>
                                <p:cTn id="31" presetID="22" presetClass="entr" presetSubtype="2"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right)">
                                      <p:cBhvr>
                                        <p:cTn id="33" dur="500"/>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4"/>
                                        </p:tgtEl>
                                        <p:attrNameLst>
                                          <p:attrName>style.visibility</p:attrName>
                                        </p:attrNameLst>
                                      </p:cBhvr>
                                      <p:to>
                                        <p:strVal val="visible"/>
                                      </p:to>
                                    </p:set>
                                  </p:childTnLst>
                                </p:cTn>
                              </p:par>
                            </p:childTnLst>
                          </p:cTn>
                        </p:par>
                        <p:par>
                          <p:cTn id="38" fill="hold">
                            <p:stCondLst>
                              <p:cond delay="0"/>
                            </p:stCondLst>
                            <p:childTnLst>
                              <p:par>
                                <p:cTn id="39" presetID="22" presetClass="entr" presetSubtype="2"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right)">
                                      <p:cBhvr>
                                        <p:cTn id="41" dur="500"/>
                                        <p:tgtEl>
                                          <p:spTgt spid="35"/>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8"/>
                                        </p:tgtEl>
                                        <p:attrNameLst>
                                          <p:attrName>style.visibility</p:attrName>
                                        </p:attrNameLst>
                                      </p:cBhvr>
                                      <p:to>
                                        <p:strVal val="visible"/>
                                      </p:to>
                                    </p:set>
                                  </p:childTnLst>
                                </p:cTn>
                              </p:par>
                            </p:childTnLst>
                          </p:cTn>
                        </p:par>
                        <p:par>
                          <p:cTn id="46" fill="hold">
                            <p:stCondLst>
                              <p:cond delay="0"/>
                            </p:stCondLst>
                            <p:childTnLst>
                              <p:par>
                                <p:cTn id="47" presetID="22" presetClass="entr" presetSubtype="2"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right)">
                                      <p:cBhvr>
                                        <p:cTn id="49" dur="500"/>
                                        <p:tgtEl>
                                          <p:spTgt spid="3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36"/>
                                        </p:tgtEl>
                                        <p:attrNameLst>
                                          <p:attrName>style.visibility</p:attrName>
                                        </p:attrNameLst>
                                      </p:cBhvr>
                                      <p:to>
                                        <p:strVal val="visible"/>
                                      </p:to>
                                    </p:set>
                                  </p:childTnLst>
                                </p:cTn>
                              </p:par>
                            </p:childTnLst>
                          </p:cTn>
                        </p:par>
                        <p:par>
                          <p:cTn id="54" fill="hold">
                            <p:stCondLst>
                              <p:cond delay="0"/>
                            </p:stCondLst>
                            <p:childTnLst>
                              <p:par>
                                <p:cTn id="55" presetID="22" presetClass="entr" presetSubtype="2"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right)">
                                      <p:cBhvr>
                                        <p:cTn id="5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5" grpId="0" animBg="1"/>
      <p:bldP spid="37" grpId="0" animBg="1"/>
      <p:bldP spid="39" grpId="0" animBg="1"/>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Probabilistic ML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3" y="1111624"/>
                <a:ext cx="11938645" cy="5746376"/>
              </a:xfrm>
            </p:spPr>
            <p:txBody>
              <a:bodyPr>
                <a:normAutofit/>
              </a:bodyPr>
              <a:lstStyle/>
              <a:p>
                <a:r>
                  <a:rPr lang="en-IN" dirty="0"/>
                  <a:t>Till now we have looked at ML techniques that assign a label for every data point (the label is from the set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−1,+1</m:t>
                        </m:r>
                      </m:e>
                    </m:d>
                  </m:oMath>
                </a14:m>
                <a:r>
                  <a:rPr lang="en-IN" dirty="0"/>
                  <a:t> for binary classification, </a:t>
                </a:r>
                <a14:m>
                  <m:oMath xmlns:m="http://schemas.openxmlformats.org/officeDocument/2006/math">
                    <m:d>
                      <m:dPr>
                        <m:begChr m:val="["/>
                        <m:endChr m:val="]"/>
                        <m:ctrlPr>
                          <a:rPr lang="en-IN"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𝐶</m:t>
                        </m:r>
                      </m:e>
                    </m:d>
                  </m:oMath>
                </a14:m>
                <a:r>
                  <a:rPr lang="en-IN" dirty="0"/>
                  <a:t> for multiclass classification with </a:t>
                </a:r>
                <a14:m>
                  <m:oMath xmlns:m="http://schemas.openxmlformats.org/officeDocument/2006/math">
                    <m:r>
                      <a:rPr lang="en-IN" b="0" i="1" smtClean="0">
                        <a:latin typeface="Cambria Math" panose="02040503050406030204" pitchFamily="18" charset="0"/>
                      </a:rPr>
                      <m:t>𝐶</m:t>
                    </m:r>
                  </m:oMath>
                </a14:m>
                <a:r>
                  <a:rPr lang="en-IN" dirty="0"/>
                  <a:t> classes, </a:t>
                </a:r>
                <a14:m>
                  <m:oMath xmlns:m="http://schemas.openxmlformats.org/officeDocument/2006/math">
                    <m:r>
                      <a:rPr lang="en-IN" i="1" smtClean="0">
                        <a:latin typeface="Cambria Math" panose="02040503050406030204" pitchFamily="18" charset="0"/>
                        <a:ea typeface="Cambria Math" panose="02040503050406030204" pitchFamily="18" charset="0"/>
                      </a:rPr>
                      <m:t>ℝ</m:t>
                    </m:r>
                  </m:oMath>
                </a14:m>
                <a:r>
                  <a:rPr lang="en-IN" dirty="0"/>
                  <a:t> for regression </a:t>
                </a:r>
                <a:r>
                  <a:rPr lang="en-IN" dirty="0" err="1"/>
                  <a:t>etc</a:t>
                </a:r>
                <a:r>
                  <a:rPr lang="en-IN" dirty="0"/>
                  <a:t>)</a:t>
                </a:r>
              </a:p>
              <a:p>
                <a:pPr lvl="2"/>
                <a:r>
                  <a:rPr lang="en-US" dirty="0"/>
                  <a:t>Examples include DT, linear models</a:t>
                </a:r>
                <a:endParaRPr lang="en-IN" dirty="0"/>
              </a:p>
              <a:p>
                <a:r>
                  <a:rPr lang="en-IN" dirty="0"/>
                  <a:t>Probabilistic ML techniques, given a data point, do not output a single label, they instead output a distribution over all possible labels</a:t>
                </a:r>
              </a:p>
              <a:p>
                <a:pPr lvl="2"/>
                <a:r>
                  <a:rPr lang="en-IN" dirty="0"/>
                  <a:t>For binary classification, output a PMF over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−1,1</m:t>
                        </m:r>
                      </m:e>
                    </m:d>
                  </m:oMath>
                </a14:m>
                <a:r>
                  <a:rPr lang="en-IN" dirty="0"/>
                  <a:t>, for multiclassification, output a PMF over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1,2,…,</m:t>
                        </m:r>
                        <m:r>
                          <a:rPr lang="en-IN" b="0" i="1" smtClean="0">
                            <a:latin typeface="Cambria Math" panose="02040503050406030204" pitchFamily="18" charset="0"/>
                          </a:rPr>
                          <m:t>𝐶</m:t>
                        </m:r>
                      </m:e>
                    </m:d>
                  </m:oMath>
                </a14:m>
                <a:r>
                  <a:rPr lang="en-IN" dirty="0"/>
                  <a:t>, for regression, output a PDF over </a:t>
                </a:r>
                <a14:m>
                  <m:oMath xmlns:m="http://schemas.openxmlformats.org/officeDocument/2006/math">
                    <m:r>
                      <a:rPr lang="en-IN">
                        <a:latin typeface="Cambria Math" panose="02040503050406030204" pitchFamily="18" charset="0"/>
                        <a:ea typeface="Cambria Math" panose="02040503050406030204" pitchFamily="18" charset="0"/>
                      </a:rPr>
                      <m:t>ℝ</m:t>
                    </m:r>
                  </m:oMath>
                </a14:m>
                <a:endParaRPr lang="en-IN" dirty="0"/>
              </a:p>
              <a:p>
                <a:pPr lvl="2"/>
                <a:r>
                  <a:rPr lang="en-US" dirty="0"/>
                  <a:t>The probability mass/density of a label in the output PMF/PDF indicates how likely does the ML model think that label is the correct one for that data point</a:t>
                </a:r>
              </a:p>
              <a:p>
                <a:pPr lvl="2"/>
                <a:r>
                  <a:rPr lang="en-US" b="1" dirty="0"/>
                  <a:t>Note</a:t>
                </a:r>
                <a:r>
                  <a:rPr lang="en-US" dirty="0"/>
                  <a:t>: the algorithm is allowed to output a possibly different PMF/PDF for every data point. However, the support of these PMFs/PDFs is always the set of all possible labels (i.e., even very unlikely labels are included in the support)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3" y="1111624"/>
                <a:ext cx="11938645" cy="5746376"/>
              </a:xfrm>
              <a:blipFill>
                <a:blip r:embed="rId2"/>
                <a:stretch>
                  <a:fillRect l="-562" t="-2545" r="-1532"/>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2</a:t>
            </a:fld>
            <a:endParaRPr lang="en-US"/>
          </a:p>
        </p:txBody>
      </p:sp>
    </p:spTree>
    <p:extLst>
      <p:ext uri="{BB962C8B-B14F-4D97-AF65-F5344CB8AC3E}">
        <p14:creationId xmlns:p14="http://schemas.microsoft.com/office/powerpoint/2010/main" val="403247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Probabilistic ML for Classification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3" y="1111624"/>
                <a:ext cx="11973437" cy="5746376"/>
              </a:xfrm>
            </p:spPr>
            <p:txBody>
              <a:bodyPr/>
              <a:lstStyle/>
              <a:p>
                <a:r>
                  <a:rPr lang="en-IN" dirty="0"/>
                  <a:t>Say we have somehow learnt a PML model </a:t>
                </a:r>
                <a14:m>
                  <m:oMath xmlns:m="http://schemas.openxmlformats.org/officeDocument/2006/math">
                    <m:r>
                      <a:rPr lang="en-IN" b="1" i="0" smtClean="0">
                        <a:latin typeface="Cambria Math" panose="02040503050406030204" pitchFamily="18" charset="0"/>
                      </a:rPr>
                      <m:t>𝐰</m:t>
                    </m:r>
                  </m:oMath>
                </a14:m>
                <a:r>
                  <a:rPr lang="en-IN" dirty="0"/>
                  <a:t> which, for a data point </a:t>
                </a:r>
                <a14:m>
                  <m:oMath xmlns:m="http://schemas.openxmlformats.org/officeDocument/2006/math">
                    <m:r>
                      <a:rPr lang="en-IN" b="1" i="0" smtClean="0">
                        <a:latin typeface="Cambria Math" panose="02040503050406030204" pitchFamily="18" charset="0"/>
                      </a:rPr>
                      <m:t>𝐱</m:t>
                    </m:r>
                  </m:oMath>
                </a14:m>
                <a:r>
                  <a:rPr lang="en-IN" dirty="0"/>
                  <a:t>, gives us a PMF </a:t>
                </a:r>
                <a14:m>
                  <m:oMath xmlns:m="http://schemas.openxmlformats.org/officeDocument/2006/math">
                    <m:r>
                      <a:rPr lang="en-IN" i="1" smtClean="0">
                        <a:latin typeface="Cambria Math" panose="02040503050406030204" pitchFamily="18" charset="0"/>
                        <a:ea typeface="Cambria Math" panose="02040503050406030204" pitchFamily="18" charset="0"/>
                      </a:rPr>
                      <m:t>ℙ</m:t>
                    </m:r>
                    <m:d>
                      <m:dPr>
                        <m:begChr m:val="["/>
                        <m:endChr m:val="]"/>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𝑌</m:t>
                        </m:r>
                        <m:r>
                          <a:rPr lang="en-IN" b="0" i="1" smtClean="0">
                            <a:latin typeface="Cambria Math" panose="02040503050406030204" pitchFamily="18" charset="0"/>
                            <a:ea typeface="Cambria Math" panose="02040503050406030204" pitchFamily="18" charset="0"/>
                          </a:rPr>
                          <m:t> | </m:t>
                        </m:r>
                        <m:r>
                          <a:rPr lang="en-IN" b="1" i="0" smtClean="0">
                            <a:latin typeface="Cambria Math" panose="02040503050406030204" pitchFamily="18" charset="0"/>
                            <a:ea typeface="Cambria Math" panose="02040503050406030204" pitchFamily="18" charset="0"/>
                          </a:rPr>
                          <m:t>𝐱</m:t>
                        </m:r>
                        <m:r>
                          <a:rPr lang="en-IN" b="0" i="1" smtClean="0">
                            <a:latin typeface="Cambria Math" panose="02040503050406030204" pitchFamily="18" charset="0"/>
                            <a:ea typeface="Cambria Math" panose="02040503050406030204" pitchFamily="18" charset="0"/>
                          </a:rPr>
                          <m:t>, </m:t>
                        </m:r>
                        <m:r>
                          <a:rPr lang="en-IN" b="1" i="0" smtClean="0">
                            <a:latin typeface="Cambria Math" panose="02040503050406030204" pitchFamily="18" charset="0"/>
                            <a:ea typeface="Cambria Math" panose="02040503050406030204" pitchFamily="18" charset="0"/>
                          </a:rPr>
                          <m:t>𝐰</m:t>
                        </m:r>
                      </m:e>
                    </m:d>
                  </m:oMath>
                </a14:m>
                <a:r>
                  <a:rPr lang="en-IN" dirty="0"/>
                  <a:t> over the set of all possible labels, say </a:t>
                </a:r>
                <a14:m>
                  <m:oMath xmlns:m="http://schemas.openxmlformats.org/officeDocument/2006/math">
                    <m:r>
                      <a:rPr lang="en-IN" i="1" smtClean="0">
                        <a:latin typeface="Cambria Math" panose="02040503050406030204" pitchFamily="18" charset="0"/>
                        <a:ea typeface="Cambria Math" panose="02040503050406030204" pitchFamily="18" charset="0"/>
                      </a:rPr>
                      <m:t>𝒴</m:t>
                    </m:r>
                  </m:oMath>
                </a14:m>
                <a:endParaRPr lang="en-IN" dirty="0"/>
              </a:p>
              <a:p>
                <a:pPr lvl="2"/>
                <a:r>
                  <a:rPr lang="en-IN" dirty="0"/>
                  <a:t> </a:t>
                </a:r>
                <a14:m>
                  <m:oMath xmlns:m="http://schemas.openxmlformats.org/officeDocument/2006/math">
                    <m:r>
                      <a:rPr lang="en-IN" i="1" smtClean="0">
                        <a:latin typeface="Cambria Math" panose="02040503050406030204" pitchFamily="18" charset="0"/>
                        <a:ea typeface="Cambria Math" panose="02040503050406030204" pitchFamily="18" charset="0"/>
                      </a:rPr>
                      <m:t>𝒴</m:t>
                    </m:r>
                    <m:r>
                      <a:rPr lang="en-IN" b="0" i="1" smtClean="0">
                        <a:latin typeface="Cambria Math" panose="02040503050406030204" pitchFamily="18" charset="0"/>
                        <a:ea typeface="Cambria Math" panose="02040503050406030204" pitchFamily="18" charset="0"/>
                      </a:rPr>
                      <m:t>=</m:t>
                    </m:r>
                    <m:d>
                      <m:dPr>
                        <m:begChr m:val="{"/>
                        <m:endChr m:val="}"/>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−1,+1</m:t>
                        </m:r>
                      </m:e>
                    </m:d>
                  </m:oMath>
                </a14:m>
                <a:r>
                  <a:rPr lang="en-IN" dirty="0"/>
                  <a:t> for binary classification, </a:t>
                </a:r>
                <a14:m>
                  <m:oMath xmlns:m="http://schemas.openxmlformats.org/officeDocument/2006/math">
                    <m:r>
                      <a:rPr lang="en-IN" i="1" smtClean="0">
                        <a:latin typeface="Cambria Math" panose="02040503050406030204" pitchFamily="18" charset="0"/>
                        <a:ea typeface="Cambria Math" panose="02040503050406030204" pitchFamily="18" charset="0"/>
                      </a:rPr>
                      <m:t>𝒴</m:t>
                    </m:r>
                    <m:r>
                      <a:rPr lang="en-IN" b="0" i="1" smtClean="0">
                        <a:latin typeface="Cambria Math" panose="02040503050406030204" pitchFamily="18" charset="0"/>
                        <a:ea typeface="Cambria Math" panose="02040503050406030204" pitchFamily="18" charset="0"/>
                      </a:rPr>
                      <m:t>=</m:t>
                    </m:r>
                    <m:d>
                      <m:dPr>
                        <m:begChr m:val="["/>
                        <m:endChr m:val="]"/>
                        <m:ctrlPr>
                          <a:rPr lang="en-IN" i="1">
                            <a:latin typeface="Cambria Math" panose="02040503050406030204" pitchFamily="18" charset="0"/>
                            <a:ea typeface="Cambria Math" panose="02040503050406030204" pitchFamily="18" charset="0"/>
                          </a:rPr>
                        </m:ctrlPr>
                      </m:dPr>
                      <m:e>
                        <m:r>
                          <a:rPr lang="en-US">
                            <a:latin typeface="Cambria Math" panose="02040503050406030204" pitchFamily="18" charset="0"/>
                            <a:ea typeface="Cambria Math" panose="02040503050406030204" pitchFamily="18" charset="0"/>
                          </a:rPr>
                          <m:t>𝐶</m:t>
                        </m:r>
                      </m:e>
                    </m:d>
                  </m:oMath>
                </a14:m>
                <a:r>
                  <a:rPr lang="en-IN" dirty="0"/>
                  <a:t> for multiclassification</a:t>
                </a:r>
              </a:p>
              <a:p>
                <a:pPr lvl="2"/>
                <a:r>
                  <a:rPr lang="en-IN" dirty="0"/>
                  <a:t>Note that we conditioned on </a:t>
                </a:r>
                <a14:m>
                  <m:oMath xmlns:m="http://schemas.openxmlformats.org/officeDocument/2006/math">
                    <m:r>
                      <a:rPr lang="en-IN" b="1" i="0">
                        <a:latin typeface="Cambria Math" panose="02040503050406030204" pitchFamily="18" charset="0"/>
                        <a:ea typeface="Cambria Math" panose="02040503050406030204" pitchFamily="18" charset="0"/>
                      </a:rPr>
                      <m:t>𝐱</m:t>
                    </m:r>
                    <m:r>
                      <a:rPr lang="en-IN">
                        <a:latin typeface="Cambria Math" panose="02040503050406030204" pitchFamily="18" charset="0"/>
                        <a:ea typeface="Cambria Math" panose="02040503050406030204" pitchFamily="18" charset="0"/>
                      </a:rPr>
                      <m:t>, </m:t>
                    </m:r>
                    <m:r>
                      <a:rPr lang="en-IN" b="1" i="0">
                        <a:latin typeface="Cambria Math" panose="02040503050406030204" pitchFamily="18" charset="0"/>
                        <a:ea typeface="Cambria Math" panose="02040503050406030204" pitchFamily="18" charset="0"/>
                      </a:rPr>
                      <m:t>𝐰</m:t>
                    </m:r>
                  </m:oMath>
                </a14:m>
                <a:r>
                  <a:rPr lang="en-IN" dirty="0"/>
                  <a:t> </a:t>
                </a:r>
                <a:r>
                  <a:rPr lang="en-IN" i="0" dirty="0"/>
                  <a:t>which are not </a:t>
                </a:r>
                <a:r>
                  <a:rPr lang="en-IN" i="0" dirty="0" err="1"/>
                  <a:t>r.v</a:t>
                </a:r>
                <a:r>
                  <a:rPr lang="en-IN" i="0" dirty="0"/>
                  <a:t>. at the moment but nevertheless fixed since we are looking at the </a:t>
                </a:r>
                <a:r>
                  <a:rPr lang="en-IN" dirty="0"/>
                  <a:t>data point </a:t>
                </a:r>
                <a14:m>
                  <m:oMath xmlns:m="http://schemas.openxmlformats.org/officeDocument/2006/math">
                    <m:r>
                      <a:rPr lang="en-IN" b="1" i="0">
                        <a:latin typeface="Cambria Math" panose="02040503050406030204" pitchFamily="18" charset="0"/>
                      </a:rPr>
                      <m:t>𝐱</m:t>
                    </m:r>
                  </m:oMath>
                </a14:m>
                <a:r>
                  <a:rPr lang="en-IN" dirty="0"/>
                  <a:t> using model </a:t>
                </a:r>
                <a14:m>
                  <m:oMath xmlns:m="http://schemas.openxmlformats.org/officeDocument/2006/math">
                    <m:r>
                      <a:rPr lang="en-IN" b="1" i="0">
                        <a:latin typeface="Cambria Math" panose="02040503050406030204" pitchFamily="18" charset="0"/>
                      </a:rPr>
                      <m:t>𝐰</m:t>
                    </m:r>
                  </m:oMath>
                </a14:m>
                <a:endParaRPr lang="en-IN" dirty="0"/>
              </a:p>
              <a:p>
                <a:r>
                  <a:rPr lang="en-IN" dirty="0"/>
                  <a:t>We may use this PMF in very creative ways</a:t>
                </a:r>
              </a:p>
              <a:p>
                <a:pPr lvl="2"/>
                <a:r>
                  <a:rPr lang="en-IN" dirty="0"/>
                  <a:t>Predict the mode of this PMF if someone wants a single label predicted</a:t>
                </a:r>
                <a:br>
                  <a:rPr lang="en-IN" dirty="0"/>
                </a:br>
                <a14:m>
                  <m:oMath xmlns:m="http://schemas.openxmlformats.org/officeDocument/2006/math">
                    <m:acc>
                      <m:accPr>
                        <m:chr m:val="̂"/>
                        <m:ctrlPr>
                          <a:rPr lang="en-IN" b="0" i="1" smtClean="0">
                            <a:latin typeface="Cambria Math" panose="02040503050406030204" pitchFamily="18" charset="0"/>
                          </a:rPr>
                        </m:ctrlPr>
                      </m:accPr>
                      <m:e>
                        <m:r>
                          <a:rPr lang="en-IN" b="0" i="1" smtClean="0">
                            <a:latin typeface="Cambria Math" panose="02040503050406030204" pitchFamily="18" charset="0"/>
                          </a:rPr>
                          <m:t>𝑦</m:t>
                        </m:r>
                      </m:e>
                    </m:acc>
                    <m:r>
                      <a:rPr lang="en-IN" b="0" i="1" dirty="0" smtClean="0">
                        <a:latin typeface="Cambria Math" panose="02040503050406030204" pitchFamily="18" charset="0"/>
                      </a:rPr>
                      <m:t>=</m:t>
                    </m:r>
                    <m:func>
                      <m:funcPr>
                        <m:ctrlPr>
                          <a:rPr lang="en-IN" b="0" i="1" dirty="0" smtClean="0">
                            <a:latin typeface="Cambria Math" panose="02040503050406030204" pitchFamily="18" charset="0"/>
                          </a:rPr>
                        </m:ctrlPr>
                      </m:funcPr>
                      <m:fName>
                        <m:r>
                          <m:rPr>
                            <m:sty m:val="p"/>
                          </m:rPr>
                          <a:rPr lang="en-IN" b="0" i="0" dirty="0" smtClean="0">
                            <a:latin typeface="Cambria Math" panose="02040503050406030204" pitchFamily="18" charset="0"/>
                          </a:rPr>
                          <m:t>arg</m:t>
                        </m:r>
                      </m:fName>
                      <m:e>
                        <m:func>
                          <m:funcPr>
                            <m:ctrlPr>
                              <a:rPr lang="en-IN" b="0" i="1" dirty="0" smtClean="0">
                                <a:latin typeface="Cambria Math" panose="02040503050406030204" pitchFamily="18" charset="0"/>
                              </a:rPr>
                            </m:ctrlPr>
                          </m:funcPr>
                          <m:fName>
                            <m:limLow>
                              <m:limLowPr>
                                <m:ctrlPr>
                                  <a:rPr lang="en-IN" b="0" i="1" dirty="0" smtClean="0">
                                    <a:latin typeface="Cambria Math" panose="02040503050406030204" pitchFamily="18" charset="0"/>
                                  </a:rPr>
                                </m:ctrlPr>
                              </m:limLowPr>
                              <m:e>
                                <m:r>
                                  <m:rPr>
                                    <m:sty m:val="p"/>
                                  </m:rPr>
                                  <a:rPr lang="en-IN" b="0" i="0" dirty="0" smtClean="0">
                                    <a:latin typeface="Cambria Math" panose="02040503050406030204" pitchFamily="18" charset="0"/>
                                  </a:rPr>
                                  <m:t>max</m:t>
                                </m:r>
                              </m:e>
                              <m:lim>
                                <m:r>
                                  <a:rPr lang="en-IN" b="0" i="1" dirty="0" smtClean="0">
                                    <a:latin typeface="Cambria Math" panose="02040503050406030204" pitchFamily="18" charset="0"/>
                                  </a:rPr>
                                  <m:t>𝑦</m:t>
                                </m:r>
                                <m:r>
                                  <a:rPr lang="en-IN" b="0" i="1" dirty="0" smtClean="0">
                                    <a:latin typeface="Cambria Math" panose="02040503050406030204" pitchFamily="18" charset="0"/>
                                  </a:rPr>
                                  <m:t>∈</m:t>
                                </m:r>
                                <m:r>
                                  <a:rPr lang="en-IN" b="0" i="1" dirty="0" smtClean="0">
                                    <a:latin typeface="Cambria Math" panose="02040503050406030204" pitchFamily="18" charset="0"/>
                                    <a:ea typeface="Cambria Math" panose="02040503050406030204" pitchFamily="18" charset="0"/>
                                  </a:rPr>
                                  <m:t>𝒴</m:t>
                                </m:r>
                              </m:lim>
                            </m:limLow>
                          </m:fName>
                          <m:e>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𝑌</m:t>
                                </m:r>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𝑦</m:t>
                                </m:r>
                                <m:r>
                                  <a:rPr lang="en-IN">
                                    <a:latin typeface="Cambria Math" panose="02040503050406030204" pitchFamily="18" charset="0"/>
                                    <a:ea typeface="Cambria Math" panose="02040503050406030204" pitchFamily="18" charset="0"/>
                                  </a:rPr>
                                  <m:t> | </m:t>
                                </m:r>
                                <m:r>
                                  <a:rPr lang="en-IN" b="1" i="0">
                                    <a:latin typeface="Cambria Math" panose="02040503050406030204" pitchFamily="18" charset="0"/>
                                    <a:ea typeface="Cambria Math" panose="02040503050406030204" pitchFamily="18" charset="0"/>
                                  </a:rPr>
                                  <m:t>𝐱</m:t>
                                </m:r>
                                <m:r>
                                  <a:rPr lang="en-IN">
                                    <a:latin typeface="Cambria Math" panose="02040503050406030204" pitchFamily="18" charset="0"/>
                                    <a:ea typeface="Cambria Math" panose="02040503050406030204" pitchFamily="18" charset="0"/>
                                  </a:rPr>
                                  <m:t>, </m:t>
                                </m:r>
                                <m:r>
                                  <a:rPr lang="en-IN" b="1" i="0">
                                    <a:latin typeface="Cambria Math" panose="02040503050406030204" pitchFamily="18" charset="0"/>
                                    <a:ea typeface="Cambria Math" panose="02040503050406030204" pitchFamily="18" charset="0"/>
                                  </a:rPr>
                                  <m:t>𝐰</m:t>
                                </m:r>
                              </m:e>
                            </m:d>
                          </m:e>
                        </m:func>
                      </m:e>
                    </m:func>
                  </m:oMath>
                </a14:m>
                <a:endParaRPr lang="en-IN" dirty="0"/>
              </a:p>
              <a:p>
                <a:pPr lvl="2"/>
                <a:r>
                  <a:rPr lang="en-IN" dirty="0"/>
                  <a:t>May use the median/mean as well – Bayesian ML exploits this possibility</a:t>
                </a:r>
              </a:p>
              <a:p>
                <a:pPr lvl="2"/>
                <a:r>
                  <a:rPr lang="en-IN" dirty="0"/>
                  <a:t>Use </a:t>
                </a:r>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𝑌</m:t>
                        </m:r>
                        <m:r>
                          <a:rPr lang="en-IN">
                            <a:latin typeface="Cambria Math" panose="02040503050406030204" pitchFamily="18" charset="0"/>
                            <a:ea typeface="Cambria Math" panose="02040503050406030204" pitchFamily="18" charset="0"/>
                          </a:rPr>
                          <m:t>=</m:t>
                        </m:r>
                        <m:acc>
                          <m:accPr>
                            <m:chr m:val="̂"/>
                            <m:ctrlPr>
                              <a:rPr lang="en-IN" b="0" i="1" smtClean="0">
                                <a:latin typeface="Cambria Math" panose="02040503050406030204" pitchFamily="18" charset="0"/>
                                <a:ea typeface="Cambria Math" panose="02040503050406030204" pitchFamily="18" charset="0"/>
                              </a:rPr>
                            </m:ctrlPr>
                          </m:accPr>
                          <m:e>
                            <m:r>
                              <a:rPr lang="en-IN" b="0" i="1" smtClean="0">
                                <a:latin typeface="Cambria Math" panose="02040503050406030204" pitchFamily="18" charset="0"/>
                                <a:ea typeface="Cambria Math" panose="02040503050406030204" pitchFamily="18" charset="0"/>
                              </a:rPr>
                              <m:t>𝑦</m:t>
                            </m:r>
                          </m:e>
                        </m:acc>
                        <m:r>
                          <a:rPr lang="en-IN">
                            <a:latin typeface="Cambria Math" panose="02040503050406030204" pitchFamily="18" charset="0"/>
                            <a:ea typeface="Cambria Math" panose="02040503050406030204" pitchFamily="18" charset="0"/>
                          </a:rPr>
                          <m:t> | </m:t>
                        </m:r>
                        <m:r>
                          <a:rPr lang="en-IN" b="1" i="0">
                            <a:latin typeface="Cambria Math" panose="02040503050406030204" pitchFamily="18" charset="0"/>
                            <a:ea typeface="Cambria Math" panose="02040503050406030204" pitchFamily="18" charset="0"/>
                          </a:rPr>
                          <m:t>𝐱</m:t>
                        </m:r>
                        <m:r>
                          <a:rPr lang="en-IN">
                            <a:latin typeface="Cambria Math" panose="02040503050406030204" pitchFamily="18" charset="0"/>
                            <a:ea typeface="Cambria Math" panose="02040503050406030204" pitchFamily="18" charset="0"/>
                          </a:rPr>
                          <m:t>, </m:t>
                        </m:r>
                        <m:r>
                          <a:rPr lang="en-IN" b="1" i="0">
                            <a:latin typeface="Cambria Math" panose="02040503050406030204" pitchFamily="18" charset="0"/>
                            <a:ea typeface="Cambria Math" panose="02040503050406030204" pitchFamily="18" charset="0"/>
                          </a:rPr>
                          <m:t>𝐰</m:t>
                        </m:r>
                      </m:e>
                    </m:d>
                  </m:oMath>
                </a14:m>
                <a:r>
                  <a:rPr lang="en-IN" dirty="0"/>
                  <a:t> to find out if the ML model is confident about its prediction or totally confused about which label is the correct one!</a:t>
                </a:r>
              </a:p>
              <a:p>
                <a:pPr lvl="2"/>
                <a:r>
                  <a:rPr lang="en-IN" dirty="0"/>
                  <a:t>May use variance of </a:t>
                </a:r>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𝑌</m:t>
                        </m:r>
                        <m:r>
                          <a:rPr lang="en-IN">
                            <a:latin typeface="Cambria Math" panose="02040503050406030204" pitchFamily="18" charset="0"/>
                            <a:ea typeface="Cambria Math" panose="02040503050406030204" pitchFamily="18" charset="0"/>
                          </a:rPr>
                          <m:t> | </m:t>
                        </m:r>
                        <m:r>
                          <a:rPr lang="en-IN" b="1" i="0">
                            <a:latin typeface="Cambria Math" panose="02040503050406030204" pitchFamily="18" charset="0"/>
                            <a:ea typeface="Cambria Math" panose="02040503050406030204" pitchFamily="18" charset="0"/>
                          </a:rPr>
                          <m:t>𝐱</m:t>
                        </m:r>
                        <m:r>
                          <a:rPr lang="en-IN">
                            <a:latin typeface="Cambria Math" panose="02040503050406030204" pitchFamily="18" charset="0"/>
                            <a:ea typeface="Cambria Math" panose="02040503050406030204" pitchFamily="18" charset="0"/>
                          </a:rPr>
                          <m:t>, </m:t>
                        </m:r>
                        <m:r>
                          <a:rPr lang="en-IN" b="1" i="0">
                            <a:latin typeface="Cambria Math" panose="02040503050406030204" pitchFamily="18" charset="0"/>
                            <a:ea typeface="Cambria Math" panose="02040503050406030204" pitchFamily="18" charset="0"/>
                          </a:rPr>
                          <m:t>𝐰</m:t>
                        </m:r>
                      </m:e>
                    </m:d>
                  </m:oMath>
                </a14:m>
                <a:r>
                  <a:rPr lang="en-IN" dirty="0"/>
                  <a:t> to find this as well (low variance = very confident prediction and high variance = less confident/confused prediction)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3" y="1111624"/>
                <a:ext cx="11973437" cy="5746376"/>
              </a:xfrm>
              <a:blipFill>
                <a:blip r:embed="rId2"/>
                <a:stretch>
                  <a:fillRect l="-560" t="-2545" r="-815" b="-2969"/>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3</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9915" y="81156"/>
            <a:ext cx="1928846" cy="1928846"/>
          </a:xfrm>
          <a:prstGeom prst="rect">
            <a:avLst/>
          </a:prstGeom>
        </p:spPr>
      </p:pic>
      <mc:AlternateContent xmlns:mc="http://schemas.openxmlformats.org/markup-compatibility/2006" xmlns:a14="http://schemas.microsoft.com/office/drawing/2010/main">
        <mc:Choice Requires="a14">
          <p:sp>
            <p:nvSpPr>
              <p:cNvPr id="6" name="Rectangular Callout 5"/>
              <p:cNvSpPr/>
              <p:nvPr/>
            </p:nvSpPr>
            <p:spPr>
              <a:xfrm>
                <a:off x="253352" y="162239"/>
                <a:ext cx="10352304" cy="1156723"/>
              </a:xfrm>
              <a:prstGeom prst="wedgeRectCallout">
                <a:avLst>
                  <a:gd name="adj1" fmla="val 56872"/>
                  <a:gd name="adj2" fmla="val 46970"/>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Exactly! Suppose we have three classes and for a data point, the ML model gives us the PMF </a:t>
                </a:r>
                <a14:m>
                  <m:oMath xmlns:m="http://schemas.openxmlformats.org/officeDocument/2006/math">
                    <m:d>
                      <m:dPr>
                        <m:begChr m:val="["/>
                        <m:endChr m:val="]"/>
                        <m:ctrlPr>
                          <a:rPr lang="en-IN" sz="2400" b="0" i="1" smtClean="0">
                            <a:solidFill>
                              <a:schemeClr val="bg1"/>
                            </a:solidFill>
                            <a:latin typeface="Cambria Math" panose="02040503050406030204" pitchFamily="18" charset="0"/>
                          </a:rPr>
                        </m:ctrlPr>
                      </m:dPr>
                      <m:e>
                        <m:r>
                          <a:rPr lang="en-IN" sz="2400" b="0" i="1" smtClean="0">
                            <a:solidFill>
                              <a:schemeClr val="bg1"/>
                            </a:solidFill>
                            <a:latin typeface="Cambria Math" panose="02040503050406030204" pitchFamily="18" charset="0"/>
                          </a:rPr>
                          <m:t>0.3, 0.4, 0.3</m:t>
                        </m:r>
                      </m:e>
                    </m:d>
                  </m:oMath>
                </a14:m>
                <a:r>
                  <a:rPr lang="en-US" sz="2400" i="1" dirty="0">
                    <a:solidFill>
                      <a:schemeClr val="bg1"/>
                    </a:solidFill>
                    <a:latin typeface="+mj-lt"/>
                  </a:rPr>
                  <a:t>.</a:t>
                </a:r>
                <a:r>
                  <a:rPr lang="en-US" sz="2400" dirty="0">
                    <a:solidFill>
                      <a:schemeClr val="bg1"/>
                    </a:solidFill>
                    <a:latin typeface="+mj-lt"/>
                  </a:rPr>
                  <a:t> The second class does win being the mode but the model seems not very certain about this prediction (only 40% confidence).</a:t>
                </a:r>
                <a:endParaRPr lang="en-US" sz="2400" i="1" dirty="0">
                  <a:solidFill>
                    <a:schemeClr val="bg1"/>
                  </a:solidFill>
                  <a:latin typeface="+mj-lt"/>
                </a:endParaRPr>
              </a:p>
            </p:txBody>
          </p:sp>
        </mc:Choice>
        <mc:Fallback xmlns="">
          <p:sp>
            <p:nvSpPr>
              <p:cNvPr id="6" name="Rectangular Callout 5"/>
              <p:cNvSpPr>
                <a:spLocks noRot="1" noChangeAspect="1" noMove="1" noResize="1" noEditPoints="1" noAdjustHandles="1" noChangeArrowheads="1" noChangeShapeType="1" noTextEdit="1"/>
              </p:cNvSpPr>
              <p:nvPr/>
            </p:nvSpPr>
            <p:spPr>
              <a:xfrm>
                <a:off x="253352" y="162239"/>
                <a:ext cx="10352304" cy="1156723"/>
              </a:xfrm>
              <a:prstGeom prst="wedgeRectCallout">
                <a:avLst>
                  <a:gd name="adj1" fmla="val 56872"/>
                  <a:gd name="adj2" fmla="val 46970"/>
                </a:avLst>
              </a:prstGeom>
              <a:blipFill>
                <a:blip r:embed="rId4"/>
                <a:stretch>
                  <a:fillRect l="-439" t="-4103" b="-11795"/>
                </a:stretch>
              </a:blipFill>
              <a:ln w="38100">
                <a:solidFill>
                  <a:schemeClr val="accent1"/>
                </a:solidFill>
              </a:ln>
            </p:spPr>
            <p:txBody>
              <a:bodyPr/>
              <a:lstStyle/>
              <a:p>
                <a:r>
                  <a:rPr lang="en-IN">
                    <a:noFill/>
                  </a:rPr>
                  <a:t> </a:t>
                </a:r>
              </a:p>
            </p:txBody>
          </p:sp>
        </mc:Fallback>
      </mc:AlternateContent>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12874" y="4325488"/>
            <a:ext cx="1813917" cy="1813917"/>
          </a:xfrm>
          <a:prstGeom prst="rect">
            <a:avLst/>
          </a:prstGeom>
        </p:spPr>
      </p:pic>
      <p:sp>
        <p:nvSpPr>
          <p:cNvPr id="16" name="Rectangular Callout 15"/>
          <p:cNvSpPr/>
          <p:nvPr/>
        </p:nvSpPr>
        <p:spPr>
          <a:xfrm>
            <a:off x="6096000" y="4404321"/>
            <a:ext cx="4509656" cy="1156723"/>
          </a:xfrm>
          <a:prstGeom prst="wedgeRectCallout">
            <a:avLst>
              <a:gd name="adj1" fmla="val 61054"/>
              <a:gd name="adj2" fmla="val 43046"/>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Warning! Just because a prediction is made with more confidence does not mean it must be correct!</a:t>
            </a:r>
            <a:endParaRPr lang="en-US" sz="2400" i="1" dirty="0">
              <a:solidFill>
                <a:schemeClr val="bg1"/>
              </a:solidFill>
              <a:latin typeface="+mj-lt"/>
            </a:endParaRPr>
          </a:p>
        </p:txBody>
      </p:sp>
      <p:grpSp>
        <p:nvGrpSpPr>
          <p:cNvPr id="13" name="Group 12">
            <a:extLst>
              <a:ext uri="{FF2B5EF4-FFF2-40B4-BE49-F238E27FC236}">
                <a16:creationId xmlns:a16="http://schemas.microsoft.com/office/drawing/2014/main" id="{27332B36-9A17-AF96-4403-E795CB4AE7A5}"/>
              </a:ext>
            </a:extLst>
          </p:cNvPr>
          <p:cNvGrpSpPr/>
          <p:nvPr/>
        </p:nvGrpSpPr>
        <p:grpSpPr>
          <a:xfrm>
            <a:off x="10909607" y="2185138"/>
            <a:ext cx="1143000" cy="1143000"/>
            <a:chOff x="2379643" y="355681"/>
            <a:chExt cx="1143000" cy="1143000"/>
          </a:xfrm>
        </p:grpSpPr>
        <p:sp>
          <p:nvSpPr>
            <p:cNvPr id="18" name="Oval 17">
              <a:extLst>
                <a:ext uri="{FF2B5EF4-FFF2-40B4-BE49-F238E27FC236}">
                  <a16:creationId xmlns:a16="http://schemas.microsoft.com/office/drawing/2014/main" id="{39850524-5FAA-2F55-6F94-37BFAAD12760}"/>
                </a:ext>
              </a:extLst>
            </p:cNvPr>
            <p:cNvSpPr/>
            <p:nvPr/>
          </p:nvSpPr>
          <p:spPr>
            <a:xfrm>
              <a:off x="2458535" y="428705"/>
              <a:ext cx="996869" cy="99686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Freeform: Shape 18">
              <a:extLst>
                <a:ext uri="{FF2B5EF4-FFF2-40B4-BE49-F238E27FC236}">
                  <a16:creationId xmlns:a16="http://schemas.microsoft.com/office/drawing/2014/main" id="{4242FD1D-5308-7D18-BDC0-F810AED4DDAE}"/>
                </a:ext>
              </a:extLst>
            </p:cNvPr>
            <p:cNvSpPr>
              <a:spLocks noChangeAspect="1"/>
            </p:cNvSpPr>
            <p:nvPr/>
          </p:nvSpPr>
          <p:spPr>
            <a:xfrm>
              <a:off x="2379643" y="355681"/>
              <a:ext cx="1143000" cy="1143000"/>
            </a:xfrm>
            <a:custGeom>
              <a:avLst/>
              <a:gdLst>
                <a:gd name="connsiteX0" fmla="*/ 2286000 w 4572000"/>
                <a:gd name="connsiteY0" fmla="*/ 472140 h 4572000"/>
                <a:gd name="connsiteX1" fmla="*/ 457200 w 4572000"/>
                <a:gd name="connsiteY1" fmla="*/ 2300940 h 4572000"/>
                <a:gd name="connsiteX2" fmla="*/ 2286000 w 4572000"/>
                <a:gd name="connsiteY2" fmla="*/ 4129740 h 4572000"/>
                <a:gd name="connsiteX3" fmla="*/ 4114800 w 4572000"/>
                <a:gd name="connsiteY3" fmla="*/ 2300940 h 4572000"/>
                <a:gd name="connsiteX4" fmla="*/ 2286000 w 4572000"/>
                <a:gd name="connsiteY4" fmla="*/ 472140 h 4572000"/>
                <a:gd name="connsiteX5" fmla="*/ 2286000 w 4572000"/>
                <a:gd name="connsiteY5" fmla="*/ 0 h 4572000"/>
                <a:gd name="connsiteX6" fmla="*/ 4572000 w 4572000"/>
                <a:gd name="connsiteY6" fmla="*/ 2286000 h 4572000"/>
                <a:gd name="connsiteX7" fmla="*/ 2286000 w 4572000"/>
                <a:gd name="connsiteY7" fmla="*/ 4572000 h 4572000"/>
                <a:gd name="connsiteX8" fmla="*/ 0 w 4572000"/>
                <a:gd name="connsiteY8" fmla="*/ 2286000 h 4572000"/>
                <a:gd name="connsiteX9" fmla="*/ 2286000 w 4572000"/>
                <a:gd name="connsiteY9" fmla="*/ 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0" h="4572000">
                  <a:moveTo>
                    <a:pt x="2286000" y="472140"/>
                  </a:moveTo>
                  <a:cubicBezTo>
                    <a:pt x="1275982" y="472140"/>
                    <a:pt x="457200" y="1290922"/>
                    <a:pt x="457200" y="2300940"/>
                  </a:cubicBezTo>
                  <a:cubicBezTo>
                    <a:pt x="457200" y="3310958"/>
                    <a:pt x="1275982" y="4129740"/>
                    <a:pt x="2286000" y="4129740"/>
                  </a:cubicBezTo>
                  <a:cubicBezTo>
                    <a:pt x="3296018" y="4129740"/>
                    <a:pt x="4114800" y="3310958"/>
                    <a:pt x="4114800" y="2300940"/>
                  </a:cubicBezTo>
                  <a:cubicBezTo>
                    <a:pt x="4114800" y="1290922"/>
                    <a:pt x="3296018" y="472140"/>
                    <a:pt x="2286000" y="472140"/>
                  </a:cubicBezTo>
                  <a:close/>
                  <a:moveTo>
                    <a:pt x="2286000" y="0"/>
                  </a:moveTo>
                  <a:cubicBezTo>
                    <a:pt x="3548523" y="0"/>
                    <a:pt x="4572000" y="1023477"/>
                    <a:pt x="4572000" y="2286000"/>
                  </a:cubicBezTo>
                  <a:cubicBezTo>
                    <a:pt x="4572000" y="3548523"/>
                    <a:pt x="3548523" y="4572000"/>
                    <a:pt x="2286000" y="4572000"/>
                  </a:cubicBezTo>
                  <a:cubicBezTo>
                    <a:pt x="1023477" y="4572000"/>
                    <a:pt x="0" y="3548523"/>
                    <a:pt x="0" y="2286000"/>
                  </a:cubicBezTo>
                  <a:cubicBezTo>
                    <a:pt x="0" y="1023477"/>
                    <a:pt x="1023477" y="0"/>
                    <a:pt x="2286000"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20" name="Group 19">
              <a:extLst>
                <a:ext uri="{FF2B5EF4-FFF2-40B4-BE49-F238E27FC236}">
                  <a16:creationId xmlns:a16="http://schemas.microsoft.com/office/drawing/2014/main" id="{529081E5-8B42-8EAF-8A4C-1CC62112A735}"/>
                </a:ext>
              </a:extLst>
            </p:cNvPr>
            <p:cNvGrpSpPr/>
            <p:nvPr/>
          </p:nvGrpSpPr>
          <p:grpSpPr>
            <a:xfrm>
              <a:off x="2676823" y="704523"/>
              <a:ext cx="548640" cy="320040"/>
              <a:chOff x="8209190" y="1852901"/>
              <a:chExt cx="2194560" cy="1280160"/>
            </a:xfrm>
          </p:grpSpPr>
          <p:sp>
            <p:nvSpPr>
              <p:cNvPr id="21" name="Freeform: Shape 20">
                <a:extLst>
                  <a:ext uri="{FF2B5EF4-FFF2-40B4-BE49-F238E27FC236}">
                    <a16:creationId xmlns:a16="http://schemas.microsoft.com/office/drawing/2014/main" id="{C499763F-E607-E9F6-E10A-883E106675D5}"/>
                  </a:ext>
                </a:extLst>
              </p:cNvPr>
              <p:cNvSpPr/>
              <p:nvPr/>
            </p:nvSpPr>
            <p:spPr>
              <a:xfrm>
                <a:off x="820919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2" name="Freeform: Shape 21">
                <a:extLst>
                  <a:ext uri="{FF2B5EF4-FFF2-40B4-BE49-F238E27FC236}">
                    <a16:creationId xmlns:a16="http://schemas.microsoft.com/office/drawing/2014/main" id="{F5CF05F2-D2E5-3EE6-4C9E-9460153D1C95}"/>
                  </a:ext>
                </a:extLst>
              </p:cNvPr>
              <p:cNvSpPr/>
              <p:nvPr/>
            </p:nvSpPr>
            <p:spPr>
              <a:xfrm>
                <a:off x="976367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mc:AlternateContent xmlns:mc="http://schemas.openxmlformats.org/markup-compatibility/2006" xmlns:a14="http://schemas.microsoft.com/office/drawing/2010/main">
        <mc:Choice Requires="a14">
          <p:sp>
            <p:nvSpPr>
              <p:cNvPr id="14" name="Rectangular Callout 13"/>
              <p:cNvSpPr/>
              <p:nvPr/>
            </p:nvSpPr>
            <p:spPr>
              <a:xfrm>
                <a:off x="253352" y="1802664"/>
                <a:ext cx="10352304" cy="1156723"/>
              </a:xfrm>
              <a:prstGeom prst="wedgeRectCallout">
                <a:avLst>
                  <a:gd name="adj1" fmla="val 54589"/>
                  <a:gd name="adj2" fmla="val 46970"/>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True! Suppose another model gives us the PMF </a:t>
                </a:r>
                <a14:m>
                  <m:oMath xmlns:m="http://schemas.openxmlformats.org/officeDocument/2006/math">
                    <m:d>
                      <m:dPr>
                        <m:begChr m:val="["/>
                        <m:endChr m:val="]"/>
                        <m:ctrlPr>
                          <a:rPr lang="en-IN" sz="2400" b="0" i="1" smtClean="0">
                            <a:solidFill>
                              <a:schemeClr val="bg1"/>
                            </a:solidFill>
                            <a:latin typeface="Cambria Math" panose="02040503050406030204" pitchFamily="18" charset="0"/>
                          </a:rPr>
                        </m:ctrlPr>
                      </m:dPr>
                      <m:e>
                        <m:r>
                          <a:rPr lang="en-IN" sz="2400" b="0" i="1" smtClean="0">
                            <a:solidFill>
                              <a:schemeClr val="bg1"/>
                            </a:solidFill>
                            <a:latin typeface="Cambria Math" panose="02040503050406030204" pitchFamily="18" charset="0"/>
                          </a:rPr>
                          <m:t>0.05, 0.85</m:t>
                        </m:r>
                        <m:r>
                          <a:rPr lang="en-IN" sz="2400" i="1">
                            <a:solidFill>
                              <a:schemeClr val="bg1"/>
                            </a:solidFill>
                            <a:latin typeface="Cambria Math" panose="02040503050406030204" pitchFamily="18" charset="0"/>
                          </a:rPr>
                          <m:t>, 0.1</m:t>
                        </m:r>
                      </m:e>
                    </m:d>
                  </m:oMath>
                </a14:m>
                <a:r>
                  <a:rPr lang="en-US" sz="2400" i="1" dirty="0">
                    <a:solidFill>
                      <a:schemeClr val="bg1"/>
                    </a:solidFill>
                    <a:latin typeface="+mj-lt"/>
                  </a:rPr>
                  <a:t> </a:t>
                </a:r>
                <a:r>
                  <a:rPr lang="en-US" sz="2400" dirty="0">
                    <a:solidFill>
                      <a:schemeClr val="bg1"/>
                    </a:solidFill>
                    <a:latin typeface="+mj-lt"/>
                  </a:rPr>
                  <a:t>on the same data point</a:t>
                </a:r>
                <a:r>
                  <a:rPr lang="en-US" sz="2400" i="1" dirty="0">
                    <a:solidFill>
                      <a:schemeClr val="bg1"/>
                    </a:solidFill>
                    <a:latin typeface="+mj-lt"/>
                  </a:rPr>
                  <a:t>.</a:t>
                </a:r>
                <a:r>
                  <a:rPr lang="en-US" sz="2400" dirty="0">
                    <a:solidFill>
                      <a:schemeClr val="bg1"/>
                    </a:solidFill>
                    <a:latin typeface="+mj-lt"/>
                  </a:rPr>
                  <a:t> The second class still wins but this time the model is very certain about this prediction (since it is giving a very high 85% confidence in this prediction).</a:t>
                </a:r>
                <a:endParaRPr lang="en-US" sz="2400" i="1" dirty="0">
                  <a:solidFill>
                    <a:schemeClr val="bg1"/>
                  </a:solidFill>
                  <a:latin typeface="+mj-lt"/>
                </a:endParaRPr>
              </a:p>
            </p:txBody>
          </p:sp>
        </mc:Choice>
        <mc:Fallback xmlns="">
          <p:sp>
            <p:nvSpPr>
              <p:cNvPr id="14" name="Rectangular Callout 13"/>
              <p:cNvSpPr>
                <a:spLocks noRot="1" noChangeAspect="1" noMove="1" noResize="1" noEditPoints="1" noAdjustHandles="1" noChangeArrowheads="1" noChangeShapeType="1" noTextEdit="1"/>
              </p:cNvSpPr>
              <p:nvPr/>
            </p:nvSpPr>
            <p:spPr>
              <a:xfrm>
                <a:off x="253352" y="1802664"/>
                <a:ext cx="10352304" cy="1156723"/>
              </a:xfrm>
              <a:prstGeom prst="wedgeRectCallout">
                <a:avLst>
                  <a:gd name="adj1" fmla="val 54589"/>
                  <a:gd name="adj2" fmla="val 46970"/>
                </a:avLst>
              </a:prstGeom>
              <a:blipFill>
                <a:blip r:embed="rId6"/>
                <a:stretch>
                  <a:fillRect t="-4103" b="-11795"/>
                </a:stretch>
              </a:blipFill>
              <a:ln w="38100">
                <a:solidFill>
                  <a:schemeClr val="accent1"/>
                </a:solidFill>
              </a:ln>
            </p:spPr>
            <p:txBody>
              <a:bodyPr/>
              <a:lstStyle/>
              <a:p>
                <a:r>
                  <a:rPr lang="en-IN">
                    <a:noFill/>
                  </a:rPr>
                  <a:t> </a:t>
                </a:r>
              </a:p>
            </p:txBody>
          </p:sp>
        </mc:Fallback>
      </mc:AlternateContent>
      <p:sp>
        <p:nvSpPr>
          <p:cNvPr id="17" name="Rectangular Callout 16"/>
          <p:cNvSpPr/>
          <p:nvPr/>
        </p:nvSpPr>
        <p:spPr>
          <a:xfrm>
            <a:off x="253352" y="3086558"/>
            <a:ext cx="10352304" cy="1156723"/>
          </a:xfrm>
          <a:prstGeom prst="wedgeRectCallout">
            <a:avLst>
              <a:gd name="adj1" fmla="val 56663"/>
              <a:gd name="adj2" fmla="val -35695"/>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I could not agree more. However, in many ML applications (e.g. active learning) if we find that the model is making unsure predictions, we can switch to another model or just ask a human to step in. Thus, confidence info can be used fruitfully</a:t>
            </a:r>
            <a:endParaRPr lang="en-US" sz="2400" i="1" dirty="0">
              <a:solidFill>
                <a:schemeClr val="bg1"/>
              </a:solidFill>
              <a:latin typeface="+mj-lt"/>
            </a:endParaRPr>
          </a:p>
        </p:txBody>
      </p:sp>
    </p:spTree>
    <p:extLst>
      <p:ext uri="{BB962C8B-B14F-4D97-AF65-F5344CB8AC3E}">
        <p14:creationId xmlns:p14="http://schemas.microsoft.com/office/powerpoint/2010/main" val="8029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par>
                          <p:cTn id="35" fill="hold">
                            <p:stCondLst>
                              <p:cond delay="0"/>
                            </p:stCondLst>
                            <p:childTnLst>
                              <p:par>
                                <p:cTn id="36" presetID="22" presetClass="entr" presetSubtype="2"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right)">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par>
                          <p:cTn id="46" fill="hold">
                            <p:stCondLst>
                              <p:cond delay="500"/>
                            </p:stCondLst>
                            <p:childTnLst>
                              <p:par>
                                <p:cTn id="47" presetID="22" presetClass="entr" presetSubtype="2"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right)">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childTnLst>
                                </p:cTn>
                              </p:par>
                            </p:childTnLst>
                          </p:cTn>
                        </p:par>
                        <p:par>
                          <p:cTn id="54" fill="hold">
                            <p:stCondLst>
                              <p:cond delay="0"/>
                            </p:stCondLst>
                            <p:childTnLst>
                              <p:par>
                                <p:cTn id="55" presetID="22" presetClass="entr" presetSubtype="2"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right)">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right)">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16" grpId="0" animBg="1"/>
      <p:bldP spid="14"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Probabilistic Binary Classification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3" y="1111623"/>
                <a:ext cx="11938645" cy="5874803"/>
              </a:xfrm>
            </p:spPr>
            <p:txBody>
              <a:bodyPr>
                <a:normAutofit/>
              </a:bodyPr>
              <a:lstStyle/>
              <a:p>
                <a:r>
                  <a:rPr lang="en-IN" dirty="0"/>
                  <a:t>Find a way to map every data point </a:t>
                </a:r>
                <a14:m>
                  <m:oMath xmlns:m="http://schemas.openxmlformats.org/officeDocument/2006/math">
                    <m:r>
                      <a:rPr lang="en-IN" b="1" i="0" smtClean="0">
                        <a:latin typeface="Cambria Math" panose="02040503050406030204" pitchFamily="18" charset="0"/>
                      </a:rPr>
                      <m:t>𝐱</m:t>
                    </m:r>
                  </m:oMath>
                </a14:m>
                <a:r>
                  <a:rPr lang="en-IN" dirty="0"/>
                  <a:t> to a Rademacher distribution</a:t>
                </a:r>
              </a:p>
              <a:p>
                <a:pPr lvl="2"/>
                <a:r>
                  <a:rPr lang="en-IN" dirty="0"/>
                  <a:t>Another way of saying this: map every data point </a:t>
                </a:r>
                <a14:m>
                  <m:oMath xmlns:m="http://schemas.openxmlformats.org/officeDocument/2006/math">
                    <m:r>
                      <a:rPr lang="en-IN" b="1" i="0" smtClean="0">
                        <a:latin typeface="Cambria Math" panose="02040503050406030204" pitchFamily="18" charset="0"/>
                      </a:rPr>
                      <m:t>𝐱</m:t>
                    </m:r>
                  </m:oMath>
                </a14:m>
                <a:r>
                  <a:rPr lang="en-IN" dirty="0"/>
                  <a:t> to a </a:t>
                </a:r>
                <a:r>
                  <a:rPr lang="en-IN" dirty="0" err="1"/>
                  <a:t>prob</a:t>
                </a:r>
                <a:r>
                  <a:rPr lang="en-IN"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𝑝</m:t>
                        </m:r>
                      </m:e>
                      <m:sub>
                        <m:r>
                          <a:rPr lang="en-IN" b="1" i="0" smtClean="0">
                            <a:latin typeface="Cambria Math" panose="02040503050406030204" pitchFamily="18" charset="0"/>
                          </a:rPr>
                          <m:t>𝐱</m:t>
                        </m:r>
                      </m:sub>
                    </m:sSub>
                    <m:r>
                      <a:rPr lang="en-IN" b="0" i="1" smtClean="0">
                        <a:latin typeface="Cambria Math" panose="02040503050406030204" pitchFamily="18" charset="0"/>
                      </a:rPr>
                      <m:t>∈[0,1]</m:t>
                    </m:r>
                  </m:oMath>
                </a14:m>
                <a:endParaRPr lang="en-IN" dirty="0"/>
              </a:p>
              <a:p>
                <a:pPr lvl="2"/>
                <a:r>
                  <a:rPr lang="en-IN" dirty="0"/>
                  <a:t>Will give us a PMF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1−</m:t>
                        </m:r>
                        <m:sSub>
                          <m:sSubPr>
                            <m:ctrlPr>
                              <a:rPr lang="en-IN" i="1">
                                <a:latin typeface="Cambria Math" panose="02040503050406030204" pitchFamily="18" charset="0"/>
                              </a:rPr>
                            </m:ctrlPr>
                          </m:sSubPr>
                          <m:e>
                            <m:r>
                              <a:rPr lang="en-IN" i="1">
                                <a:latin typeface="Cambria Math" panose="02040503050406030204" pitchFamily="18" charset="0"/>
                              </a:rPr>
                              <m:t>𝑝</m:t>
                            </m:r>
                          </m:e>
                          <m:sub>
                            <m:r>
                              <a:rPr lang="en-IN" b="1">
                                <a:latin typeface="Cambria Math" panose="02040503050406030204" pitchFamily="18" charset="0"/>
                              </a:rPr>
                              <m:t>𝐱</m:t>
                            </m:r>
                          </m:sub>
                        </m:sSub>
                        <m:r>
                          <a:rPr lang="en-IN" b="0" i="1" smtClean="0">
                            <a:latin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𝑝</m:t>
                            </m:r>
                          </m:e>
                          <m:sub>
                            <m:r>
                              <a:rPr lang="en-IN" b="1">
                                <a:latin typeface="Cambria Math" panose="02040503050406030204" pitchFamily="18" charset="0"/>
                              </a:rPr>
                              <m:t>𝐱</m:t>
                            </m:r>
                          </m:sub>
                        </m:sSub>
                      </m:e>
                    </m:d>
                  </m:oMath>
                </a14:m>
                <a:r>
                  <a:rPr lang="en-IN" dirty="0"/>
                  <a:t> i.e. </a:t>
                </a:r>
                <a14:m>
                  <m:oMath xmlns:m="http://schemas.openxmlformats.org/officeDocument/2006/math">
                    <m:r>
                      <a:rPr lang="en-IN" i="1" smtClean="0">
                        <a:latin typeface="Cambria Math" panose="02040503050406030204" pitchFamily="18" charset="0"/>
                        <a:ea typeface="Cambria Math" panose="02040503050406030204" pitchFamily="18" charset="0"/>
                      </a:rPr>
                      <m:t>ℙ</m:t>
                    </m:r>
                    <m:d>
                      <m:dPr>
                        <m:begChr m:val="["/>
                        <m:endChr m:val="]"/>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−1</m:t>
                        </m:r>
                        <m:r>
                          <a:rPr lang="en-IN" b="0" i="0" smtClean="0">
                            <a:latin typeface="Cambria Math" panose="02040503050406030204" pitchFamily="18" charset="0"/>
                            <a:ea typeface="Cambria Math" panose="02040503050406030204" pitchFamily="18" charset="0"/>
                          </a:rPr>
                          <m:t> </m:t>
                        </m:r>
                        <m:r>
                          <a:rPr lang="en-IN">
                            <a:latin typeface="Cambria Math" panose="02040503050406030204" pitchFamily="18" charset="0"/>
                            <a:ea typeface="Cambria Math" panose="02040503050406030204" pitchFamily="18" charset="0"/>
                          </a:rPr>
                          <m:t>| </m:t>
                        </m:r>
                        <m:r>
                          <a:rPr lang="en-IN" b="1">
                            <a:latin typeface="Cambria Math" panose="02040503050406030204" pitchFamily="18" charset="0"/>
                            <a:ea typeface="Cambria Math" panose="02040503050406030204" pitchFamily="18" charset="0"/>
                          </a:rPr>
                          <m:t>𝐱</m:t>
                        </m:r>
                      </m:e>
                    </m:d>
                    <m:r>
                      <a:rPr lang="en-IN" b="0" i="1" smtClean="0">
                        <a:latin typeface="Cambria Math" panose="02040503050406030204" pitchFamily="18" charset="0"/>
                        <a:ea typeface="Cambria Math" panose="02040503050406030204" pitchFamily="18" charset="0"/>
                      </a:rPr>
                      <m:t>=1−</m:t>
                    </m:r>
                    <m:sSub>
                      <m:sSubPr>
                        <m:ctrlPr>
                          <a:rPr lang="en-IN" i="1">
                            <a:latin typeface="Cambria Math" panose="02040503050406030204" pitchFamily="18" charset="0"/>
                          </a:rPr>
                        </m:ctrlPr>
                      </m:sSubPr>
                      <m:e>
                        <m:r>
                          <a:rPr lang="en-IN" i="1">
                            <a:latin typeface="Cambria Math" panose="02040503050406030204" pitchFamily="18" charset="0"/>
                          </a:rPr>
                          <m:t>𝑝</m:t>
                        </m:r>
                      </m:e>
                      <m:sub>
                        <m:r>
                          <a:rPr lang="en-IN" b="1">
                            <a:latin typeface="Cambria Math" panose="02040503050406030204" pitchFamily="18" charset="0"/>
                          </a:rPr>
                          <m:t>𝐱</m:t>
                        </m:r>
                      </m:sub>
                    </m:sSub>
                    <m:r>
                      <a:rPr lang="en-IN" b="0" i="1" smtClean="0">
                        <a:latin typeface="Cambria Math" panose="02040503050406030204" pitchFamily="18" charset="0"/>
                      </a:rPr>
                      <m:t>,</m:t>
                    </m:r>
                    <m:r>
                      <a:rPr lang="en-IN" b="0" i="1" smtClean="0">
                        <a:latin typeface="Cambria Math" panose="02040503050406030204" pitchFamily="18" charset="0"/>
                        <a:ea typeface="Cambria Math" panose="02040503050406030204" pitchFamily="18" charset="0"/>
                      </a:rPr>
                      <m:t>ℙ</m:t>
                    </m:r>
                    <m:d>
                      <m:dPr>
                        <m:begChr m:val="["/>
                        <m:endChr m:val="]"/>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+1</m:t>
                        </m:r>
                        <m:r>
                          <a:rPr lang="en-IN" b="0" i="0" smtClean="0">
                            <a:latin typeface="Cambria Math" panose="02040503050406030204" pitchFamily="18" charset="0"/>
                            <a:ea typeface="Cambria Math" panose="02040503050406030204" pitchFamily="18" charset="0"/>
                          </a:rPr>
                          <m:t> </m:t>
                        </m:r>
                        <m:r>
                          <a:rPr lang="en-IN">
                            <a:latin typeface="Cambria Math" panose="02040503050406030204" pitchFamily="18" charset="0"/>
                            <a:ea typeface="Cambria Math" panose="02040503050406030204" pitchFamily="18" charset="0"/>
                          </a:rPr>
                          <m:t>| </m:t>
                        </m:r>
                        <m:r>
                          <a:rPr lang="en-IN" b="1">
                            <a:latin typeface="Cambria Math" panose="02040503050406030204" pitchFamily="18" charset="0"/>
                            <a:ea typeface="Cambria Math" panose="02040503050406030204" pitchFamily="18" charset="0"/>
                          </a:rPr>
                          <m:t>𝐱</m:t>
                        </m:r>
                      </m:e>
                    </m:d>
                    <m:r>
                      <a:rPr lang="en-IN" b="0"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𝑝</m:t>
                        </m:r>
                      </m:e>
                      <m:sub>
                        <m:r>
                          <a:rPr lang="en-IN" b="1">
                            <a:latin typeface="Cambria Math" panose="02040503050406030204" pitchFamily="18" charset="0"/>
                          </a:rPr>
                          <m:t>𝐱</m:t>
                        </m:r>
                      </m:sub>
                    </m:sSub>
                  </m:oMath>
                </a14:m>
                <a:endParaRPr lang="en-IN" dirty="0"/>
              </a:p>
              <a:p>
                <a:r>
                  <a:rPr lang="en-IN" dirty="0"/>
                  <a:t>If using mode predictor i.e. </a:t>
                </a:r>
                <a14:m>
                  <m:oMath xmlns:m="http://schemas.openxmlformats.org/officeDocument/2006/math">
                    <m:acc>
                      <m:accPr>
                        <m:chr m:val="̂"/>
                        <m:ctrlPr>
                          <a:rPr lang="en-IN" i="1">
                            <a:latin typeface="Cambria Math" panose="02040503050406030204" pitchFamily="18" charset="0"/>
                          </a:rPr>
                        </m:ctrlPr>
                      </m:accPr>
                      <m:e>
                        <m:r>
                          <a:rPr lang="en-IN">
                            <a:latin typeface="Cambria Math" panose="02040503050406030204" pitchFamily="18" charset="0"/>
                          </a:rPr>
                          <m:t>𝑦</m:t>
                        </m:r>
                      </m:e>
                    </m:acc>
                    <m:r>
                      <a:rPr lang="en-IN" dirty="0">
                        <a:latin typeface="Cambria Math" panose="02040503050406030204" pitchFamily="18" charset="0"/>
                      </a:rPr>
                      <m:t>=</m:t>
                    </m:r>
                    <m:func>
                      <m:funcPr>
                        <m:ctrlPr>
                          <a:rPr lang="en-IN" i="1" dirty="0">
                            <a:latin typeface="Cambria Math" panose="02040503050406030204" pitchFamily="18" charset="0"/>
                          </a:rPr>
                        </m:ctrlPr>
                      </m:funcPr>
                      <m:fName>
                        <m:r>
                          <m:rPr>
                            <m:sty m:val="p"/>
                          </m:rPr>
                          <a:rPr lang="en-IN" dirty="0">
                            <a:latin typeface="Cambria Math" panose="02040503050406030204" pitchFamily="18" charset="0"/>
                          </a:rPr>
                          <m:t>arg</m:t>
                        </m:r>
                      </m:fName>
                      <m:e>
                        <m:func>
                          <m:funcPr>
                            <m:ctrlPr>
                              <a:rPr lang="en-IN" i="1" dirty="0">
                                <a:latin typeface="Cambria Math" panose="02040503050406030204" pitchFamily="18" charset="0"/>
                              </a:rPr>
                            </m:ctrlPr>
                          </m:funcPr>
                          <m:fName>
                            <m:limLow>
                              <m:limLowPr>
                                <m:ctrlPr>
                                  <a:rPr lang="en-IN" i="1" dirty="0">
                                    <a:latin typeface="Cambria Math" panose="02040503050406030204" pitchFamily="18" charset="0"/>
                                  </a:rPr>
                                </m:ctrlPr>
                              </m:limLowPr>
                              <m:e>
                                <m:r>
                                  <m:rPr>
                                    <m:sty m:val="p"/>
                                  </m:rPr>
                                  <a:rPr lang="en-IN" dirty="0">
                                    <a:latin typeface="Cambria Math" panose="02040503050406030204" pitchFamily="18" charset="0"/>
                                  </a:rPr>
                                  <m:t>max</m:t>
                                </m:r>
                              </m:e>
                              <m:lim>
                                <m:r>
                                  <a:rPr lang="en-IN" dirty="0">
                                    <a:latin typeface="Cambria Math" panose="02040503050406030204" pitchFamily="18" charset="0"/>
                                  </a:rPr>
                                  <m:t>𝑦</m:t>
                                </m:r>
                                <m:r>
                                  <a:rPr lang="en-IN" dirty="0">
                                    <a:latin typeface="Cambria Math" panose="02040503050406030204" pitchFamily="18" charset="0"/>
                                  </a:rPr>
                                  <m:t>∈</m:t>
                                </m:r>
                                <m:r>
                                  <a:rPr lang="en-IN" dirty="0">
                                    <a:latin typeface="Cambria Math" panose="02040503050406030204" pitchFamily="18" charset="0"/>
                                    <a:ea typeface="Cambria Math" panose="02040503050406030204" pitchFamily="18" charset="0"/>
                                  </a:rPr>
                                  <m:t>𝒴</m:t>
                                </m:r>
                              </m:lim>
                            </m:limLow>
                          </m:fName>
                          <m:e>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𝑌</m:t>
                                </m:r>
                                <m:r>
                                  <a:rPr lang="en-IN">
                                    <a:latin typeface="Cambria Math" panose="02040503050406030204" pitchFamily="18" charset="0"/>
                                    <a:ea typeface="Cambria Math" panose="02040503050406030204" pitchFamily="18" charset="0"/>
                                  </a:rPr>
                                  <m:t>=</m:t>
                                </m:r>
                                <m:r>
                                  <a:rPr lang="en-IN">
                                    <a:latin typeface="Cambria Math" panose="02040503050406030204" pitchFamily="18" charset="0"/>
                                    <a:ea typeface="Cambria Math" panose="02040503050406030204" pitchFamily="18" charset="0"/>
                                  </a:rPr>
                                  <m:t>𝑦</m:t>
                                </m:r>
                                <m:r>
                                  <a:rPr lang="en-IN">
                                    <a:latin typeface="Cambria Math" panose="02040503050406030204" pitchFamily="18" charset="0"/>
                                    <a:ea typeface="Cambria Math" panose="02040503050406030204" pitchFamily="18" charset="0"/>
                                  </a:rPr>
                                  <m:t> | </m:t>
                                </m:r>
                                <m:r>
                                  <a:rPr lang="en-IN" b="1">
                                    <a:latin typeface="Cambria Math" panose="02040503050406030204" pitchFamily="18" charset="0"/>
                                    <a:ea typeface="Cambria Math" panose="02040503050406030204" pitchFamily="18" charset="0"/>
                                  </a:rPr>
                                  <m:t>𝐱</m:t>
                                </m:r>
                              </m:e>
                            </m:d>
                          </m:e>
                        </m:func>
                      </m:e>
                    </m:func>
                  </m:oMath>
                </a14:m>
                <a:r>
                  <a:rPr lang="en-IN" dirty="0"/>
                  <a:t> then this PMF will give us the correct label only if the following happens</a:t>
                </a:r>
              </a:p>
              <a:p>
                <a:pPr lvl="2"/>
                <a:r>
                  <a:rPr lang="en-IN" dirty="0"/>
                  <a:t>When the true label of </a:t>
                </a:r>
                <a14:m>
                  <m:oMath xmlns:m="http://schemas.openxmlformats.org/officeDocument/2006/math">
                    <m:r>
                      <a:rPr lang="en-IN" b="1" i="0" smtClean="0">
                        <a:latin typeface="Cambria Math" panose="02040503050406030204" pitchFamily="18" charset="0"/>
                      </a:rPr>
                      <m:t>𝐱</m:t>
                    </m:r>
                  </m:oMath>
                </a14:m>
                <a:r>
                  <a:rPr lang="en-IN" dirty="0"/>
                  <a:t> is </a:t>
                </a:r>
                <a14:m>
                  <m:oMath xmlns:m="http://schemas.openxmlformats.org/officeDocument/2006/math">
                    <m:r>
                      <a:rPr lang="en-IN" b="0" i="1" smtClean="0">
                        <a:latin typeface="Cambria Math" panose="02040503050406030204" pitchFamily="18" charset="0"/>
                      </a:rPr>
                      <m:t>+1</m:t>
                    </m:r>
                  </m:oMath>
                </a14:m>
                <a:r>
                  <a:rPr lang="en-IN" dirty="0"/>
                  <a:t>,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𝑝</m:t>
                        </m:r>
                      </m:e>
                      <m:sub>
                        <m:r>
                          <a:rPr lang="en-IN" b="1">
                            <a:latin typeface="Cambria Math" panose="02040503050406030204" pitchFamily="18" charset="0"/>
                          </a:rPr>
                          <m:t>𝐱</m:t>
                        </m:r>
                      </m:sub>
                    </m:sSub>
                    <m:r>
                      <a:rPr lang="en-IN" b="0" i="1" smtClean="0">
                        <a:latin typeface="Cambria Math" panose="02040503050406030204" pitchFamily="18" charset="0"/>
                      </a:rPr>
                      <m:t>&gt;1−</m:t>
                    </m:r>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oMath>
                </a14:m>
                <a:r>
                  <a:rPr lang="en-IN" dirty="0"/>
                  <a:t>, in other words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r>
                      <a:rPr lang="en-IN" b="1" i="1" smtClean="0">
                        <a:latin typeface="Cambria Math" panose="02040503050406030204" pitchFamily="18" charset="0"/>
                      </a:rPr>
                      <m:t>&gt;</m:t>
                    </m:r>
                    <m:r>
                      <a:rPr lang="en-IN" b="0" i="1" smtClean="0">
                        <a:latin typeface="Cambria Math" panose="02040503050406030204" pitchFamily="18" charset="0"/>
                      </a:rPr>
                      <m:t>0.5</m:t>
                    </m:r>
                  </m:oMath>
                </a14:m>
                <a:endParaRPr lang="en-IN" dirty="0"/>
              </a:p>
              <a:p>
                <a:pPr lvl="2"/>
                <a:r>
                  <a:rPr lang="en-IN" dirty="0"/>
                  <a:t>When the true label of </a:t>
                </a:r>
                <a14:m>
                  <m:oMath xmlns:m="http://schemas.openxmlformats.org/officeDocument/2006/math">
                    <m:r>
                      <a:rPr lang="en-IN" b="1" i="0">
                        <a:latin typeface="Cambria Math" panose="02040503050406030204" pitchFamily="18" charset="0"/>
                      </a:rPr>
                      <m:t>𝐱</m:t>
                    </m:r>
                  </m:oMath>
                </a14:m>
                <a:r>
                  <a:rPr lang="en-IN" dirty="0"/>
                  <a:t> is </a:t>
                </a:r>
                <a14:m>
                  <m:oMath xmlns:m="http://schemas.openxmlformats.org/officeDocument/2006/math">
                    <m:r>
                      <a:rPr lang="en-IN" b="0" i="1" smtClean="0">
                        <a:latin typeface="Cambria Math" panose="02040503050406030204" pitchFamily="18" charset="0"/>
                      </a:rPr>
                      <m:t>−</m:t>
                    </m:r>
                    <m:r>
                      <a:rPr lang="en-IN">
                        <a:latin typeface="Cambria Math" panose="02040503050406030204" pitchFamily="18" charset="0"/>
                      </a:rPr>
                      <m:t>1</m:t>
                    </m:r>
                  </m:oMath>
                </a14:m>
                <a:r>
                  <a:rPr lang="en-IN" dirty="0"/>
                  <a:t>, </a:t>
                </a:r>
                <a14:m>
                  <m:oMath xmlns:m="http://schemas.openxmlformats.org/officeDocument/2006/math">
                    <m:sSub>
                      <m:sSubPr>
                        <m:ctrlPr>
                          <a:rPr lang="en-IN" i="1">
                            <a:latin typeface="Cambria Math" panose="02040503050406030204" pitchFamily="18" charset="0"/>
                          </a:rPr>
                        </m:ctrlPr>
                      </m:sSubPr>
                      <m:e>
                        <m:r>
                          <a:rPr lang="en-IN" b="0" i="1" smtClean="0">
                            <a:latin typeface="Cambria Math" panose="02040503050406030204" pitchFamily="18" charset="0"/>
                          </a:rPr>
                          <m:t>1−</m:t>
                        </m:r>
                        <m:r>
                          <a:rPr lang="en-IN">
                            <a:latin typeface="Cambria Math" panose="02040503050406030204" pitchFamily="18" charset="0"/>
                          </a:rPr>
                          <m:t>𝑝</m:t>
                        </m:r>
                      </m:e>
                      <m:sub>
                        <m:r>
                          <a:rPr lang="en-IN" b="1">
                            <a:latin typeface="Cambria Math" panose="02040503050406030204" pitchFamily="18" charset="0"/>
                          </a:rPr>
                          <m:t>𝐱</m:t>
                        </m:r>
                      </m:sub>
                    </m:sSub>
                    <m:r>
                      <a:rPr lang="en-IN">
                        <a:latin typeface="Cambria Math" panose="02040503050406030204" pitchFamily="18" charset="0"/>
                      </a:rPr>
                      <m:t>&gt;</m:t>
                    </m:r>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oMath>
                </a14:m>
                <a:r>
                  <a:rPr lang="en-IN" dirty="0"/>
                  <a:t>, in other words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r>
                      <a:rPr lang="en-IN" b="1" i="1" smtClean="0">
                        <a:latin typeface="Cambria Math" panose="02040503050406030204" pitchFamily="18" charset="0"/>
                      </a:rPr>
                      <m:t>&lt;</m:t>
                    </m:r>
                    <m:r>
                      <a:rPr lang="en-IN">
                        <a:latin typeface="Cambria Math" panose="02040503050406030204" pitchFamily="18" charset="0"/>
                      </a:rPr>
                      <m:t>0.5</m:t>
                    </m:r>
                  </m:oMath>
                </a14:m>
                <a:endParaRPr lang="en-IN" dirty="0"/>
              </a:p>
              <a:p>
                <a:pPr lvl="2"/>
                <a:r>
                  <a:rPr lang="en-IN" dirty="0"/>
                  <a:t>Note that if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r>
                      <a:rPr lang="en-IN" b="1" i="1" smtClean="0">
                        <a:latin typeface="Cambria Math" panose="02040503050406030204" pitchFamily="18" charset="0"/>
                      </a:rPr>
                      <m:t>=</m:t>
                    </m:r>
                    <m:r>
                      <a:rPr lang="en-IN" b="0" i="1" smtClean="0">
                        <a:latin typeface="Cambria Math" panose="02040503050406030204" pitchFamily="18" charset="0"/>
                      </a:rPr>
                      <m:t>0.5</m:t>
                    </m:r>
                  </m:oMath>
                </a14:m>
                <a:r>
                  <a:rPr lang="en-IN" dirty="0"/>
                  <a:t>, it means ML model is totally confused about label of </a:t>
                </a:r>
                <a14:m>
                  <m:oMath xmlns:m="http://schemas.openxmlformats.org/officeDocument/2006/math">
                    <m:r>
                      <a:rPr lang="en-IN" b="1" i="0" smtClean="0">
                        <a:latin typeface="Cambria Math" panose="02040503050406030204" pitchFamily="18" charset="0"/>
                      </a:rPr>
                      <m:t>𝐱</m:t>
                    </m:r>
                  </m:oMath>
                </a14:m>
                <a:endParaRPr lang="en-IN" b="1" i="0" dirty="0"/>
              </a:p>
              <a:p>
                <a:pPr lvl="2"/>
                <a:r>
                  <a:rPr lang="en-IN" dirty="0"/>
                  <a:t>Data points for whom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r>
                      <a:rPr lang="en-IN" b="1">
                        <a:latin typeface="Cambria Math" panose="02040503050406030204" pitchFamily="18" charset="0"/>
                      </a:rPr>
                      <m:t>=</m:t>
                    </m:r>
                    <m:r>
                      <a:rPr lang="en-IN">
                        <a:latin typeface="Cambria Math" panose="02040503050406030204" pitchFamily="18" charset="0"/>
                      </a:rPr>
                      <m:t>0.5</m:t>
                    </m:r>
                  </m:oMath>
                </a14:m>
                <a:r>
                  <a:rPr lang="en-IN" dirty="0"/>
                  <a:t> are on decision boundary!!</a:t>
                </a:r>
              </a:p>
              <a:p>
                <a:r>
                  <a:rPr lang="en-IN" dirty="0"/>
                  <a:t>Of course, as usual we want a healthy margin</a:t>
                </a:r>
              </a:p>
              <a:p>
                <a:pPr lvl="2"/>
                <a:r>
                  <a:rPr lang="en-IN" dirty="0"/>
                  <a:t>If true label of the data point </a:t>
                </a:r>
                <a14:m>
                  <m:oMath xmlns:m="http://schemas.openxmlformats.org/officeDocument/2006/math">
                    <m:r>
                      <a:rPr lang="en-IN" b="1" i="0">
                        <a:latin typeface="Cambria Math" panose="02040503050406030204" pitchFamily="18" charset="0"/>
                      </a:rPr>
                      <m:t>𝐱</m:t>
                    </m:r>
                  </m:oMath>
                </a14:m>
                <a:r>
                  <a:rPr lang="en-IN" dirty="0"/>
                  <a:t> is </a:t>
                </a:r>
                <a14:m>
                  <m:oMath xmlns:m="http://schemas.openxmlformats.org/officeDocument/2006/math">
                    <m:r>
                      <a:rPr lang="en-IN" i="0" dirty="0" smtClean="0">
                        <a:latin typeface="Cambria Math" panose="02040503050406030204" pitchFamily="18" charset="0"/>
                      </a:rPr>
                      <m:t>+</m:t>
                    </m:r>
                    <m:r>
                      <a:rPr lang="en-IN">
                        <a:latin typeface="Cambria Math" panose="02040503050406030204" pitchFamily="18" charset="0"/>
                      </a:rPr>
                      <m:t>1</m:t>
                    </m:r>
                  </m:oMath>
                </a14:m>
                <a:r>
                  <a:rPr lang="en-IN" dirty="0"/>
                  <a:t>, then we want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r>
                      <a:rPr lang="en-IN" b="0" i="1" smtClean="0">
                        <a:latin typeface="Cambria Math" panose="02040503050406030204" pitchFamily="18" charset="0"/>
                      </a:rPr>
                      <m:t>≫0.5</m:t>
                    </m:r>
                  </m:oMath>
                </a14:m>
                <a:r>
                  <a:rPr lang="en-IN" dirty="0"/>
                  <a:t> i.e.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r>
                      <a:rPr lang="en-IN">
                        <a:latin typeface="Cambria Math" panose="02040503050406030204" pitchFamily="18" charset="0"/>
                      </a:rPr>
                      <m:t>≈</m:t>
                    </m:r>
                    <m:r>
                      <a:rPr lang="en-IN" b="0" i="1" smtClean="0">
                        <a:latin typeface="Cambria Math" panose="02040503050406030204" pitchFamily="18" charset="0"/>
                      </a:rPr>
                      <m:t>1</m:t>
                    </m:r>
                  </m:oMath>
                </a14:m>
                <a:endParaRPr lang="en-IN" dirty="0"/>
              </a:p>
              <a:p>
                <a:pPr lvl="2"/>
                <a:r>
                  <a:rPr lang="en-IN" dirty="0"/>
                  <a:t>If true label of the data point </a:t>
                </a:r>
                <a14:m>
                  <m:oMath xmlns:m="http://schemas.openxmlformats.org/officeDocument/2006/math">
                    <m:r>
                      <a:rPr lang="en-IN" b="1" i="0">
                        <a:latin typeface="Cambria Math" panose="02040503050406030204" pitchFamily="18" charset="0"/>
                      </a:rPr>
                      <m:t>𝐱</m:t>
                    </m:r>
                  </m:oMath>
                </a14:m>
                <a:r>
                  <a:rPr lang="en-IN" dirty="0"/>
                  <a:t> is </a:t>
                </a:r>
                <a14:m>
                  <m:oMath xmlns:m="http://schemas.openxmlformats.org/officeDocument/2006/math">
                    <m:r>
                      <a:rPr lang="en-IN" b="0" i="0" smtClean="0">
                        <a:latin typeface="Cambria Math" panose="02040503050406030204" pitchFamily="18" charset="0"/>
                      </a:rPr>
                      <m:t>−</m:t>
                    </m:r>
                    <m:r>
                      <a:rPr lang="en-IN" i="1">
                        <a:latin typeface="Cambria Math" panose="02040503050406030204" pitchFamily="18" charset="0"/>
                      </a:rPr>
                      <m:t>1</m:t>
                    </m:r>
                  </m:oMath>
                </a14:m>
                <a:r>
                  <a:rPr lang="en-IN" dirty="0"/>
                  <a:t>, then we want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a:latin typeface="Cambria Math" panose="02040503050406030204" pitchFamily="18" charset="0"/>
                          </a:rPr>
                          <m:t>𝐱</m:t>
                        </m:r>
                      </m:sub>
                    </m:sSub>
                    <m:r>
                      <a:rPr lang="en-IN" b="0" i="1" smtClean="0">
                        <a:latin typeface="Cambria Math" panose="02040503050406030204" pitchFamily="18" charset="0"/>
                      </a:rPr>
                      <m:t>≪0.5</m:t>
                    </m:r>
                  </m:oMath>
                </a14:m>
                <a:r>
                  <a:rPr lang="en-IN" dirty="0"/>
                  <a:t> i.e.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𝑝</m:t>
                        </m:r>
                      </m:e>
                      <m:sub>
                        <m:r>
                          <a:rPr lang="en-IN" b="1">
                            <a:latin typeface="Cambria Math" panose="02040503050406030204" pitchFamily="18" charset="0"/>
                          </a:rPr>
                          <m:t>𝐱</m:t>
                        </m:r>
                      </m:sub>
                    </m:sSub>
                    <m:r>
                      <a:rPr lang="en-IN" b="0" i="1" smtClean="0">
                        <a:latin typeface="Cambria Math" panose="02040503050406030204" pitchFamily="18" charset="0"/>
                      </a:rPr>
                      <m:t>≈</m:t>
                    </m:r>
                    <m:r>
                      <a:rPr lang="en-IN" i="1">
                        <a:latin typeface="Cambria Math" panose="02040503050406030204" pitchFamily="18" charset="0"/>
                      </a:rPr>
                      <m:t>0</m:t>
                    </m:r>
                  </m:oMath>
                </a14:m>
                <a:endParaRPr lang="en-IN" dirty="0"/>
              </a:p>
              <a:p>
                <a:endParaRPr lang="en-IN" dirty="0"/>
              </a:p>
              <a:p>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3" y="1111623"/>
                <a:ext cx="11938645" cy="5874803"/>
              </a:xfrm>
              <a:blipFill>
                <a:blip r:embed="rId2"/>
                <a:stretch>
                  <a:fillRect l="-562" t="-2490" b="-1245"/>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4</a:t>
            </a:fld>
            <a:endParaRPr lang="en-US"/>
          </a:p>
        </p:txBody>
      </p:sp>
    </p:spTree>
    <p:extLst>
      <p:ext uri="{BB962C8B-B14F-4D97-AF65-F5344CB8AC3E}">
        <p14:creationId xmlns:p14="http://schemas.microsoft.com/office/powerpoint/2010/main" val="48021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Probabilistic Binary Classification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3" y="1111624"/>
                <a:ext cx="11938645" cy="5746376"/>
              </a:xfrm>
            </p:spPr>
            <p:txBody>
              <a:bodyPr>
                <a:normAutofit/>
              </a:bodyPr>
              <a:lstStyle/>
              <a:p>
                <a:r>
                  <a:rPr lang="en-IN" dirty="0"/>
                  <a:t>How to map feature vectors </a:t>
                </a:r>
                <a14:m>
                  <m:oMath xmlns:m="http://schemas.openxmlformats.org/officeDocument/2006/math">
                    <m:r>
                      <a:rPr lang="en-IN" b="1">
                        <a:latin typeface="Cambria Math" panose="02040503050406030204" pitchFamily="18" charset="0"/>
                      </a:rPr>
                      <m:t>𝐱</m:t>
                    </m:r>
                  </m:oMath>
                </a14:m>
                <a:r>
                  <a:rPr lang="en-IN" dirty="0"/>
                  <a:t> to probability values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𝑝</m:t>
                        </m:r>
                      </m:e>
                      <m:sub>
                        <m:r>
                          <a:rPr lang="en-IN" b="1">
                            <a:latin typeface="Cambria Math" panose="02040503050406030204" pitchFamily="18" charset="0"/>
                          </a:rPr>
                          <m:t>𝐱</m:t>
                        </m:r>
                      </m:sub>
                    </m:sSub>
                    <m:r>
                      <a:rPr lang="en-IN" i="1">
                        <a:latin typeface="Cambria Math" panose="02040503050406030204" pitchFamily="18" charset="0"/>
                      </a:rPr>
                      <m:t>∈[0,1]</m:t>
                    </m:r>
                  </m:oMath>
                </a14:m>
                <a:r>
                  <a:rPr lang="en-IN" dirty="0"/>
                  <a:t>?	</a:t>
                </a:r>
              </a:p>
              <a:p>
                <a:r>
                  <a:rPr lang="en-IN" dirty="0"/>
                  <a:t>Could treat it as a regression problem since </a:t>
                </a:r>
                <a:r>
                  <a:rPr lang="en-IN" dirty="0" err="1"/>
                  <a:t>prob</a:t>
                </a:r>
                <a:r>
                  <a:rPr lang="en-IN" dirty="0"/>
                  <a:t> values </a:t>
                </a:r>
                <a14:m>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ea typeface="Cambria Math" panose="02040503050406030204" pitchFamily="18" charset="0"/>
                      </a:rPr>
                      <m:t>ℝ</m:t>
                    </m:r>
                  </m:oMath>
                </a14:m>
                <a:r>
                  <a:rPr lang="en-IN" dirty="0"/>
                  <a:t> after all </a:t>
                </a:r>
              </a:p>
              <a:p>
                <a:pPr lvl="2"/>
                <a:r>
                  <a:rPr lang="en-IN" dirty="0"/>
                  <a:t>Will need to modify the training set a bit to do this (basically change all </a:t>
                </a:r>
                <a14:m>
                  <m:oMath xmlns:m="http://schemas.openxmlformats.org/officeDocument/2006/math">
                    <m:r>
                      <a:rPr lang="en-IN" b="0" i="1" smtClean="0">
                        <a:latin typeface="Cambria Math" panose="02040503050406030204" pitchFamily="18" charset="0"/>
                      </a:rPr>
                      <m:t>−1</m:t>
                    </m:r>
                  </m:oMath>
                </a14:m>
                <a:r>
                  <a:rPr lang="en-IN" dirty="0"/>
                  <a:t> labels to </a:t>
                </a:r>
                <a14:m>
                  <m:oMath xmlns:m="http://schemas.openxmlformats.org/officeDocument/2006/math">
                    <m:r>
                      <a:rPr lang="en-IN" b="0" i="1" smtClean="0">
                        <a:latin typeface="Cambria Math" panose="02040503050406030204" pitchFamily="18" charset="0"/>
                      </a:rPr>
                      <m:t>0</m:t>
                    </m:r>
                  </m:oMath>
                </a14:m>
                <a:r>
                  <a:rPr lang="en-IN" dirty="0"/>
                  <a:t> since we want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i="0">
                            <a:latin typeface="Cambria Math" panose="02040503050406030204" pitchFamily="18" charset="0"/>
                          </a:rPr>
                          <m:t>𝐱</m:t>
                        </m:r>
                      </m:sub>
                    </m:sSub>
                    <m:r>
                      <a:rPr lang="en-IN" b="0" i="1" smtClean="0">
                        <a:latin typeface="Cambria Math" panose="02040503050406030204" pitchFamily="18" charset="0"/>
                      </a:rPr>
                      <m:t>=0</m:t>
                    </m:r>
                  </m:oMath>
                </a14:m>
                <a:r>
                  <a:rPr lang="en-IN" dirty="0"/>
                  <a:t> if the label is </a:t>
                </a:r>
                <a14:m>
                  <m:oMath xmlns:m="http://schemas.openxmlformats.org/officeDocument/2006/math">
                    <m:r>
                      <a:rPr lang="en-IN" b="0" i="1" smtClean="0">
                        <a:latin typeface="Cambria Math" panose="02040503050406030204" pitchFamily="18" charset="0"/>
                      </a:rPr>
                      <m:t>−1</m:t>
                    </m:r>
                  </m:oMath>
                </a14:m>
                <a:endParaRPr lang="en-IN" dirty="0"/>
              </a:p>
              <a:p>
                <a:r>
                  <a:rPr lang="en-IN" dirty="0"/>
                  <a:t>Could use DT etc to solve this regression problem</a:t>
                </a:r>
              </a:p>
              <a:p>
                <a:r>
                  <a:rPr lang="en-IN" dirty="0"/>
                  <a:t>Using linear models to do this presents a challenge</a:t>
                </a:r>
              </a:p>
              <a:p>
                <a:pPr lvl="2"/>
                <a:r>
                  <a:rPr lang="en-IN" dirty="0"/>
                  <a:t>If we learn a linear model </a:t>
                </a:r>
                <a14:m>
                  <m:oMath xmlns:m="http://schemas.openxmlformats.org/officeDocument/2006/math">
                    <m:r>
                      <a:rPr lang="en-IN" b="1" i="0" smtClean="0">
                        <a:latin typeface="Cambria Math" panose="02040503050406030204" pitchFamily="18" charset="0"/>
                      </a:rPr>
                      <m:t>𝐰</m:t>
                    </m:r>
                  </m:oMath>
                </a14:m>
                <a:r>
                  <a:rPr lang="en-IN" dirty="0"/>
                  <a:t> using ridge regression it may happen that for some data point </a:t>
                </a:r>
                <a14:m>
                  <m:oMath xmlns:m="http://schemas.openxmlformats.org/officeDocument/2006/math">
                    <m:r>
                      <a:rPr lang="en-IN" b="1" i="0" smtClean="0">
                        <a:latin typeface="Cambria Math" panose="02040503050406030204" pitchFamily="18" charset="0"/>
                      </a:rPr>
                      <m:t>𝐱</m:t>
                    </m:r>
                  </m:oMath>
                </a14:m>
                <a:r>
                  <a:rPr lang="en-IN" dirty="0"/>
                  <a:t>, we have </a:t>
                </a:r>
                <a14:m>
                  <m:oMath xmlns:m="http://schemas.openxmlformats.org/officeDocument/2006/math">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m:t>
                        </m:r>
                      </m:sup>
                    </m:sSup>
                    <m:r>
                      <a:rPr lang="en-IN" b="1" i="0" smtClean="0">
                        <a:latin typeface="Cambria Math" panose="02040503050406030204" pitchFamily="18" charset="0"/>
                      </a:rPr>
                      <m:t>𝐱</m:t>
                    </m:r>
                    <m:r>
                      <a:rPr lang="en-IN" b="0" i="1" smtClean="0">
                        <a:latin typeface="Cambria Math" panose="02040503050406030204" pitchFamily="18" charset="0"/>
                      </a:rPr>
                      <m:t>&lt;0</m:t>
                    </m:r>
                  </m:oMath>
                </a14:m>
                <a:r>
                  <a:rPr lang="en-IN" dirty="0"/>
                  <a:t> or else </a:t>
                </a:r>
                <a14:m>
                  <m:oMath xmlns:m="http://schemas.openxmlformats.org/officeDocument/2006/math">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m:t>
                        </m:r>
                      </m:sup>
                    </m:sSup>
                    <m:r>
                      <a:rPr lang="en-IN" b="1" i="0" smtClean="0">
                        <a:latin typeface="Cambria Math" panose="02040503050406030204" pitchFamily="18" charset="0"/>
                      </a:rPr>
                      <m:t>𝐱</m:t>
                    </m:r>
                    <m:r>
                      <a:rPr lang="en-IN" b="0" i="1" smtClean="0">
                        <a:latin typeface="Cambria Math" panose="02040503050406030204" pitchFamily="18" charset="0"/>
                      </a:rPr>
                      <m:t>&gt;1</m:t>
                    </m:r>
                  </m:oMath>
                </a14:m>
                <a:endParaRPr lang="en-IN" b="0" i="1" dirty="0">
                  <a:latin typeface="Cambria Math" panose="02040503050406030204" pitchFamily="18" charset="0"/>
                </a:endParaRPr>
              </a:p>
              <a:p>
                <a:pPr lvl="2"/>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i="0">
                            <a:latin typeface="Cambria Math" panose="02040503050406030204" pitchFamily="18" charset="0"/>
                          </a:rPr>
                          <m:t>𝐱</m:t>
                        </m:r>
                      </m:sub>
                    </m:sSub>
                  </m:oMath>
                </a14:m>
                <a:r>
                  <a:rPr lang="en-IN" dirty="0"/>
                  <a:t> wont make sense in this case – not a valid PMF!!</a:t>
                </a:r>
              </a:p>
              <a:p>
                <a:pPr lvl="2"/>
                <a:r>
                  <a:rPr lang="en-IN" dirty="0"/>
                  <a:t>DT doesn’t suffer from this problem since it always predict a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i="0">
                            <a:latin typeface="Cambria Math" panose="02040503050406030204" pitchFamily="18" charset="0"/>
                          </a:rPr>
                          <m:t>𝐱</m:t>
                        </m:r>
                      </m:sub>
                    </m:sSub>
                    <m:r>
                      <a:rPr lang="en-IN">
                        <a:latin typeface="Cambria Math" panose="02040503050406030204" pitchFamily="18" charset="0"/>
                      </a:rPr>
                      <m:t>∈[0,1]</m:t>
                    </m:r>
                  </m:oMath>
                </a14:m>
                <a:endParaRPr lang="en-IN" dirty="0"/>
              </a:p>
              <a:p>
                <a:pPr lvl="2"/>
                <a:r>
                  <a:rPr lang="en-IN" dirty="0"/>
                  <a:t>DT uses averages of a bunch of train labels to obtain test prediction – the average of a bunch of 0s and 1s is always a value in the range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0,1</m:t>
                        </m:r>
                      </m:e>
                    </m:d>
                  </m:oMath>
                </a14:m>
                <a:endParaRPr lang="en-IN" dirty="0"/>
              </a:p>
              <a:p>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3" y="1111624"/>
                <a:ext cx="11938645" cy="5746376"/>
              </a:xfrm>
              <a:blipFill>
                <a:blip r:embed="rId2"/>
                <a:stretch>
                  <a:fillRect l="-562" t="-2545"/>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5</a:t>
            </a:fld>
            <a:endParaRPr lang="en-US"/>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7964" y="0"/>
            <a:ext cx="1864034" cy="1864034"/>
          </a:xfrm>
          <a:prstGeom prst="rect">
            <a:avLst/>
          </a:prstGeom>
        </p:spPr>
      </p:pic>
      <p:sp>
        <p:nvSpPr>
          <p:cNvPr id="18" name="Rectangular Callout 17"/>
          <p:cNvSpPr/>
          <p:nvPr/>
        </p:nvSpPr>
        <p:spPr>
          <a:xfrm>
            <a:off x="6626831" y="304722"/>
            <a:ext cx="3937729" cy="917903"/>
          </a:xfrm>
          <a:prstGeom prst="wedgeRectCallout">
            <a:avLst>
              <a:gd name="adj1" fmla="val 68150"/>
              <a:gd name="adj2" fmla="val 50522"/>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0" dirty="0">
                <a:solidFill>
                  <a:schemeClr val="bg1"/>
                </a:solidFill>
                <a:latin typeface="+mj-lt"/>
              </a:rPr>
              <a:t>So can we never use linear models to do probabilistic ML?</a:t>
            </a:r>
            <a:endParaRPr lang="en-US" sz="2400" i="1" dirty="0">
              <a:solidFill>
                <a:schemeClr val="bg1"/>
              </a:solidFill>
              <a:latin typeface="+mj-lt"/>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11814" y="3649243"/>
            <a:ext cx="1928846" cy="1928846"/>
          </a:xfrm>
          <a:prstGeom prst="rect">
            <a:avLst/>
          </a:prstGeom>
        </p:spPr>
      </p:pic>
      <mc:AlternateContent xmlns:mc="http://schemas.openxmlformats.org/markup-compatibility/2006" xmlns:a14="http://schemas.microsoft.com/office/drawing/2010/main">
        <mc:Choice Requires="a14">
          <p:sp>
            <p:nvSpPr>
              <p:cNvPr id="27" name="Rectangular Callout 26"/>
              <p:cNvSpPr/>
              <p:nvPr/>
            </p:nvSpPr>
            <p:spPr>
              <a:xfrm>
                <a:off x="1215792" y="3879942"/>
                <a:ext cx="9348768" cy="1156723"/>
              </a:xfrm>
              <a:prstGeom prst="wedgeRectCallout">
                <a:avLst>
                  <a:gd name="adj1" fmla="val 56872"/>
                  <a:gd name="adj2" fmla="val 46970"/>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Ah! The name makes sense now – logistic regression is used to solve binary classification problems but since it does so by mapping </a:t>
                </a:r>
                <a14:m>
                  <m:oMath xmlns:m="http://schemas.openxmlformats.org/officeDocument/2006/math">
                    <m:r>
                      <a:rPr lang="en-IN" sz="2400" b="1" i="0">
                        <a:solidFill>
                          <a:schemeClr val="bg1"/>
                        </a:solidFill>
                        <a:latin typeface="Cambria Math" panose="02040503050406030204" pitchFamily="18" charset="0"/>
                      </a:rPr>
                      <m:t>𝐱</m:t>
                    </m:r>
                    <m:r>
                      <a:rPr lang="en-IN" sz="2400">
                        <a:solidFill>
                          <a:schemeClr val="bg1"/>
                        </a:solidFill>
                        <a:latin typeface="Cambria Math" panose="02040503050406030204" pitchFamily="18" charset="0"/>
                      </a:rPr>
                      <m:t>↦</m:t>
                    </m:r>
                    <m:d>
                      <m:dPr>
                        <m:begChr m:val="["/>
                        <m:endChr m:val="]"/>
                        <m:ctrlPr>
                          <a:rPr lang="en-IN" sz="2400" i="1">
                            <a:solidFill>
                              <a:schemeClr val="bg1"/>
                            </a:solidFill>
                            <a:latin typeface="Cambria Math" panose="02040503050406030204" pitchFamily="18" charset="0"/>
                          </a:rPr>
                        </m:ctrlPr>
                      </m:dPr>
                      <m:e>
                        <m:r>
                          <a:rPr lang="en-IN" sz="2400">
                            <a:solidFill>
                              <a:schemeClr val="bg1"/>
                            </a:solidFill>
                            <a:latin typeface="Cambria Math" panose="02040503050406030204" pitchFamily="18" charset="0"/>
                          </a:rPr>
                          <m:t>0,1</m:t>
                        </m:r>
                      </m:e>
                    </m:d>
                  </m:oMath>
                </a14:m>
                <a:r>
                  <a:rPr lang="en-IN" sz="2400" dirty="0">
                    <a:solidFill>
                      <a:schemeClr val="bg1"/>
                    </a:solidFill>
                    <a:latin typeface="+mj-lt"/>
                  </a:rPr>
                  <a:t>, experts thought it would be cool to have the term “regression” in the name</a:t>
                </a:r>
                <a:endParaRPr lang="en-US" sz="2400" i="1" dirty="0">
                  <a:solidFill>
                    <a:schemeClr val="bg1"/>
                  </a:solidFill>
                  <a:latin typeface="+mj-lt"/>
                </a:endParaRPr>
              </a:p>
            </p:txBody>
          </p:sp>
        </mc:Choice>
        <mc:Fallback xmlns="">
          <p:sp>
            <p:nvSpPr>
              <p:cNvPr id="27" name="Rectangular Callout 26"/>
              <p:cNvSpPr>
                <a:spLocks noRot="1" noChangeAspect="1" noMove="1" noResize="1" noEditPoints="1" noAdjustHandles="1" noChangeArrowheads="1" noChangeShapeType="1" noTextEdit="1"/>
              </p:cNvSpPr>
              <p:nvPr/>
            </p:nvSpPr>
            <p:spPr>
              <a:xfrm>
                <a:off x="1215792" y="3879942"/>
                <a:ext cx="9348768" cy="1156723"/>
              </a:xfrm>
              <a:prstGeom prst="wedgeRectCallout">
                <a:avLst>
                  <a:gd name="adj1" fmla="val 56872"/>
                  <a:gd name="adj2" fmla="val 46970"/>
                </a:avLst>
              </a:prstGeom>
              <a:blipFill>
                <a:blip r:embed="rId5"/>
                <a:stretch>
                  <a:fillRect l="-668" t="-3571" b="-11735"/>
                </a:stretch>
              </a:blipFill>
              <a:ln w="38100">
                <a:solidFill>
                  <a:schemeClr val="accent1"/>
                </a:solidFill>
              </a:ln>
            </p:spPr>
            <p:txBody>
              <a:bodyPr/>
              <a:lstStyle/>
              <a:p>
                <a:r>
                  <a:rPr lang="en-IN">
                    <a:noFill/>
                  </a:rPr>
                  <a:t> </a:t>
                </a:r>
              </a:p>
            </p:txBody>
          </p:sp>
        </mc:Fallback>
      </mc:AlternateContent>
      <p:grpSp>
        <p:nvGrpSpPr>
          <p:cNvPr id="11" name="Group 10">
            <a:extLst>
              <a:ext uri="{FF2B5EF4-FFF2-40B4-BE49-F238E27FC236}">
                <a16:creationId xmlns:a16="http://schemas.microsoft.com/office/drawing/2014/main" id="{5369E2E3-1C6E-BA5F-C7EF-8DA1F0780D78}"/>
              </a:ext>
            </a:extLst>
          </p:cNvPr>
          <p:cNvGrpSpPr/>
          <p:nvPr/>
        </p:nvGrpSpPr>
        <p:grpSpPr>
          <a:xfrm>
            <a:off x="10678701" y="2257597"/>
            <a:ext cx="1143000" cy="1143000"/>
            <a:chOff x="2379643" y="355681"/>
            <a:chExt cx="1143000" cy="1143000"/>
          </a:xfrm>
        </p:grpSpPr>
        <p:sp>
          <p:nvSpPr>
            <p:cNvPr id="12" name="Oval 11">
              <a:extLst>
                <a:ext uri="{FF2B5EF4-FFF2-40B4-BE49-F238E27FC236}">
                  <a16:creationId xmlns:a16="http://schemas.microsoft.com/office/drawing/2014/main" id="{B14A93CB-4283-C6B0-C4F4-F952D2972ABF}"/>
                </a:ext>
              </a:extLst>
            </p:cNvPr>
            <p:cNvSpPr/>
            <p:nvPr/>
          </p:nvSpPr>
          <p:spPr>
            <a:xfrm>
              <a:off x="2458535" y="428705"/>
              <a:ext cx="996869" cy="99686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Freeform: Shape 12">
              <a:extLst>
                <a:ext uri="{FF2B5EF4-FFF2-40B4-BE49-F238E27FC236}">
                  <a16:creationId xmlns:a16="http://schemas.microsoft.com/office/drawing/2014/main" id="{BCC777B5-48CD-0ACB-39BB-EADDACFB96A8}"/>
                </a:ext>
              </a:extLst>
            </p:cNvPr>
            <p:cNvSpPr>
              <a:spLocks noChangeAspect="1"/>
            </p:cNvSpPr>
            <p:nvPr/>
          </p:nvSpPr>
          <p:spPr>
            <a:xfrm>
              <a:off x="2379643" y="355681"/>
              <a:ext cx="1143000" cy="1143000"/>
            </a:xfrm>
            <a:custGeom>
              <a:avLst/>
              <a:gdLst>
                <a:gd name="connsiteX0" fmla="*/ 2286000 w 4572000"/>
                <a:gd name="connsiteY0" fmla="*/ 472140 h 4572000"/>
                <a:gd name="connsiteX1" fmla="*/ 457200 w 4572000"/>
                <a:gd name="connsiteY1" fmla="*/ 2300940 h 4572000"/>
                <a:gd name="connsiteX2" fmla="*/ 2286000 w 4572000"/>
                <a:gd name="connsiteY2" fmla="*/ 4129740 h 4572000"/>
                <a:gd name="connsiteX3" fmla="*/ 4114800 w 4572000"/>
                <a:gd name="connsiteY3" fmla="*/ 2300940 h 4572000"/>
                <a:gd name="connsiteX4" fmla="*/ 2286000 w 4572000"/>
                <a:gd name="connsiteY4" fmla="*/ 472140 h 4572000"/>
                <a:gd name="connsiteX5" fmla="*/ 2286000 w 4572000"/>
                <a:gd name="connsiteY5" fmla="*/ 0 h 4572000"/>
                <a:gd name="connsiteX6" fmla="*/ 4572000 w 4572000"/>
                <a:gd name="connsiteY6" fmla="*/ 2286000 h 4572000"/>
                <a:gd name="connsiteX7" fmla="*/ 2286000 w 4572000"/>
                <a:gd name="connsiteY7" fmla="*/ 4572000 h 4572000"/>
                <a:gd name="connsiteX8" fmla="*/ 0 w 4572000"/>
                <a:gd name="connsiteY8" fmla="*/ 2286000 h 4572000"/>
                <a:gd name="connsiteX9" fmla="*/ 2286000 w 4572000"/>
                <a:gd name="connsiteY9" fmla="*/ 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0" h="4572000">
                  <a:moveTo>
                    <a:pt x="2286000" y="472140"/>
                  </a:moveTo>
                  <a:cubicBezTo>
                    <a:pt x="1275982" y="472140"/>
                    <a:pt x="457200" y="1290922"/>
                    <a:pt x="457200" y="2300940"/>
                  </a:cubicBezTo>
                  <a:cubicBezTo>
                    <a:pt x="457200" y="3310958"/>
                    <a:pt x="1275982" y="4129740"/>
                    <a:pt x="2286000" y="4129740"/>
                  </a:cubicBezTo>
                  <a:cubicBezTo>
                    <a:pt x="3296018" y="4129740"/>
                    <a:pt x="4114800" y="3310958"/>
                    <a:pt x="4114800" y="2300940"/>
                  </a:cubicBezTo>
                  <a:cubicBezTo>
                    <a:pt x="4114800" y="1290922"/>
                    <a:pt x="3296018" y="472140"/>
                    <a:pt x="2286000" y="472140"/>
                  </a:cubicBezTo>
                  <a:close/>
                  <a:moveTo>
                    <a:pt x="2286000" y="0"/>
                  </a:moveTo>
                  <a:cubicBezTo>
                    <a:pt x="3548523" y="0"/>
                    <a:pt x="4572000" y="1023477"/>
                    <a:pt x="4572000" y="2286000"/>
                  </a:cubicBezTo>
                  <a:cubicBezTo>
                    <a:pt x="4572000" y="3548523"/>
                    <a:pt x="3548523" y="4572000"/>
                    <a:pt x="2286000" y="4572000"/>
                  </a:cubicBezTo>
                  <a:cubicBezTo>
                    <a:pt x="1023477" y="4572000"/>
                    <a:pt x="0" y="3548523"/>
                    <a:pt x="0" y="2286000"/>
                  </a:cubicBezTo>
                  <a:cubicBezTo>
                    <a:pt x="0" y="1023477"/>
                    <a:pt x="1023477" y="0"/>
                    <a:pt x="2286000"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14" name="Group 13">
              <a:extLst>
                <a:ext uri="{FF2B5EF4-FFF2-40B4-BE49-F238E27FC236}">
                  <a16:creationId xmlns:a16="http://schemas.microsoft.com/office/drawing/2014/main" id="{3AEC8D3F-54CF-3452-BFA8-858471E7EF88}"/>
                </a:ext>
              </a:extLst>
            </p:cNvPr>
            <p:cNvGrpSpPr/>
            <p:nvPr/>
          </p:nvGrpSpPr>
          <p:grpSpPr>
            <a:xfrm>
              <a:off x="2676823" y="704523"/>
              <a:ext cx="548640" cy="320040"/>
              <a:chOff x="8209190" y="1852901"/>
              <a:chExt cx="2194560" cy="1280160"/>
            </a:xfrm>
          </p:grpSpPr>
          <p:sp>
            <p:nvSpPr>
              <p:cNvPr id="15" name="Freeform: Shape 14">
                <a:extLst>
                  <a:ext uri="{FF2B5EF4-FFF2-40B4-BE49-F238E27FC236}">
                    <a16:creationId xmlns:a16="http://schemas.microsoft.com/office/drawing/2014/main" id="{2448C2E4-6CE8-1BC8-13B1-281A7C49A758}"/>
                  </a:ext>
                </a:extLst>
              </p:cNvPr>
              <p:cNvSpPr/>
              <p:nvPr/>
            </p:nvSpPr>
            <p:spPr>
              <a:xfrm>
                <a:off x="820919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6" name="Freeform: Shape 15">
                <a:extLst>
                  <a:ext uri="{FF2B5EF4-FFF2-40B4-BE49-F238E27FC236}">
                    <a16:creationId xmlns:a16="http://schemas.microsoft.com/office/drawing/2014/main" id="{3C9CF4C9-86AB-2CC8-6094-ECA44D2E988B}"/>
                  </a:ext>
                </a:extLst>
              </p:cNvPr>
              <p:cNvSpPr/>
              <p:nvPr/>
            </p:nvSpPr>
            <p:spPr>
              <a:xfrm>
                <a:off x="976367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mc:AlternateContent xmlns:mc="http://schemas.openxmlformats.org/markup-compatibility/2006" xmlns:a14="http://schemas.microsoft.com/office/drawing/2010/main">
        <mc:Choice Requires="a14">
          <p:sp>
            <p:nvSpPr>
              <p:cNvPr id="25" name="Rectangular Callout 24"/>
              <p:cNvSpPr/>
              <p:nvPr/>
            </p:nvSpPr>
            <p:spPr>
              <a:xfrm>
                <a:off x="4433450" y="1587044"/>
                <a:ext cx="5768956" cy="1242053"/>
              </a:xfrm>
              <a:prstGeom prst="wedgeRectCallout">
                <a:avLst>
                  <a:gd name="adj1" fmla="val 61194"/>
                  <a:gd name="adj2" fmla="val 56420"/>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We can – one way to solve the problem of using linear methods to map </a:t>
                </a:r>
                <a14:m>
                  <m:oMath xmlns:m="http://schemas.openxmlformats.org/officeDocument/2006/math">
                    <m:r>
                      <a:rPr lang="en-IN" sz="2400" b="1" i="0">
                        <a:solidFill>
                          <a:schemeClr val="bg1"/>
                        </a:solidFill>
                        <a:latin typeface="Cambria Math" panose="02040503050406030204" pitchFamily="18" charset="0"/>
                      </a:rPr>
                      <m:t>𝐱</m:t>
                    </m:r>
                    <m:r>
                      <a:rPr lang="en-IN" sz="2400" i="1">
                        <a:solidFill>
                          <a:schemeClr val="bg1"/>
                        </a:solidFill>
                        <a:latin typeface="Cambria Math" panose="02040503050406030204" pitchFamily="18" charset="0"/>
                      </a:rPr>
                      <m:t>↦</m:t>
                    </m:r>
                    <m:d>
                      <m:dPr>
                        <m:begChr m:val="["/>
                        <m:endChr m:val="]"/>
                        <m:ctrlPr>
                          <a:rPr lang="en-IN" sz="2400" i="1">
                            <a:solidFill>
                              <a:schemeClr val="bg1"/>
                            </a:solidFill>
                            <a:latin typeface="Cambria Math" panose="02040503050406030204" pitchFamily="18" charset="0"/>
                          </a:rPr>
                        </m:ctrlPr>
                      </m:dPr>
                      <m:e>
                        <m:r>
                          <a:rPr lang="en-IN" sz="2400" i="1">
                            <a:solidFill>
                              <a:schemeClr val="bg1"/>
                            </a:solidFill>
                            <a:latin typeface="Cambria Math" panose="02040503050406030204" pitchFamily="18" charset="0"/>
                          </a:rPr>
                          <m:t>0,1</m:t>
                        </m:r>
                      </m:e>
                    </m:d>
                  </m:oMath>
                </a14:m>
                <a:r>
                  <a:rPr lang="en-IN" sz="2400" dirty="0">
                    <a:solidFill>
                      <a:schemeClr val="bg1"/>
                    </a:solidFill>
                    <a:latin typeface="+mj-lt"/>
                  </a:rPr>
                  <a:t> is called </a:t>
                </a:r>
                <a:r>
                  <a:rPr lang="en-IN" sz="2400" i="1" dirty="0">
                    <a:solidFill>
                      <a:schemeClr val="bg1"/>
                    </a:solidFill>
                    <a:latin typeface="+mj-lt"/>
                  </a:rPr>
                  <a:t>logistic regression</a:t>
                </a:r>
                <a:r>
                  <a:rPr lang="en-IN" sz="2400" dirty="0">
                    <a:solidFill>
                      <a:schemeClr val="bg1"/>
                    </a:solidFill>
                    <a:latin typeface="+mj-lt"/>
                  </a:rPr>
                  <a:t> – have seen it before</a:t>
                </a:r>
              </a:p>
            </p:txBody>
          </p:sp>
        </mc:Choice>
        <mc:Fallback xmlns="">
          <p:sp>
            <p:nvSpPr>
              <p:cNvPr id="25" name="Rectangular Callout 24"/>
              <p:cNvSpPr>
                <a:spLocks noRot="1" noChangeAspect="1" noMove="1" noResize="1" noEditPoints="1" noAdjustHandles="1" noChangeArrowheads="1" noChangeShapeType="1" noTextEdit="1"/>
              </p:cNvSpPr>
              <p:nvPr/>
            </p:nvSpPr>
            <p:spPr>
              <a:xfrm>
                <a:off x="4433450" y="1587044"/>
                <a:ext cx="5768956" cy="1242053"/>
              </a:xfrm>
              <a:prstGeom prst="wedgeRectCallout">
                <a:avLst>
                  <a:gd name="adj1" fmla="val 61194"/>
                  <a:gd name="adj2" fmla="val 56420"/>
                </a:avLst>
              </a:prstGeom>
              <a:blipFill>
                <a:blip r:embed="rId6"/>
                <a:stretch>
                  <a:fillRect l="-1038" b="-893"/>
                </a:stretch>
              </a:blipFill>
              <a:ln w="38100">
                <a:solidFill>
                  <a:schemeClr val="accent1"/>
                </a:solidFill>
              </a:ln>
            </p:spPr>
            <p:txBody>
              <a:bodyPr/>
              <a:lstStyle/>
              <a:p>
                <a:r>
                  <a:rPr lang="en-IN">
                    <a:noFill/>
                  </a:rPr>
                  <a:t> </a:t>
                </a:r>
              </a:p>
            </p:txBody>
          </p:sp>
        </mc:Fallback>
      </mc:AlternateContent>
      <p:sp>
        <p:nvSpPr>
          <p:cNvPr id="28" name="Rectangular Callout 27"/>
          <p:cNvSpPr/>
          <p:nvPr/>
        </p:nvSpPr>
        <p:spPr>
          <a:xfrm>
            <a:off x="3380198" y="2900615"/>
            <a:ext cx="6822208" cy="475488"/>
          </a:xfrm>
          <a:prstGeom prst="wedgeRectCallout">
            <a:avLst>
              <a:gd name="adj1" fmla="val 59537"/>
              <a:gd name="adj2" fmla="val 2401"/>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Yes, but there is a trick involved. Let us take a look at it</a:t>
            </a:r>
          </a:p>
        </p:txBody>
      </p:sp>
    </p:spTree>
    <p:extLst>
      <p:ext uri="{BB962C8B-B14F-4D97-AF65-F5344CB8AC3E}">
        <p14:creationId xmlns:p14="http://schemas.microsoft.com/office/powerpoint/2010/main" val="289952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0"/>
                            </p:stCondLst>
                            <p:childTnLst>
                              <p:par>
                                <p:cTn id="44" presetID="22" presetClass="entr" presetSubtype="2"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right)">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500"/>
                            </p:stCondLst>
                            <p:childTnLst>
                              <p:par>
                                <p:cTn id="55" presetID="22" presetClass="entr" presetSubtype="2"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right)">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6"/>
                                        </p:tgtEl>
                                        <p:attrNameLst>
                                          <p:attrName>style.visibility</p:attrName>
                                        </p:attrNameLst>
                                      </p:cBhvr>
                                      <p:to>
                                        <p:strVal val="visible"/>
                                      </p:to>
                                    </p:set>
                                  </p:childTnLst>
                                </p:cTn>
                              </p:par>
                            </p:childTnLst>
                          </p:cTn>
                        </p:par>
                        <p:par>
                          <p:cTn id="62" fill="hold">
                            <p:stCondLst>
                              <p:cond delay="0"/>
                            </p:stCondLst>
                            <p:childTnLst>
                              <p:par>
                                <p:cTn id="63" presetID="22" presetClass="entr" presetSubtype="2" fill="hold" grpId="0" nodeType="after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wipe(right)">
                                      <p:cBhvr>
                                        <p:cTn id="65" dur="500"/>
                                        <p:tgtEl>
                                          <p:spTgt spid="2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wipe(right)">
                                      <p:cBhvr>
                                        <p:cTn id="7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 grpId="0" animBg="1"/>
      <p:bldP spid="27" grpId="0" animBg="1"/>
      <p:bldP spid="25"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Sigmoid Function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4" y="3587459"/>
                <a:ext cx="11600328" cy="3270541"/>
              </a:xfrm>
            </p:spPr>
            <p:txBody>
              <a:bodyPr>
                <a:normAutofit/>
              </a:bodyPr>
              <a:lstStyle/>
              <a:p>
                <a:r>
                  <a:rPr lang="en-IN" b="1" dirty="0"/>
                  <a:t>Trick</a:t>
                </a:r>
                <a:r>
                  <a:rPr lang="en-IN" dirty="0"/>
                  <a:t>: learn a linear model </a:t>
                </a:r>
                <a14:m>
                  <m:oMath xmlns:m="http://schemas.openxmlformats.org/officeDocument/2006/math">
                    <m:r>
                      <a:rPr lang="en-IN" b="1" i="0" smtClean="0">
                        <a:latin typeface="Cambria Math" panose="02040503050406030204" pitchFamily="18" charset="0"/>
                      </a:rPr>
                      <m:t>𝐰</m:t>
                    </m:r>
                  </m:oMath>
                </a14:m>
                <a:r>
                  <a:rPr lang="en-IN" dirty="0"/>
                  <a:t> and map </a:t>
                </a:r>
                <a14:m>
                  <m:oMath xmlns:m="http://schemas.openxmlformats.org/officeDocument/2006/math">
                    <m:r>
                      <a:rPr lang="en-IN" b="1" i="0" smtClean="0">
                        <a:latin typeface="Cambria Math" panose="02040503050406030204" pitchFamily="18" charset="0"/>
                      </a:rPr>
                      <m:t>𝐱</m:t>
                    </m:r>
                    <m:r>
                      <a:rPr lang="en-IN" b="0" i="1" smtClean="0">
                        <a:latin typeface="Cambria Math" panose="02040503050406030204" pitchFamily="18" charset="0"/>
                      </a:rPr>
                      <m:t>↦</m:t>
                    </m:r>
                    <m:r>
                      <a:rPr lang="en-IN" b="0" i="1" smtClean="0">
                        <a:latin typeface="Cambria Math" panose="02040503050406030204" pitchFamily="18" charset="0"/>
                      </a:rPr>
                      <m:t>𝜎</m:t>
                    </m:r>
                    <m:d>
                      <m:dPr>
                        <m:ctrlPr>
                          <a:rPr lang="en-IN" b="0" i="1" smtClean="0">
                            <a:latin typeface="Cambria Math" panose="02040503050406030204" pitchFamily="18" charset="0"/>
                          </a:rPr>
                        </m:ctrlPr>
                      </m:dPr>
                      <m:e>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m:t>
                            </m:r>
                          </m:sup>
                        </m:sSup>
                        <m:r>
                          <a:rPr lang="en-IN" b="1" i="0" smtClean="0">
                            <a:latin typeface="Cambria Math" panose="02040503050406030204" pitchFamily="18" charset="0"/>
                          </a:rPr>
                          <m:t>𝐱</m:t>
                        </m:r>
                      </m:e>
                    </m:d>
                  </m:oMath>
                </a14:m>
                <a:endParaRPr lang="en-IN" b="0" dirty="0"/>
              </a:p>
              <a:p>
                <a:pPr lvl="2"/>
                <a:r>
                  <a:rPr lang="en-IN" dirty="0"/>
                  <a:t>May have an explicit/hidden bias term as well</a:t>
                </a:r>
              </a:p>
              <a:p>
                <a:pPr lvl="2"/>
                <a:r>
                  <a:rPr lang="en-IN" dirty="0"/>
                  <a:t>This will always give us a value in the range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0,1</m:t>
                        </m:r>
                      </m:e>
                    </m:d>
                  </m:oMath>
                </a14:m>
                <a:r>
                  <a:rPr lang="en-IN" dirty="0"/>
                  <a:t>, hence give a valid PMF</a:t>
                </a:r>
              </a:p>
              <a:p>
                <a:r>
                  <a:rPr lang="en-IN" dirty="0"/>
                  <a:t>Note that </a:t>
                </a:r>
                <a14:m>
                  <m:oMath xmlns:m="http://schemas.openxmlformats.org/officeDocument/2006/math">
                    <m:r>
                      <a:rPr lang="en-IN" b="0" i="1" smtClean="0">
                        <a:latin typeface="Cambria Math" panose="02040503050406030204" pitchFamily="18" charset="0"/>
                      </a:rPr>
                      <m:t>𝜎</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&gt;0.5</m:t>
                    </m:r>
                  </m:oMath>
                </a14:m>
                <a:r>
                  <a:rPr lang="en-IN" dirty="0"/>
                  <a:t> if </a:t>
                </a:r>
                <a14:m>
                  <m:oMath xmlns:m="http://schemas.openxmlformats.org/officeDocument/2006/math">
                    <m:r>
                      <a:rPr lang="en-IN" b="0" i="1" smtClean="0">
                        <a:latin typeface="Cambria Math" panose="02040503050406030204" pitchFamily="18" charset="0"/>
                      </a:rPr>
                      <m:t>𝑡</m:t>
                    </m:r>
                    <m:r>
                      <a:rPr lang="en-IN" b="0" i="1" smtClean="0">
                        <a:latin typeface="Cambria Math" panose="02040503050406030204" pitchFamily="18" charset="0"/>
                      </a:rPr>
                      <m:t>&gt;0</m:t>
                    </m:r>
                  </m:oMath>
                </a14:m>
                <a:r>
                  <a:rPr lang="en-IN" dirty="0"/>
                  <a:t> and </a:t>
                </a:r>
                <a14:m>
                  <m:oMath xmlns:m="http://schemas.openxmlformats.org/officeDocument/2006/math">
                    <m:r>
                      <a:rPr lang="en-IN" b="0" i="1" smtClean="0">
                        <a:latin typeface="Cambria Math" panose="02040503050406030204" pitchFamily="18" charset="0"/>
                      </a:rPr>
                      <m:t>𝜎</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&lt;0.5</m:t>
                    </m:r>
                  </m:oMath>
                </a14:m>
                <a:r>
                  <a:rPr lang="en-IN" dirty="0"/>
                  <a:t> if </a:t>
                </a:r>
                <a14:m>
                  <m:oMath xmlns:m="http://schemas.openxmlformats.org/officeDocument/2006/math">
                    <m:r>
                      <a:rPr lang="en-IN" b="0" i="1" smtClean="0">
                        <a:latin typeface="Cambria Math" panose="02040503050406030204" pitchFamily="18" charset="0"/>
                      </a:rPr>
                      <m:t>𝑡</m:t>
                    </m:r>
                    <m:r>
                      <a:rPr lang="en-IN" b="0" i="1" smtClean="0">
                        <a:latin typeface="Cambria Math" panose="02040503050406030204" pitchFamily="18" charset="0"/>
                      </a:rPr>
                      <m:t>&lt;0</m:t>
                    </m:r>
                  </m:oMath>
                </a14:m>
                <a:r>
                  <a:rPr lang="en-IN" dirty="0"/>
                  <a:t> and also that </a:t>
                </a:r>
                <a14:m>
                  <m:oMath xmlns:m="http://schemas.openxmlformats.org/officeDocument/2006/math">
                    <m:r>
                      <a:rPr lang="en-IN" b="0" i="1" smtClean="0">
                        <a:latin typeface="Cambria Math" panose="02040503050406030204" pitchFamily="18" charset="0"/>
                      </a:rPr>
                      <m:t>𝜎</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→1</m:t>
                    </m:r>
                  </m:oMath>
                </a14:m>
                <a:r>
                  <a:rPr lang="en-IN" dirty="0"/>
                  <a:t> as </a:t>
                </a:r>
                <a14:m>
                  <m:oMath xmlns:m="http://schemas.openxmlformats.org/officeDocument/2006/math">
                    <m:r>
                      <a:rPr lang="en-IN" b="0" i="1" smtClean="0">
                        <a:latin typeface="Cambria Math" panose="02040503050406030204" pitchFamily="18" charset="0"/>
                      </a:rPr>
                      <m:t>𝑡</m:t>
                    </m:r>
                    <m:r>
                      <a:rPr lang="en-IN" b="0" i="1" smtClean="0">
                        <a:latin typeface="Cambria Math" panose="02040503050406030204" pitchFamily="18" charset="0"/>
                      </a:rPr>
                      <m:t>→∞</m:t>
                    </m:r>
                  </m:oMath>
                </a14:m>
                <a:r>
                  <a:rPr lang="en-IN" dirty="0"/>
                  <a:t> and </a:t>
                </a:r>
                <a14:m>
                  <m:oMath xmlns:m="http://schemas.openxmlformats.org/officeDocument/2006/math">
                    <m:r>
                      <a:rPr lang="en-IN" b="0" i="1" smtClean="0">
                        <a:latin typeface="Cambria Math" panose="02040503050406030204" pitchFamily="18" charset="0"/>
                      </a:rPr>
                      <m:t>𝜎</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r>
                      <a:rPr lang="en-IN" b="0" i="1" smtClean="0">
                        <a:latin typeface="Cambria Math" panose="02040503050406030204" pitchFamily="18" charset="0"/>
                      </a:rPr>
                      <m:t>→0</m:t>
                    </m:r>
                  </m:oMath>
                </a14:m>
                <a:r>
                  <a:rPr lang="en-IN" dirty="0"/>
                  <a:t> as </a:t>
                </a:r>
                <a14:m>
                  <m:oMath xmlns:m="http://schemas.openxmlformats.org/officeDocument/2006/math">
                    <m:r>
                      <a:rPr lang="en-IN" b="0" i="1" smtClean="0">
                        <a:latin typeface="Cambria Math" panose="02040503050406030204" pitchFamily="18" charset="0"/>
                      </a:rPr>
                      <m:t>𝑡</m:t>
                    </m:r>
                    <m:r>
                      <a:rPr lang="en-IN" b="0" i="1" smtClean="0">
                        <a:latin typeface="Cambria Math" panose="02040503050406030204" pitchFamily="18" charset="0"/>
                      </a:rPr>
                      <m:t>→−∞</m:t>
                    </m:r>
                  </m:oMath>
                </a14:m>
                <a:endParaRPr lang="en-IN" dirty="0"/>
              </a:p>
              <a:p>
                <a:pPr lvl="2"/>
                <a:r>
                  <a:rPr lang="en-IN" dirty="0"/>
                  <a:t>This means that our sigmoidal map will predict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𝑝</m:t>
                        </m:r>
                      </m:e>
                      <m:sub>
                        <m:r>
                          <a:rPr lang="en-IN" b="1" i="0" smtClean="0">
                            <a:latin typeface="Cambria Math" panose="02040503050406030204" pitchFamily="18" charset="0"/>
                          </a:rPr>
                          <m:t>𝐱</m:t>
                        </m:r>
                      </m:sub>
                    </m:sSub>
                    <m:r>
                      <a:rPr lang="en-IN" b="0" i="1" smtClean="0">
                        <a:latin typeface="Cambria Math" panose="02040503050406030204" pitchFamily="18" charset="0"/>
                      </a:rPr>
                      <m:t>≈1</m:t>
                    </m:r>
                  </m:oMath>
                </a14:m>
                <a:r>
                  <a:rPr lang="en-IN" dirty="0"/>
                  <a:t> if </a:t>
                </a:r>
                <a14:m>
                  <m:oMath xmlns:m="http://schemas.openxmlformats.org/officeDocument/2006/math">
                    <m:sSup>
                      <m:sSupPr>
                        <m:ctrlPr>
                          <a:rPr lang="en-IN" b="0" i="1" smtClean="0">
                            <a:latin typeface="Cambria Math" panose="02040503050406030204" pitchFamily="18" charset="0"/>
                          </a:rPr>
                        </m:ctrlPr>
                      </m:sSupPr>
                      <m:e>
                        <m:r>
                          <a:rPr lang="en-IN" b="1" i="0" smtClean="0">
                            <a:latin typeface="Cambria Math" panose="02040503050406030204" pitchFamily="18" charset="0"/>
                          </a:rPr>
                          <m:t>𝐰</m:t>
                        </m:r>
                      </m:e>
                      <m:sup>
                        <m:r>
                          <a:rPr lang="en-IN" b="0" i="1" smtClean="0">
                            <a:latin typeface="Cambria Math" panose="02040503050406030204" pitchFamily="18" charset="0"/>
                          </a:rPr>
                          <m:t>⊤</m:t>
                        </m:r>
                      </m:sup>
                    </m:sSup>
                    <m:r>
                      <a:rPr lang="en-IN" b="1" i="0" smtClean="0">
                        <a:latin typeface="Cambria Math" panose="02040503050406030204" pitchFamily="18" charset="0"/>
                      </a:rPr>
                      <m:t>𝐱</m:t>
                    </m:r>
                    <m:r>
                      <a:rPr lang="en-IN" b="0" i="1" smtClean="0">
                        <a:latin typeface="Cambria Math" panose="02040503050406030204" pitchFamily="18" charset="0"/>
                      </a:rPr>
                      <m:t>≫0</m:t>
                    </m:r>
                  </m:oMath>
                </a14:m>
                <a:r>
                  <a:rPr lang="en-IN" dirty="0"/>
                  <a:t> and </a:t>
                </a:r>
                <a14:m>
                  <m:oMath xmlns:m="http://schemas.openxmlformats.org/officeDocument/2006/math">
                    <m:sSub>
                      <m:sSubPr>
                        <m:ctrlPr>
                          <a:rPr lang="en-IN" i="1">
                            <a:latin typeface="Cambria Math" panose="02040503050406030204" pitchFamily="18" charset="0"/>
                          </a:rPr>
                        </m:ctrlPr>
                      </m:sSubPr>
                      <m:e>
                        <m:r>
                          <a:rPr lang="en-IN">
                            <a:latin typeface="Cambria Math" panose="02040503050406030204" pitchFamily="18" charset="0"/>
                          </a:rPr>
                          <m:t>𝑝</m:t>
                        </m:r>
                      </m:e>
                      <m:sub>
                        <m:r>
                          <a:rPr lang="en-IN" b="1" i="0">
                            <a:latin typeface="Cambria Math" panose="02040503050406030204" pitchFamily="18" charset="0"/>
                          </a:rPr>
                          <m:t>𝐱</m:t>
                        </m:r>
                      </m:sub>
                    </m:sSub>
                    <m:r>
                      <a:rPr lang="en-IN">
                        <a:latin typeface="Cambria Math" panose="02040503050406030204" pitchFamily="18" charset="0"/>
                      </a:rPr>
                      <m:t>≈</m:t>
                    </m:r>
                    <m:r>
                      <a:rPr lang="en-IN" b="0" i="1" smtClean="0">
                        <a:latin typeface="Cambria Math" panose="02040503050406030204" pitchFamily="18" charset="0"/>
                      </a:rPr>
                      <m:t>0</m:t>
                    </m:r>
                  </m:oMath>
                </a14:m>
                <a:r>
                  <a:rPr lang="en-IN" dirty="0"/>
                  <a:t> if </a:t>
                </a:r>
                <a14:m>
                  <m:oMath xmlns:m="http://schemas.openxmlformats.org/officeDocument/2006/math">
                    <m:sSup>
                      <m:sSupPr>
                        <m:ctrlPr>
                          <a:rPr lang="en-IN" i="1">
                            <a:latin typeface="Cambria Math" panose="02040503050406030204" pitchFamily="18" charset="0"/>
                          </a:rPr>
                        </m:ctrlPr>
                      </m:sSupPr>
                      <m:e>
                        <m:r>
                          <a:rPr lang="en-IN" b="1" i="0">
                            <a:latin typeface="Cambria Math" panose="02040503050406030204" pitchFamily="18" charset="0"/>
                          </a:rPr>
                          <m:t>𝐰</m:t>
                        </m:r>
                      </m:e>
                      <m:sup>
                        <m:r>
                          <a:rPr lang="en-IN">
                            <a:latin typeface="Cambria Math" panose="02040503050406030204" pitchFamily="18" charset="0"/>
                          </a:rPr>
                          <m:t>⊤</m:t>
                        </m:r>
                      </m:sup>
                    </m:sSup>
                    <m:r>
                      <a:rPr lang="en-IN" b="1" i="0">
                        <a:latin typeface="Cambria Math" panose="02040503050406030204" pitchFamily="18" charset="0"/>
                      </a:rPr>
                      <m:t>𝐱</m:t>
                    </m:r>
                    <m:r>
                      <a:rPr lang="en-IN" b="0" i="1" smtClean="0">
                        <a:latin typeface="Cambria Math" panose="02040503050406030204" pitchFamily="18" charset="0"/>
                      </a:rPr>
                      <m:t>≪</m:t>
                    </m:r>
                    <m:r>
                      <a:rPr lang="en-IN">
                        <a:latin typeface="Cambria Math" panose="02040503050406030204" pitchFamily="18" charset="0"/>
                      </a:rPr>
                      <m:t>0</m:t>
                    </m:r>
                  </m:oMath>
                </a14:m>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4" y="3587459"/>
                <a:ext cx="11600328" cy="3270541"/>
              </a:xfrm>
              <a:blipFill>
                <a:blip r:embed="rId4"/>
                <a:stretch>
                  <a:fillRect l="-578" t="-4469" b="-2607"/>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6</a:t>
            </a:fld>
            <a:endParaRPr lang="en-US"/>
          </a:p>
        </p:txBody>
      </p:sp>
      <p:grpSp>
        <p:nvGrpSpPr>
          <p:cNvPr id="5" name="Group 4"/>
          <p:cNvGrpSpPr/>
          <p:nvPr/>
        </p:nvGrpSpPr>
        <p:grpSpPr>
          <a:xfrm>
            <a:off x="435967" y="1111624"/>
            <a:ext cx="5593039" cy="2288264"/>
            <a:chOff x="2454442" y="1188485"/>
            <a:chExt cx="7498080" cy="2883001"/>
          </a:xfrm>
        </p:grpSpPr>
        <p:cxnSp>
          <p:nvCxnSpPr>
            <p:cNvPr id="6" name="Straight Connector 5"/>
            <p:cNvCxnSpPr/>
            <p:nvPr/>
          </p:nvCxnSpPr>
          <p:spPr>
            <a:xfrm>
              <a:off x="6205889" y="1188485"/>
              <a:ext cx="0" cy="288300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454442" y="4071486"/>
              <a:ext cx="749808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3338909" y="3036177"/>
            <a:ext cx="372223" cy="461665"/>
          </a:xfrm>
          <a:prstGeom prst="rect">
            <a:avLst/>
          </a:prstGeom>
          <a:noFill/>
        </p:spPr>
        <p:txBody>
          <a:bodyPr wrap="square" rtlCol="0">
            <a:spAutoFit/>
          </a:bodyPr>
          <a:lstStyle/>
          <a:p>
            <a:pPr algn="ctr"/>
            <a:r>
              <a:rPr lang="en-IN" sz="2400" dirty="0">
                <a:solidFill>
                  <a:schemeClr val="bg1"/>
                </a:solidFill>
              </a:rPr>
              <a:t>0</a:t>
            </a:r>
            <a:endParaRPr lang="en-US" sz="2400" dirty="0">
              <a:solidFill>
                <a:schemeClr val="bg1"/>
              </a:solidFill>
            </a:endParaRPr>
          </a:p>
        </p:txBody>
      </p:sp>
      <p:sp>
        <p:nvSpPr>
          <p:cNvPr id="10" name="TextBox 9"/>
          <p:cNvSpPr txBox="1"/>
          <p:nvPr/>
        </p:nvSpPr>
        <p:spPr>
          <a:xfrm>
            <a:off x="3232483" y="2049014"/>
            <a:ext cx="598010" cy="461665"/>
          </a:xfrm>
          <a:prstGeom prst="rect">
            <a:avLst/>
          </a:prstGeom>
          <a:noFill/>
        </p:spPr>
        <p:txBody>
          <a:bodyPr wrap="square" rtlCol="0">
            <a:spAutoFit/>
          </a:bodyPr>
          <a:lstStyle/>
          <a:p>
            <a:pPr algn="ctr"/>
            <a:r>
              <a:rPr lang="en-IN" sz="2400" dirty="0">
                <a:solidFill>
                  <a:schemeClr val="bg1"/>
                </a:solidFill>
              </a:rPr>
              <a:t>0.5</a:t>
            </a:r>
            <a:endParaRPr lang="en-US" sz="2400" dirty="0">
              <a:solidFill>
                <a:schemeClr val="bg1"/>
              </a:solidFill>
            </a:endParaRPr>
          </a:p>
        </p:txBody>
      </p:sp>
      <p:sp>
        <p:nvSpPr>
          <p:cNvPr id="11" name="TextBox 10"/>
          <p:cNvSpPr txBox="1"/>
          <p:nvPr/>
        </p:nvSpPr>
        <p:spPr>
          <a:xfrm>
            <a:off x="3338910" y="1013670"/>
            <a:ext cx="372223" cy="461665"/>
          </a:xfrm>
          <a:prstGeom prst="rect">
            <a:avLst/>
          </a:prstGeom>
          <a:noFill/>
        </p:spPr>
        <p:txBody>
          <a:bodyPr wrap="square" rtlCol="0">
            <a:spAutoFit/>
          </a:bodyPr>
          <a:lstStyle/>
          <a:p>
            <a:pPr algn="ctr"/>
            <a:r>
              <a:rPr lang="en-IN" sz="2400" dirty="0">
                <a:solidFill>
                  <a:schemeClr val="bg1"/>
                </a:solidFill>
              </a:rPr>
              <a:t>1</a:t>
            </a:r>
            <a:endParaRPr lang="en-US" sz="2400" dirty="0">
              <a:solidFill>
                <a:schemeClr val="bg1"/>
              </a:solidFill>
            </a:endParaRPr>
          </a:p>
        </p:txBody>
      </p:sp>
      <p:pic>
        <p:nvPicPr>
          <p:cNvPr id="12" name="Picture 11"/>
          <p:cNvPicPr>
            <a:picLocks noChangeAspect="1"/>
          </p:cNvPicPr>
          <p:nvPr>
            <p:custDataLst>
              <p:tags r:id="rId1"/>
            </p:custDataLst>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6351468" y="1287393"/>
            <a:ext cx="5576829" cy="921246"/>
          </a:xfrm>
          <a:prstGeom prst="rect">
            <a:avLst/>
          </a:prstGeom>
        </p:spPr>
      </p:pic>
      <p:cxnSp>
        <p:nvCxnSpPr>
          <p:cNvPr id="18" name="Straight Connector 17"/>
          <p:cNvCxnSpPr/>
          <p:nvPr/>
        </p:nvCxnSpPr>
        <p:spPr>
          <a:xfrm>
            <a:off x="435965" y="1287763"/>
            <a:ext cx="5593038" cy="0"/>
          </a:xfrm>
          <a:prstGeom prst="line">
            <a:avLst/>
          </a:prstGeom>
          <a:ln w="38100" cap="flat" cmpd="sng" algn="ctr">
            <a:solidFill>
              <a:schemeClr val="bg1"/>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Freeform 7"/>
          <p:cNvSpPr/>
          <p:nvPr/>
        </p:nvSpPr>
        <p:spPr>
          <a:xfrm>
            <a:off x="435965" y="1350798"/>
            <a:ext cx="5593038" cy="1967256"/>
          </a:xfrm>
          <a:custGeom>
            <a:avLst/>
            <a:gdLst>
              <a:gd name="connsiteX0" fmla="*/ 0 w 7498080"/>
              <a:gd name="connsiteY0" fmla="*/ 2637322 h 2637322"/>
              <a:gd name="connsiteX1" fmla="*/ 7498080 w 7498080"/>
              <a:gd name="connsiteY1" fmla="*/ 0 h 2637322"/>
              <a:gd name="connsiteX2" fmla="*/ 7498080 w 7498080"/>
              <a:gd name="connsiteY2" fmla="*/ 0 h 2637322"/>
              <a:gd name="connsiteX0" fmla="*/ 0 w 7498080"/>
              <a:gd name="connsiteY0" fmla="*/ 2637322 h 2637322"/>
              <a:gd name="connsiteX1" fmla="*/ 7498080 w 7498080"/>
              <a:gd name="connsiteY1" fmla="*/ 0 h 2637322"/>
              <a:gd name="connsiteX2" fmla="*/ 7498080 w 7498080"/>
              <a:gd name="connsiteY2" fmla="*/ 0 h 2637322"/>
              <a:gd name="connsiteX0" fmla="*/ 0 w 7498080"/>
              <a:gd name="connsiteY0" fmla="*/ 2637322 h 2637322"/>
              <a:gd name="connsiteX1" fmla="*/ 7498080 w 7498080"/>
              <a:gd name="connsiteY1" fmla="*/ 0 h 2637322"/>
              <a:gd name="connsiteX2" fmla="*/ 7498080 w 7498080"/>
              <a:gd name="connsiteY2" fmla="*/ 0 h 2637322"/>
              <a:gd name="connsiteX0" fmla="*/ 0 w 7498080"/>
              <a:gd name="connsiteY0" fmla="*/ 2637322 h 2637322"/>
              <a:gd name="connsiteX1" fmla="*/ 7498080 w 7498080"/>
              <a:gd name="connsiteY1" fmla="*/ 0 h 2637322"/>
              <a:gd name="connsiteX2" fmla="*/ 7498080 w 7498080"/>
              <a:gd name="connsiteY2" fmla="*/ 0 h 2637322"/>
              <a:gd name="connsiteX0" fmla="*/ 0 w 7498080"/>
              <a:gd name="connsiteY0" fmla="*/ 2637322 h 2637322"/>
              <a:gd name="connsiteX1" fmla="*/ 7498080 w 7498080"/>
              <a:gd name="connsiteY1" fmla="*/ 0 h 2637322"/>
              <a:gd name="connsiteX2" fmla="*/ 7498080 w 7498080"/>
              <a:gd name="connsiteY2" fmla="*/ 0 h 2637322"/>
              <a:gd name="connsiteX0" fmla="*/ 0 w 7498080"/>
              <a:gd name="connsiteY0" fmla="*/ 2637322 h 2637322"/>
              <a:gd name="connsiteX1" fmla="*/ 7498080 w 7498080"/>
              <a:gd name="connsiteY1" fmla="*/ 0 h 2637322"/>
              <a:gd name="connsiteX2" fmla="*/ 7498080 w 7498080"/>
              <a:gd name="connsiteY2" fmla="*/ 0 h 2637322"/>
            </a:gdLst>
            <a:ahLst/>
            <a:cxnLst>
              <a:cxn ang="0">
                <a:pos x="connsiteX0" y="connsiteY0"/>
              </a:cxn>
              <a:cxn ang="0">
                <a:pos x="connsiteX1" y="connsiteY1"/>
              </a:cxn>
              <a:cxn ang="0">
                <a:pos x="connsiteX2" y="connsiteY2"/>
              </a:cxn>
            </a:cxnLst>
            <a:rect l="l" t="t" r="r" b="b"/>
            <a:pathLst>
              <a:path w="7498080" h="2637322">
                <a:moveTo>
                  <a:pt x="0" y="2637322"/>
                </a:moveTo>
                <a:cubicBezTo>
                  <a:pt x="5637196" y="2624488"/>
                  <a:pt x="1880135" y="3208"/>
                  <a:pt x="7498080" y="0"/>
                </a:cubicBezTo>
                <a:lnTo>
                  <a:pt x="7498080" y="0"/>
                </a:ln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p:cNvPicPr>
            <a:picLocks noChangeAspect="1"/>
          </p:cNvPicPr>
          <p:nvPr>
            <p:custDataLst>
              <p:tags r:id="rId2"/>
            </p:custDataLst>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6690515" y="2490074"/>
            <a:ext cx="4898734" cy="850975"/>
          </a:xfrm>
          <a:prstGeom prst="rect">
            <a:avLst/>
          </a:prstGeom>
        </p:spPr>
      </p:pic>
      <p:pic>
        <p:nvPicPr>
          <p:cNvPr id="34" name="Picture 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08352" y="36733"/>
            <a:ext cx="1928846" cy="1928846"/>
          </a:xfrm>
          <a:prstGeom prst="rect">
            <a:avLst/>
          </a:prstGeom>
        </p:spPr>
      </p:pic>
      <mc:AlternateContent xmlns:mc="http://schemas.openxmlformats.org/markup-compatibility/2006" xmlns:a14="http://schemas.microsoft.com/office/drawing/2010/main">
        <mc:Choice Requires="a14">
          <p:sp>
            <p:nvSpPr>
              <p:cNvPr id="35" name="Rectangular Callout 34"/>
              <p:cNvSpPr/>
              <p:nvPr/>
            </p:nvSpPr>
            <p:spPr>
              <a:xfrm>
                <a:off x="435965" y="105476"/>
                <a:ext cx="9827918" cy="1156723"/>
              </a:xfrm>
              <a:prstGeom prst="wedgeRectCallout">
                <a:avLst>
                  <a:gd name="adj1" fmla="val 56872"/>
                  <a:gd name="adj2" fmla="val 46970"/>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Nice! So I want to learn a linear model </a:t>
                </a:r>
                <a14:m>
                  <m:oMath xmlns:m="http://schemas.openxmlformats.org/officeDocument/2006/math">
                    <m:r>
                      <a:rPr lang="en-IN" sz="2400" b="1" i="0" smtClean="0">
                        <a:solidFill>
                          <a:schemeClr val="bg1"/>
                        </a:solidFill>
                        <a:latin typeface="Cambria Math" panose="02040503050406030204" pitchFamily="18" charset="0"/>
                      </a:rPr>
                      <m:t>𝐰</m:t>
                    </m:r>
                  </m:oMath>
                </a14:m>
                <a:r>
                  <a:rPr lang="en-US" sz="2400" i="1" dirty="0">
                    <a:solidFill>
                      <a:schemeClr val="bg1"/>
                    </a:solidFill>
                    <a:latin typeface="+mj-lt"/>
                  </a:rPr>
                  <a:t> </a:t>
                </a:r>
                <a:r>
                  <a:rPr lang="en-US" sz="2400" dirty="0">
                    <a:solidFill>
                      <a:schemeClr val="bg1"/>
                    </a:solidFill>
                    <a:latin typeface="+mj-lt"/>
                  </a:rPr>
                  <a:t>such that once I do this sigmoidal map, data points with label </a:t>
                </a:r>
                <a14:m>
                  <m:oMath xmlns:m="http://schemas.openxmlformats.org/officeDocument/2006/math">
                    <m:r>
                      <a:rPr lang="en-IN" sz="2400" b="0" i="1" smtClean="0">
                        <a:solidFill>
                          <a:schemeClr val="bg1"/>
                        </a:solidFill>
                        <a:latin typeface="Cambria Math" panose="02040503050406030204" pitchFamily="18" charset="0"/>
                      </a:rPr>
                      <m:t>+1</m:t>
                    </m:r>
                  </m:oMath>
                </a14:m>
                <a:r>
                  <a:rPr lang="en-US" sz="2400" i="1" dirty="0">
                    <a:solidFill>
                      <a:schemeClr val="bg1"/>
                    </a:solidFill>
                    <a:latin typeface="+mj-lt"/>
                  </a:rPr>
                  <a:t> </a:t>
                </a:r>
                <a:r>
                  <a:rPr lang="en-US" sz="2400" dirty="0">
                    <a:solidFill>
                      <a:schemeClr val="bg1"/>
                    </a:solidFill>
                    <a:latin typeface="+mj-lt"/>
                  </a:rPr>
                  <a:t>get mapped to a probability value close to </a:t>
                </a:r>
                <a14:m>
                  <m:oMath xmlns:m="http://schemas.openxmlformats.org/officeDocument/2006/math">
                    <m:r>
                      <a:rPr lang="en-IN" sz="2400" b="0" i="1" smtClean="0">
                        <a:solidFill>
                          <a:schemeClr val="bg1"/>
                        </a:solidFill>
                        <a:latin typeface="Cambria Math" panose="02040503050406030204" pitchFamily="18" charset="0"/>
                      </a:rPr>
                      <m:t>1</m:t>
                    </m:r>
                  </m:oMath>
                </a14:m>
                <a:r>
                  <a:rPr lang="en-US" sz="2400" i="1" dirty="0">
                    <a:solidFill>
                      <a:schemeClr val="bg1"/>
                    </a:solidFill>
                    <a:latin typeface="+mj-lt"/>
                  </a:rPr>
                  <a:t> </a:t>
                </a:r>
                <a:r>
                  <a:rPr lang="en-US" sz="2400" dirty="0">
                    <a:solidFill>
                      <a:schemeClr val="bg1"/>
                    </a:solidFill>
                    <a:latin typeface="+mj-lt"/>
                  </a:rPr>
                  <a:t>whereas data points with label </a:t>
                </a:r>
                <a14:m>
                  <m:oMath xmlns:m="http://schemas.openxmlformats.org/officeDocument/2006/math">
                    <m:r>
                      <a:rPr lang="en-IN" sz="2400" b="0" i="1" smtClean="0">
                        <a:solidFill>
                          <a:schemeClr val="bg1"/>
                        </a:solidFill>
                        <a:latin typeface="Cambria Math" panose="02040503050406030204" pitchFamily="18" charset="0"/>
                      </a:rPr>
                      <m:t>−1</m:t>
                    </m:r>
                  </m:oMath>
                </a14:m>
                <a:r>
                  <a:rPr lang="en-US" sz="2400" i="1" dirty="0">
                    <a:solidFill>
                      <a:schemeClr val="bg1"/>
                    </a:solidFill>
                    <a:latin typeface="+mj-lt"/>
                  </a:rPr>
                  <a:t> </a:t>
                </a:r>
                <a:r>
                  <a:rPr lang="en-US" sz="2400" dirty="0">
                    <a:solidFill>
                      <a:schemeClr val="bg1"/>
                    </a:solidFill>
                    <a:latin typeface="+mj-lt"/>
                  </a:rPr>
                  <a:t>get mapped to a probability value close to </a:t>
                </a:r>
                <a14:m>
                  <m:oMath xmlns:m="http://schemas.openxmlformats.org/officeDocument/2006/math">
                    <m:r>
                      <a:rPr lang="en-US" sz="2400" i="1" dirty="0" smtClean="0">
                        <a:solidFill>
                          <a:schemeClr val="bg1"/>
                        </a:solidFill>
                        <a:latin typeface="Cambria Math" panose="02040503050406030204" pitchFamily="18" charset="0"/>
                      </a:rPr>
                      <m:t>0</m:t>
                    </m:r>
                  </m:oMath>
                </a14:m>
                <a:endParaRPr lang="en-US" sz="2400" i="1" dirty="0">
                  <a:solidFill>
                    <a:schemeClr val="bg1"/>
                  </a:solidFill>
                  <a:latin typeface="+mj-lt"/>
                </a:endParaRPr>
              </a:p>
            </p:txBody>
          </p:sp>
        </mc:Choice>
        <mc:Fallback xmlns="">
          <p:sp>
            <p:nvSpPr>
              <p:cNvPr id="35" name="Rectangular Callout 34"/>
              <p:cNvSpPr>
                <a:spLocks noRot="1" noChangeAspect="1" noMove="1" noResize="1" noEditPoints="1" noAdjustHandles="1" noChangeArrowheads="1" noChangeShapeType="1" noTextEdit="1"/>
              </p:cNvSpPr>
              <p:nvPr/>
            </p:nvSpPr>
            <p:spPr>
              <a:xfrm>
                <a:off x="435965" y="105476"/>
                <a:ext cx="9827918" cy="1156723"/>
              </a:xfrm>
              <a:prstGeom prst="wedgeRectCallout">
                <a:avLst>
                  <a:gd name="adj1" fmla="val 56872"/>
                  <a:gd name="adj2" fmla="val 46970"/>
                </a:avLst>
              </a:prstGeom>
              <a:blipFill>
                <a:blip r:embed="rId8"/>
                <a:stretch>
                  <a:fillRect l="-636" t="-3571" b="-11735"/>
                </a:stretch>
              </a:blipFill>
              <a:ln w="38100">
                <a:solidFill>
                  <a:schemeClr val="accent1"/>
                </a:solidFill>
              </a:ln>
            </p:spPr>
            <p:txBody>
              <a:bodyPr/>
              <a:lstStyle/>
              <a:p>
                <a:r>
                  <a:rPr lang="en-IN">
                    <a:noFill/>
                  </a:rPr>
                  <a:t> </a:t>
                </a:r>
              </a:p>
            </p:txBody>
          </p:sp>
        </mc:Fallback>
      </mc:AlternateContent>
      <p:pic>
        <p:nvPicPr>
          <p:cNvPr id="43" name="Picture 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164736" y="3658160"/>
            <a:ext cx="1864034" cy="1864034"/>
          </a:xfrm>
          <a:prstGeom prst="rect">
            <a:avLst/>
          </a:prstGeom>
        </p:spPr>
      </p:pic>
      <mc:AlternateContent xmlns:mc="http://schemas.openxmlformats.org/markup-compatibility/2006" xmlns:a14="http://schemas.microsoft.com/office/drawing/2010/main">
        <mc:Choice Requires="a14">
          <p:sp>
            <p:nvSpPr>
              <p:cNvPr id="44" name="Rectangular Callout 43"/>
              <p:cNvSpPr/>
              <p:nvPr/>
            </p:nvSpPr>
            <p:spPr>
              <a:xfrm>
                <a:off x="6135696" y="4189380"/>
                <a:ext cx="4123822" cy="589619"/>
              </a:xfrm>
              <a:prstGeom prst="wedgeRectCallout">
                <a:avLst>
                  <a:gd name="adj1" fmla="val 66655"/>
                  <a:gd name="adj2" fmla="val 59235"/>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0" dirty="0">
                    <a:solidFill>
                      <a:schemeClr val="bg1"/>
                    </a:solidFill>
                    <a:latin typeface="+mj-lt"/>
                  </a:rPr>
                  <a:t>How do I learn such a model </a:t>
                </a:r>
                <a14:m>
                  <m:oMath xmlns:m="http://schemas.openxmlformats.org/officeDocument/2006/math">
                    <m:r>
                      <a:rPr lang="en-IN" sz="2400" b="1" i="0" smtClean="0">
                        <a:solidFill>
                          <a:schemeClr val="bg1"/>
                        </a:solidFill>
                        <a:latin typeface="Cambria Math" panose="02040503050406030204" pitchFamily="18" charset="0"/>
                      </a:rPr>
                      <m:t>𝐰</m:t>
                    </m:r>
                  </m:oMath>
                </a14:m>
                <a:r>
                  <a:rPr lang="en-US" sz="2400" i="1" dirty="0">
                    <a:solidFill>
                      <a:schemeClr val="bg1"/>
                    </a:solidFill>
                    <a:latin typeface="+mj-lt"/>
                  </a:rPr>
                  <a:t>?</a:t>
                </a:r>
              </a:p>
            </p:txBody>
          </p:sp>
        </mc:Choice>
        <mc:Fallback xmlns="">
          <p:sp>
            <p:nvSpPr>
              <p:cNvPr id="44" name="Rectangular Callout 43"/>
              <p:cNvSpPr>
                <a:spLocks noRot="1" noChangeAspect="1" noMove="1" noResize="1" noEditPoints="1" noAdjustHandles="1" noChangeArrowheads="1" noChangeShapeType="1" noTextEdit="1"/>
              </p:cNvSpPr>
              <p:nvPr/>
            </p:nvSpPr>
            <p:spPr>
              <a:xfrm>
                <a:off x="6135696" y="4189380"/>
                <a:ext cx="4123822" cy="589619"/>
              </a:xfrm>
              <a:prstGeom prst="wedgeRectCallout">
                <a:avLst>
                  <a:gd name="adj1" fmla="val 66655"/>
                  <a:gd name="adj2" fmla="val 59235"/>
                </a:avLst>
              </a:prstGeom>
              <a:blipFill>
                <a:blip r:embed="rId10"/>
                <a:stretch>
                  <a:fillRect l="-1509"/>
                </a:stretch>
              </a:blipFill>
              <a:ln w="38100">
                <a:solidFill>
                  <a:schemeClr val="accent1"/>
                </a:solidFill>
              </a:ln>
            </p:spPr>
            <p:txBody>
              <a:bodyPr/>
              <a:lstStyle/>
              <a:p>
                <a:r>
                  <a:rPr lang="en-IN">
                    <a:noFill/>
                  </a:rPr>
                  <a:t> </a:t>
                </a:r>
              </a:p>
            </p:txBody>
          </p:sp>
        </mc:Fallback>
      </mc:AlternateContent>
      <p:grpSp>
        <p:nvGrpSpPr>
          <p:cNvPr id="13" name="Group 12">
            <a:extLst>
              <a:ext uri="{FF2B5EF4-FFF2-40B4-BE49-F238E27FC236}">
                <a16:creationId xmlns:a16="http://schemas.microsoft.com/office/drawing/2014/main" id="{E5C75CBA-E142-C1AB-BC29-5D7A12BC9ADE}"/>
              </a:ext>
            </a:extLst>
          </p:cNvPr>
          <p:cNvGrpSpPr/>
          <p:nvPr/>
        </p:nvGrpSpPr>
        <p:grpSpPr>
          <a:xfrm>
            <a:off x="10568260" y="2230426"/>
            <a:ext cx="1143000" cy="1143000"/>
            <a:chOff x="2379643" y="355681"/>
            <a:chExt cx="1143000" cy="1143000"/>
          </a:xfrm>
        </p:grpSpPr>
        <p:sp>
          <p:nvSpPr>
            <p:cNvPr id="14" name="Oval 13">
              <a:extLst>
                <a:ext uri="{FF2B5EF4-FFF2-40B4-BE49-F238E27FC236}">
                  <a16:creationId xmlns:a16="http://schemas.microsoft.com/office/drawing/2014/main" id="{F3C38136-27ED-EA59-9DFA-06663D8B33C3}"/>
                </a:ext>
              </a:extLst>
            </p:cNvPr>
            <p:cNvSpPr/>
            <p:nvPr/>
          </p:nvSpPr>
          <p:spPr>
            <a:xfrm>
              <a:off x="2458535" y="428705"/>
              <a:ext cx="996869" cy="99686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Freeform: Shape 14">
              <a:extLst>
                <a:ext uri="{FF2B5EF4-FFF2-40B4-BE49-F238E27FC236}">
                  <a16:creationId xmlns:a16="http://schemas.microsoft.com/office/drawing/2014/main" id="{0DAA6AAB-9A95-5D63-B52C-BB1F93DAF0FE}"/>
                </a:ext>
              </a:extLst>
            </p:cNvPr>
            <p:cNvSpPr>
              <a:spLocks noChangeAspect="1"/>
            </p:cNvSpPr>
            <p:nvPr/>
          </p:nvSpPr>
          <p:spPr>
            <a:xfrm>
              <a:off x="2379643" y="355681"/>
              <a:ext cx="1143000" cy="1143000"/>
            </a:xfrm>
            <a:custGeom>
              <a:avLst/>
              <a:gdLst>
                <a:gd name="connsiteX0" fmla="*/ 2286000 w 4572000"/>
                <a:gd name="connsiteY0" fmla="*/ 472140 h 4572000"/>
                <a:gd name="connsiteX1" fmla="*/ 457200 w 4572000"/>
                <a:gd name="connsiteY1" fmla="*/ 2300940 h 4572000"/>
                <a:gd name="connsiteX2" fmla="*/ 2286000 w 4572000"/>
                <a:gd name="connsiteY2" fmla="*/ 4129740 h 4572000"/>
                <a:gd name="connsiteX3" fmla="*/ 4114800 w 4572000"/>
                <a:gd name="connsiteY3" fmla="*/ 2300940 h 4572000"/>
                <a:gd name="connsiteX4" fmla="*/ 2286000 w 4572000"/>
                <a:gd name="connsiteY4" fmla="*/ 472140 h 4572000"/>
                <a:gd name="connsiteX5" fmla="*/ 2286000 w 4572000"/>
                <a:gd name="connsiteY5" fmla="*/ 0 h 4572000"/>
                <a:gd name="connsiteX6" fmla="*/ 4572000 w 4572000"/>
                <a:gd name="connsiteY6" fmla="*/ 2286000 h 4572000"/>
                <a:gd name="connsiteX7" fmla="*/ 2286000 w 4572000"/>
                <a:gd name="connsiteY7" fmla="*/ 4572000 h 4572000"/>
                <a:gd name="connsiteX8" fmla="*/ 0 w 4572000"/>
                <a:gd name="connsiteY8" fmla="*/ 2286000 h 4572000"/>
                <a:gd name="connsiteX9" fmla="*/ 2286000 w 4572000"/>
                <a:gd name="connsiteY9" fmla="*/ 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0" h="4572000">
                  <a:moveTo>
                    <a:pt x="2286000" y="472140"/>
                  </a:moveTo>
                  <a:cubicBezTo>
                    <a:pt x="1275982" y="472140"/>
                    <a:pt x="457200" y="1290922"/>
                    <a:pt x="457200" y="2300940"/>
                  </a:cubicBezTo>
                  <a:cubicBezTo>
                    <a:pt x="457200" y="3310958"/>
                    <a:pt x="1275982" y="4129740"/>
                    <a:pt x="2286000" y="4129740"/>
                  </a:cubicBezTo>
                  <a:cubicBezTo>
                    <a:pt x="3296018" y="4129740"/>
                    <a:pt x="4114800" y="3310958"/>
                    <a:pt x="4114800" y="2300940"/>
                  </a:cubicBezTo>
                  <a:cubicBezTo>
                    <a:pt x="4114800" y="1290922"/>
                    <a:pt x="3296018" y="472140"/>
                    <a:pt x="2286000" y="472140"/>
                  </a:cubicBezTo>
                  <a:close/>
                  <a:moveTo>
                    <a:pt x="2286000" y="0"/>
                  </a:moveTo>
                  <a:cubicBezTo>
                    <a:pt x="3548523" y="0"/>
                    <a:pt x="4572000" y="1023477"/>
                    <a:pt x="4572000" y="2286000"/>
                  </a:cubicBezTo>
                  <a:cubicBezTo>
                    <a:pt x="4572000" y="3548523"/>
                    <a:pt x="3548523" y="4572000"/>
                    <a:pt x="2286000" y="4572000"/>
                  </a:cubicBezTo>
                  <a:cubicBezTo>
                    <a:pt x="1023477" y="4572000"/>
                    <a:pt x="0" y="3548523"/>
                    <a:pt x="0" y="2286000"/>
                  </a:cubicBezTo>
                  <a:cubicBezTo>
                    <a:pt x="0" y="1023477"/>
                    <a:pt x="1023477" y="0"/>
                    <a:pt x="2286000"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16" name="Group 15">
              <a:extLst>
                <a:ext uri="{FF2B5EF4-FFF2-40B4-BE49-F238E27FC236}">
                  <a16:creationId xmlns:a16="http://schemas.microsoft.com/office/drawing/2014/main" id="{A44503CD-0F7E-5512-7D23-B019BCBBDB19}"/>
                </a:ext>
              </a:extLst>
            </p:cNvPr>
            <p:cNvGrpSpPr/>
            <p:nvPr/>
          </p:nvGrpSpPr>
          <p:grpSpPr>
            <a:xfrm>
              <a:off x="2676823" y="704523"/>
              <a:ext cx="548640" cy="320040"/>
              <a:chOff x="8209190" y="1852901"/>
              <a:chExt cx="2194560" cy="1280160"/>
            </a:xfrm>
          </p:grpSpPr>
          <p:sp>
            <p:nvSpPr>
              <p:cNvPr id="17" name="Freeform: Shape 16">
                <a:extLst>
                  <a:ext uri="{FF2B5EF4-FFF2-40B4-BE49-F238E27FC236}">
                    <a16:creationId xmlns:a16="http://schemas.microsoft.com/office/drawing/2014/main" id="{C585F885-5A03-0DC7-8254-458AB7721FB8}"/>
                  </a:ext>
                </a:extLst>
              </p:cNvPr>
              <p:cNvSpPr/>
              <p:nvPr/>
            </p:nvSpPr>
            <p:spPr>
              <a:xfrm>
                <a:off x="820919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9" name="Freeform: Shape 18">
                <a:extLst>
                  <a:ext uri="{FF2B5EF4-FFF2-40B4-BE49-F238E27FC236}">
                    <a16:creationId xmlns:a16="http://schemas.microsoft.com/office/drawing/2014/main" id="{08FB197E-6671-61A7-E3DA-D14AF931BF26}"/>
                  </a:ext>
                </a:extLst>
              </p:cNvPr>
              <p:cNvSpPr/>
              <p:nvPr/>
            </p:nvSpPr>
            <p:spPr>
              <a:xfrm>
                <a:off x="976367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sp>
        <p:nvSpPr>
          <p:cNvPr id="42" name="Rectangular Callout 41"/>
          <p:cNvSpPr/>
          <p:nvPr/>
        </p:nvSpPr>
        <p:spPr>
          <a:xfrm>
            <a:off x="2373535" y="2314297"/>
            <a:ext cx="7834817" cy="954732"/>
          </a:xfrm>
          <a:prstGeom prst="wedgeRectCallout">
            <a:avLst>
              <a:gd name="adj1" fmla="val 61058"/>
              <a:gd name="adj2" fmla="val 38601"/>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There are several other such </a:t>
            </a:r>
            <a:r>
              <a:rPr lang="en-IN" sz="2400" i="1" dirty="0">
                <a:solidFill>
                  <a:schemeClr val="bg1"/>
                </a:solidFill>
                <a:latin typeface="+mj-lt"/>
              </a:rPr>
              <a:t>wrapper/quashing/link/activation</a:t>
            </a:r>
            <a:r>
              <a:rPr lang="en-IN" sz="2400" dirty="0">
                <a:solidFill>
                  <a:schemeClr val="bg1"/>
                </a:solidFill>
                <a:latin typeface="+mj-lt"/>
              </a:rPr>
              <a:t> functions which do similar jobs e.g. </a:t>
            </a:r>
            <a:r>
              <a:rPr lang="en-IN" sz="2400" dirty="0" err="1">
                <a:solidFill>
                  <a:schemeClr val="bg1"/>
                </a:solidFill>
                <a:latin typeface="+mj-lt"/>
              </a:rPr>
              <a:t>tanh</a:t>
            </a:r>
            <a:r>
              <a:rPr lang="en-IN" sz="2400" dirty="0">
                <a:solidFill>
                  <a:schemeClr val="bg1"/>
                </a:solidFill>
                <a:latin typeface="+mj-lt"/>
              </a:rPr>
              <a:t>, ramp, </a:t>
            </a:r>
            <a:r>
              <a:rPr lang="en-IN" sz="2400" dirty="0" err="1">
                <a:solidFill>
                  <a:schemeClr val="bg1"/>
                </a:solidFill>
                <a:latin typeface="+mj-lt"/>
              </a:rPr>
              <a:t>ReLU</a:t>
            </a:r>
            <a:endParaRPr lang="en-IN" sz="2400" dirty="0">
              <a:solidFill>
                <a:schemeClr val="bg1"/>
              </a:solidFill>
              <a:latin typeface="+mj-lt"/>
            </a:endParaRPr>
          </a:p>
        </p:txBody>
      </p:sp>
    </p:spTree>
    <p:extLst>
      <p:ext uri="{BB962C8B-B14F-4D97-AF65-F5344CB8AC3E}">
        <p14:creationId xmlns:p14="http://schemas.microsoft.com/office/powerpoint/2010/main" val="171521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left)">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childTnLst>
                                </p:cTn>
                              </p:par>
                            </p:childTnLst>
                          </p:cTn>
                        </p:par>
                        <p:par>
                          <p:cTn id="42" fill="hold">
                            <p:stCondLst>
                              <p:cond delay="0"/>
                            </p:stCondLst>
                            <p:childTnLst>
                              <p:par>
                                <p:cTn id="43" presetID="22" presetClass="entr" presetSubtype="2" fill="hold" grpId="0"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right)">
                                      <p:cBhvr>
                                        <p:cTn id="45" dur="5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par>
                          <p:cTn id="53" fill="hold">
                            <p:stCondLst>
                              <p:cond delay="500"/>
                            </p:stCondLst>
                            <p:childTnLst>
                              <p:par>
                                <p:cTn id="54" presetID="22" presetClass="entr" presetSubtype="2"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right)">
                                      <p:cBhvr>
                                        <p:cTn id="56" dur="500"/>
                                        <p:tgtEl>
                                          <p:spTgt spid="42"/>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childTnLst>
                          </p:cTn>
                        </p:par>
                        <p:par>
                          <p:cTn id="61" fill="hold">
                            <p:stCondLst>
                              <p:cond delay="0"/>
                            </p:stCondLst>
                            <p:childTnLst>
                              <p:par>
                                <p:cTn id="62" presetID="22" presetClass="entr" presetSubtype="2" fill="hold" grpId="0" nodeType="afterEffect">
                                  <p:stCondLst>
                                    <p:cond delay="0"/>
                                  </p:stCondLst>
                                  <p:childTnLst>
                                    <p:set>
                                      <p:cBhvr>
                                        <p:cTn id="63" dur="1" fill="hold">
                                          <p:stCondLst>
                                            <p:cond delay="0"/>
                                          </p:stCondLst>
                                        </p:cTn>
                                        <p:tgtEl>
                                          <p:spTgt spid="44"/>
                                        </p:tgtEl>
                                        <p:attrNameLst>
                                          <p:attrName>style.visibility</p:attrName>
                                        </p:attrNameLst>
                                      </p:cBhvr>
                                      <p:to>
                                        <p:strVal val="visible"/>
                                      </p:to>
                                    </p:set>
                                    <p:animEffect transition="in" filter="wipe(right)">
                                      <p:cBhvr>
                                        <p:cTn id="6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35" grpId="0" animBg="1"/>
      <p:bldP spid="44" grpId="0" animBg="1"/>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Likelihood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3" y="1111624"/>
                <a:ext cx="12075636" cy="5746376"/>
              </a:xfrm>
            </p:spPr>
            <p:txBody>
              <a:bodyPr/>
              <a:lstStyle/>
              <a:p>
                <a:r>
                  <a:rPr lang="en-IN" dirty="0"/>
                  <a:t>Suppose we have a linear model </a:t>
                </a:r>
                <a14:m>
                  <m:oMath xmlns:m="http://schemas.openxmlformats.org/officeDocument/2006/math">
                    <m:r>
                      <a:rPr lang="en-IN" b="1" i="0" smtClean="0">
                        <a:latin typeface="Cambria Math" panose="02040503050406030204" pitchFamily="18" charset="0"/>
                      </a:rPr>
                      <m:t>𝐰</m:t>
                    </m:r>
                  </m:oMath>
                </a14:m>
                <a:r>
                  <a:rPr lang="en-IN" dirty="0"/>
                  <a:t> (assume bias is hidden for now)</a:t>
                </a:r>
              </a:p>
              <a:p>
                <a:r>
                  <a:rPr lang="en-IN" dirty="0"/>
                  <a:t>Given a data point </a:t>
                </a:r>
                <a14:m>
                  <m:oMath xmlns:m="http://schemas.openxmlformats.org/officeDocument/2006/math">
                    <m:d>
                      <m:dPr>
                        <m:ctrlPr>
                          <a:rPr lang="en-IN" b="0" i="1" smtClean="0">
                            <a:latin typeface="Cambria Math" panose="02040503050406030204" pitchFamily="18" charset="0"/>
                          </a:rPr>
                        </m:ctrlPr>
                      </m:dPr>
                      <m:e>
                        <m:sSup>
                          <m:sSupPr>
                            <m:ctrlPr>
                              <a:rPr lang="en-IN" b="0" i="1" smtClean="0">
                                <a:latin typeface="Cambria Math" panose="02040503050406030204" pitchFamily="18" charset="0"/>
                              </a:rPr>
                            </m:ctrlPr>
                          </m:sSupPr>
                          <m:e>
                            <m:r>
                              <a:rPr lang="en-IN" b="1" i="0" smtClean="0">
                                <a:latin typeface="Cambria Math" panose="02040503050406030204" pitchFamily="18" charset="0"/>
                              </a:rPr>
                              <m:t>𝐱</m:t>
                            </m:r>
                          </m:e>
                          <m:sup>
                            <m:r>
                              <a:rPr lang="en-IN" b="0" i="1" smtClean="0">
                                <a:latin typeface="Cambria Math" panose="02040503050406030204" pitchFamily="18" charset="0"/>
                              </a:rPr>
                              <m:t>𝑡</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𝑡</m:t>
                            </m:r>
                          </m:sup>
                        </m:sSup>
                      </m:e>
                    </m:d>
                  </m:oMath>
                </a14:m>
                <a:r>
                  <a:rPr lang="en-IN" dirty="0"/>
                  <a:t>, </a:t>
                </a:r>
                <a14:m>
                  <m:oMath xmlns:m="http://schemas.openxmlformats.org/officeDocument/2006/math">
                    <m:sSup>
                      <m:sSupPr>
                        <m:ctrlPr>
                          <a:rPr lang="en-IN" b="1" i="1" smtClean="0">
                            <a:latin typeface="Cambria Math" panose="02040503050406030204" pitchFamily="18" charset="0"/>
                          </a:rPr>
                        </m:ctrlPr>
                      </m:sSupPr>
                      <m:e>
                        <m:r>
                          <a:rPr lang="en-IN" b="1" i="0" smtClean="0">
                            <a:latin typeface="Cambria Math" panose="02040503050406030204" pitchFamily="18" charset="0"/>
                          </a:rPr>
                          <m:t>𝐱</m:t>
                        </m:r>
                      </m:e>
                      <m:sup>
                        <m:r>
                          <a:rPr lang="en-IN" b="0" i="1" smtClean="0">
                            <a:latin typeface="Cambria Math" panose="02040503050406030204" pitchFamily="18" charset="0"/>
                          </a:rPr>
                          <m:t>𝑡</m:t>
                        </m:r>
                      </m:sup>
                    </m:sSup>
                    <m:r>
                      <a:rPr lang="en-IN" b="0" i="1" smtClean="0">
                        <a:latin typeface="Cambria Math" panose="02040503050406030204" pitchFamily="18" charset="0"/>
                      </a:rPr>
                      <m:t>∈</m:t>
                    </m:r>
                    <m:sSup>
                      <m:sSupPr>
                        <m:ctrlPr>
                          <a:rPr lang="en-IN" b="0" i="1" smtClean="0">
                            <a:latin typeface="Cambria Math" panose="02040503050406030204" pitchFamily="18" charset="0"/>
                            <a:ea typeface="Cambria Math" panose="02040503050406030204" pitchFamily="18" charset="0"/>
                          </a:rPr>
                        </m:ctrlPr>
                      </m:sSupPr>
                      <m:e>
                        <m:r>
                          <a:rPr lang="en-IN" b="0" i="1" smtClean="0">
                            <a:latin typeface="Cambria Math" panose="02040503050406030204" pitchFamily="18" charset="0"/>
                            <a:ea typeface="Cambria Math" panose="02040503050406030204" pitchFamily="18" charset="0"/>
                          </a:rPr>
                          <m:t>ℝ</m:t>
                        </m:r>
                      </m:e>
                      <m:sup>
                        <m:r>
                          <a:rPr lang="en-IN" b="0" i="1" smtClean="0">
                            <a:latin typeface="Cambria Math" panose="02040503050406030204" pitchFamily="18" charset="0"/>
                            <a:ea typeface="Cambria Math" panose="02040503050406030204" pitchFamily="18" charset="0"/>
                          </a:rPr>
                          <m:t>𝑑</m:t>
                        </m:r>
                      </m:sup>
                    </m:sSup>
                  </m:oMath>
                </a14:m>
                <a:r>
                  <a:rPr lang="en-IN" dirty="0"/>
                  <a:t> and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𝑡</m:t>
                        </m:r>
                      </m:sup>
                    </m:sSup>
                    <m:r>
                      <a:rPr lang="en-IN" b="0" i="1" smtClean="0">
                        <a:latin typeface="Cambria Math" panose="02040503050406030204" pitchFamily="18" charset="0"/>
                      </a:rPr>
                      <m:t>∈</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−1,1</m:t>
                        </m:r>
                      </m:e>
                    </m:d>
                  </m:oMath>
                </a14:m>
                <a:r>
                  <a:rPr lang="en-IN" dirty="0"/>
                  <a:t>, the use of the sigmoidal map gives us a Rademacher PMF </a:t>
                </a:r>
                <a14:m>
                  <m:oMath xmlns:m="http://schemas.openxmlformats.org/officeDocument/2006/math">
                    <m:r>
                      <a:rPr lang="en-IN" i="1" smtClean="0">
                        <a:latin typeface="Cambria Math" panose="02040503050406030204" pitchFamily="18" charset="0"/>
                        <a:ea typeface="Cambria Math" panose="02040503050406030204" pitchFamily="18" charset="0"/>
                      </a:rPr>
                      <m:t>ℙ</m:t>
                    </m:r>
                    <m:d>
                      <m:dPr>
                        <m:begChr m:val="["/>
                        <m:endChr m:val="]"/>
                        <m:ctrlPr>
                          <a:rPr lang="en-IN" b="0" i="1" smtClean="0">
                            <a:latin typeface="Cambria Math" panose="02040503050406030204" pitchFamily="18" charset="0"/>
                            <a:ea typeface="Cambria Math" panose="02040503050406030204" pitchFamily="18" charset="0"/>
                          </a:rPr>
                        </m:ctrlPr>
                      </m:dPr>
                      <m:e>
                        <m:r>
                          <a:rPr lang="en-IN" b="0" i="1" smtClean="0">
                            <a:latin typeface="Cambria Math" panose="02040503050406030204" pitchFamily="18" charset="0"/>
                            <a:ea typeface="Cambria Math" panose="02040503050406030204" pitchFamily="18" charset="0"/>
                          </a:rPr>
                          <m:t> </m:t>
                        </m:r>
                        <m:r>
                          <a:rPr lang="en-IN" b="0" i="1" smtClean="0">
                            <a:latin typeface="Cambria Math" panose="02040503050406030204" pitchFamily="18" charset="0"/>
                            <a:ea typeface="Cambria Math" panose="02040503050406030204" pitchFamily="18" charset="0"/>
                          </a:rPr>
                          <m:t>𝑦</m:t>
                        </m:r>
                        <m:r>
                          <a:rPr lang="en-IN" b="0" i="1" smtClean="0">
                            <a:latin typeface="Cambria Math" panose="02040503050406030204" pitchFamily="18" charset="0"/>
                            <a:ea typeface="Cambria Math" panose="02040503050406030204" pitchFamily="18" charset="0"/>
                          </a:rPr>
                          <m:t> | </m:t>
                        </m:r>
                        <m:sSup>
                          <m:sSupPr>
                            <m:ctrlPr>
                              <a:rPr lang="en-IN" b="1" i="1" smtClean="0">
                                <a:latin typeface="Cambria Math" panose="02040503050406030204" pitchFamily="18" charset="0"/>
                                <a:ea typeface="Cambria Math" panose="02040503050406030204" pitchFamily="18" charset="0"/>
                              </a:rPr>
                            </m:ctrlPr>
                          </m:sSupPr>
                          <m:e>
                            <m:r>
                              <a:rPr lang="en-IN" b="1" i="0" smtClean="0">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𝑡</m:t>
                            </m:r>
                          </m:sup>
                        </m:sSup>
                        <m:r>
                          <a:rPr lang="en-IN" b="0" i="1" smtClean="0">
                            <a:latin typeface="Cambria Math" panose="02040503050406030204" pitchFamily="18" charset="0"/>
                            <a:ea typeface="Cambria Math" panose="02040503050406030204" pitchFamily="18" charset="0"/>
                          </a:rPr>
                          <m:t>,</m:t>
                        </m:r>
                        <m:r>
                          <a:rPr lang="en-IN" b="1" i="0" smtClean="0">
                            <a:latin typeface="Cambria Math" panose="02040503050406030204" pitchFamily="18" charset="0"/>
                            <a:ea typeface="Cambria Math" panose="02040503050406030204" pitchFamily="18" charset="0"/>
                          </a:rPr>
                          <m:t>𝐰</m:t>
                        </m:r>
                      </m:e>
                    </m:d>
                  </m:oMath>
                </a14:m>
                <a:endParaRPr lang="en-IN" dirty="0"/>
              </a:p>
              <a:p>
                <a:r>
                  <a:rPr lang="en-IN" dirty="0"/>
                  <a:t>The probability that this PMF gives to the correct label i.e. </a:t>
                </a:r>
                <a14:m>
                  <m:oMath xmlns:m="http://schemas.openxmlformats.org/officeDocument/2006/math">
                    <m:r>
                      <a:rPr lang="en-IN" i="1">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i="1">
                            <a:latin typeface="Cambria Math" panose="02040503050406030204" pitchFamily="18" charset="0"/>
                            <a:ea typeface="Cambria Math" panose="02040503050406030204" pitchFamily="18" charset="0"/>
                          </a:rPr>
                          <m:t> </m:t>
                        </m:r>
                        <m:sSup>
                          <m:sSupPr>
                            <m:ctrlPr>
                              <a:rPr lang="en-IN" b="0" i="1" smtClean="0">
                                <a:latin typeface="Cambria Math" panose="02040503050406030204" pitchFamily="18" charset="0"/>
                                <a:ea typeface="Cambria Math" panose="02040503050406030204" pitchFamily="18" charset="0"/>
                              </a:rPr>
                            </m:ctrlPr>
                          </m:sSupPr>
                          <m:e>
                            <m:r>
                              <a:rPr lang="en-IN" i="1">
                                <a:latin typeface="Cambria Math" panose="02040503050406030204" pitchFamily="18" charset="0"/>
                                <a:ea typeface="Cambria Math" panose="02040503050406030204" pitchFamily="18" charset="0"/>
                              </a:rPr>
                              <m:t>𝑦</m:t>
                            </m:r>
                          </m:e>
                          <m:sup>
                            <m:r>
                              <a:rPr lang="en-IN" b="0" i="1" smtClean="0">
                                <a:latin typeface="Cambria Math" panose="02040503050406030204" pitchFamily="18" charset="0"/>
                                <a:ea typeface="Cambria Math" panose="02040503050406030204" pitchFamily="18" charset="0"/>
                              </a:rPr>
                              <m:t>𝑡</m:t>
                            </m:r>
                          </m:sup>
                        </m:sSup>
                        <m:r>
                          <a:rPr lang="en-IN" i="1">
                            <a:latin typeface="Cambria Math" panose="02040503050406030204" pitchFamily="18" charset="0"/>
                            <a:ea typeface="Cambria Math" panose="02040503050406030204" pitchFamily="18" charset="0"/>
                          </a:rPr>
                          <m:t> | </m:t>
                        </m:r>
                        <m:sSup>
                          <m:sSupPr>
                            <m:ctrlPr>
                              <a:rPr lang="en-IN" b="0" i="1" smtClean="0">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𝑡</m:t>
                            </m:r>
                          </m:sup>
                        </m:sSup>
                        <m:r>
                          <a:rPr lang="en-IN" i="1">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oMath>
                </a14:m>
                <a:r>
                  <a:rPr lang="en-IN" dirty="0"/>
                  <a:t> is called the </a:t>
                </a:r>
                <a:r>
                  <a:rPr lang="en-IN" i="1" dirty="0"/>
                  <a:t>likelihood</a:t>
                </a:r>
                <a:r>
                  <a:rPr lang="en-IN" dirty="0"/>
                  <a:t> of this model with respect to this data point</a:t>
                </a:r>
              </a:p>
              <a:p>
                <a:pPr lvl="2"/>
                <a:r>
                  <a:rPr lang="en-IN" dirty="0"/>
                  <a:t>It easy to show that </a:t>
                </a:r>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 </m:t>
                        </m:r>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a:latin typeface="Cambria Math" panose="02040503050406030204" pitchFamily="18" charset="0"/>
                                <a:ea typeface="Cambria Math" panose="02040503050406030204" pitchFamily="18" charset="0"/>
                              </a:rPr>
                              <m:t>𝑡</m:t>
                            </m:r>
                          </m:sup>
                        </m:sSup>
                        <m:r>
                          <a:rPr lang="en-IN">
                            <a:latin typeface="Cambria Math" panose="02040503050406030204" pitchFamily="18" charset="0"/>
                            <a:ea typeface="Cambria Math" panose="02040503050406030204" pitchFamily="18" charset="0"/>
                          </a:rPr>
                          <m:t> | </m:t>
                        </m:r>
                        <m:sSup>
                          <m:sSupPr>
                            <m:ctrlPr>
                              <a:rPr lang="en-IN" b="1" i="1" smtClean="0">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𝑡</m:t>
                            </m:r>
                          </m:sup>
                        </m:sSup>
                        <m:r>
                          <a:rPr lang="en-IN">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𝜎</m:t>
                    </m:r>
                    <m:d>
                      <m:dPr>
                        <m:ctrlPr>
                          <a:rPr lang="en-IN" b="0" i="1" smtClean="0">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a:latin typeface="Cambria Math" panose="02040503050406030204" pitchFamily="18" charset="0"/>
                                <a:ea typeface="Cambria Math" panose="02040503050406030204" pitchFamily="18" charset="0"/>
                              </a:rPr>
                              <m:t>𝑡</m:t>
                            </m:r>
                          </m:sup>
                        </m:sSup>
                        <m:r>
                          <a:rPr lang="en-IN" b="0" i="1" smtClean="0">
                            <a:latin typeface="Cambria Math" panose="02040503050406030204" pitchFamily="18" charset="0"/>
                            <a:ea typeface="Cambria Math" panose="02040503050406030204" pitchFamily="18" charset="0"/>
                          </a:rPr>
                          <m:t>⋅</m:t>
                        </m:r>
                        <m:sSup>
                          <m:sSupPr>
                            <m:ctrlPr>
                              <a:rPr lang="en-IN" b="0" i="1" smtClean="0">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𝐰</m:t>
                            </m:r>
                          </m:e>
                          <m:sup>
                            <m:r>
                              <a:rPr lang="en-IN" b="0" i="1" smtClean="0">
                                <a:latin typeface="Cambria Math" panose="02040503050406030204" pitchFamily="18" charset="0"/>
                                <a:ea typeface="Cambria Math" panose="02040503050406030204" pitchFamily="18" charset="0"/>
                              </a:rPr>
                              <m:t>⊤</m:t>
                            </m:r>
                          </m:sup>
                        </m:sSup>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a:latin typeface="Cambria Math" panose="02040503050406030204" pitchFamily="18" charset="0"/>
                                <a:ea typeface="Cambria Math" panose="02040503050406030204" pitchFamily="18" charset="0"/>
                              </a:rPr>
                              <m:t>𝑡</m:t>
                            </m:r>
                          </m:sup>
                        </m:sSup>
                      </m:e>
                    </m:d>
                  </m:oMath>
                </a14:m>
                <a:endParaRPr lang="en-IN" dirty="0"/>
              </a:p>
              <a:p>
                <a:pPr lvl="2"/>
                <a:r>
                  <a:rPr lang="en-IN" b="1" dirty="0"/>
                  <a:t>Hint</a:t>
                </a:r>
                <a:r>
                  <a:rPr lang="en-IN" dirty="0"/>
                  <a:t>: use the fact that </a:t>
                </a:r>
                <a14:m>
                  <m:oMath xmlns:m="http://schemas.openxmlformats.org/officeDocument/2006/math">
                    <m:r>
                      <a:rPr lang="en-IN" b="0" i="1" smtClean="0">
                        <a:latin typeface="Cambria Math" panose="02040503050406030204" pitchFamily="18" charset="0"/>
                      </a:rPr>
                      <m:t>𝜎</m:t>
                    </m:r>
                    <m:d>
                      <m:dPr>
                        <m:ctrlPr>
                          <a:rPr lang="en-IN" b="0" i="1" smtClean="0">
                            <a:latin typeface="Cambria Math" panose="02040503050406030204" pitchFamily="18" charset="0"/>
                          </a:rPr>
                        </m:ctrlPr>
                      </m:dPr>
                      <m:e>
                        <m:r>
                          <a:rPr lang="en-IN" b="0" i="1" smtClean="0">
                            <a:latin typeface="Cambria Math" panose="02040503050406030204" pitchFamily="18" charset="0"/>
                          </a:rPr>
                          <m:t>−</m:t>
                        </m:r>
                        <m:r>
                          <a:rPr lang="en-IN" b="0" i="1" smtClean="0">
                            <a:latin typeface="Cambria Math" panose="02040503050406030204" pitchFamily="18" charset="0"/>
                          </a:rPr>
                          <m:t>𝑡</m:t>
                        </m:r>
                      </m:e>
                    </m:d>
                    <m:r>
                      <a:rPr lang="en-IN" b="0" i="1" smtClean="0">
                        <a:latin typeface="Cambria Math" panose="02040503050406030204" pitchFamily="18" charset="0"/>
                      </a:rPr>
                      <m:t>=1−</m:t>
                    </m:r>
                    <m:r>
                      <a:rPr lang="en-IN" b="0" i="1" smtClean="0">
                        <a:latin typeface="Cambria Math" panose="02040503050406030204" pitchFamily="18" charset="0"/>
                      </a:rPr>
                      <m:t>𝜎</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e>
                    </m:d>
                  </m:oMath>
                </a14:m>
                <a:r>
                  <a:rPr lang="en-IN" dirty="0"/>
                  <a:t> and that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𝑡</m:t>
                        </m:r>
                      </m:sup>
                    </m:sSup>
                    <m:r>
                      <a:rPr lang="en-IN" b="0" i="1" smtClean="0">
                        <a:latin typeface="Cambria Math" panose="02040503050406030204" pitchFamily="18" charset="0"/>
                      </a:rPr>
                      <m:t>∈</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−1,1</m:t>
                        </m:r>
                      </m:e>
                    </m:d>
                  </m:oMath>
                </a14:m>
                <a:endParaRPr lang="en-IN" dirty="0"/>
              </a:p>
              <a:p>
                <a:r>
                  <a:rPr lang="en-IN" dirty="0"/>
                  <a:t>If we have several points </a:t>
                </a:r>
                <a14:m>
                  <m:oMath xmlns:m="http://schemas.openxmlformats.org/officeDocument/2006/math">
                    <m:d>
                      <m:dPr>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b="1">
                                <a:latin typeface="Cambria Math" panose="02040503050406030204" pitchFamily="18" charset="0"/>
                              </a:rPr>
                              <m:t>𝐱</m:t>
                            </m:r>
                          </m:e>
                          <m:sup>
                            <m:r>
                              <a:rPr lang="en-IN" b="0" i="1" smtClean="0">
                                <a:latin typeface="Cambria Math" panose="02040503050406030204" pitchFamily="18" charset="0"/>
                              </a:rPr>
                              <m:t>1</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b="0" i="1" smtClean="0">
                                <a:latin typeface="Cambria Math" panose="02040503050406030204" pitchFamily="18" charset="0"/>
                              </a:rPr>
                              <m:t>1</m:t>
                            </m:r>
                          </m:sup>
                        </m:sSup>
                      </m:e>
                    </m:d>
                    <m:r>
                      <a:rPr lang="en-IN" b="0" i="1" smtClean="0">
                        <a:latin typeface="Cambria Math" panose="02040503050406030204" pitchFamily="18" charset="0"/>
                      </a:rPr>
                      <m:t>,…,</m:t>
                    </m:r>
                    <m:d>
                      <m:dPr>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IN" b="1">
                                <a:latin typeface="Cambria Math" panose="02040503050406030204" pitchFamily="18" charset="0"/>
                              </a:rPr>
                              <m:t>𝐱</m:t>
                            </m:r>
                          </m:e>
                          <m:sup>
                            <m:r>
                              <a:rPr lang="en-IN" b="0" i="1" smtClean="0">
                                <a:latin typeface="Cambria Math" panose="02040503050406030204" pitchFamily="18" charset="0"/>
                              </a:rPr>
                              <m:t>𝑛</m:t>
                            </m:r>
                          </m:sup>
                        </m:sSup>
                        <m:r>
                          <a:rPr lang="en-IN" i="1">
                            <a:latin typeface="Cambria Math" panose="02040503050406030204" pitchFamily="18" charset="0"/>
                          </a:rPr>
                          <m:t>,</m:t>
                        </m:r>
                        <m:sSup>
                          <m:sSupPr>
                            <m:ctrlPr>
                              <a:rPr lang="en-IN" i="1">
                                <a:latin typeface="Cambria Math" panose="02040503050406030204" pitchFamily="18" charset="0"/>
                              </a:rPr>
                            </m:ctrlPr>
                          </m:sSupPr>
                          <m:e>
                            <m:r>
                              <a:rPr lang="en-IN" i="1">
                                <a:latin typeface="Cambria Math" panose="02040503050406030204" pitchFamily="18" charset="0"/>
                              </a:rPr>
                              <m:t>𝑦</m:t>
                            </m:r>
                          </m:e>
                          <m:sup>
                            <m:r>
                              <a:rPr lang="en-IN" b="0" i="1" smtClean="0">
                                <a:latin typeface="Cambria Math" panose="02040503050406030204" pitchFamily="18" charset="0"/>
                              </a:rPr>
                              <m:t>𝑛</m:t>
                            </m:r>
                          </m:sup>
                        </m:sSup>
                      </m:e>
                    </m:d>
                  </m:oMath>
                </a14:m>
                <a:r>
                  <a:rPr lang="en-IN" dirty="0"/>
                  <a:t> then we define the likelihood of </a:t>
                </a:r>
                <a14:m>
                  <m:oMath xmlns:m="http://schemas.openxmlformats.org/officeDocument/2006/math">
                    <m:r>
                      <a:rPr lang="en-IN" b="1" i="0" smtClean="0">
                        <a:latin typeface="Cambria Math" panose="02040503050406030204" pitchFamily="18" charset="0"/>
                      </a:rPr>
                      <m:t>𝐰</m:t>
                    </m:r>
                  </m:oMath>
                </a14:m>
                <a:r>
                  <a:rPr lang="en-IN" dirty="0"/>
                  <a:t> w.r.t entire dataset as </a:t>
                </a:r>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b="0" i="0" smtClean="0">
                                <a:latin typeface="Cambria Math" panose="02040503050406030204" pitchFamily="18" charset="0"/>
                                <a:ea typeface="Cambria Math" panose="02040503050406030204" pitchFamily="18" charset="0"/>
                              </a:rPr>
                              <m:t>1</m:t>
                            </m:r>
                          </m:sup>
                        </m:sSup>
                        <m:r>
                          <a:rPr lang="en-IN" b="0" i="0" smtClean="0">
                            <a:latin typeface="Cambria Math" panose="02040503050406030204" pitchFamily="18" charset="0"/>
                            <a:ea typeface="Cambria Math" panose="02040503050406030204" pitchFamily="18" charset="0"/>
                          </a:rPr>
                          <m:t>,…,</m:t>
                        </m:r>
                        <m:sSup>
                          <m:sSupPr>
                            <m:ctrlPr>
                              <a:rPr lang="en-IN" b="0" i="1" smtClean="0">
                                <a:latin typeface="Cambria Math" panose="02040503050406030204" pitchFamily="18" charset="0"/>
                                <a:ea typeface="Cambria Math" panose="02040503050406030204" pitchFamily="18" charset="0"/>
                              </a:rPr>
                            </m:ctrlPr>
                          </m:sSupPr>
                          <m:e>
                            <m:r>
                              <a:rPr lang="en-IN" b="0" i="1" smtClean="0">
                                <a:latin typeface="Cambria Math" panose="02040503050406030204" pitchFamily="18" charset="0"/>
                                <a:ea typeface="Cambria Math" panose="02040503050406030204" pitchFamily="18" charset="0"/>
                              </a:rPr>
                              <m:t>𝑦</m:t>
                            </m:r>
                          </m:e>
                          <m:sup>
                            <m:r>
                              <a:rPr lang="en-IN" b="0" i="1" smtClean="0">
                                <a:latin typeface="Cambria Math" panose="02040503050406030204" pitchFamily="18" charset="0"/>
                                <a:ea typeface="Cambria Math" panose="02040503050406030204" pitchFamily="18" charset="0"/>
                              </a:rPr>
                              <m:t>𝑛</m:t>
                            </m:r>
                          </m:sup>
                        </m:sSup>
                        <m:r>
                          <a:rPr lang="en-IN">
                            <a:latin typeface="Cambria Math" panose="02040503050406030204" pitchFamily="18" charset="0"/>
                            <a:ea typeface="Cambria Math" panose="02040503050406030204" pitchFamily="18" charset="0"/>
                          </a:rPr>
                          <m:t> | </m:t>
                        </m:r>
                        <m:sSup>
                          <m:sSupPr>
                            <m:ctrlPr>
                              <a:rPr lang="en-IN" b="1" i="1" smtClean="0">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1</m:t>
                            </m:r>
                          </m:sup>
                        </m:sSup>
                        <m:r>
                          <a:rPr lang="en-IN" b="1" i="0" smtClean="0">
                            <a:latin typeface="Cambria Math" panose="02040503050406030204" pitchFamily="18" charset="0"/>
                            <a:ea typeface="Cambria Math" panose="02040503050406030204" pitchFamily="18" charset="0"/>
                          </a:rPr>
                          <m:t>,…,</m:t>
                        </m:r>
                        <m:sSup>
                          <m:sSupPr>
                            <m:ctrlPr>
                              <a:rPr lang="en-IN" b="1" i="1" smtClean="0">
                                <a:latin typeface="Cambria Math" panose="02040503050406030204" pitchFamily="18" charset="0"/>
                                <a:ea typeface="Cambria Math" panose="02040503050406030204" pitchFamily="18" charset="0"/>
                              </a:rPr>
                            </m:ctrlPr>
                          </m:sSupPr>
                          <m:e>
                            <m:r>
                              <a:rPr lang="en-IN" b="1" i="0" smtClean="0">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𝑛</m:t>
                            </m:r>
                          </m:sup>
                        </m:sSup>
                        <m:r>
                          <a:rPr lang="en-IN">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oMath>
                </a14:m>
                <a:endParaRPr lang="en-IN" dirty="0"/>
              </a:p>
              <a:p>
                <a:pPr lvl="2"/>
                <a:r>
                  <a:rPr lang="en-IN" dirty="0"/>
                  <a:t>Usually we assume data points are independent so we use product rule to get</a:t>
                </a:r>
              </a:p>
              <a:p>
                <a:pPr lvl="2"/>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i="0">
                                <a:latin typeface="Cambria Math" panose="02040503050406030204" pitchFamily="18" charset="0"/>
                                <a:ea typeface="Cambria Math" panose="02040503050406030204" pitchFamily="18" charset="0"/>
                              </a:rPr>
                              <m:t>1</m:t>
                            </m:r>
                          </m:sup>
                        </m:sSup>
                        <m:r>
                          <a:rPr lang="en-IN" i="0">
                            <a:latin typeface="Cambria Math" panose="02040503050406030204" pitchFamily="18" charset="0"/>
                            <a:ea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a:latin typeface="Cambria Math" panose="02040503050406030204" pitchFamily="18" charset="0"/>
                                <a:ea typeface="Cambria Math" panose="02040503050406030204" pitchFamily="18" charset="0"/>
                              </a:rPr>
                              <m:t>𝑛</m:t>
                            </m:r>
                          </m:sup>
                        </m:sSup>
                        <m:r>
                          <a:rPr lang="en-IN">
                            <a:latin typeface="Cambria Math" panose="02040503050406030204" pitchFamily="18" charset="0"/>
                            <a:ea typeface="Cambria Math" panose="02040503050406030204" pitchFamily="18" charset="0"/>
                          </a:rPr>
                          <m:t> | </m:t>
                        </m:r>
                        <m:sSup>
                          <m:sSupPr>
                            <m:ctrlPr>
                              <a:rPr lang="en-IN" b="1"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a:latin typeface="Cambria Math" panose="02040503050406030204" pitchFamily="18" charset="0"/>
                                <a:ea typeface="Cambria Math" panose="02040503050406030204" pitchFamily="18" charset="0"/>
                              </a:rPr>
                              <m:t>1</m:t>
                            </m:r>
                          </m:sup>
                        </m:sSup>
                        <m:r>
                          <a:rPr lang="en-IN" b="1" i="0">
                            <a:latin typeface="Cambria Math" panose="02040503050406030204" pitchFamily="18" charset="0"/>
                            <a:ea typeface="Cambria Math" panose="02040503050406030204" pitchFamily="18" charset="0"/>
                          </a:rPr>
                          <m:t>,…,</m:t>
                        </m:r>
                        <m:sSup>
                          <m:sSupPr>
                            <m:ctrlPr>
                              <a:rPr lang="en-IN" b="1" i="1">
                                <a:latin typeface="Cambria Math" panose="02040503050406030204" pitchFamily="18" charset="0"/>
                                <a:ea typeface="Cambria Math" panose="02040503050406030204" pitchFamily="18" charset="0"/>
                              </a:rPr>
                            </m:ctrlPr>
                          </m:sSupPr>
                          <m:e>
                            <m:r>
                              <a:rPr lang="en-IN" b="1" i="0">
                                <a:latin typeface="Cambria Math" panose="02040503050406030204" pitchFamily="18" charset="0"/>
                                <a:ea typeface="Cambria Math" panose="02040503050406030204" pitchFamily="18" charset="0"/>
                              </a:rPr>
                              <m:t>𝐱</m:t>
                            </m:r>
                          </m:e>
                          <m:sup>
                            <m:r>
                              <a:rPr lang="en-IN">
                                <a:latin typeface="Cambria Math" panose="02040503050406030204" pitchFamily="18" charset="0"/>
                                <a:ea typeface="Cambria Math" panose="02040503050406030204" pitchFamily="18" charset="0"/>
                              </a:rPr>
                              <m:t>𝑛</m:t>
                            </m:r>
                          </m:sup>
                        </m:sSup>
                        <m:r>
                          <a:rPr lang="en-IN">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r>
                      <a:rPr lang="en-IN" b="0" i="1" smtClean="0">
                        <a:latin typeface="Cambria Math" panose="02040503050406030204" pitchFamily="18" charset="0"/>
                        <a:ea typeface="Cambria Math" panose="02040503050406030204" pitchFamily="18" charset="0"/>
                      </a:rPr>
                      <m:t>=</m:t>
                    </m:r>
                    <m:nary>
                      <m:naryPr>
                        <m:chr m:val="∏"/>
                        <m:limLoc m:val="subSup"/>
                        <m:ctrlPr>
                          <a:rPr lang="en-IN" b="0" i="1" smtClean="0">
                            <a:latin typeface="Cambria Math" panose="02040503050406030204" pitchFamily="18" charset="0"/>
                            <a:ea typeface="Cambria Math" panose="02040503050406030204" pitchFamily="18" charset="0"/>
                          </a:rPr>
                        </m:ctrlPr>
                      </m:naryPr>
                      <m:sub>
                        <m:r>
                          <m:rPr>
                            <m:brk m:alnAt="25"/>
                          </m:rPr>
                          <a:rPr lang="en-IN" b="0" i="1" smtClean="0">
                            <a:latin typeface="Cambria Math" panose="02040503050406030204" pitchFamily="18" charset="0"/>
                            <a:ea typeface="Cambria Math" panose="02040503050406030204" pitchFamily="18" charset="0"/>
                          </a:rPr>
                          <m:t>𝑖</m:t>
                        </m:r>
                        <m:r>
                          <a:rPr lang="en-IN" b="0" i="1" smtClean="0">
                            <a:latin typeface="Cambria Math" panose="02040503050406030204" pitchFamily="18" charset="0"/>
                            <a:ea typeface="Cambria Math" panose="02040503050406030204" pitchFamily="18" charset="0"/>
                          </a:rPr>
                          <m:t>=1</m:t>
                        </m:r>
                      </m:sub>
                      <m:sup>
                        <m:r>
                          <a:rPr lang="en-IN" b="0" i="1" smtClean="0">
                            <a:latin typeface="Cambria Math" panose="02040503050406030204" pitchFamily="18" charset="0"/>
                            <a:ea typeface="Cambria Math" panose="02040503050406030204" pitchFamily="18" charset="0"/>
                          </a:rPr>
                          <m:t>𝑛</m:t>
                        </m:r>
                      </m:sup>
                      <m:e>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 </m:t>
                            </m:r>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b="0" i="1" smtClean="0">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 | </m:t>
                            </m:r>
                            <m:sSup>
                              <m:sSupPr>
                                <m:ctrlPr>
                                  <a:rPr lang="en-IN" b="1" i="1" smtClean="0">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e>
                    </m:nary>
                    <m:r>
                      <a:rPr lang="en-IN" b="0" i="1" smtClean="0">
                        <a:latin typeface="Cambria Math" panose="02040503050406030204" pitchFamily="18" charset="0"/>
                        <a:ea typeface="Cambria Math" panose="02040503050406030204" pitchFamily="18" charset="0"/>
                      </a:rPr>
                      <m:t>=</m:t>
                    </m:r>
                    <m:nary>
                      <m:naryPr>
                        <m:chr m:val="∏"/>
                        <m:limLoc m:val="subSup"/>
                        <m:ctrlPr>
                          <a:rPr lang="en-IN" b="0" i="1" smtClean="0">
                            <a:latin typeface="Cambria Math" panose="02040503050406030204" pitchFamily="18" charset="0"/>
                            <a:ea typeface="Cambria Math" panose="02040503050406030204" pitchFamily="18" charset="0"/>
                          </a:rPr>
                        </m:ctrlPr>
                      </m:naryPr>
                      <m:sub>
                        <m:r>
                          <m:rPr>
                            <m:brk m:alnAt="25"/>
                          </m:rPr>
                          <a:rPr lang="en-IN" b="0" i="1" smtClean="0">
                            <a:latin typeface="Cambria Math" panose="02040503050406030204" pitchFamily="18" charset="0"/>
                            <a:ea typeface="Cambria Math" panose="02040503050406030204" pitchFamily="18" charset="0"/>
                          </a:rPr>
                          <m:t>𝑖</m:t>
                        </m:r>
                        <m:r>
                          <a:rPr lang="en-IN" b="0" i="1" smtClean="0">
                            <a:latin typeface="Cambria Math" panose="02040503050406030204" pitchFamily="18" charset="0"/>
                            <a:ea typeface="Cambria Math" panose="02040503050406030204" pitchFamily="18" charset="0"/>
                          </a:rPr>
                          <m:t>=1</m:t>
                        </m:r>
                      </m:sub>
                      <m:sup>
                        <m:r>
                          <a:rPr lang="en-IN" b="0" i="1" smtClean="0">
                            <a:latin typeface="Cambria Math" panose="02040503050406030204" pitchFamily="18" charset="0"/>
                            <a:ea typeface="Cambria Math" panose="02040503050406030204" pitchFamily="18" charset="0"/>
                          </a:rPr>
                          <m:t>𝑛</m:t>
                        </m:r>
                      </m:sup>
                      <m:e>
                        <m:r>
                          <a:rPr lang="en-IN">
                            <a:latin typeface="Cambria Math" panose="02040503050406030204" pitchFamily="18" charset="0"/>
                            <a:ea typeface="Cambria Math" panose="02040503050406030204" pitchFamily="18" charset="0"/>
                          </a:rPr>
                          <m:t>𝜎</m:t>
                        </m:r>
                        <m:d>
                          <m:dPr>
                            <m:ctrlPr>
                              <a:rPr lang="en-IN" i="1">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b="0" i="1" smtClean="0">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𝐰</m:t>
                                </m:r>
                              </m:e>
                              <m:sup>
                                <m:r>
                                  <a:rPr lang="en-IN">
                                    <a:latin typeface="Cambria Math" panose="02040503050406030204" pitchFamily="18" charset="0"/>
                                    <a:ea typeface="Cambria Math" panose="02040503050406030204" pitchFamily="18" charset="0"/>
                                  </a:rPr>
                                  <m:t>⊤</m:t>
                                </m:r>
                              </m:sup>
                            </m:sSup>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b="0" i="1" smtClean="0">
                                    <a:latin typeface="Cambria Math" panose="02040503050406030204" pitchFamily="18" charset="0"/>
                                    <a:ea typeface="Cambria Math" panose="02040503050406030204" pitchFamily="18" charset="0"/>
                                  </a:rPr>
                                  <m:t>𝑖</m:t>
                                </m:r>
                              </m:sup>
                            </m:sSup>
                          </m:e>
                        </m:d>
                      </m:e>
                    </m:nary>
                  </m:oMath>
                </a14:m>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3" y="1111624"/>
                <a:ext cx="12075636" cy="5746376"/>
              </a:xfrm>
              <a:blipFill>
                <a:blip r:embed="rId2"/>
                <a:stretch>
                  <a:fillRect l="-556" t="-2545"/>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7</a:t>
            </a:fld>
            <a:endParaRPr lang="en-US"/>
          </a:p>
        </p:txBody>
      </p:sp>
      <p:grpSp>
        <p:nvGrpSpPr>
          <p:cNvPr id="5" name="Group 4">
            <a:extLst>
              <a:ext uri="{FF2B5EF4-FFF2-40B4-BE49-F238E27FC236}">
                <a16:creationId xmlns:a16="http://schemas.microsoft.com/office/drawing/2014/main" id="{84203D8F-B7DB-F682-F050-95D99CAFECCB}"/>
              </a:ext>
            </a:extLst>
          </p:cNvPr>
          <p:cNvGrpSpPr/>
          <p:nvPr/>
        </p:nvGrpSpPr>
        <p:grpSpPr>
          <a:xfrm>
            <a:off x="10572637" y="762114"/>
            <a:ext cx="1143000" cy="1143000"/>
            <a:chOff x="2379643" y="355681"/>
            <a:chExt cx="1143000" cy="1143000"/>
          </a:xfrm>
        </p:grpSpPr>
        <p:sp>
          <p:nvSpPr>
            <p:cNvPr id="6" name="Oval 5">
              <a:extLst>
                <a:ext uri="{FF2B5EF4-FFF2-40B4-BE49-F238E27FC236}">
                  <a16:creationId xmlns:a16="http://schemas.microsoft.com/office/drawing/2014/main" id="{EB11FE74-8009-3830-A7B4-CFCB63EF7442}"/>
                </a:ext>
              </a:extLst>
            </p:cNvPr>
            <p:cNvSpPr/>
            <p:nvPr/>
          </p:nvSpPr>
          <p:spPr>
            <a:xfrm>
              <a:off x="2458535" y="428705"/>
              <a:ext cx="996869" cy="99686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Freeform: Shape 6">
              <a:extLst>
                <a:ext uri="{FF2B5EF4-FFF2-40B4-BE49-F238E27FC236}">
                  <a16:creationId xmlns:a16="http://schemas.microsoft.com/office/drawing/2014/main" id="{2C5AC3C1-F696-A331-B74A-66B49A98A707}"/>
                </a:ext>
              </a:extLst>
            </p:cNvPr>
            <p:cNvSpPr>
              <a:spLocks noChangeAspect="1"/>
            </p:cNvSpPr>
            <p:nvPr/>
          </p:nvSpPr>
          <p:spPr>
            <a:xfrm>
              <a:off x="2379643" y="355681"/>
              <a:ext cx="1143000" cy="1143000"/>
            </a:xfrm>
            <a:custGeom>
              <a:avLst/>
              <a:gdLst>
                <a:gd name="connsiteX0" fmla="*/ 2286000 w 4572000"/>
                <a:gd name="connsiteY0" fmla="*/ 472140 h 4572000"/>
                <a:gd name="connsiteX1" fmla="*/ 457200 w 4572000"/>
                <a:gd name="connsiteY1" fmla="*/ 2300940 h 4572000"/>
                <a:gd name="connsiteX2" fmla="*/ 2286000 w 4572000"/>
                <a:gd name="connsiteY2" fmla="*/ 4129740 h 4572000"/>
                <a:gd name="connsiteX3" fmla="*/ 4114800 w 4572000"/>
                <a:gd name="connsiteY3" fmla="*/ 2300940 h 4572000"/>
                <a:gd name="connsiteX4" fmla="*/ 2286000 w 4572000"/>
                <a:gd name="connsiteY4" fmla="*/ 472140 h 4572000"/>
                <a:gd name="connsiteX5" fmla="*/ 2286000 w 4572000"/>
                <a:gd name="connsiteY5" fmla="*/ 0 h 4572000"/>
                <a:gd name="connsiteX6" fmla="*/ 4572000 w 4572000"/>
                <a:gd name="connsiteY6" fmla="*/ 2286000 h 4572000"/>
                <a:gd name="connsiteX7" fmla="*/ 2286000 w 4572000"/>
                <a:gd name="connsiteY7" fmla="*/ 4572000 h 4572000"/>
                <a:gd name="connsiteX8" fmla="*/ 0 w 4572000"/>
                <a:gd name="connsiteY8" fmla="*/ 2286000 h 4572000"/>
                <a:gd name="connsiteX9" fmla="*/ 2286000 w 4572000"/>
                <a:gd name="connsiteY9" fmla="*/ 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0" h="4572000">
                  <a:moveTo>
                    <a:pt x="2286000" y="472140"/>
                  </a:moveTo>
                  <a:cubicBezTo>
                    <a:pt x="1275982" y="472140"/>
                    <a:pt x="457200" y="1290922"/>
                    <a:pt x="457200" y="2300940"/>
                  </a:cubicBezTo>
                  <a:cubicBezTo>
                    <a:pt x="457200" y="3310958"/>
                    <a:pt x="1275982" y="4129740"/>
                    <a:pt x="2286000" y="4129740"/>
                  </a:cubicBezTo>
                  <a:cubicBezTo>
                    <a:pt x="3296018" y="4129740"/>
                    <a:pt x="4114800" y="3310958"/>
                    <a:pt x="4114800" y="2300940"/>
                  </a:cubicBezTo>
                  <a:cubicBezTo>
                    <a:pt x="4114800" y="1290922"/>
                    <a:pt x="3296018" y="472140"/>
                    <a:pt x="2286000" y="472140"/>
                  </a:cubicBezTo>
                  <a:close/>
                  <a:moveTo>
                    <a:pt x="2286000" y="0"/>
                  </a:moveTo>
                  <a:cubicBezTo>
                    <a:pt x="3548523" y="0"/>
                    <a:pt x="4572000" y="1023477"/>
                    <a:pt x="4572000" y="2286000"/>
                  </a:cubicBezTo>
                  <a:cubicBezTo>
                    <a:pt x="4572000" y="3548523"/>
                    <a:pt x="3548523" y="4572000"/>
                    <a:pt x="2286000" y="4572000"/>
                  </a:cubicBezTo>
                  <a:cubicBezTo>
                    <a:pt x="1023477" y="4572000"/>
                    <a:pt x="0" y="3548523"/>
                    <a:pt x="0" y="2286000"/>
                  </a:cubicBezTo>
                  <a:cubicBezTo>
                    <a:pt x="0" y="1023477"/>
                    <a:pt x="1023477" y="0"/>
                    <a:pt x="2286000"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8" name="Group 7">
              <a:extLst>
                <a:ext uri="{FF2B5EF4-FFF2-40B4-BE49-F238E27FC236}">
                  <a16:creationId xmlns:a16="http://schemas.microsoft.com/office/drawing/2014/main" id="{8932D0D4-D513-C154-0DA0-AD02C32172DE}"/>
                </a:ext>
              </a:extLst>
            </p:cNvPr>
            <p:cNvGrpSpPr/>
            <p:nvPr/>
          </p:nvGrpSpPr>
          <p:grpSpPr>
            <a:xfrm>
              <a:off x="2676823" y="704523"/>
              <a:ext cx="548640" cy="320040"/>
              <a:chOff x="8209190" y="1852901"/>
              <a:chExt cx="2194560" cy="1280160"/>
            </a:xfrm>
          </p:grpSpPr>
          <p:sp>
            <p:nvSpPr>
              <p:cNvPr id="9" name="Freeform: Shape 8">
                <a:extLst>
                  <a:ext uri="{FF2B5EF4-FFF2-40B4-BE49-F238E27FC236}">
                    <a16:creationId xmlns:a16="http://schemas.microsoft.com/office/drawing/2014/main" id="{5ED82516-896D-5B15-CFC6-0E78321406FA}"/>
                  </a:ext>
                </a:extLst>
              </p:cNvPr>
              <p:cNvSpPr/>
              <p:nvPr/>
            </p:nvSpPr>
            <p:spPr>
              <a:xfrm>
                <a:off x="820919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0" name="Freeform: Shape 9">
                <a:extLst>
                  <a:ext uri="{FF2B5EF4-FFF2-40B4-BE49-F238E27FC236}">
                    <a16:creationId xmlns:a16="http://schemas.microsoft.com/office/drawing/2014/main" id="{7CCC94F7-9F95-7CE9-9EA9-79478E56970B}"/>
                  </a:ext>
                </a:extLst>
              </p:cNvPr>
              <p:cNvSpPr/>
              <p:nvPr/>
            </p:nvSpPr>
            <p:spPr>
              <a:xfrm>
                <a:off x="9763670" y="1852901"/>
                <a:ext cx="640080" cy="1280160"/>
              </a:xfrm>
              <a:custGeom>
                <a:avLst/>
                <a:gdLst>
                  <a:gd name="connsiteX0" fmla="*/ 32412 w 640080"/>
                  <a:gd name="connsiteY0" fmla="*/ 1098073 h 1280160"/>
                  <a:gd name="connsiteX1" fmla="*/ 607668 w 640080"/>
                  <a:gd name="connsiteY1" fmla="*/ 1098073 h 1280160"/>
                  <a:gd name="connsiteX2" fmla="*/ 585422 w 640080"/>
                  <a:gd name="connsiteY2" fmla="*/ 1139057 h 1280160"/>
                  <a:gd name="connsiteX3" fmla="*/ 320040 w 640080"/>
                  <a:gd name="connsiteY3" fmla="*/ 1280160 h 1280160"/>
                  <a:gd name="connsiteX4" fmla="*/ 54658 w 640080"/>
                  <a:gd name="connsiteY4" fmla="*/ 1139057 h 1280160"/>
                  <a:gd name="connsiteX5" fmla="*/ 0 w 640080"/>
                  <a:gd name="connsiteY5" fmla="*/ 728060 h 1280160"/>
                  <a:gd name="connsiteX6" fmla="*/ 640080 w 640080"/>
                  <a:gd name="connsiteY6" fmla="*/ 728060 h 1280160"/>
                  <a:gd name="connsiteX7" fmla="*/ 640080 w 640080"/>
                  <a:gd name="connsiteY7" fmla="*/ 910940 h 1280160"/>
                  <a:gd name="connsiteX8" fmla="*/ 0 w 640080"/>
                  <a:gd name="connsiteY8" fmla="*/ 910940 h 1280160"/>
                  <a:gd name="connsiteX9" fmla="*/ 0 w 640080"/>
                  <a:gd name="connsiteY9" fmla="*/ 364423 h 1280160"/>
                  <a:gd name="connsiteX10" fmla="*/ 640080 w 640080"/>
                  <a:gd name="connsiteY10" fmla="*/ 364423 h 1280160"/>
                  <a:gd name="connsiteX11" fmla="*/ 640080 w 640080"/>
                  <a:gd name="connsiteY11" fmla="*/ 547303 h 1280160"/>
                  <a:gd name="connsiteX12" fmla="*/ 0 w 640080"/>
                  <a:gd name="connsiteY12" fmla="*/ 547303 h 1280160"/>
                  <a:gd name="connsiteX13" fmla="*/ 320040 w 640080"/>
                  <a:gd name="connsiteY13" fmla="*/ 0 h 1280160"/>
                  <a:gd name="connsiteX14" fmla="*/ 585422 w 640080"/>
                  <a:gd name="connsiteY14" fmla="*/ 141103 h 1280160"/>
                  <a:gd name="connsiteX15" fmla="*/ 607668 w 640080"/>
                  <a:gd name="connsiteY15" fmla="*/ 182087 h 1280160"/>
                  <a:gd name="connsiteX16" fmla="*/ 32412 w 640080"/>
                  <a:gd name="connsiteY16" fmla="*/ 182087 h 1280160"/>
                  <a:gd name="connsiteX17" fmla="*/ 54658 w 640080"/>
                  <a:gd name="connsiteY17" fmla="*/ 141103 h 1280160"/>
                  <a:gd name="connsiteX18" fmla="*/ 320040 w 640080"/>
                  <a:gd name="connsiteY18"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0080" h="1280160">
                    <a:moveTo>
                      <a:pt x="32412" y="1098073"/>
                    </a:moveTo>
                    <a:lnTo>
                      <a:pt x="607668" y="1098073"/>
                    </a:lnTo>
                    <a:lnTo>
                      <a:pt x="585422" y="1139057"/>
                    </a:lnTo>
                    <a:cubicBezTo>
                      <a:pt x="527909" y="1224189"/>
                      <a:pt x="430511" y="1280160"/>
                      <a:pt x="320040" y="1280160"/>
                    </a:cubicBezTo>
                    <a:cubicBezTo>
                      <a:pt x="209569" y="1280160"/>
                      <a:pt x="112171" y="1224189"/>
                      <a:pt x="54658" y="1139057"/>
                    </a:cubicBezTo>
                    <a:close/>
                    <a:moveTo>
                      <a:pt x="0" y="728060"/>
                    </a:moveTo>
                    <a:lnTo>
                      <a:pt x="640080" y="728060"/>
                    </a:lnTo>
                    <a:lnTo>
                      <a:pt x="640080" y="910940"/>
                    </a:lnTo>
                    <a:lnTo>
                      <a:pt x="0" y="910940"/>
                    </a:lnTo>
                    <a:close/>
                    <a:moveTo>
                      <a:pt x="0" y="364423"/>
                    </a:moveTo>
                    <a:lnTo>
                      <a:pt x="640080" y="364423"/>
                    </a:lnTo>
                    <a:lnTo>
                      <a:pt x="640080" y="547303"/>
                    </a:lnTo>
                    <a:lnTo>
                      <a:pt x="0" y="547303"/>
                    </a:lnTo>
                    <a:close/>
                    <a:moveTo>
                      <a:pt x="320040" y="0"/>
                    </a:moveTo>
                    <a:cubicBezTo>
                      <a:pt x="430511" y="0"/>
                      <a:pt x="527909" y="55972"/>
                      <a:pt x="585422" y="141103"/>
                    </a:cubicBezTo>
                    <a:lnTo>
                      <a:pt x="607668" y="182087"/>
                    </a:lnTo>
                    <a:lnTo>
                      <a:pt x="32412" y="182087"/>
                    </a:lnTo>
                    <a:lnTo>
                      <a:pt x="54658" y="141103"/>
                    </a:lnTo>
                    <a:cubicBezTo>
                      <a:pt x="112171" y="55972"/>
                      <a:pt x="209569" y="0"/>
                      <a:pt x="320040" y="0"/>
                    </a:cubicBezTo>
                    <a:close/>
                  </a:path>
                </a:pathLst>
              </a:custGeom>
              <a:solidFill>
                <a:schemeClr val="accent3">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sp>
        <p:nvSpPr>
          <p:cNvPr id="22" name="Rectangular Callout 21"/>
          <p:cNvSpPr/>
          <p:nvPr/>
        </p:nvSpPr>
        <p:spPr>
          <a:xfrm>
            <a:off x="814784" y="125685"/>
            <a:ext cx="9265919" cy="1716295"/>
          </a:xfrm>
          <a:prstGeom prst="wedgeRectCallout">
            <a:avLst>
              <a:gd name="adj1" fmla="val 60529"/>
              <a:gd name="adj2" fmla="val 48039"/>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mj-lt"/>
              </a:rPr>
              <a:t>Data might not actually be independent e.g. my visiting a website may not be independent from my friend visiting the same website if I have found an offer on that website and posted about it on social website. However, often we nevertheless assume independence to make life simple</a:t>
            </a:r>
          </a:p>
        </p:txBody>
      </p:sp>
    </p:spTree>
    <p:extLst>
      <p:ext uri="{BB962C8B-B14F-4D97-AF65-F5344CB8AC3E}">
        <p14:creationId xmlns:p14="http://schemas.microsoft.com/office/powerpoint/2010/main" val="350148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par>
                          <p:cTn id="42" fill="hold">
                            <p:stCondLst>
                              <p:cond delay="500"/>
                            </p:stCondLst>
                            <p:childTnLst>
                              <p:par>
                                <p:cTn id="43" presetID="22" presetClass="entr" presetSubtype="2"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right)">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Maximum Likelihood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3354" y="1111623"/>
                <a:ext cx="11938646" cy="5746377"/>
              </a:xfrm>
            </p:spPr>
            <p:txBody>
              <a:bodyPr>
                <a:normAutofit/>
              </a:bodyPr>
              <a:lstStyle/>
              <a:p>
                <a:r>
                  <a:rPr lang="en-IN" dirty="0"/>
                  <a:t>The expression </a:t>
                </a:r>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 </m:t>
                        </m:r>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 | </m:t>
                        </m:r>
                        <m:sSup>
                          <m:sSupPr>
                            <m:ctrlPr>
                              <a:rPr lang="en-IN" b="1"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oMath>
                </a14:m>
                <a:r>
                  <a:rPr lang="en-IN" dirty="0"/>
                  <a:t> tells us if the model </a:t>
                </a:r>
                <a14:m>
                  <m:oMath xmlns:m="http://schemas.openxmlformats.org/officeDocument/2006/math">
                    <m:r>
                      <a:rPr lang="en-IN" b="1" i="0" smtClean="0">
                        <a:latin typeface="Cambria Math" panose="02040503050406030204" pitchFamily="18" charset="0"/>
                      </a:rPr>
                      <m:t>𝐰</m:t>
                    </m:r>
                  </m:oMath>
                </a14:m>
                <a:r>
                  <a:rPr lang="en-IN" dirty="0"/>
                  <a:t> thinks the label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𝑖</m:t>
                        </m:r>
                      </m:sup>
                    </m:sSup>
                  </m:oMath>
                </a14:m>
                <a:r>
                  <a:rPr lang="en-IN" dirty="0"/>
                  <a:t> is a very likely label given the feature vector </a:t>
                </a:r>
                <a14:m>
                  <m:oMath xmlns:m="http://schemas.openxmlformats.org/officeDocument/2006/math">
                    <m:sSup>
                      <m:sSupPr>
                        <m:ctrlPr>
                          <a:rPr lang="en-IN" b="0" i="1" smtClean="0">
                            <a:latin typeface="Cambria Math" panose="02040503050406030204" pitchFamily="18" charset="0"/>
                          </a:rPr>
                        </m:ctrlPr>
                      </m:sSupPr>
                      <m:e>
                        <m:r>
                          <a:rPr lang="en-IN" b="1" i="0" smtClean="0">
                            <a:latin typeface="Cambria Math" panose="02040503050406030204" pitchFamily="18" charset="0"/>
                          </a:rPr>
                          <m:t>𝐱</m:t>
                        </m:r>
                      </m:e>
                      <m:sup>
                        <m:r>
                          <a:rPr lang="en-IN" b="0" i="1" smtClean="0">
                            <a:latin typeface="Cambria Math" panose="02040503050406030204" pitchFamily="18" charset="0"/>
                          </a:rPr>
                          <m:t>𝑖</m:t>
                        </m:r>
                      </m:sup>
                    </m:sSup>
                  </m:oMath>
                </a14:m>
                <a:r>
                  <a:rPr lang="en-IN" dirty="0"/>
                  <a:t> or not likely at all!</a:t>
                </a:r>
              </a:p>
              <a:p>
                <a:pPr lvl="2"/>
                <a14:m>
                  <m:oMath xmlns:m="http://schemas.openxmlformats.org/officeDocument/2006/math">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i="0">
                                <a:latin typeface="Cambria Math" panose="02040503050406030204" pitchFamily="18" charset="0"/>
                                <a:ea typeface="Cambria Math" panose="02040503050406030204" pitchFamily="18" charset="0"/>
                              </a:rPr>
                              <m:t>1</m:t>
                            </m:r>
                          </m:sup>
                        </m:sSup>
                        <m:r>
                          <a:rPr lang="en-IN" i="0">
                            <a:latin typeface="Cambria Math" panose="02040503050406030204" pitchFamily="18" charset="0"/>
                            <a:ea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a:latin typeface="Cambria Math" panose="02040503050406030204" pitchFamily="18" charset="0"/>
                                <a:ea typeface="Cambria Math" panose="02040503050406030204" pitchFamily="18" charset="0"/>
                              </a:rPr>
                              <m:t>𝑛</m:t>
                            </m:r>
                          </m:sup>
                        </m:sSup>
                        <m:r>
                          <a:rPr lang="en-IN">
                            <a:latin typeface="Cambria Math" panose="02040503050406030204" pitchFamily="18" charset="0"/>
                            <a:ea typeface="Cambria Math" panose="02040503050406030204" pitchFamily="18" charset="0"/>
                          </a:rPr>
                          <m:t> | </m:t>
                        </m:r>
                        <m:sSup>
                          <m:sSupPr>
                            <m:ctrlPr>
                              <a:rPr lang="en-IN" b="1"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a:latin typeface="Cambria Math" panose="02040503050406030204" pitchFamily="18" charset="0"/>
                                <a:ea typeface="Cambria Math" panose="02040503050406030204" pitchFamily="18" charset="0"/>
                              </a:rPr>
                              <m:t>1</m:t>
                            </m:r>
                          </m:sup>
                        </m:sSup>
                        <m:r>
                          <a:rPr lang="en-IN" b="1" i="0">
                            <a:latin typeface="Cambria Math" panose="02040503050406030204" pitchFamily="18" charset="0"/>
                            <a:ea typeface="Cambria Math" panose="02040503050406030204" pitchFamily="18" charset="0"/>
                          </a:rPr>
                          <m:t>,…,</m:t>
                        </m:r>
                        <m:sSup>
                          <m:sSupPr>
                            <m:ctrlPr>
                              <a:rPr lang="en-IN" b="1" i="1">
                                <a:latin typeface="Cambria Math" panose="02040503050406030204" pitchFamily="18" charset="0"/>
                                <a:ea typeface="Cambria Math" panose="02040503050406030204" pitchFamily="18" charset="0"/>
                              </a:rPr>
                            </m:ctrlPr>
                          </m:sSupPr>
                          <m:e>
                            <m:r>
                              <a:rPr lang="en-IN" b="1" i="0">
                                <a:latin typeface="Cambria Math" panose="02040503050406030204" pitchFamily="18" charset="0"/>
                                <a:ea typeface="Cambria Math" panose="02040503050406030204" pitchFamily="18" charset="0"/>
                              </a:rPr>
                              <m:t>𝐱</m:t>
                            </m:r>
                          </m:e>
                          <m:sup>
                            <m:r>
                              <a:rPr lang="en-IN">
                                <a:latin typeface="Cambria Math" panose="02040503050406030204" pitchFamily="18" charset="0"/>
                                <a:ea typeface="Cambria Math" panose="02040503050406030204" pitchFamily="18" charset="0"/>
                              </a:rPr>
                              <m:t>𝑛</m:t>
                            </m:r>
                          </m:sup>
                        </m:sSup>
                        <m:r>
                          <a:rPr lang="en-IN">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oMath>
                </a14:m>
                <a:r>
                  <a:rPr lang="en-IN" dirty="0"/>
                  <a:t> similarly tells us how likely does the model </a:t>
                </a:r>
                <a14:m>
                  <m:oMath xmlns:m="http://schemas.openxmlformats.org/officeDocument/2006/math">
                    <m:r>
                      <a:rPr lang="en-IN" b="1" i="0" smtClean="0">
                        <a:latin typeface="Cambria Math" panose="02040503050406030204" pitchFamily="18" charset="0"/>
                      </a:rPr>
                      <m:t>𝐰</m:t>
                    </m:r>
                  </m:oMath>
                </a14:m>
                <a:r>
                  <a:rPr lang="en-IN" dirty="0"/>
                  <a:t> think the labels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1</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𝑛</m:t>
                        </m:r>
                      </m:sup>
                    </m:sSup>
                  </m:oMath>
                </a14:m>
                <a:r>
                  <a:rPr lang="en-IN" dirty="0"/>
                  <a:t> are, given the feature vectors </a:t>
                </a:r>
                <a14:m>
                  <m:oMath xmlns:m="http://schemas.openxmlformats.org/officeDocument/2006/math">
                    <m:sSup>
                      <m:sSupPr>
                        <m:ctrlPr>
                          <a:rPr lang="en-IN" b="1"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a:latin typeface="Cambria Math" panose="02040503050406030204" pitchFamily="18" charset="0"/>
                            <a:ea typeface="Cambria Math" panose="02040503050406030204" pitchFamily="18" charset="0"/>
                          </a:rPr>
                          <m:t>1</m:t>
                        </m:r>
                      </m:sup>
                    </m:sSup>
                    <m:r>
                      <a:rPr lang="en-IN" b="1" i="0">
                        <a:latin typeface="Cambria Math" panose="02040503050406030204" pitchFamily="18" charset="0"/>
                        <a:ea typeface="Cambria Math" panose="02040503050406030204" pitchFamily="18" charset="0"/>
                      </a:rPr>
                      <m:t>,…,</m:t>
                    </m:r>
                    <m:sSup>
                      <m:sSupPr>
                        <m:ctrlPr>
                          <a:rPr lang="en-IN" b="1" i="1">
                            <a:latin typeface="Cambria Math" panose="02040503050406030204" pitchFamily="18" charset="0"/>
                            <a:ea typeface="Cambria Math" panose="02040503050406030204" pitchFamily="18" charset="0"/>
                          </a:rPr>
                        </m:ctrlPr>
                      </m:sSupPr>
                      <m:e>
                        <m:r>
                          <a:rPr lang="en-IN" b="1" i="0">
                            <a:latin typeface="Cambria Math" panose="02040503050406030204" pitchFamily="18" charset="0"/>
                            <a:ea typeface="Cambria Math" panose="02040503050406030204" pitchFamily="18" charset="0"/>
                          </a:rPr>
                          <m:t>𝐱</m:t>
                        </m:r>
                      </m:e>
                      <m:sup>
                        <m:r>
                          <a:rPr lang="en-IN">
                            <a:latin typeface="Cambria Math" panose="02040503050406030204" pitchFamily="18" charset="0"/>
                            <a:ea typeface="Cambria Math" panose="02040503050406030204" pitchFamily="18" charset="0"/>
                          </a:rPr>
                          <m:t>𝑛</m:t>
                        </m:r>
                      </m:sup>
                    </m:sSup>
                  </m:oMath>
                </a14:m>
                <a:endParaRPr lang="en-IN" dirty="0"/>
              </a:p>
              <a:p>
                <a:r>
                  <a:rPr lang="en-IN" dirty="0"/>
                  <a:t>Since we trust our training data as clean and representative of reality, we should look for a </a:t>
                </a:r>
                <a14:m>
                  <m:oMath xmlns:m="http://schemas.openxmlformats.org/officeDocument/2006/math">
                    <m:r>
                      <a:rPr lang="en-IN" b="1" i="0" smtClean="0">
                        <a:latin typeface="Cambria Math" panose="02040503050406030204" pitchFamily="18" charset="0"/>
                      </a:rPr>
                      <m:t>𝐰</m:t>
                    </m:r>
                  </m:oMath>
                </a14:m>
                <a:r>
                  <a:rPr lang="en-IN" dirty="0"/>
                  <a:t> that considers training labels to be very likely</a:t>
                </a:r>
              </a:p>
              <a:p>
                <a:pPr lvl="2"/>
                <a:r>
                  <a:rPr lang="en-IN" dirty="0"/>
                  <a:t>E.g. in </a:t>
                </a:r>
                <a:r>
                  <a:rPr lang="en-IN" dirty="0" err="1"/>
                  <a:t>RecSys</a:t>
                </a:r>
                <a:r>
                  <a:rPr lang="en-IN" dirty="0"/>
                  <a:t> example, let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𝑡</m:t>
                        </m:r>
                      </m:sup>
                    </m:sSup>
                    <m:r>
                      <a:rPr lang="en-IN" b="0" i="1" smtClean="0">
                        <a:latin typeface="Cambria Math" panose="02040503050406030204" pitchFamily="18" charset="0"/>
                      </a:rPr>
                      <m:t>=1</m:t>
                    </m:r>
                  </m:oMath>
                </a14:m>
                <a:r>
                  <a:rPr lang="en-IN" dirty="0"/>
                  <a:t> if customer makes a purchase and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𝑦</m:t>
                        </m:r>
                      </m:e>
                      <m:sup>
                        <m:r>
                          <a:rPr lang="en-IN" b="0" i="1" smtClean="0">
                            <a:latin typeface="Cambria Math" panose="02040503050406030204" pitchFamily="18" charset="0"/>
                          </a:rPr>
                          <m:t>𝑡</m:t>
                        </m:r>
                      </m:sup>
                    </m:sSup>
                    <m:r>
                      <a:rPr lang="en-IN" b="0" i="1" smtClean="0">
                        <a:latin typeface="Cambria Math" panose="02040503050406030204" pitchFamily="18" charset="0"/>
                      </a:rPr>
                      <m:t>=0</m:t>
                    </m:r>
                  </m:oMath>
                </a14:m>
                <a:r>
                  <a:rPr lang="en-IN" dirty="0"/>
                  <a:t> otherwise. If we trust that these labels do represent reality i.e. what our customers like and dislike, then we should learn a model </a:t>
                </a:r>
                <a14:m>
                  <m:oMath xmlns:m="http://schemas.openxmlformats.org/officeDocument/2006/math">
                    <m:r>
                      <a:rPr lang="en-IN" b="1" i="0" smtClean="0">
                        <a:latin typeface="Cambria Math" panose="02040503050406030204" pitchFamily="18" charset="0"/>
                      </a:rPr>
                      <m:t>𝐰</m:t>
                    </m:r>
                  </m:oMath>
                </a14:m>
                <a:r>
                  <a:rPr lang="en-IN" dirty="0"/>
                  <a:t> accordingly</a:t>
                </a:r>
              </a:p>
              <a:p>
                <a:pPr lvl="2"/>
                <a:r>
                  <a:rPr lang="en-IN" dirty="0"/>
                  <a:t>Totally different story if we mistrust our data – different techniques for that</a:t>
                </a:r>
              </a:p>
              <a:p>
                <a:r>
                  <a:rPr lang="en-IN" b="1" dirty="0"/>
                  <a:t>Maximum Likelihood Estimator </a:t>
                </a:r>
                <a:r>
                  <a:rPr lang="en-IN" dirty="0"/>
                  <a:t>(</a:t>
                </a:r>
                <a:r>
                  <a:rPr lang="en-IN" b="1" dirty="0"/>
                  <a:t>MLE</a:t>
                </a:r>
                <a:r>
                  <a:rPr lang="en-IN" dirty="0"/>
                  <a:t>): the model that gives highest likelihood to observed labels </a:t>
                </a:r>
                <a14:m>
                  <m:oMath xmlns:m="http://schemas.openxmlformats.org/officeDocument/2006/math">
                    <m:sSub>
                      <m:sSubPr>
                        <m:ctrlPr>
                          <a:rPr lang="en-IN" b="0" i="1" dirty="0" smtClean="0">
                            <a:latin typeface="Cambria Math" panose="02040503050406030204" pitchFamily="18" charset="0"/>
                          </a:rPr>
                        </m:ctrlPr>
                      </m:sSubPr>
                      <m:e>
                        <m:acc>
                          <m:accPr>
                            <m:chr m:val="̂"/>
                            <m:ctrlPr>
                              <a:rPr lang="en-IN" b="0" i="1" smtClean="0">
                                <a:latin typeface="Cambria Math" panose="02040503050406030204" pitchFamily="18" charset="0"/>
                              </a:rPr>
                            </m:ctrlPr>
                          </m:accPr>
                          <m:e>
                            <m:r>
                              <a:rPr lang="en-IN" b="1" i="0" smtClean="0">
                                <a:latin typeface="Cambria Math" panose="02040503050406030204" pitchFamily="18" charset="0"/>
                              </a:rPr>
                              <m:t>𝐰</m:t>
                            </m:r>
                          </m:e>
                        </m:acc>
                      </m:e>
                      <m:sub>
                        <m:r>
                          <m:rPr>
                            <m:sty m:val="p"/>
                          </m:rPr>
                          <a:rPr lang="en-IN" b="0" i="0" dirty="0" smtClean="0">
                            <a:latin typeface="Cambria Math" panose="02040503050406030204" pitchFamily="18" charset="0"/>
                          </a:rPr>
                          <m:t>MLE</m:t>
                        </m:r>
                      </m:sub>
                    </m:sSub>
                    <m:r>
                      <a:rPr lang="en-IN" b="0" i="1" dirty="0" smtClean="0">
                        <a:latin typeface="Cambria Math" panose="02040503050406030204" pitchFamily="18" charset="0"/>
                      </a:rPr>
                      <m:t>=</m:t>
                    </m:r>
                    <m:func>
                      <m:funcPr>
                        <m:ctrlPr>
                          <a:rPr lang="en-IN" b="0" i="1" dirty="0" smtClean="0">
                            <a:latin typeface="Cambria Math" panose="02040503050406030204" pitchFamily="18" charset="0"/>
                          </a:rPr>
                        </m:ctrlPr>
                      </m:funcPr>
                      <m:fName>
                        <m:r>
                          <m:rPr>
                            <m:sty m:val="p"/>
                          </m:rPr>
                          <a:rPr lang="en-IN" b="0" i="0" dirty="0" smtClean="0">
                            <a:latin typeface="Cambria Math" panose="02040503050406030204" pitchFamily="18" charset="0"/>
                          </a:rPr>
                          <m:t>arg</m:t>
                        </m:r>
                      </m:fName>
                      <m:e>
                        <m:func>
                          <m:funcPr>
                            <m:ctrlPr>
                              <a:rPr lang="en-IN" b="0" i="1" dirty="0" smtClean="0">
                                <a:latin typeface="Cambria Math" panose="02040503050406030204" pitchFamily="18" charset="0"/>
                              </a:rPr>
                            </m:ctrlPr>
                          </m:funcPr>
                          <m:fName>
                            <m:limLow>
                              <m:limLowPr>
                                <m:ctrlPr>
                                  <a:rPr lang="en-IN" b="0" i="1" dirty="0" smtClean="0">
                                    <a:latin typeface="Cambria Math" panose="02040503050406030204" pitchFamily="18" charset="0"/>
                                  </a:rPr>
                                </m:ctrlPr>
                              </m:limLowPr>
                              <m:e>
                                <m:r>
                                  <m:rPr>
                                    <m:sty m:val="p"/>
                                  </m:rPr>
                                  <a:rPr lang="en-IN" b="0" i="0" dirty="0" smtClean="0">
                                    <a:latin typeface="Cambria Math" panose="02040503050406030204" pitchFamily="18" charset="0"/>
                                  </a:rPr>
                                  <m:t>max</m:t>
                                </m:r>
                              </m:e>
                              <m:lim>
                                <m:r>
                                  <a:rPr lang="en-IN" b="1" i="0" dirty="0" smtClean="0">
                                    <a:latin typeface="Cambria Math" panose="02040503050406030204" pitchFamily="18" charset="0"/>
                                  </a:rPr>
                                  <m:t>𝐰</m:t>
                                </m:r>
                                <m:r>
                                  <a:rPr lang="en-IN" b="0" i="1" dirty="0" smtClean="0">
                                    <a:latin typeface="Cambria Math" panose="02040503050406030204" pitchFamily="18" charset="0"/>
                                  </a:rPr>
                                  <m:t>∈</m:t>
                                </m:r>
                                <m:sSup>
                                  <m:sSupPr>
                                    <m:ctrlPr>
                                      <a:rPr lang="en-IN" b="0" i="1" dirty="0" smtClean="0">
                                        <a:latin typeface="Cambria Math" panose="02040503050406030204" pitchFamily="18" charset="0"/>
                                        <a:ea typeface="Cambria Math" panose="02040503050406030204" pitchFamily="18" charset="0"/>
                                      </a:rPr>
                                    </m:ctrlPr>
                                  </m:sSupPr>
                                  <m:e>
                                    <m:r>
                                      <a:rPr lang="en-IN" b="0" i="1" dirty="0" smtClean="0">
                                        <a:latin typeface="Cambria Math" panose="02040503050406030204" pitchFamily="18" charset="0"/>
                                        <a:ea typeface="Cambria Math" panose="02040503050406030204" pitchFamily="18" charset="0"/>
                                      </a:rPr>
                                      <m:t>ℝ</m:t>
                                    </m:r>
                                  </m:e>
                                  <m:sup>
                                    <m:r>
                                      <a:rPr lang="en-IN" b="0" i="1" dirty="0" smtClean="0">
                                        <a:latin typeface="Cambria Math" panose="02040503050406030204" pitchFamily="18" charset="0"/>
                                        <a:ea typeface="Cambria Math" panose="02040503050406030204" pitchFamily="18" charset="0"/>
                                      </a:rPr>
                                      <m:t>𝑑</m:t>
                                    </m:r>
                                  </m:sup>
                                </m:sSup>
                              </m:lim>
                            </m:limLow>
                          </m:fName>
                          <m:e>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𝑖</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𝑛</m:t>
                                </m:r>
                              </m:sup>
                              <m:e>
                                <m:r>
                                  <a:rPr lang="en-IN">
                                    <a:latin typeface="Cambria Math" panose="02040503050406030204" pitchFamily="18" charset="0"/>
                                    <a:ea typeface="Cambria Math" panose="02040503050406030204" pitchFamily="18" charset="0"/>
                                  </a:rPr>
                                  <m:t>ℙ</m:t>
                                </m:r>
                                <m:d>
                                  <m:dPr>
                                    <m:begChr m:val="["/>
                                    <m:endChr m:val="]"/>
                                    <m:ctrlPr>
                                      <a:rPr lang="en-IN" i="1">
                                        <a:latin typeface="Cambria Math" panose="02040503050406030204" pitchFamily="18" charset="0"/>
                                        <a:ea typeface="Cambria Math" panose="02040503050406030204" pitchFamily="18" charset="0"/>
                                      </a:rPr>
                                    </m:ctrlPr>
                                  </m:dPr>
                                  <m:e>
                                    <m:r>
                                      <a:rPr lang="en-IN">
                                        <a:latin typeface="Cambria Math" panose="02040503050406030204" pitchFamily="18" charset="0"/>
                                        <a:ea typeface="Cambria Math" panose="02040503050406030204" pitchFamily="18" charset="0"/>
                                      </a:rPr>
                                      <m:t> </m:t>
                                    </m:r>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 | </m:t>
                                    </m:r>
                                    <m:sSup>
                                      <m:sSupPr>
                                        <m:ctrlPr>
                                          <a:rPr lang="en-IN" b="1"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m:t>
                                    </m:r>
                                    <m:r>
                                      <a:rPr lang="en-IN" b="1">
                                        <a:latin typeface="Cambria Math" panose="02040503050406030204" pitchFamily="18" charset="0"/>
                                        <a:ea typeface="Cambria Math" panose="02040503050406030204" pitchFamily="18" charset="0"/>
                                      </a:rPr>
                                      <m:t>𝐰</m:t>
                                    </m:r>
                                  </m:e>
                                </m:d>
                              </m:e>
                            </m:nary>
                          </m:e>
                        </m:func>
                      </m:e>
                    </m:func>
                  </m:oMath>
                </a14:m>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3354" y="1111623"/>
                <a:ext cx="11938646" cy="5746377"/>
              </a:xfrm>
              <a:blipFill>
                <a:blip r:embed="rId2"/>
                <a:stretch>
                  <a:fillRect l="-562" t="-1803" r="-817"/>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8</a:t>
            </a:fld>
            <a:endParaRPr lang="en-US"/>
          </a:p>
        </p:txBody>
      </p:sp>
    </p:spTree>
    <p:extLst>
      <p:ext uri="{BB962C8B-B14F-4D97-AF65-F5344CB8AC3E}">
        <p14:creationId xmlns:p14="http://schemas.microsoft.com/office/powerpoint/2010/main" val="75518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Logistic Regression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IN" dirty="0"/>
                  <a:t>Suppose we learn a model as the MLE while using sigmoidal map</a:t>
                </a:r>
              </a:p>
              <a:p>
                <a14:m>
                  <m:oMath xmlns:m="http://schemas.openxmlformats.org/officeDocument/2006/math">
                    <m:sSub>
                      <m:sSubPr>
                        <m:ctrlPr>
                          <a:rPr lang="en-IN" i="1" dirty="0">
                            <a:latin typeface="Cambria Math" panose="02040503050406030204" pitchFamily="18" charset="0"/>
                          </a:rPr>
                        </m:ctrlPr>
                      </m:sSubPr>
                      <m:e>
                        <m:acc>
                          <m:accPr>
                            <m:chr m:val="̂"/>
                            <m:ctrlPr>
                              <a:rPr lang="en-IN" i="1">
                                <a:latin typeface="Cambria Math" panose="02040503050406030204" pitchFamily="18" charset="0"/>
                              </a:rPr>
                            </m:ctrlPr>
                          </m:accPr>
                          <m:e>
                            <m:r>
                              <a:rPr lang="en-IN" b="1">
                                <a:latin typeface="Cambria Math" panose="02040503050406030204" pitchFamily="18" charset="0"/>
                              </a:rPr>
                              <m:t>𝐰</m:t>
                            </m:r>
                          </m:e>
                        </m:acc>
                      </m:e>
                      <m:sub>
                        <m:r>
                          <m:rPr>
                            <m:sty m:val="p"/>
                          </m:rPr>
                          <a:rPr lang="en-IN" dirty="0">
                            <a:latin typeface="Cambria Math" panose="02040503050406030204" pitchFamily="18" charset="0"/>
                          </a:rPr>
                          <m:t>MLE</m:t>
                        </m:r>
                      </m:sub>
                    </m:sSub>
                    <m:r>
                      <a:rPr lang="en-IN" i="1" dirty="0">
                        <a:latin typeface="Cambria Math" panose="02040503050406030204" pitchFamily="18" charset="0"/>
                      </a:rPr>
                      <m:t>=</m:t>
                    </m:r>
                    <m:func>
                      <m:funcPr>
                        <m:ctrlPr>
                          <a:rPr lang="en-IN" i="1" dirty="0">
                            <a:latin typeface="Cambria Math" panose="02040503050406030204" pitchFamily="18" charset="0"/>
                          </a:rPr>
                        </m:ctrlPr>
                      </m:funcPr>
                      <m:fName>
                        <m:r>
                          <m:rPr>
                            <m:sty m:val="p"/>
                          </m:rPr>
                          <a:rPr lang="en-IN" dirty="0">
                            <a:latin typeface="Cambria Math" panose="02040503050406030204" pitchFamily="18" charset="0"/>
                          </a:rPr>
                          <m:t>arg</m:t>
                        </m:r>
                      </m:fName>
                      <m:e>
                        <m:func>
                          <m:funcPr>
                            <m:ctrlPr>
                              <a:rPr lang="en-IN" i="1" dirty="0">
                                <a:latin typeface="Cambria Math" panose="02040503050406030204" pitchFamily="18" charset="0"/>
                              </a:rPr>
                            </m:ctrlPr>
                          </m:funcPr>
                          <m:fName>
                            <m:limLow>
                              <m:limLowPr>
                                <m:ctrlPr>
                                  <a:rPr lang="en-IN" i="1" dirty="0">
                                    <a:latin typeface="Cambria Math" panose="02040503050406030204" pitchFamily="18" charset="0"/>
                                  </a:rPr>
                                </m:ctrlPr>
                              </m:limLowPr>
                              <m:e>
                                <m:r>
                                  <m:rPr>
                                    <m:sty m:val="p"/>
                                  </m:rPr>
                                  <a:rPr lang="en-IN" dirty="0">
                                    <a:latin typeface="Cambria Math" panose="02040503050406030204" pitchFamily="18" charset="0"/>
                                  </a:rPr>
                                  <m:t>max</m:t>
                                </m:r>
                              </m:e>
                              <m:lim>
                                <m:r>
                                  <a:rPr lang="en-IN" b="1" dirty="0">
                                    <a:latin typeface="Cambria Math" panose="02040503050406030204" pitchFamily="18" charset="0"/>
                                  </a:rPr>
                                  <m:t>𝐰</m:t>
                                </m:r>
                                <m:r>
                                  <a:rPr lang="en-IN" i="1" dirty="0">
                                    <a:latin typeface="Cambria Math" panose="02040503050406030204" pitchFamily="18" charset="0"/>
                                  </a:rPr>
                                  <m:t>∈</m:t>
                                </m:r>
                                <m:sSup>
                                  <m:sSupPr>
                                    <m:ctrlPr>
                                      <a:rPr lang="en-IN" i="1" dirty="0">
                                        <a:latin typeface="Cambria Math" panose="02040503050406030204" pitchFamily="18" charset="0"/>
                                        <a:ea typeface="Cambria Math" panose="02040503050406030204" pitchFamily="18" charset="0"/>
                                      </a:rPr>
                                    </m:ctrlPr>
                                  </m:sSupPr>
                                  <m:e>
                                    <m:r>
                                      <a:rPr lang="en-IN" i="1" dirty="0">
                                        <a:latin typeface="Cambria Math" panose="02040503050406030204" pitchFamily="18" charset="0"/>
                                        <a:ea typeface="Cambria Math" panose="02040503050406030204" pitchFamily="18" charset="0"/>
                                      </a:rPr>
                                      <m:t>ℝ</m:t>
                                    </m:r>
                                  </m:e>
                                  <m:sup>
                                    <m:r>
                                      <a:rPr lang="en-IN" i="1" dirty="0">
                                        <a:latin typeface="Cambria Math" panose="02040503050406030204" pitchFamily="18" charset="0"/>
                                        <a:ea typeface="Cambria Math" panose="02040503050406030204" pitchFamily="18" charset="0"/>
                                      </a:rPr>
                                      <m:t>𝑑</m:t>
                                    </m:r>
                                  </m:sup>
                                </m:sSup>
                              </m:lim>
                            </m:limLow>
                          </m:fName>
                          <m:e>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𝑖</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𝑛</m:t>
                                </m:r>
                              </m:sup>
                              <m:e>
                                <m:r>
                                  <a:rPr lang="en-IN">
                                    <a:latin typeface="Cambria Math" panose="02040503050406030204" pitchFamily="18" charset="0"/>
                                    <a:ea typeface="Cambria Math" panose="02040503050406030204" pitchFamily="18" charset="0"/>
                                  </a:rPr>
                                  <m:t>𝜎</m:t>
                                </m:r>
                                <m:d>
                                  <m:dPr>
                                    <m:ctrlPr>
                                      <a:rPr lang="en-IN" i="1">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𝐰</m:t>
                                        </m:r>
                                      </m:e>
                                      <m:sup>
                                        <m:r>
                                          <a:rPr lang="en-IN">
                                            <a:latin typeface="Cambria Math" panose="02040503050406030204" pitchFamily="18" charset="0"/>
                                            <a:ea typeface="Cambria Math" panose="02040503050406030204" pitchFamily="18" charset="0"/>
                                          </a:rPr>
                                          <m:t>⊤</m:t>
                                        </m:r>
                                      </m:sup>
                                    </m:sSup>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i="1">
                                            <a:latin typeface="Cambria Math" panose="02040503050406030204" pitchFamily="18" charset="0"/>
                                            <a:ea typeface="Cambria Math" panose="02040503050406030204" pitchFamily="18" charset="0"/>
                                          </a:rPr>
                                          <m:t>𝑖</m:t>
                                        </m:r>
                                      </m:sup>
                                    </m:sSup>
                                  </m:e>
                                </m:d>
                              </m:e>
                            </m:nary>
                          </m:e>
                        </m:func>
                      </m:e>
                    </m:func>
                  </m:oMath>
                </a14:m>
                <a:endParaRPr lang="en-IN" dirty="0"/>
              </a:p>
              <a:p>
                <a:pPr lvl="2"/>
                <a:r>
                  <a:rPr lang="en-IN" dirty="0"/>
                  <a:t>Working with products can be numerically unstable</a:t>
                </a:r>
              </a:p>
              <a:p>
                <a:pPr lvl="2"/>
                <a:r>
                  <a:rPr lang="en-IN" dirty="0"/>
                  <a:t>Since </a:t>
                </a:r>
                <a14:m>
                  <m:oMath xmlns:m="http://schemas.openxmlformats.org/officeDocument/2006/math">
                    <m:r>
                      <a:rPr lang="en-IN" b="0" i="1" smtClean="0">
                        <a:latin typeface="Cambria Math" panose="02040503050406030204" pitchFamily="18" charset="0"/>
                      </a:rPr>
                      <m:t>𝜎</m:t>
                    </m:r>
                    <m:d>
                      <m:dPr>
                        <m:ctrlPr>
                          <a:rPr lang="en-IN" b="0" i="1" smtClean="0">
                            <a:latin typeface="Cambria Math" panose="02040503050406030204" pitchFamily="18" charset="0"/>
                          </a:rPr>
                        </m:ctrlPr>
                      </m:dPr>
                      <m:e>
                        <m:r>
                          <a:rPr lang="en-IN" b="0" i="1" smtClean="0">
                            <a:latin typeface="Cambria Math" panose="02040503050406030204" pitchFamily="18" charset="0"/>
                          </a:rPr>
                          <m:t>⋅</m:t>
                        </m:r>
                      </m:e>
                    </m:d>
                    <m:r>
                      <a:rPr lang="en-IN" b="0" i="1" smtClean="0">
                        <a:latin typeface="Cambria Math" panose="02040503050406030204" pitchFamily="18" charset="0"/>
                      </a:rPr>
                      <m:t>∈</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0,1</m:t>
                        </m:r>
                      </m:e>
                    </m:d>
                  </m:oMath>
                </a14:m>
                <a:r>
                  <a:rPr lang="en-IN" dirty="0"/>
                  <a:t>, product of several such values can be extremely small</a:t>
                </a:r>
              </a:p>
              <a:p>
                <a:pPr lvl="2"/>
                <a:r>
                  <a:rPr lang="en-IN" b="1" dirty="0"/>
                  <a:t>Solution</a:t>
                </a:r>
                <a:r>
                  <a:rPr lang="en-IN" dirty="0"/>
                  <a:t>: take logarithms and exploit that </a:t>
                </a:r>
                <a14:m>
                  <m:oMath xmlns:m="http://schemas.openxmlformats.org/officeDocument/2006/math">
                    <m:func>
                      <m:funcPr>
                        <m:ctrlPr>
                          <a:rPr lang="en-IN" b="0" i="1" smtClean="0">
                            <a:latin typeface="Cambria Math" panose="02040503050406030204" pitchFamily="18" charset="0"/>
                          </a:rPr>
                        </m:ctrlPr>
                      </m:funcPr>
                      <m:fName>
                        <m:limLow>
                          <m:limLowPr>
                            <m:ctrlPr>
                              <a:rPr lang="en-IN" b="0" i="1" smtClean="0">
                                <a:latin typeface="Cambria Math" panose="02040503050406030204" pitchFamily="18" charset="0"/>
                              </a:rPr>
                            </m:ctrlPr>
                          </m:limLowPr>
                          <m:e>
                            <m:r>
                              <m:rPr>
                                <m:sty m:val="p"/>
                              </m:rPr>
                              <a:rPr lang="en-IN" b="0" i="0" smtClean="0">
                                <a:latin typeface="Cambria Math" panose="02040503050406030204" pitchFamily="18" charset="0"/>
                              </a:rPr>
                              <m:t>max</m:t>
                            </m:r>
                          </m:e>
                          <m:lim>
                            <m:r>
                              <a:rPr lang="en-IN" b="1" i="0" smtClean="0">
                                <a:latin typeface="Cambria Math" panose="02040503050406030204" pitchFamily="18" charset="0"/>
                              </a:rPr>
                              <m:t>𝐰</m:t>
                            </m:r>
                          </m:lim>
                        </m:limLow>
                      </m:fName>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1" i="0" smtClean="0">
                                <a:latin typeface="Cambria Math" panose="02040503050406030204" pitchFamily="18" charset="0"/>
                              </a:rPr>
                              <m:t>𝐰</m:t>
                            </m:r>
                          </m:e>
                        </m:d>
                      </m:e>
                    </m:func>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limLow>
                          <m:limLowPr>
                            <m:ctrlPr>
                              <a:rPr lang="en-IN" b="0" i="1" smtClean="0">
                                <a:latin typeface="Cambria Math" panose="02040503050406030204" pitchFamily="18" charset="0"/>
                              </a:rPr>
                            </m:ctrlPr>
                          </m:limLowPr>
                          <m:e>
                            <m:r>
                              <m:rPr>
                                <m:sty m:val="p"/>
                              </m:rPr>
                              <a:rPr lang="en-IN" b="0" i="0" smtClean="0">
                                <a:latin typeface="Cambria Math" panose="02040503050406030204" pitchFamily="18" charset="0"/>
                              </a:rPr>
                              <m:t>max</m:t>
                            </m:r>
                          </m:e>
                          <m:lim>
                            <m:r>
                              <a:rPr lang="en-IN" b="1" i="0" smtClean="0">
                                <a:latin typeface="Cambria Math" panose="02040503050406030204" pitchFamily="18" charset="0"/>
                              </a:rPr>
                              <m:t>𝐰</m:t>
                            </m:r>
                          </m:lim>
                        </m:limLow>
                      </m:fName>
                      <m:e>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ln</m:t>
                            </m:r>
                          </m:fName>
                          <m:e>
                            <m:d>
                              <m:dPr>
                                <m:ctrlPr>
                                  <a:rPr lang="en-IN" b="0" i="1" smtClean="0">
                                    <a:latin typeface="Cambria Math" panose="02040503050406030204" pitchFamily="18" charset="0"/>
                                  </a:rPr>
                                </m:ctrlPr>
                              </m:dPr>
                              <m:e>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1" i="0" smtClean="0">
                                        <a:latin typeface="Cambria Math" panose="02040503050406030204" pitchFamily="18" charset="0"/>
                                      </a:rPr>
                                      <m:t>𝐰</m:t>
                                    </m:r>
                                  </m:e>
                                </m:d>
                              </m:e>
                            </m:d>
                          </m:e>
                        </m:func>
                      </m:e>
                    </m:func>
                  </m:oMath>
                </a14:m>
                <a:endParaRPr lang="en-IN" dirty="0"/>
              </a:p>
              <a:p>
                <a14:m>
                  <m:oMath xmlns:m="http://schemas.openxmlformats.org/officeDocument/2006/math">
                    <m:sSub>
                      <m:sSubPr>
                        <m:ctrlPr>
                          <a:rPr lang="en-IN" i="1" dirty="0">
                            <a:latin typeface="Cambria Math" panose="02040503050406030204" pitchFamily="18" charset="0"/>
                          </a:rPr>
                        </m:ctrlPr>
                      </m:sSubPr>
                      <m:e>
                        <m:acc>
                          <m:accPr>
                            <m:chr m:val="̂"/>
                            <m:ctrlPr>
                              <a:rPr lang="en-IN" i="1">
                                <a:latin typeface="Cambria Math" panose="02040503050406030204" pitchFamily="18" charset="0"/>
                              </a:rPr>
                            </m:ctrlPr>
                          </m:accPr>
                          <m:e>
                            <m:r>
                              <a:rPr lang="en-IN" b="1">
                                <a:latin typeface="Cambria Math" panose="02040503050406030204" pitchFamily="18" charset="0"/>
                              </a:rPr>
                              <m:t>𝐰</m:t>
                            </m:r>
                          </m:e>
                        </m:acc>
                      </m:e>
                      <m:sub>
                        <m:r>
                          <m:rPr>
                            <m:sty m:val="p"/>
                          </m:rPr>
                          <a:rPr lang="en-IN" dirty="0">
                            <a:latin typeface="Cambria Math" panose="02040503050406030204" pitchFamily="18" charset="0"/>
                          </a:rPr>
                          <m:t>MLE</m:t>
                        </m:r>
                      </m:sub>
                    </m:sSub>
                    <m:r>
                      <a:rPr lang="en-IN" i="1" dirty="0">
                        <a:latin typeface="Cambria Math" panose="02040503050406030204" pitchFamily="18" charset="0"/>
                      </a:rPr>
                      <m:t>=</m:t>
                    </m:r>
                    <m:func>
                      <m:funcPr>
                        <m:ctrlPr>
                          <a:rPr lang="en-IN" i="1" dirty="0">
                            <a:latin typeface="Cambria Math" panose="02040503050406030204" pitchFamily="18" charset="0"/>
                          </a:rPr>
                        </m:ctrlPr>
                      </m:funcPr>
                      <m:fName>
                        <m:r>
                          <m:rPr>
                            <m:sty m:val="p"/>
                          </m:rPr>
                          <a:rPr lang="en-IN" dirty="0">
                            <a:latin typeface="Cambria Math" panose="02040503050406030204" pitchFamily="18" charset="0"/>
                          </a:rPr>
                          <m:t>arg</m:t>
                        </m:r>
                      </m:fName>
                      <m:e>
                        <m:func>
                          <m:funcPr>
                            <m:ctrlPr>
                              <a:rPr lang="en-IN" i="1" dirty="0">
                                <a:latin typeface="Cambria Math" panose="02040503050406030204" pitchFamily="18" charset="0"/>
                              </a:rPr>
                            </m:ctrlPr>
                          </m:funcPr>
                          <m:fName>
                            <m:limLow>
                              <m:limLowPr>
                                <m:ctrlPr>
                                  <a:rPr lang="en-IN" i="1" dirty="0">
                                    <a:latin typeface="Cambria Math" panose="02040503050406030204" pitchFamily="18" charset="0"/>
                                  </a:rPr>
                                </m:ctrlPr>
                              </m:limLowPr>
                              <m:e>
                                <m:r>
                                  <m:rPr>
                                    <m:sty m:val="p"/>
                                  </m:rPr>
                                  <a:rPr lang="en-IN" dirty="0">
                                    <a:latin typeface="Cambria Math" panose="02040503050406030204" pitchFamily="18" charset="0"/>
                                  </a:rPr>
                                  <m:t>max</m:t>
                                </m:r>
                              </m:e>
                              <m:lim>
                                <m:r>
                                  <a:rPr lang="en-IN" b="1" dirty="0">
                                    <a:latin typeface="Cambria Math" panose="02040503050406030204" pitchFamily="18" charset="0"/>
                                  </a:rPr>
                                  <m:t>𝐰</m:t>
                                </m:r>
                                <m:r>
                                  <a:rPr lang="en-IN" i="1" dirty="0">
                                    <a:latin typeface="Cambria Math" panose="02040503050406030204" pitchFamily="18" charset="0"/>
                                  </a:rPr>
                                  <m:t>∈</m:t>
                                </m:r>
                                <m:sSup>
                                  <m:sSupPr>
                                    <m:ctrlPr>
                                      <a:rPr lang="en-IN" i="1" dirty="0">
                                        <a:latin typeface="Cambria Math" panose="02040503050406030204" pitchFamily="18" charset="0"/>
                                        <a:ea typeface="Cambria Math" panose="02040503050406030204" pitchFamily="18" charset="0"/>
                                      </a:rPr>
                                    </m:ctrlPr>
                                  </m:sSupPr>
                                  <m:e>
                                    <m:r>
                                      <a:rPr lang="en-IN" i="1" dirty="0">
                                        <a:latin typeface="Cambria Math" panose="02040503050406030204" pitchFamily="18" charset="0"/>
                                        <a:ea typeface="Cambria Math" panose="02040503050406030204" pitchFamily="18" charset="0"/>
                                      </a:rPr>
                                      <m:t>ℝ</m:t>
                                    </m:r>
                                  </m:e>
                                  <m:sup>
                                    <m:r>
                                      <a:rPr lang="en-IN" i="1" dirty="0">
                                        <a:latin typeface="Cambria Math" panose="02040503050406030204" pitchFamily="18" charset="0"/>
                                        <a:ea typeface="Cambria Math" panose="02040503050406030204" pitchFamily="18" charset="0"/>
                                      </a:rPr>
                                      <m:t>𝑑</m:t>
                                    </m:r>
                                  </m:sup>
                                </m:sSup>
                              </m:lim>
                            </m:limLow>
                          </m:fName>
                          <m:e>
                            <m:func>
                              <m:funcPr>
                                <m:ctrlPr>
                                  <a:rPr lang="en-IN" b="0" i="1" dirty="0" smtClean="0">
                                    <a:latin typeface="Cambria Math" panose="02040503050406030204" pitchFamily="18" charset="0"/>
                                    <a:ea typeface="Cambria Math" panose="02040503050406030204" pitchFamily="18" charset="0"/>
                                  </a:rPr>
                                </m:ctrlPr>
                              </m:funcPr>
                              <m:fName>
                                <m:r>
                                  <m:rPr>
                                    <m:sty m:val="p"/>
                                  </m:rPr>
                                  <a:rPr lang="en-IN" b="0" i="0" dirty="0" smtClean="0">
                                    <a:latin typeface="Cambria Math" panose="02040503050406030204" pitchFamily="18" charset="0"/>
                                    <a:ea typeface="Cambria Math" panose="02040503050406030204" pitchFamily="18" charset="0"/>
                                  </a:rPr>
                                  <m:t>ln</m:t>
                                </m:r>
                              </m:fName>
                              <m:e>
                                <m:d>
                                  <m:dPr>
                                    <m:ctrlPr>
                                      <a:rPr lang="en-IN" b="0" i="1" dirty="0" smtClean="0">
                                        <a:latin typeface="Cambria Math" panose="02040503050406030204" pitchFamily="18" charset="0"/>
                                        <a:ea typeface="Cambria Math" panose="02040503050406030204" pitchFamily="18" charset="0"/>
                                      </a:rPr>
                                    </m:ctrlPr>
                                  </m:dPr>
                                  <m:e>
                                    <m:nary>
                                      <m:naryPr>
                                        <m:chr m:val="∏"/>
                                        <m:limLoc m:val="subSup"/>
                                        <m:ctrlPr>
                                          <a:rPr lang="en-IN" i="1">
                                            <a:latin typeface="Cambria Math" panose="02040503050406030204" pitchFamily="18" charset="0"/>
                                            <a:ea typeface="Cambria Math" panose="02040503050406030204" pitchFamily="18" charset="0"/>
                                          </a:rPr>
                                        </m:ctrlPr>
                                      </m:naryPr>
                                      <m:sub>
                                        <m:r>
                                          <m:rPr>
                                            <m:brk m:alnAt="25"/>
                                          </m:rPr>
                                          <a:rPr lang="en-IN" i="1">
                                            <a:latin typeface="Cambria Math" panose="02040503050406030204" pitchFamily="18" charset="0"/>
                                            <a:ea typeface="Cambria Math" panose="02040503050406030204" pitchFamily="18" charset="0"/>
                                          </a:rPr>
                                          <m:t>𝑖</m:t>
                                        </m:r>
                                        <m:r>
                                          <a:rPr lang="en-IN" i="1">
                                            <a:latin typeface="Cambria Math" panose="02040503050406030204" pitchFamily="18" charset="0"/>
                                            <a:ea typeface="Cambria Math" panose="02040503050406030204" pitchFamily="18" charset="0"/>
                                          </a:rPr>
                                          <m:t>=1</m:t>
                                        </m:r>
                                      </m:sub>
                                      <m:sup>
                                        <m:r>
                                          <a:rPr lang="en-IN" i="1">
                                            <a:latin typeface="Cambria Math" panose="02040503050406030204" pitchFamily="18" charset="0"/>
                                            <a:ea typeface="Cambria Math" panose="02040503050406030204" pitchFamily="18" charset="0"/>
                                          </a:rPr>
                                          <m:t>𝑛</m:t>
                                        </m:r>
                                      </m:sup>
                                      <m:e>
                                        <m:r>
                                          <a:rPr lang="en-IN">
                                            <a:latin typeface="Cambria Math" panose="02040503050406030204" pitchFamily="18" charset="0"/>
                                            <a:ea typeface="Cambria Math" panose="02040503050406030204" pitchFamily="18" charset="0"/>
                                          </a:rPr>
                                          <m:t>𝜎</m:t>
                                        </m:r>
                                        <m:d>
                                          <m:dPr>
                                            <m:ctrlPr>
                                              <a:rPr lang="en-IN" i="1">
                                                <a:latin typeface="Cambria Math" panose="02040503050406030204" pitchFamily="18" charset="0"/>
                                                <a:ea typeface="Cambria Math" panose="02040503050406030204" pitchFamily="18" charset="0"/>
                                              </a:rPr>
                                            </m:ctrlPr>
                                          </m:dPr>
                                          <m:e>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𝐰</m:t>
                                                </m:r>
                                              </m:e>
                                              <m:sup>
                                                <m:r>
                                                  <a:rPr lang="en-IN">
                                                    <a:latin typeface="Cambria Math" panose="02040503050406030204" pitchFamily="18" charset="0"/>
                                                    <a:ea typeface="Cambria Math" panose="02040503050406030204" pitchFamily="18" charset="0"/>
                                                  </a:rPr>
                                                  <m:t>⊤</m:t>
                                                </m:r>
                                              </m:sup>
                                            </m:sSup>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i="1">
                                                    <a:latin typeface="Cambria Math" panose="02040503050406030204" pitchFamily="18" charset="0"/>
                                                    <a:ea typeface="Cambria Math" panose="02040503050406030204" pitchFamily="18" charset="0"/>
                                                  </a:rPr>
                                                  <m:t>𝑖</m:t>
                                                </m:r>
                                              </m:sup>
                                            </m:sSup>
                                          </m:e>
                                        </m:d>
                                      </m:e>
                                    </m:nary>
                                  </m:e>
                                </m:d>
                              </m:e>
                            </m:func>
                          </m:e>
                        </m:func>
                      </m:e>
                    </m:func>
                  </m:oMath>
                </a14:m>
                <a:endParaRPr lang="en-IN" dirty="0"/>
              </a:p>
              <a:p>
                <a14:m>
                  <m:oMath xmlns:m="http://schemas.openxmlformats.org/officeDocument/2006/math">
                    <m:r>
                      <a:rPr lang="en-IN" b="0" i="1" dirty="0" smtClean="0">
                        <a:latin typeface="Cambria Math" panose="02040503050406030204" pitchFamily="18" charset="0"/>
                      </a:rPr>
                      <m:t>=</m:t>
                    </m:r>
                    <m:func>
                      <m:funcPr>
                        <m:ctrlPr>
                          <a:rPr lang="en-IN" i="1" dirty="0">
                            <a:latin typeface="Cambria Math" panose="02040503050406030204" pitchFamily="18" charset="0"/>
                          </a:rPr>
                        </m:ctrlPr>
                      </m:funcPr>
                      <m:fName>
                        <m:r>
                          <m:rPr>
                            <m:sty m:val="p"/>
                          </m:rPr>
                          <a:rPr lang="en-IN" dirty="0">
                            <a:latin typeface="Cambria Math" panose="02040503050406030204" pitchFamily="18" charset="0"/>
                          </a:rPr>
                          <m:t>arg</m:t>
                        </m:r>
                      </m:fName>
                      <m:e>
                        <m:func>
                          <m:funcPr>
                            <m:ctrlPr>
                              <a:rPr lang="en-IN" i="1" dirty="0">
                                <a:latin typeface="Cambria Math" panose="02040503050406030204" pitchFamily="18" charset="0"/>
                              </a:rPr>
                            </m:ctrlPr>
                          </m:funcPr>
                          <m:fName>
                            <m:limLow>
                              <m:limLowPr>
                                <m:ctrlPr>
                                  <a:rPr lang="en-IN" i="1" dirty="0">
                                    <a:latin typeface="Cambria Math" panose="02040503050406030204" pitchFamily="18" charset="0"/>
                                  </a:rPr>
                                </m:ctrlPr>
                              </m:limLowPr>
                              <m:e>
                                <m:r>
                                  <m:rPr>
                                    <m:sty m:val="p"/>
                                  </m:rPr>
                                  <a:rPr lang="en-IN" dirty="0">
                                    <a:latin typeface="Cambria Math" panose="02040503050406030204" pitchFamily="18" charset="0"/>
                                  </a:rPr>
                                  <m:t>min</m:t>
                                </m:r>
                              </m:e>
                              <m:lim>
                                <m:r>
                                  <a:rPr lang="en-IN" b="1" dirty="0">
                                    <a:latin typeface="Cambria Math" panose="02040503050406030204" pitchFamily="18" charset="0"/>
                                  </a:rPr>
                                  <m:t>𝐰</m:t>
                                </m:r>
                                <m:r>
                                  <a:rPr lang="en-IN" i="1" dirty="0">
                                    <a:latin typeface="Cambria Math" panose="02040503050406030204" pitchFamily="18" charset="0"/>
                                  </a:rPr>
                                  <m:t>∈</m:t>
                                </m:r>
                                <m:sSup>
                                  <m:sSupPr>
                                    <m:ctrlPr>
                                      <a:rPr lang="en-IN" i="1" dirty="0">
                                        <a:latin typeface="Cambria Math" panose="02040503050406030204" pitchFamily="18" charset="0"/>
                                        <a:ea typeface="Cambria Math" panose="02040503050406030204" pitchFamily="18" charset="0"/>
                                      </a:rPr>
                                    </m:ctrlPr>
                                  </m:sSupPr>
                                  <m:e>
                                    <m:r>
                                      <a:rPr lang="en-IN" i="1" dirty="0">
                                        <a:latin typeface="Cambria Math" panose="02040503050406030204" pitchFamily="18" charset="0"/>
                                        <a:ea typeface="Cambria Math" panose="02040503050406030204" pitchFamily="18" charset="0"/>
                                      </a:rPr>
                                      <m:t>ℝ</m:t>
                                    </m:r>
                                  </m:e>
                                  <m:sup>
                                    <m:r>
                                      <a:rPr lang="en-IN" i="1" dirty="0">
                                        <a:latin typeface="Cambria Math" panose="02040503050406030204" pitchFamily="18" charset="0"/>
                                        <a:ea typeface="Cambria Math" panose="02040503050406030204" pitchFamily="18" charset="0"/>
                                      </a:rPr>
                                      <m:t>𝑑</m:t>
                                    </m:r>
                                  </m:sup>
                                </m:sSup>
                              </m:lim>
                            </m:limLow>
                          </m:fName>
                          <m:e>
                            <m:nary>
                              <m:naryPr>
                                <m:chr m:val="∑"/>
                                <m:limLoc m:val="subSup"/>
                                <m:ctrlPr>
                                  <a:rPr lang="en-IN" i="1" dirty="0">
                                    <a:latin typeface="Cambria Math" panose="02040503050406030204" pitchFamily="18" charset="0"/>
                                    <a:ea typeface="Cambria Math" panose="02040503050406030204" pitchFamily="18" charset="0"/>
                                  </a:rPr>
                                </m:ctrlPr>
                              </m:naryPr>
                              <m:sub>
                                <m:r>
                                  <m:rPr>
                                    <m:brk m:alnAt="25"/>
                                  </m:rPr>
                                  <a:rPr lang="en-IN" i="1" dirty="0">
                                    <a:latin typeface="Cambria Math" panose="02040503050406030204" pitchFamily="18" charset="0"/>
                                    <a:ea typeface="Cambria Math" panose="02040503050406030204" pitchFamily="18" charset="0"/>
                                  </a:rPr>
                                  <m:t>𝑖</m:t>
                                </m:r>
                                <m:r>
                                  <a:rPr lang="en-IN" i="1" dirty="0">
                                    <a:latin typeface="Cambria Math" panose="02040503050406030204" pitchFamily="18" charset="0"/>
                                    <a:ea typeface="Cambria Math" panose="02040503050406030204" pitchFamily="18" charset="0"/>
                                  </a:rPr>
                                  <m:t>=1</m:t>
                                </m:r>
                              </m:sub>
                              <m:sup>
                                <m:r>
                                  <a:rPr lang="en-IN" i="1" dirty="0">
                                    <a:latin typeface="Cambria Math" panose="02040503050406030204" pitchFamily="18" charset="0"/>
                                    <a:ea typeface="Cambria Math" panose="02040503050406030204" pitchFamily="18" charset="0"/>
                                  </a:rPr>
                                  <m:t>𝑛</m:t>
                                </m:r>
                              </m:sup>
                              <m:e>
                                <m:func>
                                  <m:funcPr>
                                    <m:ctrlPr>
                                      <a:rPr lang="en-IN" i="1" dirty="0">
                                        <a:latin typeface="Cambria Math" panose="02040503050406030204" pitchFamily="18" charset="0"/>
                                        <a:ea typeface="Cambria Math" panose="02040503050406030204" pitchFamily="18" charset="0"/>
                                      </a:rPr>
                                    </m:ctrlPr>
                                  </m:funcPr>
                                  <m:fName>
                                    <m:r>
                                      <m:rPr>
                                        <m:sty m:val="p"/>
                                      </m:rPr>
                                      <a:rPr lang="en-IN" dirty="0">
                                        <a:latin typeface="Cambria Math" panose="02040503050406030204" pitchFamily="18" charset="0"/>
                                        <a:ea typeface="Cambria Math" panose="02040503050406030204" pitchFamily="18" charset="0"/>
                                      </a:rPr>
                                      <m:t>ln</m:t>
                                    </m:r>
                                  </m:fName>
                                  <m:e>
                                    <m:d>
                                      <m:dPr>
                                        <m:ctrlPr>
                                          <a:rPr lang="en-IN" i="1" dirty="0">
                                            <a:latin typeface="Cambria Math" panose="02040503050406030204" pitchFamily="18" charset="0"/>
                                            <a:ea typeface="Cambria Math" panose="02040503050406030204" pitchFamily="18" charset="0"/>
                                          </a:rPr>
                                        </m:ctrlPr>
                                      </m:dPr>
                                      <m:e>
                                        <m:r>
                                          <a:rPr lang="en-IN" i="1" dirty="0">
                                            <a:latin typeface="Cambria Math" panose="02040503050406030204" pitchFamily="18" charset="0"/>
                                            <a:ea typeface="Cambria Math" panose="02040503050406030204" pitchFamily="18" charset="0"/>
                                          </a:rPr>
                                          <m:t>1+</m:t>
                                        </m:r>
                                        <m:func>
                                          <m:funcPr>
                                            <m:ctrlPr>
                                              <a:rPr lang="en-IN" i="1" dirty="0">
                                                <a:latin typeface="Cambria Math" panose="02040503050406030204" pitchFamily="18" charset="0"/>
                                                <a:ea typeface="Cambria Math" panose="02040503050406030204" pitchFamily="18" charset="0"/>
                                              </a:rPr>
                                            </m:ctrlPr>
                                          </m:funcPr>
                                          <m:fName>
                                            <m:r>
                                              <m:rPr>
                                                <m:sty m:val="p"/>
                                              </m:rPr>
                                              <a:rPr lang="en-IN" dirty="0">
                                                <a:latin typeface="Cambria Math" panose="02040503050406030204" pitchFamily="18" charset="0"/>
                                                <a:ea typeface="Cambria Math" panose="02040503050406030204" pitchFamily="18" charset="0"/>
                                              </a:rPr>
                                              <m:t>exp</m:t>
                                            </m:r>
                                          </m:fName>
                                          <m:e>
                                            <m:d>
                                              <m:dPr>
                                                <m:ctrlPr>
                                                  <a:rPr lang="en-IN" i="1" dirty="0">
                                                    <a:latin typeface="Cambria Math" panose="02040503050406030204" pitchFamily="18" charset="0"/>
                                                    <a:ea typeface="Cambria Math" panose="02040503050406030204" pitchFamily="18" charset="0"/>
                                                  </a:rPr>
                                                </m:ctrlPr>
                                              </m:dPr>
                                              <m:e>
                                                <m:r>
                                                  <a:rPr lang="en-IN" b="0" i="1" dirty="0" smtClean="0">
                                                    <a:latin typeface="Cambria Math" panose="02040503050406030204" pitchFamily="18" charset="0"/>
                                                    <a:ea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a:latin typeface="Cambria Math" panose="02040503050406030204" pitchFamily="18" charset="0"/>
                                                        <a:ea typeface="Cambria Math" panose="02040503050406030204" pitchFamily="18" charset="0"/>
                                                      </a:rPr>
                                                      <m:t>𝑦</m:t>
                                                    </m:r>
                                                  </m:e>
                                                  <m:sup>
                                                    <m:r>
                                                      <a:rPr lang="en-IN" i="1">
                                                        <a:latin typeface="Cambria Math" panose="02040503050406030204" pitchFamily="18" charset="0"/>
                                                        <a:ea typeface="Cambria Math" panose="02040503050406030204" pitchFamily="18" charset="0"/>
                                                      </a:rPr>
                                                      <m:t>𝑖</m:t>
                                                    </m:r>
                                                  </m:sup>
                                                </m:sSup>
                                                <m:r>
                                                  <a:rPr lang="en-IN">
                                                    <a:latin typeface="Cambria Math" panose="02040503050406030204" pitchFamily="18" charset="0"/>
                                                    <a:ea typeface="Cambria Math" panose="02040503050406030204" pitchFamily="18" charset="0"/>
                                                  </a:rPr>
                                                  <m:t>⋅</m:t>
                                                </m:r>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𝐰</m:t>
                                                    </m:r>
                                                  </m:e>
                                                  <m:sup>
                                                    <m:r>
                                                      <a:rPr lang="en-IN">
                                                        <a:latin typeface="Cambria Math" panose="02040503050406030204" pitchFamily="18" charset="0"/>
                                                        <a:ea typeface="Cambria Math" panose="02040503050406030204" pitchFamily="18" charset="0"/>
                                                      </a:rPr>
                                                      <m:t>⊤</m:t>
                                                    </m:r>
                                                  </m:sup>
                                                </m:sSup>
                                                <m:sSup>
                                                  <m:sSupPr>
                                                    <m:ctrlPr>
                                                      <a:rPr lang="en-IN" i="1">
                                                        <a:latin typeface="Cambria Math" panose="02040503050406030204" pitchFamily="18" charset="0"/>
                                                        <a:ea typeface="Cambria Math" panose="02040503050406030204" pitchFamily="18" charset="0"/>
                                                      </a:rPr>
                                                    </m:ctrlPr>
                                                  </m:sSupPr>
                                                  <m:e>
                                                    <m:r>
                                                      <a:rPr lang="en-IN" b="1">
                                                        <a:latin typeface="Cambria Math" panose="02040503050406030204" pitchFamily="18" charset="0"/>
                                                        <a:ea typeface="Cambria Math" panose="02040503050406030204" pitchFamily="18" charset="0"/>
                                                      </a:rPr>
                                                      <m:t>𝐱</m:t>
                                                    </m:r>
                                                  </m:e>
                                                  <m:sup>
                                                    <m:r>
                                                      <a:rPr lang="en-IN" i="1">
                                                        <a:latin typeface="Cambria Math" panose="02040503050406030204" pitchFamily="18" charset="0"/>
                                                        <a:ea typeface="Cambria Math" panose="02040503050406030204" pitchFamily="18" charset="0"/>
                                                      </a:rPr>
                                                      <m:t>𝑖</m:t>
                                                    </m:r>
                                                  </m:sup>
                                                </m:sSup>
                                              </m:e>
                                            </m:d>
                                          </m:e>
                                        </m:func>
                                      </m:e>
                                    </m:d>
                                  </m:e>
                                </m:func>
                              </m:e>
                            </m:nary>
                          </m:e>
                        </m:func>
                      </m:e>
                    </m:func>
                  </m:oMath>
                </a14:m>
                <a:endParaRPr lang="en-IN" dirty="0"/>
              </a:p>
              <a:p>
                <a:r>
                  <a:rPr lang="en-IN" dirty="0"/>
                  <a:t>Thus, the logistic loss function pops out automatically when we try to learn a model that maximizes the likelihood function</a:t>
                </a:r>
              </a:p>
              <a:p>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8" t="-2759" r="-1734" b="-3218"/>
                </a:stretch>
              </a:blipFill>
            </p:spPr>
            <p:txBody>
              <a:bodyPr/>
              <a:lstStyle/>
              <a:p>
                <a:r>
                  <a:rPr lang="en-IN">
                    <a:noFill/>
                  </a:rPr>
                  <a:t> </a:t>
                </a:r>
              </a:p>
            </p:txBody>
          </p:sp>
        </mc:Fallback>
      </mc:AlternateContent>
      <p:sp>
        <p:nvSpPr>
          <p:cNvPr id="4" name="Slide Number Placeholder 3"/>
          <p:cNvSpPr>
            <a:spLocks noGrp="1"/>
          </p:cNvSpPr>
          <p:nvPr>
            <p:ph type="sldNum" sz="quarter" idx="12"/>
          </p:nvPr>
        </p:nvSpPr>
        <p:spPr/>
        <p:txBody>
          <a:bodyPr/>
          <a:lstStyle/>
          <a:p>
            <a:fld id="{157B8E69-23A9-4619-9CFE-E27BFD8A78F9}" type="slidenum">
              <a:rPr lang="en-US" smtClean="0"/>
              <a:t>9</a:t>
            </a:fld>
            <a:endParaRPr lang="en-US"/>
          </a:p>
        </p:txBody>
      </p:sp>
      <p:sp>
        <p:nvSpPr>
          <p:cNvPr id="6" name="Oval 5"/>
          <p:cNvSpPr/>
          <p:nvPr/>
        </p:nvSpPr>
        <p:spPr>
          <a:xfrm>
            <a:off x="3055849" y="4344520"/>
            <a:ext cx="4598398" cy="1027415"/>
          </a:xfrm>
          <a:prstGeom prst="ellipse">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IN"/>
          </a:p>
        </p:txBody>
      </p:sp>
      <p:sp>
        <p:nvSpPr>
          <p:cNvPr id="5" name="Rectangular Callout 4"/>
          <p:cNvSpPr/>
          <p:nvPr/>
        </p:nvSpPr>
        <p:spPr>
          <a:xfrm>
            <a:off x="7654247" y="3774003"/>
            <a:ext cx="4363821" cy="589619"/>
          </a:xfrm>
          <a:prstGeom prst="wedgeRectCallout">
            <a:avLst>
              <a:gd name="adj1" fmla="val -61472"/>
              <a:gd name="adj2" fmla="val 59235"/>
            </a:avLst>
          </a:prstGeom>
          <a:solidFill>
            <a:schemeClr val="tx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0" dirty="0">
                <a:solidFill>
                  <a:schemeClr val="bg1"/>
                </a:solidFill>
                <a:latin typeface="+mj-lt"/>
              </a:rPr>
              <a:t>Also called </a:t>
            </a:r>
            <a:r>
              <a:rPr lang="en-IN" sz="2400" b="0" i="1" dirty="0">
                <a:solidFill>
                  <a:schemeClr val="bg1"/>
                </a:solidFill>
                <a:latin typeface="+mj-lt"/>
              </a:rPr>
              <a:t>negative log-likelihood</a:t>
            </a:r>
            <a:endParaRPr lang="en-US" sz="2400" i="1" dirty="0">
              <a:solidFill>
                <a:schemeClr val="bg1"/>
              </a:solidFill>
              <a:latin typeface="+mj-lt"/>
            </a:endParaRPr>
          </a:p>
        </p:txBody>
      </p:sp>
    </p:spTree>
    <p:extLst>
      <p:ext uri="{BB962C8B-B14F-4D97-AF65-F5344CB8AC3E}">
        <p14:creationId xmlns:p14="http://schemas.microsoft.com/office/powerpoint/2010/main" val="13788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right)">
                                      <p:cBhvr>
                                        <p:cTn id="39" dur="500"/>
                                        <p:tgtEl>
                                          <p:spTgt spid="5"/>
                                        </p:tgtEl>
                                      </p:cBhvr>
                                    </p:animEffect>
                                  </p:childTnLst>
                                </p:cTn>
                              </p:par>
                            </p:childTnLst>
                          </p:cTn>
                        </p:par>
                        <p:par>
                          <p:cTn id="40" fill="hold">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right)">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ORIGINALHEIGHT" val="196.0101"/>
  <p:tag name="ORIGINALWIDTH" val="1186.561"/>
  <p:tag name="LATEXADDIN" val="\documentclass{article}&#10;\usepackage{amsmath,amssymb}&#10;\usepackage{olo}&#10;\pagestyle{empty}&#10;\begin{document}&#10;&#10;\[&#10;\sigma(t) = \frac{1}{1 + \exp(-t)} = \frac{\exp(t)}{\exp(t)+1} &#10;\]&#10;&#10;\end{document}"/>
  <p:tag name="IGUANATEXSIZE" val="40"/>
  <p:tag name="IGUANATEXCURSOR" val="170"/>
</p:tagLst>
</file>

<file path=ppt/tags/tag2.xml><?xml version="1.0" encoding="utf-8"?>
<p:tagLst xmlns:a="http://schemas.openxmlformats.org/drawingml/2006/main" xmlns:r="http://schemas.openxmlformats.org/officeDocument/2006/relationships" xmlns:p="http://schemas.openxmlformats.org/presentationml/2006/main">
  <p:tag name="OUTPUTDPI" val="1200"/>
  <p:tag name="ORIGINALHEIGHT" val="283.4646"/>
  <p:tag name="ORIGINALWIDTH" val="1631.796"/>
  <p:tag name="LATEXADDIN" val="\documentclass{article}&#10;\usepackage{amsmath,amssymb}&#10;\usepackage{olo}&#10;\pagestyle{empty}&#10;\begin{document}&#10;&#10;\[&#10;1 - \sigma(t) = \frac{1}{1 + \exp(t)} = \sigma(-t) &#10;\]&#10;&#10;\end{document}"/>
  <p:tag name="IGUANATEXSIZE" val="40"/>
  <p:tag name="IGUANATEXCURSOR" val="159"/>
  <p:tag name="TRANSPARENCY" val="True"/>
  <p:tag name="FILENAME" val=""/>
  <p:tag name="LATEXENGINEID" val="0"/>
  <p:tag name="TEMPFOLDER" val="c:\temp\"/>
  <p:tag name="LATEXFORMHEIGHT" val="312"/>
  <p:tag name="LATEXFORMWIDTH" val="384"/>
  <p:tag name="LATEXFORMWRAP" val="True"/>
  <p:tag name="BITMAPVECTOR" val="0"/>
</p:tagLst>
</file>

<file path=ppt/theme/theme1.xml><?xml version="1.0" encoding="utf-8"?>
<a:theme xmlns:a="http://schemas.openxmlformats.org/drawingml/2006/main" name="MLC-gold">
  <a:themeElements>
    <a:clrScheme name="Custom 2">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60B1F2"/>
      </a:hlink>
      <a:folHlink>
        <a:srgbClr val="F03B5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LC-gold" id="{A32AEB50-6930-43BE-AF91-EC2A96F639DE}" vid="{F593CA47-3193-4F2F-AF17-9D2EF6BF8596}"/>
    </a:ext>
  </a:extLst>
</a:theme>
</file>

<file path=docProps/app.xml><?xml version="1.0" encoding="utf-8"?>
<Properties xmlns="http://schemas.openxmlformats.org/officeDocument/2006/extended-properties" xmlns:vt="http://schemas.openxmlformats.org/officeDocument/2006/docPropsVTypes">
  <Template>MLC-gold</Template>
  <TotalTime>173</TotalTime>
  <Words>2664</Words>
  <Application>Microsoft Office PowerPoint</Application>
  <PresentationFormat>Widescreen</PresentationFormat>
  <Paragraphs>151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 Math</vt:lpstr>
      <vt:lpstr>Wingdings</vt:lpstr>
      <vt:lpstr>MLC-gold</vt:lpstr>
      <vt:lpstr>Probabilistic ML</vt:lpstr>
      <vt:lpstr>Probabilistic ML</vt:lpstr>
      <vt:lpstr>Probabilistic ML for Classification</vt:lpstr>
      <vt:lpstr>Probabilistic Binary Classification</vt:lpstr>
      <vt:lpstr>Probabilistic Binary Classification</vt:lpstr>
      <vt:lpstr>Sigmoid Function</vt:lpstr>
      <vt:lpstr>Likelihood</vt:lpstr>
      <vt:lpstr>Maximum Likelihood</vt:lpstr>
      <vt:lpstr>Logistic Regression</vt:lpstr>
      <vt:lpstr>Probabilistic Multiclassification</vt:lpstr>
      <vt:lpstr>Softmax Regression</vt:lpstr>
      <vt:lpstr>General Recipe for MLE Algorithms</vt:lpstr>
      <vt:lpstr>Probabilistic Regression</vt:lpstr>
      <vt:lpstr>Probabilistic Regression</vt:lpstr>
    </vt:vector>
  </TitlesOfParts>
  <Company>Indian Institute of Technology Kanpur, Kanpur, 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Probabilistic ML</dc:title>
  <dc:creator>Purushottam Kar</dc:creator>
  <cp:lastModifiedBy>Purushottam Kar</cp:lastModifiedBy>
  <cp:revision>4</cp:revision>
  <dcterms:created xsi:type="dcterms:W3CDTF">2023-03-02T15:58:03Z</dcterms:created>
  <dcterms:modified xsi:type="dcterms:W3CDTF">2023-03-03T15:21:51Z</dcterms:modified>
</cp:coreProperties>
</file>