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2" r:id="rId3"/>
    <p:sldId id="313" r:id="rId4"/>
    <p:sldId id="316" r:id="rId5"/>
    <p:sldId id="318" r:id="rId6"/>
    <p:sldId id="317" r:id="rId7"/>
    <p:sldId id="319" r:id="rId8"/>
    <p:sldId id="314" r:id="rId9"/>
    <p:sldId id="315" r:id="rId10"/>
    <p:sldId id="321" r:id="rId11"/>
    <p:sldId id="322" r:id="rId12"/>
    <p:sldId id="323" r:id="rId13"/>
    <p:sldId id="32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 autoAdjust="0"/>
    <p:restoredTop sz="94660"/>
  </p:normalViewPr>
  <p:slideViewPr>
    <p:cSldViewPr snapToGrid="0">
      <p:cViewPr varScale="1">
        <p:scale>
          <a:sx n="64" d="100"/>
          <a:sy n="64" d="100"/>
        </p:scale>
        <p:origin x="95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accent5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alpha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398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92BA360-9028-CAFD-7CC9-7324784D2F72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rgbClr val="181818"/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5987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554426D-A57D-2872-1A9B-D0880F57D575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6026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067CA42-BE57-73B7-7104-58F79FB47D27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969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3008D5E-0784-C123-828D-9F77964573E8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085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7AA87C3-328D-727B-F67B-1E92C26B11DE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v"/>
              <a:defRPr sz="3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 sz="2800" i="0">
                <a:solidFill>
                  <a:schemeClr val="bg1"/>
                </a:solidFill>
              </a:defRPr>
            </a:lvl2pPr>
            <a:lvl3pPr marL="1257300" marR="0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53353" y="466165"/>
            <a:ext cx="259977" cy="5946282"/>
          </a:xfrm>
          <a:prstGeom prst="rect">
            <a:avLst/>
          </a:prstGeom>
          <a:solidFill>
            <a:srgbClr val="138BEA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5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F07FC2-A655-A2A7-54E6-0A7D9258F47B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417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F4C456E-7040-95FE-B22F-C17CC21C8A6E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8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8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732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utr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850" y="4424515"/>
            <a:ext cx="10782300" cy="894735"/>
          </a:xfrm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5400" spc="-120" baseline="0">
                <a:solidFill>
                  <a:schemeClr val="accent5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850" y="5319252"/>
            <a:ext cx="10782300" cy="533544"/>
          </a:xfrm>
        </p:spPr>
        <p:txBody>
          <a:bodyPr>
            <a:normAutofit/>
          </a:bodyPr>
          <a:lstStyle>
            <a:lvl1pPr marL="0" indent="0" algn="ctr">
              <a:buNone/>
              <a:defRPr sz="3200" i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alpha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DE5A13E-6B39-5EB9-018F-9DA365B4DF33}"/>
              </a:ext>
            </a:extLst>
          </p:cNvPr>
          <p:cNvSpPr>
            <a:spLocks noChangeAspect="1"/>
          </p:cNvSpPr>
          <p:nvPr/>
        </p:nvSpPr>
        <p:spPr>
          <a:xfrm>
            <a:off x="5181601" y="1446182"/>
            <a:ext cx="1828799" cy="18288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8EEE6-8976-851D-F510-207FC6D4CF21}"/>
              </a:ext>
            </a:extLst>
          </p:cNvPr>
          <p:cNvSpPr>
            <a:spLocks noChangeAspect="1"/>
          </p:cNvSpPr>
          <p:nvPr/>
        </p:nvSpPr>
        <p:spPr>
          <a:xfrm>
            <a:off x="7785731" y="1455326"/>
            <a:ext cx="3218688" cy="181051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D848510-2F64-4D88-22C1-3FF7F2533D22}"/>
              </a:ext>
            </a:extLst>
          </p:cNvPr>
          <p:cNvSpPr>
            <a:spLocks noChangeAspect="1"/>
          </p:cNvSpPr>
          <p:nvPr/>
        </p:nvSpPr>
        <p:spPr>
          <a:xfrm>
            <a:off x="1187581" y="1455326"/>
            <a:ext cx="3218688" cy="181051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196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26F2899-BB1A-C8A9-12B0-A07F6B33176A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876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D07AB90-9728-28A7-0C31-273BFC645DFA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595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E906DB1-8C12-010E-62DB-3FD29C5810E0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04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10217797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cap="none" baseline="0"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1150" y="6412447"/>
            <a:ext cx="1382532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6191A775-A9D4-4040-8AFC-83688DAFC007}" type="datetimeFigureOut">
              <a:rPr lang="en-IN" smtClean="0"/>
              <a:t>24-02-2023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013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5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32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32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800" i="1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e.iitk.ac.in/users/purushot/courses/ml/2022-23-w/discussion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F1F74-DEAA-F665-5A24-BA7F4D505A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Practice Session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E3EFB0-05A3-CE5C-43F3-E9E4EB610D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511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0BAF5-2EF2-2C26-D495-8AC471975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Construction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FC4DB1-387F-C694-0959-7CB1E7BD80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4"/>
                <a:ext cx="12091046" cy="530082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IN" sz="32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IN" sz="320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min</m:t>
                              </m:r>
                            </m:e>
                            <m:sub>
                              <m: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  <m: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IN" sz="3200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IN" sz="3200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IN" sz="3200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</m:sup>
                              </m:sSup>
                            </m:sub>
                          </m:sSub>
                        </m:e>
                        <m:e>
                          <m:f>
                            <m:fPr>
                              <m:ctrlP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fPr>
                            <m:num>
                              <m: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naryPr>
                            <m:sub>
                              <m: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  <m: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sz="3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3200" b="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3200" b="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</m:sup>
                              </m:sSup>
                            </m:e>
                          </m:nary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IN" sz="320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s</m:t>
                          </m:r>
                          <m:r>
                            <a:rPr lang="en-IN" sz="320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n-IN" sz="320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t</m:t>
                          </m:r>
                          <m:r>
                            <a:rPr lang="en-IN" sz="320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.</m:t>
                          </m:r>
                        </m:e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IN" sz="3200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𝑥</m:t>
                                </m:r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200" b="0" i="1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≤0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I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ℒ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𝛂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𝛃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⊤</m:t>
                        </m:r>
                      </m:sup>
                    </m:sSup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𝛂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⊤</m:t>
                        </m:r>
                      </m:sup>
                    </m:sSup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𝐚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</m:e>
                    </m:d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𝛃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⊤</m:t>
                        </m:r>
                      </m:sup>
                    </m:sSup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𝐚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</m:e>
                    </m:d>
                  </m:oMath>
                </a14:m>
                <a:endParaRPr lang="en-IN" b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I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ℒ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𝛂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𝛃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𝛂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𝛃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⊤</m:t>
                        </m:r>
                      </m:sup>
                    </m:sSup>
                    <m:r>
                      <a:rPr lang="en-US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⊤</m:t>
                        </m:r>
                      </m:sup>
                    </m:sSup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𝛂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𝛃</m:t>
                        </m:r>
                      </m:e>
                    </m:d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𝛃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𝛂</m:t>
                            </m:r>
                          </m:e>
                        </m:d>
                      </m:e>
                      <m:sup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⊤</m:t>
                        </m:r>
                      </m:sup>
                    </m:sSup>
                    <m:r>
                      <a:rPr lang="en-US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</m:t>
                    </m:r>
                  </m:oMath>
                </a14:m>
                <a:endParaRPr lang="en-IN" b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𝛂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𝛃</m:t>
                        </m:r>
                      </m:e>
                    </m:d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</m:t>
                            </m:r>
                          </m:lim>
                        </m:limLow>
                      </m:fName>
                      <m:e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𝛂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𝛃</m:t>
                            </m:r>
                          </m:e>
                        </m:d>
                      </m:e>
                    </m:func>
                  </m:oMath>
                </a14:m>
                <a:endParaRPr lang="en-IN" b="1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IN" b="1" dirty="0">
                    <a:solidFill>
                      <a:srgbClr val="FF0000"/>
                    </a:solidFill>
                  </a:rPr>
                  <a:t>Minimize w.r.t.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</a:rPr>
                  <a:t>, use FOO</a:t>
                </a:r>
                <a:br>
                  <a:rPr lang="en-IN" dirty="0">
                    <a:solidFill>
                      <a:srgbClr val="FF0000"/>
                    </a:solidFill>
                  </a:rPr>
                </a:b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𝛃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𝛂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⊤</m:t>
                        </m:r>
                      </m:sup>
                    </m:sSup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endParaRPr lang="en-IN" i="0" dirty="0">
                  <a:solidFill>
                    <a:srgbClr val="FF0000"/>
                  </a:solidFill>
                </a:endParaRPr>
              </a:p>
              <a:p>
                <a:endParaRPr lang="en-IN" b="1" dirty="0">
                  <a:solidFill>
                    <a:srgbClr val="FF0000"/>
                  </a:solidFill>
                </a:endParaRPr>
              </a:p>
              <a:p>
                <a:endParaRPr lang="en-IN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FC4DB1-387F-C694-0959-7CB1E7BD80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4"/>
                <a:ext cx="12091046" cy="5300823"/>
              </a:xfrm>
              <a:blipFill>
                <a:blip r:embed="rId2"/>
                <a:stretch>
                  <a:fillRect t="-160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1698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45536-DB5E-11C6-A14A-D1575C4A1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Construction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1AEE68-B606-AC73-35EF-24281167AC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3353" y="1111624"/>
                <a:ext cx="11938647" cy="530082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I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ℒ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𝛂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𝛃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𝛂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𝛃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⊤</m:t>
                        </m:r>
                      </m:sup>
                    </m:sSup>
                    <m:r>
                      <a:rPr lang="en-US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⊤</m:t>
                        </m:r>
                      </m:sup>
                    </m:sSup>
                    <m:d>
                      <m:d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𝛂</m:t>
                        </m:r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𝛃</m:t>
                        </m:r>
                      </m:e>
                    </m:d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𝛃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𝛂</m:t>
                            </m:r>
                          </m:e>
                        </m:d>
                      </m:e>
                      <m:sup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⊤</m:t>
                        </m:r>
                      </m:sup>
                    </m:sSup>
                    <m:r>
                      <a:rPr lang="en-US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</m:t>
                    </m:r>
                  </m:oMath>
                </a14:m>
                <a:endParaRPr lang="en-IN" b="1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IN" b="1" dirty="0">
                    <a:solidFill>
                      <a:srgbClr val="FF0000"/>
                    </a:solidFill>
                  </a:rPr>
                  <a:t>Minimize w.r.t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𝐜</m:t>
                    </m:r>
                  </m:oMath>
                </a14:m>
                <a:r>
                  <a:rPr lang="en-IN" b="1" dirty="0">
                    <a:solidFill>
                      <a:srgbClr val="FF0000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𝛂</m:t>
                    </m:r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𝛃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endParaRPr lang="en-IN" b="1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IN" b="1" dirty="0">
                    <a:solidFill>
                      <a:srgbClr val="FF0000"/>
                    </a:solidFill>
                  </a:rPr>
                  <a:t>We know that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𝛃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𝛂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⊤</m:t>
                        </m:r>
                      </m:sup>
                    </m:sSup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IN" b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𝛂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𝛃</m:t>
                        </m:r>
                      </m:e>
                    </m:d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𝛃</m:t>
                                    </m:r>
                                    <m:r>
                                      <a:rPr lang="en-US" b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𝛂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⊤</m:t>
                                </m:r>
                              </m:sup>
                            </m:sSup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m:rPr>
                                <m:nor/>
                              </m:rPr>
                              <a:rPr lang="en-IN" b="1" dirty="0">
                                <a:solidFill>
                                  <a:srgbClr val="FF0000"/>
                                </a:solidFill>
                              </a:rPr>
                              <m:t> 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𝛃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𝛂</m:t>
                            </m:r>
                          </m:e>
                        </m:d>
                      </m:e>
                      <m:sup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⊤</m:t>
                        </m:r>
                      </m:sup>
                    </m:sSup>
                    <m:r>
                      <a:rPr lang="en-US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</m:t>
                    </m:r>
                  </m:oMath>
                </a14:m>
                <a:endParaRPr lang="en-IN" b="1" dirty="0">
                  <a:solidFill>
                    <a:srgbClr val="FF0000"/>
                  </a:solidFill>
                </a:endParaRPr>
              </a:p>
              <a:p>
                <a:r>
                  <a:rPr lang="en-IN" b="1" dirty="0">
                    <a:solidFill>
                      <a:srgbClr val="FF0000"/>
                    </a:solidFill>
                  </a:rPr>
                  <a:t>Substituting </a:t>
                </a:r>
                <a14:m>
                  <m:oMath xmlns:m="http://schemas.openxmlformats.org/officeDocument/2006/math">
                    <m:r>
                      <a:rPr lang="en-US" b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𝛃</m:t>
                    </m:r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𝛂</m:t>
                    </m:r>
                  </m:oMath>
                </a14:m>
                <a:r>
                  <a:rPr lang="en-IN" b="1" dirty="0">
                    <a:solidFill>
                      <a:srgbClr val="FF0000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𝛂</m:t>
                        </m:r>
                      </m:e>
                    </m:d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𝛂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⊤</m:t>
                                </m:r>
                              </m:sup>
                            </m:sSup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m:rPr>
                                <m:nor/>
                              </m:rPr>
                              <a:rPr lang="en-IN" b="1" dirty="0">
                                <a:solidFill>
                                  <a:srgbClr val="FF0000"/>
                                </a:solidFill>
                              </a:rPr>
                              <m:t> 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𝛂</m:t>
                            </m:r>
                          </m:e>
                        </m:d>
                      </m:e>
                      <m:sup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⊤</m:t>
                        </m:r>
                      </m:sup>
                    </m:sSup>
                    <m:r>
                      <a:rPr lang="en-US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𝐚</m:t>
                    </m:r>
                  </m:oMath>
                </a14:m>
                <a:endParaRPr lang="en-IN" b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IN" b="1" dirty="0">
                    <a:solidFill>
                      <a:srgbClr val="FF0000"/>
                    </a:solidFill>
                  </a:rPr>
                  <a:t> =&gt; 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𝛂</m:t>
                    </m:r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IN" b="1" dirty="0">
                    <a:solidFill>
                      <a:srgbClr val="FF0000"/>
                    </a:solidFill>
                  </a:rPr>
                  <a:t> =&gt;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𝛂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IN" b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sSup>
                          <m:sSup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  <m:r>
                                          <a:rPr lang="en-US" b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b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𝛂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⊤</m:t>
                                    </m:r>
                                  </m:sup>
                                </m:sSup>
                                <m:r>
                                  <a:rPr lang="en-US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m:rPr>
                                    <m:nor/>
                                  </m:rPr>
                                  <a:rPr lang="en-IN" b="1" dirty="0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𝛂</m:t>
                                </m:r>
                              </m:e>
                            </m:d>
                          </m:e>
                          <m:sup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⊤</m:t>
                            </m:r>
                          </m:sup>
                        </m:sSup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𝐚</m:t>
                        </m:r>
                      </m:e>
                    </m:func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IN" dirty="0">
                    <a:solidFill>
                      <a:srgbClr val="FF0000"/>
                    </a:solidFill>
                  </a:rPr>
                  <a:t>Apply QUIN trick to do coordinate minimization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:endParaRPr lang="en-IN" b="1" dirty="0">
                  <a:solidFill>
                    <a:srgbClr val="FF0000"/>
                  </a:solidFill>
                </a:endParaRPr>
              </a:p>
              <a:p>
                <a:endParaRPr lang="en-IN" b="1" dirty="0">
                  <a:solidFill>
                    <a:srgbClr val="FF0000"/>
                  </a:solidFill>
                </a:endParaRPr>
              </a:p>
              <a:p>
                <a:endParaRPr lang="en-IN" b="1" dirty="0">
                  <a:solidFill>
                    <a:srgbClr val="FF0000"/>
                  </a:solidFill>
                </a:endParaRPr>
              </a:p>
              <a:p>
                <a:endParaRPr lang="en-IN" b="1" dirty="0">
                  <a:solidFill>
                    <a:srgbClr val="FF0000"/>
                  </a:solidFill>
                </a:endParaRP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1AEE68-B606-AC73-35EF-24281167AC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3" y="1111624"/>
                <a:ext cx="11938647" cy="5300823"/>
              </a:xfrm>
              <a:blipFill>
                <a:blip r:embed="rId2"/>
                <a:stretch>
                  <a:fillRect l="-56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4529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4CF70-B019-95D7-8853-D7BCD134D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Construction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148737-8186-49D9-C19B-21E20F2CFF5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/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1−2</m:t>
                                    </m:r>
                                    <m:sSub>
                                      <m:sSubPr>
                                        <m:ctrlPr>
                                          <a:rPr lang="en-US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supHide m:val="on"/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b>
                      <m:sup/>
                      <m:e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1−2</m:t>
                                    </m:r>
                                    <m:sSub>
                                      <m:sSubPr>
                                        <m:ctrlPr>
                                          <a:rPr lang="en-US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supHide m:val="on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≠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/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1−2</m:t>
                                </m:r>
                                <m:sSub>
                                  <m:sSubPr>
                                    <m:ctrlPr>
                                      <a:rPr lang="en-US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1−2</m:t>
                                </m:r>
                                <m:sSub>
                                  <m:sSubPr>
                                    <m:ctrlPr>
                                      <a:rPr lang="en-US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𝒋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e>
                    </m:d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supHide m:val="on"/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b>
                      <m:sup/>
                      <m:e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e>
                            </m:d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1−2</m:t>
                                    </m:r>
                                    <m:sSub>
                                      <m:sSubPr>
                                        <m:ctrlPr>
                                          <a:rPr lang="en-US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1−2</m:t>
                                </m:r>
                                <m:sSub>
                                  <m:sSubPr>
                                    <m:ctrlPr>
                                      <a:rPr lang="en-US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≠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/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1−2</m:t>
                                    </m:r>
                                    <m:sSub>
                                      <m:sSubPr>
                                        <m:ctrlPr>
                                          <a:rPr lang="en-US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1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𝒋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d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func>
                  </m:oMath>
                </a14:m>
                <a:endParaRPr lang="en-IN" dirty="0"/>
              </a:p>
              <a:p>
                <a:pPr lvl="2"/>
                <a:r>
                  <a:rPr lang="en-IN" dirty="0">
                    <a:solidFill>
                      <a:srgbClr val="FF0000"/>
                    </a:solidFill>
                  </a:rPr>
                  <a:t>Use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≝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1−2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e>
                            </m:d>
                          </m:lim>
                        </m:limLow>
                      </m:fName>
                      <m:e>
                        <m:sSubSup>
                          <m:sSubSup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r>
                  <a:rPr lang="en-IN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sub>
                    </m:sSub>
                    <m:f>
                      <m:fPr>
                        <m:ctrl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d>
                  </m:oMath>
                </a14:m>
                <a:r>
                  <a:rPr lang="en-IN" dirty="0">
                    <a:solidFill>
                      <a:srgbClr val="FF0000"/>
                    </a:solidFill>
                  </a:rPr>
                  <a:t> -- by QUIN trick!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≝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IN" dirty="0">
                    <a:solidFill>
                      <a:srgbClr val="FF0000"/>
                    </a:solidFill>
                  </a:rPr>
                  <a:t> -- bookkeeping variable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new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old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sSubSup>
                      <m:sSub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new</m:t>
                        </m:r>
                      </m:sup>
                    </m:sSub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sSubSup>
                      <m:sSub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old</m:t>
                        </m:r>
                      </m:sup>
                    </m:sSubSup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148737-8186-49D9-C19B-21E20F2CFF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6285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603B3-2180-AC94-4829-751D6D1DF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282F7A-AB5B-3FA4-F1C5-B3FA10906F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mean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b>
                      <m:sup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min</m:t>
                                </m:r>
                              </m:e>
                              <m:li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lim>
                            </m:limLow>
                          </m:fName>
                          <m:e>
                            <m:nary>
                              <m:naryPr>
                                <m:chr m:val="∑"/>
                                <m:limLoc m:val="subSup"/>
                                <m:sup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9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p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func>
                      </m:e>
                    </m:func>
                  </m:oMath>
                </a14:m>
                <a:endParaRPr lang="en-IN" dirty="0"/>
              </a:p>
              <a:p>
                <a:endParaRPr lang="en-IN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IN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282F7A-AB5B-3FA4-F1C5-B3FA10906F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62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92016C3-99B3-7B6E-2F6A-5EBF35F92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</p:spPr>
        <p:txBody>
          <a:bodyPr anchor="ctr">
            <a:normAutofit/>
          </a:bodyPr>
          <a:lstStyle/>
          <a:p>
            <a:r>
              <a:rPr lang="en-US" dirty="0" err="1"/>
              <a:t>Midsem</a:t>
            </a:r>
            <a:r>
              <a:rPr lang="en-US" dirty="0"/>
              <a:t> Exam</a:t>
            </a:r>
            <a:endParaRPr lang="en-IN" dirty="0"/>
          </a:p>
        </p:txBody>
      </p:sp>
      <p:pic>
        <p:nvPicPr>
          <p:cNvPr id="14" name="Picture 13" descr="Glasses on top of a book">
            <a:extLst>
              <a:ext uri="{FF2B5EF4-FFF2-40B4-BE49-F238E27FC236}">
                <a16:creationId xmlns:a16="http://schemas.microsoft.com/office/drawing/2014/main" id="{E415EA67-6399-B6C5-57F1-11B6F65077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2" r="26684" b="-1"/>
          <a:stretch/>
        </p:blipFill>
        <p:spPr>
          <a:xfrm>
            <a:off x="253352" y="1111623"/>
            <a:ext cx="5757977" cy="5300823"/>
          </a:xfrm>
          <a:prstGeom prst="rect">
            <a:avLst/>
          </a:prstGeom>
          <a:noFill/>
        </p:spPr>
      </p:pic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3202BA10-88EE-5F1D-ED4D-4051992C2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6180670" cy="57463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Feb 26 (Sun)</a:t>
            </a:r>
            <a:r>
              <a:rPr lang="en-IN" dirty="0">
                <a:solidFill>
                  <a:schemeClr val="accent5"/>
                </a:solidFill>
              </a:rPr>
              <a:t>, </a:t>
            </a:r>
            <a:r>
              <a:rPr lang="en-IN" dirty="0">
                <a:solidFill>
                  <a:srgbClr val="FF0000"/>
                </a:solidFill>
              </a:rPr>
              <a:t>8AM</a:t>
            </a:r>
            <a:r>
              <a:rPr lang="en-IN" dirty="0">
                <a:solidFill>
                  <a:schemeClr val="accent5"/>
                </a:solidFill>
              </a:rPr>
              <a:t>, L18,19,20</a:t>
            </a:r>
          </a:p>
          <a:p>
            <a:pPr lvl="2"/>
            <a:r>
              <a:rPr lang="en-IN" dirty="0"/>
              <a:t>Only for registered students (regular + audit)</a:t>
            </a:r>
          </a:p>
          <a:p>
            <a:pPr lvl="2"/>
            <a:r>
              <a:rPr lang="en-IN" dirty="0"/>
              <a:t>Assigned seating – announced on Piazza</a:t>
            </a:r>
          </a:p>
          <a:p>
            <a:r>
              <a:rPr lang="en-US" dirty="0"/>
              <a:t>Open notes (handwritten only)</a:t>
            </a:r>
          </a:p>
          <a:p>
            <a:r>
              <a:rPr lang="en-US" dirty="0"/>
              <a:t>No mobile phones, tablets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Bring your institute ID card</a:t>
            </a:r>
          </a:p>
          <a:p>
            <a:pPr lvl="2"/>
            <a:r>
              <a:rPr lang="en-US" dirty="0"/>
              <a:t>If you don’t bring it, you will have to spend precious time during the exam getting verified separately</a:t>
            </a:r>
          </a:p>
          <a:p>
            <a:r>
              <a:rPr lang="en-US" dirty="0"/>
              <a:t>Syllabus:</a:t>
            </a:r>
          </a:p>
          <a:p>
            <a:pPr lvl="2"/>
            <a:r>
              <a:rPr lang="en-US" dirty="0"/>
              <a:t>All videos, slides, code linked on the course discussion page (link below) till 22 Feb 2023 (Wed)</a:t>
            </a:r>
            <a:br>
              <a:rPr lang="en-US" dirty="0"/>
            </a:br>
            <a:r>
              <a:rPr lang="en-US" dirty="0">
                <a:hlinkClick r:id="rId3"/>
              </a:rPr>
              <a:t>https://www.cse.iitk.ac.in/users/purushot/courses/ml/2022-23-w/discussion.html</a:t>
            </a:r>
            <a:r>
              <a:rPr lang="en-US" dirty="0"/>
              <a:t> </a:t>
            </a:r>
          </a:p>
          <a:p>
            <a:r>
              <a:rPr lang="en-US" dirty="0"/>
              <a:t>See GitHub for practice questions</a:t>
            </a:r>
          </a:p>
        </p:txBody>
      </p:sp>
    </p:spTree>
    <p:extLst>
      <p:ext uri="{BB962C8B-B14F-4D97-AF65-F5344CB8AC3E}">
        <p14:creationId xmlns:p14="http://schemas.microsoft.com/office/powerpoint/2010/main" val="217338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4B9EB4A-9078-577A-6E54-EA383583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 (True/False)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CDD2BE47-1DA4-AF33-FC21-8055354C7F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sz="3200" dirty="0">
                    <a:effectLst/>
                    <a:latin typeface="+mj-lt"/>
                    <a:ea typeface="Calibri" panose="020F0502020204030204" pitchFamily="34" charset="0"/>
                  </a:rPr>
                  <a:t>The Nikola company shares have a 40% chance of crashing if its owner </a:t>
                </a:r>
                <a:r>
                  <a:rPr lang="en-IN" sz="3200" dirty="0" err="1">
                    <a:effectLst/>
                    <a:latin typeface="+mj-lt"/>
                    <a:ea typeface="Calibri" panose="020F0502020204030204" pitchFamily="34" charset="0"/>
                  </a:rPr>
                  <a:t>Ksümnöle</a:t>
                </a:r>
                <a:r>
                  <a:rPr lang="en-IN" sz="3200" dirty="0">
                    <a:effectLst/>
                    <a:latin typeface="+mj-lt"/>
                    <a:ea typeface="Calibri" panose="020F0502020204030204" pitchFamily="34" charset="0"/>
                  </a:rPr>
                  <a:t> tweets something silly. The shares have a 10% chance of crashing if no silly tweet is sent. </a:t>
                </a:r>
                <a:r>
                  <a:rPr lang="en-IN" sz="3200" dirty="0" err="1">
                    <a:effectLst/>
                    <a:latin typeface="+mj-lt"/>
                    <a:ea typeface="Calibri" panose="020F0502020204030204" pitchFamily="34" charset="0"/>
                  </a:rPr>
                  <a:t>Ksümnöle</a:t>
                </a:r>
                <a:r>
                  <a:rPr lang="en-IN" sz="3200" dirty="0">
                    <a:effectLst/>
                    <a:latin typeface="+mj-lt"/>
                    <a:ea typeface="Calibri" panose="020F0502020204030204" pitchFamily="34" charset="0"/>
                  </a:rPr>
                  <a:t> tweets something silly with a 20% chance. Then, the probability that Nikola shares will crash, is less than 20%. Justify by calculating the probability.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  <a:latin typeface="+mj-lt"/>
                  </a:rPr>
                  <a:t>: crash,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  <a:latin typeface="+mj-lt"/>
                  </a:rPr>
                  <a:t>: silly</a:t>
                </a:r>
              </a:p>
              <a:p>
                <a14:m>
                  <m:oMath xmlns:m="http://schemas.openxmlformats.org/officeDocument/2006/math">
                    <m:r>
                      <a:rPr lang="en-I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  <a:latin typeface="+mj-lt"/>
                  </a:rPr>
                  <a:t>, </a:t>
                </a:r>
                <a14:m>
                  <m:oMath xmlns:m="http://schemas.openxmlformats.org/officeDocument/2006/math">
                    <m:r>
                      <a:rPr lang="en-I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|¬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=0.1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  <a:latin typeface="+mj-lt"/>
                  </a:rPr>
                  <a:t>, </a:t>
                </a:r>
                <a14:m>
                  <m:oMath xmlns:m="http://schemas.openxmlformats.org/officeDocument/2006/math">
                    <m:r>
                      <a:rPr lang="en-I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</m:t>
                    </m:r>
                  </m:oMath>
                </a14:m>
                <a:endParaRPr lang="en-IN" dirty="0">
                  <a:solidFill>
                    <a:srgbClr val="FF0000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en-I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|¬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¬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=0.4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⋅0.2+0.1⋅0.8</m:t>
                    </m:r>
                  </m:oMath>
                </a14:m>
                <a:endParaRPr lang="en-IN" dirty="0">
                  <a:solidFill>
                    <a:srgbClr val="FF0000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=.08+.08=0.16</m:t>
                    </m:r>
                  </m:oMath>
                </a14:m>
                <a:endParaRPr lang="en-IN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CDD2BE47-1DA4-AF33-FC21-8055354C7F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7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035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4B9EB4A-9078-577A-6E54-EA383583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 (True/False)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CDD2BE47-1DA4-AF33-FC21-8055354C7F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5"/>
                <a:ext cx="11600328" cy="4931366"/>
              </a:xfrm>
            </p:spPr>
            <p:txBody>
              <a:bodyPr>
                <a:normAutofit/>
              </a:bodyPr>
              <a:lstStyle/>
              <a:p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Given three vectors </a:t>
                </a:r>
                <a14:m>
                  <m:oMath xmlns:m="http://schemas.openxmlformats.org/officeDocument/2006/math">
                    <m:r>
                      <a:rPr lang="en-IN" sz="3200" b="1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𝐱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en-IN" sz="3200" b="1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𝐲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en-IN" sz="3200" b="1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𝐳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∈</m:t>
                    </m:r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ℝ</m:t>
                        </m:r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200" b="1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b="1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𝐱</m:t>
                        </m:r>
                      </m:e>
                      <m:sup>
                        <m:r>
                          <a:rPr lang="en-IN" sz="3200" b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⊤</m:t>
                        </m:r>
                      </m:sup>
                    </m:sSup>
                    <m:r>
                      <a:rPr lang="en-IN" sz="3200" b="1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𝐳</m:t>
                    </m:r>
                    <m:r>
                      <a:rPr lang="en-IN" sz="3200" b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&gt;</m:t>
                    </m:r>
                    <m:sSup>
                      <m:sSupPr>
                        <m:ctrlPr>
                          <a:rPr lang="en-IN" sz="3200" b="1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b="1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𝐱</m:t>
                        </m:r>
                      </m:e>
                      <m:sup>
                        <m:r>
                          <a:rPr lang="en-IN" sz="3200" b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⊤</m:t>
                        </m:r>
                      </m:sup>
                    </m:sSup>
                    <m:r>
                      <a:rPr lang="en-IN" sz="3200" b="1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𝐲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, it is always the case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IN" sz="3200" b="1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𝐱</m:t>
                            </m:r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r>
                              <a:rPr lang="en-IN" sz="3200" b="1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𝐳</m:t>
                            </m:r>
                          </m:e>
                        </m:d>
                      </m:e>
                      <m:sub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  <m: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</m:t>
                    </m:r>
                    <m:sSubSup>
                      <m:sSubSup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IN" sz="3200" b="1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𝐱</m:t>
                            </m:r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r>
                              <a:rPr lang="en-IN" sz="3200" b="1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𝐲</m:t>
                            </m:r>
                          </m:e>
                        </m:d>
                      </m:e>
                      <m:sub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  <m: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. Give a proof if True else give a counter example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I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IN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𝐱</m:t>
                            </m:r>
                          </m:e>
                        </m:d>
                      </m:e>
                      <m:sub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  <m:sup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sSubSup>
                      <m:sSubSupPr>
                        <m:ctrlP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𝒛</m:t>
                            </m:r>
                          </m:e>
                        </m:d>
                      </m:e>
                      <m:sub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  <m:sup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  <m:r>
                      <a:rPr lang="en-US" sz="32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−2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⋅</m:t>
                    </m:r>
                    <m:sSup>
                      <m:sSupPr>
                        <m:ctrlPr>
                          <a:rPr lang="en-IN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𝐱</m:t>
                        </m:r>
                      </m:e>
                      <m:sup>
                        <m:r>
                          <a:rPr lang="en-IN" sz="3200" b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⊤</m:t>
                        </m:r>
                      </m:sup>
                    </m:sSup>
                    <m:r>
                      <a:rPr lang="en-IN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𝐳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</m:t>
                    </m:r>
                    <m:sSubSup>
                      <m:sSubSupPr>
                        <m:ctrlP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𝒛</m:t>
                            </m:r>
                          </m:e>
                        </m:d>
                      </m:e>
                      <m:sub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  <m:sup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  <m:r>
                      <a:rPr lang="en-US" sz="32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</m:t>
                    </m:r>
                    <m:sSubSup>
                      <m:sSubSupPr>
                        <m:ctrlPr>
                          <a:rPr lang="en-I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I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𝐱</m:t>
                            </m:r>
                          </m:e>
                        </m:d>
                      </m:e>
                      <m:sub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  <m:sup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sSubSup>
                      <m:sSubSupPr>
                        <m:ctrlP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𝐲</m:t>
                            </m:r>
                          </m:e>
                        </m:d>
                      </m:e>
                      <m:sub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  <m:sup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  <m:r>
                      <a:rPr lang="en-US" sz="32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−2⋅</m:t>
                    </m:r>
                    <m:sSup>
                      <m:sSupPr>
                        <m:ctrlPr>
                          <a:rPr lang="en-IN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𝐱</m:t>
                        </m:r>
                      </m:e>
                      <m:sup>
                        <m:r>
                          <a:rPr lang="en-IN" sz="3200" b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⊤</m:t>
                        </m:r>
                      </m:sup>
                    </m:sSup>
                    <m:r>
                      <a:rPr lang="en-IN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𝐲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</m:t>
                    </m:r>
                    <m:sSubSup>
                      <m:sSubSupPr>
                        <m:ctrlP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𝐲</m:t>
                            </m:r>
                          </m:e>
                        </m:d>
                      </m:e>
                      <m:sub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  <m:sup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</m:oMath>
                </a14:m>
                <a:endParaRPr lang="en-IN" dirty="0">
                  <a:solidFill>
                    <a:srgbClr val="FF0000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I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IN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𝐱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𝐳</m:t>
                            </m:r>
                          </m:e>
                        </m:d>
                      </m:e>
                      <m:sub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  <m:sup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</m:t>
                    </m:r>
                    <m:sSubSup>
                      <m:sSubSupPr>
                        <m:ctrlP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b="1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𝐳</m:t>
                            </m:r>
                          </m:e>
                        </m:d>
                      </m:e>
                      <m:sub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  <m:sup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</m:t>
                    </m:r>
                    <m:sSubSup>
                      <m:sSubSupPr>
                        <m:ctrlP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I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𝐱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𝐲</m:t>
                            </m:r>
                          </m:e>
                        </m:d>
                      </m:e>
                      <m:sub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  <m:sup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</m:t>
                    </m:r>
                    <m:sSubSup>
                      <m:sSubSupPr>
                        <m:ctrlP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𝐲</m:t>
                            </m:r>
                          </m:e>
                        </m:d>
                      </m:e>
                      <m:sub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  <m:sup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</m:oMath>
                </a14:m>
                <a:endParaRPr lang="en-IN" dirty="0">
                  <a:solidFill>
                    <a:srgbClr val="FF0000"/>
                  </a:solidFill>
                  <a:latin typeface="+mj-lt"/>
                </a:endParaRPr>
              </a:p>
              <a:p>
                <a:pPr algn="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br>
                  <a:rPr lang="en-US" b="0" dirty="0">
                    <a:solidFill>
                      <a:srgbClr val="FF0000"/>
                    </a:solidFill>
                    <a:latin typeface="+mj-lt"/>
                  </a:rPr>
                </a:b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dirty="0">
                    <a:solidFill>
                      <a:srgbClr val="FF0000"/>
                    </a:solidFill>
                    <a:latin typeface="+mj-lt"/>
                  </a:rPr>
                  <a:t> </a:t>
                </a:r>
              </a:p>
              <a:p>
                <a:pPr algn="r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  <a:latin typeface="+mj-lt"/>
                  </a:rPr>
                  <a:t> </a:t>
                </a:r>
              </a:p>
              <a:p>
                <a:endParaRPr lang="en-IN" b="1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CDD2BE47-1DA4-AF33-FC21-8055354C7F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5"/>
                <a:ext cx="11600328" cy="4931366"/>
              </a:xfrm>
              <a:blipFill>
                <a:blip r:embed="rId2"/>
                <a:stretch>
                  <a:fillRect l="-578" t="-2719" r="-162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4508DB-7E9B-3196-A6EA-265737A01D82}"/>
                  </a:ext>
                </a:extLst>
              </p:cNvPr>
              <p:cNvSpPr txBox="1"/>
              <p:nvPr/>
            </p:nvSpPr>
            <p:spPr>
              <a:xfrm>
                <a:off x="2411546" y="4836054"/>
                <a:ext cx="54177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𝐱</m:t>
                      </m:r>
                    </m:oMath>
                  </m:oMathPara>
                </a14:m>
                <a:endParaRPr lang="en-IN" sz="28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4508DB-7E9B-3196-A6EA-265737A01D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546" y="4836054"/>
                <a:ext cx="54177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7E2EA7D-F270-0B25-70F5-68ADD2325CE7}"/>
              </a:ext>
            </a:extLst>
          </p:cNvPr>
          <p:cNvCxnSpPr>
            <a:cxnSpLocks/>
          </p:cNvCxnSpPr>
          <p:nvPr/>
        </p:nvCxnSpPr>
        <p:spPr>
          <a:xfrm>
            <a:off x="1315323" y="4416555"/>
            <a:ext cx="2303345" cy="175922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13435A-1EAF-58E9-D115-7F9F410359AA}"/>
                  </a:ext>
                </a:extLst>
              </p:cNvPr>
              <p:cNvSpPr txBox="1"/>
              <p:nvPr/>
            </p:nvSpPr>
            <p:spPr>
              <a:xfrm>
                <a:off x="3380955" y="5639668"/>
                <a:ext cx="54177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𝒛</m:t>
                      </m:r>
                    </m:oMath>
                  </m:oMathPara>
                </a14:m>
                <a:endParaRPr lang="en-IN" sz="2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13435A-1EAF-58E9-D115-7F9F41035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955" y="5639668"/>
                <a:ext cx="54177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7F6D4FA-F238-3047-A733-1E87EA7BD630}"/>
              </a:ext>
            </a:extLst>
          </p:cNvPr>
          <p:cNvCxnSpPr>
            <a:cxnSpLocks/>
          </p:cNvCxnSpPr>
          <p:nvPr/>
        </p:nvCxnSpPr>
        <p:spPr>
          <a:xfrm>
            <a:off x="1282147" y="4353339"/>
            <a:ext cx="1321905" cy="0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988259C-2B10-703C-7906-02225623F365}"/>
                  </a:ext>
                </a:extLst>
              </p:cNvPr>
              <p:cNvSpPr txBox="1"/>
              <p:nvPr/>
            </p:nvSpPr>
            <p:spPr>
              <a:xfrm>
                <a:off x="2485196" y="4067158"/>
                <a:ext cx="54177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𝐲</m:t>
                      </m:r>
                    </m:oMath>
                  </m:oMathPara>
                </a14:m>
                <a:endParaRPr lang="en-IN" sz="2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988259C-2B10-703C-7906-02225623F3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196" y="4067158"/>
                <a:ext cx="541777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31DCC18-DD3D-61D2-D2EE-75FF2DF419C0}"/>
              </a:ext>
            </a:extLst>
          </p:cNvPr>
          <p:cNvCxnSpPr>
            <a:cxnSpLocks/>
          </p:cNvCxnSpPr>
          <p:nvPr/>
        </p:nvCxnSpPr>
        <p:spPr>
          <a:xfrm>
            <a:off x="1282147" y="4402809"/>
            <a:ext cx="1234888" cy="908963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56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4B9EB4A-9078-577A-6E54-EA383583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 (True/False)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CDD2BE47-1DA4-AF33-FC21-8055354C7F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4"/>
                <a:ext cx="11938646" cy="5746376"/>
              </a:xfrm>
            </p:spPr>
            <p:txBody>
              <a:bodyPr/>
              <a:lstStyle/>
              <a:p>
                <a:r>
                  <a:rPr lang="en-US" dirty="0">
                    <a:latin typeface="+mj-lt"/>
                    <a:ea typeface="Times New Roman" panose="02020603050405020304" pitchFamily="18" charset="0"/>
                  </a:rPr>
                  <a:t>Suppose 𝑋, 𝑌 are two (</a:t>
                </a:r>
                <a:r>
                  <a:rPr lang="en-US" dirty="0">
                    <a:solidFill>
                      <a:srgbClr val="FFC000"/>
                    </a:solidFill>
                    <a:latin typeface="+mj-lt"/>
                    <a:ea typeface="Times New Roman" panose="02020603050405020304" pitchFamily="18" charset="0"/>
                  </a:rPr>
                  <a:t>not necessarily independent</a:t>
                </a:r>
                <a:r>
                  <a:rPr lang="en-US" dirty="0">
                    <a:latin typeface="+mj-lt"/>
                    <a:ea typeface="Times New Roman" panose="02020603050405020304" pitchFamily="18" charset="0"/>
                  </a:rPr>
                  <a:t>) </a:t>
                </a:r>
                <a:r>
                  <a:rPr lang="en-US" dirty="0" err="1">
                    <a:latin typeface="+mj-lt"/>
                    <a:ea typeface="Times New Roman" panose="02020603050405020304" pitchFamily="18" charset="0"/>
                  </a:rPr>
                  <a:t>r.v.</a:t>
                </a:r>
                <a:r>
                  <a:rPr lang="en-US" dirty="0">
                    <a:latin typeface="+mj-lt"/>
                    <a:ea typeface="Times New Roman" panose="02020603050405020304" pitchFamily="18" charset="0"/>
                  </a:rPr>
                  <a:t> with support ℝ. We are told that Var[𝑋] ≠ 0 and Var[𝑌] ≠ 0. Then it must be the case that Var[𝑋 + 𝑌] ≠ 0.</a:t>
                </a:r>
              </a:p>
              <a:p>
                <a:r>
                  <a:rPr lang="en-IN" dirty="0">
                    <a:solidFill>
                      <a:srgbClr val="FF0000"/>
                    </a:solidFill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  <a:latin typeface="+mj-lt"/>
                  </a:rPr>
                  <a:t>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</m:oMath>
                </a14:m>
                <a:endParaRPr lang="en-IN" dirty="0">
                  <a:solidFill>
                    <a:srgbClr val="FF0000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𝔼</m:t>
                                </m:r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𝔼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IN" dirty="0">
                  <a:solidFill>
                    <a:srgbClr val="FF0000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𝑋𝑌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𝔼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𝔼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𝑌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IN" dirty="0">
                  <a:solidFill>
                    <a:srgbClr val="FF0000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𝔼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</m:d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𝔼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𝑌</m:t>
                            </m:r>
                          </m:e>
                        </m:d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𝔼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𝔼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𝑌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𝔼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𝔼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</m:d>
                  </m:oMath>
                </a14:m>
                <a:endParaRPr lang="en-IN" dirty="0">
                  <a:solidFill>
                    <a:srgbClr val="FF0000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𝔼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𝔼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𝑌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</m:oMath>
                </a14:m>
                <a:endParaRPr lang="en-IN" dirty="0">
                  <a:solidFill>
                    <a:srgbClr val="FF0000"/>
                  </a:solidFill>
                  <a:latin typeface="+mj-lt"/>
                </a:endParaRPr>
              </a:p>
              <a:p>
                <a:endParaRPr lang="en-IN" dirty="0">
                  <a:solidFill>
                    <a:srgbClr val="FF0000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  <a:latin typeface="+mj-lt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𝒩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en-IN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CDD2BE47-1DA4-AF33-FC21-8055354C7F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4"/>
                <a:ext cx="11938646" cy="5746376"/>
              </a:xfrm>
              <a:blipFill>
                <a:blip r:embed="rId2"/>
                <a:stretch>
                  <a:fillRect l="-562" t="-2863" r="-56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4746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C714BC-0F29-3E1B-99F9-6F6EEBFC2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412" y="1721920"/>
            <a:ext cx="3581817" cy="32270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FC9758-0C8D-F857-05A0-1D8A3D66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construction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B89055-A36C-4C72-5E47-EFD81863AD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4"/>
                <a:ext cx="9007604" cy="5300823"/>
              </a:xfrm>
            </p:spPr>
            <p:txBody>
              <a:bodyPr>
                <a:normAutofit lnSpcReduction="10000"/>
              </a:bodyPr>
              <a:lstStyle/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  <a:tabLst>
                    <a:tab pos="7029450" algn="r"/>
                  </a:tabLst>
                </a:pPr>
                <a:r>
                  <a:rPr lang="en-IN" sz="3200" dirty="0">
                    <a:effectLst/>
                    <a:latin typeface="+mj-lt"/>
                    <a:ea typeface="Calibri" panose="020F0502020204030204" pitchFamily="34" charset="0"/>
                    <a:cs typeface="Calibri" panose="020F0502020204030204" pitchFamily="34" charset="0"/>
                  </a:rPr>
                  <a:t>Given a circle in 2D plane with centre at </a:t>
                </a:r>
                <a14:m>
                  <m:oMath xmlns:m="http://schemas.openxmlformats.org/officeDocument/2006/math">
                    <m:r>
                      <a:rPr lang="en-IN" sz="3200" b="1" i="1"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𝐜</m:t>
                    </m:r>
                    <m:r>
                      <a:rPr lang="en-IN" sz="3200" i="1"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𝑝</m:t>
                        </m:r>
                        <m: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𝑞</m:t>
                        </m:r>
                      </m:e>
                    </m:d>
                    <m:r>
                      <a:rPr lang="en-IN" sz="3200" i="1"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∈</m:t>
                    </m:r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ℝ</m:t>
                        </m:r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  <a:cs typeface="Calibri" panose="020F050202020403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𝑟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&gt;0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  <a:cs typeface="Calibri" panose="020F0502020204030204" pitchFamily="34" charset="0"/>
                  </a:rPr>
                  <a:t>, we wish to build a classifier that gives output </a:t>
                </a:r>
                <a14:m>
                  <m:oMath xmlns:m="http://schemas.openxmlformats.org/officeDocument/2006/math"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=−1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  <a:cs typeface="Calibri" panose="020F0502020204030204" pitchFamily="34" charset="0"/>
                  </a:rPr>
                  <a:t> if a point </a:t>
                </a:r>
                <a14:m>
                  <m:oMath xmlns:m="http://schemas.openxmlformats.org/officeDocument/2006/math">
                    <m:r>
                      <a:rPr lang="en-IN" sz="3200" b="1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𝐱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𝑦</m:t>
                        </m:r>
                      </m:e>
                    </m:d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∈</m:t>
                    </m:r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ℝ</m:t>
                        </m:r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  <a:cs typeface="Calibri" panose="020F0502020204030204" pitchFamily="34" charset="0"/>
                  </a:rPr>
                  <a:t> is inside the circle i.e.,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𝑦</m:t>
                            </m:r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𝑞</m:t>
                            </m:r>
                          </m:e>
                        </m:d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</m:t>
                    </m:r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𝑟</m:t>
                        </m:r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  <a:cs typeface="Calibri" panose="020F050202020403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=+1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  <a:cs typeface="Calibri" panose="020F0502020204030204" pitchFamily="34" charset="0"/>
                  </a:rPr>
                  <a:t> otherwise. Do not worry about points on the boundary. Give a feature map </a:t>
                </a:r>
                <a14:m>
                  <m:oMath xmlns:m="http://schemas.openxmlformats.org/officeDocument/2006/math"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𝜙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ℝ</m:t>
                        </m:r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→</m:t>
                    </m:r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ℝ</m:t>
                        </m:r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𝐷</m:t>
                        </m:r>
                      </m:sup>
                    </m:sSup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  <a:cs typeface="Calibri" panose="020F0502020204030204" pitchFamily="34" charset="0"/>
                  </a:rPr>
                  <a:t> for some </a:t>
                </a:r>
                <a14:m>
                  <m:oMath xmlns:m="http://schemas.openxmlformats.org/officeDocument/2006/math"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𝐷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&gt;0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  <a:cs typeface="Calibri" panose="020F0502020204030204" pitchFamily="34" charset="0"/>
                  </a:rPr>
                  <a:t> and a corresponding classifier </a:t>
                </a:r>
                <a14:m>
                  <m:oMath xmlns:m="http://schemas.openxmlformats.org/officeDocument/2006/math">
                    <m:r>
                      <a:rPr lang="en-IN" sz="3200" b="1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𝐖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∈</m:t>
                    </m:r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ℝ</m:t>
                        </m:r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𝐷</m:t>
                        </m:r>
                      </m:sup>
                    </m:sSup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 such that for any </a:t>
                </a:r>
                <a14:m>
                  <m:oMath xmlns:m="http://schemas.openxmlformats.org/officeDocument/2006/math">
                    <m:r>
                      <a:rPr lang="en-IN" sz="3200" b="1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𝐱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∈</m:t>
                    </m:r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ℝ</m:t>
                        </m:r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3200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sign</m:t>
                    </m:r>
                    <m:d>
                      <m:d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IN" sz="3200" b="1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𝐖</m:t>
                            </m:r>
                          </m:e>
                          <m:sup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⊤</m:t>
                            </m:r>
                          </m:sup>
                        </m:s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𝜙</m:t>
                        </m:r>
                        <m:d>
                          <m:dPr>
                            <m:ctrlP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IN" sz="3200" b="1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𝐱</m:t>
                            </m:r>
                          </m:e>
                        </m:d>
                      </m:e>
                    </m:d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 is the correct output. Your map </a:t>
                </a:r>
                <a14:m>
                  <m:oMath xmlns:m="http://schemas.openxmlformats.org/officeDocument/2006/math"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𝜙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 must </a:t>
                </a:r>
                <a:r>
                  <a:rPr lang="en-IN" sz="3200" b="1" dirty="0">
                    <a:effectLst/>
                    <a:latin typeface="+mj-lt"/>
                    <a:ea typeface="Times New Roman" panose="02020603050405020304" pitchFamily="18" charset="0"/>
                  </a:rPr>
                  <a:t>not depend on</a:t>
                </a:r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𝑝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𝑞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𝑟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 but your classifier </a:t>
                </a:r>
                <a14:m>
                  <m:oMath xmlns:m="http://schemas.openxmlformats.org/officeDocument/2006/math">
                    <m:r>
                      <a:rPr lang="en-IN" sz="3200" b="1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𝐖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 may depend on </a:t>
                </a:r>
                <a14:m>
                  <m:oMath xmlns:m="http://schemas.openxmlformats.org/officeDocument/2006/math"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𝑝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𝑞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𝑟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. </a:t>
                </a:r>
                <a:endParaRPr lang="en-IN" dirty="0">
                  <a:latin typeface="+mj-lt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B89055-A36C-4C72-5E47-EFD81863AD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4"/>
                <a:ext cx="9007604" cy="5300823"/>
              </a:xfrm>
              <a:blipFill>
                <a:blip r:embed="rId3"/>
                <a:stretch>
                  <a:fillRect l="-1760" t="-1724" r="-162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B5D7697-3CC8-329E-7F81-118965C1DD9D}"/>
              </a:ext>
            </a:extLst>
          </p:cNvPr>
          <p:cNvCxnSpPr>
            <a:cxnSpLocks/>
          </p:cNvCxnSpPr>
          <p:nvPr/>
        </p:nvCxnSpPr>
        <p:spPr>
          <a:xfrm flipH="1">
            <a:off x="9459741" y="1943099"/>
            <a:ext cx="1967948" cy="43632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821AD7E-6A93-0EF6-70A0-406A0C4E7B40}"/>
              </a:ext>
            </a:extLst>
          </p:cNvPr>
          <p:cNvCxnSpPr>
            <a:cxnSpLocks/>
          </p:cNvCxnSpPr>
          <p:nvPr/>
        </p:nvCxnSpPr>
        <p:spPr>
          <a:xfrm>
            <a:off x="10244932" y="1111624"/>
            <a:ext cx="101703" cy="48319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227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DC0D3-2069-1B97-9B70-D9675603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construction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B98E10-AD4A-58B0-B5A1-A424DE55A6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4"/>
                <a:ext cx="11600328" cy="5746376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sign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sz="320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3200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IN" sz="3200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𝑥</m:t>
                                </m:r>
                                <m:r>
                                  <a:rPr lang="en-IN" sz="3200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r>
                                  <a:rPr lang="en-IN" sz="3200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𝑝</m:t>
                                </m:r>
                              </m:e>
                            </m:d>
                          </m:e>
                          <m:sup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IN" sz="3200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IN" sz="3200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𝑦</m:t>
                                </m:r>
                                <m:r>
                                  <a:rPr lang="en-IN" sz="3200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r>
                                  <a:rPr lang="en-IN" sz="3200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𝑞</m:t>
                                </m:r>
                              </m:e>
                            </m:d>
                          </m:e>
                          <m:sup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sz="3200" b="0" i="1" dirty="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sign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−2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𝑝𝑥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−2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𝑦𝑞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↦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,−2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,−2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𝑦𝑞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,−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sign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⊤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en-IN" dirty="0">
                    <a:solidFill>
                      <a:srgbClr val="FF0000"/>
                    </a:solidFill>
                  </a:rPr>
                  <a:t> -- not allowed since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</a:rPr>
                  <a:t> depends 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,−2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,1,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,−2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,1,1</m:t>
                        </m:r>
                      </m:e>
                    </m:d>
                  </m:oMath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𝐖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,1,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,−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,−2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,−2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,1</m:t>
                        </m:r>
                      </m:e>
                    </m:d>
                  </m:oMath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𝐖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:endParaRPr lang="en-IN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B98E10-AD4A-58B0-B5A1-A424DE55A6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4"/>
                <a:ext cx="11600328" cy="574637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2533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C5703-2526-3628-E6C2-01B197E45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construction and CD solver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BEDF42-BF16-F5C5-4A53-5A77558D44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sz="3200" dirty="0">
                    <a:effectLst/>
                    <a:latin typeface="+mj-lt"/>
                    <a:ea typeface="Calibri" panose="020F0502020204030204" pitchFamily="34" charset="0"/>
                  </a:rPr>
                  <a:t>Given a set of real numbers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1</m:t>
                        </m:r>
                      </m:sup>
                    </m:sSup>
                    <m:r>
                      <a:rPr lang="en-IN" sz="3200" i="1"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,</m:t>
                    </m:r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IN" sz="3200" i="1"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,…,</m:t>
                    </m:r>
                    <m:sSup>
                      <m:sSupPr>
                        <m:ctrlPr>
                          <a:rPr lang="en-IN" sz="3200" i="1">
                            <a:effectLst/>
                            <a:latin typeface="+mj-lt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en-IN" sz="3200" i="1">
                            <a:effectLst/>
                            <a:latin typeface="+mj-lt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𝑛</m:t>
                        </m:r>
                      </m:sup>
                    </m:sSup>
                    <m:r>
                      <a:rPr lang="en-IN" sz="3200" i="1"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∈</m:t>
                    </m:r>
                    <m:r>
                      <a:rPr lang="en-IN" sz="3200" i="1"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ℝ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 (all are distinct but may be positive, negative or zero), we wish to find its “regularized median” by solving: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sz="3200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IN" sz="3200" i="1" smtClean="0">
                                <a:solidFill>
                                  <a:srgbClr val="FFC000"/>
                                </a:solidFill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naryPr>
                          <m:sub>
                            <m:r>
                              <a:rPr lang="en-IN" sz="3200" i="1">
                                <a:solidFill>
                                  <a:srgbClr val="FFC000"/>
                                </a:solidFill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𝑖</m:t>
                            </m:r>
                            <m:r>
                              <a:rPr lang="en-IN" sz="3200" i="1">
                                <a:solidFill>
                                  <a:srgbClr val="FFC000"/>
                                </a:solidFill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IN" sz="3200" i="1">
                                <a:solidFill>
                                  <a:srgbClr val="FFC000"/>
                                </a:solidFill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3200" i="1">
                                    <a:solidFill>
                                      <a:srgbClr val="FFC000"/>
                                    </a:solidFill>
                                    <a:effectLst/>
                                    <a:latin typeface="+mj-lt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IN" sz="3200" i="1">
                                    <a:solidFill>
                                      <a:srgbClr val="FFC000"/>
                                    </a:solidFill>
                                    <a:effectLst/>
                                    <a:latin typeface="+mj-lt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𝑥</m:t>
                                </m:r>
                                <m:r>
                                  <a:rPr lang="en-IN" sz="3200" i="1">
                                    <a:solidFill>
                                      <a:srgbClr val="FFC000"/>
                                    </a:solidFill>
                                    <a:effectLst/>
                                    <a:latin typeface="+mj-lt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IN" sz="3200" i="1">
                                        <a:solidFill>
                                          <a:srgbClr val="FFC000"/>
                                        </a:solidFill>
                                        <a:effectLst/>
                                        <a:latin typeface="+mj-lt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sz="3200" i="1">
                                        <a:solidFill>
                                          <a:srgbClr val="FFC000"/>
                                        </a:solidFill>
                                        <a:effectLst/>
                                        <a:latin typeface="+mj-lt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IN" sz="3200" i="1">
                                        <a:solidFill>
                                          <a:srgbClr val="FFC000"/>
                                        </a:solidFill>
                                        <a:effectLst/>
                                        <a:latin typeface="+mj-lt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</m:d>
                          </m:e>
                        </m:nary>
                      </m:e>
                    </m:func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. However, to design a solver, it would be helpful if we first rewrite this objective function as shown on the right-hand side by artificially introducing constraints</a:t>
                </a: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tabLst>
                    <a:tab pos="7021195" algn="r"/>
                  </a:tabLst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IN" sz="32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IN" sz="32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min</m:t>
                              </m:r>
                            </m:e>
                            <m:sub>
                              <m: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  <m: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IN" sz="3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IN" sz="3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IN" sz="3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</m:sup>
                              </m:sSup>
                            </m:sub>
                          </m:sSub>
                        </m:e>
                        <m:e>
                          <m:f>
                            <m:fPr>
                              <m:ctrlP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fPr>
                            <m:num>
                              <m: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N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naryPr>
                            <m:sub>
                              <m: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  <m: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32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32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</m:sup>
                              </m:sSup>
                            </m:e>
                          </m:nary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IN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s</m:t>
                          </m:r>
                          <m:r>
                            <a:rPr lang="en-IN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n-IN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t</m:t>
                          </m:r>
                          <m:r>
                            <a:rPr lang="en-IN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.</m:t>
                          </m:r>
                        </m:e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IN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IN" sz="3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𝑥</m:t>
                                </m:r>
                                <m:r>
                                  <a:rPr lang="en-IN" sz="3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IN" sz="3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≤</m:t>
                                </m:r>
                                <m:sSup>
                                  <m:sSupPr>
                                    <m:ctrlP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IN" sz="3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𝑥</m:t>
                                </m:r>
                                <m:r>
                                  <a:rPr lang="en-IN" sz="3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IN" sz="3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≥−</m:t>
                                </m:r>
                                <m:sSup>
                                  <m:sSupPr>
                                    <m:ctrlP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IN" sz="3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IN" sz="3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≥0</m:t>
                                </m:r>
                              </m:e>
                            </m:mr>
                          </m:m>
                        </m:e>
                      </m:mr>
                    </m:m>
                  </m:oMath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Mangal" panose="02040503050203030202" pitchFamily="18" charset="0"/>
                </a:endParaRPr>
              </a:p>
              <a:p>
                <a:endParaRPr lang="en-IN" dirty="0">
                  <a:latin typeface="+mj-lt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BEDF42-BF16-F5C5-4A53-5A77558D44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529" r="-120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1247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6DAB9-9B0B-786F-B49D-7C40C2AC0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construction and CD solver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959CB-CB31-8224-572C-510A879AC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92D050"/>
                </a:solidFill>
              </a:rPr>
              <a:t>Write down the Lagrangian of this problem by introducing dual variables for the constraints.</a:t>
            </a:r>
          </a:p>
          <a:p>
            <a:r>
              <a:rPr lang="en-US" dirty="0">
                <a:solidFill>
                  <a:srgbClr val="92D050"/>
                </a:solidFill>
              </a:rPr>
              <a:t>Using the Lagrangian, create the dual problem (show brief derivation). Simplify the dual as much as you can otherwise the next part may get more cumbersome for you.</a:t>
            </a:r>
          </a:p>
          <a:p>
            <a:r>
              <a:rPr lang="en-US" dirty="0">
                <a:solidFill>
                  <a:srgbClr val="92D050"/>
                </a:solidFill>
              </a:rPr>
              <a:t>Give an expression for deriving the primal solution x in terms of the dual variables</a:t>
            </a:r>
          </a:p>
          <a:p>
            <a:r>
              <a:rPr lang="en-US" dirty="0">
                <a:solidFill>
                  <a:srgbClr val="92D050"/>
                </a:solidFill>
              </a:rPr>
              <a:t>Give </a:t>
            </a:r>
            <a:r>
              <a:rPr lang="en-US" dirty="0" err="1">
                <a:solidFill>
                  <a:srgbClr val="92D050"/>
                </a:solidFill>
              </a:rPr>
              <a:t>peudocode</a:t>
            </a:r>
            <a:r>
              <a:rPr lang="en-US" dirty="0">
                <a:solidFill>
                  <a:srgbClr val="92D050"/>
                </a:solidFill>
              </a:rPr>
              <a:t> for a coordinate ascent/descent method to solve the dual. Use any coordinate selection method you like. Give precise expressions in pseudocode on how you would process a chosen coordinate taking care of constraints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6839795"/>
      </p:ext>
    </p:extLst>
  </p:cSld>
  <p:clrMapOvr>
    <a:masterClrMapping/>
  </p:clrMapOvr>
</p:sld>
</file>

<file path=ppt/theme/theme1.xml><?xml version="1.0" encoding="utf-8"?>
<a:theme xmlns:a="http://schemas.openxmlformats.org/drawingml/2006/main" name="MLC-gold">
  <a:themeElements>
    <a:clrScheme name="Custom 2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60B1F2"/>
      </a:hlink>
      <a:folHlink>
        <a:srgbClr val="F03B5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C-gold" id="{3AB2F8B1-B86A-4BEA-B0DB-656936C5C4DA}" vid="{871C664F-1D71-4293-A939-B5D347A42F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MLC-gold</Template>
  <TotalTime>157</TotalTime>
  <Words>1040</Words>
  <Application>Microsoft Office PowerPoint</Application>
  <PresentationFormat>Widescreen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Wingdings</vt:lpstr>
      <vt:lpstr>MLC-gold</vt:lpstr>
      <vt:lpstr>Practice Session</vt:lpstr>
      <vt:lpstr>Midsem Exam</vt:lpstr>
      <vt:lpstr>Practice Questions (True/False)</vt:lpstr>
      <vt:lpstr>Practice Questions (True/False)</vt:lpstr>
      <vt:lpstr>Practice Questions (True/False)</vt:lpstr>
      <vt:lpstr>Feature construction</vt:lpstr>
      <vt:lpstr>Feature construction</vt:lpstr>
      <vt:lpstr>Dual construction and CD solver</vt:lpstr>
      <vt:lpstr>Dual construction and CD solver</vt:lpstr>
      <vt:lpstr>Dual Construction</vt:lpstr>
      <vt:lpstr>Dual Construction</vt:lpstr>
      <vt:lpstr>Dual Construction</vt:lpstr>
      <vt:lpstr>PowerPoint Presentation</vt:lpstr>
    </vt:vector>
  </TitlesOfParts>
  <Company>Indian Institute of Technology Kanpur, Kanpur, U.P.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Session</dc:title>
  <dc:creator>Purushottam Kar</dc:creator>
  <cp:lastModifiedBy>Purushottam Kar</cp:lastModifiedBy>
  <cp:revision>58</cp:revision>
  <dcterms:created xsi:type="dcterms:W3CDTF">2023-02-24T17:22:53Z</dcterms:created>
  <dcterms:modified xsi:type="dcterms:W3CDTF">2023-02-24T20:00:13Z</dcterms:modified>
</cp:coreProperties>
</file>