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8" r:id="rId5"/>
    <p:sldId id="279" r:id="rId6"/>
    <p:sldId id="280" r:id="rId7"/>
    <p:sldId id="264" r:id="rId8"/>
    <p:sldId id="281" r:id="rId9"/>
    <p:sldId id="282" r:id="rId10"/>
    <p:sldId id="283" r:id="rId11"/>
    <p:sldId id="284" r:id="rId12"/>
    <p:sldId id="285" r:id="rId13"/>
    <p:sldId id="270" r:id="rId14"/>
    <p:sldId id="271" r:id="rId15"/>
    <p:sldId id="286" r:id="rId16"/>
    <p:sldId id="292" r:id="rId17"/>
    <p:sldId id="293" r:id="rId18"/>
    <p:sldId id="294" r:id="rId19"/>
    <p:sldId id="295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03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82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58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2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5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93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9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635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44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4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10-02-2023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1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20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DE5E-142B-4CD3-C335-B6AFD73B3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first Solver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E2E0B-701A-E886-2B9C-27BB61FFA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Optimization for 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049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Dual for CSVM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43301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Similar calculations (see course notes for a derivation) show that if we have a bias term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 as well as slack variables, then the dual looks like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Reason for the name “SVM”</a:t>
                </a:r>
                <a:r>
                  <a:rPr lang="en-IN" dirty="0"/>
                  <a:t>: imagine that each data point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is applying a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on the hyperplane in the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Then the total force on the hyperplane is equal to zero 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Also, the condition </a:t>
                </a: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can be interpreted to mean that the total torque on the hyperplane is zero as well</a:t>
                </a:r>
              </a:p>
              <a:p>
                <a:pPr lvl="2"/>
                <a:r>
                  <a:rPr lang="en-IN" dirty="0"/>
                  <a:t>Thus, support vectors </a:t>
                </a:r>
                <a:r>
                  <a:rPr lang="en-IN" i="1" dirty="0"/>
                  <a:t>mechanically support</a:t>
                </a:r>
                <a:r>
                  <a:rPr lang="en-IN" dirty="0"/>
                  <a:t> the hyperplane (don’t let it shift or rotate around), hence their name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  <a:endParaRPr lang="en-IN" i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433014"/>
              </a:xfrm>
              <a:blipFill>
                <a:blip r:embed="rId2"/>
                <a:stretch>
                  <a:fillRect l="-562" t="-2691" r="-817" b="-13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CSVM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97743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If we have a bias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, then the dual problem looks like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links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together. Cannot update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without disturbing all the others </a:t>
                </a:r>
                <a:r>
                  <a:rPr lang="en-IN" i="0" dirty="0">
                    <a:sym typeface="Wingdings" panose="05000000000000000000" pitchFamily="2" charset="2"/>
                  </a:rPr>
                  <a:t></a:t>
                </a:r>
              </a:p>
              <a:p>
                <a:pPr lvl="2"/>
                <a:r>
                  <a:rPr lang="en-IN" i="0" dirty="0">
                    <a:sym typeface="Wingdings" panose="05000000000000000000" pitchFamily="2" charset="2"/>
                  </a:rPr>
                  <a:t>A</a:t>
                </a:r>
                <a:r>
                  <a:rPr lang="en-IN" dirty="0"/>
                  <a:t> more involved algorithm Sequential Minimal Optimization (SMO) by John Platt is needed to solve the version with a bias – updates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at a time!</a:t>
                </a:r>
              </a:p>
              <a:p>
                <a:r>
                  <a:rPr lang="en-IN" dirty="0"/>
                  <a:t>However, if we omit bias (hide it inside the model vector) the dual is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We will see a method to solve this simpler version of the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977434"/>
              </a:xfrm>
              <a:blipFill>
                <a:blip r:embed="rId2"/>
                <a:stretch>
                  <a:fillRect l="-578" t="-24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Solvers for the SVM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We can solve the SVM (no bias) by either solving the primal version</a:t>
                </a:r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lim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lim>
                    </m:limLow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… or the dual version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IN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We may use gradient, coordinate </a:t>
                </a:r>
                <a:r>
                  <a:rPr lang="en-IN" dirty="0" err="1"/>
                  <a:t>etc</a:t>
                </a:r>
                <a:r>
                  <a:rPr lang="en-IN" dirty="0"/>
                  <a:t> methods to solve either</a:t>
                </a:r>
              </a:p>
              <a:p>
                <a:pPr lvl="2"/>
                <a:r>
                  <a:rPr lang="en-IN" dirty="0"/>
                  <a:t>For primal, we may use sub-gradient descent, coordinate descent, </a:t>
                </a:r>
                <a:r>
                  <a:rPr lang="en-IN" dirty="0" err="1"/>
                  <a:t>etc</a:t>
                </a:r>
                <a:endParaRPr lang="en-IN" dirty="0"/>
              </a:p>
              <a:p>
                <a:pPr lvl="2"/>
                <a:r>
                  <a:rPr lang="en-IN" dirty="0"/>
                  <a:t>For dual, we may use (projected) gradient ascent, coordinate ascent</a:t>
                </a:r>
              </a:p>
              <a:p>
                <a:pPr lvl="2"/>
                <a:r>
                  <a:rPr lang="en-IN" dirty="0"/>
                  <a:t>We will actually see how to do coordinate maximization for dual</a:t>
                </a:r>
              </a:p>
              <a:p>
                <a:pPr lvl="2"/>
                <a:r>
                  <a:rPr lang="en-IN" dirty="0"/>
                  <a:t>Since the optimization variable in the dual is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, we will need to take one coordinate at each time i.e. choose a different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at each time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02" b="-2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411896" y="274289"/>
            <a:ext cx="5038745" cy="868956"/>
          </a:xfrm>
          <a:prstGeom prst="wedgeRectCallout">
            <a:avLst>
              <a:gd name="adj1" fmla="val 58809"/>
              <a:gd name="adj2" fmla="val 5769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Sub-gradient since the primal objective is convex but non-differentiable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960146" y="2168575"/>
            <a:ext cx="4621658" cy="868956"/>
          </a:xfrm>
          <a:prstGeom prst="wedgeRectCallout">
            <a:avLst>
              <a:gd name="adj1" fmla="val 63518"/>
              <a:gd name="adj2" fmla="val -14566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Projected since we have a constraint (albeit a simple one) in the dual 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1" y="4030788"/>
            <a:ext cx="1817669" cy="1817669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5987814" y="4231201"/>
            <a:ext cx="4593990" cy="868956"/>
          </a:xfrm>
          <a:prstGeom prst="wedgeRectCallout">
            <a:avLst>
              <a:gd name="adj1" fmla="val 62287"/>
              <a:gd name="adj2" fmla="val 5269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Does this mean I need to choose one data point at each time step?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977916" y="1217036"/>
            <a:ext cx="8462299" cy="868956"/>
          </a:xfrm>
          <a:prstGeom prst="wedgeRectCallout">
            <a:avLst>
              <a:gd name="adj1" fmla="val 57395"/>
              <a:gd name="adj2" fmla="val -4398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Yes, coordinate ascent in the dual looks a lot like stochastic gradient descent in the primal! Both work with a single data point at a time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8FC77C-C2AE-793F-04C1-83BA943D72E1}"/>
              </a:ext>
            </a:extLst>
          </p:cNvPr>
          <p:cNvGrpSpPr>
            <a:grpSpLocks noChangeAspect="1"/>
          </p:cNvGrpSpPr>
          <p:nvPr/>
        </p:nvGrpSpPr>
        <p:grpSpPr>
          <a:xfrm>
            <a:off x="10749819" y="473396"/>
            <a:ext cx="1143000" cy="1143000"/>
            <a:chOff x="7020470" y="457533"/>
            <a:chExt cx="4572000" cy="4572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A4F9E6-B3D7-1741-03DF-E866180F4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E7DCCE-8951-8112-1924-A5EE6DA3CFAC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9EE35CB-894C-FADC-F5C5-B9FB46F9CF7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2521566-13CA-AFCE-E753-83D3A4F1BCD4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79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SDCM for the CSVM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5"/>
                <a:ext cx="11600328" cy="57463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Concentrating on just the terms that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we get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1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Renaming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m:rPr>
                        <m:brk m:alnAt="1"/>
                      </m:rP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, we get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Solution is very simple: find unrestricted minimum i.e.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, solution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elif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dirty="0"/>
                  <a:t>, solution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, else solution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5"/>
                <a:ext cx="11600328" cy="5746376"/>
              </a:xfrm>
              <a:blipFill>
                <a:blip r:embed="rId2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62" y="305492"/>
            <a:ext cx="1720892" cy="172089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3324920" y="358401"/>
            <a:ext cx="7146187" cy="944255"/>
          </a:xfrm>
          <a:prstGeom prst="wedgeRectCallout">
            <a:avLst>
              <a:gd name="adj1" fmla="val 61788"/>
              <a:gd name="adj2" fmla="val 5927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+mj-lt"/>
              </a:rPr>
              <a:t>Warning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: in general, finding an unconstrained solution and doing a projection step </a:t>
            </a:r>
            <a:r>
              <a:rPr lang="en-IN" sz="2400" b="1" dirty="0">
                <a:solidFill>
                  <a:schemeClr val="bg1"/>
                </a:solidFill>
                <a:latin typeface="+mj-lt"/>
              </a:rPr>
              <a:t>does not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give a true solution</a:t>
            </a:r>
            <a:endParaRPr lang="en-I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4549192" y="5506951"/>
            <a:ext cx="5788476" cy="1160220"/>
          </a:xfrm>
          <a:prstGeom prst="wedgeRectCallout">
            <a:avLst>
              <a:gd name="adj1" fmla="val 63447"/>
              <a:gd name="adj2" fmla="val 57381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Indeed! In this special case, our objective had a nice property called </a:t>
            </a:r>
            <a:r>
              <a:rPr lang="en-IN" sz="2400" i="1" dirty="0" err="1">
                <a:solidFill>
                  <a:schemeClr val="bg1"/>
                </a:solidFill>
                <a:latin typeface="+mj-lt"/>
              </a:rPr>
              <a:t>unimodality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which is why this trick works – it won’t work in general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349A97-C05D-7247-3495-0C8C7229CAF0}"/>
              </a:ext>
            </a:extLst>
          </p:cNvPr>
          <p:cNvGrpSpPr>
            <a:grpSpLocks noChangeAspect="1"/>
          </p:cNvGrpSpPr>
          <p:nvPr/>
        </p:nvGrpSpPr>
        <p:grpSpPr>
          <a:xfrm>
            <a:off x="10710682" y="5672745"/>
            <a:ext cx="1143000" cy="1143000"/>
            <a:chOff x="7020470" y="457533"/>
            <a:chExt cx="4572000" cy="4572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4A922B-AC08-7C00-50A0-A5F5624425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7293A7-3C70-C560-653D-1F0BE2AAB62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2202ED-14D9-DFE6-3813-7E5E75BB62B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2B45CE-4BC1-D86E-9023-444FA585FF5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278569-316E-6A53-CA20-86DD14EB1DD6}"/>
              </a:ext>
            </a:extLst>
          </p:cNvPr>
          <p:cNvGrpSpPr/>
          <p:nvPr/>
        </p:nvGrpSpPr>
        <p:grpSpPr>
          <a:xfrm>
            <a:off x="2910348" y="1560624"/>
            <a:ext cx="6355571" cy="3610175"/>
            <a:chOff x="2910348" y="1560624"/>
            <a:chExt cx="6355571" cy="3610175"/>
          </a:xfrm>
        </p:grpSpPr>
        <p:sp>
          <p:nvSpPr>
            <p:cNvPr id="8" name="Rectangle 7"/>
            <p:cNvSpPr/>
            <p:nvPr/>
          </p:nvSpPr>
          <p:spPr>
            <a:xfrm>
              <a:off x="2910348" y="1560624"/>
              <a:ext cx="6355571" cy="3500283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440679B-478F-2C5A-5A6A-90BC2A74E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3730" y="2372492"/>
              <a:ext cx="5608806" cy="2798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Speeding up SDCM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All that is left is to find how to compute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b="0" dirty="0"/>
                  <a:t> four our chosen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b="0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/>
                  <a:t> can be easily precomputed for all data points</a:t>
                </a:r>
              </a:p>
              <a:p>
                <a:r>
                  <a:rPr lang="en-IN" dirty="0"/>
                  <a:t>However,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m:rPr>
                        <m:brk m:alnAt="1"/>
                      </m:rP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b="0" dirty="0"/>
                  <a:t> needs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b="0" dirty="0"/>
                  <a:t> time to compute </a:t>
                </a:r>
                <a:r>
                  <a:rPr lang="en-IN" b="0" dirty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… only if done naively. </a:t>
                </a:r>
                <a:r>
                  <a:rPr lang="en-IN" dirty="0"/>
                  <a:t>Recall that we always have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for the CSVM (even if we have bias and slack variables)</a:t>
                </a:r>
              </a:p>
              <a:p>
                <a:r>
                  <a:rPr lang="en-IN" dirty="0"/>
                  <a:t>Thus,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If we somehow had access to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, then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would take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time</a:t>
                </a:r>
                <a:r>
                  <a:rPr lang="en-IN" dirty="0">
                    <a:sym typeface="Wingdings" panose="05000000000000000000" pitchFamily="2" charset="2"/>
                  </a:rPr>
                  <a:t> and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would take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time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All we need to do is create (and update) the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𝐰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vector in addition to the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IN" dirty="0"/>
                  <a:t> vector and we would be able to find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in just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time</a:t>
                </a:r>
                <a:r>
                  <a:rPr lang="en-IN" dirty="0">
                    <a:sym typeface="Wingdings" panose="05000000000000000000" pitchFamily="2" charset="2"/>
                  </a:rPr>
                  <a:t> 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Which Method to Choose?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2"/>
                <a:ext cx="11938646" cy="710770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Gradient Methods</a:t>
                </a:r>
              </a:p>
              <a:p>
                <a:pPr lvl="2"/>
                <a:r>
                  <a:rPr lang="en-IN" dirty="0"/>
                  <a:t>Primal Gradient Descent: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pPr lvl="2"/>
                <a:r>
                  <a:rPr lang="en-IN" dirty="0"/>
                  <a:t>Dual Gradient Ascent: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r>
                  <a:rPr lang="en-IN" dirty="0"/>
                  <a:t>Stochastic Gradient Methods</a:t>
                </a:r>
              </a:p>
              <a:p>
                <a:pPr lvl="2"/>
                <a:r>
                  <a:rPr lang="en-IN" dirty="0"/>
                  <a:t>Stochastic Primal Gradient Descent: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pPr lvl="2"/>
                <a:r>
                  <a:rPr lang="en-IN" dirty="0"/>
                  <a:t>Stochastic Dual Gradient Ascent: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r>
                  <a:rPr lang="en-IN" dirty="0"/>
                  <a:t>Coordinate Methods: (take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 per update if done naively)</a:t>
                </a:r>
              </a:p>
              <a:p>
                <a:pPr lvl="2"/>
                <a:r>
                  <a:rPr lang="en-IN" dirty="0"/>
                  <a:t>Stochastic Primal Coordinate Descent: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pPr lvl="2"/>
                <a:r>
                  <a:rPr lang="en-IN" dirty="0"/>
                  <a:t>Stochastic Dual Coordinate Maximization: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r>
                  <a:rPr lang="en-IN" dirty="0"/>
                  <a:t>Case 1: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: use SDCM or SPGD (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per update)</a:t>
                </a:r>
              </a:p>
              <a:p>
                <a:r>
                  <a:rPr lang="en-IN" dirty="0"/>
                  <a:t>Case 2: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: use SDGA or SPCD (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per update)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2"/>
                <a:ext cx="11938646" cy="7107703"/>
              </a:xfrm>
              <a:blipFill>
                <a:blip r:embed="rId2"/>
                <a:stretch>
                  <a:fillRect l="-562" t="-20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61" y="1490106"/>
            <a:ext cx="1720892" cy="1720892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1972637" y="1360122"/>
            <a:ext cx="8224473" cy="1637797"/>
          </a:xfrm>
          <a:prstGeom prst="wedgeRectCallout">
            <a:avLst>
              <a:gd name="adj1" fmla="val 61367"/>
              <a:gd name="adj2" fmla="val 3342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Be careful not to get confused with similar sounding terms. Coordinate Ascent takes a small step along one of the coordinates to increase the objective a bit. Coordinate Maximization instead tries to completely maximize the objective along a coordinate</a:t>
            </a:r>
            <a:endParaRPr lang="en-I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0513" y="3417949"/>
            <a:ext cx="1787788" cy="1787788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4080005" y="3359641"/>
            <a:ext cx="6133956" cy="1585879"/>
          </a:xfrm>
          <a:prstGeom prst="wedgeRectCallout">
            <a:avLst>
              <a:gd name="adj1" fmla="val 62436"/>
              <a:gd name="adj2" fmla="val 3444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Also be careful that some books/papers may call a method as “Coordinate Ascent” even when it is really doing Coordinate Maximization. The terminology is unfortunately a bit non-standard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418FB7-7BE6-ACA9-7DFE-F02D3B1423F7}"/>
              </a:ext>
            </a:extLst>
          </p:cNvPr>
          <p:cNvGrpSpPr/>
          <p:nvPr/>
        </p:nvGrpSpPr>
        <p:grpSpPr>
          <a:xfrm>
            <a:off x="10567116" y="217122"/>
            <a:ext cx="1143000" cy="1143000"/>
            <a:chOff x="2379643" y="355681"/>
            <a:chExt cx="1143000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24E089-7AB8-8F2D-8697-FF8D534455F9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202345-508E-5FFA-3212-A411A9DFC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A99E9-FAD3-1D0D-B01F-5C307330745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757F738-88F5-9DC7-2A45-C2E53CB6BE5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9F8265F-877C-A3F3-C763-6F7F88005676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2637447" y="198996"/>
                <a:ext cx="7697210" cy="929388"/>
              </a:xfrm>
              <a:prstGeom prst="wedgeRectCallout">
                <a:avLst>
                  <a:gd name="adj1" fmla="val 60115"/>
                  <a:gd name="adj2" fmla="val 5158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Can you work out the details on how to implement stochastic primal coordinate descent in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time per update? </a:t>
                </a:r>
                <a:endParaRPr lang="en-US" sz="2400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447" y="198996"/>
                <a:ext cx="7697210" cy="929388"/>
              </a:xfrm>
              <a:prstGeom prst="wedgeRectCallout">
                <a:avLst>
                  <a:gd name="adj1" fmla="val 60115"/>
                  <a:gd name="adj2" fmla="val 51584"/>
                </a:avLst>
              </a:prstGeom>
              <a:blipFill>
                <a:blip r:embed="rId5"/>
                <a:stretch>
                  <a:fillRect l="-645" b="-496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4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466165"/>
            <a:ext cx="11588495" cy="1509224"/>
          </a:xfrm>
        </p:spPr>
        <p:txBody>
          <a:bodyPr>
            <a:normAutofit/>
          </a:bodyPr>
          <a:lstStyle/>
          <a:p>
            <a:r>
              <a:rPr lang="en-IN" dirty="0"/>
              <a:t>Practical Issues with GD Variants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to initialize?</a:t>
            </a:r>
          </a:p>
          <a:p>
            <a:r>
              <a:rPr lang="en-IN" dirty="0"/>
              <a:t>How to decide convergence?</a:t>
            </a:r>
          </a:p>
          <a:p>
            <a:r>
              <a:rPr lang="en-IN" dirty="0"/>
              <a:t>How to decide step lengths?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Initialize?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300823"/>
          </a:xfrm>
        </p:spPr>
        <p:txBody>
          <a:bodyPr>
            <a:normAutofit/>
          </a:bodyPr>
          <a:lstStyle/>
          <a:p>
            <a:r>
              <a:rPr lang="en-IN" dirty="0"/>
              <a:t>Initializing close to the global optimum is obviously preferable </a:t>
            </a:r>
            <a:r>
              <a:rPr lang="en-IN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IN" dirty="0">
                <a:sym typeface="Wingdings" panose="05000000000000000000" pitchFamily="2" charset="2"/>
              </a:rPr>
              <a:t>Easier said than done. In some applications however, we may have such initialization e.g. someone may have a model they trained on different data</a:t>
            </a:r>
          </a:p>
          <a:p>
            <a:r>
              <a:rPr lang="en-IN" dirty="0">
                <a:sym typeface="Wingdings" panose="05000000000000000000" pitchFamily="2" charset="2"/>
              </a:rPr>
              <a:t>For convex functions, bad initialization may mean slow convergence, but if step lengths are nice then GD should converge eventually</a:t>
            </a:r>
          </a:p>
          <a:p>
            <a:r>
              <a:rPr lang="en-IN" dirty="0">
                <a:sym typeface="Wingdings" panose="05000000000000000000" pitchFamily="2" charset="2"/>
              </a:rPr>
              <a:t>For non-convex functions (e.g. while training </a:t>
            </a:r>
            <a:r>
              <a:rPr lang="en-IN" dirty="0" err="1">
                <a:sym typeface="Wingdings" panose="05000000000000000000" pitchFamily="2" charset="2"/>
              </a:rPr>
              <a:t>deepnets</a:t>
            </a:r>
            <a:r>
              <a:rPr lang="en-IN" dirty="0">
                <a:sym typeface="Wingdings" panose="05000000000000000000" pitchFamily="2" charset="2"/>
              </a:rPr>
              <a:t>), bad initialization may mean getting stuck at a very bad saddle point</a:t>
            </a:r>
          </a:p>
          <a:p>
            <a:r>
              <a:rPr lang="en-IN" dirty="0">
                <a:sym typeface="Wingdings" panose="05000000000000000000" pitchFamily="2" charset="2"/>
              </a:rPr>
              <a:t>Random restarts most common solution to overcome this problem</a:t>
            </a:r>
          </a:p>
          <a:p>
            <a:r>
              <a:rPr lang="en-IN" dirty="0">
                <a:sym typeface="Wingdings" panose="05000000000000000000" pitchFamily="2" charset="2"/>
              </a:rPr>
              <a:t>For some nice non-convex problems, we do know very good ways to provably initialize close to the global optimum (e.g. collaborative filtering in recommendation systems) – details beyond scope of CS771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decide Convergence?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In optimization, convergence can refer to a couple of things</a:t>
                </a:r>
              </a:p>
              <a:p>
                <a:pPr lvl="2"/>
                <a:r>
                  <a:rPr lang="en-IN" dirty="0"/>
                  <a:t>The algorithm has gotten within a “small” distance of a global/local optima</a:t>
                </a:r>
              </a:p>
              <a:p>
                <a:pPr lvl="2"/>
                <a:r>
                  <a:rPr lang="en-IN" dirty="0"/>
                  <a:t>The algorithm is not making “much” progress e.g.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GD stops making progress when it reaches a stationary point i.e. can stop making progress even without having reached a global optimum (e.g. if it has reached a saddle point)</a:t>
                </a:r>
              </a:p>
              <a:p>
                <a:r>
                  <a:rPr lang="en-IN" dirty="0"/>
                  <a:t>Usually a few heuristics used to decide when to stop executing GD</a:t>
                </a:r>
              </a:p>
              <a:p>
                <a:pPr lvl="2"/>
                <a:r>
                  <a:rPr lang="en-IN" dirty="0"/>
                  <a:t>If gradient vectors have become too “small”, or “not much” progress is being made of if objective function value is already acceptably “small” or if  assignment submission deadline is 5 minutes away</a:t>
                </a:r>
              </a:p>
              <a:p>
                <a:pPr lvl="2"/>
                <a:r>
                  <a:rPr lang="en-IN" dirty="0"/>
                  <a:t>Acceptable levels e.g. “small”, “not much” usually decided either by consulting domain experts or else by using performance on validation sets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3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detect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b="1" dirty="0"/>
                  <a:t>Method 1</a:t>
                </a:r>
                <a:r>
                  <a:rPr lang="en-IN" dirty="0"/>
                  <a:t>: Tolerance technique</a:t>
                </a:r>
              </a:p>
              <a:p>
                <a:pPr lvl="1"/>
                <a:r>
                  <a:rPr lang="en-IN" sz="2800" dirty="0"/>
                  <a:t>For a pre-decided tolerance value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800" dirty="0"/>
                  <a:t>, 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800" dirty="0"/>
                  <a:t>, stop</a:t>
                </a:r>
              </a:p>
              <a:p>
                <a:r>
                  <a:rPr lang="en-IN" b="1" dirty="0"/>
                  <a:t>Method 2</a:t>
                </a:r>
                <a:r>
                  <a:rPr lang="en-IN" dirty="0"/>
                  <a:t>: Zero-</a:t>
                </a:r>
                <a:r>
                  <a:rPr lang="en-IN" dirty="0" err="1"/>
                  <a:t>th</a:t>
                </a:r>
                <a:r>
                  <a:rPr lang="en-IN" dirty="0"/>
                  <a:t> order technique</a:t>
                </a:r>
              </a:p>
              <a:p>
                <a:pPr lvl="1"/>
                <a:r>
                  <a:rPr lang="en-IN" sz="2800" dirty="0"/>
                  <a:t>If </a:t>
                </a:r>
                <a:r>
                  <a:rPr lang="en-IN" sz="2800" dirty="0" err="1"/>
                  <a:t>fn</a:t>
                </a:r>
                <a:r>
                  <a:rPr lang="en-IN" sz="2800" dirty="0"/>
                  <a:t> value has not changed much, stop (or else tune learning rate)!</a:t>
                </a:r>
              </a:p>
              <a:p>
                <a:pPr lvl="1"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IN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8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IN" sz="2800" dirty="0"/>
              </a:p>
              <a:p>
                <a:r>
                  <a:rPr lang="en-IN" b="1" dirty="0"/>
                  <a:t>Method 3</a:t>
                </a:r>
                <a:r>
                  <a:rPr lang="en-IN" dirty="0"/>
                  <a:t>: First order technique</a:t>
                </a:r>
              </a:p>
              <a:p>
                <a:pPr lvl="1"/>
                <a:r>
                  <a:rPr lang="en-IN" sz="2800" dirty="0"/>
                  <a:t>If gradient has become too small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sz="2800" dirty="0"/>
                  <a:t>, stop!</a:t>
                </a:r>
              </a:p>
              <a:p>
                <a:r>
                  <a:rPr lang="en-IN" b="1" dirty="0"/>
                  <a:t>Method 4</a:t>
                </a:r>
                <a:r>
                  <a:rPr lang="en-IN" dirty="0"/>
                  <a:t>: Cross validation technique</a:t>
                </a:r>
              </a:p>
              <a:p>
                <a:pPr lvl="1"/>
                <a:r>
                  <a:rPr lang="en-IN" sz="2800" dirty="0"/>
                  <a:t>Test the current model on validation data – if performance acceptable, stop!</a:t>
                </a:r>
              </a:p>
              <a:p>
                <a:r>
                  <a:rPr lang="en-IN" sz="2800" dirty="0"/>
                  <a:t>Other techniques e.g. primal-dual techniques are usually infeasible for large-scale ML problems and hence not used to decide convergence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257448" y="1973308"/>
            <a:ext cx="678149" cy="418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2155624" y="2032188"/>
            <a:ext cx="781951" cy="352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1375790" y="2531932"/>
            <a:ext cx="1593367" cy="35984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b="1" dirty="0"/>
                  <a:t>Method 3</a:t>
                </a:r>
                <a:r>
                  <a:rPr lang="en-IN" dirty="0"/>
                  <a:t>: Creating a Dual Problem</a:t>
                </a:r>
              </a:p>
              <a:p>
                <a:pPr lvl="2"/>
                <a:r>
                  <a:rPr lang="en-IN" dirty="0"/>
                  <a:t>Suppose we wish to solve</a:t>
                </a:r>
                <a:br>
                  <a:rPr lang="en-IN" dirty="0"/>
                </a:br>
                <a:r>
                  <a:rPr lang="en-IN" dirty="0"/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b="0" dirty="0"/>
                  <a:t> </a:t>
                </a:r>
                <a:br>
                  <a:rPr lang="en-IN" b="0" dirty="0"/>
                </a:br>
                <a:r>
                  <a:rPr lang="en-IN" b="0" dirty="0" err="1"/>
                  <a:t>s.t.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Trick</a:t>
                </a:r>
                <a:r>
                  <a:rPr lang="en-IN" dirty="0"/>
                  <a:t>: sneak this constraint into the objective</a:t>
                </a:r>
              </a:p>
              <a:p>
                <a:pPr lvl="2"/>
                <a:r>
                  <a:rPr lang="en-IN" dirty="0"/>
                  <a:t>Construct a </a:t>
                </a:r>
                <a:r>
                  <a:rPr lang="en-IN" i="0" dirty="0"/>
                  <a:t>barrier </a:t>
                </a:r>
                <a:r>
                  <a:rPr lang="en-IN" dirty="0"/>
                  <a:t>(indicator) </a:t>
                </a:r>
                <a:r>
                  <a:rPr lang="en-IN" dirty="0" err="1"/>
                  <a:t>fn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so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IN" b="0" dirty="0"/>
                </a:br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N" dirty="0"/>
                  <a:t> otherwise, and simply solve</a:t>
                </a:r>
              </a:p>
              <a:p>
                <a:pPr lvl="2"/>
                <a:r>
                  <a:rPr lang="en-IN" dirty="0"/>
                  <a:t>Easy to see that both problems have the same solution</a:t>
                </a:r>
              </a:p>
              <a:p>
                <a:pPr lvl="2"/>
                <a:r>
                  <a:rPr lang="en-IN" dirty="0"/>
                  <a:t>One very elegant way to construct such a barrier is the following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Thus, we want to 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lim>
                                </m:limLow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14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</a:t>
            </a:fld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85019" y="1973309"/>
            <a:ext cx="3409152" cy="1678680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220272 w 2309567"/>
              <a:gd name="connsiteY2" fmla="*/ 884739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901986"/>
              <a:gd name="connsiteY0" fmla="*/ 0 h 1506533"/>
              <a:gd name="connsiteX1" fmla="*/ 0 w 2901986"/>
              <a:gd name="connsiteY1" fmla="*/ 490194 h 1506533"/>
              <a:gd name="connsiteX2" fmla="*/ 220272 w 2901986"/>
              <a:gd name="connsiteY2" fmla="*/ 884739 h 1506533"/>
              <a:gd name="connsiteX3" fmla="*/ 2901986 w 2901986"/>
              <a:gd name="connsiteY3" fmla="*/ 1506533 h 1506533"/>
              <a:gd name="connsiteX4" fmla="*/ 2309567 w 2901986"/>
              <a:gd name="connsiteY4" fmla="*/ 480767 h 1506533"/>
              <a:gd name="connsiteX5" fmla="*/ 1800519 w 2901986"/>
              <a:gd name="connsiteY5" fmla="*/ 0 h 1506533"/>
              <a:gd name="connsiteX0" fmla="*/ 1580247 w 2681714"/>
              <a:gd name="connsiteY0" fmla="*/ 110775 h 1617308"/>
              <a:gd name="connsiteX1" fmla="*/ 733397 w 2681714"/>
              <a:gd name="connsiteY1" fmla="*/ 0 h 1617308"/>
              <a:gd name="connsiteX2" fmla="*/ 0 w 2681714"/>
              <a:gd name="connsiteY2" fmla="*/ 995514 h 1617308"/>
              <a:gd name="connsiteX3" fmla="*/ 2681714 w 2681714"/>
              <a:gd name="connsiteY3" fmla="*/ 1617308 h 1617308"/>
              <a:gd name="connsiteX4" fmla="*/ 2089295 w 2681714"/>
              <a:gd name="connsiteY4" fmla="*/ 591542 h 1617308"/>
              <a:gd name="connsiteX5" fmla="*/ 1580247 w 2681714"/>
              <a:gd name="connsiteY5" fmla="*/ 110775 h 1617308"/>
              <a:gd name="connsiteX0" fmla="*/ 1598825 w 2700292"/>
              <a:gd name="connsiteY0" fmla="*/ 113645 h 1620178"/>
              <a:gd name="connsiteX1" fmla="*/ 751975 w 2700292"/>
              <a:gd name="connsiteY1" fmla="*/ 2870 h 1620178"/>
              <a:gd name="connsiteX2" fmla="*/ 0 w 2700292"/>
              <a:gd name="connsiteY2" fmla="*/ 0 h 1620178"/>
              <a:gd name="connsiteX3" fmla="*/ 2700292 w 2700292"/>
              <a:gd name="connsiteY3" fmla="*/ 1620178 h 1620178"/>
              <a:gd name="connsiteX4" fmla="*/ 2107873 w 2700292"/>
              <a:gd name="connsiteY4" fmla="*/ 594412 h 1620178"/>
              <a:gd name="connsiteX5" fmla="*/ 1598825 w 2700292"/>
              <a:gd name="connsiteY5" fmla="*/ 113645 h 1620178"/>
              <a:gd name="connsiteX0" fmla="*/ 1598825 w 2700292"/>
              <a:gd name="connsiteY0" fmla="*/ 905605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1598825 w 2700292"/>
              <a:gd name="connsiteY5" fmla="*/ 905605 h 2412138"/>
              <a:gd name="connsiteX0" fmla="*/ 2162357 w 2700292"/>
              <a:gd name="connsiteY0" fmla="*/ 450032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2162357 w 2700292"/>
              <a:gd name="connsiteY5" fmla="*/ 450032 h 2412138"/>
              <a:gd name="connsiteX0" fmla="*/ 2162357 w 3129661"/>
              <a:gd name="connsiteY0" fmla="*/ 450032 h 2412138"/>
              <a:gd name="connsiteX1" fmla="*/ 956333 w 3129661"/>
              <a:gd name="connsiteY1" fmla="*/ 0 h 2412138"/>
              <a:gd name="connsiteX2" fmla="*/ 0 w 3129661"/>
              <a:gd name="connsiteY2" fmla="*/ 791960 h 2412138"/>
              <a:gd name="connsiteX3" fmla="*/ 2700292 w 3129661"/>
              <a:gd name="connsiteY3" fmla="*/ 2412138 h 2412138"/>
              <a:gd name="connsiteX4" fmla="*/ 3129661 w 3129661"/>
              <a:gd name="connsiteY4" fmla="*/ 1686856 h 2412138"/>
              <a:gd name="connsiteX5" fmla="*/ 2162357 w 3129661"/>
              <a:gd name="connsiteY5" fmla="*/ 450032 h 24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661" h="2412138">
                <a:moveTo>
                  <a:pt x="2162357" y="450032"/>
                </a:moveTo>
                <a:lnTo>
                  <a:pt x="956333" y="0"/>
                </a:lnTo>
                <a:lnTo>
                  <a:pt x="0" y="791960"/>
                </a:lnTo>
                <a:lnTo>
                  <a:pt x="2700292" y="2412138"/>
                </a:lnTo>
                <a:lnTo>
                  <a:pt x="3129661" y="1686856"/>
                </a:lnTo>
                <a:lnTo>
                  <a:pt x="2162357" y="450032"/>
                </a:ln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 w="3810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62395" y="1973309"/>
            <a:ext cx="3409152" cy="1678680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220272 w 2309567"/>
              <a:gd name="connsiteY2" fmla="*/ 884739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901986"/>
              <a:gd name="connsiteY0" fmla="*/ 0 h 1506533"/>
              <a:gd name="connsiteX1" fmla="*/ 0 w 2901986"/>
              <a:gd name="connsiteY1" fmla="*/ 490194 h 1506533"/>
              <a:gd name="connsiteX2" fmla="*/ 220272 w 2901986"/>
              <a:gd name="connsiteY2" fmla="*/ 884739 h 1506533"/>
              <a:gd name="connsiteX3" fmla="*/ 2901986 w 2901986"/>
              <a:gd name="connsiteY3" fmla="*/ 1506533 h 1506533"/>
              <a:gd name="connsiteX4" fmla="*/ 2309567 w 2901986"/>
              <a:gd name="connsiteY4" fmla="*/ 480767 h 1506533"/>
              <a:gd name="connsiteX5" fmla="*/ 1800519 w 2901986"/>
              <a:gd name="connsiteY5" fmla="*/ 0 h 1506533"/>
              <a:gd name="connsiteX0" fmla="*/ 1580247 w 2681714"/>
              <a:gd name="connsiteY0" fmla="*/ 110775 h 1617308"/>
              <a:gd name="connsiteX1" fmla="*/ 733397 w 2681714"/>
              <a:gd name="connsiteY1" fmla="*/ 0 h 1617308"/>
              <a:gd name="connsiteX2" fmla="*/ 0 w 2681714"/>
              <a:gd name="connsiteY2" fmla="*/ 995514 h 1617308"/>
              <a:gd name="connsiteX3" fmla="*/ 2681714 w 2681714"/>
              <a:gd name="connsiteY3" fmla="*/ 1617308 h 1617308"/>
              <a:gd name="connsiteX4" fmla="*/ 2089295 w 2681714"/>
              <a:gd name="connsiteY4" fmla="*/ 591542 h 1617308"/>
              <a:gd name="connsiteX5" fmla="*/ 1580247 w 2681714"/>
              <a:gd name="connsiteY5" fmla="*/ 110775 h 1617308"/>
              <a:gd name="connsiteX0" fmla="*/ 1598825 w 2700292"/>
              <a:gd name="connsiteY0" fmla="*/ 113645 h 1620178"/>
              <a:gd name="connsiteX1" fmla="*/ 751975 w 2700292"/>
              <a:gd name="connsiteY1" fmla="*/ 2870 h 1620178"/>
              <a:gd name="connsiteX2" fmla="*/ 0 w 2700292"/>
              <a:gd name="connsiteY2" fmla="*/ 0 h 1620178"/>
              <a:gd name="connsiteX3" fmla="*/ 2700292 w 2700292"/>
              <a:gd name="connsiteY3" fmla="*/ 1620178 h 1620178"/>
              <a:gd name="connsiteX4" fmla="*/ 2107873 w 2700292"/>
              <a:gd name="connsiteY4" fmla="*/ 594412 h 1620178"/>
              <a:gd name="connsiteX5" fmla="*/ 1598825 w 2700292"/>
              <a:gd name="connsiteY5" fmla="*/ 113645 h 1620178"/>
              <a:gd name="connsiteX0" fmla="*/ 1598825 w 2700292"/>
              <a:gd name="connsiteY0" fmla="*/ 905605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1598825 w 2700292"/>
              <a:gd name="connsiteY5" fmla="*/ 905605 h 2412138"/>
              <a:gd name="connsiteX0" fmla="*/ 2162357 w 2700292"/>
              <a:gd name="connsiteY0" fmla="*/ 450032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2162357 w 2700292"/>
              <a:gd name="connsiteY5" fmla="*/ 450032 h 2412138"/>
              <a:gd name="connsiteX0" fmla="*/ 2162357 w 3129661"/>
              <a:gd name="connsiteY0" fmla="*/ 450032 h 2412138"/>
              <a:gd name="connsiteX1" fmla="*/ 956333 w 3129661"/>
              <a:gd name="connsiteY1" fmla="*/ 0 h 2412138"/>
              <a:gd name="connsiteX2" fmla="*/ 0 w 3129661"/>
              <a:gd name="connsiteY2" fmla="*/ 791960 h 2412138"/>
              <a:gd name="connsiteX3" fmla="*/ 2700292 w 3129661"/>
              <a:gd name="connsiteY3" fmla="*/ 2412138 h 2412138"/>
              <a:gd name="connsiteX4" fmla="*/ 3129661 w 3129661"/>
              <a:gd name="connsiteY4" fmla="*/ 1686856 h 2412138"/>
              <a:gd name="connsiteX5" fmla="*/ 2162357 w 3129661"/>
              <a:gd name="connsiteY5" fmla="*/ 450032 h 24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661" h="2412138">
                <a:moveTo>
                  <a:pt x="2162357" y="450032"/>
                </a:moveTo>
                <a:lnTo>
                  <a:pt x="956333" y="0"/>
                </a:lnTo>
                <a:lnTo>
                  <a:pt x="0" y="791960"/>
                </a:lnTo>
                <a:lnTo>
                  <a:pt x="2700292" y="2412138"/>
                </a:lnTo>
                <a:lnTo>
                  <a:pt x="3129661" y="1686856"/>
                </a:lnTo>
                <a:lnTo>
                  <a:pt x="2162357" y="450032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212921" y="-1365963"/>
            <a:ext cx="1308100" cy="3657600"/>
          </a:xfrm>
          <a:custGeom>
            <a:avLst/>
            <a:gdLst>
              <a:gd name="connsiteX0" fmla="*/ 0 w 1308100"/>
              <a:gd name="connsiteY0" fmla="*/ 3352800 h 3657600"/>
              <a:gd name="connsiteX1" fmla="*/ 1308100 w 1308100"/>
              <a:gd name="connsiteY1" fmla="*/ 3657600 h 3657600"/>
              <a:gd name="connsiteX2" fmla="*/ 1308100 w 1308100"/>
              <a:gd name="connsiteY2" fmla="*/ 0 h 3657600"/>
              <a:gd name="connsiteX3" fmla="*/ 19050 w 1308100"/>
              <a:gd name="connsiteY3" fmla="*/ 0 h 3657600"/>
              <a:gd name="connsiteX4" fmla="*/ 0 w 1308100"/>
              <a:gd name="connsiteY4" fmla="*/ 33528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3657600">
                <a:moveTo>
                  <a:pt x="0" y="3352800"/>
                </a:moveTo>
                <a:lnTo>
                  <a:pt x="1308100" y="3657600"/>
                </a:lnTo>
                <a:lnTo>
                  <a:pt x="1308100" y="0"/>
                </a:lnTo>
                <a:lnTo>
                  <a:pt x="1905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521021" y="-1364318"/>
            <a:ext cx="1073150" cy="4514850"/>
          </a:xfrm>
          <a:custGeom>
            <a:avLst/>
            <a:gdLst>
              <a:gd name="connsiteX0" fmla="*/ 19050 w 1073150"/>
              <a:gd name="connsiteY0" fmla="*/ 3657600 h 4514850"/>
              <a:gd name="connsiteX1" fmla="*/ 1073150 w 1073150"/>
              <a:gd name="connsiteY1" fmla="*/ 4514850 h 4514850"/>
              <a:gd name="connsiteX2" fmla="*/ 1073150 w 1073150"/>
              <a:gd name="connsiteY2" fmla="*/ 0 h 4514850"/>
              <a:gd name="connsiteX3" fmla="*/ 0 w 1073150"/>
              <a:gd name="connsiteY3" fmla="*/ 0 h 4514850"/>
              <a:gd name="connsiteX4" fmla="*/ 19050 w 1073150"/>
              <a:gd name="connsiteY4" fmla="*/ 3657600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4514850">
                <a:moveTo>
                  <a:pt x="19050" y="3657600"/>
                </a:moveTo>
                <a:lnTo>
                  <a:pt x="1073150" y="4514850"/>
                </a:lnTo>
                <a:lnTo>
                  <a:pt x="1073150" y="0"/>
                </a:lnTo>
                <a:lnTo>
                  <a:pt x="0" y="0"/>
                </a:lnTo>
                <a:lnTo>
                  <a:pt x="19050" y="365760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158821" y="-1365963"/>
            <a:ext cx="1054100" cy="3917950"/>
          </a:xfrm>
          <a:custGeom>
            <a:avLst/>
            <a:gdLst>
              <a:gd name="connsiteX0" fmla="*/ 6350 w 1054100"/>
              <a:gd name="connsiteY0" fmla="*/ 3917950 h 3917950"/>
              <a:gd name="connsiteX1" fmla="*/ 1054100 w 1054100"/>
              <a:gd name="connsiteY1" fmla="*/ 3371850 h 3917950"/>
              <a:gd name="connsiteX2" fmla="*/ 1054100 w 1054100"/>
              <a:gd name="connsiteY2" fmla="*/ 0 h 3917950"/>
              <a:gd name="connsiteX3" fmla="*/ 0 w 1054100"/>
              <a:gd name="connsiteY3" fmla="*/ 6350 h 3917950"/>
              <a:gd name="connsiteX4" fmla="*/ 6350 w 1054100"/>
              <a:gd name="connsiteY4" fmla="*/ 3917950 h 391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00" h="3917950">
                <a:moveTo>
                  <a:pt x="6350" y="3917950"/>
                </a:moveTo>
                <a:lnTo>
                  <a:pt x="1054100" y="3371850"/>
                </a:lnTo>
                <a:lnTo>
                  <a:pt x="1054100" y="0"/>
                </a:lnTo>
                <a:lnTo>
                  <a:pt x="0" y="6350"/>
                </a:lnTo>
                <a:cubicBezTo>
                  <a:pt x="2117" y="1310217"/>
                  <a:pt x="4233" y="2614083"/>
                  <a:pt x="6350" y="391795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111571" y="-1365963"/>
            <a:ext cx="482600" cy="5080000"/>
          </a:xfrm>
          <a:custGeom>
            <a:avLst/>
            <a:gdLst>
              <a:gd name="connsiteX0" fmla="*/ 8466 w 482600"/>
              <a:gd name="connsiteY0" fmla="*/ 5080000 h 5080000"/>
              <a:gd name="connsiteX1" fmla="*/ 482600 w 482600"/>
              <a:gd name="connsiteY1" fmla="*/ 4529667 h 5080000"/>
              <a:gd name="connsiteX2" fmla="*/ 482600 w 482600"/>
              <a:gd name="connsiteY2" fmla="*/ 0 h 5080000"/>
              <a:gd name="connsiteX3" fmla="*/ 0 w 482600"/>
              <a:gd name="connsiteY3" fmla="*/ 0 h 5080000"/>
              <a:gd name="connsiteX4" fmla="*/ 8466 w 482600"/>
              <a:gd name="connsiteY4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80000">
                <a:moveTo>
                  <a:pt x="8466" y="5080000"/>
                </a:moveTo>
                <a:lnTo>
                  <a:pt x="482600" y="4529667"/>
                </a:lnTo>
                <a:lnTo>
                  <a:pt x="482600" y="0"/>
                </a:lnTo>
                <a:lnTo>
                  <a:pt x="0" y="0"/>
                </a:lnTo>
                <a:lnTo>
                  <a:pt x="8466" y="508000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4" idx="2"/>
          </p:cNvCxnSpPr>
          <p:nvPr/>
        </p:nvCxnSpPr>
        <p:spPr>
          <a:xfrm flipV="1">
            <a:off x="8162395" y="-1372399"/>
            <a:ext cx="13471" cy="3896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/>
        </p:nvCxnSpPr>
        <p:spPr>
          <a:xfrm flipH="1" flipV="1">
            <a:off x="11103049" y="-1365963"/>
            <a:ext cx="785" cy="5017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4" idx="4"/>
            <a:endCxn id="16" idx="2"/>
          </p:cNvCxnSpPr>
          <p:nvPr/>
        </p:nvCxnSpPr>
        <p:spPr>
          <a:xfrm flipV="1">
            <a:off x="11571547" y="-1364318"/>
            <a:ext cx="22624" cy="4511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4" idx="1"/>
          </p:cNvCxnSpPr>
          <p:nvPr/>
        </p:nvCxnSpPr>
        <p:spPr>
          <a:xfrm flipH="1">
            <a:off x="9204132" y="-1365963"/>
            <a:ext cx="8789" cy="333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2"/>
            <a:endCxn id="14" idx="0"/>
          </p:cNvCxnSpPr>
          <p:nvPr/>
        </p:nvCxnSpPr>
        <p:spPr>
          <a:xfrm flipH="1">
            <a:off x="10517859" y="-1365963"/>
            <a:ext cx="3162" cy="3652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8128602" y="-1405105"/>
            <a:ext cx="2935705" cy="5024388"/>
          </a:xfrm>
          <a:custGeom>
            <a:avLst/>
            <a:gdLst>
              <a:gd name="connsiteX0" fmla="*/ 0 w 2935705"/>
              <a:gd name="connsiteY0" fmla="*/ 3907857 h 5024388"/>
              <a:gd name="connsiteX1" fmla="*/ 0 w 2935705"/>
              <a:gd name="connsiteY1" fmla="*/ 0 h 5024388"/>
              <a:gd name="connsiteX2" fmla="*/ 2935705 w 2935705"/>
              <a:gd name="connsiteY2" fmla="*/ 38501 h 5024388"/>
              <a:gd name="connsiteX3" fmla="*/ 2935705 w 2935705"/>
              <a:gd name="connsiteY3" fmla="*/ 5024388 h 5024388"/>
              <a:gd name="connsiteX4" fmla="*/ 0 w 2935705"/>
              <a:gd name="connsiteY4" fmla="*/ 3907857 h 502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705" h="5024388">
                <a:moveTo>
                  <a:pt x="0" y="3907857"/>
                </a:moveTo>
                <a:lnTo>
                  <a:pt x="0" y="0"/>
                </a:lnTo>
                <a:lnTo>
                  <a:pt x="2935705" y="38501"/>
                </a:lnTo>
                <a:lnTo>
                  <a:pt x="2935705" y="5024388"/>
                </a:lnTo>
                <a:lnTo>
                  <a:pt x="0" y="390785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492716" y="2111988"/>
            <a:ext cx="4542305" cy="1825631"/>
            <a:chOff x="7492716" y="1660121"/>
            <a:chExt cx="4542305" cy="1825631"/>
          </a:xfrm>
        </p:grpSpPr>
        <p:pic>
          <p:nvPicPr>
            <p:cNvPr id="26" name="Picture 2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16" y="1932809"/>
              <a:ext cx="313655" cy="1600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08" y="2473740"/>
              <a:ext cx="313655" cy="1600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812" y="2819419"/>
              <a:ext cx="313655" cy="1600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2871" y="3325724"/>
              <a:ext cx="313655" cy="1600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1366" y="2162547"/>
              <a:ext cx="313655" cy="1600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193" y="3188804"/>
              <a:ext cx="313655" cy="1600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184" y="1864102"/>
              <a:ext cx="151493" cy="243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884" y="1660121"/>
              <a:ext cx="151493" cy="2432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50" y="2186276"/>
              <a:ext cx="151493" cy="2432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537" y="2021186"/>
              <a:ext cx="151493" cy="2432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003" y="2491578"/>
              <a:ext cx="151493" cy="243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500" y="2606775"/>
              <a:ext cx="151493" cy="24324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529258" y="790200"/>
            <a:ext cx="2547217" cy="2247813"/>
            <a:chOff x="5422347" y="3765550"/>
            <a:chExt cx="1283253" cy="1132417"/>
          </a:xfrm>
          <a:solidFill>
            <a:schemeClr val="accent1">
              <a:lumMod val="50000"/>
            </a:schemeClr>
          </a:solidFill>
        </p:grpSpPr>
        <p:sp>
          <p:nvSpPr>
            <p:cNvPr id="42" name="Freeform 41"/>
            <p:cNvSpPr/>
            <p:nvPr/>
          </p:nvSpPr>
          <p:spPr>
            <a:xfrm>
              <a:off x="5427133" y="3894667"/>
              <a:ext cx="1278467" cy="1003300"/>
            </a:xfrm>
            <a:custGeom>
              <a:avLst/>
              <a:gdLst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467" h="1003300">
                  <a:moveTo>
                    <a:pt x="0" y="4233"/>
                  </a:moveTo>
                  <a:cubicBezTo>
                    <a:pt x="88195" y="542219"/>
                    <a:pt x="421922" y="1004005"/>
                    <a:pt x="635000" y="1003300"/>
                  </a:cubicBezTo>
                  <a:cubicBezTo>
                    <a:pt x="848078" y="1002595"/>
                    <a:pt x="1143706" y="594431"/>
                    <a:pt x="1278467" y="0"/>
                  </a:cubicBez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22347" y="3765550"/>
              <a:ext cx="1282700" cy="259826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937575" y="1904682"/>
            <a:ext cx="1277607" cy="499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537" y="5107405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3640580" y="4884807"/>
                <a:ext cx="6694242" cy="1342304"/>
              </a:xfrm>
              <a:prstGeom prst="wedgeRectCallout">
                <a:avLst>
                  <a:gd name="adj1" fmla="val 61870"/>
                  <a:gd name="adj2" fmla="val 4991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80" y="4884807"/>
                <a:ext cx="6694242" cy="1342304"/>
              </a:xfrm>
              <a:prstGeom prst="wedgeRectCallout">
                <a:avLst>
                  <a:gd name="adj1" fmla="val 61870"/>
                  <a:gd name="adj2" fmla="val 49917"/>
                </a:avLst>
              </a:prstGeom>
              <a:blipFill>
                <a:blip r:embed="rId18"/>
                <a:stretch>
                  <a:fillRect l="-178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54" y="2897703"/>
            <a:ext cx="1794551" cy="1794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6637122" y="3435423"/>
                <a:ext cx="3391203" cy="1114453"/>
              </a:xfrm>
              <a:prstGeom prst="wedgeRectCallout">
                <a:avLst>
                  <a:gd name="adj1" fmla="val 78584"/>
                  <a:gd name="adj2" fmla="val 2265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Hmm … we still have a constraint here, but a very simple one i.e.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22" y="3435423"/>
                <a:ext cx="3391203" cy="1114453"/>
              </a:xfrm>
              <a:prstGeom prst="wedgeRectCallout">
                <a:avLst>
                  <a:gd name="adj1" fmla="val 78584"/>
                  <a:gd name="adj2" fmla="val 22658"/>
                </a:avLst>
              </a:prstGeom>
              <a:blipFill>
                <a:blip r:embed="rId20"/>
                <a:stretch>
                  <a:fillRect l="-1664" t="-6383" b="-1383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865695" y="2531931"/>
            <a:ext cx="2183944" cy="3598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F56F86-8A9C-EA4C-F5BF-167D60320E85}"/>
              </a:ext>
            </a:extLst>
          </p:cNvPr>
          <p:cNvGrpSpPr>
            <a:grpSpLocks noChangeAspect="1"/>
          </p:cNvGrpSpPr>
          <p:nvPr/>
        </p:nvGrpSpPr>
        <p:grpSpPr>
          <a:xfrm>
            <a:off x="24507" y="1890120"/>
            <a:ext cx="1143000" cy="1143000"/>
            <a:chOff x="7020470" y="457533"/>
            <a:chExt cx="4572000" cy="4572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BD0C7F-0979-D17E-394B-1BED896C1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1DCA0A-6D3F-A3D1-0168-C31D257F0562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1C08ED4-588B-166F-F5FF-688CA7D0A2C1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F374A00-C5FD-5572-DA87-CD3403ACF36D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9" name="Rectangular Callout 58"/>
          <p:cNvSpPr/>
          <p:nvPr/>
        </p:nvSpPr>
        <p:spPr>
          <a:xfrm>
            <a:off x="1812134" y="1606992"/>
            <a:ext cx="3586928" cy="1100586"/>
          </a:xfrm>
          <a:prstGeom prst="wedgeRectCallout">
            <a:avLst>
              <a:gd name="adj1" fmla="val -74161"/>
              <a:gd name="adj2" fmla="val 44742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Let us see how to handle multiple constraints and equality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26569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7" grpId="0" animBg="1"/>
      <p:bldP spid="3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45" grpId="0" animBg="1"/>
      <p:bldP spid="50" grpId="0" animBg="1"/>
      <p:bldP spid="52" grpId="0" animBg="1"/>
      <p:bldP spid="60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choose Step Length?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For “nicely behaved” convex functions, have formulae for step length</a:t>
                </a:r>
              </a:p>
              <a:p>
                <a:r>
                  <a:rPr lang="en-IN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IN" dirty="0"/>
                  <a:t> or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is a </a:t>
                </a:r>
                <a:r>
                  <a:rPr lang="en-IN" dirty="0" err="1"/>
                  <a:t>hyperparameter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n-IN" dirty="0"/>
                  <a:t>Basic idea is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(diminishing) and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(infinite travel)</a:t>
                </a:r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Simple, for “nice” convex functions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-convergence in just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 </a:t>
                </a:r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Details (e.g. what is “nice”) beyond scope of CS771 (see CS77X, X = 3,4,7)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A powerful but expensive technique is the </a:t>
                </a:r>
                <a:r>
                  <a:rPr lang="en-IN" i="1" dirty="0"/>
                  <a:t>Newton method</a:t>
                </a:r>
                <a:endParaRPr lang="en-IN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I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p>
                                      <m:r>
                                        <a:rPr lang="en-IN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  <a:p>
                <a:pPr lvl="2"/>
                <a:r>
                  <a:rPr lang="en-IN" dirty="0"/>
                  <a:t>“</a:t>
                </a:r>
                <a:r>
                  <a:rPr lang="en-IN" dirty="0" err="1"/>
                  <a:t>Autotunes</a:t>
                </a:r>
                <a:r>
                  <a:rPr lang="en-IN" dirty="0"/>
                  <a:t>” the step length so that we may directly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Offers extremely rapid convergence for “nice” convex problems: roughly, it offers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-convergence in just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 </a:t>
                </a:r>
                <a:endParaRPr lang="en-IN" dirty="0"/>
              </a:p>
              <a:p>
                <a:pPr lvl="2"/>
                <a:r>
                  <a:rPr lang="en-IN" dirty="0"/>
                  <a:t>However, computation of Hessian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often expensive</a:t>
                </a:r>
              </a:p>
              <a:p>
                <a:pPr lvl="2"/>
                <a:r>
                  <a:rPr lang="en-IN" dirty="0"/>
                  <a:t>Workaround: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using a diagonal or a low-rank matrix</a:t>
                </a:r>
              </a:p>
              <a:p>
                <a:pPr lvl="2"/>
                <a:endParaRPr lang="en-IN" dirty="0"/>
              </a:p>
              <a:p>
                <a:endParaRPr lang="en-IN" dirty="0">
                  <a:sym typeface="Wingdings" panose="05000000000000000000" pitchFamily="2" charset="2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 b="-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choose Step Length?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ym typeface="Wingdings" panose="05000000000000000000" pitchFamily="2" charset="2"/>
                  </a:rPr>
                  <a:t>For not so well behaved convex functions and non-convex functions, there exist several heuristics – no guarantee they will always work </a:t>
                </a:r>
              </a:p>
              <a:p>
                <a:pPr lvl="1"/>
                <a:r>
                  <a:rPr lang="en-IN" b="1" dirty="0">
                    <a:sym typeface="Wingdings" panose="05000000000000000000" pitchFamily="2" charset="2"/>
                  </a:rPr>
                  <a:t>Line-search Techniques</a:t>
                </a:r>
                <a:r>
                  <a:rPr lang="en-IN" dirty="0">
                    <a:sym typeface="Wingdings" panose="05000000000000000000" pitchFamily="2" charset="2"/>
                  </a:rPr>
                  <a:t>: find the best step length every time</a:t>
                </a:r>
                <a:br>
                  <a:rPr lang="en-IN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b="1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E.g. Armijo Rule: start by using with a decently large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, if objective function value does not reduce sufficiently, then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and try again</a:t>
                </a:r>
              </a:p>
              <a:p>
                <a:pPr lvl="2"/>
                <a:r>
                  <a:rPr lang="en-IN" dirty="0"/>
                  <a:t>Line search can be expensive as it involves multiple GD steps, </a:t>
                </a:r>
                <a:r>
                  <a:rPr lang="en-IN" dirty="0" err="1"/>
                  <a:t>fn</a:t>
                </a:r>
                <a:r>
                  <a:rPr lang="en-IN" dirty="0"/>
                  <a:t> evaluations</a:t>
                </a:r>
              </a:p>
              <a:p>
                <a:r>
                  <a:rPr lang="en-IN" dirty="0"/>
                  <a:t>Cheaper “adaptive” techniques exist – these employ several tricks</a:t>
                </a:r>
              </a:p>
              <a:p>
                <a:pPr lvl="2"/>
                <a:r>
                  <a:rPr lang="en-IN" dirty="0"/>
                  <a:t>U</a:t>
                </a:r>
                <a:r>
                  <a:rPr lang="en-IN" dirty="0">
                    <a:sym typeface="Wingdings" panose="05000000000000000000" pitchFamily="2" charset="2"/>
                  </a:rPr>
                  <a:t>se a different step length for each dimension of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𝐰</m:t>
                    </m:r>
                  </m:oMath>
                </a14:m>
                <a:r>
                  <a:rPr lang="en-IN" b="1" dirty="0">
                    <a:sym typeface="Wingdings" panose="05000000000000000000" pitchFamily="2" charset="2"/>
                  </a:rPr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(e.g. </a:t>
                </a:r>
                <a:r>
                  <a:rPr lang="en-IN" dirty="0" err="1">
                    <a:sym typeface="Wingdings" panose="05000000000000000000" pitchFamily="2" charset="2"/>
                  </a:rPr>
                  <a:t>Adagrad</a:t>
                </a:r>
                <a:r>
                  <a:rPr lang="en-IN" dirty="0">
                    <a:sym typeface="Wingdings" panose="05000000000000000000" pitchFamily="2" charset="2"/>
                  </a:rPr>
                  <a:t>)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replaced with a diagonal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Use “momentum” methods (e.g. NAG, Adam) which essentially infuses previous gradients into the current gradient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3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few </a:t>
            </a:r>
            <a:r>
              <a:rPr lang="en-IN" dirty="0" err="1"/>
              <a:t>Cleanup</a:t>
            </a:r>
            <a:r>
              <a:rPr lang="en-IN" dirty="0"/>
              <a:t>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/>
                  <a:t>Step 1</a:t>
                </a:r>
                <a:r>
                  <a:rPr lang="en-IN" dirty="0"/>
                  <a:t>: Convert your problem to a minimization problem</a:t>
                </a:r>
                <a:br>
                  <a:rPr lang="en-I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Step 2</a:t>
                </a:r>
                <a:r>
                  <a:rPr lang="en-IN" dirty="0"/>
                  <a:t>: Convert all inequality constraints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dirty="0"/>
                  <a:t> constraints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≥0→−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Step 3</a:t>
                </a:r>
                <a:r>
                  <a:rPr lang="en-IN" dirty="0"/>
                  <a:t>: Convert all equality constraints to two inequality constraints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≤0,−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Step 4</a:t>
                </a:r>
                <a:r>
                  <a:rPr lang="en-IN" dirty="0"/>
                  <a:t>: For each constraint we now have, introduce a new variable e.g. if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inequality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, introduce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9076" y="4971303"/>
            <a:ext cx="1787788" cy="1787788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7191910" y="5173212"/>
            <a:ext cx="3123628" cy="1585879"/>
          </a:xfrm>
          <a:prstGeom prst="wedgeRectCallout">
            <a:avLst>
              <a:gd name="adj1" fmla="val 79185"/>
              <a:gd name="adj2" fmla="val 1565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These new variables are called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dual variables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or sometimes even called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Lagrange multipliers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270BA9-DD4D-E6EC-206F-9C57A46DAB41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CCC01E-CFB0-8120-2D07-E56F6992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3E3BE7-D424-6BE6-B763-FC367B7CDFEF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39AB1C9-34CC-77CE-B945-44796E0D5A05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371C1F-7868-7A6B-3114-BCDB9D33688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596403" y="5401727"/>
                <a:ext cx="5469949" cy="1357364"/>
              </a:xfrm>
              <a:prstGeom prst="wedgeRectCallout">
                <a:avLst>
                  <a:gd name="adj1" fmla="val -61748"/>
                  <a:gd name="adj2" fmla="val 3736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variables of the original optimization problem, e.g.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 this case, are called the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primal variables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by comparison</a:t>
                </a:r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03" y="5401727"/>
                <a:ext cx="5469949" cy="1357364"/>
              </a:xfrm>
              <a:prstGeom prst="wedgeRectCallout">
                <a:avLst>
                  <a:gd name="adj1" fmla="val -61748"/>
                  <a:gd name="adj2" fmla="val 37368"/>
                </a:avLst>
              </a:prstGeom>
              <a:blipFill>
                <a:blip r:embed="rId4"/>
                <a:stretch>
                  <a:fillRect r="-496" b="-262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4990" y="1111624"/>
                <a:ext cx="7598692" cy="40665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called the </a:t>
                </a:r>
                <a:r>
                  <a:rPr lang="en-IN" i="1" dirty="0" err="1"/>
                  <a:t>Lagrangian</a:t>
                </a:r>
                <a:r>
                  <a:rPr lang="en-IN" dirty="0"/>
                  <a:t> of the problem</a:t>
                </a:r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violates even one constraint, we have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IN" b="1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satisfies every single constraint, we have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990" y="1111624"/>
                <a:ext cx="7598692" cy="4066551"/>
              </a:xfrm>
              <a:blipFill>
                <a:blip r:embed="rId2"/>
                <a:stretch>
                  <a:fillRect l="-882" t="-3298" r="-28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Lagrangian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6656" y="1223578"/>
            <a:ext cx="885328" cy="4631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30393" y="1781903"/>
            <a:ext cx="3284061" cy="205589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0"/>
              <p:cNvSpPr txBox="1">
                <a:spLocks/>
              </p:cNvSpPr>
              <p:nvPr/>
            </p:nvSpPr>
            <p:spPr>
              <a:xfrm>
                <a:off x="428015" y="1111623"/>
                <a:ext cx="3624596" cy="2859740"/>
              </a:xfrm>
              <a:prstGeom prst="roundRect">
                <a:avLst>
                  <a:gd name="adj" fmla="val 5610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8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dirty="0" err="1">
                    <a:solidFill>
                      <a:schemeClr val="bg1"/>
                    </a:solidFill>
                    <a:latin typeface="+mj-lt"/>
                  </a:rPr>
                  <a:t>s.t.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IN" dirty="0">
                    <a:solidFill>
                      <a:schemeClr val="bg1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br>
                  <a:rPr lang="en-IN" b="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IN" b="0" dirty="0">
                    <a:solidFill>
                      <a:schemeClr val="bg1"/>
                    </a:solidFill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b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" y="1111623"/>
                <a:ext cx="3624596" cy="2859740"/>
              </a:xfrm>
              <a:prstGeom prst="roundRect">
                <a:avLst>
                  <a:gd name="adj" fmla="val 5610"/>
                </a:avLst>
              </a:prstGeom>
              <a:blipFill>
                <a:blip r:embed="rId3"/>
                <a:stretch>
                  <a:fillRect l="-167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015" y="4837126"/>
                <a:ext cx="7822134" cy="186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IN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I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IN" sz="3600" b="1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ℝ</m:t>
                                          </m:r>
                                        </m:e>
                                        <m:sup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b="1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𝛂</m:t>
                                          </m:r>
                                        </m:e>
                                        <m:sub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</m:eqArr>
                                </m:lim>
                              </m:limLow>
                              <m: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N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3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IN" sz="3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𝛂</m:t>
                                          </m:r>
                                        </m:e>
                                        <m:sub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IN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36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" y="4837126"/>
                <a:ext cx="7822134" cy="1861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7" y="4079989"/>
            <a:ext cx="1720892" cy="1720892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6183706" y="3971363"/>
            <a:ext cx="3741260" cy="921246"/>
          </a:xfrm>
          <a:prstGeom prst="wedgeRectCallout">
            <a:avLst>
              <a:gd name="adj1" fmla="val 82523"/>
              <a:gd name="adj2" fmla="val 7151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This is just a nice way of rewriting the above problem</a:t>
            </a:r>
          </a:p>
        </p:txBody>
      </p:sp>
    </p:spTree>
    <p:extLst>
      <p:ext uri="{BB962C8B-B14F-4D97-AF65-F5344CB8AC3E}">
        <p14:creationId xmlns:p14="http://schemas.microsoft.com/office/powerpoint/2010/main" val="915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uiExpand="1" build="p" animBg="1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The original optimization problem is also called the </a:t>
                </a:r>
                <a:r>
                  <a:rPr lang="en-IN" i="1" dirty="0"/>
                  <a:t>primal problem</a:t>
                </a:r>
                <a:endParaRPr lang="en-IN" dirty="0"/>
              </a:p>
              <a:p>
                <a:r>
                  <a:rPr lang="en-IN" dirty="0"/>
                  <a:t>Recall: variables of the original problem e.g.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called </a:t>
                </a:r>
                <a:r>
                  <a:rPr lang="en-IN" i="1" dirty="0"/>
                  <a:t>primal variables</a:t>
                </a:r>
              </a:p>
              <a:p>
                <a:r>
                  <a:rPr lang="en-IN" dirty="0"/>
                  <a:t>Using the </a:t>
                </a:r>
                <a:r>
                  <a:rPr lang="en-IN" dirty="0" err="1"/>
                  <a:t>Lagrangian</a:t>
                </a:r>
                <a:r>
                  <a:rPr lang="en-IN" dirty="0"/>
                  <a:t>, we rewrote the primal problem as</a:t>
                </a:r>
                <a:br>
                  <a:rPr lang="en-I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ℝ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eqArr>
                              </m:lim>
                            </m:limLow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The dual problem is obtained by simply switching order of min/max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In some cases, the dual problem is easier to solve than the primal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1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IN" dirty="0"/>
                  <a:t> be the solutions to the primal problem i.e.</a:t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ℝ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eqArr>
                              </m:lim>
                            </m:limLow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be the solutions to the dual problem i.e.</a:t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Strong Duality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if the original problem is convex and “nice”</a:t>
                </a:r>
              </a:p>
              <a:p>
                <a:r>
                  <a:rPr lang="en-IN" b="1" dirty="0"/>
                  <a:t>Complementary Slackness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for all constraints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Note</a:t>
                </a:r>
                <a:r>
                  <a:rPr lang="en-IN" dirty="0"/>
                  <a:t>: not compl</a:t>
                </a:r>
                <a:r>
                  <a:rPr lang="en-IN" b="1" dirty="0">
                    <a:solidFill>
                      <a:srgbClr val="FF0000"/>
                    </a:solidFill>
                  </a:rPr>
                  <a:t>i</a:t>
                </a:r>
                <a:r>
                  <a:rPr lang="en-IN" dirty="0"/>
                  <a:t>mentary but compl</a:t>
                </a:r>
                <a:r>
                  <a:rPr lang="en-IN" b="1" dirty="0">
                    <a:solidFill>
                      <a:srgbClr val="FF0000"/>
                    </a:solidFill>
                  </a:rPr>
                  <a:t>e</a:t>
                </a:r>
                <a:r>
                  <a:rPr lang="en-IN" dirty="0"/>
                  <a:t>mentary </a:t>
                </a:r>
                <a:r>
                  <a:rPr lang="en-IN" dirty="0">
                    <a:sym typeface="Wingdings" panose="05000000000000000000" pitchFamily="2" charset="2"/>
                  </a:rPr>
                  <a:t>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Hard SVM without </a:t>
            </a:r>
            <a:r>
              <a:rPr lang="en-IN"/>
              <a:t>a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constraints so we need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dual variables i.e.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b="1" dirty="0" err="1"/>
                  <a:t>Lagrangian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r>
                  <a:rPr lang="en-IN" b="1" dirty="0"/>
                  <a:t>Primal problem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Dual problem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≥0</m:t>
                        </m: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The dual problem can be greatly simplified!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Simplifying the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Note that the inner problem in the dual problem is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≥0</m:t>
                        </m: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Since this is an unconstrained problem with a convex and differentiable objective, we can apply first order optimality to solve it completely </a:t>
                </a:r>
                <a:r>
                  <a:rPr lang="en-IN" dirty="0"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If we set the gradient to zero, we will get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Substituting this back in the dual problem we get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≥0</m:t>
                        </m:r>
                      </m:lim>
                    </m:limLow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This is actually the problem several solvers (e.g. </a:t>
                </a:r>
                <a:r>
                  <a:rPr lang="en-IN" dirty="0" err="1"/>
                  <a:t>libsvm</a:t>
                </a:r>
                <a:r>
                  <a:rPr lang="en-IN" dirty="0"/>
                  <a:t>, </a:t>
                </a:r>
                <a:r>
                  <a:rPr lang="en-IN" dirty="0" err="1"/>
                  <a:t>sklearn</a:t>
                </a:r>
                <a:r>
                  <a:rPr lang="en-IN" dirty="0"/>
                  <a:t>) solve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4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62" y="305492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6689441" y="167369"/>
                <a:ext cx="3740476" cy="1268141"/>
              </a:xfrm>
              <a:prstGeom prst="wedgeRectCallout">
                <a:avLst>
                  <a:gd name="adj1" fmla="val 76740"/>
                  <a:gd name="adj2" fmla="val 5601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Once you get optimal values of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, use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to get optimal value of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441" y="167369"/>
                <a:ext cx="3740476" cy="1268141"/>
              </a:xfrm>
              <a:prstGeom prst="wedgeRectCallout">
                <a:avLst>
                  <a:gd name="adj1" fmla="val 76740"/>
                  <a:gd name="adj2" fmla="val 56012"/>
                </a:avLst>
              </a:prstGeom>
              <a:blipFill>
                <a:blip r:embed="rId4"/>
                <a:stretch>
                  <a:fillRect l="-1019" b="-88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9871" y="1613043"/>
            <a:ext cx="1746606" cy="126372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097032" y="1613043"/>
            <a:ext cx="262725" cy="126372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9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092841"/>
                <a:ext cx="11600328" cy="530082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Recall: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every data point</a:t>
                </a:r>
              </a:p>
              <a:p>
                <a:r>
                  <a:rPr lang="en-IN" dirty="0"/>
                  <a:t>After solving the dual problem, the data</a:t>
                </a:r>
                <a:br>
                  <a:rPr lang="en-IN" dirty="0"/>
                </a:br>
                <a:r>
                  <a:rPr lang="en-IN" dirty="0"/>
                  <a:t>points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IN" dirty="0"/>
                  <a:t>: </a:t>
                </a:r>
                <a:r>
                  <a:rPr lang="en-IN" b="1" dirty="0"/>
                  <a:t>Support Vectors</a:t>
                </a:r>
              </a:p>
              <a:p>
                <a:r>
                  <a:rPr lang="en-IN" dirty="0"/>
                  <a:t>Usually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support vectors</a:t>
                </a:r>
              </a:p>
              <a:p>
                <a:r>
                  <a:rPr lang="en-IN" b="1" dirty="0"/>
                  <a:t>Recall</a:t>
                </a:r>
                <a:r>
                  <a:rPr lang="en-IN" dirty="0"/>
                  <a:t>: complementary slackness tells us that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i.e. only those data points</a:t>
                </a:r>
                <a:br>
                  <a:rPr lang="en-IN" dirty="0"/>
                </a:br>
                <a:r>
                  <a:rPr lang="en-IN" dirty="0"/>
                  <a:t>can become SVs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i.e. at margin</a:t>
                </a:r>
              </a:p>
              <a:p>
                <a:r>
                  <a:rPr lang="en-IN" dirty="0"/>
                  <a:t>The reason these are called </a:t>
                </a:r>
                <a:r>
                  <a:rPr lang="en-IN" i="1" dirty="0"/>
                  <a:t>support</a:t>
                </a:r>
                <a:r>
                  <a:rPr lang="en-IN" dirty="0"/>
                  <a:t> vectors has to do with a mechanical interpretation of these objects – need to look at CSVM to understand that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092841"/>
                <a:ext cx="11600328" cy="5300823"/>
              </a:xfrm>
              <a:blipFill>
                <a:blip r:embed="rId2"/>
                <a:stretch>
                  <a:fillRect l="-578" t="-2759" r="-1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884086" y="1378823"/>
            <a:ext cx="4214199" cy="2105465"/>
            <a:chOff x="7748243" y="3817704"/>
            <a:chExt cx="4214199" cy="2105465"/>
          </a:xfrm>
        </p:grpSpPr>
        <p:sp>
          <p:nvSpPr>
            <p:cNvPr id="28" name="Oval 27"/>
            <p:cNvSpPr/>
            <p:nvPr/>
          </p:nvSpPr>
          <p:spPr>
            <a:xfrm>
              <a:off x="7748243" y="4263962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30067" y="3890424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483843" y="4501216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00857" y="5117698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782714" y="5198866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423906" y="4057509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98788" y="5612084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426872" y="4809033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92083" y="3817704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737957" y="5482698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651357" y="4809033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319120" y="4355715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>
            <a:off x="9115544" y="785234"/>
            <a:ext cx="1913798" cy="33147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523413" y="602671"/>
            <a:ext cx="1869546" cy="3238148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651397" y="1092841"/>
            <a:ext cx="1885858" cy="3266403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013446" y="1294240"/>
            <a:ext cx="528727" cy="31284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042034" y="2508525"/>
            <a:ext cx="496755" cy="31108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1709870">
            <a:off x="7571440" y="444576"/>
            <a:ext cx="1574526" cy="29760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709870">
            <a:off x="10777282" y="1657825"/>
            <a:ext cx="1035994" cy="29760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ular Callout 46"/>
          <p:cNvSpPr/>
          <p:nvPr/>
        </p:nvSpPr>
        <p:spPr>
          <a:xfrm>
            <a:off x="6971294" y="314035"/>
            <a:ext cx="2368873" cy="707823"/>
          </a:xfrm>
          <a:prstGeom prst="wedgeRectCallout">
            <a:avLst>
              <a:gd name="adj1" fmla="val 123382"/>
              <a:gd name="adj2" fmla="val 9395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Support Vectors!!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0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208</TotalTime>
  <Words>2525</Words>
  <Application>Microsoft Office PowerPoint</Application>
  <PresentationFormat>Widescreen</PresentationFormat>
  <Paragraphs>196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MLC-gold</vt:lpstr>
      <vt:lpstr>My first Solver</vt:lpstr>
      <vt:lpstr>Constrained Optimization</vt:lpstr>
      <vt:lpstr>A few Cleanup Steps</vt:lpstr>
      <vt:lpstr>The Lagrangian</vt:lpstr>
      <vt:lpstr>The Dual Problem</vt:lpstr>
      <vt:lpstr>Duality</vt:lpstr>
      <vt:lpstr>Hard SVM without a bias</vt:lpstr>
      <vt:lpstr>Simplifying the Dual Problem</vt:lpstr>
      <vt:lpstr>Support Vectors</vt:lpstr>
      <vt:lpstr>Dual for CSVM</vt:lpstr>
      <vt:lpstr>CSVM Dual Problem</vt:lpstr>
      <vt:lpstr>Solvers for the SVM problem</vt:lpstr>
      <vt:lpstr>SDCM for the CSVM Problem</vt:lpstr>
      <vt:lpstr>Speeding up SDCM computations</vt:lpstr>
      <vt:lpstr>Which Method to Choose?</vt:lpstr>
      <vt:lpstr>Practical Issues with GD Variants</vt:lpstr>
      <vt:lpstr>How to Initialize?</vt:lpstr>
      <vt:lpstr>How to decide Convergence?</vt:lpstr>
      <vt:lpstr>How to detect convergence</vt:lpstr>
      <vt:lpstr>How to choose Step Length?</vt:lpstr>
      <vt:lpstr>How to choose Step Length?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Solver</dc:title>
  <dc:creator>Purushottam Kar</dc:creator>
  <cp:lastModifiedBy>Purushottam Kar</cp:lastModifiedBy>
  <cp:revision>8</cp:revision>
  <dcterms:created xsi:type="dcterms:W3CDTF">2023-02-02T11:40:47Z</dcterms:created>
  <dcterms:modified xsi:type="dcterms:W3CDTF">2023-02-10T14:33:50Z</dcterms:modified>
</cp:coreProperties>
</file>