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2" r:id="rId3"/>
    <p:sldId id="303" r:id="rId4"/>
    <p:sldId id="304" r:id="rId5"/>
    <p:sldId id="305" r:id="rId6"/>
    <p:sldId id="306" r:id="rId7"/>
    <p:sldId id="307" r:id="rId8"/>
    <p:sldId id="286" r:id="rId9"/>
    <p:sldId id="287" r:id="rId10"/>
    <p:sldId id="288" r:id="rId11"/>
    <p:sldId id="256" r:id="rId12"/>
    <p:sldId id="289" r:id="rId13"/>
    <p:sldId id="290" r:id="rId14"/>
    <p:sldId id="291" r:id="rId15"/>
    <p:sldId id="292" r:id="rId16"/>
    <p:sldId id="308" r:id="rId17"/>
    <p:sldId id="309" r:id="rId18"/>
    <p:sldId id="310" r:id="rId19"/>
    <p:sldId id="311" r:id="rId20"/>
    <p:sldId id="312" r:id="rId21"/>
    <p:sldId id="313"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A6FAA6B-56A3-4D20-A397-134A48BB6E44}" type="datetimeFigureOut">
              <a:rPr lang="en-IN" smtClean="0"/>
              <a:t>07-04-2023</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A70B0FA5-9CBA-4CB1-8347-33D2949A39D7}" type="slidenum">
              <a:rPr lang="en-IN" smtClean="0"/>
              <a:t>‹#›</a:t>
            </a:fld>
            <a:endParaRPr lang="en-IN"/>
          </a:p>
        </p:txBody>
      </p:sp>
    </p:spTree>
    <p:extLst>
      <p:ext uri="{BB962C8B-B14F-4D97-AF65-F5344CB8AC3E}">
        <p14:creationId xmlns:p14="http://schemas.microsoft.com/office/powerpoint/2010/main" val="294665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A6FAA6B-56A3-4D20-A397-134A48BB6E44}" type="datetimeFigureOut">
              <a:rPr lang="en-IN" smtClean="0"/>
              <a:t>07-04-2023</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70B0FA5-9CBA-4CB1-8347-33D2949A39D7}" type="slidenum">
              <a:rPr lang="en-IN" smtClean="0"/>
              <a:t>‹#›</a:t>
            </a:fld>
            <a:endParaRPr lang="en-IN"/>
          </a:p>
        </p:txBody>
      </p:sp>
    </p:spTree>
    <p:extLst>
      <p:ext uri="{BB962C8B-B14F-4D97-AF65-F5344CB8AC3E}">
        <p14:creationId xmlns:p14="http://schemas.microsoft.com/office/powerpoint/2010/main" val="27666931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363295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142463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189123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98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1" y="1111623"/>
            <a:ext cx="5852160"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5511" y="1111624"/>
            <a:ext cx="5852160"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FAA6B-56A3-4D20-A397-134A48BB6E44}"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31022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852159" cy="723400"/>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2" y="1879044"/>
            <a:ext cx="5852160" cy="4521756"/>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8112" y="1143997"/>
            <a:ext cx="5860740" cy="722376"/>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8112" y="1866373"/>
            <a:ext cx="5852160" cy="453442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6FAA6B-56A3-4D20-A397-134A48BB6E44}" type="datetimeFigureOut">
              <a:rPr lang="en-IN" smtClean="0"/>
              <a:t>07-04-2023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222260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A6FAA6B-56A3-4D20-A397-134A48BB6E44}" type="datetimeFigureOut">
              <a:rPr lang="en-IN" smtClean="0"/>
              <a:t>07-04-2023</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A70B0FA5-9CBA-4CB1-8347-33D2949A39D7}"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9062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6FAA6B-56A3-4D20-A397-134A48BB6E44}" type="datetimeFigureOut">
              <a:rPr lang="en-IN" smtClean="0"/>
              <a:t>07-04-2023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325841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AA6FAA6B-56A3-4D20-A397-134A48BB6E44}" type="datetimeFigureOut">
              <a:rPr lang="en-IN" smtClean="0"/>
              <a:t>07-04-2023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15971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A6FAA6B-56A3-4D20-A397-134A48BB6E44}"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70B0FA5-9CBA-4CB1-8347-33D2949A39D7}"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132046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AA6FAA6B-56A3-4D20-A397-134A48BB6E44}" type="datetimeFigureOut">
              <a:rPr lang="en-IN" smtClean="0"/>
              <a:t>07-04-2023</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A70B0FA5-9CBA-4CB1-8347-33D2949A39D7}" type="slidenum">
              <a:rPr lang="en-IN" smtClean="0"/>
              <a:t>‹#›</a:t>
            </a:fld>
            <a:endParaRPr lang="en-IN"/>
          </a:p>
        </p:txBody>
      </p:sp>
    </p:spTree>
    <p:extLst>
      <p:ext uri="{BB962C8B-B14F-4D97-AF65-F5344CB8AC3E}">
        <p14:creationId xmlns:p14="http://schemas.microsoft.com/office/powerpoint/2010/main" val="3938351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3.xml"/><Relationship Id="rId21" Type="http://schemas.openxmlformats.org/officeDocument/2006/relationships/image" Target="../media/image12.png"/><Relationship Id="rId7" Type="http://schemas.openxmlformats.org/officeDocument/2006/relationships/tags" Target="../tags/tag7.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6.png"/><Relationship Id="rId20" Type="http://schemas.openxmlformats.org/officeDocument/2006/relationships/image" Target="../media/image1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5.png"/><Relationship Id="rId23" Type="http://schemas.openxmlformats.org/officeDocument/2006/relationships/image" Target="../media/image30.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310.png"/><Relationship Id="rId10" Type="http://schemas.openxmlformats.org/officeDocument/2006/relationships/image" Target="../media/image22.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565E-C518-B227-CC87-AB0996718405}"/>
              </a:ext>
            </a:extLst>
          </p:cNvPr>
          <p:cNvSpPr>
            <a:spLocks noGrp="1"/>
          </p:cNvSpPr>
          <p:nvPr>
            <p:ph type="ctrTitle"/>
          </p:nvPr>
        </p:nvSpPr>
        <p:spPr/>
        <p:txBody>
          <a:bodyPr/>
          <a:lstStyle/>
          <a:p>
            <a:r>
              <a:rPr lang="en-US" dirty="0"/>
              <a:t>The EM Algorithm</a:t>
            </a:r>
            <a:endParaRPr lang="en-IN" dirty="0"/>
          </a:p>
        </p:txBody>
      </p:sp>
      <p:sp>
        <p:nvSpPr>
          <p:cNvPr id="3" name="Subtitle 2">
            <a:extLst>
              <a:ext uri="{FF2B5EF4-FFF2-40B4-BE49-F238E27FC236}">
                <a16:creationId xmlns:a16="http://schemas.microsoft.com/office/drawing/2014/main" id="{70AFAAEB-BE55-9235-4CB5-9D4D18ADAB97}"/>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11591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EM for Mixed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7" cy="5879111"/>
              </a:xfrm>
            </p:spPr>
            <p:txBody>
              <a:bodyPr>
                <a:normAutofit/>
              </a:bodyPr>
              <a:lstStyle/>
              <a:p>
                <a:r>
                  <a:rPr lang="en-IN" b="1" dirty="0"/>
                  <a:t>Original </a:t>
                </a:r>
                <a:r>
                  <a:rPr lang="en-IN" b="1" dirty="0" err="1"/>
                  <a:t>Prob</a:t>
                </a:r>
                <a:r>
                  <a:rPr lang="en-IN" dirty="0"/>
                  <a:t>: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1</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2</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nary>
                                          <m:naryPr>
                                            <m:chr m:val="∑"/>
                                            <m:limLoc m:val="subSup"/>
                                            <m:supHide m:val="on"/>
                                            <m:ctrlPr>
                                              <a:rPr lang="en-IN" i="1">
                                                <a:latin typeface="Cambria Math" panose="02040503050406030204" pitchFamily="18" charset="0"/>
                                              </a:rPr>
                                            </m:ctrlPr>
                                          </m:naryPr>
                                          <m:sub>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1,2</m:t>
                                                </m:r>
                                              </m:e>
                                            </m:d>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i="1">
                                                        <a:latin typeface="Cambria Math" panose="02040503050406030204" pitchFamily="18" charset="0"/>
                                                        <a:ea typeface="Cambria Math" panose="02040503050406030204" pitchFamily="18" charset="0"/>
                                                      </a:rPr>
                                                      <m:t>1</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i="1">
                                                        <a:latin typeface="Cambria Math" panose="02040503050406030204" pitchFamily="18" charset="0"/>
                                                        <a:ea typeface="Cambria Math" panose="02040503050406030204" pitchFamily="18" charset="0"/>
                                                      </a:rPr>
                                                      <m:t>2</m:t>
                                                    </m:r>
                                                  </m:sup>
                                                </m:sSup>
                                              </m:e>
                                            </m:d>
                                          </m:e>
                                        </m:nary>
                                      </m:e>
                                    </m:d>
                                  </m:e>
                                </m:func>
                              </m:e>
                            </m:nary>
                          </m:e>
                        </m:func>
                      </m:e>
                    </m:func>
                  </m:oMath>
                </a14:m>
                <a:endParaRPr lang="en-IN" dirty="0"/>
              </a:p>
              <a:p>
                <a:pPr lvl="1"/>
                <a:r>
                  <a:rPr lang="en-IN" b="1" dirty="0"/>
                  <a:t>Step 1 </a:t>
                </a:r>
                <a:r>
                  <a:rPr lang="en-IN" dirty="0"/>
                  <a:t>(</a:t>
                </a:r>
                <a:r>
                  <a:rPr lang="en-IN" b="1" dirty="0"/>
                  <a:t>E Step</a:t>
                </a:r>
                <a:r>
                  <a:rPr lang="en-IN" dirty="0"/>
                  <a:t>) Consists of two sub-steps</a:t>
                </a:r>
              </a:p>
              <a:p>
                <a:pPr lvl="2"/>
                <a:r>
                  <a:rPr lang="en-IN" b="1" dirty="0"/>
                  <a:t>Step 1.1 </a:t>
                </a:r>
                <a:r>
                  <a:rPr lang="en-IN" dirty="0"/>
                  <a:t>Assume our current model estimates are </a:t>
                </a:r>
                <a14:m>
                  <m:oMath xmlns:m="http://schemas.openxmlformats.org/officeDocument/2006/math">
                    <m:sSup>
                      <m:sSupPr>
                        <m:ctrlPr>
                          <a:rPr lang="en-IN" i="1">
                            <a:latin typeface="Cambria Math" panose="02040503050406030204" pitchFamily="18" charset="0"/>
                          </a:rPr>
                        </m:ctrlPr>
                      </m:sSupPr>
                      <m:e>
                        <m:r>
                          <a:rPr lang="en-IN" b="1" i="0" smtClean="0">
                            <a:latin typeface="Cambria Math" panose="02040503050406030204" pitchFamily="18" charset="0"/>
                          </a:rPr>
                          <m:t>𝐰</m:t>
                        </m:r>
                      </m:e>
                      <m:sup>
                        <m:r>
                          <a:rPr lang="en-IN">
                            <a:latin typeface="Cambria Math" panose="02040503050406030204" pitchFamily="18" charset="0"/>
                          </a:rPr>
                          <m:t>1</m:t>
                        </m:r>
                      </m:sup>
                    </m:sSup>
                    <m:r>
                      <a:rPr lang="en-IN">
                        <a:latin typeface="Cambria Math" panose="02040503050406030204" pitchFamily="18" charset="0"/>
                      </a:rPr>
                      <m:t>=</m:t>
                    </m:r>
                    <m:r>
                      <a:rPr lang="en-IN" b="1" i="0">
                        <a:latin typeface="Cambria Math" panose="02040503050406030204" pitchFamily="18" charset="0"/>
                      </a:rPr>
                      <m:t>𝐩</m:t>
                    </m:r>
                    <m:r>
                      <a:rPr lang="en-IN">
                        <a:latin typeface="Cambria Math" panose="02040503050406030204" pitchFamily="18" charset="0"/>
                      </a:rPr>
                      <m:t>,</m:t>
                    </m:r>
                    <m:sSup>
                      <m:sSupPr>
                        <m:ctrlPr>
                          <a:rPr lang="en-IN" i="1">
                            <a:latin typeface="Cambria Math" panose="02040503050406030204" pitchFamily="18" charset="0"/>
                          </a:rPr>
                        </m:ctrlPr>
                      </m:sSupPr>
                      <m:e>
                        <m:r>
                          <a:rPr lang="en-IN" b="1" i="0" smtClean="0">
                            <a:latin typeface="Cambria Math" panose="02040503050406030204" pitchFamily="18" charset="0"/>
                          </a:rPr>
                          <m:t>𝐰</m:t>
                        </m:r>
                      </m:e>
                      <m:sup>
                        <m:r>
                          <a:rPr lang="en-IN">
                            <a:latin typeface="Cambria Math" panose="02040503050406030204" pitchFamily="18" charset="0"/>
                          </a:rPr>
                          <m:t>2</m:t>
                        </m:r>
                      </m:sup>
                    </m:sSup>
                    <m:r>
                      <a:rPr lang="en-IN">
                        <a:latin typeface="Cambria Math" panose="02040503050406030204" pitchFamily="18" charset="0"/>
                      </a:rPr>
                      <m:t>=</m:t>
                    </m:r>
                    <m:r>
                      <a:rPr lang="en-IN" b="1" i="0">
                        <a:latin typeface="Cambria Math" panose="02040503050406030204" pitchFamily="18" charset="0"/>
                      </a:rPr>
                      <m:t>𝐪</m:t>
                    </m:r>
                  </m:oMath>
                </a14:m>
                <a:endParaRPr lang="en-IN" dirty="0"/>
              </a:p>
              <a:p>
                <a:pPr lvl="3"/>
                <a:r>
                  <a:rPr lang="en-IN" dirty="0"/>
                  <a:t>Use the current models to ascertain how likely are different values of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𝑧</m:t>
                        </m:r>
                      </m:e>
                      <m:sub>
                        <m:r>
                          <a:rPr lang="en-IN" i="1">
                            <a:latin typeface="Cambria Math" panose="02040503050406030204" pitchFamily="18" charset="0"/>
                          </a:rPr>
                          <m:t>𝑖</m:t>
                        </m:r>
                      </m:sub>
                    </m:sSub>
                  </m:oMath>
                </a14:m>
                <a:r>
                  <a:rPr lang="en-IN" dirty="0"/>
                  <a:t> for the </a:t>
                </a:r>
                <a14:m>
                  <m:oMath xmlns:m="http://schemas.openxmlformats.org/officeDocument/2006/math">
                    <m:r>
                      <a:rPr lang="en-IN" i="1">
                        <a:latin typeface="Cambria Math" panose="02040503050406030204" pitchFamily="18" charset="0"/>
                      </a:rPr>
                      <m:t>𝑖</m:t>
                    </m:r>
                  </m:oMath>
                </a14:m>
                <a:r>
                  <a:rPr lang="en-IN" dirty="0"/>
                  <a:t>-</a:t>
                </a:r>
                <a:r>
                  <a:rPr lang="en-IN" dirty="0" err="1"/>
                  <a:t>th</a:t>
                </a:r>
                <a:r>
                  <a:rPr lang="en-IN" dirty="0"/>
                  <a:t> data point i.e. compute </a:t>
                </a:r>
                <a14:m>
                  <m:oMath xmlns:m="http://schemas.openxmlformats.org/officeDocument/2006/math">
                    <m:sSubSup>
                      <m:sSubSupPr>
                        <m:ctrlPr>
                          <a:rPr lang="en-IN" i="1">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𝑞</m:t>
                        </m:r>
                      </m:e>
                      <m:sub>
                        <m:r>
                          <a:rPr lang="en-IN" i="1">
                            <a:latin typeface="Cambria Math" panose="02040503050406030204" pitchFamily="18" charset="0"/>
                            <a:ea typeface="Cambria Math" panose="02040503050406030204" pitchFamily="18" charset="0"/>
                          </a:rPr>
                          <m:t>𝑐</m:t>
                        </m:r>
                      </m:sub>
                      <m:sup>
                        <m:r>
                          <a:rPr lang="en-IN" i="1">
                            <a:latin typeface="Cambria Math" panose="02040503050406030204" pitchFamily="18" charset="0"/>
                            <a:ea typeface="Cambria Math" panose="02040503050406030204" pitchFamily="18" charset="0"/>
                          </a:rPr>
                          <m:t>𝑖</m:t>
                        </m:r>
                      </m:sup>
                    </m:sSub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rPr>
                          <m:t>𝐩</m:t>
                        </m:r>
                        <m:r>
                          <a:rPr lang="en-IN">
                            <a:latin typeface="Cambria Math" panose="02040503050406030204" pitchFamily="18" charset="0"/>
                          </a:rPr>
                          <m:t>,</m:t>
                        </m:r>
                        <m:r>
                          <a:rPr lang="en-IN" b="1">
                            <a:latin typeface="Cambria Math" panose="02040503050406030204" pitchFamily="18" charset="0"/>
                          </a:rPr>
                          <m:t>𝐪</m:t>
                        </m:r>
                      </m:e>
                    </m:d>
                  </m:oMath>
                </a14:m>
                <a:r>
                  <a:rPr lang="en-IN" dirty="0"/>
                  <a:t> for both </a:t>
                </a:r>
                <a14:m>
                  <m:oMath xmlns:m="http://schemas.openxmlformats.org/officeDocument/2006/math">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1,2</m:t>
                        </m:r>
                      </m:e>
                    </m:d>
                  </m:oMath>
                </a14:m>
                <a:endParaRPr lang="en-IN" dirty="0"/>
              </a:p>
              <a:p>
                <a:pPr lvl="2"/>
                <a:r>
                  <a:rPr lang="en-IN" b="1" dirty="0"/>
                  <a:t>Step 1.2 </a:t>
                </a:r>
                <a:r>
                  <a:rPr lang="en-IN" dirty="0"/>
                  <a:t>Use weights </a:t>
                </a:r>
                <a14:m>
                  <m:oMath xmlns:m="http://schemas.openxmlformats.org/officeDocument/2006/math">
                    <m:sSubSup>
                      <m:sSubSupPr>
                        <m:ctrlPr>
                          <a:rPr lang="en-IN" i="1">
                            <a:latin typeface="Cambria Math" panose="02040503050406030204" pitchFamily="18" charset="0"/>
                            <a:ea typeface="Cambria Math" panose="02040503050406030204" pitchFamily="18" charset="0"/>
                          </a:rPr>
                        </m:ctrlPr>
                      </m:sSubSupPr>
                      <m:e>
                        <m:r>
                          <a:rPr lang="en-IN">
                            <a:latin typeface="Cambria Math" panose="02040503050406030204" pitchFamily="18" charset="0"/>
                            <a:ea typeface="Cambria Math" panose="02040503050406030204" pitchFamily="18" charset="0"/>
                          </a:rPr>
                          <m:t>𝑞</m:t>
                        </m:r>
                      </m:e>
                      <m:sub>
                        <m:r>
                          <a:rPr lang="en-IN">
                            <a:latin typeface="Cambria Math" panose="02040503050406030204" pitchFamily="18" charset="0"/>
                            <a:ea typeface="Cambria Math" panose="02040503050406030204" pitchFamily="18" charset="0"/>
                          </a:rPr>
                          <m:t>𝑐</m:t>
                        </m:r>
                      </m:sub>
                      <m:sup>
                        <m:r>
                          <a:rPr lang="en-IN">
                            <a:latin typeface="Cambria Math" panose="02040503050406030204" pitchFamily="18" charset="0"/>
                            <a:ea typeface="Cambria Math" panose="02040503050406030204" pitchFamily="18" charset="0"/>
                          </a:rPr>
                          <m:t>𝑖</m:t>
                        </m:r>
                      </m:sup>
                    </m:sSubSup>
                  </m:oMath>
                </a14:m>
                <a:r>
                  <a:rPr lang="en-IN" dirty="0"/>
                  <a:t> to set up a new objective function</a:t>
                </a:r>
              </a:p>
              <a:p>
                <a:pPr lvl="3"/>
                <a:r>
                  <a:rPr lang="en-IN" dirty="0"/>
                  <a:t>As before, assume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𝑧</m:t>
                            </m:r>
                          </m:e>
                          <m:sub>
                            <m:r>
                              <a:rPr lang="en-IN">
                                <a:latin typeface="Cambria Math" panose="02040503050406030204" pitchFamily="18" charset="0"/>
                                <a:ea typeface="Cambria Math" panose="02040503050406030204" pitchFamily="18" charset="0"/>
                              </a:rPr>
                              <m:t>𝑖</m:t>
                            </m:r>
                          </m:sub>
                        </m:sSub>
                        <m:r>
                          <a:rPr lang="en-IN">
                            <a:latin typeface="Cambria Math" panose="02040503050406030204" pitchFamily="18" charset="0"/>
                            <a:ea typeface="Cambria Math" panose="02040503050406030204" pitchFamily="18" charset="0"/>
                          </a:rPr>
                          <m:t> |</m:t>
                        </m:r>
                        <m:r>
                          <a:rPr lang="en-IN" b="0" i="0" smtClean="0">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𝐩</m:t>
                        </m:r>
                        <m:r>
                          <a:rPr lang="en-IN">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𝐪</m:t>
                        </m:r>
                      </m:e>
                    </m:d>
                    <m:r>
                      <a:rPr lang="en-IN">
                        <a:latin typeface="Cambria Math" panose="02040503050406030204" pitchFamily="18" charset="0"/>
                        <a:ea typeface="Cambria Math" panose="02040503050406030204" pitchFamily="18" charset="0"/>
                      </a:rPr>
                      <m:t>=</m:t>
                    </m:r>
                  </m:oMath>
                </a14:m>
                <a:r>
                  <a:rPr lang="en-IN" dirty="0"/>
                  <a:t> constant for sake of simplicity</a:t>
                </a:r>
              </a:p>
              <a:p>
                <a:pPr lvl="3"/>
                <a14:m>
                  <m:oMath xmlns:m="http://schemas.openxmlformats.org/officeDocument/2006/math">
                    <m:nary>
                      <m:naryPr>
                        <m:chr m:val="∑"/>
                        <m:limLoc m:val="subSup"/>
                        <m:ctrlPr>
                          <a:rPr lang="en-IN" i="1">
                            <a:latin typeface="Cambria Math" panose="02040503050406030204" pitchFamily="18" charset="0"/>
                          </a:rPr>
                        </m:ctrlPr>
                      </m:naryPr>
                      <m:sub>
                        <m:r>
                          <m:rPr>
                            <m:brk m:alnAt="25"/>
                          </m:rPr>
                          <a:rPr lang="en-IN">
                            <a:latin typeface="Cambria Math" panose="02040503050406030204" pitchFamily="18" charset="0"/>
                          </a:rPr>
                          <m:t>𝑖</m:t>
                        </m:r>
                        <m:r>
                          <a:rPr lang="en-IN">
                            <a:latin typeface="Cambria Math" panose="02040503050406030204" pitchFamily="18" charset="0"/>
                          </a:rPr>
                          <m:t>=1</m:t>
                        </m:r>
                      </m:sub>
                      <m:sup>
                        <m:r>
                          <a:rPr lang="en-IN">
                            <a:latin typeface="Cambria Math" panose="02040503050406030204" pitchFamily="18" charset="0"/>
                          </a:rPr>
                          <m:t>𝑛</m:t>
                        </m:r>
                      </m:sup>
                      <m:e>
                        <m:nary>
                          <m:naryPr>
                            <m:chr m:val="∑"/>
                            <m:limLoc m:val="subSup"/>
                            <m:supHide m:val="on"/>
                            <m:ctrlPr>
                              <a:rPr lang="en-IN" i="1">
                                <a:latin typeface="Cambria Math" panose="02040503050406030204" pitchFamily="18" charset="0"/>
                              </a:rPr>
                            </m:ctrlPr>
                          </m:naryPr>
                          <m:sub>
                            <m:r>
                              <a:rPr lang="en-IN" i="1">
                                <a:latin typeface="Cambria Math" panose="02040503050406030204" pitchFamily="18" charset="0"/>
                              </a:rPr>
                              <m:t>𝑐</m:t>
                            </m:r>
                            <m:r>
                              <a:rPr lang="en-IN">
                                <a:latin typeface="Cambria Math" panose="02040503050406030204" pitchFamily="18" charset="0"/>
                              </a:rPr>
                              <m:t>∈</m:t>
                            </m:r>
                            <m:d>
                              <m:dPr>
                                <m:begChr m:val="{"/>
                                <m:endChr m:val="}"/>
                                <m:ctrlPr>
                                  <a:rPr lang="en-IN" i="1">
                                    <a:latin typeface="Cambria Math" panose="02040503050406030204" pitchFamily="18" charset="0"/>
                                  </a:rPr>
                                </m:ctrlPr>
                              </m:dPr>
                              <m:e>
                                <m:r>
                                  <a:rPr lang="en-IN">
                                    <a:latin typeface="Cambria Math" panose="02040503050406030204" pitchFamily="18" charset="0"/>
                                  </a:rPr>
                                  <m:t>1,2</m:t>
                                </m:r>
                              </m:e>
                            </m:d>
                          </m:sub>
                          <m:sup/>
                          <m:e>
                            <m:sSubSup>
                              <m:sSubSupPr>
                                <m:ctrlPr>
                                  <a:rPr lang="en-IN" i="1">
                                    <a:latin typeface="Cambria Math" panose="02040503050406030204" pitchFamily="18" charset="0"/>
                                  </a:rPr>
                                </m:ctrlPr>
                              </m:sSubSupPr>
                              <m:e>
                                <m:r>
                                  <a:rPr lang="en-IN" i="1">
                                    <a:latin typeface="Cambria Math" panose="02040503050406030204" pitchFamily="18" charset="0"/>
                                  </a:rPr>
                                  <m:t>𝑞</m:t>
                                </m:r>
                              </m:e>
                              <m:sub>
                                <m:r>
                                  <a:rPr lang="en-IN" i="1">
                                    <a:latin typeface="Cambria Math" panose="02040503050406030204" pitchFamily="18" charset="0"/>
                                  </a:rPr>
                                  <m:t>𝑐</m:t>
                                </m:r>
                              </m:sub>
                              <m:sup>
                                <m:r>
                                  <a:rPr lang="en-IN" i="1">
                                    <a:latin typeface="Cambria Math" panose="02040503050406030204" pitchFamily="18" charset="0"/>
                                  </a:rPr>
                                  <m:t>𝑖</m:t>
                                </m:r>
                              </m:sup>
                            </m:sSubSup>
                            <m:r>
                              <a:rPr lang="en-IN"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smtClean="0">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i="1">
                                            <a:latin typeface="Cambria Math" panose="02040503050406030204" pitchFamily="18" charset="0"/>
                                            <a:ea typeface="Cambria Math" panose="02040503050406030204" pitchFamily="18" charset="0"/>
                                          </a:rPr>
                                          <m:t>1</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i="1">
                                            <a:latin typeface="Cambria Math" panose="02040503050406030204" pitchFamily="18" charset="0"/>
                                            <a:ea typeface="Cambria Math" panose="02040503050406030204" pitchFamily="18" charset="0"/>
                                          </a:rPr>
                                          <m:t>2</m:t>
                                        </m:r>
                                      </m:sup>
                                    </m:sSup>
                                  </m:e>
                                </m:d>
                              </m:e>
                            </m:func>
                          </m:e>
                        </m:nary>
                      </m:e>
                    </m:nary>
                  </m:oMath>
                </a14:m>
                <a:endParaRPr lang="en-IN" dirty="0"/>
              </a:p>
              <a:p>
                <a:pPr lvl="1"/>
                <a:r>
                  <a:rPr lang="en-IN" b="1" dirty="0"/>
                  <a:t>Step 2 (M Step)</a:t>
                </a:r>
                <a:r>
                  <a:rPr lang="en-IN" dirty="0"/>
                  <a:t> Maximize the new obj. fn. to get new models</a:t>
                </a:r>
              </a:p>
              <a:p>
                <a:pPr lvl="1" algn="ctr"/>
                <a14:m>
                  <m:oMath xmlns:m="http://schemas.openxmlformats.org/officeDocument/2006/math">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arg</m:t>
                        </m:r>
                      </m:fName>
                      <m:e>
                        <m:func>
                          <m:funcPr>
                            <m:ctrlPr>
                              <a:rPr lang="en-IN" i="1">
                                <a:latin typeface="Cambria Math" panose="02040503050406030204" pitchFamily="18" charset="0"/>
                                <a:ea typeface="Cambria Math" panose="02040503050406030204" pitchFamily="18" charset="0"/>
                              </a:rPr>
                            </m:ctrlPr>
                          </m:funcPr>
                          <m:fName>
                            <m:limLow>
                              <m:limLowPr>
                                <m:ctrlPr>
                                  <a:rPr lang="en-IN" i="1">
                                    <a:latin typeface="Cambria Math" panose="02040503050406030204" pitchFamily="18" charset="0"/>
                                    <a:ea typeface="Cambria Math" panose="02040503050406030204" pitchFamily="18" charset="0"/>
                                  </a:rPr>
                                </m:ctrlPr>
                              </m:limLowPr>
                              <m:e>
                                <m:r>
                                  <m:rPr>
                                    <m:sty m:val="p"/>
                                  </m:rPr>
                                  <a:rPr lang="en-IN">
                                    <a:latin typeface="Cambria Math" panose="02040503050406030204" pitchFamily="18" charset="0"/>
                                    <a:ea typeface="Cambria Math" panose="02040503050406030204" pitchFamily="18" charset="0"/>
                                  </a:rPr>
                                  <m:t>max</m:t>
                                </m:r>
                              </m:e>
                              <m:lim>
                                <m:sSup>
                                  <m:sSupPr>
                                    <m:ctrlPr>
                                      <a:rPr lang="en-IN" i="1">
                                        <a:latin typeface="Cambria Math" panose="02040503050406030204" pitchFamily="18" charset="0"/>
                                      </a:rPr>
                                    </m:ctrlPr>
                                  </m:sSupPr>
                                  <m:e>
                                    <m:r>
                                      <a:rPr lang="en-IN" b="1" i="0" smtClean="0">
                                        <a:latin typeface="Cambria Math" panose="02040503050406030204" pitchFamily="18" charset="0"/>
                                      </a:rPr>
                                      <m:t>𝐰</m:t>
                                    </m:r>
                                  </m:e>
                                  <m:sup>
                                    <m:r>
                                      <a:rPr lang="en-IN">
                                        <a:latin typeface="Cambria Math" panose="02040503050406030204" pitchFamily="18" charset="0"/>
                                      </a:rPr>
                                      <m:t>1</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b="1" i="0" smtClean="0">
                                        <a:latin typeface="Cambria Math" panose="02040503050406030204" pitchFamily="18" charset="0"/>
                                      </a:rPr>
                                      <m:t>𝐰</m:t>
                                    </m:r>
                                  </m:e>
                                  <m:sup>
                                    <m:r>
                                      <a:rPr lang="en-IN">
                                        <a:latin typeface="Cambria Math" panose="02040503050406030204" pitchFamily="18" charset="0"/>
                                      </a:rPr>
                                      <m:t>2</m:t>
                                    </m:r>
                                  </m:sup>
                                </m:s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rPr>
                                </m:ctrlPr>
                              </m:naryPr>
                              <m:sub>
                                <m:r>
                                  <m:rPr>
                                    <m:brk m:alnAt="25"/>
                                  </m:rPr>
                                  <a:rPr lang="en-IN">
                                    <a:latin typeface="Cambria Math" panose="02040503050406030204" pitchFamily="18" charset="0"/>
                                  </a:rPr>
                                  <m:t>𝑖</m:t>
                                </m:r>
                                <m:r>
                                  <a:rPr lang="en-IN">
                                    <a:latin typeface="Cambria Math" panose="02040503050406030204" pitchFamily="18" charset="0"/>
                                  </a:rPr>
                                  <m:t>=1</m:t>
                                </m:r>
                              </m:sub>
                              <m:sup>
                                <m:r>
                                  <a:rPr lang="en-IN">
                                    <a:latin typeface="Cambria Math" panose="02040503050406030204" pitchFamily="18" charset="0"/>
                                  </a:rPr>
                                  <m:t>𝑛</m:t>
                                </m:r>
                              </m:sup>
                              <m:e>
                                <m:nary>
                                  <m:naryPr>
                                    <m:chr m:val="∑"/>
                                    <m:limLoc m:val="subSup"/>
                                    <m:supHide m:val="on"/>
                                    <m:ctrlPr>
                                      <a:rPr lang="en-IN" i="1">
                                        <a:latin typeface="Cambria Math" panose="02040503050406030204" pitchFamily="18" charset="0"/>
                                      </a:rPr>
                                    </m:ctrlPr>
                                  </m:naryPr>
                                  <m:sub>
                                    <m:r>
                                      <a:rPr lang="en-IN" i="1">
                                        <a:latin typeface="Cambria Math" panose="02040503050406030204" pitchFamily="18" charset="0"/>
                                      </a:rPr>
                                      <m:t>𝑐</m:t>
                                    </m:r>
                                    <m:r>
                                      <a:rPr lang="en-IN">
                                        <a:latin typeface="Cambria Math" panose="02040503050406030204" pitchFamily="18" charset="0"/>
                                      </a:rPr>
                                      <m:t>∈</m:t>
                                    </m:r>
                                    <m:d>
                                      <m:dPr>
                                        <m:begChr m:val="{"/>
                                        <m:endChr m:val="}"/>
                                        <m:ctrlPr>
                                          <a:rPr lang="en-IN" i="1">
                                            <a:latin typeface="Cambria Math" panose="02040503050406030204" pitchFamily="18" charset="0"/>
                                          </a:rPr>
                                        </m:ctrlPr>
                                      </m:dPr>
                                      <m:e>
                                        <m:r>
                                          <a:rPr lang="en-IN">
                                            <a:latin typeface="Cambria Math" panose="02040503050406030204" pitchFamily="18" charset="0"/>
                                          </a:rPr>
                                          <m:t>1,2</m:t>
                                        </m:r>
                                      </m:e>
                                    </m:d>
                                  </m:sub>
                                  <m:sup/>
                                  <m:e>
                                    <m:sSubSup>
                                      <m:sSubSupPr>
                                        <m:ctrlPr>
                                          <a:rPr lang="en-IN" i="1">
                                            <a:latin typeface="Cambria Math" panose="02040503050406030204" pitchFamily="18" charset="0"/>
                                          </a:rPr>
                                        </m:ctrlPr>
                                      </m:sSubSupPr>
                                      <m:e>
                                        <m:r>
                                          <a:rPr lang="en-IN" i="1">
                                            <a:latin typeface="Cambria Math" panose="02040503050406030204" pitchFamily="18" charset="0"/>
                                          </a:rPr>
                                          <m:t>𝑞</m:t>
                                        </m:r>
                                      </m:e>
                                      <m:sub>
                                        <m:r>
                                          <a:rPr lang="en-IN" i="1">
                                            <a:latin typeface="Cambria Math" panose="02040503050406030204" pitchFamily="18" charset="0"/>
                                          </a:rPr>
                                          <m:t>𝑐</m:t>
                                        </m:r>
                                      </m:sub>
                                      <m:sup>
                                        <m:r>
                                          <a:rPr lang="en-IN" i="1">
                                            <a:latin typeface="Cambria Math" panose="02040503050406030204" pitchFamily="18" charset="0"/>
                                          </a:rPr>
                                          <m:t>𝑖</m:t>
                                        </m:r>
                                      </m:sup>
                                    </m:sSubSup>
                                    <m:r>
                                      <a:rPr lang="en-IN"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i="1">
                                                    <a:latin typeface="Cambria Math" panose="02040503050406030204" pitchFamily="18" charset="0"/>
                                                    <a:ea typeface="Cambria Math" panose="02040503050406030204" pitchFamily="18" charset="0"/>
                                                  </a:rPr>
                                                  <m:t>1</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i="1">
                                                    <a:latin typeface="Cambria Math" panose="02040503050406030204" pitchFamily="18" charset="0"/>
                                                    <a:ea typeface="Cambria Math" panose="02040503050406030204" pitchFamily="18" charset="0"/>
                                                  </a:rPr>
                                                  <m:t>2</m:t>
                                                </m:r>
                                              </m:sup>
                                            </m:sSup>
                                          </m:e>
                                        </m:d>
                                      </m:e>
                                    </m:func>
                                  </m:e>
                                </m:nary>
                              </m:e>
                            </m:nary>
                          </m:e>
                        </m:func>
                      </m:e>
                    </m:func>
                  </m:oMath>
                </a14:m>
                <a:r>
                  <a:rPr lang="en-IN" dirty="0"/>
                  <a:t> </a:t>
                </a:r>
              </a:p>
              <a:p>
                <a:pPr lvl="1"/>
                <a:r>
                  <a:rPr lang="en-IN" dirty="0"/>
                  <a:t>Repeat!</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7" cy="5879111"/>
              </a:xfrm>
              <a:blipFill>
                <a:blip r:embed="rId2"/>
                <a:stretch>
                  <a:fillRect l="-562" t="-207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402730" y="901176"/>
                <a:ext cx="11301573" cy="5956824"/>
              </a:xfrm>
              <a:prstGeom prst="rect">
                <a:avLst/>
              </a:prstGeom>
              <a:solidFill>
                <a:schemeClr val="tx1"/>
              </a:solidFill>
              <a:ln w="38100">
                <a:solidFill>
                  <a:schemeClr val="accent2"/>
                </a:solidFill>
                <a:prstDash val="dash"/>
              </a:ln>
            </p:spPr>
            <p:txBody>
              <a:bodyPr wrap="square" rtlCol="0">
                <a:spAutoFit/>
              </a:bodyPr>
              <a:lstStyle/>
              <a:p>
                <a:pPr lvl="0" algn="ctr"/>
                <a:r>
                  <a:rPr lang="en-IN" sz="3600" dirty="0">
                    <a:solidFill>
                      <a:schemeClr val="bg1"/>
                    </a:solidFill>
                    <a:latin typeface="Calibri Light" panose="020F0302020204030204"/>
                  </a:rPr>
                  <a:t>EM for MR</a:t>
                </a:r>
              </a:p>
              <a:p>
                <a:pPr marL="514350" lvl="0" indent="-514350">
                  <a:buFont typeface="+mj-lt"/>
                  <a:buAutoNum type="arabicPeriod"/>
                </a:pPr>
                <a:r>
                  <a:rPr lang="en-IN" sz="3200" dirty="0">
                    <a:solidFill>
                      <a:schemeClr val="bg1"/>
                    </a:solidFill>
                    <a:latin typeface="Calibri Light" panose="020F0302020204030204"/>
                  </a:rPr>
                  <a:t>Initialize models </a:t>
                </a:r>
                <a14:m>
                  <m:oMath xmlns:m="http://schemas.openxmlformats.org/officeDocument/2006/math">
                    <m:sSub>
                      <m:sSubPr>
                        <m:ctrlPr>
                          <a:rPr lang="en-IN" sz="3200" i="1">
                            <a:solidFill>
                              <a:schemeClr val="bg1"/>
                            </a:solidFill>
                            <a:latin typeface="Cambria Math" panose="02040503050406030204" pitchFamily="18" charset="0"/>
                          </a:rPr>
                        </m:ctrlPr>
                      </m:sSubPr>
                      <m:e>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𝐰</m:t>
                                </m:r>
                              </m:e>
                              <m:sup>
                                <m:r>
                                  <a:rPr lang="en-IN" sz="3200" i="1">
                                    <a:solidFill>
                                      <a:schemeClr val="bg1"/>
                                    </a:solidFill>
                                    <a:latin typeface="Cambria Math" panose="02040503050406030204" pitchFamily="18" charset="0"/>
                                  </a:rPr>
                                  <m:t>𝑐</m:t>
                                </m:r>
                              </m:sup>
                            </m:sSup>
                          </m:e>
                        </m:d>
                      </m:e>
                      <m:sub>
                        <m:r>
                          <a:rPr lang="en-IN" sz="3200" i="1">
                            <a:solidFill>
                              <a:schemeClr val="bg1"/>
                            </a:solidFill>
                            <a:latin typeface="Cambria Math" panose="02040503050406030204" pitchFamily="18" charset="0"/>
                          </a:rPr>
                          <m:t>𝑐</m:t>
                        </m:r>
                        <m:r>
                          <a:rPr lang="en-IN" sz="3200" i="1">
                            <a:solidFill>
                              <a:schemeClr val="bg1"/>
                            </a:solidFill>
                            <a:latin typeface="Cambria Math" panose="02040503050406030204" pitchFamily="18" charset="0"/>
                          </a:rPr>
                          <m:t>=1…</m:t>
                        </m:r>
                        <m:r>
                          <a:rPr lang="en-IN" sz="3200" i="1">
                            <a:solidFill>
                              <a:schemeClr val="bg1"/>
                            </a:solidFill>
                            <a:latin typeface="Cambria Math" panose="02040503050406030204" pitchFamily="18" charset="0"/>
                          </a:rPr>
                          <m:t>𝐶</m:t>
                        </m:r>
                      </m:sub>
                    </m:sSub>
                  </m:oMath>
                </a14:m>
                <a:r>
                  <a:rPr lang="en-US" sz="3200" b="1" dirty="0">
                    <a:solidFill>
                      <a:schemeClr val="bg1"/>
                    </a:solidFill>
                    <a:latin typeface="Calibri Light" panose="020F0302020204030204"/>
                  </a:rPr>
                  <a:t> </a:t>
                </a:r>
                <a:r>
                  <a:rPr lang="en-US" sz="3200" dirty="0">
                    <a:solidFill>
                      <a:schemeClr val="bg1"/>
                    </a:solidFill>
                    <a:latin typeface="Calibri Light" panose="020F0302020204030204"/>
                  </a:rPr>
                  <a:t>(for </a:t>
                </a:r>
                <a14:m>
                  <m:oMath xmlns:m="http://schemas.openxmlformats.org/officeDocument/2006/math">
                    <m:r>
                      <a:rPr lang="en-IN" sz="3200" b="0" i="1" smtClean="0">
                        <a:solidFill>
                          <a:schemeClr val="bg1"/>
                        </a:solidFill>
                        <a:latin typeface="Cambria Math" panose="02040503050406030204" pitchFamily="18" charset="0"/>
                      </a:rPr>
                      <m:t>𝐶</m:t>
                    </m:r>
                  </m:oMath>
                </a14:m>
                <a:r>
                  <a:rPr lang="en-US" sz="3200" dirty="0">
                    <a:solidFill>
                      <a:schemeClr val="bg1"/>
                    </a:solidFill>
                    <a:latin typeface="Calibri Light" panose="020F0302020204030204"/>
                  </a:rPr>
                  <a:t> components)</a:t>
                </a:r>
              </a:p>
              <a:p>
                <a:pPr marL="514350" lvl="0" indent="-514350">
                  <a:buFont typeface="+mj-lt"/>
                  <a:buAutoNum type="arabicPeriod"/>
                </a:pPr>
                <a:r>
                  <a:rPr lang="en-IN" sz="3200" dirty="0">
                    <a:solidFill>
                      <a:schemeClr val="bg1"/>
                    </a:solidFill>
                    <a:latin typeface="Calibri Light" panose="020F0302020204030204"/>
                  </a:rPr>
                  <a:t>For </a:t>
                </a:r>
                <a14:m>
                  <m:oMath xmlns:m="http://schemas.openxmlformats.org/officeDocument/2006/math">
                    <m:r>
                      <a:rPr lang="en-IN" sz="3200" i="1">
                        <a:solidFill>
                          <a:schemeClr val="bg1"/>
                        </a:solidFill>
                        <a:latin typeface="Cambria Math" panose="02040503050406030204" pitchFamily="18" charset="0"/>
                      </a:rPr>
                      <m:t>𝑖</m:t>
                    </m:r>
                    <m:r>
                      <a:rPr lang="en-IN" sz="3200" i="1">
                        <a:solidFill>
                          <a:schemeClr val="bg1"/>
                        </a:solidFill>
                        <a:latin typeface="Cambria Math" panose="02040503050406030204" pitchFamily="18" charset="0"/>
                      </a:rPr>
                      <m:t>∈</m:t>
                    </m:r>
                    <m:d>
                      <m:dPr>
                        <m:begChr m:val="["/>
                        <m:endChr m:val="]"/>
                        <m:ctrlPr>
                          <a:rPr lang="en-IN" sz="3200" i="1">
                            <a:solidFill>
                              <a:schemeClr val="bg1"/>
                            </a:solidFill>
                            <a:latin typeface="Cambria Math" panose="02040503050406030204" pitchFamily="18" charset="0"/>
                          </a:rPr>
                        </m:ctrlPr>
                      </m:dPr>
                      <m:e>
                        <m:r>
                          <a:rPr lang="en-IN" sz="3200" i="1">
                            <a:solidFill>
                              <a:schemeClr val="bg1"/>
                            </a:solidFill>
                            <a:latin typeface="Cambria Math" panose="02040503050406030204" pitchFamily="18" charset="0"/>
                          </a:rPr>
                          <m:t>𝑛</m:t>
                        </m:r>
                      </m:e>
                    </m:d>
                  </m:oMath>
                </a14:m>
                <a:r>
                  <a:rPr lang="en-IN" sz="3200" dirty="0">
                    <a:solidFill>
                      <a:schemeClr val="bg1"/>
                    </a:solidFill>
                    <a:latin typeface="Calibri Light" panose="020F0302020204030204"/>
                  </a:rPr>
                  <a:t>, update </a:t>
                </a:r>
                <a14:m>
                  <m:oMath xmlns:m="http://schemas.openxmlformats.org/officeDocument/2006/math">
                    <m:sSubSup>
                      <m:sSubSupPr>
                        <m:ctrlPr>
                          <a:rPr lang="en-IN" sz="3200" i="1">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oMath>
                </a14:m>
                <a:r>
                  <a:rPr lang="en-US" sz="3200" dirty="0">
                    <a:solidFill>
                      <a:schemeClr val="bg1"/>
                    </a:solidFill>
                    <a:latin typeface="Calibri Light" panose="020F0302020204030204"/>
                  </a:rPr>
                  <a:t> using </a:t>
                </a:r>
                <a14:m>
                  <m:oMath xmlns:m="http://schemas.openxmlformats.org/officeDocument/2006/math">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𝐰</m:t>
                            </m:r>
                          </m:e>
                          <m:sup>
                            <m:r>
                              <a:rPr lang="en-IN" sz="3200" i="1">
                                <a:solidFill>
                                  <a:schemeClr val="bg1"/>
                                </a:solidFill>
                                <a:latin typeface="Cambria Math" panose="02040503050406030204" pitchFamily="18" charset="0"/>
                              </a:rPr>
                              <m:t>𝑐</m:t>
                            </m:r>
                          </m:sup>
                        </m:sSup>
                      </m:e>
                    </m:d>
                  </m:oMath>
                </a14:m>
                <a:endParaRPr lang="en-IN" sz="3200" dirty="0">
                  <a:solidFill>
                    <a:schemeClr val="bg1"/>
                  </a:solidFill>
                  <a:latin typeface="Calibri Light" panose="020F0302020204030204"/>
                </a:endParaRPr>
              </a:p>
              <a:p>
                <a:pPr marL="971550" lvl="1" indent="-514350">
                  <a:buFont typeface="+mj-lt"/>
                  <a:buAutoNum type="arabicPeriod"/>
                </a:pPr>
                <a:r>
                  <a:rPr lang="en-IN" sz="3200" dirty="0">
                    <a:solidFill>
                      <a:schemeClr val="bg1"/>
                    </a:solidFill>
                    <a:latin typeface="Calibri Light" panose="020F0302020204030204"/>
                  </a:rPr>
                  <a:t>Let </a:t>
                </a:r>
                <a14:m>
                  <m:oMath xmlns:m="http://schemas.openxmlformats.org/officeDocument/2006/math">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𝑝</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r>
                      <a:rPr lang="en-IN" sz="3200" i="1">
                        <a:solidFill>
                          <a:schemeClr val="bg1"/>
                        </a:solidFill>
                        <a:latin typeface="Cambria Math" panose="02040503050406030204" pitchFamily="18" charset="0"/>
                      </a:rPr>
                      <m:t>=</m:t>
                    </m:r>
                    <m:func>
                      <m:funcPr>
                        <m:ctrlPr>
                          <a:rPr lang="en-IN" sz="3200" i="1">
                            <a:solidFill>
                              <a:schemeClr val="bg1"/>
                            </a:solidFill>
                            <a:latin typeface="Cambria Math" panose="02040503050406030204" pitchFamily="18" charset="0"/>
                          </a:rPr>
                        </m:ctrlPr>
                      </m:funcPr>
                      <m:fName>
                        <m:r>
                          <m:rPr>
                            <m:sty m:val="p"/>
                          </m:rPr>
                          <a:rPr lang="en-IN" sz="3200">
                            <a:solidFill>
                              <a:schemeClr val="bg1"/>
                            </a:solidFill>
                            <a:latin typeface="Cambria Math" panose="02040503050406030204" pitchFamily="18" charset="0"/>
                          </a:rPr>
                          <m:t>exp</m:t>
                        </m:r>
                      </m:fName>
                      <m:e>
                        <m:d>
                          <m:dPr>
                            <m:ctrlPr>
                              <a:rPr lang="en-IN" sz="3200" i="1">
                                <a:solidFill>
                                  <a:schemeClr val="bg1"/>
                                </a:solidFill>
                                <a:latin typeface="Cambria Math" panose="02040503050406030204" pitchFamily="18" charset="0"/>
                              </a:rPr>
                            </m:ctrlPr>
                          </m:dPr>
                          <m:e>
                            <m:r>
                              <a:rPr lang="en-IN" sz="3200" i="1">
                                <a:solidFill>
                                  <a:schemeClr val="bg1"/>
                                </a:solidFill>
                                <a:latin typeface="Cambria Math" panose="02040503050406030204" pitchFamily="18" charset="0"/>
                              </a:rPr>
                              <m:t>−</m:t>
                            </m:r>
                            <m:f>
                              <m:fPr>
                                <m:ctrlPr>
                                  <a:rPr lang="en-IN" sz="3200" i="1">
                                    <a:solidFill>
                                      <a:schemeClr val="bg1"/>
                                    </a:solidFill>
                                    <a:latin typeface="Cambria Math" panose="02040503050406030204" pitchFamily="18" charset="0"/>
                                  </a:rPr>
                                </m:ctrlPr>
                              </m:fPr>
                              <m:num>
                                <m:sSubSup>
                                  <m:sSubSupPr>
                                    <m:ctrlPr>
                                      <a:rPr lang="en-IN" sz="3200" i="1" smtClean="0">
                                        <a:solidFill>
                                          <a:schemeClr val="bg1"/>
                                        </a:solidFill>
                                        <a:latin typeface="Cambria Math" panose="02040503050406030204" pitchFamily="18" charset="0"/>
                                      </a:rPr>
                                    </m:ctrlPr>
                                  </m:sSubSupPr>
                                  <m:e>
                                    <m:d>
                                      <m:dPr>
                                        <m:ctrlPr>
                                          <a:rPr lang="en-IN" sz="3200" b="0" i="1" smtClean="0">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a:solidFill>
                                                  <a:schemeClr val="bg1"/>
                                                </a:solidFill>
                                                <a:latin typeface="Cambria Math" panose="02040503050406030204" pitchFamily="18" charset="0"/>
                                                <a:ea typeface="Cambria Math" panose="02040503050406030204" pitchFamily="18" charset="0"/>
                                              </a:rPr>
                                              <m:t>𝑦</m:t>
                                            </m:r>
                                          </m:e>
                                          <m:sup>
                                            <m:r>
                                              <a:rPr lang="en-IN" sz="3200">
                                                <a:solidFill>
                                                  <a:schemeClr val="bg1"/>
                                                </a:solidFill>
                                                <a:latin typeface="Cambria Math" panose="02040503050406030204" pitchFamily="18" charset="0"/>
                                                <a:ea typeface="Cambria Math" panose="02040503050406030204" pitchFamily="18" charset="0"/>
                                              </a:rPr>
                                              <m:t>𝑖</m:t>
                                            </m:r>
                                          </m:sup>
                                        </m:sSup>
                                        <m:r>
                                          <a:rPr lang="en-IN" sz="3200" i="1">
                                            <a:solidFill>
                                              <a:schemeClr val="bg1"/>
                                            </a:solidFill>
                                            <a:latin typeface="Cambria Math" panose="02040503050406030204" pitchFamily="18" charset="0"/>
                                            <a:ea typeface="Cambria Math" panose="02040503050406030204" pitchFamily="18" charset="0"/>
                                          </a:rPr>
                                          <m:t>−</m:t>
                                        </m:r>
                                        <m:d>
                                          <m:dPr>
                                            <m:begChr m:val="⟨"/>
                                            <m:endChr m:val="⟩"/>
                                            <m:ctrlPr>
                                              <a:rPr lang="en-IN" sz="3200" i="1">
                                                <a:solidFill>
                                                  <a:schemeClr val="bg1"/>
                                                </a:solidFill>
                                                <a:latin typeface="Cambria Math" panose="02040503050406030204" pitchFamily="18" charset="0"/>
                                                <a:ea typeface="Cambria Math" panose="02040503050406030204" pitchFamily="18" charset="0"/>
                                              </a:rPr>
                                            </m:ctrlPr>
                                          </m:dPr>
                                          <m:e>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b="1">
                                                    <a:solidFill>
                                                      <a:schemeClr val="bg1"/>
                                                    </a:solidFill>
                                                    <a:latin typeface="Cambria Math" panose="02040503050406030204" pitchFamily="18" charset="0"/>
                                                    <a:ea typeface="Cambria Math" panose="02040503050406030204" pitchFamily="18" charset="0"/>
                                                  </a:rPr>
                                                  <m:t>𝐰</m:t>
                                                </m:r>
                                              </m:e>
                                              <m:sup>
                                                <m:r>
                                                  <a:rPr lang="en-IN" sz="3200">
                                                    <a:solidFill>
                                                      <a:schemeClr val="bg1"/>
                                                    </a:solidFill>
                                                    <a:latin typeface="Cambria Math" panose="02040503050406030204" pitchFamily="18" charset="0"/>
                                                    <a:ea typeface="Cambria Math" panose="02040503050406030204" pitchFamily="18" charset="0"/>
                                                  </a:rPr>
                                                  <m:t>𝑐</m:t>
                                                </m:r>
                                              </m:sup>
                                            </m:sSup>
                                            <m:r>
                                              <a:rPr lang="en-IN" sz="3200">
                                                <a:solidFill>
                                                  <a:schemeClr val="bg1"/>
                                                </a:solidFill>
                                                <a:latin typeface="Cambria Math" panose="02040503050406030204" pitchFamily="18" charset="0"/>
                                                <a:ea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b="1">
                                                    <a:solidFill>
                                                      <a:schemeClr val="bg1"/>
                                                    </a:solidFill>
                                                    <a:latin typeface="Cambria Math" panose="02040503050406030204" pitchFamily="18" charset="0"/>
                                                    <a:ea typeface="Cambria Math" panose="02040503050406030204" pitchFamily="18" charset="0"/>
                                                  </a:rPr>
                                                  <m:t>𝐱</m:t>
                                                </m:r>
                                              </m:e>
                                              <m:sup>
                                                <m:r>
                                                  <a:rPr lang="en-IN" sz="3200">
                                                    <a:solidFill>
                                                      <a:schemeClr val="bg1"/>
                                                    </a:solidFill>
                                                    <a:latin typeface="Cambria Math" panose="02040503050406030204" pitchFamily="18" charset="0"/>
                                                    <a:ea typeface="Cambria Math" panose="02040503050406030204" pitchFamily="18" charset="0"/>
                                                  </a:rPr>
                                                  <m:t>𝑖</m:t>
                                                </m:r>
                                              </m:sup>
                                            </m:sSup>
                                          </m:e>
                                        </m:d>
                                      </m:e>
                                    </m:d>
                                  </m:e>
                                  <m:sub>
                                    <m:r>
                                      <a:rPr lang="en-IN" sz="3200" i="1">
                                        <a:solidFill>
                                          <a:schemeClr val="bg1"/>
                                        </a:solidFill>
                                        <a:latin typeface="Cambria Math" panose="02040503050406030204" pitchFamily="18" charset="0"/>
                                      </a:rPr>
                                      <m:t>2</m:t>
                                    </m:r>
                                  </m:sub>
                                  <m:sup>
                                    <m:r>
                                      <a:rPr lang="en-IN" sz="3200" i="1">
                                        <a:solidFill>
                                          <a:schemeClr val="bg1"/>
                                        </a:solidFill>
                                        <a:latin typeface="Cambria Math" panose="02040503050406030204" pitchFamily="18" charset="0"/>
                                      </a:rPr>
                                      <m:t>2</m:t>
                                    </m:r>
                                  </m:sup>
                                </m:sSubSup>
                              </m:num>
                              <m:den>
                                <m:r>
                                  <a:rPr lang="en-IN" sz="3200" i="1">
                                    <a:solidFill>
                                      <a:schemeClr val="bg1"/>
                                    </a:solidFill>
                                    <a:latin typeface="Cambria Math" panose="02040503050406030204" pitchFamily="18" charset="0"/>
                                  </a:rPr>
                                  <m:t>2</m:t>
                                </m:r>
                              </m:den>
                            </m:f>
                          </m:e>
                        </m:d>
                      </m:e>
                    </m:func>
                  </m:oMath>
                </a14:m>
                <a:endParaRPr lang="en-US" sz="3200" dirty="0">
                  <a:solidFill>
                    <a:schemeClr val="bg1"/>
                  </a:solidFill>
                  <a:latin typeface="Calibri Light" panose="020F0302020204030204"/>
                </a:endParaRPr>
              </a:p>
              <a:p>
                <a:pPr marL="971550" lvl="1" indent="-514350">
                  <a:buFont typeface="+mj-lt"/>
                  <a:buAutoNum type="arabicPeriod"/>
                </a:pPr>
                <a:r>
                  <a:rPr lang="en-US" sz="3200" dirty="0">
                    <a:solidFill>
                      <a:schemeClr val="bg1"/>
                    </a:solidFill>
                    <a:latin typeface="Calibri Light" panose="020F0302020204030204"/>
                  </a:rPr>
                  <a:t>Let </a:t>
                </a:r>
                <a14:m>
                  <m:oMath xmlns:m="http://schemas.openxmlformats.org/officeDocument/2006/math">
                    <m:sSubSup>
                      <m:sSubSupPr>
                        <m:ctrlPr>
                          <a:rPr lang="en-IN" sz="3200" i="1">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r>
                      <a:rPr lang="en-IN" sz="3200" i="1">
                        <a:solidFill>
                          <a:schemeClr val="bg1"/>
                        </a:solidFill>
                        <a:latin typeface="Cambria Math" panose="02040503050406030204" pitchFamily="18" charset="0"/>
                      </a:rPr>
                      <m:t>=</m:t>
                    </m:r>
                    <m:f>
                      <m:fPr>
                        <m:ctrlPr>
                          <a:rPr lang="en-IN" sz="3200" i="1">
                            <a:solidFill>
                              <a:schemeClr val="bg1"/>
                            </a:solidFill>
                            <a:latin typeface="Cambria Math" panose="02040503050406030204" pitchFamily="18" charset="0"/>
                          </a:rPr>
                        </m:ctrlPr>
                      </m:fPr>
                      <m:num>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𝑝</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num>
                      <m:den>
                        <m:nary>
                          <m:naryPr>
                            <m:chr m:val="∑"/>
                            <m:limLoc m:val="subSup"/>
                            <m:ctrlPr>
                              <a:rPr lang="en-IN" sz="3200" i="1">
                                <a:solidFill>
                                  <a:schemeClr val="bg1"/>
                                </a:solidFill>
                                <a:latin typeface="Cambria Math" panose="02040503050406030204" pitchFamily="18" charset="0"/>
                              </a:rPr>
                            </m:ctrlPr>
                          </m:naryPr>
                          <m:sub>
                            <m:r>
                              <m:rPr>
                                <m:brk m:alnAt="25"/>
                              </m:rPr>
                              <a:rPr lang="en-IN" sz="3200" i="1">
                                <a:solidFill>
                                  <a:schemeClr val="bg1"/>
                                </a:solidFill>
                                <a:latin typeface="Cambria Math" panose="02040503050406030204" pitchFamily="18" charset="0"/>
                              </a:rPr>
                              <m:t>𝑐</m:t>
                            </m:r>
                            <m:r>
                              <a:rPr lang="en-IN" sz="3200" i="1">
                                <a:solidFill>
                                  <a:schemeClr val="bg1"/>
                                </a:solidFill>
                                <a:latin typeface="Cambria Math" panose="02040503050406030204" pitchFamily="18" charset="0"/>
                              </a:rPr>
                              <m:t>=1</m:t>
                            </m:r>
                          </m:sub>
                          <m:sup>
                            <m:r>
                              <a:rPr lang="en-IN" sz="3200" i="1">
                                <a:solidFill>
                                  <a:schemeClr val="bg1"/>
                                </a:solidFill>
                                <a:latin typeface="Cambria Math" panose="02040503050406030204" pitchFamily="18" charset="0"/>
                              </a:rPr>
                              <m:t>𝐶</m:t>
                            </m:r>
                          </m:sup>
                          <m:e>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𝑝</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e>
                        </m:nary>
                      </m:den>
                    </m:f>
                  </m:oMath>
                </a14:m>
                <a:r>
                  <a:rPr lang="en-US" sz="3200" dirty="0">
                    <a:solidFill>
                      <a:schemeClr val="bg1"/>
                    </a:solidFill>
                    <a:latin typeface="Calibri Light" panose="020F0302020204030204"/>
                  </a:rPr>
                  <a:t> (normalize)</a:t>
                </a:r>
                <a:endParaRPr lang="en-IN" sz="3200" dirty="0">
                  <a:solidFill>
                    <a:schemeClr val="bg1"/>
                  </a:solidFill>
                  <a:latin typeface="Calibri Light" panose="020F0302020204030204"/>
                </a:endParaRPr>
              </a:p>
              <a:p>
                <a:pPr marL="514350" indent="-514350">
                  <a:buFont typeface="+mj-lt"/>
                  <a:buAutoNum type="arabicPeriod"/>
                </a:pPr>
                <a:r>
                  <a:rPr lang="en-IN" sz="3200" dirty="0">
                    <a:solidFill>
                      <a:schemeClr val="bg1"/>
                    </a:solidFill>
                    <a:latin typeface="Calibri Light" panose="020F0302020204030204"/>
                  </a:rPr>
                  <a:t>Update </a:t>
                </a:r>
                <a14:m>
                  <m:oMath xmlns:m="http://schemas.openxmlformats.org/officeDocument/2006/math">
                    <m:sSup>
                      <m:sSupPr>
                        <m:ctrlPr>
                          <a:rPr lang="en-IN" sz="3200" i="1">
                            <a:solidFill>
                              <a:schemeClr val="bg1"/>
                            </a:solidFill>
                            <a:latin typeface="Cambria Math" panose="02040503050406030204" pitchFamily="18" charset="0"/>
                          </a:rPr>
                        </m:ctrlPr>
                      </m:sSupPr>
                      <m:e>
                        <m:r>
                          <a:rPr lang="en-IN" sz="3200" b="1">
                            <a:solidFill>
                              <a:schemeClr val="bg1"/>
                            </a:solidFill>
                            <a:latin typeface="Cambria Math" panose="02040503050406030204" pitchFamily="18" charset="0"/>
                          </a:rPr>
                          <m:t>𝐰</m:t>
                        </m:r>
                      </m:e>
                      <m:sup>
                        <m:r>
                          <a:rPr lang="en-IN" sz="3200" i="1">
                            <a:solidFill>
                              <a:schemeClr val="bg1"/>
                            </a:solidFill>
                            <a:latin typeface="Cambria Math" panose="02040503050406030204" pitchFamily="18" charset="0"/>
                          </a:rPr>
                          <m:t>𝑐</m:t>
                        </m:r>
                      </m:sup>
                    </m:sSup>
                    <m:r>
                      <a:rPr lang="en-IN" sz="3200" i="1">
                        <a:solidFill>
                          <a:schemeClr val="bg1"/>
                        </a:solidFill>
                        <a:latin typeface="Cambria Math" panose="02040503050406030204" pitchFamily="18" charset="0"/>
                      </a:rPr>
                      <m:t>=</m:t>
                    </m:r>
                    <m:func>
                      <m:funcPr>
                        <m:ctrlPr>
                          <a:rPr lang="en-IN" sz="3200" i="1">
                            <a:solidFill>
                              <a:schemeClr val="bg1"/>
                            </a:solidFill>
                            <a:latin typeface="Cambria Math" panose="02040503050406030204" pitchFamily="18" charset="0"/>
                          </a:rPr>
                        </m:ctrlPr>
                      </m:funcPr>
                      <m:fName>
                        <m:r>
                          <m:rPr>
                            <m:sty m:val="p"/>
                          </m:rPr>
                          <a:rPr lang="en-IN" sz="3200">
                            <a:solidFill>
                              <a:schemeClr val="bg1"/>
                            </a:solidFill>
                            <a:latin typeface="Cambria Math" panose="02040503050406030204" pitchFamily="18" charset="0"/>
                          </a:rPr>
                          <m:t>arg</m:t>
                        </m:r>
                      </m:fName>
                      <m:e>
                        <m:func>
                          <m:funcPr>
                            <m:ctrlPr>
                              <a:rPr lang="en-IN" sz="3200" i="1">
                                <a:solidFill>
                                  <a:schemeClr val="bg1"/>
                                </a:solidFill>
                                <a:latin typeface="Cambria Math" panose="02040503050406030204" pitchFamily="18" charset="0"/>
                              </a:rPr>
                            </m:ctrlPr>
                          </m:funcPr>
                          <m:fName>
                            <m:limLow>
                              <m:limLowPr>
                                <m:ctrlPr>
                                  <a:rPr lang="en-IN" sz="3200" i="1">
                                    <a:solidFill>
                                      <a:schemeClr val="bg1"/>
                                    </a:solidFill>
                                    <a:latin typeface="Cambria Math" panose="02040503050406030204" pitchFamily="18" charset="0"/>
                                  </a:rPr>
                                </m:ctrlPr>
                              </m:limLowPr>
                              <m:e>
                                <m:r>
                                  <m:rPr>
                                    <m:sty m:val="p"/>
                                  </m:rPr>
                                  <a:rPr lang="en-IN" sz="3200">
                                    <a:solidFill>
                                      <a:schemeClr val="bg1"/>
                                    </a:solidFill>
                                    <a:latin typeface="Cambria Math" panose="02040503050406030204" pitchFamily="18" charset="0"/>
                                  </a:rPr>
                                  <m:t>min</m:t>
                                </m:r>
                              </m:e>
                              <m:lim>
                                <m:r>
                                  <a:rPr lang="en-IN" sz="3200" b="1" i="0" smtClean="0">
                                    <a:solidFill>
                                      <a:schemeClr val="bg1"/>
                                    </a:solidFill>
                                    <a:latin typeface="Cambria Math" panose="02040503050406030204" pitchFamily="18" charset="0"/>
                                  </a:rPr>
                                  <m:t>𝐰</m:t>
                                </m:r>
                                <m:r>
                                  <a:rPr lang="en-IN" sz="3200" i="1">
                                    <a:solidFill>
                                      <a:schemeClr val="bg1"/>
                                    </a:solidFill>
                                    <a:latin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i="1">
                                        <a:solidFill>
                                          <a:schemeClr val="bg1"/>
                                        </a:solidFill>
                                        <a:latin typeface="Cambria Math" panose="02040503050406030204" pitchFamily="18" charset="0"/>
                                        <a:ea typeface="Cambria Math" panose="02040503050406030204" pitchFamily="18" charset="0"/>
                                      </a:rPr>
                                      <m:t>ℝ</m:t>
                                    </m:r>
                                  </m:e>
                                  <m:sup>
                                    <m:r>
                                      <a:rPr lang="en-IN" sz="3200" i="1">
                                        <a:solidFill>
                                          <a:schemeClr val="bg1"/>
                                        </a:solidFill>
                                        <a:latin typeface="Cambria Math" panose="02040503050406030204" pitchFamily="18" charset="0"/>
                                        <a:ea typeface="Cambria Math" panose="02040503050406030204" pitchFamily="18" charset="0"/>
                                      </a:rPr>
                                      <m:t>𝑑</m:t>
                                    </m:r>
                                  </m:sup>
                                </m:sSup>
                              </m:lim>
                            </m:limLow>
                          </m:fName>
                          <m:e>
                            <m:nary>
                              <m:naryPr>
                                <m:chr m:val="∑"/>
                                <m:limLoc m:val="subSup"/>
                                <m:ctrlPr>
                                  <a:rPr lang="en-IN" sz="3200" i="1">
                                    <a:solidFill>
                                      <a:schemeClr val="bg1"/>
                                    </a:solidFill>
                                    <a:latin typeface="Cambria Math" panose="02040503050406030204" pitchFamily="18" charset="0"/>
                                  </a:rPr>
                                </m:ctrlPr>
                              </m:naryPr>
                              <m:sub>
                                <m:r>
                                  <m:rPr>
                                    <m:brk m:alnAt="25"/>
                                  </m:rPr>
                                  <a:rPr lang="en-IN" sz="3200">
                                    <a:solidFill>
                                      <a:schemeClr val="bg1"/>
                                    </a:solidFill>
                                    <a:latin typeface="Cambria Math" panose="02040503050406030204" pitchFamily="18" charset="0"/>
                                  </a:rPr>
                                  <m:t>𝑖</m:t>
                                </m:r>
                                <m:r>
                                  <a:rPr lang="en-IN" sz="3200">
                                    <a:solidFill>
                                      <a:schemeClr val="bg1"/>
                                    </a:solidFill>
                                    <a:latin typeface="Cambria Math" panose="02040503050406030204" pitchFamily="18" charset="0"/>
                                  </a:rPr>
                                  <m:t>=1</m:t>
                                </m:r>
                              </m:sub>
                              <m:sup>
                                <m:r>
                                  <a:rPr lang="en-IN" sz="3200">
                                    <a:solidFill>
                                      <a:schemeClr val="bg1"/>
                                    </a:solidFill>
                                    <a:latin typeface="Cambria Math" panose="02040503050406030204" pitchFamily="18" charset="0"/>
                                  </a:rPr>
                                  <m:t>𝑛</m:t>
                                </m:r>
                              </m:sup>
                              <m:e>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𝑞</m:t>
                                    </m:r>
                                  </m:e>
                                  <m:sub>
                                    <m:r>
                                      <a:rPr lang="en-IN" sz="3200">
                                        <a:solidFill>
                                          <a:schemeClr val="bg1"/>
                                        </a:solidFill>
                                        <a:latin typeface="Cambria Math" panose="02040503050406030204" pitchFamily="18" charset="0"/>
                                      </a:rPr>
                                      <m:t>𝑐</m:t>
                                    </m:r>
                                  </m:sub>
                                  <m:sup>
                                    <m:r>
                                      <a:rPr lang="en-IN" sz="3200">
                                        <a:solidFill>
                                          <a:schemeClr val="bg1"/>
                                        </a:solidFill>
                                        <a:latin typeface="Cambria Math" panose="02040503050406030204" pitchFamily="18" charset="0"/>
                                      </a:rPr>
                                      <m:t>𝑖</m:t>
                                    </m:r>
                                  </m:sup>
                                </m:sSubSup>
                                <m:r>
                                  <a:rPr lang="en-IN" sz="3200">
                                    <a:solidFill>
                                      <a:schemeClr val="bg1"/>
                                    </a:solidFill>
                                    <a:latin typeface="Cambria Math" panose="02040503050406030204" pitchFamily="18" charset="0"/>
                                  </a:rPr>
                                  <m:t>⋅</m:t>
                                </m:r>
                                <m:sSubSup>
                                  <m:sSubSupPr>
                                    <m:ctrlPr>
                                      <a:rPr lang="en-IN" sz="3200" i="1">
                                        <a:solidFill>
                                          <a:schemeClr val="bg1"/>
                                        </a:solidFill>
                                        <a:latin typeface="Cambria Math" panose="02040503050406030204" pitchFamily="18" charset="0"/>
                                      </a:rPr>
                                    </m:ctrlPr>
                                  </m:sSubSupPr>
                                  <m:e>
                                    <m:d>
                                      <m:dPr>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a:solidFill>
                                                  <a:schemeClr val="bg1"/>
                                                </a:solidFill>
                                                <a:latin typeface="Cambria Math" panose="02040503050406030204" pitchFamily="18" charset="0"/>
                                                <a:ea typeface="Cambria Math" panose="02040503050406030204" pitchFamily="18" charset="0"/>
                                              </a:rPr>
                                              <m:t>𝑦</m:t>
                                            </m:r>
                                          </m:e>
                                          <m:sup>
                                            <m:r>
                                              <a:rPr lang="en-IN" sz="3200">
                                                <a:solidFill>
                                                  <a:schemeClr val="bg1"/>
                                                </a:solidFill>
                                                <a:latin typeface="Cambria Math" panose="02040503050406030204" pitchFamily="18" charset="0"/>
                                                <a:ea typeface="Cambria Math" panose="02040503050406030204" pitchFamily="18" charset="0"/>
                                              </a:rPr>
                                              <m:t>𝑖</m:t>
                                            </m:r>
                                          </m:sup>
                                        </m:sSup>
                                        <m:r>
                                          <a:rPr lang="en-IN" sz="3200" i="1">
                                            <a:solidFill>
                                              <a:schemeClr val="bg1"/>
                                            </a:solidFill>
                                            <a:latin typeface="Cambria Math" panose="02040503050406030204" pitchFamily="18" charset="0"/>
                                            <a:ea typeface="Cambria Math" panose="02040503050406030204" pitchFamily="18" charset="0"/>
                                          </a:rPr>
                                          <m:t>−</m:t>
                                        </m:r>
                                        <m:d>
                                          <m:dPr>
                                            <m:begChr m:val="⟨"/>
                                            <m:endChr m:val="⟩"/>
                                            <m:ctrlPr>
                                              <a:rPr lang="en-IN" sz="3200" i="1">
                                                <a:solidFill>
                                                  <a:schemeClr val="bg1"/>
                                                </a:solidFill>
                                                <a:latin typeface="Cambria Math" panose="02040503050406030204" pitchFamily="18" charset="0"/>
                                                <a:ea typeface="Cambria Math" panose="02040503050406030204" pitchFamily="18" charset="0"/>
                                              </a:rPr>
                                            </m:ctrlPr>
                                          </m:dPr>
                                          <m:e>
                                            <m:r>
                                              <a:rPr lang="en-IN" sz="3200" b="1" i="0" smtClean="0">
                                                <a:solidFill>
                                                  <a:schemeClr val="bg1"/>
                                                </a:solidFill>
                                                <a:latin typeface="Cambria Math" panose="02040503050406030204" pitchFamily="18" charset="0"/>
                                                <a:ea typeface="Cambria Math" panose="02040503050406030204" pitchFamily="18" charset="0"/>
                                              </a:rPr>
                                              <m:t>𝐰</m:t>
                                            </m:r>
                                            <m:r>
                                              <a:rPr lang="en-IN" sz="3200">
                                                <a:solidFill>
                                                  <a:schemeClr val="bg1"/>
                                                </a:solidFill>
                                                <a:latin typeface="Cambria Math" panose="02040503050406030204" pitchFamily="18" charset="0"/>
                                                <a:ea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b="1">
                                                    <a:solidFill>
                                                      <a:schemeClr val="bg1"/>
                                                    </a:solidFill>
                                                    <a:latin typeface="Cambria Math" panose="02040503050406030204" pitchFamily="18" charset="0"/>
                                                    <a:ea typeface="Cambria Math" panose="02040503050406030204" pitchFamily="18" charset="0"/>
                                                  </a:rPr>
                                                  <m:t>𝐱</m:t>
                                                </m:r>
                                              </m:e>
                                              <m:sup>
                                                <m:r>
                                                  <a:rPr lang="en-IN" sz="3200">
                                                    <a:solidFill>
                                                      <a:schemeClr val="bg1"/>
                                                    </a:solidFill>
                                                    <a:latin typeface="Cambria Math" panose="02040503050406030204" pitchFamily="18" charset="0"/>
                                                    <a:ea typeface="Cambria Math" panose="02040503050406030204" pitchFamily="18" charset="0"/>
                                                  </a:rPr>
                                                  <m:t>𝑖</m:t>
                                                </m:r>
                                              </m:sup>
                                            </m:sSup>
                                          </m:e>
                                        </m:d>
                                      </m:e>
                                    </m:d>
                                  </m:e>
                                  <m:sub>
                                    <m:r>
                                      <a:rPr lang="en-IN" sz="3200" i="1">
                                        <a:solidFill>
                                          <a:schemeClr val="bg1"/>
                                        </a:solidFill>
                                        <a:latin typeface="Cambria Math" panose="02040503050406030204" pitchFamily="18" charset="0"/>
                                      </a:rPr>
                                      <m:t>2</m:t>
                                    </m:r>
                                  </m:sub>
                                  <m:sup>
                                    <m:r>
                                      <a:rPr lang="en-IN" sz="3200" i="1">
                                        <a:solidFill>
                                          <a:schemeClr val="bg1"/>
                                        </a:solidFill>
                                        <a:latin typeface="Cambria Math" panose="02040503050406030204" pitchFamily="18" charset="0"/>
                                      </a:rPr>
                                      <m:t>2</m:t>
                                    </m:r>
                                  </m:sup>
                                </m:sSubSup>
                              </m:e>
                            </m:nary>
                          </m:e>
                        </m:func>
                      </m:e>
                    </m:func>
                  </m:oMath>
                </a14:m>
                <a:br>
                  <a:rPr lang="en-IN" sz="3200" dirty="0">
                    <a:solidFill>
                      <a:schemeClr val="bg1"/>
                    </a:solidFill>
                    <a:latin typeface="Calibri Light" panose="020F0302020204030204"/>
                  </a:rPr>
                </a:br>
                <a14:m>
                  <m:oMath xmlns:m="http://schemas.openxmlformats.org/officeDocument/2006/math">
                    <m:r>
                      <a:rPr lang="en-IN" sz="3200" b="0" i="1" smtClean="0">
                        <a:solidFill>
                          <a:schemeClr val="bg1"/>
                        </a:solidFill>
                        <a:latin typeface="Cambria Math" panose="02040503050406030204" pitchFamily="18" charset="0"/>
                      </a:rPr>
                      <m:t>=</m:t>
                    </m:r>
                    <m:func>
                      <m:funcPr>
                        <m:ctrlPr>
                          <a:rPr lang="en-IN" sz="3200" i="1">
                            <a:solidFill>
                              <a:schemeClr val="bg1"/>
                            </a:solidFill>
                            <a:latin typeface="Cambria Math" panose="02040503050406030204" pitchFamily="18" charset="0"/>
                          </a:rPr>
                        </m:ctrlPr>
                      </m:funcPr>
                      <m:fName>
                        <m:r>
                          <m:rPr>
                            <m:sty m:val="p"/>
                          </m:rPr>
                          <a:rPr lang="en-IN" sz="3200">
                            <a:solidFill>
                              <a:schemeClr val="bg1"/>
                            </a:solidFill>
                            <a:latin typeface="Cambria Math" panose="02040503050406030204" pitchFamily="18" charset="0"/>
                          </a:rPr>
                          <m:t>arg</m:t>
                        </m:r>
                      </m:fName>
                      <m:e>
                        <m:func>
                          <m:funcPr>
                            <m:ctrlPr>
                              <a:rPr lang="en-IN" sz="3200" i="1">
                                <a:solidFill>
                                  <a:schemeClr val="bg1"/>
                                </a:solidFill>
                                <a:latin typeface="Cambria Math" panose="02040503050406030204" pitchFamily="18" charset="0"/>
                              </a:rPr>
                            </m:ctrlPr>
                          </m:funcPr>
                          <m:fName>
                            <m:limLow>
                              <m:limLowPr>
                                <m:ctrlPr>
                                  <a:rPr lang="en-IN" sz="3200" i="1">
                                    <a:solidFill>
                                      <a:schemeClr val="bg1"/>
                                    </a:solidFill>
                                    <a:latin typeface="Cambria Math" panose="02040503050406030204" pitchFamily="18" charset="0"/>
                                  </a:rPr>
                                </m:ctrlPr>
                              </m:limLowPr>
                              <m:e>
                                <m:r>
                                  <m:rPr>
                                    <m:sty m:val="p"/>
                                  </m:rPr>
                                  <a:rPr lang="en-IN" sz="3200">
                                    <a:solidFill>
                                      <a:schemeClr val="bg1"/>
                                    </a:solidFill>
                                    <a:latin typeface="Cambria Math" panose="02040503050406030204" pitchFamily="18" charset="0"/>
                                  </a:rPr>
                                  <m:t>min</m:t>
                                </m:r>
                              </m:e>
                              <m:lim>
                                <m:r>
                                  <a:rPr lang="en-IN" sz="3200" b="1">
                                    <a:solidFill>
                                      <a:schemeClr val="bg1"/>
                                    </a:solidFill>
                                    <a:latin typeface="Cambria Math" panose="02040503050406030204" pitchFamily="18" charset="0"/>
                                  </a:rPr>
                                  <m:t>𝐰</m:t>
                                </m:r>
                                <m:r>
                                  <a:rPr lang="en-IN" sz="3200" i="1">
                                    <a:solidFill>
                                      <a:schemeClr val="bg1"/>
                                    </a:solidFill>
                                    <a:latin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i="1">
                                        <a:solidFill>
                                          <a:schemeClr val="bg1"/>
                                        </a:solidFill>
                                        <a:latin typeface="Cambria Math" panose="02040503050406030204" pitchFamily="18" charset="0"/>
                                        <a:ea typeface="Cambria Math" panose="02040503050406030204" pitchFamily="18" charset="0"/>
                                      </a:rPr>
                                      <m:t>ℝ</m:t>
                                    </m:r>
                                  </m:e>
                                  <m:sup>
                                    <m:r>
                                      <a:rPr lang="en-IN" sz="3200" i="1">
                                        <a:solidFill>
                                          <a:schemeClr val="bg1"/>
                                        </a:solidFill>
                                        <a:latin typeface="Cambria Math" panose="02040503050406030204" pitchFamily="18" charset="0"/>
                                        <a:ea typeface="Cambria Math" panose="02040503050406030204" pitchFamily="18" charset="0"/>
                                      </a:rPr>
                                      <m:t>𝑑</m:t>
                                    </m:r>
                                  </m:sup>
                                </m:sSup>
                              </m:lim>
                            </m:limLow>
                          </m:fName>
                          <m:e>
                            <m:sSup>
                              <m:sSupPr>
                                <m:ctrlPr>
                                  <a:rPr lang="en-IN" sz="3200" i="1">
                                    <a:solidFill>
                                      <a:schemeClr val="bg1"/>
                                    </a:solidFill>
                                    <a:latin typeface="Cambria Math" panose="02040503050406030204" pitchFamily="18" charset="0"/>
                                  </a:rPr>
                                </m:ctrlPr>
                              </m:sSupPr>
                              <m:e>
                                <m:d>
                                  <m:dPr>
                                    <m:ctrlPr>
                                      <a:rPr lang="en-IN" sz="3200" i="1">
                                        <a:solidFill>
                                          <a:schemeClr val="bg1"/>
                                        </a:solidFill>
                                        <a:latin typeface="Cambria Math" panose="02040503050406030204" pitchFamily="18" charset="0"/>
                                      </a:rPr>
                                    </m:ctrlPr>
                                  </m:dPr>
                                  <m:e>
                                    <m:r>
                                      <a:rPr lang="en-IN" sz="3200" i="1">
                                        <a:solidFill>
                                          <a:schemeClr val="bg1"/>
                                        </a:solidFill>
                                        <a:latin typeface="Cambria Math" panose="02040503050406030204" pitchFamily="18" charset="0"/>
                                      </a:rPr>
                                      <m:t>𝑋</m:t>
                                    </m:r>
                                    <m:r>
                                      <a:rPr lang="en-IN" sz="3200" b="1" i="0">
                                        <a:solidFill>
                                          <a:schemeClr val="bg1"/>
                                        </a:solidFill>
                                        <a:latin typeface="Cambria Math" panose="02040503050406030204" pitchFamily="18" charset="0"/>
                                      </a:rPr>
                                      <m:t>𝐰</m:t>
                                    </m:r>
                                    <m:r>
                                      <a:rPr lang="en-IN" sz="3200" i="1">
                                        <a:solidFill>
                                          <a:schemeClr val="bg1"/>
                                        </a:solidFill>
                                        <a:latin typeface="Cambria Math" panose="02040503050406030204" pitchFamily="18" charset="0"/>
                                      </a:rPr>
                                      <m:t>−</m:t>
                                    </m:r>
                                    <m:r>
                                      <a:rPr lang="en-IN" sz="3200" b="1" i="0">
                                        <a:solidFill>
                                          <a:schemeClr val="bg1"/>
                                        </a:solidFill>
                                        <a:latin typeface="Cambria Math" panose="02040503050406030204" pitchFamily="18" charset="0"/>
                                      </a:rPr>
                                      <m:t>𝐲</m:t>
                                    </m:r>
                                  </m:e>
                                </m:d>
                              </m:e>
                              <m:sup>
                                <m:r>
                                  <a:rPr lang="en-IN" sz="3200" i="1">
                                    <a:solidFill>
                                      <a:schemeClr val="bg1"/>
                                    </a:solidFill>
                                    <a:latin typeface="Cambria Math" panose="02040503050406030204" pitchFamily="18" charset="0"/>
                                  </a:rPr>
                                  <m:t>⊤</m:t>
                                </m:r>
                              </m:sup>
                            </m:sSup>
                            <m:sSub>
                              <m:sSubPr>
                                <m:ctrlPr>
                                  <a:rPr lang="en-IN" sz="3200" i="1">
                                    <a:solidFill>
                                      <a:schemeClr val="bg1"/>
                                    </a:solidFill>
                                    <a:latin typeface="Cambria Math" panose="02040503050406030204" pitchFamily="18" charset="0"/>
                                  </a:rPr>
                                </m:ctrlPr>
                              </m:sSubPr>
                              <m:e>
                                <m:r>
                                  <a:rPr lang="en-IN" sz="3200" i="1">
                                    <a:solidFill>
                                      <a:schemeClr val="bg1"/>
                                    </a:solidFill>
                                    <a:latin typeface="Cambria Math" panose="02040503050406030204" pitchFamily="18" charset="0"/>
                                  </a:rPr>
                                  <m:t>𝑄</m:t>
                                </m:r>
                              </m:e>
                              <m:sub>
                                <m:r>
                                  <a:rPr lang="en-IN" sz="3200" i="1">
                                    <a:solidFill>
                                      <a:schemeClr val="bg1"/>
                                    </a:solidFill>
                                    <a:latin typeface="Cambria Math" panose="02040503050406030204" pitchFamily="18" charset="0"/>
                                  </a:rPr>
                                  <m:t>𝑐</m:t>
                                </m:r>
                              </m:sub>
                            </m:sSub>
                            <m:d>
                              <m:dPr>
                                <m:ctrlPr>
                                  <a:rPr lang="en-IN" sz="3200" i="1">
                                    <a:solidFill>
                                      <a:schemeClr val="bg1"/>
                                    </a:solidFill>
                                    <a:latin typeface="Cambria Math" panose="02040503050406030204" pitchFamily="18" charset="0"/>
                                  </a:rPr>
                                </m:ctrlPr>
                              </m:dPr>
                              <m:e>
                                <m:r>
                                  <a:rPr lang="en-IN" sz="3200" i="1">
                                    <a:solidFill>
                                      <a:schemeClr val="bg1"/>
                                    </a:solidFill>
                                    <a:latin typeface="Cambria Math" panose="02040503050406030204" pitchFamily="18" charset="0"/>
                                  </a:rPr>
                                  <m:t>𝑋</m:t>
                                </m:r>
                                <m:r>
                                  <a:rPr lang="en-IN" sz="3200" b="1" i="0">
                                    <a:solidFill>
                                      <a:schemeClr val="bg1"/>
                                    </a:solidFill>
                                    <a:latin typeface="Cambria Math" panose="02040503050406030204" pitchFamily="18" charset="0"/>
                                  </a:rPr>
                                  <m:t>𝐰</m:t>
                                </m:r>
                                <m:r>
                                  <a:rPr lang="en-IN" sz="3200" i="1">
                                    <a:solidFill>
                                      <a:schemeClr val="bg1"/>
                                    </a:solidFill>
                                    <a:latin typeface="Cambria Math" panose="02040503050406030204" pitchFamily="18" charset="0"/>
                                  </a:rPr>
                                  <m:t>−</m:t>
                                </m:r>
                                <m:r>
                                  <a:rPr lang="en-IN" sz="3200" b="1" i="0">
                                    <a:solidFill>
                                      <a:schemeClr val="bg1"/>
                                    </a:solidFill>
                                    <a:latin typeface="Cambria Math" panose="02040503050406030204" pitchFamily="18" charset="0"/>
                                  </a:rPr>
                                  <m:t>𝐲</m:t>
                                </m:r>
                              </m:e>
                            </m:d>
                          </m:e>
                        </m:func>
                      </m:e>
                    </m:func>
                  </m:oMath>
                </a14:m>
                <a:r>
                  <a:rPr lang="en-US" sz="3200" dirty="0">
                    <a:solidFill>
                      <a:schemeClr val="bg1"/>
                    </a:solidFill>
                    <a:latin typeface="Calibri Light" panose="020F0302020204030204"/>
                  </a:rPr>
                  <a:t> where </a:t>
                </a:r>
                <a14:m>
                  <m:oMath xmlns:m="http://schemas.openxmlformats.org/officeDocument/2006/math">
                    <m:sSub>
                      <m:sSubPr>
                        <m:ctrlPr>
                          <a:rPr lang="en-IN" sz="3200" i="1">
                            <a:solidFill>
                              <a:schemeClr val="bg1"/>
                            </a:solidFill>
                            <a:latin typeface="Cambria Math" panose="02040503050406030204" pitchFamily="18" charset="0"/>
                          </a:rPr>
                        </m:ctrlPr>
                      </m:sSubPr>
                      <m:e>
                        <m:r>
                          <a:rPr lang="en-IN" sz="3200" i="1">
                            <a:solidFill>
                              <a:schemeClr val="bg1"/>
                            </a:solidFill>
                            <a:latin typeface="Cambria Math" panose="02040503050406030204" pitchFamily="18" charset="0"/>
                          </a:rPr>
                          <m:t>𝑄</m:t>
                        </m:r>
                      </m:e>
                      <m:sub>
                        <m:r>
                          <a:rPr lang="en-IN" sz="3200" i="1">
                            <a:solidFill>
                              <a:schemeClr val="bg1"/>
                            </a:solidFill>
                            <a:latin typeface="Cambria Math" panose="02040503050406030204" pitchFamily="18" charset="0"/>
                          </a:rPr>
                          <m:t>𝑐</m:t>
                        </m:r>
                      </m:sub>
                    </m:sSub>
                    <m:r>
                      <a:rPr lang="en-IN" sz="3200" i="1">
                        <a:solidFill>
                          <a:schemeClr val="bg1"/>
                        </a:solidFill>
                        <a:latin typeface="Cambria Math" panose="02040503050406030204" pitchFamily="18" charset="0"/>
                      </a:rPr>
                      <m:t>=</m:t>
                    </m:r>
                    <m:r>
                      <m:rPr>
                        <m:sty m:val="p"/>
                      </m:rPr>
                      <a:rPr lang="en-IN" sz="3200">
                        <a:solidFill>
                          <a:schemeClr val="bg1"/>
                        </a:solidFill>
                        <a:latin typeface="Cambria Math" panose="02040503050406030204" pitchFamily="18" charset="0"/>
                      </a:rPr>
                      <m:t>diag</m:t>
                    </m:r>
                    <m:d>
                      <m:dPr>
                        <m:ctrlPr>
                          <a:rPr lang="en-IN" sz="3200" i="1">
                            <a:solidFill>
                              <a:schemeClr val="bg1"/>
                            </a:solidFill>
                            <a:latin typeface="Cambria Math" panose="02040503050406030204" pitchFamily="18" charset="0"/>
                          </a:rPr>
                        </m:ctrlPr>
                      </m:dPr>
                      <m:e>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𝑞</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1</m:t>
                            </m:r>
                          </m:sup>
                        </m:sSubSup>
                        <m:r>
                          <a:rPr lang="en-IN" sz="3200" i="1">
                            <a:solidFill>
                              <a:schemeClr val="bg1"/>
                            </a:solidFill>
                            <a:latin typeface="Cambria Math" panose="02040503050406030204" pitchFamily="18" charset="0"/>
                          </a:rPr>
                          <m:t>,…,</m:t>
                        </m:r>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𝑞</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𝑛</m:t>
                            </m:r>
                          </m:sup>
                        </m:sSubSup>
                      </m:e>
                    </m:d>
                  </m:oMath>
                </a14:m>
                <a:br>
                  <a:rPr lang="en-IN" sz="3200" dirty="0">
                    <a:solidFill>
                      <a:schemeClr val="bg1"/>
                    </a:solidFill>
                    <a:latin typeface="Calibri Light" panose="020F0302020204030204"/>
                  </a:rPr>
                </a:br>
                <a14:m>
                  <m:oMath xmlns:m="http://schemas.openxmlformats.org/officeDocument/2006/math">
                    <m:r>
                      <a:rPr lang="en-IN" sz="3200" i="1">
                        <a:solidFill>
                          <a:schemeClr val="bg1"/>
                        </a:solidFill>
                        <a:latin typeface="Cambria Math" panose="02040503050406030204" pitchFamily="18" charset="0"/>
                      </a:rPr>
                      <m:t>=</m:t>
                    </m:r>
                    <m:sSup>
                      <m:sSupPr>
                        <m:ctrlPr>
                          <a:rPr lang="en-IN" sz="3200" i="1">
                            <a:solidFill>
                              <a:schemeClr val="bg1"/>
                            </a:solidFill>
                            <a:latin typeface="Cambria Math" panose="02040503050406030204" pitchFamily="18" charset="0"/>
                          </a:rPr>
                        </m:ctrlPr>
                      </m:sSupPr>
                      <m:e>
                        <m:d>
                          <m:dPr>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i="1">
                                    <a:solidFill>
                                      <a:schemeClr val="bg1"/>
                                    </a:solidFill>
                                    <a:latin typeface="Cambria Math" panose="02040503050406030204" pitchFamily="18" charset="0"/>
                                  </a:rPr>
                                  <m:t>𝑋</m:t>
                                </m:r>
                              </m:e>
                              <m:sup>
                                <m:r>
                                  <a:rPr lang="en-IN" sz="3200" i="1">
                                    <a:solidFill>
                                      <a:schemeClr val="bg1"/>
                                    </a:solidFill>
                                    <a:latin typeface="Cambria Math" panose="02040503050406030204" pitchFamily="18" charset="0"/>
                                  </a:rPr>
                                  <m:t>⊤</m:t>
                                </m:r>
                              </m:sup>
                            </m:sSup>
                            <m:sSub>
                              <m:sSubPr>
                                <m:ctrlPr>
                                  <a:rPr lang="en-IN" sz="3200" i="1">
                                    <a:solidFill>
                                      <a:schemeClr val="bg1"/>
                                    </a:solidFill>
                                    <a:latin typeface="Cambria Math" panose="02040503050406030204" pitchFamily="18" charset="0"/>
                                  </a:rPr>
                                </m:ctrlPr>
                              </m:sSubPr>
                              <m:e>
                                <m:r>
                                  <a:rPr lang="en-IN" sz="3200" i="1">
                                    <a:solidFill>
                                      <a:schemeClr val="bg1"/>
                                    </a:solidFill>
                                    <a:latin typeface="Cambria Math" panose="02040503050406030204" pitchFamily="18" charset="0"/>
                                  </a:rPr>
                                  <m:t>𝑄</m:t>
                                </m:r>
                              </m:e>
                              <m:sub>
                                <m:r>
                                  <a:rPr lang="en-IN" sz="3200" i="1">
                                    <a:solidFill>
                                      <a:schemeClr val="bg1"/>
                                    </a:solidFill>
                                    <a:latin typeface="Cambria Math" panose="02040503050406030204" pitchFamily="18" charset="0"/>
                                  </a:rPr>
                                  <m:t>𝑐</m:t>
                                </m:r>
                              </m:sub>
                            </m:sSub>
                            <m:r>
                              <a:rPr lang="en-IN" sz="3200" i="1">
                                <a:solidFill>
                                  <a:schemeClr val="bg1"/>
                                </a:solidFill>
                                <a:latin typeface="Cambria Math" panose="02040503050406030204" pitchFamily="18" charset="0"/>
                              </a:rPr>
                              <m:t>𝑋</m:t>
                            </m:r>
                          </m:e>
                        </m:d>
                      </m:e>
                      <m:sup>
                        <m:r>
                          <a:rPr lang="en-IN" sz="3200" i="1">
                            <a:solidFill>
                              <a:schemeClr val="bg1"/>
                            </a:solidFill>
                            <a:latin typeface="Cambria Math" panose="02040503050406030204" pitchFamily="18" charset="0"/>
                          </a:rPr>
                          <m:t>−1</m:t>
                        </m:r>
                      </m:sup>
                    </m:sSup>
                    <m:d>
                      <m:dPr>
                        <m:ctrlPr>
                          <a:rPr lang="en-IN" sz="3200" b="0" i="1" smtClean="0">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i="1">
                                <a:solidFill>
                                  <a:schemeClr val="bg1"/>
                                </a:solidFill>
                                <a:latin typeface="Cambria Math" panose="02040503050406030204" pitchFamily="18" charset="0"/>
                              </a:rPr>
                              <m:t>𝑋</m:t>
                            </m:r>
                          </m:e>
                          <m:sup>
                            <m:r>
                              <a:rPr lang="en-IN" sz="3200" i="1">
                                <a:solidFill>
                                  <a:schemeClr val="bg1"/>
                                </a:solidFill>
                                <a:latin typeface="Cambria Math" panose="02040503050406030204" pitchFamily="18" charset="0"/>
                              </a:rPr>
                              <m:t>⊤</m:t>
                            </m:r>
                          </m:sup>
                        </m:sSup>
                        <m:sSub>
                          <m:sSubPr>
                            <m:ctrlPr>
                              <a:rPr lang="en-IN" sz="3200" i="1">
                                <a:solidFill>
                                  <a:schemeClr val="bg1"/>
                                </a:solidFill>
                                <a:latin typeface="Cambria Math" panose="02040503050406030204" pitchFamily="18" charset="0"/>
                              </a:rPr>
                            </m:ctrlPr>
                          </m:sSubPr>
                          <m:e>
                            <m:r>
                              <a:rPr lang="en-IN" sz="3200" i="1">
                                <a:solidFill>
                                  <a:schemeClr val="bg1"/>
                                </a:solidFill>
                                <a:latin typeface="Cambria Math" panose="02040503050406030204" pitchFamily="18" charset="0"/>
                              </a:rPr>
                              <m:t>𝑄</m:t>
                            </m:r>
                          </m:e>
                          <m:sub>
                            <m:r>
                              <a:rPr lang="en-IN" sz="3200" i="1">
                                <a:solidFill>
                                  <a:schemeClr val="bg1"/>
                                </a:solidFill>
                                <a:latin typeface="Cambria Math" panose="02040503050406030204" pitchFamily="18" charset="0"/>
                              </a:rPr>
                              <m:t>𝑐</m:t>
                            </m:r>
                          </m:sub>
                        </m:sSub>
                        <m:r>
                          <a:rPr lang="en-IN" sz="3200" b="1">
                            <a:solidFill>
                              <a:schemeClr val="bg1"/>
                            </a:solidFill>
                            <a:latin typeface="Cambria Math" panose="02040503050406030204" pitchFamily="18" charset="0"/>
                          </a:rPr>
                          <m:t>𝐲</m:t>
                        </m:r>
                      </m:e>
                    </m:d>
                  </m:oMath>
                </a14:m>
                <a:r>
                  <a:rPr lang="en-US" sz="3200" dirty="0">
                    <a:solidFill>
                      <a:schemeClr val="bg1"/>
                    </a:solidFill>
                    <a:latin typeface="Calibri Light" panose="020F0302020204030204"/>
                  </a:rPr>
                  <a:t> (apply first order optimality)</a:t>
                </a:r>
              </a:p>
              <a:p>
                <a:pPr marL="514350" lvl="0" indent="-514350">
                  <a:buFont typeface="+mj-lt"/>
                  <a:buAutoNum type="arabicPeriod"/>
                </a:pPr>
                <a:r>
                  <a:rPr lang="en-IN" sz="3200" dirty="0">
                    <a:solidFill>
                      <a:schemeClr val="bg1"/>
                    </a:solidFill>
                    <a:latin typeface="Calibri Light" panose="020F0302020204030204"/>
                  </a:rPr>
                  <a:t>Repeat until convergence</a:t>
                </a:r>
                <a:endParaRPr lang="en-US" sz="3200" dirty="0">
                  <a:solidFill>
                    <a:schemeClr val="bg1"/>
                  </a:solidFill>
                  <a:latin typeface="Calibri Light" panose="020F03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2730" y="901176"/>
                <a:ext cx="11301573" cy="5956824"/>
              </a:xfrm>
              <a:prstGeom prst="rect">
                <a:avLst/>
              </a:prstGeom>
              <a:blipFill>
                <a:blip r:embed="rId3"/>
                <a:stretch>
                  <a:fillRect l="-1237" t="-1322" b="-2238"/>
                </a:stretch>
              </a:blipFill>
              <a:ln w="38100">
                <a:solidFill>
                  <a:schemeClr val="accent2"/>
                </a:solidFill>
                <a:prstDash val="dash"/>
              </a:ln>
            </p:spPr>
            <p:txBody>
              <a:bodyPr/>
              <a:lstStyle/>
              <a:p>
                <a:r>
                  <a:rPr lang="en-IN">
                    <a:noFill/>
                  </a:rPr>
                  <a:t> </a:t>
                </a:r>
              </a:p>
            </p:txBody>
          </p:sp>
        </mc:Fallback>
      </mc:AlternateContent>
    </p:spTree>
    <p:extLst>
      <p:ext uri="{BB962C8B-B14F-4D97-AF65-F5344CB8AC3E}">
        <p14:creationId xmlns:p14="http://schemas.microsoft.com/office/powerpoint/2010/main" val="15596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7457-D1A7-1882-54E7-D50A0956B512}"/>
              </a:ext>
            </a:extLst>
          </p:cNvPr>
          <p:cNvSpPr>
            <a:spLocks noGrp="1"/>
          </p:cNvSpPr>
          <p:nvPr>
            <p:ph type="ctrTitle"/>
          </p:nvPr>
        </p:nvSpPr>
        <p:spPr/>
        <p:txBody>
          <a:bodyPr/>
          <a:lstStyle/>
          <a:p>
            <a:r>
              <a:rPr lang="en-US" dirty="0"/>
              <a:t>Generative Classification</a:t>
            </a:r>
            <a:endParaRPr lang="en-IN" dirty="0"/>
          </a:p>
        </p:txBody>
      </p:sp>
      <p:sp>
        <p:nvSpPr>
          <p:cNvPr id="3" name="Subtitle 2">
            <a:extLst>
              <a:ext uri="{FF2B5EF4-FFF2-40B4-BE49-F238E27FC236}">
                <a16:creationId xmlns:a16="http://schemas.microsoft.com/office/drawing/2014/main" id="{7873376C-7777-C1A8-286D-76011CEDC21D}"/>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76537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Generative Supervised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967270"/>
              </a:xfrm>
            </p:spPr>
            <p:txBody>
              <a:bodyPr>
                <a:normAutofit/>
              </a:bodyPr>
              <a:lstStyle/>
              <a:p>
                <a:r>
                  <a:rPr lang="en-IN" dirty="0"/>
                  <a:t>Core idea behind generative learning for classification with </a:t>
                </a:r>
                <a14:m>
                  <m:oMath xmlns:m="http://schemas.openxmlformats.org/officeDocument/2006/math">
                    <m:r>
                      <a:rPr lang="en-IN" b="0" i="1" smtClean="0">
                        <a:latin typeface="Cambria Math" panose="02040503050406030204" pitchFamily="18" charset="0"/>
                      </a:rPr>
                      <m:t>𝐶</m:t>
                    </m:r>
                  </m:oMath>
                </a14:m>
                <a:r>
                  <a:rPr lang="en-IN" dirty="0"/>
                  <a:t> classes</a:t>
                </a:r>
              </a:p>
              <a:p>
                <a:pPr algn="ctr"/>
                <a:r>
                  <a:rPr lang="en-IN" i="1" dirty="0"/>
                  <a:t>For each class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𝐶</m:t>
                        </m:r>
                      </m:e>
                    </m:d>
                  </m:oMath>
                </a14:m>
                <a:r>
                  <a:rPr lang="en-IN" i="1" dirty="0"/>
                  <a:t> learn what do data points</a:t>
                </a:r>
                <a:br>
                  <a:rPr lang="en-IN" i="1" dirty="0"/>
                </a:br>
                <a:r>
                  <a:rPr lang="en-IN" i="1" dirty="0"/>
                  <a:t> of that class look like (using a distribution). For a test</a:t>
                </a:r>
                <a:br>
                  <a:rPr lang="en-IN" i="1" dirty="0"/>
                </a:br>
                <a:r>
                  <a:rPr lang="en-IN" i="1" dirty="0"/>
                  <a:t> data point, ask each of these </a:t>
                </a:r>
                <a14:m>
                  <m:oMath xmlns:m="http://schemas.openxmlformats.org/officeDocument/2006/math">
                    <m:r>
                      <a:rPr lang="en-IN" b="0" i="1" smtClean="0">
                        <a:latin typeface="Cambria Math" panose="02040503050406030204" pitchFamily="18" charset="0"/>
                      </a:rPr>
                      <m:t>𝐶</m:t>
                    </m:r>
                  </m:oMath>
                </a14:m>
                <a:r>
                  <a:rPr lang="en-IN" i="1" dirty="0"/>
                  <a:t> distributions to vote based on</a:t>
                </a:r>
                <a:br>
                  <a:rPr lang="en-IN" i="1" dirty="0"/>
                </a:br>
                <a:r>
                  <a:rPr lang="en-IN" i="1" dirty="0"/>
                  <a:t> how much they think the data point belongs to their class</a:t>
                </a:r>
              </a:p>
              <a:p>
                <a:r>
                  <a:rPr lang="en-IN" dirty="0"/>
                  <a:t>Interpreting the above in language of probability, for a test point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oMath>
                </a14:m>
                <a:r>
                  <a:rPr lang="en-IN" dirty="0"/>
                  <a:t>, predict the label </a:t>
                </a:r>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𝑦</m:t>
                            </m:r>
                          </m:e>
                        </m:acc>
                      </m:e>
                      <m:sup>
                        <m:r>
                          <a:rPr lang="en-IN" b="0" i="1" dirty="0" smtClean="0">
                            <a:latin typeface="Cambria Math" panose="02040503050406030204" pitchFamily="18" charset="0"/>
                          </a:rPr>
                          <m:t>𝑡</m:t>
                        </m:r>
                      </m:sup>
                    </m:sSup>
                  </m:oMath>
                </a14:m>
                <a:r>
                  <a:rPr lang="en-IN" dirty="0"/>
                  <a:t> based on the following rule (</a:t>
                </a:r>
                <a14:m>
                  <m:oMath xmlns:m="http://schemas.openxmlformats.org/officeDocument/2006/math">
                    <m:r>
                      <a:rPr lang="en-IN" b="1" i="0" smtClean="0">
                        <a:latin typeface="Cambria Math" panose="02040503050406030204" pitchFamily="18" charset="0"/>
                      </a:rPr>
                      <m:t>𝛉</m:t>
                    </m:r>
                  </m:oMath>
                </a14:m>
                <a:r>
                  <a:rPr lang="en-IN" dirty="0"/>
                  <a:t> is the model)</a:t>
                </a:r>
              </a:p>
              <a:p>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r>
                      <a:rPr lang="en-IN" b="0" i="1" dirty="0"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e>
                        </m:func>
                      </m:e>
                    </m:func>
                  </m:oMath>
                </a14:m>
                <a:endParaRPr lang="en-IN" dirty="0"/>
              </a:p>
              <a:p>
                <a14:m>
                  <m:oMath xmlns:m="http://schemas.openxmlformats.org/officeDocument/2006/math">
                    <m:r>
                      <a:rPr lang="en-IN"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f>
                              <m:fPr>
                                <m:ctrlPr>
                                  <a:rPr lang="en-IN" b="1" i="1" smtClean="0">
                                    <a:latin typeface="Cambria Math" panose="02040503050406030204" pitchFamily="18" charset="0"/>
                                  </a:rPr>
                                </m:ctrlPr>
                              </m:fPr>
                              <m:num>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𝛉</m:t>
                                    </m:r>
                                  </m:e>
                                </m:d>
                              </m:num>
                              <m:den>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den>
                            </m:f>
                          </m:e>
                        </m:func>
                      </m:e>
                    </m:func>
                  </m:oMath>
                </a14:m>
                <a:r>
                  <a:rPr lang="en-IN" dirty="0"/>
                  <a:t> (apply Bayes rule)</a:t>
                </a:r>
              </a:p>
              <a:p>
                <a14:m>
                  <m:oMath xmlns:m="http://schemas.openxmlformats.org/officeDocument/2006/math">
                    <m:r>
                      <a:rPr lang="en-IN" b="1" i="1">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e>
                        </m:func>
                      </m:e>
                    </m:func>
                  </m:oMath>
                </a14:m>
                <a:r>
                  <a:rPr lang="en-IN" dirty="0"/>
                  <a:t> (ignore terms w/o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𝑡</m:t>
                        </m:r>
                      </m:sup>
                    </m:sSup>
                  </m:oMath>
                </a14:m>
                <a:r>
                  <a:rPr lang="en-IN" dirty="0"/>
                  <a:t>)</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967270"/>
              </a:xfrm>
              <a:blipFill>
                <a:blip r:embed="rId2"/>
                <a:stretch>
                  <a:fillRect l="-578" t="-245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p:sp>
        <p:nvSpPr>
          <p:cNvPr id="5" name="TextBox 4"/>
          <p:cNvSpPr txBox="1"/>
          <p:nvPr/>
        </p:nvSpPr>
        <p:spPr>
          <a:xfrm>
            <a:off x="434098" y="1075446"/>
            <a:ext cx="992728" cy="2215991"/>
          </a:xfrm>
          <a:prstGeom prst="rect">
            <a:avLst/>
          </a:prstGeom>
          <a:noFill/>
        </p:spPr>
        <p:txBody>
          <a:bodyPr wrap="square" rtlCol="0">
            <a:spAutoFit/>
          </a:bodyPr>
          <a:lstStyle/>
          <a:p>
            <a:r>
              <a:rPr lang="en-IN" sz="13800" dirty="0">
                <a:solidFill>
                  <a:schemeClr val="bg1">
                    <a:lumMod val="85000"/>
                  </a:schemeClr>
                </a:solidFill>
                <a:latin typeface="Century" panose="02040604050505020304" pitchFamily="18" charset="0"/>
              </a:rPr>
              <a:t>“</a:t>
            </a:r>
            <a:endParaRPr lang="en-US" sz="13800" dirty="0">
              <a:solidFill>
                <a:schemeClr val="bg1">
                  <a:lumMod val="85000"/>
                </a:schemeClr>
              </a:solidFill>
              <a:latin typeface="Century" panose="02040604050505020304" pitchFamily="18" charset="0"/>
            </a:endParaRPr>
          </a:p>
        </p:txBody>
      </p:sp>
      <p:sp>
        <p:nvSpPr>
          <p:cNvPr id="6" name="TextBox 5"/>
          <p:cNvSpPr txBox="1"/>
          <p:nvPr/>
        </p:nvSpPr>
        <p:spPr>
          <a:xfrm rot="10800000">
            <a:off x="11123891" y="1546044"/>
            <a:ext cx="992728" cy="2215991"/>
          </a:xfrm>
          <a:prstGeom prst="rect">
            <a:avLst/>
          </a:prstGeom>
          <a:noFill/>
        </p:spPr>
        <p:txBody>
          <a:bodyPr wrap="square" rtlCol="0">
            <a:spAutoFit/>
          </a:bodyPr>
          <a:lstStyle/>
          <a:p>
            <a:r>
              <a:rPr lang="en-IN" sz="13800" dirty="0">
                <a:solidFill>
                  <a:schemeClr val="bg1">
                    <a:lumMod val="85000"/>
                  </a:schemeClr>
                </a:solidFill>
                <a:latin typeface="Century" panose="02040604050505020304" pitchFamily="18" charset="0"/>
              </a:rPr>
              <a:t>“</a:t>
            </a:r>
            <a:endParaRPr lang="en-US" sz="13800" dirty="0">
              <a:solidFill>
                <a:schemeClr val="bg1">
                  <a:lumMod val="85000"/>
                </a:schemeClr>
              </a:solidFill>
              <a:latin typeface="Century" panose="02040604050505020304" pitchFamily="18" charset="0"/>
            </a:endParaRPr>
          </a:p>
        </p:txBody>
      </p:sp>
      <p:sp>
        <p:nvSpPr>
          <p:cNvPr id="7" name="Oval 6"/>
          <p:cNvSpPr/>
          <p:nvPr/>
        </p:nvSpPr>
        <p:spPr>
          <a:xfrm>
            <a:off x="2188395" y="6000108"/>
            <a:ext cx="3051424" cy="811658"/>
          </a:xfrm>
          <a:prstGeom prst="ellipse">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8" name="Oval 7"/>
          <p:cNvSpPr/>
          <p:nvPr/>
        </p:nvSpPr>
        <p:spPr>
          <a:xfrm>
            <a:off x="5332289" y="6000108"/>
            <a:ext cx="2383604" cy="811658"/>
          </a:xfrm>
          <a:prstGeom prst="ellipse">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grpSp>
        <p:nvGrpSpPr>
          <p:cNvPr id="16" name="Group 15">
            <a:extLst>
              <a:ext uri="{FF2B5EF4-FFF2-40B4-BE49-F238E27FC236}">
                <a16:creationId xmlns:a16="http://schemas.microsoft.com/office/drawing/2014/main" id="{D3DD9AC0-522A-69C0-47DA-9C4C8F4C7258}"/>
              </a:ext>
            </a:extLst>
          </p:cNvPr>
          <p:cNvGrpSpPr/>
          <p:nvPr/>
        </p:nvGrpSpPr>
        <p:grpSpPr>
          <a:xfrm>
            <a:off x="10632004" y="3148643"/>
            <a:ext cx="1143000" cy="1143000"/>
            <a:chOff x="2379643" y="355681"/>
            <a:chExt cx="1143000" cy="1143000"/>
          </a:xfrm>
        </p:grpSpPr>
        <p:sp>
          <p:nvSpPr>
            <p:cNvPr id="17" name="Oval 16">
              <a:extLst>
                <a:ext uri="{FF2B5EF4-FFF2-40B4-BE49-F238E27FC236}">
                  <a16:creationId xmlns:a16="http://schemas.microsoft.com/office/drawing/2014/main" id="{F2B654D4-F208-5CF1-6B7E-3F4BFA6D24C2}"/>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0427EA0C-CF73-0AA3-E03D-476DB3D478B6}"/>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B594D8D6-BAE9-2E33-8248-9A69A9BE5B56}"/>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E844C3CD-113B-DF31-B7EF-FCC61981D1B4}"/>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E17AB8C7-F610-91D6-EC17-8534DA08200C}"/>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5" name="Rectangular Callout 14"/>
          <p:cNvSpPr/>
          <p:nvPr/>
        </p:nvSpPr>
        <p:spPr>
          <a:xfrm>
            <a:off x="5147352" y="2617677"/>
            <a:ext cx="5316917" cy="1624000"/>
          </a:xfrm>
          <a:prstGeom prst="wedgeRectCallout">
            <a:avLst>
              <a:gd name="adj1" fmla="val 59550"/>
              <a:gd name="adj2" fmla="val 3580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Every generative learning </a:t>
            </a:r>
            <a:r>
              <a:rPr lang="en-IN" sz="2400" dirty="0" err="1">
                <a:solidFill>
                  <a:schemeClr val="bg1"/>
                </a:solidFill>
                <a:latin typeface="+mj-lt"/>
              </a:rPr>
              <a:t>algo</a:t>
            </a:r>
            <a:r>
              <a:rPr lang="en-IN" sz="2400" dirty="0">
                <a:solidFill>
                  <a:schemeClr val="bg1"/>
                </a:solidFill>
                <a:latin typeface="+mj-lt"/>
              </a:rPr>
              <a:t> takes a decision on how to learn these probability distributions from data. Let us see one example of how this can be done</a:t>
            </a:r>
          </a:p>
        </p:txBody>
      </p:sp>
    </p:spTree>
    <p:extLst>
      <p:ext uri="{BB962C8B-B14F-4D97-AF65-F5344CB8AC3E}">
        <p14:creationId xmlns:p14="http://schemas.microsoft.com/office/powerpoint/2010/main" val="22516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simple generative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lstStyle/>
              <a:p>
                <a:r>
                  <a:rPr lang="en-IN" dirty="0"/>
                  <a:t>For sake of simplicity, assume </a:t>
                </a:r>
                <a14:m>
                  <m:oMath xmlns:m="http://schemas.openxmlformats.org/officeDocument/2006/math">
                    <m:r>
                      <a:rPr lang="en-IN" b="0" i="1" smtClean="0">
                        <a:latin typeface="Cambria Math" panose="02040503050406030204" pitchFamily="18" charset="0"/>
                      </a:rPr>
                      <m:t>𝐶</m:t>
                    </m:r>
                    <m:r>
                      <a:rPr lang="en-IN" b="0" i="1" smtClean="0">
                        <a:latin typeface="Cambria Math" panose="02040503050406030204" pitchFamily="18" charset="0"/>
                      </a:rPr>
                      <m:t>=2</m:t>
                    </m:r>
                  </m:oMath>
                </a14:m>
                <a:r>
                  <a:rPr lang="en-IN" dirty="0"/>
                  <a:t> (binary classification)</a:t>
                </a:r>
              </a:p>
              <a:p>
                <a:r>
                  <a:rPr lang="en-IN" dirty="0"/>
                  <a:t>Choose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r>
                      <a:rPr lang="en-IN" b="1"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𝑝</m:t>
                    </m:r>
                  </m:oMath>
                </a14:m>
                <a:r>
                  <a:rPr lang="en-IN" dirty="0"/>
                  <a:t> and consequently,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1 | </m:t>
                        </m:r>
                        <m:r>
                          <a:rPr lang="en-IN" b="1">
                            <a:latin typeface="Cambria Math" panose="02040503050406030204" pitchFamily="18" charset="0"/>
                            <a:ea typeface="Cambria Math" panose="02040503050406030204" pitchFamily="18" charset="0"/>
                          </a:rPr>
                          <m:t>𝛉</m:t>
                        </m:r>
                      </m:e>
                    </m:d>
                    <m:r>
                      <a:rPr lang="en-IN" b="1"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𝑝</m:t>
                    </m:r>
                  </m:oMath>
                </a14:m>
                <a:endParaRPr lang="en-IN" dirty="0"/>
              </a:p>
              <a:p>
                <a:pPr lvl="2"/>
                <a:r>
                  <a:rPr lang="en-IN" dirty="0"/>
                  <a:t>The quantity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=1 | </m:t>
                        </m:r>
                        <m:r>
                          <a:rPr lang="en-IN" b="1">
                            <a:latin typeface="Cambria Math" panose="02040503050406030204" pitchFamily="18" charset="0"/>
                            <a:ea typeface="Cambria Math" panose="02040503050406030204" pitchFamily="18" charset="0"/>
                          </a:rPr>
                          <m:t>𝛉</m:t>
                        </m:r>
                      </m:e>
                    </m:d>
                  </m:oMath>
                </a14:m>
                <a:r>
                  <a:rPr lang="en-IN" dirty="0"/>
                  <a:t> tells us the </a:t>
                </a:r>
                <a:r>
                  <a:rPr lang="en-IN" i="0" dirty="0"/>
                  <a:t>prior</a:t>
                </a:r>
                <a:r>
                  <a:rPr lang="en-IN" dirty="0"/>
                  <a:t> class probability (aka class marginal </a:t>
                </a:r>
                <a:r>
                  <a:rPr lang="en-IN" dirty="0" err="1"/>
                  <a:t>prob</a:t>
                </a:r>
                <a:r>
                  <a:rPr lang="en-IN" dirty="0"/>
                  <a:t>) i.e. how frequently do we see elements of the class 1 overall</a:t>
                </a:r>
              </a:p>
              <a:p>
                <a:pPr lvl="2"/>
                <a:r>
                  <a:rPr lang="en-IN" dirty="0"/>
                  <a:t>In contrast,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oMath>
                </a14:m>
                <a:r>
                  <a:rPr lang="en-IN" dirty="0"/>
                  <a:t> tells us the </a:t>
                </a:r>
                <a:r>
                  <a:rPr lang="en-IN" i="0" dirty="0"/>
                  <a:t>posterior</a:t>
                </a:r>
                <a:r>
                  <a:rPr lang="en-IN" dirty="0"/>
                  <a:t> class probability i.e. how likely is the class 1 the correct class for this particular data point</a:t>
                </a:r>
              </a:p>
              <a:p>
                <a:pPr lvl="2"/>
                <a:r>
                  <a:rPr lang="en-IN" b="1" dirty="0"/>
                  <a:t>Example</a:t>
                </a:r>
                <a:r>
                  <a:rPr lang="en-IN" dirty="0"/>
                  <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=1 | </m:t>
                        </m:r>
                        <m:r>
                          <a:rPr lang="en-IN" b="1">
                            <a:latin typeface="Cambria Math" panose="02040503050406030204" pitchFamily="18" charset="0"/>
                            <a:ea typeface="Cambria Math" panose="02040503050406030204" pitchFamily="18" charset="0"/>
                          </a:rPr>
                          <m:t>𝛉</m:t>
                        </m:r>
                      </m:e>
                    </m:d>
                  </m:oMath>
                </a14:m>
                <a:r>
                  <a:rPr lang="en-IN" dirty="0"/>
                  <a:t> is similar to the general probability of Nadal winning if playing against Federer (approx. 60%)</a:t>
                </a:r>
              </a:p>
              <a:p>
                <a:pPr lvl="2"/>
                <a:r>
                  <a:rPr lang="en-IN" b="1" dirty="0"/>
                  <a:t>Example</a:t>
                </a:r>
                <a:r>
                  <a:rPr lang="en-IN" dirty="0"/>
                  <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=1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oMath>
                </a14:m>
                <a:r>
                  <a:rPr lang="en-IN" dirty="0"/>
                  <a:t> is similar to the probability of Nadal winning if playing against Federer on a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𝑡</m:t>
                        </m:r>
                      </m:sup>
                    </m:sSup>
                  </m:oMath>
                </a14:m>
                <a:r>
                  <a:rPr lang="en-IN" dirty="0"/>
                  <a:t>= grass court (approx. 25%)</a:t>
                </a:r>
              </a:p>
              <a:p>
                <a:r>
                  <a:rPr lang="en-IN" dirty="0"/>
                  <a:t>Thus, we are modelling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oMath>
                </a14:m>
                <a:r>
                  <a:rPr lang="en-IN" dirty="0"/>
                  <a:t> as </a:t>
                </a:r>
                <a:r>
                  <a:rPr lang="en-IN"/>
                  <a:t>a Rademacher </a:t>
                </a:r>
                <a:r>
                  <a:rPr lang="en-IN" dirty="0"/>
                  <a:t>distribution</a:t>
                </a:r>
              </a:p>
              <a:p>
                <a:pPr lvl="2"/>
                <a:r>
                  <a:rPr lang="en-IN" dirty="0"/>
                  <a:t>Had it been a multiclass problem, we would have used a multinoulli (aka categorical distribution) to model this!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1021" b="-180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13</a:t>
            </a:fld>
            <a:endParaRPr lang="en-US"/>
          </a:p>
        </p:txBody>
      </p:sp>
    </p:spTree>
    <p:extLst>
      <p:ext uri="{BB962C8B-B14F-4D97-AF65-F5344CB8AC3E}">
        <p14:creationId xmlns:p14="http://schemas.microsoft.com/office/powerpoint/2010/main" val="10133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simple generative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3"/>
                <a:ext cx="11938645" cy="5987819"/>
              </a:xfrm>
            </p:spPr>
            <p:txBody>
              <a:bodyPr>
                <a:normAutofit/>
              </a:bodyPr>
              <a:lstStyle/>
              <a:p>
                <a:r>
                  <a:rPr lang="en-IN" dirty="0">
                    <a:ea typeface="Cambria Math" panose="02040503050406030204" pitchFamily="18" charset="0"/>
                  </a:rPr>
                  <a:t>We now take care of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oMath>
                </a14:m>
                <a:r>
                  <a:rPr lang="en-IN" dirty="0"/>
                  <a:t> – this is nothing but a generative model for feature vectors of class </a:t>
                </a:r>
                <a14:m>
                  <m:oMath xmlns:m="http://schemas.openxmlformats.org/officeDocument/2006/math">
                    <m:r>
                      <a:rPr lang="en-IN" b="0" i="1" smtClean="0">
                        <a:latin typeface="Cambria Math" panose="02040503050406030204" pitchFamily="18" charset="0"/>
                      </a:rPr>
                      <m:t>𝑐</m:t>
                    </m:r>
                  </m:oMath>
                </a14:m>
                <a:r>
                  <a:rPr lang="en-IN" dirty="0"/>
                  <a:t> – aka class conditional dist.</a:t>
                </a:r>
              </a:p>
              <a:p>
                <a:r>
                  <a:rPr lang="en-IN" dirty="0"/>
                  <a:t>We have already seen ways to model generative distributions (as a single or a mixture or Gaussians)</a:t>
                </a:r>
              </a:p>
              <a:p>
                <a:pPr lvl="2"/>
                <a:r>
                  <a:rPr lang="en-IN" dirty="0"/>
                  <a:t>Let us choose to model each class using a single Gaussian for simplicity</a:t>
                </a:r>
              </a:p>
              <a:p>
                <a:pPr lvl="2"/>
                <a:r>
                  <a:rPr lang="en-IN" dirty="0"/>
                  <a:t>Could have used a mixture too – more powerful modelling</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b="1"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oMath>
                </a14:m>
                <a:r>
                  <a:rPr lang="en-IN" dirty="0"/>
                  <a:t> and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1,</m:t>
                        </m:r>
                        <m:r>
                          <a:rPr lang="en-IN" b="1">
                            <a:latin typeface="Cambria Math" panose="02040503050406030204" pitchFamily="18" charset="0"/>
                            <a:ea typeface="Cambria Math" panose="02040503050406030204" pitchFamily="18" charset="0"/>
                          </a:rPr>
                          <m:t>𝛉</m:t>
                        </m:r>
                      </m:e>
                    </m:d>
                    <m:r>
                      <a:rPr lang="en-IN" b="1"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e>
                    </m:d>
                  </m:oMath>
                </a14:m>
                <a:endParaRPr lang="en-IN" dirty="0"/>
              </a:p>
              <a:p>
                <a:r>
                  <a:rPr lang="en-IN" dirty="0"/>
                  <a:t>Thus, our model should be </a:t>
                </a:r>
                <a14:m>
                  <m:oMath xmlns:m="http://schemas.openxmlformats.org/officeDocument/2006/math">
                    <m:r>
                      <a:rPr lang="en-IN" b="1">
                        <a:latin typeface="Cambria Math" panose="02040503050406030204" pitchFamily="18" charset="0"/>
                      </a:rPr>
                      <m:t>𝛉</m:t>
                    </m:r>
                    <m:r>
                      <a:rPr lang="en-IN" i="1">
                        <a:latin typeface="Cambria Math" panose="02040503050406030204" pitchFamily="18" charset="0"/>
                      </a:rPr>
                      <m:t>=</m:t>
                    </m:r>
                    <m:d>
                      <m:dPr>
                        <m:begChr m:val="{"/>
                        <m:endChr m:val="}"/>
                        <m:ctrlPr>
                          <a:rPr lang="en-IN" i="1">
                            <a:latin typeface="Cambria Math" panose="02040503050406030204" pitchFamily="18" charset="0"/>
                          </a:rPr>
                        </m:ctrlPr>
                      </m:dPr>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r>
                          <a:rPr lang="en-IN" i="1">
                            <a:latin typeface="Cambria Math" panose="02040503050406030204" pitchFamily="18" charset="0"/>
                          </a:rPr>
                          <m:t>,</m:t>
                        </m:r>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r>
                          <a:rPr lang="en-IN" i="1">
                            <a:latin typeface="Cambria Math" panose="02040503050406030204" pitchFamily="18" charset="0"/>
                          </a:rPr>
                          <m:t>,</m:t>
                        </m:r>
                        <m:r>
                          <a:rPr lang="en-IN" i="1">
                            <a:latin typeface="Cambria Math" panose="02040503050406030204" pitchFamily="18" charset="0"/>
                          </a:rPr>
                          <m:t>𝑝</m:t>
                        </m:r>
                      </m:e>
                    </m:d>
                  </m:oMath>
                </a14:m>
                <a:endParaRPr lang="en-IN" dirty="0"/>
              </a:p>
              <a:p>
                <a:r>
                  <a:rPr lang="en-IN" dirty="0"/>
                  <a:t>All that is left is to estimate these parameters </a:t>
                </a:r>
                <a:r>
                  <a:rPr lang="en-IN" dirty="0">
                    <a:sym typeface="Wingdings" panose="05000000000000000000" pitchFamily="2" charset="2"/>
                  </a:rPr>
                  <a:t></a:t>
                </a:r>
              </a:p>
              <a:p>
                <a:pPr lvl="2"/>
                <a:r>
                  <a:rPr lang="en-IN" dirty="0">
                    <a:sym typeface="Wingdings" panose="05000000000000000000" pitchFamily="2" charset="2"/>
                  </a:rPr>
                  <a:t>Will use the MLE route to do so – however, can have priors over all/some of these parameters </a:t>
                </a:r>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𝑝</m:t>
                    </m:r>
                  </m:oMath>
                </a14:m>
                <a:r>
                  <a:rPr lang="en-IN" dirty="0"/>
                  <a:t> and do MAP/Bayesian inference too – generative Bayesian learning!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3"/>
                <a:ext cx="11938645" cy="5987819"/>
              </a:xfrm>
              <a:blipFill>
                <a:blip r:embed="rId2"/>
                <a:stretch>
                  <a:fillRect l="-562" t="-2442" r="-183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14</a:t>
            </a:fld>
            <a:endParaRPr lang="en-US"/>
          </a:p>
        </p:txBody>
      </p:sp>
    </p:spTree>
    <p:extLst>
      <p:ext uri="{BB962C8B-B14F-4D97-AF65-F5344CB8AC3E}">
        <p14:creationId xmlns:p14="http://schemas.microsoft.com/office/powerpoint/2010/main" val="20113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generative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a:t>Since both </a:t>
                </a:r>
                <a14:m>
                  <m:oMath xmlns:m="http://schemas.openxmlformats.org/officeDocument/2006/math">
                    <m:r>
                      <a:rPr lang="en-IN" b="1" i="0" smtClean="0">
                        <a:latin typeface="Cambria Math" panose="02040503050406030204" pitchFamily="18" charset="0"/>
                      </a:rPr>
                      <m:t>𝐱</m:t>
                    </m:r>
                  </m:oMath>
                </a14:m>
                <a:r>
                  <a:rPr lang="en-IN" dirty="0"/>
                  <a:t> and </a:t>
                </a:r>
                <a14:m>
                  <m:oMath xmlns:m="http://schemas.openxmlformats.org/officeDocument/2006/math">
                    <m:r>
                      <a:rPr lang="en-IN" b="0" i="1" smtClean="0">
                        <a:latin typeface="Cambria Math" panose="02040503050406030204" pitchFamily="18" charset="0"/>
                      </a:rPr>
                      <m:t>𝑦</m:t>
                    </m:r>
                  </m:oMath>
                </a14:m>
                <a:r>
                  <a:rPr lang="en-IN" dirty="0"/>
                  <a:t> are getting modelled here, the likelihood function now looks at the joint probability of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IN" b="1" i="0" smtClean="0">
                            <a:latin typeface="Cambria Math" panose="02040503050406030204" pitchFamily="18" charset="0"/>
                            <a:ea typeface="Cambria Math" panose="02040503050406030204" pitchFamily="18" charset="0"/>
                          </a:rPr>
                          <m:t>𝛉</m:t>
                        </m:r>
                      </m:e>
                    </m:d>
                  </m:oMath>
                </a14:m>
                <a:endParaRPr lang="en-IN" dirty="0"/>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𝛉</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max</m:t>
                                </m:r>
                              </m:e>
                              <m:lim>
                                <m:r>
                                  <a:rPr lang="en-IN" b="1" i="0" dirty="0" smtClean="0">
                                    <a:latin typeface="Cambria Math" panose="02040503050406030204" pitchFamily="18" charset="0"/>
                                  </a:rPr>
                                  <m:t>𝛉</m:t>
                                </m:r>
                              </m:lim>
                            </m:limLow>
                          </m:fName>
                          <m:e>
                            <m:r>
                              <a:rPr lang="en-IN" b="0" i="1" dirty="0" smtClean="0">
                                <a:latin typeface="Cambria Math" panose="02040503050406030204" pitchFamily="18" charset="0"/>
                                <a:ea typeface="Cambria Math" panose="02040503050406030204" pitchFamily="18" charset="0"/>
                              </a:rPr>
                              <m:t>ℙ</m:t>
                            </m:r>
                            <m:d>
                              <m:dPr>
                                <m:begChr m:val="["/>
                                <m:endChr m:val="]"/>
                                <m:ctrlPr>
                                  <a:rPr lang="en-IN" b="0" i="1" dirty="0" smtClean="0">
                                    <a:latin typeface="Cambria Math" panose="02040503050406030204" pitchFamily="18" charset="0"/>
                                    <a:ea typeface="Cambria Math" panose="02040503050406030204" pitchFamily="18" charset="0"/>
                                  </a:rPr>
                                </m:ctrlPr>
                              </m:dPr>
                              <m:e>
                                <m:sSup>
                                  <m:sSupPr>
                                    <m:ctrlPr>
                                      <a:rPr lang="en-IN" b="0" i="1" dirty="0" smtClean="0">
                                        <a:latin typeface="Cambria Math" panose="02040503050406030204" pitchFamily="18" charset="0"/>
                                        <a:ea typeface="Cambria Math" panose="02040503050406030204" pitchFamily="18" charset="0"/>
                                      </a:rPr>
                                    </m:ctrlPr>
                                  </m:sSupPr>
                                  <m:e>
                                    <m:r>
                                      <a:rPr lang="en-IN" b="1" i="0" dirty="0" smtClean="0">
                                        <a:latin typeface="Cambria Math" panose="02040503050406030204" pitchFamily="18" charset="0"/>
                                        <a:ea typeface="Cambria Math" panose="02040503050406030204" pitchFamily="18" charset="0"/>
                                      </a:rPr>
                                      <m:t>𝐱</m:t>
                                    </m:r>
                                  </m:e>
                                  <m:sup>
                                    <m:r>
                                      <a:rPr lang="en-IN" b="0" i="1" dirty="0" smtClean="0">
                                        <a:latin typeface="Cambria Math" panose="02040503050406030204" pitchFamily="18" charset="0"/>
                                        <a:ea typeface="Cambria Math" panose="02040503050406030204" pitchFamily="18" charset="0"/>
                                      </a:rPr>
                                      <m:t>1</m:t>
                                    </m:r>
                                  </m:sup>
                                </m:sSup>
                                <m:r>
                                  <a:rPr lang="en-IN" b="0" i="1" dirty="0" smtClean="0">
                                    <a:latin typeface="Cambria Math" panose="02040503050406030204" pitchFamily="18" charset="0"/>
                                    <a:ea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𝑦</m:t>
                                    </m:r>
                                  </m:e>
                                  <m:sup>
                                    <m:r>
                                      <a:rPr lang="en-IN" b="0" i="1" dirty="0" smtClean="0">
                                        <a:latin typeface="Cambria Math" panose="02040503050406030204" pitchFamily="18" charset="0"/>
                                        <a:ea typeface="Cambria Math" panose="02040503050406030204" pitchFamily="18" charset="0"/>
                                      </a:rPr>
                                      <m:t>1</m:t>
                                    </m:r>
                                  </m:sup>
                                </m:sSup>
                                <m:r>
                                  <a:rPr lang="en-IN" b="0" i="1" dirty="0" smtClean="0">
                                    <a:latin typeface="Cambria Math" panose="02040503050406030204" pitchFamily="18" charset="0"/>
                                    <a:ea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1" i="0" dirty="0" smtClean="0">
                                        <a:latin typeface="Cambria Math" panose="02040503050406030204" pitchFamily="18" charset="0"/>
                                        <a:ea typeface="Cambria Math" panose="02040503050406030204" pitchFamily="18" charset="0"/>
                                      </a:rPr>
                                      <m:t>𝐱</m:t>
                                    </m:r>
                                  </m:e>
                                  <m:sup>
                                    <m:r>
                                      <a:rPr lang="en-IN" b="0" i="1" dirty="0" smtClean="0">
                                        <a:latin typeface="Cambria Math" panose="02040503050406030204" pitchFamily="18" charset="0"/>
                                        <a:ea typeface="Cambria Math" panose="02040503050406030204" pitchFamily="18" charset="0"/>
                                      </a:rPr>
                                      <m:t>𝑛</m:t>
                                    </m:r>
                                  </m:sup>
                                </m:sSup>
                                <m:r>
                                  <a:rPr lang="en-IN" b="0" i="1" dirty="0" smtClean="0">
                                    <a:latin typeface="Cambria Math" panose="02040503050406030204" pitchFamily="18" charset="0"/>
                                    <a:ea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𝑦</m:t>
                                    </m:r>
                                  </m:e>
                                  <m:sup>
                                    <m:r>
                                      <a:rPr lang="en-IN" b="0" i="1" dirty="0" smtClean="0">
                                        <a:latin typeface="Cambria Math" panose="02040503050406030204" pitchFamily="18" charset="0"/>
                                        <a:ea typeface="Cambria Math" panose="02040503050406030204" pitchFamily="18" charset="0"/>
                                      </a:rPr>
                                      <m:t>𝑛</m:t>
                                    </m:r>
                                  </m:sup>
                                </m:sSup>
                                <m:r>
                                  <a:rPr lang="en-IN" b="0" i="1" dirty="0" smtClean="0">
                                    <a:latin typeface="Cambria Math" panose="02040503050406030204" pitchFamily="18" charset="0"/>
                                    <a:ea typeface="Cambria Math" panose="02040503050406030204" pitchFamily="18" charset="0"/>
                                  </a:rPr>
                                  <m:t> | </m:t>
                                </m:r>
                                <m:r>
                                  <a:rPr lang="en-IN" b="1" i="0" dirty="0" smtClean="0">
                                    <a:latin typeface="Cambria Math" panose="02040503050406030204" pitchFamily="18" charset="0"/>
                                    <a:ea typeface="Cambria Math" panose="02040503050406030204" pitchFamily="18" charset="0"/>
                                  </a:rPr>
                                  <m:t>𝛉</m:t>
                                </m:r>
                              </m:e>
                            </m:d>
                          </m:e>
                        </m:func>
                      </m:e>
                    </m:func>
                  </m:oMath>
                </a14:m>
                <a:endParaRPr lang="en-IN" b="0" dirty="0"/>
              </a:p>
              <a:p>
                <a14:m>
                  <m:oMath xmlns:m="http://schemas.openxmlformats.org/officeDocument/2006/math">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1" i="1" smtClean="0">
                                    <a:latin typeface="Cambria Math" panose="02040503050406030204" pitchFamily="18" charset="0"/>
                                  </a:rPr>
                                  <m:t>𝛉</m:t>
                                </m:r>
                              </m:lim>
                            </m:limLow>
                          </m:fName>
                          <m:e>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m:t>
                                </m:r>
                                <m:r>
                                  <m:rPr>
                                    <m:brk m:alnAt="25"/>
                                  </m:rPr>
                                  <a:rPr lang="en-IN" b="0" i="1" smtClean="0">
                                    <a:latin typeface="Cambria Math" panose="02040503050406030204" pitchFamily="18" charset="0"/>
                                  </a:rPr>
                                  <m:t>1</m:t>
                                </m:r>
                              </m:sub>
                              <m:sup>
                                <m:r>
                                  <a:rPr lang="en-IN" b="0" i="1" smtClean="0">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b="0" i="1" dirty="0" smtClean="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b="0" i="1" dirty="0" smtClean="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b="1" dirty="0">
                                        <a:latin typeface="Cambria Math" panose="02040503050406030204" pitchFamily="18" charset="0"/>
                                        <a:ea typeface="Cambria Math" panose="02040503050406030204" pitchFamily="18" charset="0"/>
                                      </a:rPr>
                                      <m:t>𝛉</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 </m:t>
                                    </m:r>
                                    <m:r>
                                      <a:rPr lang="en-IN" b="1" dirty="0">
                                        <a:latin typeface="Cambria Math" panose="02040503050406030204" pitchFamily="18" charset="0"/>
                                        <a:ea typeface="Cambria Math" panose="02040503050406030204" pitchFamily="18" charset="0"/>
                                      </a:rPr>
                                      <m:t>𝛉</m:t>
                                    </m:r>
                                  </m:e>
                                </m:d>
                                <m:r>
                                  <a:rPr lang="en-IN" b="1" i="1" dirty="0" smtClean="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b="1" dirty="0">
                                        <a:latin typeface="Cambria Math" panose="02040503050406030204" pitchFamily="18" charset="0"/>
                                        <a:ea typeface="Cambria Math" panose="02040503050406030204" pitchFamily="18" charset="0"/>
                                      </a:rPr>
                                      <m:t>𝛉</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r>
                                  <a:rPr lang="en-IN" b="1"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b="0" i="1" dirty="0" smtClean="0">
                                        <a:latin typeface="Cambria Math" panose="02040503050406030204" pitchFamily="18" charset="0"/>
                                        <a:ea typeface="Cambria Math" panose="02040503050406030204" pitchFamily="18" charset="0"/>
                                      </a:rPr>
                                      <m:t>𝑝</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smtClean="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sup>
                                    </m:sSup>
                                  </m:e>
                                </m:d>
                                <m:r>
                                  <a:rPr lang="en-IN" b="1"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b="1"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m:t>
                                </m:r>
                                <m:r>
                                  <m:rPr>
                                    <m:brk m:alnAt="25"/>
                                  </m:rPr>
                                  <a:rPr lang="en-IN" b="0" i="1" smtClean="0">
                                    <a:latin typeface="Cambria Math" panose="02040503050406030204" pitchFamily="18" charset="0"/>
                                  </a:rPr>
                                  <m:t>1</m:t>
                                </m:r>
                              </m:sub>
                              <m:sup>
                                <m:r>
                                  <a:rPr lang="en-IN" b="0" i="1" smtClean="0">
                                    <a:latin typeface="Cambria Math" panose="02040503050406030204" pitchFamily="18" charset="0"/>
                                  </a:rPr>
                                  <m:t>𝑛</m:t>
                                </m:r>
                              </m:sup>
                              <m:e>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e>
                                    </m:d>
                                  </m:e>
                                </m:func>
                                <m:r>
                                  <a:rPr lang="en-IN" b="1"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41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15</a:t>
            </a:fld>
            <a:endParaRPr lang="en-US"/>
          </a:p>
        </p:txBody>
      </p:sp>
      <p:sp>
        <p:nvSpPr>
          <p:cNvPr id="5" name="Rectangular Callout 4"/>
          <p:cNvSpPr/>
          <p:nvPr/>
        </p:nvSpPr>
        <p:spPr>
          <a:xfrm>
            <a:off x="6133672" y="1753096"/>
            <a:ext cx="2404153" cy="717177"/>
          </a:xfrm>
          <a:prstGeom prst="wedgeRectCallout">
            <a:avLst>
              <a:gd name="adj1" fmla="val -80494"/>
              <a:gd name="adj2" fmla="val 7508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Independence</a:t>
            </a:r>
          </a:p>
        </p:txBody>
      </p:sp>
      <p:sp>
        <p:nvSpPr>
          <p:cNvPr id="6" name="Rectangular Callout 5"/>
          <p:cNvSpPr/>
          <p:nvPr/>
        </p:nvSpPr>
        <p:spPr>
          <a:xfrm>
            <a:off x="6287784" y="2588310"/>
            <a:ext cx="2404153" cy="717177"/>
          </a:xfrm>
          <a:prstGeom prst="wedgeRectCallout">
            <a:avLst>
              <a:gd name="adj1" fmla="val -81349"/>
              <a:gd name="adj2" fmla="val 5789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Chain Rule</a:t>
            </a:r>
          </a:p>
        </p:txBody>
      </p:sp>
      <p:sp>
        <p:nvSpPr>
          <p:cNvPr id="7" name="Rectangular Callout 6"/>
          <p:cNvSpPr/>
          <p:nvPr/>
        </p:nvSpPr>
        <p:spPr>
          <a:xfrm>
            <a:off x="8783742" y="2755995"/>
            <a:ext cx="2978135" cy="1098983"/>
          </a:xfrm>
          <a:prstGeom prst="wedgeRectCallout">
            <a:avLst>
              <a:gd name="adj1" fmla="val -88093"/>
              <a:gd name="adj2" fmla="val 7011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Get rid of conditioning that does not matter</a:t>
            </a:r>
          </a:p>
        </p:txBody>
      </p:sp>
      <p:sp>
        <p:nvSpPr>
          <p:cNvPr id="10" name="Rectangular Callout 9"/>
          <p:cNvSpPr/>
          <p:nvPr/>
        </p:nvSpPr>
        <p:spPr>
          <a:xfrm>
            <a:off x="9174823" y="4161035"/>
            <a:ext cx="3017178" cy="911608"/>
          </a:xfrm>
          <a:prstGeom prst="wedgeRectCallout">
            <a:avLst>
              <a:gd name="adj1" fmla="val -78965"/>
              <a:gd name="adj2" fmla="val 6127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400" dirty="0">
                <a:solidFill>
                  <a:schemeClr val="bg1"/>
                </a:solidFill>
                <a:latin typeface="Calibri Light" panose="020F0302020204030204"/>
              </a:rPr>
              <a:t>Get rid of conditioning that does not matter</a:t>
            </a:r>
          </a:p>
        </p:txBody>
      </p:sp>
      <p:sp>
        <p:nvSpPr>
          <p:cNvPr id="11" name="Rectangular Callout 10"/>
          <p:cNvSpPr/>
          <p:nvPr/>
        </p:nvSpPr>
        <p:spPr>
          <a:xfrm>
            <a:off x="9882369" y="5248143"/>
            <a:ext cx="1787704" cy="717177"/>
          </a:xfrm>
          <a:prstGeom prst="wedgeRectCallout">
            <a:avLst>
              <a:gd name="adj1" fmla="val -89970"/>
              <a:gd name="adj2" fmla="val 4356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Take logs</a:t>
            </a:r>
          </a:p>
        </p:txBody>
      </p:sp>
    </p:spTree>
    <p:extLst>
      <p:ext uri="{BB962C8B-B14F-4D97-AF65-F5344CB8AC3E}">
        <p14:creationId xmlns:p14="http://schemas.microsoft.com/office/powerpoint/2010/main" val="35858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generative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a:t>Thus, we have</a:t>
                </a:r>
              </a:p>
              <a:p>
                <a14:m>
                  <m:oMath xmlns:m="http://schemas.openxmlformats.org/officeDocument/2006/math">
                    <m:sSub>
                      <m:sSubPr>
                        <m:ctrlPr>
                          <a:rPr lang="en-IN" i="1" dirty="0">
                            <a:latin typeface="Cambria Math" panose="02040503050406030204" pitchFamily="18" charset="0"/>
                          </a:rPr>
                        </m:ctrlPr>
                      </m:sSubPr>
                      <m:e>
                        <m:acc>
                          <m:accPr>
                            <m:chr m:val="̂"/>
                            <m:ctrlPr>
                              <a:rPr lang="en-IN" i="1">
                                <a:latin typeface="Cambria Math" panose="02040503050406030204" pitchFamily="18" charset="0"/>
                              </a:rPr>
                            </m:ctrlPr>
                          </m:accPr>
                          <m:e>
                            <m:r>
                              <a:rPr lang="en-IN" b="1">
                                <a:latin typeface="Cambria Math" panose="02040503050406030204" pitchFamily="18" charset="0"/>
                              </a:rPr>
                              <m:t>𝛉</m:t>
                            </m:r>
                          </m:e>
                        </m:acc>
                      </m:e>
                      <m:sub>
                        <m:r>
                          <m:rPr>
                            <m:sty m:val="p"/>
                          </m:rPr>
                          <a:rPr lang="en-IN" dirty="0">
                            <a:latin typeface="Cambria Math" panose="02040503050406030204" pitchFamily="18" charset="0"/>
                          </a:rPr>
                          <m:t>MLE</m:t>
                        </m:r>
                      </m:sub>
                    </m:sSub>
                    <m:r>
                      <a:rPr lang="en-IN" b="0" i="1" dirty="0"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e>
                                    </m:d>
                                  </m:e>
                                </m:func>
                                <m:r>
                                  <a:rPr lang="en-IN" b="1"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a:p>
                <a:r>
                  <a:rPr lang="en-IN" dirty="0"/>
                  <a:t>This neatly breaks up into three optimization problems</a:t>
                </a:r>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𝑝</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0" i="1" smtClean="0">
                                    <a:latin typeface="Cambria Math" panose="02040503050406030204" pitchFamily="18" charset="0"/>
                                  </a:rPr>
                                  <m:t>𝑝</m:t>
                                </m:r>
                              </m:lim>
                            </m:limLow>
                          </m:fName>
                          <m:e>
                            <m:nary>
                              <m:naryPr>
                                <m:chr m:val="∑"/>
                                <m:limLoc m:val="subSup"/>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a:p>
                <a14:m>
                  <m:oMath xmlns:m="http://schemas.openxmlformats.org/officeDocument/2006/math">
                    <m:d>
                      <m:dPr>
                        <m:begChr m:val="{"/>
                        <m:endChr m:val="}"/>
                        <m:ctrlPr>
                          <a:rPr lang="en-IN" i="1">
                            <a:latin typeface="Cambria Math" panose="02040503050406030204" pitchFamily="18" charset="0"/>
                          </a:rPr>
                        </m:ctrlPr>
                      </m:dPr>
                      <m:e>
                        <m:sSubSup>
                          <m:sSubSupPr>
                            <m:ctrlPr>
                              <a:rPr lang="en-IN" b="0" i="1" smtClean="0">
                                <a:latin typeface="Cambria Math" panose="02040503050406030204" pitchFamily="18" charset="0"/>
                              </a:rPr>
                            </m:ctrlPr>
                          </m:sSubSupPr>
                          <m:e>
                            <m:acc>
                              <m:accPr>
                                <m:chr m:val="̂"/>
                                <m:ctrlPr>
                                  <a:rPr lang="en-IN" b="1" i="1" dirty="0" smtClean="0">
                                    <a:latin typeface="Cambria Math" panose="02040503050406030204" pitchFamily="18" charset="0"/>
                                  </a:rPr>
                                </m:ctrlPr>
                              </m:accPr>
                              <m:e>
                                <m:r>
                                  <a:rPr lang="en-IN" b="1">
                                    <a:latin typeface="Cambria Math" panose="02040503050406030204" pitchFamily="18" charset="0"/>
                                  </a:rPr>
                                  <m:t>𝛍</m:t>
                                </m:r>
                              </m:e>
                            </m:acc>
                          </m:e>
                          <m:sub>
                            <m:r>
                              <m:rPr>
                                <m:sty m:val="p"/>
                              </m:rPr>
                              <a:rPr lang="en-IN" b="0" i="0" smtClean="0">
                                <a:latin typeface="Cambria Math" panose="02040503050406030204" pitchFamily="18" charset="0"/>
                              </a:rPr>
                              <m:t>MLE</m:t>
                            </m:r>
                          </m:sub>
                          <m:sup>
                            <m:r>
                              <a:rPr lang="en-IN" i="1">
                                <a:latin typeface="Cambria Math" panose="02040503050406030204" pitchFamily="18" charset="0"/>
                              </a:rPr>
                              <m:t>+</m:t>
                            </m:r>
                          </m:sup>
                        </m:sSubSup>
                        <m:r>
                          <a:rPr lang="en-IN" i="1">
                            <a:latin typeface="Cambria Math" panose="02040503050406030204" pitchFamily="18" charset="0"/>
                          </a:rPr>
                          <m:t>,</m:t>
                        </m:r>
                        <m:sSubSup>
                          <m:sSubSupPr>
                            <m:ctrlPr>
                              <a:rPr lang="en-IN" b="0" i="1" smtClean="0">
                                <a:latin typeface="Cambria Math" panose="02040503050406030204" pitchFamily="18" charset="0"/>
                              </a:rPr>
                            </m:ctrlPr>
                          </m:sSubSupPr>
                          <m:e>
                            <m:acc>
                              <m:accPr>
                                <m:chr m:val="̂"/>
                                <m:ctrlPr>
                                  <a:rPr lang="en-IN" b="0" i="1" dirty="0" smtClean="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b="0" i="0" smtClean="0">
                                <a:latin typeface="Cambria Math" panose="02040503050406030204" pitchFamily="18" charset="0"/>
                              </a:rPr>
                              <m:t>MLE</m:t>
                            </m:r>
                          </m:sub>
                          <m:sup>
                            <m:r>
                              <a:rPr lang="en-IN" i="1">
                                <a:latin typeface="Cambria Math" panose="02040503050406030204" pitchFamily="18" charset="0"/>
                              </a:rPr>
                              <m:t>+</m:t>
                            </m:r>
                          </m:sup>
                        </m:sSubSup>
                      </m:e>
                    </m:d>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lim>
                            </m:limLow>
                          </m:fName>
                          <m:e>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m:rPr>
                                        <m:brk m:alnAt="25"/>
                                      </m:rPr>
                                      <a:rPr lang="en-IN" b="0" i="1" smtClean="0">
                                        <a:latin typeface="Cambria Math" panose="02040503050406030204" pitchFamily="18" charset="0"/>
                                      </a:rPr>
                                      <m:t>𝑦</m:t>
                                    </m:r>
                                  </m:e>
                                  <m:sup>
                                    <m:r>
                                      <m:rPr>
                                        <m:brk m:alnAt="25"/>
                                      </m:rPr>
                                      <a:rPr lang="en-IN" b="0" i="1" smtClean="0">
                                        <a:latin typeface="Cambria Math" panose="02040503050406030204" pitchFamily="18" charset="0"/>
                                      </a:rPr>
                                      <m:t>𝑖</m:t>
                                    </m:r>
                                  </m:sup>
                                </m:sSup>
                                <m:r>
                                  <m:rPr>
                                    <m:brk m:alnAt="25"/>
                                  </m:rPr>
                                  <a:rPr lang="en-IN" b="0" i="1" smtClean="0">
                                    <a:latin typeface="Cambria Math" panose="02040503050406030204" pitchFamily="18" charset="0"/>
                                  </a:rPr>
                                  <m:t>=</m:t>
                                </m:r>
                                <m:r>
                                  <a:rPr lang="en-IN" b="0" i="1" smtClean="0">
                                    <a:latin typeface="Cambria Math" panose="02040503050406030204" pitchFamily="18" charset="0"/>
                                  </a:rPr>
                                  <m:t>1</m:t>
                                </m:r>
                              </m:sub>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m:t>
                                        </m:r>
                                        <m:r>
                                          <a:rPr lang="en-IN" i="1" dirty="0" smtClean="0">
                                            <a:latin typeface="Cambria Math" panose="02040503050406030204" pitchFamily="18" charset="0"/>
                                            <a:ea typeface="Cambria Math" panose="02040503050406030204" pitchFamily="18" charset="0"/>
                                          </a:rPr>
                                          <m:t>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smtClean="0">
                                                <a:latin typeface="Cambria Math" panose="02040503050406030204" pitchFamily="18" charset="0"/>
                                                <a:ea typeface="Cambria Math" panose="02040503050406030204" pitchFamily="18" charset="0"/>
                                              </a:rPr>
                                              <m:t>𝑖</m:t>
                                            </m:r>
                                          </m:sup>
                                        </m:sSup>
                                        <m:r>
                                          <a:rPr lang="en-IN" i="1" dirty="0" smtClean="0">
                                            <a:latin typeface="Cambria Math" panose="02040503050406030204" pitchFamily="18" charset="0"/>
                                            <a:ea typeface="Cambria Math" panose="02040503050406030204" pitchFamily="18" charset="0"/>
                                          </a:rPr>
                                          <m:t>,</m:t>
                                        </m:r>
                                        <m:sSup>
                                          <m:sSupPr>
                                            <m:ctrlPr>
                                              <a:rPr lang="en-IN" i="1" smtClean="0">
                                                <a:latin typeface="Cambria Math" panose="02040503050406030204" pitchFamily="18" charset="0"/>
                                              </a:rPr>
                                            </m:ctrlPr>
                                          </m:sSupPr>
                                          <m:e>
                                            <m:r>
                                              <a:rPr lang="en-IN" b="1" smtClean="0">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smtClean="0">
                                                <a:latin typeface="Cambria Math" panose="02040503050406030204" pitchFamily="18" charset="0"/>
                                              </a:rPr>
                                            </m:ctrlPr>
                                          </m:sSupPr>
                                          <m:e>
                                            <m:r>
                                              <m:rPr>
                                                <m:sty m:val="p"/>
                                              </m:rPr>
                                              <a:rPr lang="en-IN" smtClean="0">
                                                <a:latin typeface="Cambria Math" panose="02040503050406030204" pitchFamily="18" charset="0"/>
                                              </a:rPr>
                                              <m:t>Σ</m:t>
                                            </m:r>
                                          </m:e>
                                          <m:sup>
                                            <m:r>
                                              <a:rPr lang="en-IN" b="0" i="1" smtClean="0">
                                                <a:latin typeface="Cambria Math" panose="02040503050406030204" pitchFamily="18" charset="0"/>
                                              </a:rPr>
                                              <m:t>+</m:t>
                                            </m:r>
                                          </m:sup>
                                        </m:sSup>
                                      </m:e>
                                    </m:d>
                                  </m:e>
                                </m:func>
                              </m:e>
                            </m:nary>
                          </m:e>
                        </m:func>
                      </m:e>
                    </m:func>
                  </m:oMath>
                </a14:m>
                <a:endParaRPr lang="en-IN" dirty="0"/>
              </a:p>
              <a:p>
                <a14:m>
                  <m:oMath xmlns:m="http://schemas.openxmlformats.org/officeDocument/2006/math">
                    <m:d>
                      <m:dPr>
                        <m:begChr m:val="{"/>
                        <m:endChr m:val="}"/>
                        <m:ctrlPr>
                          <a:rPr lang="en-IN" i="1">
                            <a:latin typeface="Cambria Math" panose="02040503050406030204" pitchFamily="18" charset="0"/>
                          </a:rPr>
                        </m:ctrlPr>
                      </m:dPr>
                      <m:e>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r>
                          <a:rPr lang="en-IN" i="1">
                            <a:latin typeface="Cambria Math" panose="02040503050406030204" pitchFamily="18" charset="0"/>
                          </a:rPr>
                          <m:t>,</m:t>
                        </m:r>
                        <m:sSubSup>
                          <m:sSubSupPr>
                            <m:ctrlPr>
                              <a:rPr lang="en-IN" i="1">
                                <a:latin typeface="Cambria Math" panose="02040503050406030204" pitchFamily="18" charset="0"/>
                              </a:rPr>
                            </m:ctrlPr>
                          </m:sSubSupPr>
                          <m:e>
                            <m:acc>
                              <m:accPr>
                                <m:chr m:val="̂"/>
                                <m:ctrlPr>
                                  <a:rPr lang="en-IN" i="1" dirty="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e>
                    </m:d>
                    <m:r>
                      <a:rPr lang="en-IN"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lim>
                            </m:limLow>
                          </m:fName>
                          <m:e>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1</m:t>
                                </m:r>
                              </m:sub>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smtClean="0">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e>
                                    </m:d>
                                  </m:e>
                                </m:func>
                              </m:e>
                            </m:nary>
                          </m:e>
                        </m:func>
                      </m:e>
                    </m:func>
                  </m:oMath>
                </a14:m>
                <a:endParaRPr lang="en-IN" dirty="0"/>
              </a:p>
              <a:p>
                <a:r>
                  <a:rPr lang="en-IN" dirty="0"/>
                  <a:t>We have seen how to solve each one of these problems!!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16</a:t>
            </a:fld>
            <a:endParaRPr lang="en-US"/>
          </a:p>
        </p:txBody>
      </p:sp>
    </p:spTree>
    <p:extLst>
      <p:ext uri="{BB962C8B-B14F-4D97-AF65-F5344CB8AC3E}">
        <p14:creationId xmlns:p14="http://schemas.microsoft.com/office/powerpoint/2010/main" val="23546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generative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14:m>
                  <m:oMath xmlns:m="http://schemas.openxmlformats.org/officeDocument/2006/math">
                    <m:sSub>
                      <m:sSubPr>
                        <m:ctrlPr>
                          <a:rPr lang="en-IN" i="1" dirty="0" smtClean="0">
                            <a:latin typeface="Cambria Math" panose="02040503050406030204" pitchFamily="18" charset="0"/>
                          </a:rPr>
                        </m:ctrlPr>
                      </m:sSubPr>
                      <m:e>
                        <m:acc>
                          <m:accPr>
                            <m:chr m:val="̂"/>
                            <m:ctrlPr>
                              <a:rPr lang="en-IN" i="1">
                                <a:latin typeface="Cambria Math" panose="02040503050406030204" pitchFamily="18" charset="0"/>
                              </a:rPr>
                            </m:ctrlPr>
                          </m:accPr>
                          <m:e>
                            <m:r>
                              <a:rPr lang="en-IN" i="1">
                                <a:latin typeface="Cambria Math" panose="02040503050406030204" pitchFamily="18" charset="0"/>
                              </a:rPr>
                              <m:t>𝑝</m:t>
                            </m:r>
                          </m:e>
                        </m:acc>
                      </m:e>
                      <m:sub>
                        <m:r>
                          <m:rPr>
                            <m:sty m:val="p"/>
                          </m:rPr>
                          <a:rPr lang="en-IN" dirty="0">
                            <a:latin typeface="Cambria Math" panose="02040503050406030204" pitchFamily="18" charset="0"/>
                          </a:rPr>
                          <m:t>MLE</m:t>
                        </m:r>
                      </m:sub>
                    </m:sSub>
                    <m:r>
                      <a:rPr lang="en-IN" i="1" dirty="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𝑝</m:t>
                                </m:r>
                              </m:lim>
                            </m:limLow>
                          </m:fName>
                          <m:e>
                            <m:nary>
                              <m:naryPr>
                                <m:chr m:val="∑"/>
                                <m:limLoc m:val="subSup"/>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a:p>
                <a:pPr lvl="2"/>
                <a:r>
                  <a:rPr lang="en-IN" dirty="0"/>
                  <a:t>Let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𝑛</m:t>
                        </m:r>
                      </m:e>
                      <m:sub>
                        <m:r>
                          <a:rPr lang="en-IN" b="0" i="1" smtClean="0">
                            <a:latin typeface="Cambria Math" panose="02040503050406030204" pitchFamily="18" charset="0"/>
                          </a:rPr>
                          <m:t>+</m:t>
                        </m:r>
                      </m:sub>
                    </m:sSub>
                  </m:oMath>
                </a14:m>
                <a:r>
                  <a:rPr lang="en-IN" dirty="0"/>
                  <a:t> (resp. </a:t>
                </a:r>
                <a14:m>
                  <m:oMath xmlns:m="http://schemas.openxmlformats.org/officeDocument/2006/math">
                    <m:sSub>
                      <m:sSubPr>
                        <m:ctrlPr>
                          <a:rPr lang="en-IN" i="1">
                            <a:latin typeface="Cambria Math" panose="02040503050406030204" pitchFamily="18" charset="0"/>
                          </a:rPr>
                        </m:ctrlPr>
                      </m:sSubPr>
                      <m:e>
                        <m:r>
                          <a:rPr lang="en-IN">
                            <a:latin typeface="Cambria Math" panose="02040503050406030204" pitchFamily="18" charset="0"/>
                          </a:rPr>
                          <m:t>𝑛</m:t>
                        </m:r>
                      </m:e>
                      <m:sub>
                        <m:r>
                          <a:rPr lang="en-IN">
                            <a:latin typeface="Cambria Math" panose="02040503050406030204" pitchFamily="18" charset="0"/>
                          </a:rPr>
                          <m:t>−</m:t>
                        </m:r>
                      </m:sub>
                    </m:sSub>
                  </m:oMath>
                </a14:m>
                <a:r>
                  <a:rPr lang="en-IN" dirty="0"/>
                  <a:t>) be number of training data points with label </a:t>
                </a:r>
                <a14:m>
                  <m:oMath xmlns:m="http://schemas.openxmlformats.org/officeDocument/2006/math">
                    <m:r>
                      <a:rPr lang="en-IN" b="0" i="1" smtClean="0">
                        <a:latin typeface="Cambria Math" panose="02040503050406030204" pitchFamily="18" charset="0"/>
                      </a:rPr>
                      <m:t>1</m:t>
                    </m:r>
                  </m:oMath>
                </a14:m>
                <a:r>
                  <a:rPr lang="en-IN" dirty="0"/>
                  <a:t> (resp. </a:t>
                </a:r>
                <a14:m>
                  <m:oMath xmlns:m="http://schemas.openxmlformats.org/officeDocument/2006/math">
                    <m:r>
                      <a:rPr lang="en-IN" b="0" i="1" smtClean="0">
                        <a:latin typeface="Cambria Math" panose="02040503050406030204" pitchFamily="18" charset="0"/>
                      </a:rPr>
                      <m:t>−1)</m:t>
                    </m:r>
                  </m:oMath>
                </a14:m>
                <a:endParaRPr lang="en-IN" dirty="0"/>
              </a:p>
              <a:p>
                <a14:m>
                  <m:oMath xmlns:m="http://schemas.openxmlformats.org/officeDocument/2006/math">
                    <m:r>
                      <a:rPr lang="en-IN" b="1" i="1" dirty="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𝑝</m:t>
                                </m:r>
                              </m:lim>
                            </m:limLow>
                          </m:fName>
                          <m:e>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a:latin typeface="Cambria Math" panose="02040503050406030204" pitchFamily="18" charset="0"/>
                                  </a:rPr>
                                  <m:t>𝑝</m:t>
                                </m:r>
                              </m:e>
                            </m:func>
                            <m:r>
                              <a:rPr lang="en-IN" b="1" i="1">
                                <a:latin typeface="Cambria Math" panose="02040503050406030204" pitchFamily="18" charset="0"/>
                              </a:rPr>
                              <m:t>+</m:t>
                            </m:r>
                            <m:sSub>
                              <m:sSubPr>
                                <m:ctrlPr>
                                  <a:rPr lang="en-IN" b="1" i="1">
                                    <a:latin typeface="Cambria Math" panose="02040503050406030204" pitchFamily="18" charset="0"/>
                                  </a:rPr>
                                </m:ctrlPr>
                              </m:sSubPr>
                              <m:e>
                                <m:r>
                                  <a:rPr lang="en-IN" i="1">
                                    <a:latin typeface="Cambria Math" panose="02040503050406030204" pitchFamily="18" charset="0"/>
                                  </a:rPr>
                                  <m:t>𝑛</m:t>
                                </m:r>
                              </m:e>
                              <m:sub>
                                <m:r>
                                  <a:rPr lang="en-IN" b="1" i="1">
                                    <a:latin typeface="Cambria Math" panose="02040503050406030204" pitchFamily="18" charset="0"/>
                                  </a:rPr>
                                  <m:t>−</m:t>
                                </m:r>
                              </m:sub>
                            </m:sSub>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𝑝</m:t>
                                    </m:r>
                                  </m:e>
                                </m:d>
                              </m:e>
                            </m:func>
                          </m:e>
                        </m:func>
                      </m:e>
                    </m:func>
                  </m:oMath>
                </a14:m>
                <a:endParaRPr lang="en-IN" dirty="0"/>
              </a:p>
              <a:p>
                <a:r>
                  <a:rPr lang="en-IN" dirty="0"/>
                  <a:t>Applying first order optimality gives us </a:t>
                </a:r>
                <a14:m>
                  <m:oMath xmlns:m="http://schemas.openxmlformats.org/officeDocument/2006/math">
                    <m:sSub>
                      <m:sSubPr>
                        <m:ctrlPr>
                          <a:rPr lang="en-IN" i="1" dirty="0">
                            <a:latin typeface="Cambria Math" panose="02040503050406030204" pitchFamily="18" charset="0"/>
                          </a:rPr>
                        </m:ctrlPr>
                      </m:sSubPr>
                      <m:e>
                        <m:acc>
                          <m:accPr>
                            <m:chr m:val="̂"/>
                            <m:ctrlPr>
                              <a:rPr lang="en-IN" i="1">
                                <a:latin typeface="Cambria Math" panose="02040503050406030204" pitchFamily="18" charset="0"/>
                              </a:rPr>
                            </m:ctrlPr>
                          </m:accPr>
                          <m:e>
                            <m:r>
                              <a:rPr lang="en-IN" i="1">
                                <a:latin typeface="Cambria Math" panose="02040503050406030204" pitchFamily="18" charset="0"/>
                              </a:rPr>
                              <m:t>𝑝</m:t>
                            </m:r>
                          </m:e>
                        </m:acc>
                      </m:e>
                      <m:sub>
                        <m:r>
                          <m:rPr>
                            <m:sty m:val="p"/>
                          </m:rPr>
                          <a:rPr lang="en-IN" dirty="0">
                            <a:latin typeface="Cambria Math" panose="02040503050406030204" pitchFamily="18" charset="0"/>
                          </a:rPr>
                          <m:t>MLE</m:t>
                        </m:r>
                      </m:sub>
                    </m:sSub>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num>
                      <m:den>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r>
                          <a:rPr lang="en-IN" b="0" i="1" dirty="0" smtClean="0">
                            <a:latin typeface="Cambria Math" panose="02040503050406030204" pitchFamily="18" charset="0"/>
                          </a:rPr>
                          <m:t>+</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den>
                    </m:f>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num>
                      <m:den>
                        <m:r>
                          <a:rPr lang="en-IN" b="0" i="1" dirty="0" smtClean="0">
                            <a:latin typeface="Cambria Math" panose="02040503050406030204" pitchFamily="18" charset="0"/>
                          </a:rPr>
                          <m:t>𝑛</m:t>
                        </m:r>
                      </m:den>
                    </m:f>
                  </m:oMath>
                </a14:m>
                <a:endParaRPr lang="en-IN" dirty="0"/>
              </a:p>
              <a:p>
                <a:r>
                  <a:rPr lang="en-IN" dirty="0"/>
                  <a:t>The other two problems we solved in the last class</a:t>
                </a:r>
              </a:p>
              <a:p>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b="0" i="1" smtClean="0">
                        <a:latin typeface="Cambria Math" panose="02040503050406030204" pitchFamily="18" charset="0"/>
                      </a:rPr>
                      <m:t>=</m:t>
                    </m:r>
                    <m:f>
                      <m:fPr>
                        <m:ctrlPr>
                          <a:rPr lang="en-IN" b="0" i="1" smtClean="0">
                            <a:latin typeface="Cambria Math" panose="02040503050406030204" pitchFamily="18" charset="0"/>
                          </a:rPr>
                        </m:ctrlPr>
                      </m:fPr>
                      <m:num>
                        <m:r>
                          <a:rPr lang="en-IN" b="0" i="1" smtClean="0">
                            <a:latin typeface="Cambria Math" panose="02040503050406030204" pitchFamily="18" charset="0"/>
                          </a:rPr>
                          <m:t>1</m:t>
                        </m:r>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𝑛</m:t>
                            </m:r>
                          </m:e>
                          <m:sub>
                            <m:r>
                              <a:rPr lang="en-IN" b="0" i="1" smtClean="0">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r>
                  <a:rPr lang="en-IN" dirty="0"/>
                  <a:t> and </a:t>
                </a:r>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b="0" i="1" smtClean="0">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endParaRPr lang="en-IN" dirty="0"/>
              </a:p>
              <a:p>
                <a14:m>
                  <m:oMath xmlns:m="http://schemas.openxmlformats.org/officeDocument/2006/math">
                    <m:sSubSup>
                      <m:sSubSupPr>
                        <m:ctrlPr>
                          <a:rPr lang="en-IN" i="1">
                            <a:latin typeface="Cambria Math" panose="02040503050406030204" pitchFamily="18" charset="0"/>
                          </a:rPr>
                        </m:ctrlPr>
                      </m:sSubSupPr>
                      <m:e>
                        <m:acc>
                          <m:accPr>
                            <m:chr m:val="̂"/>
                            <m:ctrlPr>
                              <a:rPr lang="en-IN" i="1" dirty="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b="0" i="1" smtClean="0">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d>
                          <m:dPr>
                            <m:ctrlPr>
                              <a:rPr lang="en-IN" b="0" i="1" dirty="0" smtClean="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e>
                        </m:d>
                        <m:sSup>
                          <m:sSupPr>
                            <m:ctrlPr>
                              <a:rPr lang="en-IN" b="1" i="1" dirty="0" smtClean="0">
                                <a:latin typeface="Cambria Math" panose="02040503050406030204" pitchFamily="18" charset="0"/>
                                <a:ea typeface="Cambria Math" panose="02040503050406030204" pitchFamily="18" charset="0"/>
                              </a:rPr>
                            </m:ctrlPr>
                          </m:sSupPr>
                          <m:e>
                            <m:d>
                              <m:dPr>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e>
                            </m:d>
                          </m:e>
                          <m:sup>
                            <m:r>
                              <a:rPr lang="en-IN" b="1" i="1" smtClean="0">
                                <a:latin typeface="Cambria Math" panose="02040503050406030204" pitchFamily="18" charset="0"/>
                              </a:rPr>
                              <m:t>⊤</m:t>
                            </m:r>
                          </m:sup>
                        </m:sSup>
                      </m:e>
                    </m:nary>
                  </m:oMath>
                </a14:m>
                <a:r>
                  <a:rPr lang="en-IN" dirty="0"/>
                  <a:t> and </a:t>
                </a:r>
                <a:br>
                  <a:rPr lang="en-IN" dirty="0"/>
                </a:br>
                <a14:m>
                  <m:oMath xmlns:m="http://schemas.openxmlformats.org/officeDocument/2006/math">
                    <m:sSubSup>
                      <m:sSubSupPr>
                        <m:ctrlPr>
                          <a:rPr lang="en-IN" i="1">
                            <a:latin typeface="Cambria Math" panose="02040503050406030204" pitchFamily="18" charset="0"/>
                          </a:rPr>
                        </m:ctrlPr>
                      </m:sSubSupPr>
                      <m:e>
                        <m:acc>
                          <m:accPr>
                            <m:chr m:val="̂"/>
                            <m:ctrlPr>
                              <a:rPr lang="en-IN" i="1" dirty="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b="0" i="1" smtClean="0">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1</m:t>
                        </m:r>
                      </m:sub>
                      <m:sup/>
                      <m:e>
                        <m:d>
                          <m:dPr>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e>
                        </m:d>
                        <m:sSup>
                          <m:sSupPr>
                            <m:ctrlPr>
                              <a:rPr lang="en-IN" b="1" i="1" dirty="0">
                                <a:latin typeface="Cambria Math" panose="02040503050406030204" pitchFamily="18" charset="0"/>
                                <a:ea typeface="Cambria Math" panose="02040503050406030204" pitchFamily="18" charset="0"/>
                              </a:rPr>
                            </m:ctrlPr>
                          </m:sSupPr>
                          <m:e>
                            <m:d>
                              <m:dPr>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e>
                            </m:d>
                          </m:e>
                          <m:sup>
                            <m:r>
                              <a:rPr lang="en-IN" b="1" i="1">
                                <a:latin typeface="Cambria Math" panose="02040503050406030204" pitchFamily="18" charset="0"/>
                              </a:rPr>
                              <m:t>⊤</m:t>
                            </m:r>
                          </m:sup>
                        </m:sSup>
                      </m:e>
                    </m:nary>
                  </m:oMath>
                </a14:m>
                <a:r>
                  <a:rPr lang="en-IN"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17</a:t>
            </a:fld>
            <a:endParaRPr lang="en-US"/>
          </a:p>
        </p:txBody>
      </p:sp>
    </p:spTree>
    <p:extLst>
      <p:ext uri="{BB962C8B-B14F-4D97-AF65-F5344CB8AC3E}">
        <p14:creationId xmlns:p14="http://schemas.microsoft.com/office/powerpoint/2010/main" val="24254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Cases – I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2096183" cy="5746376"/>
              </a:xfrm>
            </p:spPr>
            <p:txBody>
              <a:bodyPr/>
              <a:lstStyle/>
              <a:p>
                <a:r>
                  <a:rPr lang="en-IN" dirty="0"/>
                  <a:t>Recall that in generative algorithms, we make predictions using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e>
                        </m:func>
                      </m:e>
                    </m:func>
                  </m:oMath>
                </a14:m>
                <a:endParaRPr lang="en-IN" dirty="0"/>
              </a:p>
              <a:p>
                <a:r>
                  <a:rPr lang="en-IN" dirty="0"/>
                  <a:t>Let us look at the special case when we fix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b="0" i="1" smtClean="0">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oMath>
                </a14:m>
                <a:endParaRPr lang="en-IN" dirty="0"/>
              </a:p>
              <a:p>
                <a:r>
                  <a:rPr lang="en-IN" dirty="0"/>
                  <a:t>In this case, we will predict </a:t>
                </a:r>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𝑦</m:t>
                            </m:r>
                          </m:e>
                        </m:acc>
                      </m:e>
                      <m:sup>
                        <m:r>
                          <a:rPr lang="en-IN" b="0" i="1" dirty="0" smtClean="0">
                            <a:latin typeface="Cambria Math" panose="02040503050406030204" pitchFamily="18" charset="0"/>
                          </a:rPr>
                          <m:t>𝑡</m:t>
                        </m:r>
                      </m:sup>
                    </m:sSup>
                    <m:r>
                      <a:rPr lang="en-IN" b="0" i="1" dirty="0" smtClean="0">
                        <a:latin typeface="Cambria Math" panose="02040503050406030204" pitchFamily="18" charset="0"/>
                      </a:rPr>
                      <m:t>=1</m:t>
                    </m:r>
                  </m:oMath>
                </a14:m>
                <a:r>
                  <a:rPr lang="en-IN" dirty="0"/>
                  <a:t> only if</a:t>
                </a:r>
              </a:p>
              <a:p>
                <a14:m>
                  <m:oMath xmlns:m="http://schemas.openxmlformats.org/officeDocument/2006/math">
                    <m:func>
                      <m:funcPr>
                        <m:ctrlPr>
                          <a:rPr lang="en-IN" b="0" i="1" smtClean="0">
                            <a:latin typeface="Cambria Math" panose="02040503050406030204" pitchFamily="18" charset="0"/>
                            <a:ea typeface="Cambria Math" panose="02040503050406030204" pitchFamily="18" charset="0"/>
                          </a:rPr>
                        </m:ctrlPr>
                      </m:funcPr>
                      <m:fName>
                        <m:r>
                          <m:rPr>
                            <m:sty m:val="p"/>
                          </m:rPr>
                          <a:rPr lang="en-IN" i="0" smtClean="0">
                            <a:latin typeface="Cambria Math" panose="02040503050406030204" pitchFamily="18" charset="0"/>
                            <a:ea typeface="Cambria Math" panose="02040503050406030204" pitchFamily="18" charset="0"/>
                          </a:rPr>
                          <m:t>exp</m:t>
                        </m:r>
                      </m:fName>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/2</m:t>
                            </m:r>
                          </m:e>
                        </m:d>
                      </m:e>
                    </m:func>
                    <m:r>
                      <a:rPr lang="en-IN" i="1">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num>
                      <m:den>
                        <m:r>
                          <a:rPr lang="en-IN" b="0" i="1" smtClean="0">
                            <a:latin typeface="Cambria Math" panose="02040503050406030204" pitchFamily="18" charset="0"/>
                            <a:ea typeface="Cambria Math" panose="02040503050406030204" pitchFamily="18" charset="0"/>
                          </a:rPr>
                          <m:t>𝑛</m:t>
                        </m:r>
                      </m:den>
                    </m:f>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/2</m:t>
                            </m:r>
                          </m:e>
                        </m:d>
                      </m:e>
                    </m:func>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num>
                      <m:den>
                        <m:r>
                          <a:rPr lang="en-IN" i="1">
                            <a:latin typeface="Cambria Math" panose="02040503050406030204" pitchFamily="18" charset="0"/>
                            <a:ea typeface="Cambria Math" panose="02040503050406030204" pitchFamily="18" charset="0"/>
                          </a:rPr>
                          <m:t>𝑛</m:t>
                        </m:r>
                      </m:den>
                    </m:f>
                  </m:oMath>
                </a14:m>
                <a:r>
                  <a:rPr lang="en-IN" dirty="0"/>
                  <a:t> which happens exactly when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m:t>
                        </m:r>
                      </m:sup>
                    </m:sSup>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≥0</m:t>
                    </m:r>
                  </m:oMath>
                </a14:m>
                <a:r>
                  <a:rPr lang="en-IN" dirty="0"/>
                  <a:t> (i.e. linear classifier!!) where</a:t>
                </a:r>
                <a:br>
                  <a:rPr lang="en-IN" dirty="0"/>
                </a:br>
                <a14:m>
                  <m:oMath xmlns:m="http://schemas.openxmlformats.org/officeDocument/2006/math">
                    <m:r>
                      <a:rPr lang="en-IN" b="1" i="0" smtClean="0">
                        <a:latin typeface="Cambria Math" panose="02040503050406030204" pitchFamily="18" charset="0"/>
                      </a:rPr>
                      <m:t>𝐰</m:t>
                    </m:r>
                    <m:r>
                      <a:rPr lang="en-IN" b="0" i="1" smtClean="0">
                        <a:latin typeface="Cambria Math" panose="02040503050406030204" pitchFamily="18" charset="0"/>
                      </a:rPr>
                      <m:t>=2</m:t>
                    </m:r>
                    <m:d>
                      <m:dPr>
                        <m:ctrlPr>
                          <a:rPr lang="en-IN" b="0" i="1" smtClean="0">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oMath>
                </a14:m>
                <a:r>
                  <a:rPr lang="en-IN" dirty="0"/>
                  <a:t> and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+2</m:t>
                    </m:r>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ln</m:t>
                        </m:r>
                      </m:fName>
                      <m:e>
                        <m:d>
                          <m:dPr>
                            <m:ctrlPr>
                              <a:rPr lang="en-IN" b="0" i="1" smtClean="0">
                                <a:latin typeface="Cambria Math" panose="02040503050406030204" pitchFamily="18" charset="0"/>
                                <a:ea typeface="Cambria Math" panose="02040503050406030204" pitchFamily="18" charset="0"/>
                              </a:rPr>
                            </m:ctrlPr>
                          </m:dPr>
                          <m:e>
                            <m:f>
                              <m:fPr>
                                <m:ctrlPr>
                                  <a:rPr lang="en-IN" b="0" i="1" smtClean="0">
                                    <a:latin typeface="Cambria Math" panose="02040503050406030204" pitchFamily="18" charset="0"/>
                                    <a:ea typeface="Cambria Math" panose="02040503050406030204" pitchFamily="18" charset="0"/>
                                  </a:rPr>
                                </m:ctrlPr>
                              </m:fPr>
                              <m:num>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num>
                              <m:den>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den>
                            </m:f>
                          </m:e>
                        </m:d>
                      </m:e>
                    </m:func>
                  </m:oMath>
                </a14:m>
                <a:endParaRPr lang="en-IN" dirty="0"/>
              </a:p>
              <a:p>
                <a:r>
                  <a:rPr lang="en-IN" dirty="0"/>
                  <a:t>Note that since a standard Gaussian has independent coordinates, here we implicitly assumed that the different coordinates of the feature vector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oMath>
                </a14:m>
                <a:r>
                  <a:rPr lang="en-IN" dirty="0"/>
                  <a:t> were independent – this is called the </a:t>
                </a:r>
                <a:r>
                  <a:rPr lang="en-IN" b="1" dirty="0"/>
                  <a:t>Naïve Bayes model</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2096183" cy="5746376"/>
              </a:xfrm>
              <a:blipFill>
                <a:blip r:embed="rId2"/>
                <a:stretch>
                  <a:fillRect l="-554" t="-2545" r="-151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18</a:t>
            </a:fld>
            <a:endParaRPr lang="en-US"/>
          </a:p>
        </p:txBody>
      </p:sp>
    </p:spTree>
    <p:extLst>
      <p:ext uri="{BB962C8B-B14F-4D97-AF65-F5344CB8AC3E}">
        <p14:creationId xmlns:p14="http://schemas.microsoft.com/office/powerpoint/2010/main" val="22065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Cases –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normAutofit/>
              </a:bodyPr>
              <a:lstStyle/>
              <a:p>
                <a:r>
                  <a:rPr lang="en-IN" dirty="0"/>
                  <a:t>Next case: let us fix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b="0" i="1" smtClean="0">
                        <a:latin typeface="Cambria Math" panose="02040503050406030204" pitchFamily="18" charset="0"/>
                      </a:rPr>
                      <m:t>=</m:t>
                    </m:r>
                    <m:r>
                      <m:rPr>
                        <m:sty m:val="p"/>
                      </m:rPr>
                      <a:rPr lang="en-IN" b="0" i="0" smtClean="0">
                        <a:latin typeface="Cambria Math" panose="02040503050406030204" pitchFamily="18" charset="0"/>
                      </a:rPr>
                      <m:t>Σ</m:t>
                    </m:r>
                  </m:oMath>
                </a14:m>
                <a:r>
                  <a:rPr lang="en-IN" dirty="0"/>
                  <a:t> but not necessarily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oMath>
                </a14:m>
                <a:endParaRPr lang="en-IN" dirty="0"/>
              </a:p>
              <a:p>
                <a:r>
                  <a:rPr lang="en-IN" dirty="0"/>
                  <a:t>In this case we have (similar calculations as before)</a:t>
                </a:r>
              </a:p>
              <a:p>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r>
                  <a:rPr lang="en-IN" dirty="0"/>
                  <a:t> and </a:t>
                </a:r>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endParaRPr lang="en-IN" dirty="0"/>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m:rPr>
                                <m:sty m:val="p"/>
                              </m:rPr>
                              <a:rPr lang="en-IN" b="0" i="0" smtClean="0">
                                <a:latin typeface="Cambria Math" panose="02040503050406030204" pitchFamily="18" charset="0"/>
                              </a:rPr>
                              <m:t>Σ</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r>
                          <a:rPr lang="en-IN" b="0" i="1" dirty="0" smtClean="0">
                            <a:latin typeface="Cambria Math" panose="02040503050406030204" pitchFamily="18" charset="0"/>
                          </a:rPr>
                          <m:t>1</m:t>
                        </m:r>
                      </m:num>
                      <m:den>
                        <m:r>
                          <a:rPr lang="en-IN" b="0" i="1" dirty="0" smtClean="0">
                            <a:latin typeface="Cambria Math" panose="02040503050406030204" pitchFamily="18" charset="0"/>
                          </a:rPr>
                          <m:t>𝑛</m:t>
                        </m:r>
                      </m:den>
                    </m:f>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𝑖</m:t>
                        </m:r>
                        <m:r>
                          <a:rPr lang="en-IN" b="0" i="1" dirty="0" smtClean="0">
                            <a:latin typeface="Cambria Math" panose="02040503050406030204" pitchFamily="18" charset="0"/>
                          </a:rPr>
                          <m:t>=1</m:t>
                        </m:r>
                      </m:sub>
                      <m:sup>
                        <m:r>
                          <a:rPr lang="en-IN" b="0" i="1" dirty="0" smtClean="0">
                            <a:latin typeface="Cambria Math" panose="02040503050406030204" pitchFamily="18" charset="0"/>
                          </a:rPr>
                          <m:t>𝑛</m:t>
                        </m:r>
                      </m:sup>
                      <m:e>
                        <m:d>
                          <m:dPr>
                            <m:ctrlPr>
                              <a:rPr lang="en-IN" b="0" i="1" dirty="0" smtClean="0">
                                <a:latin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sup>
                            </m:sSubSup>
                          </m:e>
                        </m:d>
                        <m:sSup>
                          <m:sSupPr>
                            <m:ctrlPr>
                              <a:rPr lang="en-IN" b="0" i="1" dirty="0" smtClean="0">
                                <a:latin typeface="Cambria Math" panose="02040503050406030204" pitchFamily="18" charset="0"/>
                              </a:rPr>
                            </m:ctrlPr>
                          </m:sSupPr>
                          <m:e>
                            <m:d>
                              <m:dPr>
                                <m:ctrlPr>
                                  <a:rPr lang="en-IN" i="1" dirty="0">
                                    <a:latin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bSup>
                              </m:e>
                            </m:d>
                          </m:e>
                          <m:sup>
                            <m:r>
                              <a:rPr lang="en-IN" b="0" i="1" smtClean="0">
                                <a:latin typeface="Cambria Math" panose="02040503050406030204" pitchFamily="18" charset="0"/>
                              </a:rPr>
                              <m:t>⊤</m:t>
                            </m:r>
                          </m:sup>
                        </m:sSup>
                      </m:e>
                    </m:nary>
                  </m:oMath>
                </a14:m>
                <a:endParaRPr lang="en-IN" dirty="0"/>
              </a:p>
              <a:p>
                <a:r>
                  <a:rPr lang="en-IN" dirty="0"/>
                  <a:t>However, even in this case, decision boundary remains linear with</a:t>
                </a:r>
                <a:br>
                  <a:rPr lang="en-IN" dirty="0"/>
                </a:br>
                <a14:m>
                  <m:oMath xmlns:m="http://schemas.openxmlformats.org/officeDocument/2006/math">
                    <m:r>
                      <a:rPr lang="en-IN" b="1">
                        <a:latin typeface="Cambria Math" panose="02040503050406030204" pitchFamily="18" charset="0"/>
                      </a:rPr>
                      <m:t>𝐰</m:t>
                    </m:r>
                    <m:r>
                      <a:rPr lang="en-IN" i="1">
                        <a:latin typeface="Cambria Math" panose="02040503050406030204" pitchFamily="18" charset="0"/>
                      </a:rPr>
                      <m:t>=2</m:t>
                    </m:r>
                    <m:sSup>
                      <m:sSupPr>
                        <m:ctrlPr>
                          <a:rPr lang="en-IN" b="0" i="1" dirty="0" smtClean="0">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b="0" i="0" dirty="0" smtClean="0">
                                <a:latin typeface="Cambria Math" panose="02040503050406030204" pitchFamily="18" charset="0"/>
                              </a:rPr>
                              <m:t>Σ</m:t>
                            </m:r>
                          </m:e>
                        </m:acc>
                      </m:e>
                      <m:sup>
                        <m:r>
                          <a:rPr lang="en-IN" b="0" i="1" dirty="0" smtClean="0">
                            <a:latin typeface="Cambria Math" panose="02040503050406030204" pitchFamily="18" charset="0"/>
                          </a:rPr>
                          <m:t>−1</m:t>
                        </m:r>
                      </m:sup>
                    </m:sSup>
                    <m:d>
                      <m:dPr>
                        <m:ctrlPr>
                          <a:rPr lang="en-IN" i="1">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oMath>
                </a14:m>
                <a:r>
                  <a:rPr lang="en-IN" dirty="0"/>
                  <a:t> and </a:t>
                </a:r>
                <a14:m>
                  <m:oMath xmlns:m="http://schemas.openxmlformats.org/officeDocument/2006/math">
                    <m:r>
                      <a:rPr lang="en-IN" i="1">
                        <a:latin typeface="Cambria Math" panose="02040503050406030204" pitchFamily="18" charset="0"/>
                      </a:rPr>
                      <m:t>𝑏</m:t>
                    </m:r>
                    <m:r>
                      <a:rPr lang="en-IN" i="1">
                        <a:latin typeface="Cambria Math" panose="02040503050406030204" pitchFamily="18" charset="0"/>
                      </a:rPr>
                      <m:t>=</m:t>
                    </m:r>
                    <m:d>
                      <m:dPr>
                        <m:begChr m:val="⟨"/>
                        <m:endChr m:val="⟩"/>
                        <m:ctrlPr>
                          <a:rPr lang="en-IN" i="1" smtClean="0">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m:t>
                        </m:r>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dirty="0">
                                    <a:latin typeface="Cambria Math" panose="02040503050406030204" pitchFamily="18" charset="0"/>
                                  </a:rPr>
                                  <m:t>Σ</m:t>
                                </m:r>
                              </m:e>
                            </m:acc>
                          </m:e>
                          <m:sup>
                            <m:r>
                              <a:rPr lang="en-IN" i="1" dirty="0">
                                <a:latin typeface="Cambria Math" panose="02040503050406030204" pitchFamily="18" charset="0"/>
                              </a:rPr>
                              <m:t>−1</m:t>
                            </m:r>
                          </m:sup>
                        </m:sSup>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r>
                      <a:rPr lang="en-IN" i="1">
                        <a:latin typeface="Cambria Math" panose="02040503050406030204" pitchFamily="18" charset="0"/>
                        <a:ea typeface="Cambria Math" panose="02040503050406030204" pitchFamily="18" charset="0"/>
                      </a:rPr>
                      <m:t>−</m:t>
                    </m:r>
                    <m:d>
                      <m:dPr>
                        <m:begChr m:val="⟨"/>
                        <m:endChr m:val="⟩"/>
                        <m:ctrlPr>
                          <a:rPr lang="en-IN" i="1">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r>
                          <a:rPr lang="en-IN" i="1">
                            <a:latin typeface="Cambria Math" panose="02040503050406030204" pitchFamily="18" charset="0"/>
                            <a:ea typeface="Cambria Math" panose="02040503050406030204" pitchFamily="18" charset="0"/>
                          </a:rPr>
                          <m:t>,</m:t>
                        </m:r>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dirty="0">
                                    <a:latin typeface="Cambria Math" panose="02040503050406030204" pitchFamily="18" charset="0"/>
                                  </a:rPr>
                                  <m:t>Σ</m:t>
                                </m:r>
                              </m:e>
                            </m:acc>
                          </m:e>
                          <m:sup>
                            <m:r>
                              <a:rPr lang="en-IN" i="1" dirty="0">
                                <a:latin typeface="Cambria Math" panose="02040503050406030204" pitchFamily="18" charset="0"/>
                              </a:rPr>
                              <m:t>−1</m:t>
                            </m:r>
                          </m:sup>
                        </m:sSup>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r>
                      <a:rPr lang="en-IN" i="1">
                        <a:latin typeface="Cambria Math" panose="02040503050406030204" pitchFamily="18" charset="0"/>
                        <a:ea typeface="Cambria Math" panose="02040503050406030204" pitchFamily="18" charset="0"/>
                      </a:rPr>
                      <m:t>+2</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num>
                              <m:den>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den>
                            </m:f>
                          </m:e>
                        </m:d>
                      </m:e>
                    </m:func>
                  </m:oMath>
                </a14:m>
                <a:endParaRPr lang="en-IN" dirty="0"/>
              </a:p>
              <a:p>
                <a:r>
                  <a:rPr lang="en-IN" dirty="0"/>
                  <a:t>This special case is often called </a:t>
                </a:r>
                <a:r>
                  <a:rPr lang="en-IN" b="1" dirty="0"/>
                  <a:t>Linear Discriminant Analysis </a:t>
                </a:r>
                <a:r>
                  <a:rPr lang="en-IN" dirty="0"/>
                  <a:t>or else </a:t>
                </a:r>
                <a:r>
                  <a:rPr lang="en-IN" b="1" dirty="0"/>
                  <a:t>Fisher's linear discriminant </a:t>
                </a:r>
                <a:r>
                  <a:rPr lang="en-IN" dirty="0"/>
                  <a:t>(named after Sir Ronald Fisher)</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2"/>
                <a:stretch>
                  <a:fillRect l="-562"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19</a:t>
            </a:fld>
            <a:endParaRPr lang="en-US"/>
          </a:p>
        </p:txBody>
      </p:sp>
    </p:spTree>
    <p:extLst>
      <p:ext uri="{BB962C8B-B14F-4D97-AF65-F5344CB8AC3E}">
        <p14:creationId xmlns:p14="http://schemas.microsoft.com/office/powerpoint/2010/main" val="22601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Heuristic 2: Expectation Maximization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a:t>Original </a:t>
                </a:r>
                <a:r>
                  <a:rPr lang="en-IN" dirty="0" err="1"/>
                  <a:t>Prob</a:t>
                </a:r>
                <a:r>
                  <a:rPr lang="en-IN" dirty="0"/>
                  <a:t>: </a:t>
                </a:r>
                <a14:m>
                  <m:oMath xmlns:m="http://schemas.openxmlformats.org/officeDocument/2006/math">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arg</m:t>
                        </m:r>
                      </m:fName>
                      <m:e>
                        <m:func>
                          <m:funcPr>
                            <m:ctrlPr>
                              <a:rPr lang="en-IN" b="0" i="1" smtClean="0">
                                <a:latin typeface="Cambria Math" panose="02040503050406030204" pitchFamily="18" charset="0"/>
                                <a:ea typeface="Cambria Math" panose="02040503050406030204" pitchFamily="18" charset="0"/>
                              </a:rPr>
                            </m:ctrlPr>
                          </m:funcPr>
                          <m:fName>
                            <m:limLow>
                              <m:limLowPr>
                                <m:ctrlPr>
                                  <a:rPr lang="en-IN" b="0" i="1" smtClean="0">
                                    <a:latin typeface="Cambria Math" panose="02040503050406030204" pitchFamily="18" charset="0"/>
                                    <a:ea typeface="Cambria Math" panose="02040503050406030204" pitchFamily="18" charset="0"/>
                                  </a:rPr>
                                </m:ctrlPr>
                              </m:limLowPr>
                              <m:e>
                                <m:r>
                                  <m:rPr>
                                    <m:sty m:val="p"/>
                                  </m:rPr>
                                  <a:rPr lang="en-IN" b="0" i="0" smtClean="0">
                                    <a:latin typeface="Cambria Math" panose="02040503050406030204" pitchFamily="18" charset="0"/>
                                    <a:ea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1</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2</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nary>
                                          <m:naryPr>
                                            <m:chr m:val="∑"/>
                                            <m:limLoc m:val="subSup"/>
                                            <m:supHide m:val="on"/>
                                            <m:ctrlPr>
                                              <a:rPr lang="en-IN" i="1">
                                                <a:latin typeface="Cambria Math" panose="02040503050406030204" pitchFamily="18" charset="0"/>
                                              </a:rPr>
                                            </m:ctrlPr>
                                          </m:naryPr>
                                          <m:sub>
                                            <m:r>
                                              <a:rPr lang="en-IN" b="0" i="1" smtClean="0">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1,2</m:t>
                                                </m:r>
                                              </m:e>
                                            </m:d>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𝑧</m:t>
                                                    </m:r>
                                                  </m:e>
                                                  <m:sub>
                                                    <m:r>
                                                      <a:rPr lang="en-IN">
                                                        <a:latin typeface="Cambria Math" panose="02040503050406030204" pitchFamily="18" charset="0"/>
                                                        <a:ea typeface="Cambria Math" panose="02040503050406030204" pitchFamily="18" charset="0"/>
                                                      </a:rPr>
                                                      <m:t>𝑖</m:t>
                                                    </m:r>
                                                  </m:sub>
                                                </m:sSub>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i="1">
                                                        <a:latin typeface="Cambria Math" panose="02040503050406030204" pitchFamily="18" charset="0"/>
                                                        <a:ea typeface="Cambria Math" panose="02040503050406030204" pitchFamily="18" charset="0"/>
                                                      </a:rPr>
                                                      <m:t>1</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i="1">
                                                        <a:latin typeface="Cambria Math" panose="02040503050406030204" pitchFamily="18" charset="0"/>
                                                        <a:ea typeface="Cambria Math" panose="02040503050406030204" pitchFamily="18" charset="0"/>
                                                      </a:rPr>
                                                      <m:t>2</m:t>
                                                    </m:r>
                                                  </m:sup>
                                                </m:sSup>
                                              </m:e>
                                            </m:d>
                                          </m:e>
                                        </m:nary>
                                      </m:e>
                                    </m:d>
                                  </m:e>
                                </m:func>
                              </m:e>
                            </m:nary>
                          </m:e>
                        </m:func>
                      </m:e>
                    </m:func>
                  </m:oMath>
                </a14:m>
                <a:endParaRPr lang="en-IN" dirty="0"/>
              </a:p>
              <a:p>
                <a:pPr lvl="1"/>
                <a:r>
                  <a:rPr lang="en-IN" b="1" dirty="0"/>
                  <a:t>Step 1 </a:t>
                </a:r>
                <a:r>
                  <a:rPr lang="en-IN" dirty="0"/>
                  <a:t>(</a:t>
                </a:r>
                <a:r>
                  <a:rPr lang="en-IN" b="1" dirty="0"/>
                  <a:t>E Step</a:t>
                </a:r>
                <a:r>
                  <a:rPr lang="en-IN" dirty="0"/>
                  <a:t>) Consists of two sub-steps</a:t>
                </a:r>
              </a:p>
              <a:p>
                <a:pPr lvl="2"/>
                <a:r>
                  <a:rPr lang="en-IN" b="1" dirty="0"/>
                  <a:t>Step 1.1 </a:t>
                </a:r>
                <a:r>
                  <a:rPr lang="en-IN" dirty="0"/>
                  <a:t>Assume our current model estimates are </a:t>
                </a:r>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a:latin typeface="Cambria Math" panose="02040503050406030204" pitchFamily="18" charset="0"/>
                          </a:rPr>
                          <m:t>1</m:t>
                        </m:r>
                      </m:sup>
                    </m:sSup>
                    <m:r>
                      <a:rPr lang="en-IN">
                        <a:latin typeface="Cambria Math" panose="02040503050406030204" pitchFamily="18" charset="0"/>
                      </a:rPr>
                      <m:t>=</m:t>
                    </m:r>
                    <m:r>
                      <a:rPr lang="en-IN" b="1" i="0">
                        <a:latin typeface="Cambria Math" panose="02040503050406030204" pitchFamily="18" charset="0"/>
                      </a:rPr>
                      <m:t>𝐩</m:t>
                    </m:r>
                    <m:r>
                      <a:rPr lang="en-IN">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a:latin typeface="Cambria Math" panose="02040503050406030204" pitchFamily="18" charset="0"/>
                          </a:rPr>
                          <m:t>2</m:t>
                        </m:r>
                      </m:sup>
                    </m:sSup>
                    <m:r>
                      <a:rPr lang="en-IN">
                        <a:latin typeface="Cambria Math" panose="02040503050406030204" pitchFamily="18" charset="0"/>
                      </a:rPr>
                      <m:t>=</m:t>
                    </m:r>
                    <m:r>
                      <a:rPr lang="en-IN" b="1" i="0">
                        <a:latin typeface="Cambria Math" panose="02040503050406030204" pitchFamily="18" charset="0"/>
                      </a:rPr>
                      <m:t>𝐪</m:t>
                    </m:r>
                  </m:oMath>
                </a14:m>
                <a:endParaRPr lang="en-IN" dirty="0"/>
              </a:p>
              <a:p>
                <a:pPr lvl="3"/>
                <a:r>
                  <a:rPr lang="en-IN" dirty="0"/>
                  <a:t>Use the current models to ascertain how likely are different values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𝑧</m:t>
                        </m:r>
                      </m:e>
                      <m:sub>
                        <m:r>
                          <a:rPr lang="en-IN" b="0" i="1" smtClean="0">
                            <a:latin typeface="Cambria Math" panose="02040503050406030204" pitchFamily="18" charset="0"/>
                          </a:rPr>
                          <m:t>𝑖</m:t>
                        </m:r>
                      </m:sub>
                    </m:sSub>
                  </m:oMath>
                </a14:m>
                <a:r>
                  <a:rPr lang="en-IN" dirty="0"/>
                  <a:t> for the </a:t>
                </a:r>
                <a14:m>
                  <m:oMath xmlns:m="http://schemas.openxmlformats.org/officeDocument/2006/math">
                    <m:r>
                      <a:rPr lang="en-IN" b="0" i="1" smtClean="0">
                        <a:latin typeface="Cambria Math" panose="02040503050406030204" pitchFamily="18" charset="0"/>
                      </a:rPr>
                      <m:t>𝑖</m:t>
                    </m:r>
                  </m:oMath>
                </a14:m>
                <a:r>
                  <a:rPr lang="en-IN" dirty="0"/>
                  <a:t>-</a:t>
                </a:r>
                <a:r>
                  <a:rPr lang="en-IN" dirty="0" err="1"/>
                  <a:t>th</a:t>
                </a:r>
                <a:r>
                  <a:rPr lang="en-IN" dirty="0"/>
                  <a:t> data point i.e. compute </a:t>
                </a:r>
                <a14:m>
                  <m:oMath xmlns:m="http://schemas.openxmlformats.org/officeDocument/2006/math">
                    <m:sSubSup>
                      <m:sSubSupPr>
                        <m:ctrlPr>
                          <a:rPr lang="en-IN" b="0" i="1" smtClean="0">
                            <a:latin typeface="Cambria Math" panose="02040503050406030204" pitchFamily="18" charset="0"/>
                            <a:ea typeface="Cambria Math" panose="02040503050406030204" pitchFamily="18" charset="0"/>
                          </a:rPr>
                        </m:ctrlPr>
                      </m:sSubSupPr>
                      <m:e>
                        <m:r>
                          <a:rPr lang="en-IN" b="0" i="1" smtClean="0">
                            <a:latin typeface="Cambria Math" panose="02040503050406030204" pitchFamily="18" charset="0"/>
                            <a:ea typeface="Cambria Math" panose="02040503050406030204" pitchFamily="18" charset="0"/>
                          </a:rPr>
                          <m:t>𝑞</m:t>
                        </m:r>
                      </m:e>
                      <m:sub>
                        <m:r>
                          <a:rPr lang="en-IN" b="0" i="1" smtClean="0">
                            <a:latin typeface="Cambria Math" panose="02040503050406030204" pitchFamily="18" charset="0"/>
                            <a:ea typeface="Cambria Math" panose="02040503050406030204" pitchFamily="18" charset="0"/>
                          </a:rPr>
                          <m:t>𝑐</m:t>
                        </m:r>
                      </m:sub>
                      <m:sup>
                        <m:r>
                          <a:rPr lang="en-IN" b="0" i="1" smtClean="0">
                            <a:latin typeface="Cambria Math" panose="02040503050406030204" pitchFamily="18" charset="0"/>
                            <a:ea typeface="Cambria Math" panose="02040503050406030204" pitchFamily="18" charset="0"/>
                          </a:rPr>
                          <m:t>𝑖</m:t>
                        </m:r>
                      </m:sup>
                    </m:sSubSup>
                    <m:r>
                      <a:rPr lang="en-IN" b="0" i="1" smtClean="0">
                        <a:latin typeface="Cambria Math" panose="02040503050406030204" pitchFamily="18" charset="0"/>
                        <a:ea typeface="Cambria Math" panose="02040503050406030204" pitchFamily="18" charset="0"/>
                      </a:rPr>
                      <m:t>=</m:t>
                    </m:r>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i="0" smtClean="0">
                            <a:latin typeface="Cambria Math" panose="02040503050406030204" pitchFamily="18" charset="0"/>
                          </a:rPr>
                          <m:t>𝐩</m:t>
                        </m:r>
                        <m:r>
                          <a:rPr lang="en-IN">
                            <a:latin typeface="Cambria Math" panose="02040503050406030204" pitchFamily="18" charset="0"/>
                          </a:rPr>
                          <m:t>,</m:t>
                        </m:r>
                        <m:r>
                          <a:rPr lang="en-IN" b="1" i="0" smtClean="0">
                            <a:latin typeface="Cambria Math" panose="02040503050406030204" pitchFamily="18" charset="0"/>
                          </a:rPr>
                          <m:t>𝐪</m:t>
                        </m:r>
                      </m:e>
                    </m:d>
                  </m:oMath>
                </a14:m>
                <a:r>
                  <a:rPr lang="en-IN" dirty="0"/>
                  <a:t> for both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1,2</m:t>
                        </m:r>
                      </m:e>
                    </m:d>
                  </m:oMath>
                </a14:m>
                <a:endParaRPr lang="en-IN" dirty="0"/>
              </a:p>
              <a:p>
                <a:pPr lvl="2"/>
                <a:r>
                  <a:rPr lang="en-IN" b="1" dirty="0"/>
                  <a:t>Step 1.2 </a:t>
                </a:r>
                <a:r>
                  <a:rPr lang="en-IN" dirty="0"/>
                  <a:t>Use weights </a:t>
                </a:r>
                <a14:m>
                  <m:oMath xmlns:m="http://schemas.openxmlformats.org/officeDocument/2006/math">
                    <m:sSubSup>
                      <m:sSubSupPr>
                        <m:ctrlPr>
                          <a:rPr lang="en-IN" i="1">
                            <a:latin typeface="Cambria Math" panose="02040503050406030204" pitchFamily="18" charset="0"/>
                            <a:ea typeface="Cambria Math" panose="02040503050406030204" pitchFamily="18" charset="0"/>
                          </a:rPr>
                        </m:ctrlPr>
                      </m:sSubSupPr>
                      <m:e>
                        <m:r>
                          <a:rPr lang="en-IN">
                            <a:latin typeface="Cambria Math" panose="02040503050406030204" pitchFamily="18" charset="0"/>
                            <a:ea typeface="Cambria Math" panose="02040503050406030204" pitchFamily="18" charset="0"/>
                          </a:rPr>
                          <m:t>𝑞</m:t>
                        </m:r>
                      </m:e>
                      <m:sub>
                        <m:r>
                          <a:rPr lang="en-IN">
                            <a:latin typeface="Cambria Math" panose="02040503050406030204" pitchFamily="18" charset="0"/>
                            <a:ea typeface="Cambria Math" panose="02040503050406030204" pitchFamily="18" charset="0"/>
                          </a:rPr>
                          <m:t>𝑐</m:t>
                        </m:r>
                      </m:sub>
                      <m:sup>
                        <m:r>
                          <a:rPr lang="en-IN">
                            <a:latin typeface="Cambria Math" panose="02040503050406030204" pitchFamily="18" charset="0"/>
                            <a:ea typeface="Cambria Math" panose="02040503050406030204" pitchFamily="18" charset="0"/>
                          </a:rPr>
                          <m:t>𝑖</m:t>
                        </m:r>
                      </m:sup>
                    </m:sSubSup>
                  </m:oMath>
                </a14:m>
                <a:r>
                  <a:rPr lang="en-IN" dirty="0"/>
                  <a:t> to set up a new objective function</a:t>
                </a:r>
              </a:p>
              <a:p>
                <a:pPr lvl="3"/>
                <a:r>
                  <a:rPr lang="en-IN" dirty="0"/>
                  <a:t>As before, assume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𝑧</m:t>
                            </m:r>
                          </m:e>
                          <m:sub>
                            <m:r>
                              <a:rPr lang="en-IN">
                                <a:latin typeface="Cambria Math" panose="02040503050406030204" pitchFamily="18" charset="0"/>
                                <a:ea typeface="Cambria Math" panose="02040503050406030204" pitchFamily="18" charset="0"/>
                              </a:rPr>
                              <m:t>𝑖</m:t>
                            </m:r>
                          </m:sub>
                        </m:sSub>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1</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2</m:t>
                            </m:r>
                          </m:sup>
                        </m:sSup>
                      </m:e>
                    </m:d>
                    <m:r>
                      <a:rPr lang="en-IN">
                        <a:latin typeface="Cambria Math" panose="02040503050406030204" pitchFamily="18" charset="0"/>
                        <a:ea typeface="Cambria Math" panose="02040503050406030204" pitchFamily="18" charset="0"/>
                      </a:rPr>
                      <m:t>=</m:t>
                    </m:r>
                  </m:oMath>
                </a14:m>
                <a:r>
                  <a:rPr lang="en-IN" dirty="0"/>
                  <a:t> constant for sake of simplicity</a:t>
                </a:r>
              </a:p>
              <a:p>
                <a:pPr lvl="3"/>
                <a14:m>
                  <m:oMath xmlns:m="http://schemas.openxmlformats.org/officeDocument/2006/math">
                    <m:nary>
                      <m:naryPr>
                        <m:chr m:val="∑"/>
                        <m:limLoc m:val="subSup"/>
                        <m:ctrlPr>
                          <a:rPr lang="en-IN" i="1">
                            <a:latin typeface="Cambria Math" panose="02040503050406030204" pitchFamily="18" charset="0"/>
                          </a:rPr>
                        </m:ctrlPr>
                      </m:naryPr>
                      <m:sub>
                        <m:r>
                          <m:rPr>
                            <m:brk m:alnAt="25"/>
                          </m:rPr>
                          <a:rPr lang="en-IN">
                            <a:latin typeface="Cambria Math" panose="02040503050406030204" pitchFamily="18" charset="0"/>
                          </a:rPr>
                          <m:t>𝑖</m:t>
                        </m:r>
                        <m:r>
                          <a:rPr lang="en-IN">
                            <a:latin typeface="Cambria Math" panose="02040503050406030204" pitchFamily="18" charset="0"/>
                          </a:rPr>
                          <m:t>=1</m:t>
                        </m:r>
                      </m:sub>
                      <m:sup>
                        <m:r>
                          <a:rPr lang="en-IN">
                            <a:latin typeface="Cambria Math" panose="02040503050406030204" pitchFamily="18" charset="0"/>
                          </a:rPr>
                          <m:t>𝑛</m:t>
                        </m:r>
                      </m:sup>
                      <m:e>
                        <m:nary>
                          <m:naryPr>
                            <m:chr m:val="∑"/>
                            <m:limLoc m:val="subSup"/>
                            <m:supHide m:val="on"/>
                            <m:ctrlPr>
                              <a:rPr lang="en-IN" i="1">
                                <a:latin typeface="Cambria Math" panose="02040503050406030204" pitchFamily="18" charset="0"/>
                              </a:rPr>
                            </m:ctrlPr>
                          </m:naryPr>
                          <m:sub>
                            <m:r>
                              <a:rPr lang="en-IN" i="1">
                                <a:latin typeface="Cambria Math" panose="02040503050406030204" pitchFamily="18" charset="0"/>
                              </a:rPr>
                              <m:t>𝑐</m:t>
                            </m:r>
                            <m:r>
                              <a:rPr lang="en-IN">
                                <a:latin typeface="Cambria Math" panose="02040503050406030204" pitchFamily="18" charset="0"/>
                              </a:rPr>
                              <m:t>∈</m:t>
                            </m:r>
                            <m:d>
                              <m:dPr>
                                <m:begChr m:val="{"/>
                                <m:endChr m:val="}"/>
                                <m:ctrlPr>
                                  <a:rPr lang="en-IN" i="1">
                                    <a:latin typeface="Cambria Math" panose="02040503050406030204" pitchFamily="18" charset="0"/>
                                  </a:rPr>
                                </m:ctrlPr>
                              </m:dPr>
                              <m:e>
                                <m:r>
                                  <a:rPr lang="en-IN">
                                    <a:latin typeface="Cambria Math" panose="02040503050406030204" pitchFamily="18" charset="0"/>
                                  </a:rPr>
                                  <m:t>1,2</m:t>
                                </m:r>
                              </m:e>
                            </m:d>
                          </m:sub>
                          <m:sup/>
                          <m:e>
                            <m:sSubSup>
                              <m:sSubSupPr>
                                <m:ctrlPr>
                                  <a:rPr lang="en-IN" i="1">
                                    <a:latin typeface="Cambria Math" panose="02040503050406030204" pitchFamily="18" charset="0"/>
                                  </a:rPr>
                                </m:ctrlPr>
                              </m:sSubSupPr>
                              <m:e>
                                <m:r>
                                  <a:rPr lang="en-IN" i="1">
                                    <a:latin typeface="Cambria Math" panose="02040503050406030204" pitchFamily="18" charset="0"/>
                                  </a:rPr>
                                  <m:t>𝑞</m:t>
                                </m:r>
                              </m:e>
                              <m:sub>
                                <m:r>
                                  <a:rPr lang="en-IN" i="1">
                                    <a:latin typeface="Cambria Math" panose="02040503050406030204" pitchFamily="18" charset="0"/>
                                  </a:rPr>
                                  <m:t>𝑐</m:t>
                                </m:r>
                              </m:sub>
                              <m:sup>
                                <m:r>
                                  <a:rPr lang="en-IN" i="1">
                                    <a:latin typeface="Cambria Math" panose="02040503050406030204" pitchFamily="18" charset="0"/>
                                  </a:rPr>
                                  <m:t>𝑖</m:t>
                                </m:r>
                              </m:sup>
                            </m:sSubSup>
                            <m:r>
                              <a:rPr lang="en-IN" i="1">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𝑧</m:t>
                                        </m:r>
                                      </m:e>
                                      <m:sub>
                                        <m:r>
                                          <a:rPr lang="en-IN">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1</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2</m:t>
                                        </m:r>
                                      </m:sup>
                                    </m:sSup>
                                  </m:e>
                                </m:d>
                              </m:e>
                            </m:func>
                          </m:e>
                        </m:nary>
                      </m:e>
                    </m:nary>
                  </m:oMath>
                </a14:m>
                <a:endParaRPr lang="en-IN" dirty="0"/>
              </a:p>
              <a:p>
                <a:pPr lvl="1"/>
                <a:r>
                  <a:rPr lang="en-IN" b="1" dirty="0"/>
                  <a:t>Step 2 (M Step)</a:t>
                </a:r>
                <a:r>
                  <a:rPr lang="en-IN" dirty="0"/>
                  <a:t> Maximize the new obj. fn. to get new models</a:t>
                </a:r>
              </a:p>
              <a:p>
                <a:pPr lvl="1" algn="ctr"/>
                <a14:m>
                  <m:oMath xmlns:m="http://schemas.openxmlformats.org/officeDocument/2006/math">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arg</m:t>
                        </m:r>
                      </m:fName>
                      <m:e>
                        <m:func>
                          <m:funcPr>
                            <m:ctrlPr>
                              <a:rPr lang="en-IN" i="1">
                                <a:latin typeface="Cambria Math" panose="02040503050406030204" pitchFamily="18" charset="0"/>
                                <a:ea typeface="Cambria Math" panose="02040503050406030204" pitchFamily="18" charset="0"/>
                              </a:rPr>
                            </m:ctrlPr>
                          </m:funcPr>
                          <m:fName>
                            <m:limLow>
                              <m:limLowPr>
                                <m:ctrlPr>
                                  <a:rPr lang="en-IN" i="1">
                                    <a:latin typeface="Cambria Math" panose="02040503050406030204" pitchFamily="18" charset="0"/>
                                    <a:ea typeface="Cambria Math" panose="02040503050406030204" pitchFamily="18" charset="0"/>
                                  </a:rPr>
                                </m:ctrlPr>
                              </m:limLowPr>
                              <m:e>
                                <m:r>
                                  <m:rPr>
                                    <m:sty m:val="p"/>
                                  </m:rPr>
                                  <a:rPr lang="en-IN">
                                    <a:latin typeface="Cambria Math" panose="02040503050406030204" pitchFamily="18" charset="0"/>
                                    <a:ea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a:latin typeface="Cambria Math" panose="02040503050406030204" pitchFamily="18" charset="0"/>
                                      </a:rPr>
                                      <m:t>1</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a:latin typeface="Cambria Math" panose="02040503050406030204" pitchFamily="18" charset="0"/>
                                      </a:rPr>
                                      <m:t>2</m:t>
                                    </m:r>
                                  </m:sup>
                                </m:s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rPr>
                                </m:ctrlPr>
                              </m:naryPr>
                              <m:sub>
                                <m:r>
                                  <m:rPr>
                                    <m:brk m:alnAt="25"/>
                                  </m:rPr>
                                  <a:rPr lang="en-IN">
                                    <a:latin typeface="Cambria Math" panose="02040503050406030204" pitchFamily="18" charset="0"/>
                                  </a:rPr>
                                  <m:t>𝑖</m:t>
                                </m:r>
                                <m:r>
                                  <a:rPr lang="en-IN">
                                    <a:latin typeface="Cambria Math" panose="02040503050406030204" pitchFamily="18" charset="0"/>
                                  </a:rPr>
                                  <m:t>=1</m:t>
                                </m:r>
                              </m:sub>
                              <m:sup>
                                <m:r>
                                  <a:rPr lang="en-IN">
                                    <a:latin typeface="Cambria Math" panose="02040503050406030204" pitchFamily="18" charset="0"/>
                                  </a:rPr>
                                  <m:t>𝑛</m:t>
                                </m:r>
                              </m:sup>
                              <m:e>
                                <m:nary>
                                  <m:naryPr>
                                    <m:chr m:val="∑"/>
                                    <m:limLoc m:val="subSup"/>
                                    <m:supHide m:val="on"/>
                                    <m:ctrlPr>
                                      <a:rPr lang="en-IN" i="1">
                                        <a:latin typeface="Cambria Math" panose="02040503050406030204" pitchFamily="18" charset="0"/>
                                      </a:rPr>
                                    </m:ctrlPr>
                                  </m:naryPr>
                                  <m:sub>
                                    <m:r>
                                      <a:rPr lang="en-IN" i="1">
                                        <a:latin typeface="Cambria Math" panose="02040503050406030204" pitchFamily="18" charset="0"/>
                                      </a:rPr>
                                      <m:t>𝑐</m:t>
                                    </m:r>
                                    <m:r>
                                      <a:rPr lang="en-IN">
                                        <a:latin typeface="Cambria Math" panose="02040503050406030204" pitchFamily="18" charset="0"/>
                                      </a:rPr>
                                      <m:t>∈</m:t>
                                    </m:r>
                                    <m:d>
                                      <m:dPr>
                                        <m:begChr m:val="{"/>
                                        <m:endChr m:val="}"/>
                                        <m:ctrlPr>
                                          <a:rPr lang="en-IN" i="1">
                                            <a:latin typeface="Cambria Math" panose="02040503050406030204" pitchFamily="18" charset="0"/>
                                          </a:rPr>
                                        </m:ctrlPr>
                                      </m:dPr>
                                      <m:e>
                                        <m:r>
                                          <a:rPr lang="en-IN">
                                            <a:latin typeface="Cambria Math" panose="02040503050406030204" pitchFamily="18" charset="0"/>
                                          </a:rPr>
                                          <m:t>1,2</m:t>
                                        </m:r>
                                      </m:e>
                                    </m:d>
                                  </m:sub>
                                  <m:sup/>
                                  <m:e>
                                    <m:sSubSup>
                                      <m:sSubSupPr>
                                        <m:ctrlPr>
                                          <a:rPr lang="en-IN" i="1">
                                            <a:latin typeface="Cambria Math" panose="02040503050406030204" pitchFamily="18" charset="0"/>
                                          </a:rPr>
                                        </m:ctrlPr>
                                      </m:sSubSupPr>
                                      <m:e>
                                        <m:r>
                                          <a:rPr lang="en-IN" i="1">
                                            <a:latin typeface="Cambria Math" panose="02040503050406030204" pitchFamily="18" charset="0"/>
                                          </a:rPr>
                                          <m:t>𝑞</m:t>
                                        </m:r>
                                      </m:e>
                                      <m:sub>
                                        <m:r>
                                          <a:rPr lang="en-IN" i="1">
                                            <a:latin typeface="Cambria Math" panose="02040503050406030204" pitchFamily="18" charset="0"/>
                                          </a:rPr>
                                          <m:t>𝑐</m:t>
                                        </m:r>
                                      </m:sub>
                                      <m:sup>
                                        <m:r>
                                          <a:rPr lang="en-IN" i="1">
                                            <a:latin typeface="Cambria Math" panose="02040503050406030204" pitchFamily="18" charset="0"/>
                                          </a:rPr>
                                          <m:t>𝑖</m:t>
                                        </m:r>
                                      </m:sup>
                                    </m:sSubSup>
                                    <m:r>
                                      <a:rPr lang="en-IN"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𝑧</m:t>
                                                </m:r>
                                              </m:e>
                                              <m:sub>
                                                <m:r>
                                                  <a:rPr lang="en-IN">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1</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2</m:t>
                                                </m:r>
                                              </m:sup>
                                            </m:sSup>
                                          </m:e>
                                        </m:d>
                                      </m:e>
                                    </m:func>
                                  </m:e>
                                </m:nary>
                              </m:e>
                            </m:nary>
                          </m:e>
                        </m:func>
                      </m:e>
                    </m:func>
                  </m:oMath>
                </a14:m>
                <a:r>
                  <a:rPr lang="en-IN" dirty="0"/>
                  <a:t> </a:t>
                </a:r>
              </a:p>
              <a:p>
                <a:pPr lvl="1"/>
                <a:r>
                  <a:rPr lang="en-IN" dirty="0"/>
                  <a:t>Repeat!</a:t>
                </a:r>
              </a:p>
              <a:p>
                <a:pPr lvl="2"/>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180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a:t>
            </a:fld>
            <a:endParaRPr lang="en-US"/>
          </a:p>
        </p:txBody>
      </p:sp>
      <p:sp>
        <p:nvSpPr>
          <p:cNvPr id="12" name="Oval 11"/>
          <p:cNvSpPr/>
          <p:nvPr/>
        </p:nvSpPr>
        <p:spPr>
          <a:xfrm>
            <a:off x="5342562" y="678094"/>
            <a:ext cx="6715872" cy="1417834"/>
          </a:xfrm>
          <a:prstGeom prst="ellipse">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3" name="Oval 12"/>
          <p:cNvSpPr/>
          <p:nvPr/>
        </p:nvSpPr>
        <p:spPr>
          <a:xfrm>
            <a:off x="3791762" y="4665870"/>
            <a:ext cx="7242683" cy="1483214"/>
          </a:xfrm>
          <a:prstGeom prst="ellipse">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grpSp>
        <p:nvGrpSpPr>
          <p:cNvPr id="14" name="Group 13">
            <a:extLst>
              <a:ext uri="{FF2B5EF4-FFF2-40B4-BE49-F238E27FC236}">
                <a16:creationId xmlns:a16="http://schemas.microsoft.com/office/drawing/2014/main" id="{7F6C6063-A4DA-7F8D-4E46-8D10CD00CA04}"/>
              </a:ext>
            </a:extLst>
          </p:cNvPr>
          <p:cNvGrpSpPr/>
          <p:nvPr/>
        </p:nvGrpSpPr>
        <p:grpSpPr>
          <a:xfrm>
            <a:off x="10715385" y="3098677"/>
            <a:ext cx="1143000" cy="1143000"/>
            <a:chOff x="2379643" y="355681"/>
            <a:chExt cx="1143000" cy="1143000"/>
          </a:xfrm>
        </p:grpSpPr>
        <p:sp>
          <p:nvSpPr>
            <p:cNvPr id="15" name="Oval 14">
              <a:extLst>
                <a:ext uri="{FF2B5EF4-FFF2-40B4-BE49-F238E27FC236}">
                  <a16:creationId xmlns:a16="http://schemas.microsoft.com/office/drawing/2014/main" id="{283A2801-6BA8-3C0C-9376-A0A5146BC2C5}"/>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6" name="Freeform: Shape 15">
              <a:extLst>
                <a:ext uri="{FF2B5EF4-FFF2-40B4-BE49-F238E27FC236}">
                  <a16:creationId xmlns:a16="http://schemas.microsoft.com/office/drawing/2014/main" id="{E21F8DC8-EC7C-5443-CA9D-3CF99AD28974}"/>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7" name="Group 16">
              <a:extLst>
                <a:ext uri="{FF2B5EF4-FFF2-40B4-BE49-F238E27FC236}">
                  <a16:creationId xmlns:a16="http://schemas.microsoft.com/office/drawing/2014/main" id="{8D889D65-F428-0510-9925-177BC8EB669D}"/>
                </a:ext>
              </a:extLst>
            </p:cNvPr>
            <p:cNvGrpSpPr/>
            <p:nvPr/>
          </p:nvGrpSpPr>
          <p:grpSpPr>
            <a:xfrm>
              <a:off x="2676823" y="704523"/>
              <a:ext cx="548640" cy="320040"/>
              <a:chOff x="8209190" y="1852901"/>
              <a:chExt cx="2194560" cy="1280160"/>
            </a:xfrm>
          </p:grpSpPr>
          <p:sp>
            <p:nvSpPr>
              <p:cNvPr id="18" name="Freeform: Shape 17">
                <a:extLst>
                  <a:ext uri="{FF2B5EF4-FFF2-40B4-BE49-F238E27FC236}">
                    <a16:creationId xmlns:a16="http://schemas.microsoft.com/office/drawing/2014/main" id="{7D5DCBF0-D9A9-56F0-6A43-507C81532330}"/>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9" name="Freeform: Shape 18">
                <a:extLst>
                  <a:ext uri="{FF2B5EF4-FFF2-40B4-BE49-F238E27FC236}">
                    <a16:creationId xmlns:a16="http://schemas.microsoft.com/office/drawing/2014/main" id="{9B8E0A01-FF70-D164-7D2D-797FF6A0EB03}"/>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1" name="Rectangular Callout 10"/>
              <p:cNvSpPr/>
              <p:nvPr/>
            </p:nvSpPr>
            <p:spPr>
              <a:xfrm>
                <a:off x="2319693" y="2617677"/>
                <a:ext cx="8144577" cy="1624000"/>
              </a:xfrm>
              <a:prstGeom prst="wedgeRectCallout">
                <a:avLst>
                  <a:gd name="adj1" fmla="val 59550"/>
                  <a:gd name="adj2" fmla="val 3580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Yet again, the new problem gets rid of the </a:t>
                </a:r>
                <a:r>
                  <a:rPr lang="en-IN" sz="2400">
                    <a:solidFill>
                      <a:schemeClr val="bg1"/>
                    </a:solidFill>
                    <a:latin typeface="+mj-lt"/>
                  </a:rPr>
                  <a:t>treacherous “sum </a:t>
                </a:r>
                <a:r>
                  <a:rPr lang="en-IN" sz="2400" dirty="0">
                    <a:solidFill>
                      <a:schemeClr val="bg1"/>
                    </a:solidFill>
                    <a:latin typeface="+mj-lt"/>
                  </a:rPr>
                  <a:t>of log </a:t>
                </a:r>
                <a:r>
                  <a:rPr lang="en-IN" sz="2400">
                    <a:solidFill>
                      <a:schemeClr val="bg1"/>
                    </a:solidFill>
                    <a:latin typeface="+mj-lt"/>
                  </a:rPr>
                  <a:t>of sum” </a:t>
                </a:r>
                <a:r>
                  <a:rPr lang="en-IN" sz="2400" dirty="0">
                    <a:solidFill>
                      <a:schemeClr val="bg1"/>
                    </a:solidFill>
                    <a:latin typeface="+mj-lt"/>
                  </a:rPr>
                  <a:t>terms</a:t>
                </a:r>
                <a:r>
                  <a:rPr lang="en-IN" sz="2400" b="1" dirty="0">
                    <a:solidFill>
                      <a:schemeClr val="bg1"/>
                    </a:solidFill>
                  </a:rPr>
                  <a:t> </a:t>
                </a:r>
                <a:r>
                  <a:rPr lang="en-IN" sz="2400" dirty="0">
                    <a:solidFill>
                      <a:schemeClr val="bg1"/>
                    </a:solidFill>
                    <a:latin typeface="+mj-lt"/>
                  </a:rPr>
                  <a:t>which are difficult to optimize. The new problem instead looks simply like a </a:t>
                </a:r>
                <a:r>
                  <a:rPr lang="en-IN" sz="2400" b="1" i="1" dirty="0">
                    <a:solidFill>
                      <a:schemeClr val="bg1"/>
                    </a:solidFill>
                  </a:rPr>
                  <a:t>weighted </a:t>
                </a:r>
                <a:r>
                  <a:rPr lang="en-IN" sz="2400" b="1" dirty="0">
                    <a:solidFill>
                      <a:schemeClr val="bg1"/>
                    </a:solidFill>
                  </a:rPr>
                  <a:t>MLE </a:t>
                </a:r>
                <a:r>
                  <a:rPr lang="en-IN" sz="2400" dirty="0">
                    <a:solidFill>
                      <a:schemeClr val="bg1"/>
                    </a:solidFill>
                    <a:latin typeface="+mj-lt"/>
                  </a:rPr>
                  <a:t>problem with weights </a:t>
                </a:r>
                <a14:m>
                  <m:oMath xmlns:m="http://schemas.openxmlformats.org/officeDocument/2006/math">
                    <m:sSubSup>
                      <m:sSubSupPr>
                        <m:ctrlPr>
                          <a:rPr lang="en-IN" sz="2400" b="0" i="1" smtClean="0">
                            <a:solidFill>
                              <a:schemeClr val="bg1"/>
                            </a:solidFill>
                            <a:latin typeface="Cambria Math" panose="02040503050406030204" pitchFamily="18" charset="0"/>
                          </a:rPr>
                        </m:ctrlPr>
                      </m:sSubSupPr>
                      <m:e>
                        <m:r>
                          <a:rPr lang="en-IN" sz="2400" b="0" i="1" smtClean="0">
                            <a:solidFill>
                              <a:schemeClr val="bg1"/>
                            </a:solidFill>
                            <a:latin typeface="Cambria Math" panose="02040503050406030204" pitchFamily="18" charset="0"/>
                          </a:rPr>
                          <m:t>𝑞</m:t>
                        </m:r>
                      </m:e>
                      <m:sub>
                        <m:r>
                          <a:rPr lang="en-IN" sz="2400" b="0" i="1" smtClean="0">
                            <a:solidFill>
                              <a:schemeClr val="bg1"/>
                            </a:solidFill>
                            <a:latin typeface="Cambria Math" panose="02040503050406030204" pitchFamily="18" charset="0"/>
                          </a:rPr>
                          <m:t>𝑐</m:t>
                        </m:r>
                      </m:sub>
                      <m:sup>
                        <m:r>
                          <a:rPr lang="en-IN" sz="2400" b="0" i="1" smtClean="0">
                            <a:solidFill>
                              <a:schemeClr val="bg1"/>
                            </a:solidFill>
                            <a:latin typeface="Cambria Math" panose="02040503050406030204" pitchFamily="18" charset="0"/>
                          </a:rPr>
                          <m:t>𝑖</m:t>
                        </m:r>
                      </m:sup>
                    </m:sSubSup>
                  </m:oMath>
                </a14:m>
                <a:r>
                  <a:rPr lang="en-IN" sz="2400" dirty="0">
                    <a:solidFill>
                      <a:schemeClr val="bg1"/>
                    </a:solidFill>
                    <a:latin typeface="+mj-lt"/>
                  </a:rPr>
                  <a:t> and we know how to solve MLE problems very easily!</a:t>
                </a:r>
              </a:p>
            </p:txBody>
          </p:sp>
        </mc:Choice>
        <mc:Fallback xmlns="">
          <p:sp>
            <p:nvSpPr>
              <p:cNvPr id="11" name="Rectangular Callout 10"/>
              <p:cNvSpPr>
                <a:spLocks noRot="1" noChangeAspect="1" noMove="1" noResize="1" noEditPoints="1" noAdjustHandles="1" noChangeArrowheads="1" noChangeShapeType="1" noTextEdit="1"/>
              </p:cNvSpPr>
              <p:nvPr/>
            </p:nvSpPr>
            <p:spPr>
              <a:xfrm>
                <a:off x="2319693" y="2617677"/>
                <a:ext cx="8144577" cy="1624000"/>
              </a:xfrm>
              <a:prstGeom prst="wedgeRectCallout">
                <a:avLst>
                  <a:gd name="adj1" fmla="val 59550"/>
                  <a:gd name="adj2" fmla="val 35806"/>
                </a:avLst>
              </a:prstGeom>
              <a:blipFill>
                <a:blip r:embed="rId3"/>
                <a:stretch>
                  <a:fillRect l="-408" b="-5495"/>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3963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Cases – III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a:t>Let us fix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=0.5</m:t>
                    </m:r>
                  </m:oMath>
                </a14:m>
                <a:r>
                  <a:rPr lang="en-IN" dirty="0"/>
                  <a:t> as well as fix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𝐼</m:t>
                        </m:r>
                      </m:e>
                      <m:sub>
                        <m:r>
                          <a:rPr lang="en-IN" i="1">
                            <a:latin typeface="Cambria Math" panose="02040503050406030204" pitchFamily="18" charset="0"/>
                          </a:rPr>
                          <m:t>𝑑</m:t>
                        </m:r>
                      </m:sub>
                    </m:sSub>
                  </m:oMath>
                </a14:m>
                <a:endParaRPr lang="en-IN" dirty="0"/>
              </a:p>
              <a:p>
                <a:r>
                  <a:rPr lang="en-IN" dirty="0"/>
                  <a:t>In that case we predict </a:t>
                </a:r>
                <a14:m>
                  <m:oMath xmlns:m="http://schemas.openxmlformats.org/officeDocument/2006/math">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a:rPr lang="en-IN" i="1">
                                <a:latin typeface="Cambria Math" panose="02040503050406030204" pitchFamily="18" charset="0"/>
                              </a:rPr>
                              <m:t>𝑦</m:t>
                            </m:r>
                          </m:e>
                        </m:acc>
                      </m:e>
                      <m:sup>
                        <m:r>
                          <a:rPr lang="en-IN" i="1" dirty="0">
                            <a:latin typeface="Cambria Math" panose="02040503050406030204" pitchFamily="18" charset="0"/>
                          </a:rPr>
                          <m:t>𝑡</m:t>
                        </m:r>
                      </m:sup>
                    </m:sSup>
                    <m:r>
                      <a:rPr lang="en-IN" i="1" dirty="0">
                        <a:latin typeface="Cambria Math" panose="02040503050406030204" pitchFamily="18" charset="0"/>
                      </a:rPr>
                      <m:t>=1</m:t>
                    </m:r>
                  </m:oMath>
                </a14:m>
                <a:r>
                  <a:rPr lang="en-IN" dirty="0"/>
                  <a:t> only if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i="1" smtClean="0">
                                <a:latin typeface="Cambria Math" panose="02040503050406030204" pitchFamily="18" charset="0"/>
                              </a:rPr>
                            </m:ctrlPr>
                          </m:dPr>
                          <m:e>
                            <m:sSup>
                              <m:sSupPr>
                                <m:ctrlPr>
                                  <a:rPr lang="en-IN" i="1">
                                    <a:latin typeface="Cambria Math" panose="02040503050406030204" pitchFamily="18" charset="0"/>
                                  </a:rPr>
                                </m:ctrlPr>
                              </m:sSupPr>
                              <m:e>
                                <m:r>
                                  <a:rPr lang="en-IN" b="1" i="0">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b="0" i="1" smtClean="0">
                            <a:latin typeface="Cambria Math" panose="02040503050406030204" pitchFamily="18" charset="0"/>
                          </a:rPr>
                          <m:t>2</m:t>
                        </m:r>
                      </m:sub>
                      <m:sup>
                        <m:r>
                          <a:rPr lang="en-IN" b="0" i="1" smtClean="0">
                            <a:latin typeface="Cambria Math" panose="02040503050406030204" pitchFamily="18" charset="0"/>
                          </a:rPr>
                          <m:t>2</m:t>
                        </m:r>
                      </m:sup>
                    </m:sSubSup>
                    <m:r>
                      <a:rPr lang="en-IN" b="0" i="1" smtClean="0">
                        <a:latin typeface="Cambria Math" panose="02040503050406030204" pitchFamily="18" charset="0"/>
                      </a:rPr>
                      <m:t>≤</m:t>
                    </m:r>
                    <m:sSubSup>
                      <m:sSubSupPr>
                        <m:ctrlPr>
                          <a:rPr lang="en-IN" i="1">
                            <a:latin typeface="Cambria Math" panose="02040503050406030204" pitchFamily="18" charset="0"/>
                          </a:rPr>
                        </m:ctrlPr>
                      </m:sSubSupPr>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rPr>
                          <m:t>2</m:t>
                        </m:r>
                      </m:sub>
                      <m:sup>
                        <m:r>
                          <a:rPr lang="en-IN" i="1">
                            <a:latin typeface="Cambria Math" panose="02040503050406030204" pitchFamily="18" charset="0"/>
                          </a:rPr>
                          <m:t>2</m:t>
                        </m:r>
                      </m:sup>
                    </m:sSubSup>
                  </m:oMath>
                </a14:m>
                <a:endParaRPr lang="en-IN" dirty="0"/>
              </a:p>
              <a:p>
                <a:r>
                  <a:rPr lang="en-IN" dirty="0"/>
                  <a:t>Note that this is exactly </a:t>
                </a:r>
                <a:r>
                  <a:rPr lang="en-IN" dirty="0" err="1"/>
                  <a:t>LwP</a:t>
                </a:r>
                <a:r>
                  <a:rPr lang="en-IN" dirty="0">
                    <a:sym typeface="Wingdings" panose="05000000000000000000" pitchFamily="2" charset="2"/>
                  </a:rPr>
                  <a:t> since even </a:t>
                </a:r>
                <a:r>
                  <a:rPr lang="en-IN" dirty="0" err="1">
                    <a:sym typeface="Wingdings" panose="05000000000000000000" pitchFamily="2" charset="2"/>
                  </a:rPr>
                  <a:t>LwP</a:t>
                </a:r>
                <a:r>
                  <a:rPr lang="en-IN" dirty="0">
                    <a:sym typeface="Wingdings" panose="05000000000000000000" pitchFamily="2" charset="2"/>
                  </a:rPr>
                  <a:t> learnt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oMath>
                </a14:m>
                <a:r>
                  <a:rPr lang="en-IN" dirty="0">
                    <a:sym typeface="Wingdings" panose="05000000000000000000" pitchFamily="2" charset="2"/>
                  </a:rPr>
                  <a:t> using averages of the data points with those labels </a:t>
                </a:r>
              </a:p>
              <a:p>
                <a:r>
                  <a:rPr lang="en-IN" dirty="0">
                    <a:sym typeface="Wingdings" panose="05000000000000000000" pitchFamily="2" charset="2"/>
                  </a:rPr>
                  <a:t>If we fix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=0.5</m:t>
                    </m:r>
                  </m:oMath>
                </a14:m>
                <a:r>
                  <a:rPr lang="en-IN" dirty="0">
                    <a:sym typeface="Wingdings" panose="05000000000000000000" pitchFamily="2" charset="2"/>
                  </a:rPr>
                  <a:t> as well as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r>
                      <m:rPr>
                        <m:sty m:val="p"/>
                      </m:rPr>
                      <a:rPr lang="en-IN">
                        <a:latin typeface="Cambria Math" panose="02040503050406030204" pitchFamily="18" charset="0"/>
                      </a:rPr>
                      <m:t>Σ</m:t>
                    </m:r>
                  </m:oMath>
                </a14:m>
                <a:r>
                  <a:rPr lang="en-IN" dirty="0"/>
                  <a:t> but not necessarily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𝐼</m:t>
                        </m:r>
                      </m:e>
                      <m:sub>
                        <m:r>
                          <a:rPr lang="en-IN" i="1">
                            <a:latin typeface="Cambria Math" panose="02040503050406030204" pitchFamily="18" charset="0"/>
                          </a:rPr>
                          <m:t>𝑑</m:t>
                        </m:r>
                      </m:sub>
                    </m:sSub>
                  </m:oMath>
                </a14:m>
                <a:r>
                  <a:rPr lang="en-IN" dirty="0"/>
                  <a:t>, then also we get </a:t>
                </a:r>
                <a:r>
                  <a:rPr lang="en-IN" dirty="0" err="1"/>
                  <a:t>LwP</a:t>
                </a:r>
                <a:r>
                  <a:rPr lang="en-IN" dirty="0"/>
                  <a:t> but with a </a:t>
                </a:r>
                <a:r>
                  <a:rPr lang="en-IN" dirty="0" err="1"/>
                  <a:t>Mahalanobis</a:t>
                </a:r>
                <a:r>
                  <a:rPr lang="en-IN" dirty="0"/>
                  <a:t> distance instead!</a:t>
                </a:r>
              </a:p>
              <a:p>
                <a:r>
                  <a:rPr lang="en-IN" dirty="0"/>
                  <a:t>If we had modelled class conditional distributions using a mixture of Gaussians, we would have obtained a classifier that looks similar to what we got </a:t>
                </a:r>
                <a:r>
                  <a:rPr lang="en-IN" dirty="0" err="1"/>
                  <a:t>LwP</a:t>
                </a:r>
                <a:r>
                  <a:rPr lang="en-IN" dirty="0"/>
                  <a:t> with multiple prototypes per class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84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20</a:t>
            </a:fld>
            <a:endParaRPr lang="en-US"/>
          </a:p>
        </p:txBody>
      </p:sp>
    </p:spTree>
    <p:extLst>
      <p:ext uri="{BB962C8B-B14F-4D97-AF65-F5344CB8AC3E}">
        <p14:creationId xmlns:p14="http://schemas.microsoft.com/office/powerpoint/2010/main" val="1193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General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In the most general case where each class gets its own separate Gaussian (not necessarily standard or spherical), the decision boundary is a quadratic function</a:t>
                </a:r>
              </a:p>
              <a:p>
                <a:r>
                  <a:rPr lang="en-IN" dirty="0"/>
                  <a:t>Let </a:t>
                </a:r>
                <a14:m>
                  <m:oMath xmlns:m="http://schemas.openxmlformats.org/officeDocument/2006/math">
                    <m:sSup>
                      <m:sSupPr>
                        <m:ctrlPr>
                          <a:rPr lang="en-IN" b="0" i="1" smtClean="0">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b="0" i="0" smtClean="0">
                                <a:latin typeface="Cambria Math" panose="02040503050406030204" pitchFamily="18" charset="0"/>
                              </a:rPr>
                              <m:t>Λ</m:t>
                            </m:r>
                          </m:e>
                        </m:acc>
                      </m:e>
                      <m:sup>
                        <m:r>
                          <a:rPr lang="en-IN" b="0" i="1" smtClean="0">
                            <a:latin typeface="Cambria Math" panose="02040503050406030204" pitchFamily="18" charset="0"/>
                          </a:rPr>
                          <m:t>+</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b="0" i="0" smtClean="0">
                                        <a:latin typeface="Cambria Math" panose="02040503050406030204" pitchFamily="18" charset="0"/>
                                      </a:rPr>
                                      <m:t>Σ</m:t>
                                    </m:r>
                                  </m:e>
                                </m:acc>
                              </m:e>
                              <m:sup>
                                <m:r>
                                  <a:rPr lang="en-IN" b="0" i="1" smtClean="0">
                                    <a:latin typeface="Cambria Math" panose="02040503050406030204" pitchFamily="18" charset="0"/>
                                  </a:rPr>
                                  <m:t>+</m:t>
                                </m:r>
                              </m:sup>
                            </m:sSup>
                          </m:e>
                        </m:d>
                      </m:e>
                      <m:sup>
                        <m:r>
                          <a:rPr lang="en-IN" b="0" i="1" smtClean="0">
                            <a:latin typeface="Cambria Math" panose="02040503050406030204" pitchFamily="18" charset="0"/>
                          </a:rPr>
                          <m:t>−1</m:t>
                        </m:r>
                      </m:sup>
                    </m:sSup>
                  </m:oMath>
                </a14:m>
                <a:r>
                  <a:rPr lang="en-IN" dirty="0"/>
                  <a:t> and </a:t>
                </a:r>
                <a14:m>
                  <m:oMath xmlns:m="http://schemas.openxmlformats.org/officeDocument/2006/math">
                    <m:sSup>
                      <m:sSupPr>
                        <m:ctrlPr>
                          <a:rPr lang="en-IN" i="1">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a:latin typeface="Cambria Math" panose="02040503050406030204" pitchFamily="18" charset="0"/>
                              </a:rPr>
                              <m:t>Λ</m:t>
                            </m:r>
                          </m:e>
                        </m:acc>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a:latin typeface="Cambria Math" panose="02040503050406030204" pitchFamily="18" charset="0"/>
                                      </a:rPr>
                                      <m:t>Σ</m:t>
                                    </m:r>
                                  </m:e>
                                </m:acc>
                              </m:e>
                              <m:sup>
                                <m:r>
                                  <a:rPr lang="en-IN" b="0" i="1" smtClean="0">
                                    <a:latin typeface="Cambria Math" panose="02040503050406030204" pitchFamily="18" charset="0"/>
                                  </a:rPr>
                                  <m:t>−</m:t>
                                </m:r>
                              </m:sup>
                            </m:sSup>
                          </m:e>
                        </m:d>
                      </m:e>
                      <m:sup>
                        <m:r>
                          <a:rPr lang="en-IN" i="1">
                            <a:latin typeface="Cambria Math" panose="02040503050406030204" pitchFamily="18" charset="0"/>
                          </a:rPr>
                          <m:t>−1</m:t>
                        </m:r>
                      </m:sup>
                    </m:sSup>
                  </m:oMath>
                </a14:m>
                <a:r>
                  <a:rPr lang="en-IN" dirty="0"/>
                  <a:t> for notational simplicity</a:t>
                </a:r>
              </a:p>
              <a:p>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m:t>
                        </m:r>
                      </m:sup>
                    </m:sSup>
                    <m:r>
                      <a:rPr lang="en-IN" b="0" i="1" smtClean="0">
                        <a:latin typeface="Cambria Math" panose="02040503050406030204" pitchFamily="18" charset="0"/>
                      </a:rPr>
                      <m:t>𝐴</m:t>
                    </m:r>
                    <m:r>
                      <a:rPr lang="en-IN" b="1" i="0" smtClean="0">
                        <a:latin typeface="Cambria Math" panose="02040503050406030204" pitchFamily="18" charset="0"/>
                      </a:rPr>
                      <m:t>𝐱</m:t>
                    </m:r>
                    <m:r>
                      <a:rPr lang="en-IN" b="0" i="1" smtClean="0">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m:t>
                        </m:r>
                      </m:sup>
                    </m:sSup>
                    <m:r>
                      <a:rPr lang="en-IN" b="1" i="0" smtClean="0">
                        <a:latin typeface="Cambria Math" panose="02040503050406030204" pitchFamily="18" charset="0"/>
                      </a:rPr>
                      <m:t>𝐛</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≥0</m:t>
                    </m:r>
                  </m:oMath>
                </a14:m>
                <a:r>
                  <a:rPr lang="en-IN" dirty="0"/>
                  <a:t> where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r>
                      <a:rPr lang="en-IN" b="0" i="1" smtClean="0">
                        <a:latin typeface="Cambria Math" panose="02040503050406030204" pitchFamily="18" charset="0"/>
                      </a:rPr>
                      <m:t>,</m:t>
                    </m:r>
                    <m:r>
                      <a:rPr lang="en-IN" b="1" i="0" smtClean="0">
                        <a:latin typeface="Cambria Math" panose="02040503050406030204" pitchFamily="18" charset="0"/>
                      </a:rPr>
                      <m:t>𝐛</m:t>
                    </m:r>
                    <m:r>
                      <a:rPr lang="en-IN" b="0" i="1" smtClean="0">
                        <a:latin typeface="Cambria Math" panose="02040503050406030204" pitchFamily="18" charset="0"/>
                      </a:rPr>
                      <m:t>=</m:t>
                    </m:r>
                    <m:r>
                      <a:rPr lang="en-IN" i="1">
                        <a:latin typeface="Cambria Math" panose="02040503050406030204" pitchFamily="18" charset="0"/>
                      </a:rPr>
                      <m:t>2</m:t>
                    </m:r>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a:latin typeface="Cambria Math" panose="02040503050406030204" pitchFamily="18" charset="0"/>
                                  </a:rPr>
                                  <m:t>𝛍</m:t>
                                </m:r>
                              </m:e>
                            </m:acc>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a:latin typeface="Cambria Math" panose="02040503050406030204" pitchFamily="18" charset="0"/>
                                  </a:rPr>
                                  <m:t>𝛍</m:t>
                                </m:r>
                              </m:e>
                            </m:acc>
                          </m:e>
                          <m:sup>
                            <m:r>
                              <a:rPr lang="en-IN" i="1">
                                <a:latin typeface="Cambria Math" panose="02040503050406030204" pitchFamily="18" charset="0"/>
                              </a:rPr>
                              <m:t>−</m:t>
                            </m:r>
                          </m:sup>
                        </m:sSup>
                      </m:e>
                    </m:d>
                  </m:oMath>
                </a14:m>
                <a:r>
                  <a:rPr lang="en-IN" dirty="0"/>
                  <a:t> and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e>
                        </m:d>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r>
                      <a:rPr lang="en-IN" b="0" i="0" smtClean="0">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e>
                        </m:d>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2</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num>
                              <m:den>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den>
                            </m:f>
                          </m:e>
                        </m:d>
                      </m:e>
                    </m:func>
                    <m:r>
                      <a:rPr lang="en-IN" b="0" i="1" smtClean="0">
                        <a:latin typeface="Cambria Math" panose="02040503050406030204" pitchFamily="18" charset="0"/>
                        <a:ea typeface="Cambria Math" panose="02040503050406030204" pitchFamily="18" charset="0"/>
                      </a:rPr>
                      <m:t>+</m:t>
                    </m:r>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ln</m:t>
                        </m:r>
                      </m:fName>
                      <m:e>
                        <m:f>
                          <m:fPr>
                            <m:ctrlPr>
                              <a:rPr lang="en-IN" b="0" i="1" smtClean="0">
                                <a:latin typeface="Cambria Math" panose="02040503050406030204" pitchFamily="18" charset="0"/>
                                <a:ea typeface="Cambria Math" panose="02040503050406030204" pitchFamily="18" charset="0"/>
                              </a:rPr>
                            </m:ctrlPr>
                          </m:fPr>
                          <m:num>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e>
                            </m:d>
                          </m:num>
                          <m:den>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b="0" i="1" smtClean="0">
                                        <a:latin typeface="Cambria Math" panose="02040503050406030204" pitchFamily="18" charset="0"/>
                                      </a:rPr>
                                      <m:t>−</m:t>
                                    </m:r>
                                  </m:sup>
                                </m:sSup>
                              </m:e>
                            </m:d>
                          </m:den>
                        </m:f>
                      </m:e>
                    </m:func>
                    <m:r>
                      <a:rPr lang="en-IN" b="0" i="1" smtClean="0">
                        <a:latin typeface="Cambria Math" panose="02040503050406030204" pitchFamily="18" charset="0"/>
                        <a:ea typeface="Cambria Math" panose="02040503050406030204" pitchFamily="18" charset="0"/>
                      </a:rPr>
                      <m:t>≥0</m:t>
                    </m:r>
                  </m:oMath>
                </a14:m>
                <a:endParaRPr lang="en-IN" dirty="0"/>
              </a:p>
              <a:p>
                <a:r>
                  <a:rPr lang="en-IN" b="1" dirty="0"/>
                  <a:t>Historical note</a:t>
                </a:r>
                <a:r>
                  <a:rPr lang="en-IN" dirty="0"/>
                  <a:t>: although Fisher’s linear discriminant is the name given to a special case (that assumes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r>
                      <m:rPr>
                        <m:sty m:val="p"/>
                      </m:rPr>
                      <a:rPr lang="en-IN">
                        <a:latin typeface="Cambria Math" panose="02040503050406030204" pitchFamily="18" charset="0"/>
                      </a:rPr>
                      <m:t>Σ</m:t>
                    </m:r>
                  </m:oMath>
                </a14:m>
                <a:r>
                  <a:rPr lang="en-IN" dirty="0"/>
                  <a:t>), Fisher’s original article (1936) did consider the general case (ref. Wikipedia)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63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21</a:t>
            </a:fld>
            <a:endParaRPr lang="en-US"/>
          </a:p>
        </p:txBody>
      </p:sp>
    </p:spTree>
    <p:extLst>
      <p:ext uri="{BB962C8B-B14F-4D97-AF65-F5344CB8AC3E}">
        <p14:creationId xmlns:p14="http://schemas.microsoft.com/office/powerpoint/2010/main" val="368547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Generative </a:t>
            </a:r>
            <a:r>
              <a:rPr lang="en-IN"/>
              <a:t>Learning for </a:t>
            </a:r>
            <a:r>
              <a:rPr lang="en-IN" dirty="0"/>
              <a:t>Missing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2106458" cy="5746376"/>
              </a:xfrm>
            </p:spPr>
            <p:txBody>
              <a:bodyPr>
                <a:normAutofit/>
              </a:bodyPr>
              <a:lstStyle/>
              <a:p>
                <a:r>
                  <a:rPr lang="en-IN" dirty="0"/>
                  <a:t>Suppose a test data point comes that has certain features missing</a:t>
                </a:r>
              </a:p>
              <a:p>
                <a:pPr lvl="2"/>
                <a:r>
                  <a:rPr lang="en-IN" dirty="0"/>
                  <a:t>Assume for sake of simplicity that only the last </a:t>
                </a:r>
                <a14:m>
                  <m:oMath xmlns:m="http://schemas.openxmlformats.org/officeDocument/2006/math">
                    <m:r>
                      <a:rPr lang="en-IN" b="0" i="1" smtClean="0">
                        <a:latin typeface="Cambria Math" panose="02040503050406030204" pitchFamily="18" charset="0"/>
                      </a:rPr>
                      <m:t>𝑘</m:t>
                    </m:r>
                  </m:oMath>
                </a14:m>
                <a:r>
                  <a:rPr lang="en-IN" dirty="0"/>
                  <a:t> coordinates go missing i.e.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1" i="0" smtClean="0">
                                <a:latin typeface="Cambria Math" panose="02040503050406030204" pitchFamily="18" charset="0"/>
                              </a:rPr>
                              <m:t>𝐱</m:t>
                            </m:r>
                          </m:e>
                          <m:sub>
                            <m:r>
                              <a:rPr lang="en-IN" b="0" i="1" smtClean="0">
                                <a:latin typeface="Cambria Math" panose="02040503050406030204" pitchFamily="18" charset="0"/>
                              </a:rPr>
                              <m:t>𝑜</m:t>
                            </m:r>
                          </m:sub>
                          <m:sup>
                            <m:r>
                              <a:rPr lang="en-IN" b="0" i="1" smtClean="0">
                                <a:latin typeface="Cambria Math" panose="02040503050406030204" pitchFamily="18" charset="0"/>
                              </a:rPr>
                              <m:t>𝑡</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1" i="0" smtClean="0">
                                <a:latin typeface="Cambria Math" panose="02040503050406030204" pitchFamily="18" charset="0"/>
                              </a:rPr>
                              <m:t>𝐱</m:t>
                            </m:r>
                          </m:e>
                          <m:sub>
                            <m:r>
                              <a:rPr lang="en-IN" b="0" i="1" smtClean="0">
                                <a:latin typeface="Cambria Math" panose="02040503050406030204" pitchFamily="18" charset="0"/>
                              </a:rPr>
                              <m:t>𝑚</m:t>
                            </m:r>
                          </m:sub>
                          <m:sup>
                            <m:r>
                              <a:rPr lang="en-IN" b="0" i="1" smtClean="0">
                                <a:latin typeface="Cambria Math" panose="02040503050406030204" pitchFamily="18" charset="0"/>
                              </a:rPr>
                              <m:t>𝑡</m:t>
                            </m:r>
                          </m:sup>
                        </m:sSubSup>
                      </m:e>
                    </m:d>
                    <m:r>
                      <a:rPr lang="en-IN" b="0" i="1" smtClean="0">
                        <a:latin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r>
                          <a:rPr lang="en-IN" b="1" i="0">
                            <a:latin typeface="Cambria Math" panose="02040503050406030204" pitchFamily="18" charset="0"/>
                          </a:rPr>
                          <m:t>𝐱</m:t>
                        </m:r>
                      </m:e>
                      <m:sub>
                        <m:r>
                          <a:rPr lang="en-IN" b="0" i="1" smtClean="0">
                            <a:latin typeface="Cambria Math" panose="02040503050406030204" pitchFamily="18" charset="0"/>
                          </a:rPr>
                          <m:t>𝑜</m:t>
                        </m:r>
                      </m:sub>
                      <m:sup>
                        <m:r>
                          <a:rPr lang="en-IN">
                            <a:latin typeface="Cambria Math" panose="02040503050406030204" pitchFamily="18" charset="0"/>
                          </a:rPr>
                          <m:t>𝑡</m:t>
                        </m:r>
                      </m:sup>
                    </m:sSub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𝑘</m:t>
                        </m:r>
                      </m:sup>
                    </m:sSup>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r>
                          <a:rPr lang="en-IN" b="1" i="0">
                            <a:latin typeface="Cambria Math" panose="02040503050406030204" pitchFamily="18" charset="0"/>
                          </a:rPr>
                          <m:t>𝐱</m:t>
                        </m:r>
                      </m:e>
                      <m:sub>
                        <m:r>
                          <a:rPr lang="en-IN">
                            <a:latin typeface="Cambria Math" panose="02040503050406030204" pitchFamily="18" charset="0"/>
                          </a:rPr>
                          <m:t>𝑚</m:t>
                        </m:r>
                      </m:sub>
                      <m:sup>
                        <m:r>
                          <a:rPr lang="en-IN">
                            <a:latin typeface="Cambria Math" panose="02040503050406030204" pitchFamily="18" charset="0"/>
                          </a:rPr>
                          <m:t>𝑡</m:t>
                        </m:r>
                      </m:sup>
                    </m:sSub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𝑘</m:t>
                        </m:r>
                      </m:sup>
                    </m:sSup>
                  </m:oMath>
                </a14:m>
                <a:r>
                  <a:rPr lang="en-IN" dirty="0"/>
                  <a:t> (o = observed, m = missing)</a:t>
                </a:r>
              </a:p>
              <a:p>
                <a:r>
                  <a:rPr lang="en-IN" dirty="0"/>
                  <a:t>In such cases, generative models can help reconstruct the data point as well as classify it correctly – just use marginal probability!!</a:t>
                </a:r>
              </a:p>
              <a:p>
                <a:pPr lvl="2"/>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b="1">
                        <a:latin typeface="Cambria Math" panose="02040503050406030204" pitchFamily="18" charset="0"/>
                        <a:ea typeface="Cambria Math" panose="02040503050406030204" pitchFamily="18" charset="0"/>
                      </a:rPr>
                      <m:t>=</m:t>
                    </m:r>
                    <m:nary>
                      <m:naryPr>
                        <m:supHide m:val="on"/>
                        <m:ctrlPr>
                          <a:rPr lang="en-IN" b="1" i="1">
                            <a:latin typeface="Cambria Math" panose="02040503050406030204" pitchFamily="18" charset="0"/>
                            <a:ea typeface="Cambria Math" panose="02040503050406030204" pitchFamily="18" charset="0"/>
                          </a:rPr>
                        </m:ctrlPr>
                      </m:naryPr>
                      <m:sub>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a:latin typeface="Cambria Math" panose="02040503050406030204" pitchFamily="18" charset="0"/>
                                <a:ea typeface="Cambria Math" panose="02040503050406030204" pitchFamily="18" charset="0"/>
                              </a:rPr>
                              <m:t>𝑘</m:t>
                            </m:r>
                          </m:sup>
                        </m:sSup>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a:latin typeface="Cambria Math" panose="02040503050406030204" pitchFamily="18" charset="0"/>
                                <a:ea typeface="Cambria Math" panose="02040503050406030204" pitchFamily="18" charset="0"/>
                              </a:rPr>
                              <m:t>,</m:t>
                            </m:r>
                            <m:r>
                              <a:rPr lang="en-IN" b="1" i="0">
                                <a:latin typeface="Cambria Math" panose="02040503050406030204" pitchFamily="18" charset="0"/>
                                <a:ea typeface="Cambria Math" panose="02040503050406030204" pitchFamily="18" charset="0"/>
                              </a:rPr>
                              <m:t>𝐯</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e>
                    </m:nary>
                    <m:r>
                      <a:rPr lang="en-IN">
                        <a:latin typeface="Cambria Math" panose="02040503050406030204" pitchFamily="18" charset="0"/>
                        <a:ea typeface="Cambria Math" panose="02040503050406030204" pitchFamily="18" charset="0"/>
                      </a:rPr>
                      <m:t>𝑑</m:t>
                    </m:r>
                    <m:r>
                      <a:rPr lang="en-IN" b="1" i="0">
                        <a:latin typeface="Cambria Math" panose="02040503050406030204" pitchFamily="18" charset="0"/>
                        <a:ea typeface="Cambria Math" panose="02040503050406030204" pitchFamily="18" charset="0"/>
                      </a:rPr>
                      <m:t>𝐯</m:t>
                    </m:r>
                  </m:oMath>
                </a14:m>
                <a:r>
                  <a:rPr lang="en-IN" dirty="0"/>
                  <a:t> (law of total probability)</a:t>
                </a:r>
              </a:p>
              <a:p>
                <a:pPr lvl="2"/>
                <a:r>
                  <a:rPr lang="en-IN" dirty="0"/>
                  <a:t>All </a:t>
                </a:r>
                <a:r>
                  <a:rPr lang="en-IN" dirty="0" err="1"/>
                  <a:t>marginals</a:t>
                </a:r>
                <a:r>
                  <a:rPr lang="en-IN" dirty="0"/>
                  <a:t> of Gaussians are Gaussian. If </a:t>
                </a:r>
                <a14:m>
                  <m:oMath xmlns:m="http://schemas.openxmlformats.org/officeDocument/2006/math">
                    <m:r>
                      <a:rPr lang="en-IN" b="1" i="0" smtClean="0">
                        <a:latin typeface="Cambria Math" panose="02040503050406030204" pitchFamily="18" charset="0"/>
                      </a:rPr>
                      <m:t>𝐱</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𝛍</m:t>
                        </m:r>
                        <m:r>
                          <a:rPr lang="en-IN" b="0" i="1"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Σ</m:t>
                        </m:r>
                      </m:e>
                    </m:d>
                  </m:oMath>
                </a14:m>
                <a:r>
                  <a:rPr lang="en-IN" dirty="0"/>
                  <a:t> then </a:t>
                </a:r>
                <a14:m>
                  <m:oMath xmlns:m="http://schemas.openxmlformats.org/officeDocument/2006/math">
                    <m:sSub>
                      <m:sSubPr>
                        <m:ctrlPr>
                          <a:rPr lang="en-IN" b="1" i="1" smtClean="0">
                            <a:latin typeface="Cambria Math" panose="02040503050406030204" pitchFamily="18" charset="0"/>
                          </a:rPr>
                        </m:ctrlPr>
                      </m:sSubPr>
                      <m:e>
                        <m:r>
                          <a:rPr lang="en-IN" b="1" i="0">
                            <a:latin typeface="Cambria Math" panose="02040503050406030204" pitchFamily="18" charset="0"/>
                          </a:rPr>
                          <m:t>𝐱</m:t>
                        </m:r>
                      </m:e>
                      <m:sub>
                        <m:r>
                          <a:rPr lang="en-IN" b="0" i="1" smtClean="0">
                            <a:latin typeface="Cambria Math" panose="02040503050406030204" pitchFamily="18" charset="0"/>
                          </a:rPr>
                          <m:t>𝑜</m:t>
                        </m:r>
                      </m:sub>
                    </m:sSub>
                    <m:r>
                      <a:rPr lang="en-IN">
                        <a:latin typeface="Cambria Math" panose="02040503050406030204" pitchFamily="18" charset="0"/>
                      </a:rPr>
                      <m:t>∼</m:t>
                    </m:r>
                    <m:r>
                      <a:rPr lang="en-IN">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1" i="0">
                                <a:latin typeface="Cambria Math" panose="02040503050406030204" pitchFamily="18" charset="0"/>
                                <a:ea typeface="Cambria Math" panose="02040503050406030204" pitchFamily="18" charset="0"/>
                              </a:rPr>
                              <m:t>𝛍</m:t>
                            </m:r>
                          </m:e>
                          <m:sub>
                            <m:r>
                              <a:rPr lang="en-IN" b="0" i="1" smtClean="0">
                                <a:latin typeface="Cambria Math" panose="02040503050406030204" pitchFamily="18" charset="0"/>
                                <a:ea typeface="Cambria Math" panose="02040503050406030204" pitchFamily="18" charset="0"/>
                              </a:rPr>
                              <m:t>𝑜</m:t>
                            </m:r>
                          </m:sub>
                        </m:sSub>
                        <m:r>
                          <a:rPr lang="en-IN">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m:rPr>
                                <m:sty m:val="p"/>
                              </m:rPr>
                              <a:rPr lang="en-IN" i="0">
                                <a:latin typeface="Cambria Math" panose="02040503050406030204" pitchFamily="18" charset="0"/>
                                <a:ea typeface="Cambria Math" panose="02040503050406030204" pitchFamily="18" charset="0"/>
                              </a:rPr>
                              <m:t>Σ</m:t>
                            </m:r>
                          </m:e>
                          <m:sub>
                            <m:r>
                              <a:rPr lang="en-IN" b="0" i="1" smtClean="0">
                                <a:latin typeface="Cambria Math" panose="02040503050406030204" pitchFamily="18" charset="0"/>
                                <a:ea typeface="Cambria Math" panose="02040503050406030204" pitchFamily="18" charset="0"/>
                              </a:rPr>
                              <m:t>𝑜𝑜</m:t>
                            </m:r>
                          </m:sub>
                        </m:sSub>
                      </m:e>
                    </m:d>
                  </m:oMath>
                </a14:m>
                <a:endParaRPr lang="en-IN" dirty="0"/>
              </a:p>
              <a:p>
                <a:pPr lvl="2"/>
                <a:r>
                  <a:rPr lang="en-IN" dirty="0"/>
                  <a:t>Can use this to classify </a:t>
                </a:r>
                <a14:m>
                  <m:oMath xmlns:m="http://schemas.openxmlformats.org/officeDocument/2006/math">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oMath>
                </a14:m>
                <a:r>
                  <a:rPr lang="en-IN" dirty="0"/>
                  <a:t> into some class, say </a:t>
                </a:r>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𝑦</m:t>
                            </m:r>
                          </m:e>
                        </m:acc>
                      </m:e>
                      <m:sup>
                        <m:r>
                          <a:rPr lang="en-IN" b="0" i="1" dirty="0" smtClean="0">
                            <a:latin typeface="Cambria Math" panose="02040503050406030204" pitchFamily="18" charset="0"/>
                          </a:rPr>
                          <m:t>𝑡</m:t>
                        </m:r>
                      </m:sup>
                    </m:sSup>
                  </m:oMath>
                </a14:m>
                <a:endParaRPr lang="en-IN" dirty="0"/>
              </a:p>
              <a:p>
                <a:pPr lvl="2"/>
                <a:r>
                  <a:rPr lang="en-IN" dirty="0"/>
                  <a:t>Afterward, using the predicted class </a:t>
                </a:r>
                <a14:m>
                  <m:oMath xmlns:m="http://schemas.openxmlformats.org/officeDocument/2006/math">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a:rPr lang="en-IN">
                                <a:latin typeface="Cambria Math" panose="02040503050406030204" pitchFamily="18" charset="0"/>
                              </a:rPr>
                              <m:t>𝑦</m:t>
                            </m:r>
                          </m:e>
                        </m:acc>
                      </m:e>
                      <m:sup>
                        <m:r>
                          <a:rPr lang="en-IN" dirty="0">
                            <a:latin typeface="Cambria Math" panose="02040503050406030204" pitchFamily="18" charset="0"/>
                          </a:rPr>
                          <m:t>𝑡</m:t>
                        </m:r>
                      </m:sup>
                    </m:sSup>
                  </m:oMath>
                </a14:m>
                <a:r>
                  <a:rPr lang="en-IN" dirty="0"/>
                  <a:t>, we can even fill in missing features</a:t>
                </a:r>
              </a:p>
              <a:p>
                <a:pPr lvl="2"/>
                <a:r>
                  <a:rPr lang="en-IN" dirty="0"/>
                  <a:t>This step is called </a:t>
                </a:r>
                <a:r>
                  <a:rPr lang="en-IN" b="1" i="0" dirty="0"/>
                  <a:t>feature imputation</a:t>
                </a:r>
                <a:r>
                  <a:rPr lang="en-IN" dirty="0"/>
                  <a:t> in machine learning</a:t>
                </a:r>
              </a:p>
              <a:p>
                <a:pPr lvl="2"/>
                <a14:m>
                  <m:oMath xmlns:m="http://schemas.openxmlformats.org/officeDocument/2006/math">
                    <m:sSubSup>
                      <m:sSubSupPr>
                        <m:ctrlPr>
                          <a:rPr lang="en-IN" b="0" i="1" dirty="0" smtClean="0">
                            <a:latin typeface="Cambria Math" panose="02040503050406030204" pitchFamily="18" charset="0"/>
                          </a:rPr>
                        </m:ctrlPr>
                      </m:sSubSup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𝐱</m:t>
                            </m:r>
                          </m:e>
                        </m:acc>
                      </m:e>
                      <m:sub>
                        <m:r>
                          <a:rPr lang="en-IN" b="0" i="1" dirty="0" smtClean="0">
                            <a:latin typeface="Cambria Math" panose="02040503050406030204" pitchFamily="18" charset="0"/>
                          </a:rPr>
                          <m:t>𝑚</m:t>
                        </m:r>
                      </m:sub>
                      <m:sup>
                        <m:r>
                          <a:rPr lang="en-IN" b="0" i="1" dirty="0" smtClean="0">
                            <a:latin typeface="Cambria Math" panose="02040503050406030204" pitchFamily="18" charset="0"/>
                          </a:rPr>
                          <m:t>𝑡</m:t>
                        </m:r>
                      </m:sup>
                    </m:sSubSup>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max</m:t>
                                </m:r>
                              </m:e>
                              <m:lim>
                                <m:r>
                                  <a:rPr lang="en-IN" b="1" i="0" dirty="0" smtClean="0">
                                    <a:latin typeface="Cambria Math" panose="02040503050406030204" pitchFamily="18" charset="0"/>
                                  </a:rPr>
                                  <m:t>𝐯</m:t>
                                </m:r>
                              </m:lim>
                            </m:limLow>
                          </m:fName>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𝐯</m:t>
                                </m:r>
                                <m:r>
                                  <a:rPr lang="en-IN">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m:t>
                                </m:r>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b="0" i="1" smtClean="0">
                                            <a:latin typeface="Cambria Math" panose="02040503050406030204" pitchFamily="18" charset="0"/>
                                            <a:ea typeface="Cambria Math" panose="02040503050406030204" pitchFamily="18" charset="0"/>
                                          </a:rPr>
                                        </m:ctrlPr>
                                      </m:accPr>
                                      <m:e>
                                        <m:r>
                                          <a:rPr lang="en-IN">
                                            <a:latin typeface="Cambria Math" panose="02040503050406030204" pitchFamily="18" charset="0"/>
                                            <a:ea typeface="Cambria Math" panose="02040503050406030204" pitchFamily="18" charset="0"/>
                                          </a:rPr>
                                          <m:t>𝑦</m:t>
                                        </m:r>
                                      </m:e>
                                    </m:acc>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e>
                        </m:func>
                      </m:e>
                    </m:func>
                    <m:r>
                      <a:rPr lang="en-IN" b="0" i="1" dirty="0" smtClean="0">
                        <a:latin typeface="Cambria Math" panose="02040503050406030204" pitchFamily="18" charset="0"/>
                      </a:rPr>
                      <m:t>=</m:t>
                    </m:r>
                    <m:sSubSup>
                      <m:sSubSupPr>
                        <m:ctrlPr>
                          <a:rPr lang="en-IN" b="0" i="1" dirty="0" smtClean="0">
                            <a:latin typeface="Cambria Math" panose="02040503050406030204" pitchFamily="18" charset="0"/>
                          </a:rPr>
                        </m:ctrlPr>
                      </m:sSubSupPr>
                      <m:e>
                        <m:r>
                          <a:rPr lang="en-IN" b="1" i="0" dirty="0" smtClean="0">
                            <a:latin typeface="Cambria Math" panose="02040503050406030204" pitchFamily="18" charset="0"/>
                          </a:rPr>
                          <m:t>𝛍</m:t>
                        </m:r>
                      </m:e>
                      <m:sub>
                        <m:r>
                          <a:rPr lang="en-IN" b="0" i="1" dirty="0" smtClean="0">
                            <a:latin typeface="Cambria Math" panose="02040503050406030204" pitchFamily="18" charset="0"/>
                          </a:rPr>
                          <m:t>𝑚</m:t>
                        </m:r>
                      </m:sub>
                      <m:sup>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sup>
                    </m:sSubSup>
                    <m:r>
                      <a:rPr lang="en-IN" b="0" i="1" dirty="0" smtClean="0">
                        <a:latin typeface="Cambria Math" panose="02040503050406030204" pitchFamily="18" charset="0"/>
                      </a:rPr>
                      <m:t>+</m:t>
                    </m:r>
                    <m:sSubSup>
                      <m:sSubSupPr>
                        <m:ctrlPr>
                          <a:rPr lang="en-IN" b="0" i="1" dirty="0" smtClean="0">
                            <a:latin typeface="Cambria Math" panose="02040503050406030204" pitchFamily="18" charset="0"/>
                          </a:rPr>
                        </m:ctrlPr>
                      </m:sSubSupPr>
                      <m:e>
                        <m:r>
                          <m:rPr>
                            <m:sty m:val="p"/>
                          </m:rPr>
                          <a:rPr lang="en-IN" b="0" i="0" dirty="0" smtClean="0">
                            <a:latin typeface="Cambria Math" panose="02040503050406030204" pitchFamily="18" charset="0"/>
                          </a:rPr>
                          <m:t>Σ</m:t>
                        </m:r>
                      </m:e>
                      <m:sub>
                        <m:r>
                          <a:rPr lang="en-IN" b="0" i="1" dirty="0" smtClean="0">
                            <a:latin typeface="Cambria Math" panose="02040503050406030204" pitchFamily="18" charset="0"/>
                          </a:rPr>
                          <m:t>𝑚𝑜</m:t>
                        </m:r>
                      </m:sub>
                      <m:sup>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sup>
                    </m:sSubSup>
                    <m:sSup>
                      <m:sSupPr>
                        <m:ctrlPr>
                          <a:rPr lang="en-IN" b="0" i="1" dirty="0" smtClean="0">
                            <a:latin typeface="Cambria Math" panose="02040503050406030204" pitchFamily="18" charset="0"/>
                          </a:rPr>
                        </m:ctrlPr>
                      </m:sSupPr>
                      <m:e>
                        <m:d>
                          <m:dPr>
                            <m:ctrlPr>
                              <a:rPr lang="en-IN" b="0" i="1" dirty="0" smtClean="0">
                                <a:latin typeface="Cambria Math" panose="02040503050406030204" pitchFamily="18" charset="0"/>
                              </a:rPr>
                            </m:ctrlPr>
                          </m:dPr>
                          <m:e>
                            <m:sSubSup>
                              <m:sSubSupPr>
                                <m:ctrlPr>
                                  <a:rPr lang="en-IN" b="0" i="1" dirty="0" smtClean="0">
                                    <a:latin typeface="Cambria Math" panose="02040503050406030204" pitchFamily="18" charset="0"/>
                                  </a:rPr>
                                </m:ctrlPr>
                              </m:sSubSupPr>
                              <m:e>
                                <m:r>
                                  <m:rPr>
                                    <m:sty m:val="p"/>
                                  </m:rPr>
                                  <a:rPr lang="en-IN" b="0" i="0" dirty="0" smtClean="0">
                                    <a:latin typeface="Cambria Math" panose="02040503050406030204" pitchFamily="18" charset="0"/>
                                  </a:rPr>
                                  <m:t>Σ</m:t>
                                </m:r>
                              </m:e>
                              <m:sub>
                                <m:r>
                                  <a:rPr lang="en-IN" b="0" i="1" dirty="0" smtClean="0">
                                    <a:latin typeface="Cambria Math" panose="02040503050406030204" pitchFamily="18" charset="0"/>
                                  </a:rPr>
                                  <m:t>𝑜𝑜</m:t>
                                </m:r>
                              </m:sub>
                              <m:sup>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sup>
                            </m:sSubSup>
                          </m:e>
                        </m:d>
                      </m:e>
                      <m:sup>
                        <m:r>
                          <a:rPr lang="en-IN" b="0" i="1" dirty="0" smtClean="0">
                            <a:latin typeface="Cambria Math" panose="02040503050406030204" pitchFamily="18" charset="0"/>
                          </a:rPr>
                          <m:t>−1</m:t>
                        </m:r>
                      </m:sup>
                    </m:sSup>
                    <m:d>
                      <m:dPr>
                        <m:ctrlPr>
                          <a:rPr lang="en-IN" b="0" i="1" dirty="0" smtClean="0">
                            <a:latin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b="0" i="1" smtClean="0">
                            <a:latin typeface="Cambria Math" panose="02040503050406030204" pitchFamily="18" charset="0"/>
                            <a:ea typeface="Cambria Math" panose="02040503050406030204" pitchFamily="18" charset="0"/>
                          </a:rPr>
                          <m:t>−</m:t>
                        </m:r>
                        <m:sSubSup>
                          <m:sSubSupPr>
                            <m:ctrlPr>
                              <a:rPr lang="en-IN" i="1" dirty="0">
                                <a:latin typeface="Cambria Math" panose="02040503050406030204" pitchFamily="18" charset="0"/>
                              </a:rPr>
                            </m:ctrlPr>
                          </m:sSubSupPr>
                          <m:e>
                            <m:r>
                              <a:rPr lang="en-IN" b="1" i="0" dirty="0">
                                <a:latin typeface="Cambria Math" panose="02040503050406030204" pitchFamily="18" charset="0"/>
                              </a:rPr>
                              <m:t>𝛍</m:t>
                            </m:r>
                          </m:e>
                          <m:sub>
                            <m:r>
                              <a:rPr lang="en-IN" b="0" i="1" dirty="0" smtClean="0">
                                <a:latin typeface="Cambria Math" panose="02040503050406030204" pitchFamily="18" charset="0"/>
                              </a:rPr>
                              <m:t>𝑜</m:t>
                            </m:r>
                          </m:sub>
                          <m:sup>
                            <m:sSup>
                              <m:sSupPr>
                                <m:ctrlPr>
                                  <a:rPr lang="en-IN" i="1" dirty="0">
                                    <a:latin typeface="Cambria Math" panose="02040503050406030204" pitchFamily="18" charset="0"/>
                                  </a:rPr>
                                </m:ctrlPr>
                              </m:sSupPr>
                              <m:e>
                                <m:acc>
                                  <m:accPr>
                                    <m:chr m:val="̂"/>
                                    <m:ctrlPr>
                                      <a:rPr lang="en-IN" i="1" dirty="0">
                                        <a:latin typeface="Cambria Math" panose="02040503050406030204" pitchFamily="18" charset="0"/>
                                      </a:rPr>
                                    </m:ctrlPr>
                                  </m:accPr>
                                  <m:e>
                                    <m:r>
                                      <a:rPr lang="en-IN" dirty="0">
                                        <a:latin typeface="Cambria Math" panose="02040503050406030204" pitchFamily="18" charset="0"/>
                                      </a:rPr>
                                      <m:t>𝑦</m:t>
                                    </m:r>
                                  </m:e>
                                </m:acc>
                              </m:e>
                              <m:sup>
                                <m:r>
                                  <a:rPr lang="en-IN" dirty="0">
                                    <a:latin typeface="Cambria Math" panose="02040503050406030204" pitchFamily="18" charset="0"/>
                                  </a:rPr>
                                  <m:t>𝑡</m:t>
                                </m:r>
                              </m:sup>
                            </m:sSup>
                          </m:sup>
                        </m:sSubSup>
                      </m:e>
                    </m:d>
                  </m:oMath>
                </a14:m>
                <a:endParaRPr lang="en-IN" dirty="0"/>
              </a:p>
              <a:p>
                <a:pPr lvl="2"/>
                <a:r>
                  <a:rPr lang="en-IN" dirty="0"/>
                  <a:t>Turns out, conditionals of Gaussian are Gaussian too </a:t>
                </a:r>
                <a:r>
                  <a:rPr lang="en-IN" i="0" dirty="0">
                    <a:sym typeface="Wingdings" panose="05000000000000000000" pitchFamily="2" charset="2"/>
                  </a:rPr>
                  <a:t></a:t>
                </a:r>
                <a:endParaRPr lang="en-IN" i="0"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2106458" cy="5746376"/>
              </a:xfrm>
              <a:blipFill>
                <a:blip r:embed="rId2"/>
                <a:stretch>
                  <a:fillRect l="-554" t="-2545" r="-101" b="-233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212" y="1111623"/>
            <a:ext cx="1864034" cy="1864034"/>
          </a:xfrm>
          <a:prstGeom prst="rect">
            <a:avLst/>
          </a:prstGeom>
        </p:spPr>
      </p:pic>
      <p:sp>
        <p:nvSpPr>
          <p:cNvPr id="6" name="Rectangular Callout 5"/>
          <p:cNvSpPr/>
          <p:nvPr/>
        </p:nvSpPr>
        <p:spPr>
          <a:xfrm>
            <a:off x="1129560" y="1056327"/>
            <a:ext cx="9467923" cy="1230460"/>
          </a:xfrm>
          <a:prstGeom prst="wedgeRectCallout">
            <a:avLst>
              <a:gd name="adj1" fmla="val 56079"/>
              <a:gd name="adj2" fmla="val 5242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if I don’t know which coordinates are missing (e.g. a pixel in an image is white – is it because it was supposed to be white or is it because the </a:t>
            </a:r>
            <a:r>
              <a:rPr lang="en-IN" sz="2400" dirty="0" err="1">
                <a:solidFill>
                  <a:schemeClr val="bg1"/>
                </a:solidFill>
                <a:latin typeface="+mj-lt"/>
              </a:rPr>
              <a:t>color</a:t>
            </a:r>
            <a:r>
              <a:rPr lang="en-IN" sz="2400" dirty="0">
                <a:solidFill>
                  <a:schemeClr val="bg1"/>
                </a:solidFill>
                <a:latin typeface="+mj-lt"/>
              </a:rPr>
              <a:t> information for that pixel is missing). What can we do then?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2759" y="4690092"/>
            <a:ext cx="1846937" cy="1846937"/>
          </a:xfrm>
          <a:prstGeom prst="rect">
            <a:avLst/>
          </a:prstGeom>
        </p:spPr>
      </p:pic>
      <p:sp>
        <p:nvSpPr>
          <p:cNvPr id="15" name="Rectangular Callout 14"/>
          <p:cNvSpPr/>
          <p:nvPr/>
        </p:nvSpPr>
        <p:spPr>
          <a:xfrm>
            <a:off x="1129559" y="4600420"/>
            <a:ext cx="9467923" cy="1230460"/>
          </a:xfrm>
          <a:prstGeom prst="wedgeRectCallout">
            <a:avLst>
              <a:gd name="adj1" fmla="val 56079"/>
              <a:gd name="adj2" fmla="val 5242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if my training data is itself incomplete, e.g. has missing features or even completely wrong labels. What if these corruptions are adversarial i.e. the result of mischief designed to make the ML </a:t>
            </a:r>
            <a:r>
              <a:rPr lang="en-IN" sz="2400" dirty="0" err="1">
                <a:solidFill>
                  <a:schemeClr val="bg1"/>
                </a:solidFill>
                <a:latin typeface="+mj-lt"/>
              </a:rPr>
              <a:t>algo</a:t>
            </a:r>
            <a:r>
              <a:rPr lang="en-IN" sz="2400" dirty="0">
                <a:solidFill>
                  <a:schemeClr val="bg1"/>
                </a:solidFill>
                <a:latin typeface="+mj-lt"/>
              </a:rPr>
              <a:t> fail?</a:t>
            </a:r>
          </a:p>
        </p:txBody>
      </p:sp>
      <p:grpSp>
        <p:nvGrpSpPr>
          <p:cNvPr id="16" name="Group 15">
            <a:extLst>
              <a:ext uri="{FF2B5EF4-FFF2-40B4-BE49-F238E27FC236}">
                <a16:creationId xmlns:a16="http://schemas.microsoft.com/office/drawing/2014/main" id="{630477C3-F95C-8010-2CF8-4874FAEFCC7B}"/>
              </a:ext>
            </a:extLst>
          </p:cNvPr>
          <p:cNvGrpSpPr/>
          <p:nvPr/>
        </p:nvGrpSpPr>
        <p:grpSpPr>
          <a:xfrm>
            <a:off x="10657933" y="3237428"/>
            <a:ext cx="1143000" cy="1143000"/>
            <a:chOff x="2379643" y="355681"/>
            <a:chExt cx="1143000" cy="1143000"/>
          </a:xfrm>
        </p:grpSpPr>
        <p:sp>
          <p:nvSpPr>
            <p:cNvPr id="17" name="Oval 16">
              <a:extLst>
                <a:ext uri="{FF2B5EF4-FFF2-40B4-BE49-F238E27FC236}">
                  <a16:creationId xmlns:a16="http://schemas.microsoft.com/office/drawing/2014/main" id="{9337DBF6-0377-7E74-6D2D-45151F754F2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EB89B129-3585-08CF-8F61-A7A23AD2713E}"/>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213349AC-FFE7-981B-013A-D822325845B3}"/>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5A6F69CB-4ADD-1A4B-BF44-DA666494CDAF}"/>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7FC6C9B0-4A21-E6F0-58E5-CB9F9C501CC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3" name="Rectangular Callout 12"/>
          <p:cNvSpPr/>
          <p:nvPr/>
        </p:nvSpPr>
        <p:spPr>
          <a:xfrm>
            <a:off x="2722652" y="3130192"/>
            <a:ext cx="7703521" cy="1242053"/>
          </a:xfrm>
          <a:prstGeom prst="wedgeRectCallout">
            <a:avLst>
              <a:gd name="adj1" fmla="val 59167"/>
              <a:gd name="adj2" fmla="val 4401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All these questions can be dealt with (to some extent) but require more sophisticated methods. Entire sub-areas of ML e.g. adversarial learning, robust learning are devoted to these</a:t>
            </a:r>
          </a:p>
        </p:txBody>
      </p:sp>
    </p:spTree>
    <p:extLst>
      <p:ext uri="{BB962C8B-B14F-4D97-AF65-F5344CB8AC3E}">
        <p14:creationId xmlns:p14="http://schemas.microsoft.com/office/powerpoint/2010/main" val="20575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righ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5"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EM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If we instantiate the EM algorithm with the GMM likelihoods, we will recover the soft k-means algorithm</a:t>
                </a:r>
              </a:p>
              <a:p>
                <a:pPr lvl="2"/>
                <a:r>
                  <a:rPr lang="en-IN" dirty="0"/>
                  <a:t>Thus, the soft k-means algorithm is yet another heuristic way (the k-means </a:t>
                </a:r>
                <a:r>
                  <a:rPr lang="en-IN" dirty="0" err="1"/>
                  <a:t>algo</a:t>
                </a:r>
                <a:r>
                  <a:rPr lang="en-IN" dirty="0"/>
                  <a:t> was the first) to compute an MLE which is difficult to compute directly! </a:t>
                </a:r>
              </a:p>
              <a:p>
                <a:r>
                  <a:rPr lang="en-IN" dirty="0"/>
                  <a:t>The EM algorithm has pros and cons over alternating optimization</a:t>
                </a:r>
              </a:p>
              <a:p>
                <a:pPr lvl="2"/>
                <a:r>
                  <a:rPr lang="en-IN" b="1" dirty="0">
                    <a:solidFill>
                      <a:srgbClr val="FF0000"/>
                    </a:solidFill>
                  </a:rPr>
                  <a:t>Con</a:t>
                </a:r>
                <a:r>
                  <a:rPr lang="en-IN" dirty="0"/>
                  <a:t>: EM is usually more expensive to execute than alternating optimization</a:t>
                </a:r>
              </a:p>
              <a:p>
                <a:pPr lvl="2"/>
                <a:r>
                  <a:rPr lang="en-IN" b="1" dirty="0">
                    <a:solidFill>
                      <a:srgbClr val="00B050"/>
                    </a:solidFill>
                  </a:rPr>
                  <a:t>Pro</a:t>
                </a:r>
                <a:r>
                  <a:rPr lang="en-IN" dirty="0"/>
                  <a:t>: EM will ensures that objective value of the original problem i.e.</a:t>
                </a:r>
              </a:p>
              <a:p>
                <a:pPr lvl="2"/>
                <a14:m>
                  <m:oMath xmlns:m="http://schemas.openxmlformats.org/officeDocument/2006/math">
                    <m:func>
                      <m:funcPr>
                        <m:ctrlPr>
                          <a:rPr lang="en-IN" i="1">
                            <a:latin typeface="Cambria Math" panose="02040503050406030204" pitchFamily="18" charset="0"/>
                            <a:ea typeface="Cambria Math" panose="02040503050406030204" pitchFamily="18" charset="0"/>
                          </a:rPr>
                        </m:ctrlPr>
                      </m:funcPr>
                      <m:fName>
                        <m:r>
                          <m:rPr>
                            <m:sty m:val="p"/>
                          </m:rPr>
                          <a:rPr lang="en-IN" i="0">
                            <a:latin typeface="Cambria Math" panose="02040503050406030204" pitchFamily="18" charset="0"/>
                            <a:ea typeface="Cambria Math" panose="02040503050406030204" pitchFamily="18" charset="0"/>
                          </a:rPr>
                          <m:t>arg</m:t>
                        </m:r>
                      </m:fName>
                      <m:e>
                        <m:func>
                          <m:funcPr>
                            <m:ctrlPr>
                              <a:rPr lang="en-IN" i="1">
                                <a:latin typeface="Cambria Math" panose="02040503050406030204" pitchFamily="18" charset="0"/>
                                <a:ea typeface="Cambria Math" panose="02040503050406030204" pitchFamily="18" charset="0"/>
                              </a:rPr>
                            </m:ctrlPr>
                          </m:funcPr>
                          <m:fName>
                            <m:limLow>
                              <m:limLowPr>
                                <m:ctrlPr>
                                  <a:rPr lang="en-IN" i="1">
                                    <a:latin typeface="Cambria Math" panose="02040503050406030204" pitchFamily="18" charset="0"/>
                                    <a:ea typeface="Cambria Math" panose="02040503050406030204" pitchFamily="18" charset="0"/>
                                  </a:rPr>
                                </m:ctrlPr>
                              </m:limLowPr>
                              <m:e>
                                <m:r>
                                  <m:rPr>
                                    <m:sty m:val="p"/>
                                  </m:rPr>
                                  <a:rPr lang="en-IN" i="0">
                                    <a:latin typeface="Cambria Math" panose="02040503050406030204" pitchFamily="18" charset="0"/>
                                    <a:ea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a:latin typeface="Cambria Math" panose="02040503050406030204" pitchFamily="18" charset="0"/>
                                      </a:rPr>
                                      <m:t>1</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a:latin typeface="Cambria Math" panose="02040503050406030204" pitchFamily="18" charset="0"/>
                                      </a:rPr>
                                      <m:t>2</m:t>
                                    </m:r>
                                  </m:sup>
                                </m:s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rPr>
                                </m:ctrlPr>
                              </m:naryPr>
                              <m:sub>
                                <m:r>
                                  <m:rPr>
                                    <m:brk m:alnAt="25"/>
                                  </m:rPr>
                                  <a:rPr lang="en-IN">
                                    <a:latin typeface="Cambria Math" panose="02040503050406030204" pitchFamily="18" charset="0"/>
                                  </a:rPr>
                                  <m:t>𝑖</m:t>
                                </m:r>
                                <m:r>
                                  <a:rPr lang="en-IN">
                                    <a:latin typeface="Cambria Math" panose="02040503050406030204" pitchFamily="18" charset="0"/>
                                  </a:rPr>
                                  <m:t>=1</m:t>
                                </m:r>
                              </m:sub>
                              <m:sup>
                                <m:r>
                                  <a:rPr lang="en-IN">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nary>
                                          <m:naryPr>
                                            <m:chr m:val="∑"/>
                                            <m:limLoc m:val="subSup"/>
                                            <m:supHide m:val="on"/>
                                            <m:ctrlPr>
                                              <a:rPr lang="en-IN" i="1">
                                                <a:latin typeface="Cambria Math" panose="02040503050406030204" pitchFamily="18" charset="0"/>
                                              </a:rPr>
                                            </m:ctrlPr>
                                          </m:naryPr>
                                          <m:sub>
                                            <m:r>
                                              <a:rPr lang="en-IN">
                                                <a:latin typeface="Cambria Math" panose="02040503050406030204" pitchFamily="18" charset="0"/>
                                              </a:rPr>
                                              <m:t>𝑐</m:t>
                                            </m:r>
                                            <m:r>
                                              <a:rPr lang="en-IN">
                                                <a:latin typeface="Cambria Math" panose="02040503050406030204" pitchFamily="18" charset="0"/>
                                              </a:rPr>
                                              <m:t>∈</m:t>
                                            </m:r>
                                            <m:d>
                                              <m:dPr>
                                                <m:begChr m:val="{"/>
                                                <m:endChr m:val="}"/>
                                                <m:ctrlPr>
                                                  <a:rPr lang="en-IN" i="1">
                                                    <a:latin typeface="Cambria Math" panose="02040503050406030204" pitchFamily="18" charset="0"/>
                                                  </a:rPr>
                                                </m:ctrlPr>
                                              </m:dPr>
                                              <m:e>
                                                <m:r>
                                                  <a:rPr lang="en-IN">
                                                    <a:latin typeface="Cambria Math" panose="02040503050406030204" pitchFamily="18" charset="0"/>
                                                  </a:rPr>
                                                  <m:t>1,2</m:t>
                                                </m:r>
                                              </m:e>
                                            </m:d>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𝑧</m:t>
                                                    </m:r>
                                                  </m:e>
                                                  <m:sub>
                                                    <m:r>
                                                      <a:rPr lang="en-IN">
                                                        <a:latin typeface="Cambria Math" panose="02040503050406030204" pitchFamily="18" charset="0"/>
                                                        <a:ea typeface="Cambria Math" panose="02040503050406030204" pitchFamily="18" charset="0"/>
                                                      </a:rPr>
                                                      <m:t>𝑖</m:t>
                                                    </m:r>
                                                  </m:sub>
                                                </m:sSub>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1</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𝛍</m:t>
                                                    </m:r>
                                                  </m:e>
                                                  <m:sup>
                                                    <m:r>
                                                      <a:rPr lang="en-IN">
                                                        <a:latin typeface="Cambria Math" panose="02040503050406030204" pitchFamily="18" charset="0"/>
                                                        <a:ea typeface="Cambria Math" panose="02040503050406030204" pitchFamily="18" charset="0"/>
                                                      </a:rPr>
                                                      <m:t>2</m:t>
                                                    </m:r>
                                                  </m:sup>
                                                </m:sSup>
                                              </m:e>
                                            </m:d>
                                          </m:e>
                                        </m:nary>
                                      </m:e>
                                    </m:d>
                                  </m:e>
                                </m:func>
                              </m:e>
                            </m:nary>
                          </m:e>
                        </m:func>
                      </m:e>
                    </m:func>
                  </m:oMath>
                </a14:m>
                <a:endParaRPr lang="en-IN" dirty="0"/>
              </a:p>
              <a:p>
                <a:pPr lvl="2"/>
                <a:r>
                  <a:rPr lang="en-IN" dirty="0"/>
                  <a:t>… always keeps going up at every iteration – monotonic progress!!</a:t>
                </a:r>
              </a:p>
              <a:p>
                <a:pPr lvl="2"/>
                <a:r>
                  <a:rPr lang="en-IN" dirty="0"/>
                  <a:t>However, no guarantee that we will ever reach the global maximum</a:t>
                </a:r>
              </a:p>
              <a:p>
                <a:pPr lvl="2"/>
                <a:r>
                  <a:rPr lang="en-IN" dirty="0"/>
                  <a:t>May converge to, and get stuck at, a local maximum instead</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89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a:t>
            </a:fld>
            <a:endParaRPr lang="en-US"/>
          </a:p>
        </p:txBody>
      </p:sp>
      <p:sp>
        <p:nvSpPr>
          <p:cNvPr id="5" name="Rectangle 4"/>
          <p:cNvSpPr/>
          <p:nvPr/>
        </p:nvSpPr>
        <p:spPr>
          <a:xfrm>
            <a:off x="770562" y="4274049"/>
            <a:ext cx="1869896" cy="67809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8" name="TextBox 7"/>
              <p:cNvSpPr txBox="1"/>
              <p:nvPr/>
            </p:nvSpPr>
            <p:spPr>
              <a:xfrm>
                <a:off x="2894151" y="1472095"/>
                <a:ext cx="6318732" cy="5240794"/>
              </a:xfrm>
              <a:prstGeom prst="rect">
                <a:avLst/>
              </a:prstGeom>
              <a:solidFill>
                <a:schemeClr val="tx1"/>
              </a:solidFill>
              <a:ln w="38100">
                <a:solidFill>
                  <a:schemeClr val="accent2"/>
                </a:solidFill>
                <a:prstDash val="dash"/>
              </a:ln>
            </p:spPr>
            <p:txBody>
              <a:bodyPr wrap="square" rtlCol="0">
                <a:spAutoFit/>
              </a:bodyPr>
              <a:lstStyle/>
              <a:p>
                <a:pPr lvl="0" algn="ctr"/>
                <a:r>
                  <a:rPr lang="en-IN" sz="3600" dirty="0">
                    <a:solidFill>
                      <a:schemeClr val="bg1"/>
                    </a:solidFill>
                    <a:latin typeface="Calibri Light" panose="020F0302020204030204"/>
                  </a:rPr>
                  <a:t>EM for GMM</a:t>
                </a:r>
              </a:p>
              <a:p>
                <a:pPr marL="514350" lvl="0" indent="-514350">
                  <a:buFont typeface="+mj-lt"/>
                  <a:buAutoNum type="arabicPeriod"/>
                </a:pPr>
                <a:r>
                  <a:rPr lang="en-IN" sz="3200" dirty="0">
                    <a:solidFill>
                      <a:schemeClr val="bg1"/>
                    </a:solidFill>
                    <a:latin typeface="Calibri Light" panose="020F0302020204030204"/>
                  </a:rPr>
                  <a:t>Initialize means </a:t>
                </a:r>
                <a14:m>
                  <m:oMath xmlns:m="http://schemas.openxmlformats.org/officeDocument/2006/math">
                    <m:sSub>
                      <m:sSubPr>
                        <m:ctrlPr>
                          <a:rPr lang="en-IN" sz="3200" i="1">
                            <a:solidFill>
                              <a:schemeClr val="bg1"/>
                            </a:solidFill>
                            <a:latin typeface="Cambria Math" panose="02040503050406030204" pitchFamily="18" charset="0"/>
                          </a:rPr>
                        </m:ctrlPr>
                      </m:sSubPr>
                      <m:e>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i="1">
                                    <a:solidFill>
                                      <a:schemeClr val="bg1"/>
                                    </a:solidFill>
                                    <a:latin typeface="Cambria Math" panose="02040503050406030204" pitchFamily="18" charset="0"/>
                                  </a:rPr>
                                  <m:t>𝝁</m:t>
                                </m:r>
                              </m:e>
                              <m:sup>
                                <m:r>
                                  <a:rPr lang="en-IN" sz="3200" i="1">
                                    <a:solidFill>
                                      <a:schemeClr val="bg1"/>
                                    </a:solidFill>
                                    <a:latin typeface="Cambria Math" panose="02040503050406030204" pitchFamily="18" charset="0"/>
                                  </a:rPr>
                                  <m:t>𝑐</m:t>
                                </m:r>
                              </m:sup>
                            </m:sSup>
                          </m:e>
                        </m:d>
                      </m:e>
                      <m:sub>
                        <m:r>
                          <a:rPr lang="en-IN" sz="3200" i="1">
                            <a:solidFill>
                              <a:schemeClr val="bg1"/>
                            </a:solidFill>
                            <a:latin typeface="Cambria Math" panose="02040503050406030204" pitchFamily="18" charset="0"/>
                          </a:rPr>
                          <m:t>𝑐</m:t>
                        </m:r>
                        <m:r>
                          <a:rPr lang="en-IN" sz="3200" i="1">
                            <a:solidFill>
                              <a:schemeClr val="bg1"/>
                            </a:solidFill>
                            <a:latin typeface="Cambria Math" panose="02040503050406030204" pitchFamily="18" charset="0"/>
                          </a:rPr>
                          <m:t>=1…</m:t>
                        </m:r>
                        <m:r>
                          <a:rPr lang="en-IN" sz="3200" i="1">
                            <a:solidFill>
                              <a:schemeClr val="bg1"/>
                            </a:solidFill>
                            <a:latin typeface="Cambria Math" panose="02040503050406030204" pitchFamily="18" charset="0"/>
                          </a:rPr>
                          <m:t>𝐶</m:t>
                        </m:r>
                      </m:sub>
                    </m:sSub>
                  </m:oMath>
                </a14:m>
                <a:endParaRPr lang="en-US" sz="3200" b="1"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For </a:t>
                </a:r>
                <a14:m>
                  <m:oMath xmlns:m="http://schemas.openxmlformats.org/officeDocument/2006/math">
                    <m:r>
                      <a:rPr lang="en-IN" sz="3200" i="1">
                        <a:solidFill>
                          <a:schemeClr val="bg1"/>
                        </a:solidFill>
                        <a:latin typeface="Cambria Math" panose="02040503050406030204" pitchFamily="18" charset="0"/>
                      </a:rPr>
                      <m:t>𝑖</m:t>
                    </m:r>
                    <m:r>
                      <a:rPr lang="en-IN" sz="3200" i="1">
                        <a:solidFill>
                          <a:schemeClr val="bg1"/>
                        </a:solidFill>
                        <a:latin typeface="Cambria Math" panose="02040503050406030204" pitchFamily="18" charset="0"/>
                      </a:rPr>
                      <m:t>∈</m:t>
                    </m:r>
                    <m:d>
                      <m:dPr>
                        <m:begChr m:val="["/>
                        <m:endChr m:val="]"/>
                        <m:ctrlPr>
                          <a:rPr lang="en-IN" sz="3200" i="1">
                            <a:solidFill>
                              <a:schemeClr val="bg1"/>
                            </a:solidFill>
                            <a:latin typeface="Cambria Math" panose="02040503050406030204" pitchFamily="18" charset="0"/>
                          </a:rPr>
                        </m:ctrlPr>
                      </m:dPr>
                      <m:e>
                        <m:r>
                          <a:rPr lang="en-IN" sz="3200" i="1">
                            <a:solidFill>
                              <a:schemeClr val="bg1"/>
                            </a:solidFill>
                            <a:latin typeface="Cambria Math" panose="02040503050406030204" pitchFamily="18" charset="0"/>
                          </a:rPr>
                          <m:t>𝑛</m:t>
                        </m:r>
                      </m:e>
                    </m:d>
                  </m:oMath>
                </a14:m>
                <a:r>
                  <a:rPr lang="en-IN" sz="3200" dirty="0">
                    <a:solidFill>
                      <a:schemeClr val="bg1"/>
                    </a:solidFill>
                    <a:latin typeface="Calibri Light" panose="020F0302020204030204"/>
                  </a:rPr>
                  <a:t>, update </a:t>
                </a:r>
                <a14:m>
                  <m:oMath xmlns:m="http://schemas.openxmlformats.org/officeDocument/2006/math">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𝜋</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oMath>
                </a14:m>
                <a:r>
                  <a:rPr lang="en-US" sz="3200" dirty="0">
                    <a:solidFill>
                      <a:schemeClr val="bg1"/>
                    </a:solidFill>
                    <a:latin typeface="Calibri Light" panose="020F0302020204030204"/>
                  </a:rPr>
                  <a:t> using </a:t>
                </a:r>
                <a14:m>
                  <m:oMath xmlns:m="http://schemas.openxmlformats.org/officeDocument/2006/math">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i="1">
                                <a:solidFill>
                                  <a:schemeClr val="bg1"/>
                                </a:solidFill>
                                <a:latin typeface="Cambria Math" panose="02040503050406030204" pitchFamily="18" charset="0"/>
                              </a:rPr>
                              <m:t>𝝁</m:t>
                            </m:r>
                          </m:e>
                          <m:sup>
                            <m:r>
                              <a:rPr lang="en-IN" sz="3200" i="1">
                                <a:solidFill>
                                  <a:schemeClr val="bg1"/>
                                </a:solidFill>
                                <a:latin typeface="Cambria Math" panose="02040503050406030204" pitchFamily="18" charset="0"/>
                              </a:rPr>
                              <m:t>𝑐</m:t>
                            </m:r>
                          </m:sup>
                        </m:sSup>
                      </m:e>
                    </m:d>
                  </m:oMath>
                </a14:m>
                <a:endParaRPr lang="en-IN" sz="3200" dirty="0">
                  <a:solidFill>
                    <a:schemeClr val="bg1"/>
                  </a:solidFill>
                  <a:latin typeface="Calibri Light" panose="020F0302020204030204"/>
                </a:endParaRPr>
              </a:p>
              <a:p>
                <a:pPr marL="971550" lvl="1" indent="-514350">
                  <a:buFont typeface="+mj-lt"/>
                  <a:buAutoNum type="arabicPeriod"/>
                </a:pPr>
                <a:r>
                  <a:rPr lang="en-IN" sz="3200" dirty="0">
                    <a:solidFill>
                      <a:schemeClr val="bg1"/>
                    </a:solidFill>
                    <a:latin typeface="Calibri Light" panose="020F0302020204030204"/>
                  </a:rPr>
                  <a:t>Let </a:t>
                </a:r>
                <a14:m>
                  <m:oMath xmlns:m="http://schemas.openxmlformats.org/officeDocument/2006/math">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𝑝</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r>
                      <a:rPr lang="en-IN" sz="3200" i="1">
                        <a:solidFill>
                          <a:schemeClr val="bg1"/>
                        </a:solidFill>
                        <a:latin typeface="Cambria Math" panose="02040503050406030204" pitchFamily="18" charset="0"/>
                      </a:rPr>
                      <m:t>=</m:t>
                    </m:r>
                    <m:func>
                      <m:funcPr>
                        <m:ctrlPr>
                          <a:rPr lang="en-IN" sz="3200" i="1">
                            <a:solidFill>
                              <a:schemeClr val="bg1"/>
                            </a:solidFill>
                            <a:latin typeface="Cambria Math" panose="02040503050406030204" pitchFamily="18" charset="0"/>
                          </a:rPr>
                        </m:ctrlPr>
                      </m:funcPr>
                      <m:fName>
                        <m:r>
                          <m:rPr>
                            <m:sty m:val="p"/>
                          </m:rPr>
                          <a:rPr lang="en-IN" sz="3200">
                            <a:solidFill>
                              <a:schemeClr val="bg1"/>
                            </a:solidFill>
                            <a:latin typeface="Cambria Math" panose="02040503050406030204" pitchFamily="18" charset="0"/>
                          </a:rPr>
                          <m:t>exp</m:t>
                        </m:r>
                      </m:fName>
                      <m:e>
                        <m:d>
                          <m:dPr>
                            <m:ctrlPr>
                              <a:rPr lang="en-IN" sz="3200" i="1">
                                <a:solidFill>
                                  <a:schemeClr val="bg1"/>
                                </a:solidFill>
                                <a:latin typeface="Cambria Math" panose="02040503050406030204" pitchFamily="18" charset="0"/>
                              </a:rPr>
                            </m:ctrlPr>
                          </m:dPr>
                          <m:e>
                            <m:r>
                              <a:rPr lang="en-IN" sz="3200" i="1">
                                <a:solidFill>
                                  <a:schemeClr val="bg1"/>
                                </a:solidFill>
                                <a:latin typeface="Cambria Math" panose="02040503050406030204" pitchFamily="18" charset="0"/>
                              </a:rPr>
                              <m:t>−</m:t>
                            </m:r>
                            <m:f>
                              <m:fPr>
                                <m:ctrlPr>
                                  <a:rPr lang="en-IN" sz="3200" i="1">
                                    <a:solidFill>
                                      <a:schemeClr val="bg1"/>
                                    </a:solidFill>
                                    <a:latin typeface="Cambria Math" panose="02040503050406030204" pitchFamily="18" charset="0"/>
                                  </a:rPr>
                                </m:ctrlPr>
                              </m:fPr>
                              <m:num>
                                <m:sSubSup>
                                  <m:sSubSupPr>
                                    <m:ctrlPr>
                                      <a:rPr lang="en-IN" sz="3200" i="1">
                                        <a:solidFill>
                                          <a:schemeClr val="bg1"/>
                                        </a:solidFill>
                                        <a:latin typeface="Cambria Math" panose="02040503050406030204" pitchFamily="18" charset="0"/>
                                      </a:rPr>
                                    </m:ctrlPr>
                                  </m:sSubSupPr>
                                  <m:e>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a:solidFill>
                                                  <a:schemeClr val="bg1"/>
                                                </a:solidFill>
                                                <a:latin typeface="Cambria Math" panose="02040503050406030204" pitchFamily="18" charset="0"/>
                                              </a:rPr>
                                              <m:t>𝐱</m:t>
                                            </m:r>
                                          </m:e>
                                          <m:sup>
                                            <m:r>
                                              <a:rPr lang="en-IN" sz="3200" i="1">
                                                <a:solidFill>
                                                  <a:schemeClr val="bg1"/>
                                                </a:solidFill>
                                                <a:latin typeface="Cambria Math" panose="02040503050406030204" pitchFamily="18" charset="0"/>
                                              </a:rPr>
                                              <m:t>𝑖</m:t>
                                            </m:r>
                                          </m:sup>
                                        </m:sSup>
                                        <m:r>
                                          <a:rPr lang="en-IN" sz="3200" i="1">
                                            <a:solidFill>
                                              <a:schemeClr val="bg1"/>
                                            </a:solidFill>
                                            <a:latin typeface="Cambria Math" panose="02040503050406030204" pitchFamily="18" charset="0"/>
                                          </a:rPr>
                                          <m:t>−</m:t>
                                        </m:r>
                                        <m:sSup>
                                          <m:sSupPr>
                                            <m:ctrlPr>
                                              <a:rPr lang="en-IN" sz="3200" i="1">
                                                <a:solidFill>
                                                  <a:schemeClr val="bg1"/>
                                                </a:solidFill>
                                                <a:latin typeface="Cambria Math" panose="02040503050406030204" pitchFamily="18" charset="0"/>
                                              </a:rPr>
                                            </m:ctrlPr>
                                          </m:sSupPr>
                                          <m:e>
                                            <m:r>
                                              <a:rPr lang="en-IN" sz="3200" b="1">
                                                <a:solidFill>
                                                  <a:schemeClr val="bg1"/>
                                                </a:solidFill>
                                                <a:latin typeface="Cambria Math" panose="02040503050406030204" pitchFamily="18" charset="0"/>
                                              </a:rPr>
                                              <m:t>𝛍</m:t>
                                            </m:r>
                                          </m:e>
                                          <m:sup>
                                            <m:r>
                                              <a:rPr lang="en-IN" sz="3200" i="1">
                                                <a:solidFill>
                                                  <a:schemeClr val="bg1"/>
                                                </a:solidFill>
                                                <a:latin typeface="Cambria Math" panose="02040503050406030204" pitchFamily="18" charset="0"/>
                                              </a:rPr>
                                              <m:t>𝑐</m:t>
                                            </m:r>
                                          </m:sup>
                                        </m:sSup>
                                      </m:e>
                                    </m:d>
                                  </m:e>
                                  <m:sub>
                                    <m:r>
                                      <a:rPr lang="en-IN" sz="3200" i="1">
                                        <a:solidFill>
                                          <a:schemeClr val="bg1"/>
                                        </a:solidFill>
                                        <a:latin typeface="Cambria Math" panose="02040503050406030204" pitchFamily="18" charset="0"/>
                                      </a:rPr>
                                      <m:t>2</m:t>
                                    </m:r>
                                  </m:sub>
                                  <m:sup>
                                    <m:r>
                                      <a:rPr lang="en-IN" sz="3200" i="1">
                                        <a:solidFill>
                                          <a:schemeClr val="bg1"/>
                                        </a:solidFill>
                                        <a:latin typeface="Cambria Math" panose="02040503050406030204" pitchFamily="18" charset="0"/>
                                      </a:rPr>
                                      <m:t>2</m:t>
                                    </m:r>
                                  </m:sup>
                                </m:sSubSup>
                              </m:num>
                              <m:den>
                                <m:r>
                                  <a:rPr lang="en-IN" sz="3200" i="1">
                                    <a:solidFill>
                                      <a:schemeClr val="bg1"/>
                                    </a:solidFill>
                                    <a:latin typeface="Cambria Math" panose="02040503050406030204" pitchFamily="18" charset="0"/>
                                  </a:rPr>
                                  <m:t>2</m:t>
                                </m:r>
                              </m:den>
                            </m:f>
                          </m:e>
                        </m:d>
                      </m:e>
                    </m:func>
                  </m:oMath>
                </a14:m>
                <a:endParaRPr lang="en-US" sz="3200" dirty="0">
                  <a:solidFill>
                    <a:schemeClr val="bg1"/>
                  </a:solidFill>
                  <a:latin typeface="Calibri Light" panose="020F0302020204030204"/>
                </a:endParaRPr>
              </a:p>
              <a:p>
                <a:pPr marL="971550" lvl="1" indent="-514350">
                  <a:buFont typeface="+mj-lt"/>
                  <a:buAutoNum type="arabicPeriod"/>
                </a:pPr>
                <a:r>
                  <a:rPr lang="en-US" sz="3200" dirty="0">
                    <a:solidFill>
                      <a:schemeClr val="bg1"/>
                    </a:solidFill>
                    <a:latin typeface="Calibri Light" panose="020F0302020204030204"/>
                  </a:rPr>
                  <a:t>Let </a:t>
                </a:r>
                <a14:m>
                  <m:oMath xmlns:m="http://schemas.openxmlformats.org/officeDocument/2006/math">
                    <m:sSubSup>
                      <m:sSubSupPr>
                        <m:ctrlPr>
                          <a:rPr lang="en-IN" sz="3200" i="1">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r>
                      <a:rPr lang="en-IN" sz="3200" i="1">
                        <a:solidFill>
                          <a:schemeClr val="bg1"/>
                        </a:solidFill>
                        <a:latin typeface="Cambria Math" panose="02040503050406030204" pitchFamily="18" charset="0"/>
                      </a:rPr>
                      <m:t>=</m:t>
                    </m:r>
                    <m:f>
                      <m:fPr>
                        <m:ctrlPr>
                          <a:rPr lang="en-IN" sz="3200" i="1">
                            <a:solidFill>
                              <a:schemeClr val="bg1"/>
                            </a:solidFill>
                            <a:latin typeface="Cambria Math" panose="02040503050406030204" pitchFamily="18" charset="0"/>
                          </a:rPr>
                        </m:ctrlPr>
                      </m:fPr>
                      <m:num>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𝑝</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num>
                      <m:den>
                        <m:nary>
                          <m:naryPr>
                            <m:chr m:val="∑"/>
                            <m:limLoc m:val="subSup"/>
                            <m:ctrlPr>
                              <a:rPr lang="en-IN" sz="3200" i="1">
                                <a:solidFill>
                                  <a:schemeClr val="bg1"/>
                                </a:solidFill>
                                <a:latin typeface="Cambria Math" panose="02040503050406030204" pitchFamily="18" charset="0"/>
                              </a:rPr>
                            </m:ctrlPr>
                          </m:naryPr>
                          <m:sub>
                            <m:r>
                              <m:rPr>
                                <m:brk m:alnAt="25"/>
                              </m:rPr>
                              <a:rPr lang="en-IN" sz="3200" i="1">
                                <a:solidFill>
                                  <a:schemeClr val="bg1"/>
                                </a:solidFill>
                                <a:latin typeface="Cambria Math" panose="02040503050406030204" pitchFamily="18" charset="0"/>
                              </a:rPr>
                              <m:t>𝑐</m:t>
                            </m:r>
                            <m:r>
                              <a:rPr lang="en-IN" sz="3200" i="1">
                                <a:solidFill>
                                  <a:schemeClr val="bg1"/>
                                </a:solidFill>
                                <a:latin typeface="Cambria Math" panose="02040503050406030204" pitchFamily="18" charset="0"/>
                              </a:rPr>
                              <m:t>=1</m:t>
                            </m:r>
                          </m:sub>
                          <m:sup>
                            <m:r>
                              <a:rPr lang="en-IN" sz="3200" i="1">
                                <a:solidFill>
                                  <a:schemeClr val="bg1"/>
                                </a:solidFill>
                                <a:latin typeface="Cambria Math" panose="02040503050406030204" pitchFamily="18" charset="0"/>
                              </a:rPr>
                              <m:t>𝐶</m:t>
                            </m:r>
                          </m:sup>
                          <m:e>
                            <m:sSubSup>
                              <m:sSubSupPr>
                                <m:ctrlPr>
                                  <a:rPr lang="en-IN" sz="3200" i="1">
                                    <a:solidFill>
                                      <a:schemeClr val="bg1"/>
                                    </a:solidFill>
                                    <a:latin typeface="Cambria Math" panose="02040503050406030204" pitchFamily="18" charset="0"/>
                                  </a:rPr>
                                </m:ctrlPr>
                              </m:sSubSupPr>
                              <m:e>
                                <m:r>
                                  <a:rPr lang="en-IN" sz="3200" i="1">
                                    <a:solidFill>
                                      <a:schemeClr val="bg1"/>
                                    </a:solidFill>
                                    <a:latin typeface="Cambria Math" panose="02040503050406030204" pitchFamily="18" charset="0"/>
                                  </a:rPr>
                                  <m:t>𝑝</m:t>
                                </m:r>
                              </m:e>
                              <m:sub>
                                <m:r>
                                  <a:rPr lang="en-IN" sz="3200" i="1">
                                    <a:solidFill>
                                      <a:schemeClr val="bg1"/>
                                    </a:solidFill>
                                    <a:latin typeface="Cambria Math" panose="02040503050406030204" pitchFamily="18" charset="0"/>
                                  </a:rPr>
                                  <m:t>𝑐</m:t>
                                </m:r>
                              </m:sub>
                              <m:sup>
                                <m:r>
                                  <a:rPr lang="en-IN" sz="3200" i="1">
                                    <a:solidFill>
                                      <a:schemeClr val="bg1"/>
                                    </a:solidFill>
                                    <a:latin typeface="Cambria Math" panose="02040503050406030204" pitchFamily="18" charset="0"/>
                                  </a:rPr>
                                  <m:t>𝑖</m:t>
                                </m:r>
                              </m:sup>
                            </m:sSubSup>
                          </m:e>
                        </m:nary>
                      </m:den>
                    </m:f>
                  </m:oMath>
                </a14:m>
                <a:r>
                  <a:rPr lang="en-US" sz="3200" dirty="0">
                    <a:solidFill>
                      <a:schemeClr val="bg1"/>
                    </a:solidFill>
                    <a:latin typeface="Calibri Light" panose="020F0302020204030204"/>
                  </a:rPr>
                  <a:t> (normalize)</a:t>
                </a:r>
              </a:p>
              <a:p>
                <a:pPr marL="514350" lvl="0" indent="-514350">
                  <a:buFont typeface="+mj-lt"/>
                  <a:buAutoNum type="arabicPeriod"/>
                </a:pPr>
                <a:r>
                  <a:rPr lang="en-IN" sz="3200" dirty="0">
                    <a:solidFill>
                      <a:schemeClr val="bg1"/>
                    </a:solidFill>
                    <a:latin typeface="Calibri Light" panose="020F0302020204030204"/>
                  </a:rPr>
                  <a:t>Let </a:t>
                </a:r>
                <a14:m>
                  <m:oMath xmlns:m="http://schemas.openxmlformats.org/officeDocument/2006/math">
                    <m:sSub>
                      <m:sSubPr>
                        <m:ctrlPr>
                          <a:rPr lang="en-IN" sz="3200" i="1">
                            <a:solidFill>
                              <a:schemeClr val="bg1"/>
                            </a:solidFill>
                            <a:latin typeface="Cambria Math" panose="02040503050406030204" pitchFamily="18" charset="0"/>
                          </a:rPr>
                        </m:ctrlPr>
                      </m:sSubPr>
                      <m:e>
                        <m:r>
                          <a:rPr lang="en-IN" sz="3200" i="1">
                            <a:solidFill>
                              <a:schemeClr val="bg1"/>
                            </a:solidFill>
                            <a:latin typeface="Cambria Math" panose="02040503050406030204" pitchFamily="18" charset="0"/>
                          </a:rPr>
                          <m:t>𝑛</m:t>
                        </m:r>
                      </m:e>
                      <m:sub>
                        <m:r>
                          <a:rPr lang="en-IN" sz="3200" i="1">
                            <a:solidFill>
                              <a:schemeClr val="bg1"/>
                            </a:solidFill>
                            <a:latin typeface="Cambria Math" panose="02040503050406030204" pitchFamily="18" charset="0"/>
                          </a:rPr>
                          <m:t>𝑐</m:t>
                        </m:r>
                      </m:sub>
                    </m:sSub>
                    <m:r>
                      <a:rPr lang="en-IN" sz="3200" i="1">
                        <a:solidFill>
                          <a:schemeClr val="bg1"/>
                        </a:solidFill>
                        <a:latin typeface="Cambria Math" panose="02040503050406030204" pitchFamily="18" charset="0"/>
                      </a:rPr>
                      <m:t>=</m:t>
                    </m:r>
                    <m:nary>
                      <m:naryPr>
                        <m:chr m:val="∑"/>
                        <m:limLoc m:val="subSup"/>
                        <m:ctrlPr>
                          <a:rPr lang="en-IN" sz="3200" i="1">
                            <a:solidFill>
                              <a:schemeClr val="bg1"/>
                            </a:solidFill>
                            <a:latin typeface="Cambria Math" panose="02040503050406030204" pitchFamily="18" charset="0"/>
                          </a:rPr>
                        </m:ctrlPr>
                      </m:naryPr>
                      <m:sub>
                        <m:r>
                          <m:rPr>
                            <m:brk m:alnAt="25"/>
                          </m:rPr>
                          <a:rPr lang="en-IN" sz="3200" i="1">
                            <a:solidFill>
                              <a:schemeClr val="bg1"/>
                            </a:solidFill>
                            <a:latin typeface="Cambria Math" panose="02040503050406030204" pitchFamily="18" charset="0"/>
                          </a:rPr>
                          <m:t>𝑖</m:t>
                        </m:r>
                        <m:r>
                          <a:rPr lang="en-IN" sz="3200" i="1">
                            <a:solidFill>
                              <a:schemeClr val="bg1"/>
                            </a:solidFill>
                            <a:latin typeface="Cambria Math" panose="02040503050406030204" pitchFamily="18" charset="0"/>
                          </a:rPr>
                          <m:t>=1</m:t>
                        </m:r>
                      </m:sub>
                      <m:sup>
                        <m:r>
                          <a:rPr lang="en-IN" sz="3200" i="1">
                            <a:solidFill>
                              <a:schemeClr val="bg1"/>
                            </a:solidFill>
                            <a:latin typeface="Cambria Math" panose="02040503050406030204" pitchFamily="18" charset="0"/>
                          </a:rPr>
                          <m:t>𝑛</m:t>
                        </m:r>
                      </m:sup>
                      <m:e>
                        <m:sSubSup>
                          <m:sSubSupPr>
                            <m:ctrlPr>
                              <a:rPr lang="en-IN" sz="3200" i="1">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a:solidFill>
                                  <a:schemeClr val="bg1"/>
                                </a:solidFill>
                                <a:latin typeface="Cambria Math" panose="02040503050406030204" pitchFamily="18" charset="0"/>
                              </a:rPr>
                              <m:t>𝑐</m:t>
                            </m:r>
                          </m:sub>
                          <m:sup>
                            <m:r>
                              <a:rPr lang="en-IN" sz="3200">
                                <a:solidFill>
                                  <a:schemeClr val="bg1"/>
                                </a:solidFill>
                                <a:latin typeface="Cambria Math" panose="02040503050406030204" pitchFamily="18" charset="0"/>
                              </a:rPr>
                              <m:t>𝑖</m:t>
                            </m:r>
                          </m:sup>
                        </m:sSubSup>
                      </m:e>
                    </m:nary>
                  </m:oMath>
                </a14:m>
                <a:endParaRPr lang="en-IN" sz="3200"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Update </a:t>
                </a:r>
                <a14:m>
                  <m:oMath xmlns:m="http://schemas.openxmlformats.org/officeDocument/2006/math">
                    <m:sSup>
                      <m:sSupPr>
                        <m:ctrlPr>
                          <a:rPr lang="en-IN" sz="3200" i="1">
                            <a:solidFill>
                              <a:schemeClr val="bg1"/>
                            </a:solidFill>
                            <a:latin typeface="Cambria Math" panose="02040503050406030204" pitchFamily="18" charset="0"/>
                          </a:rPr>
                        </m:ctrlPr>
                      </m:sSupPr>
                      <m:e>
                        <m:r>
                          <a:rPr lang="en-IN" sz="3200" b="1">
                            <a:solidFill>
                              <a:schemeClr val="bg1"/>
                            </a:solidFill>
                            <a:latin typeface="Cambria Math" panose="02040503050406030204" pitchFamily="18" charset="0"/>
                          </a:rPr>
                          <m:t>𝛍</m:t>
                        </m:r>
                      </m:e>
                      <m:sup>
                        <m:r>
                          <a:rPr lang="en-IN" sz="3200">
                            <a:solidFill>
                              <a:schemeClr val="bg1"/>
                            </a:solidFill>
                            <a:latin typeface="Cambria Math" panose="02040503050406030204" pitchFamily="18" charset="0"/>
                          </a:rPr>
                          <m:t>𝑐</m:t>
                        </m:r>
                      </m:sup>
                    </m:sSup>
                    <m:r>
                      <a:rPr lang="en-IN" sz="3200">
                        <a:solidFill>
                          <a:schemeClr val="bg1"/>
                        </a:solidFill>
                        <a:latin typeface="Cambria Math" panose="02040503050406030204" pitchFamily="18" charset="0"/>
                      </a:rPr>
                      <m:t>=</m:t>
                    </m:r>
                    <m:f>
                      <m:fPr>
                        <m:ctrlPr>
                          <a:rPr lang="en-IN" sz="3200" i="1">
                            <a:solidFill>
                              <a:schemeClr val="bg1"/>
                            </a:solidFill>
                            <a:latin typeface="Cambria Math" panose="02040503050406030204" pitchFamily="18" charset="0"/>
                          </a:rPr>
                        </m:ctrlPr>
                      </m:fPr>
                      <m:num>
                        <m:r>
                          <a:rPr lang="en-IN" sz="3200">
                            <a:solidFill>
                              <a:schemeClr val="bg1"/>
                            </a:solidFill>
                            <a:latin typeface="Cambria Math" panose="02040503050406030204" pitchFamily="18" charset="0"/>
                          </a:rPr>
                          <m:t>1</m:t>
                        </m:r>
                      </m:num>
                      <m:den>
                        <m:sSub>
                          <m:sSubPr>
                            <m:ctrlPr>
                              <a:rPr lang="en-IN" sz="3200" i="1">
                                <a:solidFill>
                                  <a:schemeClr val="bg1"/>
                                </a:solidFill>
                                <a:latin typeface="Cambria Math" panose="02040503050406030204" pitchFamily="18" charset="0"/>
                              </a:rPr>
                            </m:ctrlPr>
                          </m:sSubPr>
                          <m:e>
                            <m:r>
                              <a:rPr lang="en-IN" sz="3200">
                                <a:solidFill>
                                  <a:schemeClr val="bg1"/>
                                </a:solidFill>
                                <a:latin typeface="Cambria Math" panose="02040503050406030204" pitchFamily="18" charset="0"/>
                              </a:rPr>
                              <m:t>𝑛</m:t>
                            </m:r>
                          </m:e>
                          <m:sub>
                            <m:r>
                              <a:rPr lang="en-IN" sz="3200">
                                <a:solidFill>
                                  <a:schemeClr val="bg1"/>
                                </a:solidFill>
                                <a:latin typeface="Cambria Math" panose="02040503050406030204" pitchFamily="18" charset="0"/>
                              </a:rPr>
                              <m:t>𝑐</m:t>
                            </m:r>
                          </m:sub>
                        </m:sSub>
                      </m:den>
                    </m:f>
                    <m:nary>
                      <m:naryPr>
                        <m:chr m:val="∑"/>
                        <m:limLoc m:val="subSup"/>
                        <m:ctrlPr>
                          <a:rPr lang="en-IN" sz="3200" i="1">
                            <a:solidFill>
                              <a:schemeClr val="bg1"/>
                            </a:solidFill>
                            <a:latin typeface="Cambria Math" panose="02040503050406030204" pitchFamily="18" charset="0"/>
                          </a:rPr>
                        </m:ctrlPr>
                      </m:naryPr>
                      <m:sub>
                        <m:r>
                          <m:rPr>
                            <m:brk m:alnAt="25"/>
                          </m:rPr>
                          <a:rPr lang="en-IN" sz="3200">
                            <a:solidFill>
                              <a:schemeClr val="bg1"/>
                            </a:solidFill>
                            <a:latin typeface="Cambria Math" panose="02040503050406030204" pitchFamily="18" charset="0"/>
                          </a:rPr>
                          <m:t>𝑖</m:t>
                        </m:r>
                        <m:r>
                          <a:rPr lang="en-IN" sz="3200">
                            <a:solidFill>
                              <a:schemeClr val="bg1"/>
                            </a:solidFill>
                            <a:latin typeface="Cambria Math" panose="02040503050406030204" pitchFamily="18" charset="0"/>
                          </a:rPr>
                          <m:t>=1</m:t>
                        </m:r>
                      </m:sub>
                      <m:sup>
                        <m:r>
                          <a:rPr lang="en-IN" sz="3200">
                            <a:solidFill>
                              <a:schemeClr val="bg1"/>
                            </a:solidFill>
                            <a:latin typeface="Cambria Math" panose="02040503050406030204" pitchFamily="18" charset="0"/>
                          </a:rPr>
                          <m:t>𝑛</m:t>
                        </m:r>
                      </m:sup>
                      <m:e>
                        <m:sSubSup>
                          <m:sSubSupPr>
                            <m:ctrlPr>
                              <a:rPr lang="en-IN" sz="3200" i="1">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a:solidFill>
                                  <a:schemeClr val="bg1"/>
                                </a:solidFill>
                                <a:latin typeface="Cambria Math" panose="02040503050406030204" pitchFamily="18" charset="0"/>
                              </a:rPr>
                              <m:t>𝑐</m:t>
                            </m:r>
                          </m:sub>
                          <m:sup>
                            <m:r>
                              <a:rPr lang="en-IN" sz="3200">
                                <a:solidFill>
                                  <a:schemeClr val="bg1"/>
                                </a:solidFill>
                                <a:latin typeface="Cambria Math" panose="02040503050406030204" pitchFamily="18" charset="0"/>
                              </a:rPr>
                              <m:t>𝑖</m:t>
                            </m:r>
                          </m:sup>
                        </m:sSubSup>
                        <m:r>
                          <a:rPr lang="en-IN" sz="3200">
                            <a:solidFill>
                              <a:schemeClr val="bg1"/>
                            </a:solidFill>
                            <a:latin typeface="Cambria Math" panose="02040503050406030204" pitchFamily="18" charset="0"/>
                          </a:rPr>
                          <m:t>⋅</m:t>
                        </m:r>
                        <m:sSup>
                          <m:sSupPr>
                            <m:ctrlPr>
                              <a:rPr lang="en-IN" sz="3200" i="1">
                                <a:solidFill>
                                  <a:schemeClr val="bg1"/>
                                </a:solidFill>
                                <a:latin typeface="Cambria Math" panose="02040503050406030204" pitchFamily="18" charset="0"/>
                              </a:rPr>
                            </m:ctrlPr>
                          </m:sSupPr>
                          <m:e>
                            <m:r>
                              <a:rPr lang="en-IN" sz="3200" b="1">
                                <a:solidFill>
                                  <a:schemeClr val="bg1"/>
                                </a:solidFill>
                                <a:latin typeface="Cambria Math" panose="02040503050406030204" pitchFamily="18" charset="0"/>
                              </a:rPr>
                              <m:t>𝐱</m:t>
                            </m:r>
                          </m:e>
                          <m:sup>
                            <m:r>
                              <a:rPr lang="en-IN" sz="3200">
                                <a:solidFill>
                                  <a:schemeClr val="bg1"/>
                                </a:solidFill>
                                <a:latin typeface="Cambria Math" panose="02040503050406030204" pitchFamily="18" charset="0"/>
                              </a:rPr>
                              <m:t>𝑖</m:t>
                            </m:r>
                          </m:sup>
                        </m:sSup>
                      </m:e>
                    </m:nary>
                  </m:oMath>
                </a14:m>
                <a:endParaRPr lang="en-US" sz="3200"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Repeat until convergence</a:t>
                </a:r>
                <a:endParaRPr lang="en-US" sz="3200" dirty="0">
                  <a:solidFill>
                    <a:schemeClr val="bg1"/>
                  </a:solidFill>
                  <a:latin typeface="Calibri Light" panose="020F0302020204030204"/>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94151" y="1472095"/>
                <a:ext cx="6318732" cy="5240794"/>
              </a:xfrm>
              <a:prstGeom prst="rect">
                <a:avLst/>
              </a:prstGeom>
              <a:blipFill>
                <a:blip r:embed="rId3"/>
                <a:stretch>
                  <a:fillRect l="-2303" t="-1386" b="-2656"/>
                </a:stretch>
              </a:blipFill>
              <a:ln w="38100">
                <a:solidFill>
                  <a:schemeClr val="accent2"/>
                </a:solidFill>
                <a:prstDash val="dash"/>
              </a:ln>
            </p:spPr>
            <p:txBody>
              <a:bodyPr/>
              <a:lstStyle/>
              <a:p>
                <a:r>
                  <a:rPr lang="en-IN">
                    <a:noFill/>
                  </a:rPr>
                  <a:t> </a:t>
                </a:r>
              </a:p>
            </p:txBody>
          </p:sp>
        </mc:Fallback>
      </mc:AlternateContent>
      <p:grpSp>
        <p:nvGrpSpPr>
          <p:cNvPr id="6" name="Group 5">
            <a:extLst>
              <a:ext uri="{FF2B5EF4-FFF2-40B4-BE49-F238E27FC236}">
                <a16:creationId xmlns:a16="http://schemas.microsoft.com/office/drawing/2014/main" id="{4B06B474-C93D-029D-D5F4-8A46D7987ED9}"/>
              </a:ext>
            </a:extLst>
          </p:cNvPr>
          <p:cNvGrpSpPr/>
          <p:nvPr/>
        </p:nvGrpSpPr>
        <p:grpSpPr>
          <a:xfrm>
            <a:off x="10646658" y="453012"/>
            <a:ext cx="1143000" cy="1143000"/>
            <a:chOff x="2379643" y="355681"/>
            <a:chExt cx="1143000" cy="1143000"/>
          </a:xfrm>
        </p:grpSpPr>
        <p:sp>
          <p:nvSpPr>
            <p:cNvPr id="7" name="Oval 6">
              <a:extLst>
                <a:ext uri="{FF2B5EF4-FFF2-40B4-BE49-F238E27FC236}">
                  <a16:creationId xmlns:a16="http://schemas.microsoft.com/office/drawing/2014/main" id="{814CDDFF-C57F-944E-BF61-8C55671B79FF}"/>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9" name="Freeform: Shape 8">
              <a:extLst>
                <a:ext uri="{FF2B5EF4-FFF2-40B4-BE49-F238E27FC236}">
                  <a16:creationId xmlns:a16="http://schemas.microsoft.com/office/drawing/2014/main" id="{3098476D-05A7-1A8C-E331-BF595BA30CC8}"/>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0" name="Group 9">
              <a:extLst>
                <a:ext uri="{FF2B5EF4-FFF2-40B4-BE49-F238E27FC236}">
                  <a16:creationId xmlns:a16="http://schemas.microsoft.com/office/drawing/2014/main" id="{1F1DA26C-F672-9822-FD65-19C2EB71631F}"/>
                </a:ext>
              </a:extLst>
            </p:cNvPr>
            <p:cNvGrpSpPr/>
            <p:nvPr/>
          </p:nvGrpSpPr>
          <p:grpSpPr>
            <a:xfrm>
              <a:off x="2676823" y="704523"/>
              <a:ext cx="548640" cy="320040"/>
              <a:chOff x="8209190" y="1852901"/>
              <a:chExt cx="2194560" cy="1280160"/>
            </a:xfrm>
          </p:grpSpPr>
          <p:sp>
            <p:nvSpPr>
              <p:cNvPr id="11" name="Freeform: Shape 10">
                <a:extLst>
                  <a:ext uri="{FF2B5EF4-FFF2-40B4-BE49-F238E27FC236}">
                    <a16:creationId xmlns:a16="http://schemas.microsoft.com/office/drawing/2014/main" id="{369C4AED-F4D4-822C-A60F-633A8EDF604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2" name="Freeform: Shape 11">
                <a:extLst>
                  <a:ext uri="{FF2B5EF4-FFF2-40B4-BE49-F238E27FC236}">
                    <a16:creationId xmlns:a16="http://schemas.microsoft.com/office/drawing/2014/main" id="{BD992C05-53DD-2DD4-78F2-3C51CCE2476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22" name="Rectangular Callout 21"/>
              <p:cNvSpPr/>
              <p:nvPr/>
            </p:nvSpPr>
            <p:spPr>
              <a:xfrm>
                <a:off x="267861" y="36191"/>
                <a:ext cx="10117215" cy="1290794"/>
              </a:xfrm>
              <a:prstGeom prst="wedgeRectCallout">
                <a:avLst>
                  <a:gd name="adj1" fmla="val 57107"/>
                  <a:gd name="adj2" fmla="val 4788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latin typeface="+mj-lt"/>
                  </a:rPr>
                  <a:t>Note</a:t>
                </a:r>
                <a:r>
                  <a:rPr lang="en-IN" sz="2400" dirty="0">
                    <a:solidFill>
                      <a:schemeClr val="bg1"/>
                    </a:solidFill>
                    <a:latin typeface="+mj-lt"/>
                  </a:rPr>
                  <a:t>: assumptions such as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𝑧</m:t>
                            </m:r>
                          </m:e>
                          <m:sub>
                            <m:r>
                              <a:rPr lang="en-IN" sz="2400" i="1">
                                <a:solidFill>
                                  <a:schemeClr val="bg1"/>
                                </a:solidFill>
                                <a:latin typeface="Cambria Math" panose="02040503050406030204" pitchFamily="18" charset="0"/>
                                <a:ea typeface="Cambria Math" panose="02040503050406030204" pitchFamily="18" charset="0"/>
                              </a:rPr>
                              <m:t>𝑖</m:t>
                            </m:r>
                          </m:sub>
                        </m:sSub>
                        <m:r>
                          <a:rPr lang="en-IN" sz="2400" i="1">
                            <a:solidFill>
                              <a:schemeClr val="bg1"/>
                            </a:solidFill>
                            <a:latin typeface="Cambria Math" panose="02040503050406030204" pitchFamily="18" charset="0"/>
                            <a:ea typeface="Cambria Math" panose="02040503050406030204" pitchFamily="18" charset="0"/>
                          </a:rPr>
                          <m:t> | </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𝛍</m:t>
                            </m:r>
                          </m:e>
                          <m:sup>
                            <m:r>
                              <a:rPr lang="en-IN" sz="2400" i="1">
                                <a:solidFill>
                                  <a:schemeClr val="bg1"/>
                                </a:solidFill>
                                <a:latin typeface="Cambria Math" panose="02040503050406030204" pitchFamily="18" charset="0"/>
                                <a:ea typeface="Cambria Math" panose="02040503050406030204" pitchFamily="18" charset="0"/>
                              </a:rPr>
                              <m:t>1</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𝛍</m:t>
                            </m:r>
                          </m:e>
                          <m:sup>
                            <m:r>
                              <a:rPr lang="en-IN" sz="2400" i="1">
                                <a:solidFill>
                                  <a:schemeClr val="bg1"/>
                                </a:solidFill>
                                <a:latin typeface="Cambria Math" panose="02040503050406030204" pitchFamily="18" charset="0"/>
                                <a:ea typeface="Cambria Math" panose="02040503050406030204" pitchFamily="18" charset="0"/>
                              </a:rPr>
                              <m:t>2</m:t>
                            </m:r>
                          </m:sup>
                        </m:sSup>
                      </m:e>
                    </m:d>
                    <m:r>
                      <a:rPr lang="en-IN" sz="2400" i="1">
                        <a:solidFill>
                          <a:schemeClr val="bg1"/>
                        </a:solidFill>
                        <a:latin typeface="Cambria Math" panose="02040503050406030204" pitchFamily="18" charset="0"/>
                        <a:ea typeface="Cambria Math" panose="02040503050406030204" pitchFamily="18" charset="0"/>
                      </a:rPr>
                      <m:t>=</m:t>
                    </m:r>
                  </m:oMath>
                </a14:m>
                <a:r>
                  <a:rPr lang="en-IN" sz="2400" dirty="0">
                    <a:solidFill>
                      <a:schemeClr val="bg1"/>
                    </a:solidFill>
                    <a:latin typeface="Calibri Light" panose="020F0302020204030204" pitchFamily="34" charset="0"/>
                    <a:cs typeface="Calibri Light" panose="020F0302020204030204" pitchFamily="34" charset="0"/>
                  </a:rPr>
                  <a:t> </a:t>
                </a:r>
                <a:r>
                  <a:rPr lang="en-IN" sz="2400" dirty="0" err="1">
                    <a:solidFill>
                      <a:schemeClr val="bg1"/>
                    </a:solidFill>
                    <a:latin typeface="Calibri Light" panose="020F0302020204030204" pitchFamily="34" charset="0"/>
                    <a:cs typeface="Calibri Light" panose="020F0302020204030204" pitchFamily="34" charset="0"/>
                  </a:rPr>
                  <a:t>const</a:t>
                </a:r>
                <a:r>
                  <a:rPr lang="en-IN" sz="2400" dirty="0">
                    <a:solidFill>
                      <a:schemeClr val="bg1"/>
                    </a:solidFill>
                    <a:latin typeface="+mj-lt"/>
                  </a:rPr>
                  <a:t> are made for sake of simplicity. Can execute EM perfectly without making these assumptions as well. However, then updates get more involved – be careful not to make mistakes</a:t>
                </a:r>
              </a:p>
            </p:txBody>
          </p:sp>
        </mc:Choice>
        <mc:Fallback xmlns="">
          <p:sp>
            <p:nvSpPr>
              <p:cNvPr id="22" name="Rectangular Callout 21"/>
              <p:cNvSpPr>
                <a:spLocks noRot="1" noChangeAspect="1" noMove="1" noResize="1" noEditPoints="1" noAdjustHandles="1" noChangeArrowheads="1" noChangeShapeType="1" noTextEdit="1"/>
              </p:cNvSpPr>
              <p:nvPr/>
            </p:nvSpPr>
            <p:spPr>
              <a:xfrm>
                <a:off x="267861" y="36191"/>
                <a:ext cx="10117215" cy="1290794"/>
              </a:xfrm>
              <a:prstGeom prst="wedgeRectCallout">
                <a:avLst>
                  <a:gd name="adj1" fmla="val 57107"/>
                  <a:gd name="adj2" fmla="val 47888"/>
                </a:avLst>
              </a:prstGeom>
              <a:blipFill>
                <a:blip r:embed="rId4"/>
                <a:stretch>
                  <a:fillRect l="-224" b="-5046"/>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35381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8" grpId="1"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Q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2017303" cy="5446492"/>
              </a:xfrm>
            </p:spPr>
            <p:txBody>
              <a:bodyPr/>
              <a:lstStyle/>
              <a:p>
                <a:r>
                  <a:rPr lang="en-IN" dirty="0"/>
                  <a:t>Let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𝑡</m:t>
                        </m:r>
                      </m:sub>
                    </m:sSub>
                    <m:d>
                      <m:dPr>
                        <m:ctrlPr>
                          <a:rPr lang="en-IN" b="0" i="1" smtClean="0">
                            <a:latin typeface="Cambria Math" panose="02040503050406030204" pitchFamily="18" charset="0"/>
                          </a:rPr>
                        </m:ctrlPr>
                      </m:dPr>
                      <m:e>
                        <m:r>
                          <a:rPr lang="en-IN" b="1" i="0" smtClean="0">
                            <a:latin typeface="Cambria Math" panose="02040503050406030204" pitchFamily="18" charset="0"/>
                          </a:rPr>
                          <m:t>𝛉</m:t>
                        </m:r>
                      </m:e>
                    </m:d>
                    <m:r>
                      <a:rPr lang="en-IN" b="0" i="1" smtClean="0">
                        <a:latin typeface="Cambria Math" panose="02040503050406030204" pitchFamily="18" charset="0"/>
                      </a:rPr>
                      <m:t>=</m:t>
                    </m:r>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nary>
                          <m:naryPr>
                            <m:chr m:val="∑"/>
                            <m:limLoc m:val="subSup"/>
                            <m:supHide m:val="on"/>
                            <m:ctrlPr>
                              <a:rPr lang="en-IN" i="1">
                                <a:latin typeface="Cambria Math" panose="02040503050406030204" pitchFamily="18" charset="0"/>
                              </a:rPr>
                            </m:ctrlPr>
                          </m:naryPr>
                          <m:sub>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1,2</m:t>
                                </m:r>
                              </m:e>
                            </m:d>
                          </m:sub>
                          <m:sup/>
                          <m:e>
                            <m:sSubSup>
                              <m:sSubSupPr>
                                <m:ctrlPr>
                                  <a:rPr lang="en-IN" i="1">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𝑞</m:t>
                                </m:r>
                              </m:e>
                              <m:sub>
                                <m:r>
                                  <a:rPr lang="en-IN" i="1">
                                    <a:latin typeface="Cambria Math" panose="02040503050406030204" pitchFamily="18" charset="0"/>
                                    <a:ea typeface="Cambria Math" panose="02040503050406030204" pitchFamily="18" charset="0"/>
                                  </a:rPr>
                                  <m:t>𝑐</m:t>
                                </m:r>
                              </m:sub>
                              <m:sup>
                                <m:r>
                                  <a:rPr lang="en-IN" i="1">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𝑡</m:t>
                                </m:r>
                              </m:sup>
                            </m:sSubSup>
                          </m:e>
                        </m:nary>
                        <m:r>
                          <a:rPr lang="en-IN" b="1"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r>
                                  <a:rPr lang="en-IN" b="1">
                                    <a:latin typeface="Cambria Math" panose="02040503050406030204" pitchFamily="18" charset="0"/>
                                  </a:rPr>
                                  <m:t>𝛉</m:t>
                                </m:r>
                              </m:e>
                            </m:d>
                          </m:e>
                        </m:func>
                        <m:r>
                          <a:rPr lang="en-IN" b="1"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𝑒</m:t>
                            </m:r>
                          </m:e>
                          <m:sub>
                            <m:r>
                              <a:rPr lang="en-IN" i="1">
                                <a:latin typeface="Cambria Math" panose="02040503050406030204" pitchFamily="18" charset="0"/>
                                <a:ea typeface="Cambria Math" panose="02040503050406030204" pitchFamily="18" charset="0"/>
                              </a:rPr>
                              <m:t>𝑖</m:t>
                            </m:r>
                          </m:sub>
                        </m:sSub>
                      </m:e>
                    </m:nary>
                  </m:oMath>
                </a14:m>
                <a:r>
                  <a:rPr lang="en-IN" dirty="0"/>
                  <a:t> be the new objective function constructed at time step </a:t>
                </a:r>
                <a14:m>
                  <m:oMath xmlns:m="http://schemas.openxmlformats.org/officeDocument/2006/math">
                    <m:r>
                      <a:rPr lang="en-IN" b="0" i="1" smtClean="0">
                        <a:latin typeface="Cambria Math" panose="02040503050406030204" pitchFamily="18" charset="0"/>
                      </a:rPr>
                      <m:t>𝑡</m:t>
                    </m:r>
                  </m:oMath>
                </a14:m>
                <a:endParaRPr lang="en-IN" dirty="0"/>
              </a:p>
              <a:p>
                <a:r>
                  <a:rPr lang="en-IN" dirty="0"/>
                  <a:t>The EM algorithm constructs a new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𝑡</m:t>
                        </m:r>
                      </m:sub>
                    </m:sSub>
                  </m:oMath>
                </a14:m>
                <a:r>
                  <a:rPr lang="en-IN" dirty="0"/>
                  <a:t> function at each time during the E-step and maximizes it during the M-step</a:t>
                </a:r>
              </a:p>
              <a:p>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𝛉</m:t>
                        </m:r>
                      </m:e>
                      <m:sup>
                        <m:r>
                          <a:rPr lang="en-IN" b="0" i="1" smtClean="0">
                            <a:latin typeface="Cambria Math" panose="02040503050406030204" pitchFamily="18" charset="0"/>
                          </a:rPr>
                          <m:t>𝑡</m:t>
                        </m:r>
                        <m:r>
                          <a:rPr lang="en-IN" b="0" i="1" smtClean="0">
                            <a:latin typeface="Cambria Math" panose="02040503050406030204" pitchFamily="18" charset="0"/>
                          </a:rPr>
                          <m:t>+1</m:t>
                        </m:r>
                      </m:sup>
                    </m:sSup>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max</m:t>
                            </m:r>
                          </m:fName>
                          <m:e>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𝑡</m:t>
                                </m:r>
                              </m:sub>
                            </m:sSub>
                            <m:d>
                              <m:dPr>
                                <m:ctrlPr>
                                  <a:rPr lang="en-IN" b="0" i="1" smtClean="0">
                                    <a:latin typeface="Cambria Math" panose="02040503050406030204" pitchFamily="18" charset="0"/>
                                  </a:rPr>
                                </m:ctrlPr>
                              </m:dPr>
                              <m:e>
                                <m:r>
                                  <a:rPr lang="en-IN" b="1" i="0" smtClean="0">
                                    <a:latin typeface="Cambria Math" panose="02040503050406030204" pitchFamily="18" charset="0"/>
                                  </a:rPr>
                                  <m:t>𝛉</m:t>
                                </m:r>
                              </m:e>
                            </m:d>
                          </m:e>
                        </m:func>
                      </m:e>
                    </m:func>
                  </m:oMath>
                </a14:m>
                <a:endParaRPr lang="en-IN" dirty="0"/>
              </a:p>
              <a:p>
                <a:r>
                  <a:rPr lang="en-IN" dirty="0"/>
                  <a:t>We have already seen that </a:t>
                </a:r>
                <a14:m>
                  <m:oMath xmlns:m="http://schemas.openxmlformats.org/officeDocument/2006/math">
                    <m:sSub>
                      <m:sSubPr>
                        <m:ctrlPr>
                          <a:rPr lang="en-IN" b="0" i="1" smtClean="0">
                            <a:latin typeface="Cambria Math" panose="02040503050406030204" pitchFamily="18" charset="0"/>
                          </a:rPr>
                        </m:ctrlPr>
                      </m:sSubPr>
                      <m:e>
                        <m:r>
                          <a:rPr lang="en-IN" i="1">
                            <a:latin typeface="Cambria Math" panose="02040503050406030204" pitchFamily="18" charset="0"/>
                          </a:rPr>
                          <m:t>𝑄</m:t>
                        </m:r>
                      </m:e>
                      <m:sub>
                        <m:r>
                          <a:rPr lang="en-IN" b="0" i="1" smtClean="0">
                            <a:latin typeface="Cambria Math" panose="02040503050406030204" pitchFamily="18" charset="0"/>
                          </a:rPr>
                          <m:t>𝑡</m:t>
                        </m:r>
                      </m:sub>
                    </m:sSub>
                    <m:d>
                      <m:dPr>
                        <m:ctrlPr>
                          <a:rPr lang="en-IN" i="1">
                            <a:latin typeface="Cambria Math" panose="02040503050406030204" pitchFamily="18" charset="0"/>
                          </a:rPr>
                        </m:ctrlPr>
                      </m:dPr>
                      <m:e>
                        <m:r>
                          <a:rPr lang="en-IN" b="1">
                            <a:latin typeface="Cambria Math" panose="02040503050406030204" pitchFamily="18" charset="0"/>
                          </a:rPr>
                          <m:t>𝛉</m:t>
                        </m:r>
                      </m:e>
                    </m:d>
                    <m:r>
                      <a:rPr lang="en-IN" b="0" i="1" smtClean="0">
                        <a:latin typeface="Cambria Math" panose="02040503050406030204" pitchFamily="18" charset="0"/>
                      </a:rPr>
                      <m:t>≤</m:t>
                    </m:r>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r>
                                  <a:rPr lang="en-IN" b="1">
                                    <a:latin typeface="Cambria Math" panose="02040503050406030204" pitchFamily="18" charset="0"/>
                                  </a:rPr>
                                  <m:t>𝛉</m:t>
                                </m:r>
                              </m:e>
                            </m:d>
                          </m:e>
                        </m:func>
                      </m:e>
                    </m:nary>
                  </m:oMath>
                </a14:m>
                <a:r>
                  <a:rPr lang="en-IN" dirty="0"/>
                  <a:t> for all </a:t>
                </a:r>
                <a14:m>
                  <m:oMath xmlns:m="http://schemas.openxmlformats.org/officeDocument/2006/math">
                    <m:r>
                      <a:rPr lang="en-IN" b="1" i="0" smtClean="0">
                        <a:latin typeface="Cambria Math" panose="02040503050406030204" pitchFamily="18" charset="0"/>
                      </a:rPr>
                      <m:t>𝛉</m:t>
                    </m:r>
                  </m:oMath>
                </a14:m>
                <a:endParaRPr lang="en-IN" b="1" dirty="0"/>
              </a:p>
              <a:p>
                <a:pPr lvl="2"/>
                <a:r>
                  <a:rPr lang="en-IN" dirty="0"/>
                  <a:t>Easy enough to show that </a:t>
                </a:r>
                <a14:m>
                  <m:oMath xmlns:m="http://schemas.openxmlformats.org/officeDocument/2006/math">
                    <m:sSub>
                      <m:sSubPr>
                        <m:ctrlPr>
                          <a:rPr lang="en-IN" b="0" i="1" smtClean="0">
                            <a:latin typeface="Cambria Math" panose="02040503050406030204" pitchFamily="18" charset="0"/>
                          </a:rPr>
                        </m:ctrlPr>
                      </m:sSubPr>
                      <m:e>
                        <m:r>
                          <a:rPr lang="en-IN">
                            <a:latin typeface="Cambria Math" panose="02040503050406030204" pitchFamily="18" charset="0"/>
                          </a:rPr>
                          <m:t>𝑄</m:t>
                        </m:r>
                      </m:e>
                      <m:sub>
                        <m:r>
                          <a:rPr lang="en-IN" b="0" i="1" smtClean="0">
                            <a:latin typeface="Cambria Math" panose="02040503050406030204" pitchFamily="18" charset="0"/>
                          </a:rPr>
                          <m:t>𝑡</m:t>
                        </m:r>
                      </m:sub>
                    </m:sSub>
                    <m:d>
                      <m:dPr>
                        <m:ctrlPr>
                          <a:rPr lang="en-IN" i="1">
                            <a:latin typeface="Cambria Math" panose="02040503050406030204" pitchFamily="18" charset="0"/>
                          </a:rPr>
                        </m:ctrlPr>
                      </m:dPr>
                      <m:e>
                        <m:sSup>
                          <m:sSupPr>
                            <m:ctrlPr>
                              <a:rPr lang="en-IN" b="1" i="1" smtClean="0">
                                <a:latin typeface="Cambria Math" panose="02040503050406030204" pitchFamily="18" charset="0"/>
                              </a:rPr>
                            </m:ctrlPr>
                          </m:sSupPr>
                          <m:e>
                            <m:r>
                              <a:rPr lang="en-IN" b="1">
                                <a:latin typeface="Cambria Math" panose="02040503050406030204" pitchFamily="18" charset="0"/>
                              </a:rPr>
                              <m:t>𝛉</m:t>
                            </m:r>
                          </m:e>
                          <m:sup>
                            <m:r>
                              <a:rPr lang="en-IN" b="0" i="1" smtClean="0">
                                <a:latin typeface="Cambria Math" panose="02040503050406030204" pitchFamily="18" charset="0"/>
                              </a:rPr>
                              <m:t>𝑡</m:t>
                            </m:r>
                          </m:sup>
                        </m:sSup>
                      </m:e>
                    </m:d>
                    <m:r>
                      <a:rPr lang="en-IN" b="0" i="1" smtClean="0">
                        <a:latin typeface="Cambria Math" panose="02040503050406030204" pitchFamily="18" charset="0"/>
                      </a:rPr>
                      <m:t>=</m:t>
                    </m:r>
                    <m:nary>
                      <m:naryPr>
                        <m:chr m:val="∑"/>
                        <m:limLoc m:val="subSup"/>
                        <m:ctrlPr>
                          <a:rPr lang="en-IN" i="1">
                            <a:latin typeface="Cambria Math" panose="02040503050406030204" pitchFamily="18" charset="0"/>
                          </a:rPr>
                        </m:ctrlPr>
                      </m:naryPr>
                      <m:sub>
                        <m:r>
                          <m:rPr>
                            <m:brk m:alnAt="25"/>
                          </m:rPr>
                          <a:rPr lang="en-IN">
                            <a:latin typeface="Cambria Math" panose="02040503050406030204" pitchFamily="18" charset="0"/>
                          </a:rPr>
                          <m:t>𝑖</m:t>
                        </m:r>
                        <m:r>
                          <a:rPr lang="en-IN">
                            <a:latin typeface="Cambria Math" panose="02040503050406030204" pitchFamily="18" charset="0"/>
                          </a:rPr>
                          <m:t>=1</m:t>
                        </m:r>
                      </m:sub>
                      <m:sup>
                        <m:r>
                          <a:rPr lang="en-IN">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sSup>
                                  <m:sSupPr>
                                    <m:ctrlPr>
                                      <a:rPr lang="en-IN" b="1" i="1" smtClean="0">
                                        <a:latin typeface="Cambria Math" panose="02040503050406030204" pitchFamily="18" charset="0"/>
                                      </a:rPr>
                                    </m:ctrlPr>
                                  </m:sSupPr>
                                  <m:e>
                                    <m:r>
                                      <a:rPr lang="en-IN" b="1">
                                        <a:latin typeface="Cambria Math" panose="02040503050406030204" pitchFamily="18" charset="0"/>
                                      </a:rPr>
                                      <m:t>𝛉</m:t>
                                    </m:r>
                                  </m:e>
                                  <m:sup>
                                    <m:r>
                                      <a:rPr lang="en-IN" b="0" i="1" smtClean="0">
                                        <a:latin typeface="Cambria Math" panose="02040503050406030204" pitchFamily="18" charset="0"/>
                                      </a:rPr>
                                      <m:t>𝑡</m:t>
                                    </m:r>
                                  </m:sup>
                                </m:sSup>
                              </m:e>
                            </m:d>
                          </m:e>
                        </m:func>
                      </m:e>
                    </m:nary>
                  </m:oMath>
                </a14:m>
                <a:endParaRPr lang="en-IN" dirty="0"/>
              </a:p>
              <a:p>
                <a:pPr lvl="2"/>
                <a:r>
                  <a:rPr lang="en-IN" dirty="0"/>
                  <a:t>Some indication as to why EM increases likelihood at each iteration</a:t>
                </a:r>
              </a:p>
              <a:p>
                <a:r>
                  <a:rPr lang="en-IN" dirty="0"/>
                  <a:t>Alternating optimization can be seen as a cousin of EM that uses a </a:t>
                </a:r>
                <a14:m>
                  <m:oMath xmlns:m="http://schemas.openxmlformats.org/officeDocument/2006/math">
                    <m:r>
                      <a:rPr lang="en-IN" b="0" i="1" smtClean="0">
                        <a:latin typeface="Cambria Math" panose="02040503050406030204" pitchFamily="18" charset="0"/>
                      </a:rPr>
                      <m:t>𝑄</m:t>
                    </m:r>
                  </m:oMath>
                </a14:m>
                <a:r>
                  <a:rPr lang="en-IN" dirty="0"/>
                  <a:t> fn of the form </a:t>
                </a:r>
                <a14:m>
                  <m:oMath xmlns:m="http://schemas.openxmlformats.org/officeDocument/2006/math">
                    <m:sSub>
                      <m:sSubPr>
                        <m:ctrlPr>
                          <a:rPr lang="en-IN" sz="2800" b="0" i="1" smtClean="0">
                            <a:latin typeface="Cambria Math" panose="02040503050406030204" pitchFamily="18" charset="0"/>
                          </a:rPr>
                        </m:ctrlPr>
                      </m:sSubPr>
                      <m:e>
                        <m:r>
                          <a:rPr lang="en-IN" sz="2800" i="1">
                            <a:latin typeface="Cambria Math" panose="02040503050406030204" pitchFamily="18" charset="0"/>
                          </a:rPr>
                          <m:t>𝑄</m:t>
                        </m:r>
                      </m:e>
                      <m:sub>
                        <m:r>
                          <a:rPr lang="en-IN" sz="2800" b="0" i="1" smtClean="0">
                            <a:latin typeface="Cambria Math" panose="02040503050406030204" pitchFamily="18" charset="0"/>
                          </a:rPr>
                          <m:t>𝑡</m:t>
                        </m:r>
                      </m:sub>
                    </m:sSub>
                    <m:d>
                      <m:dPr>
                        <m:ctrlPr>
                          <a:rPr lang="en-IN" sz="2800" i="1">
                            <a:latin typeface="Cambria Math" panose="02040503050406030204" pitchFamily="18" charset="0"/>
                          </a:rPr>
                        </m:ctrlPr>
                      </m:dPr>
                      <m:e>
                        <m:r>
                          <a:rPr lang="en-IN" sz="2800" b="1">
                            <a:latin typeface="Cambria Math" panose="02040503050406030204" pitchFamily="18" charset="0"/>
                          </a:rPr>
                          <m:t>𝛉</m:t>
                        </m:r>
                      </m:e>
                    </m:d>
                    <m:r>
                      <a:rPr lang="en-IN" sz="2800" i="1">
                        <a:latin typeface="Cambria Math" panose="02040503050406030204" pitchFamily="18" charset="0"/>
                      </a:rPr>
                      <m:t>=</m:t>
                    </m:r>
                    <m:nary>
                      <m:naryPr>
                        <m:chr m:val="∑"/>
                        <m:limLoc m:val="subSup"/>
                        <m:ctrlPr>
                          <a:rPr lang="en-IN" sz="2800" i="1" smtClean="0">
                            <a:latin typeface="Cambria Math" panose="02040503050406030204" pitchFamily="18" charset="0"/>
                          </a:rPr>
                        </m:ctrlPr>
                      </m:naryPr>
                      <m:sub>
                        <m:r>
                          <m:rPr>
                            <m:brk m:alnAt="25"/>
                          </m:rPr>
                          <a:rPr lang="en-IN" sz="2800" i="1">
                            <a:latin typeface="Cambria Math" panose="02040503050406030204" pitchFamily="18" charset="0"/>
                          </a:rPr>
                          <m:t>𝑖</m:t>
                        </m:r>
                        <m:r>
                          <a:rPr lang="en-IN" sz="2800" i="1">
                            <a:latin typeface="Cambria Math" panose="02040503050406030204" pitchFamily="18" charset="0"/>
                          </a:rPr>
                          <m:t>=1</m:t>
                        </m:r>
                      </m:sub>
                      <m:sup>
                        <m:r>
                          <a:rPr lang="en-IN" sz="2800" i="1">
                            <a:latin typeface="Cambria Math" panose="02040503050406030204" pitchFamily="18" charset="0"/>
                          </a:rPr>
                          <m:t>𝑛</m:t>
                        </m:r>
                      </m:sup>
                      <m:e>
                        <m:func>
                          <m:funcPr>
                            <m:ctrlPr>
                              <a:rPr lang="en-IN" sz="2800" i="1">
                                <a:latin typeface="Cambria Math" panose="02040503050406030204" pitchFamily="18" charset="0"/>
                              </a:rPr>
                            </m:ctrlPr>
                          </m:funcPr>
                          <m:fName>
                            <m:r>
                              <m:rPr>
                                <m:sty m:val="p"/>
                              </m:rPr>
                              <a:rPr lang="en-IN" sz="2800">
                                <a:latin typeface="Cambria Math" panose="02040503050406030204" pitchFamily="18" charset="0"/>
                              </a:rPr>
                              <m:t>ln</m:t>
                            </m:r>
                          </m:fName>
                          <m:e>
                            <m:r>
                              <a:rPr lang="en-IN" sz="2800" i="1">
                                <a:latin typeface="Cambria Math" panose="02040503050406030204" pitchFamily="18" charset="0"/>
                                <a:ea typeface="Cambria Math" panose="02040503050406030204" pitchFamily="18" charset="0"/>
                              </a:rPr>
                              <m:t>ℙ</m:t>
                            </m:r>
                            <m:d>
                              <m:dPr>
                                <m:begChr m:val="["/>
                                <m:endChr m:val="]"/>
                                <m:ctrlPr>
                                  <a:rPr lang="en-IN" sz="2800" i="1">
                                    <a:latin typeface="Cambria Math" panose="02040503050406030204" pitchFamily="18" charset="0"/>
                                    <a:ea typeface="Cambria Math" panose="02040503050406030204" pitchFamily="18" charset="0"/>
                                  </a:rPr>
                                </m:ctrlPr>
                              </m:dPr>
                              <m:e>
                                <m:sSup>
                                  <m:sSupPr>
                                    <m:ctrlPr>
                                      <a:rPr lang="en-IN" sz="2800" i="1">
                                        <a:latin typeface="Cambria Math" panose="02040503050406030204" pitchFamily="18" charset="0"/>
                                        <a:ea typeface="Cambria Math" panose="02040503050406030204" pitchFamily="18" charset="0"/>
                                      </a:rPr>
                                    </m:ctrlPr>
                                  </m:sSupPr>
                                  <m:e>
                                    <m:r>
                                      <a:rPr lang="en-IN" sz="2800" b="1">
                                        <a:latin typeface="Cambria Math" panose="02040503050406030204" pitchFamily="18" charset="0"/>
                                        <a:ea typeface="Cambria Math" panose="02040503050406030204" pitchFamily="18" charset="0"/>
                                      </a:rPr>
                                      <m:t>𝐱</m:t>
                                    </m:r>
                                  </m:e>
                                  <m:sup>
                                    <m:r>
                                      <a:rPr lang="en-IN" sz="2800" i="1">
                                        <a:latin typeface="Cambria Math" panose="02040503050406030204" pitchFamily="18" charset="0"/>
                                        <a:ea typeface="Cambria Math" panose="02040503050406030204" pitchFamily="18" charset="0"/>
                                      </a:rPr>
                                      <m:t>𝑖</m:t>
                                    </m:r>
                                  </m:sup>
                                </m:sSup>
                                <m:r>
                                  <a:rPr lang="en-IN" sz="2800" i="1">
                                    <a:latin typeface="Cambria Math" panose="02040503050406030204" pitchFamily="18" charset="0"/>
                                    <a:ea typeface="Cambria Math" panose="02040503050406030204" pitchFamily="18" charset="0"/>
                                  </a:rPr>
                                  <m:t>, </m:t>
                                </m:r>
                                <m:sSub>
                                  <m:sSubPr>
                                    <m:ctrlPr>
                                      <a:rPr lang="en-IN" sz="2800" b="0" i="1" smtClean="0">
                                        <a:latin typeface="Cambria Math" panose="02040503050406030204" pitchFamily="18" charset="0"/>
                                        <a:ea typeface="Cambria Math" panose="02040503050406030204" pitchFamily="18" charset="0"/>
                                      </a:rPr>
                                    </m:ctrlPr>
                                  </m:sSubPr>
                                  <m:e>
                                    <m:acc>
                                      <m:accPr>
                                        <m:chr m:val="̃"/>
                                        <m:ctrlPr>
                                          <a:rPr lang="en-IN" sz="2800" b="0" i="1" smtClean="0">
                                            <a:latin typeface="Cambria Math" panose="02040503050406030204" pitchFamily="18" charset="0"/>
                                            <a:ea typeface="Cambria Math" panose="02040503050406030204" pitchFamily="18" charset="0"/>
                                          </a:rPr>
                                        </m:ctrlPr>
                                      </m:accPr>
                                      <m:e>
                                        <m:r>
                                          <a:rPr lang="en-IN" sz="2800" b="0" i="1" smtClean="0">
                                            <a:latin typeface="Cambria Math" panose="02040503050406030204" pitchFamily="18" charset="0"/>
                                            <a:ea typeface="Cambria Math" panose="02040503050406030204" pitchFamily="18" charset="0"/>
                                          </a:rPr>
                                          <m:t>𝑧</m:t>
                                        </m:r>
                                      </m:e>
                                    </m:acc>
                                  </m:e>
                                  <m:sub>
                                    <m:r>
                                      <a:rPr lang="en-IN" sz="2800" b="0" i="1" smtClean="0">
                                        <a:latin typeface="Cambria Math" panose="02040503050406030204" pitchFamily="18" charset="0"/>
                                        <a:ea typeface="Cambria Math" panose="02040503050406030204" pitchFamily="18" charset="0"/>
                                      </a:rPr>
                                      <m:t>𝑖</m:t>
                                    </m:r>
                                  </m:sub>
                                </m:sSub>
                                <m:r>
                                  <a:rPr lang="en-IN" sz="2800" i="1">
                                    <a:latin typeface="Cambria Math" panose="02040503050406030204" pitchFamily="18" charset="0"/>
                                    <a:ea typeface="Cambria Math" panose="02040503050406030204" pitchFamily="18" charset="0"/>
                                  </a:rPr>
                                  <m:t>|</m:t>
                                </m:r>
                                <m:r>
                                  <a:rPr lang="en-IN" sz="2800" b="1">
                                    <a:latin typeface="Cambria Math" panose="02040503050406030204" pitchFamily="18" charset="0"/>
                                    <a:ea typeface="Cambria Math" panose="02040503050406030204" pitchFamily="18" charset="0"/>
                                  </a:rPr>
                                  <m:t> </m:t>
                                </m:r>
                                <m:r>
                                  <a:rPr lang="en-IN" sz="2800" b="1">
                                    <a:latin typeface="Cambria Math" panose="02040503050406030204" pitchFamily="18" charset="0"/>
                                  </a:rPr>
                                  <m:t>𝛉</m:t>
                                </m:r>
                              </m:e>
                            </m:d>
                          </m:e>
                        </m:func>
                      </m:e>
                    </m:nary>
                  </m:oMath>
                </a14:m>
                <a:r>
                  <a:rPr lang="en-IN" dirty="0"/>
                  <a:t> where </a:t>
                </a:r>
                <a14:m>
                  <m:oMath xmlns:m="http://schemas.openxmlformats.org/officeDocument/2006/math">
                    <m:sSub>
                      <m:sSubPr>
                        <m:ctrlPr>
                          <a:rPr lang="en-IN" sz="2800" b="0" i="1" dirty="0" smtClean="0">
                            <a:latin typeface="Cambria Math" panose="02040503050406030204" pitchFamily="18" charset="0"/>
                          </a:rPr>
                        </m:ctrlPr>
                      </m:sSubPr>
                      <m:e>
                        <m:acc>
                          <m:accPr>
                            <m:chr m:val="̃"/>
                            <m:ctrlPr>
                              <a:rPr lang="en-IN" sz="2800" b="0" i="1" smtClean="0">
                                <a:latin typeface="Cambria Math" panose="02040503050406030204" pitchFamily="18" charset="0"/>
                              </a:rPr>
                            </m:ctrlPr>
                          </m:accPr>
                          <m:e>
                            <m:r>
                              <a:rPr lang="en-IN" sz="2800" b="0" i="1" smtClean="0">
                                <a:latin typeface="Cambria Math" panose="02040503050406030204" pitchFamily="18" charset="0"/>
                              </a:rPr>
                              <m:t>𝑧</m:t>
                            </m:r>
                          </m:e>
                        </m:acc>
                      </m:e>
                      <m:sub>
                        <m:r>
                          <a:rPr lang="en-IN" sz="2800" b="0" i="1" dirty="0" smtClean="0">
                            <a:latin typeface="Cambria Math" panose="02040503050406030204" pitchFamily="18" charset="0"/>
                          </a:rPr>
                          <m:t>𝑖</m:t>
                        </m:r>
                      </m:sub>
                    </m:sSub>
                    <m:r>
                      <a:rPr lang="en-IN" sz="2800" b="0" i="1" dirty="0" smtClean="0">
                        <a:latin typeface="Cambria Math" panose="02040503050406030204" pitchFamily="18" charset="0"/>
                      </a:rPr>
                      <m:t>=</m:t>
                    </m:r>
                    <m:func>
                      <m:funcPr>
                        <m:ctrlPr>
                          <a:rPr lang="en-IN" sz="2800" b="0" i="1" dirty="0" smtClean="0">
                            <a:latin typeface="Cambria Math" panose="02040503050406030204" pitchFamily="18" charset="0"/>
                          </a:rPr>
                        </m:ctrlPr>
                      </m:funcPr>
                      <m:fName>
                        <m:r>
                          <m:rPr>
                            <m:sty m:val="p"/>
                          </m:rPr>
                          <a:rPr lang="en-IN" sz="2800" b="0" i="0" dirty="0" smtClean="0">
                            <a:latin typeface="Cambria Math" panose="02040503050406030204" pitchFamily="18" charset="0"/>
                          </a:rPr>
                          <m:t>arg</m:t>
                        </m:r>
                      </m:fName>
                      <m:e>
                        <m:func>
                          <m:funcPr>
                            <m:ctrlPr>
                              <a:rPr lang="en-IN" sz="2800" b="0" i="1" dirty="0" smtClean="0">
                                <a:latin typeface="Cambria Math" panose="02040503050406030204" pitchFamily="18" charset="0"/>
                              </a:rPr>
                            </m:ctrlPr>
                          </m:funcPr>
                          <m:fName>
                            <m:limLow>
                              <m:limLowPr>
                                <m:ctrlPr>
                                  <a:rPr lang="en-IN" sz="2800" b="0" i="1" dirty="0" smtClean="0">
                                    <a:latin typeface="Cambria Math" panose="02040503050406030204" pitchFamily="18" charset="0"/>
                                  </a:rPr>
                                </m:ctrlPr>
                              </m:limLowPr>
                              <m:e>
                                <m:r>
                                  <m:rPr>
                                    <m:sty m:val="p"/>
                                  </m:rPr>
                                  <a:rPr lang="en-IN" sz="2800" b="0" i="0" dirty="0" smtClean="0">
                                    <a:latin typeface="Cambria Math" panose="02040503050406030204" pitchFamily="18" charset="0"/>
                                  </a:rPr>
                                  <m:t>max</m:t>
                                </m:r>
                              </m:e>
                              <m:lim>
                                <m:sSub>
                                  <m:sSubPr>
                                    <m:ctrlPr>
                                      <a:rPr lang="en-IN" sz="2800" i="1">
                                        <a:latin typeface="Cambria Math" panose="02040503050406030204" pitchFamily="18" charset="0"/>
                                      </a:rPr>
                                    </m:ctrlPr>
                                  </m:sSubPr>
                                  <m:e>
                                    <m:r>
                                      <m:rPr>
                                        <m:brk m:alnAt="9"/>
                                      </m:rPr>
                                      <a:rPr lang="en-IN" sz="2800">
                                        <a:latin typeface="Cambria Math" panose="02040503050406030204" pitchFamily="18" charset="0"/>
                                      </a:rPr>
                                      <m:t>𝑧</m:t>
                                    </m:r>
                                  </m:e>
                                  <m:sub>
                                    <m:r>
                                      <m:rPr>
                                        <m:brk m:alnAt="9"/>
                                      </m:rPr>
                                      <a:rPr lang="en-IN" sz="2800">
                                        <a:latin typeface="Cambria Math" panose="02040503050406030204" pitchFamily="18" charset="0"/>
                                      </a:rPr>
                                      <m:t>𝑖</m:t>
                                    </m:r>
                                  </m:sub>
                                </m:sSub>
                                <m:r>
                                  <a:rPr lang="en-IN" sz="2800">
                                    <a:latin typeface="Cambria Math" panose="02040503050406030204" pitchFamily="18" charset="0"/>
                                  </a:rPr>
                                  <m:t>∈</m:t>
                                </m:r>
                                <m:d>
                                  <m:dPr>
                                    <m:begChr m:val="{"/>
                                    <m:endChr m:val="}"/>
                                    <m:ctrlPr>
                                      <a:rPr lang="en-IN" sz="2800" i="1">
                                        <a:latin typeface="Cambria Math" panose="02040503050406030204" pitchFamily="18" charset="0"/>
                                      </a:rPr>
                                    </m:ctrlPr>
                                  </m:dPr>
                                  <m:e>
                                    <m:r>
                                      <a:rPr lang="en-IN" sz="2800">
                                        <a:latin typeface="Cambria Math" panose="02040503050406030204" pitchFamily="18" charset="0"/>
                                      </a:rPr>
                                      <m:t>1,2</m:t>
                                    </m:r>
                                  </m:e>
                                </m:d>
                              </m:lim>
                            </m:limLow>
                          </m:fName>
                          <m:e>
                            <m:func>
                              <m:funcPr>
                                <m:ctrlPr>
                                  <a:rPr lang="en-IN" sz="2800" i="1">
                                    <a:latin typeface="Cambria Math" panose="02040503050406030204" pitchFamily="18" charset="0"/>
                                  </a:rPr>
                                </m:ctrlPr>
                              </m:funcPr>
                              <m:fName>
                                <m:r>
                                  <m:rPr>
                                    <m:sty m:val="p"/>
                                  </m:rPr>
                                  <a:rPr lang="en-IN" sz="2800">
                                    <a:latin typeface="Cambria Math" panose="02040503050406030204" pitchFamily="18" charset="0"/>
                                  </a:rPr>
                                  <m:t>ln</m:t>
                                </m:r>
                              </m:fName>
                              <m:e>
                                <m:r>
                                  <a:rPr lang="en-IN" sz="2800">
                                    <a:latin typeface="Cambria Math" panose="02040503050406030204" pitchFamily="18" charset="0"/>
                                    <a:ea typeface="Cambria Math" panose="02040503050406030204" pitchFamily="18" charset="0"/>
                                  </a:rPr>
                                  <m:t>ℙ</m:t>
                                </m:r>
                                <m:d>
                                  <m:dPr>
                                    <m:begChr m:val="["/>
                                    <m:endChr m:val="]"/>
                                    <m:ctrlPr>
                                      <a:rPr lang="en-IN" sz="2800" i="1">
                                        <a:latin typeface="Cambria Math" panose="02040503050406030204" pitchFamily="18" charset="0"/>
                                        <a:ea typeface="Cambria Math" panose="02040503050406030204" pitchFamily="18" charset="0"/>
                                      </a:rPr>
                                    </m:ctrlPr>
                                  </m:dPr>
                                  <m:e>
                                    <m:sSup>
                                      <m:sSupPr>
                                        <m:ctrlPr>
                                          <a:rPr lang="en-IN" sz="2800" i="1">
                                            <a:latin typeface="Cambria Math" panose="02040503050406030204" pitchFamily="18" charset="0"/>
                                            <a:ea typeface="Cambria Math" panose="02040503050406030204" pitchFamily="18" charset="0"/>
                                          </a:rPr>
                                        </m:ctrlPr>
                                      </m:sSupPr>
                                      <m:e>
                                        <m:r>
                                          <a:rPr lang="en-IN" sz="2800" b="1">
                                            <a:latin typeface="Cambria Math" panose="02040503050406030204" pitchFamily="18" charset="0"/>
                                            <a:ea typeface="Cambria Math" panose="02040503050406030204" pitchFamily="18" charset="0"/>
                                          </a:rPr>
                                          <m:t>𝐱</m:t>
                                        </m:r>
                                      </m:e>
                                      <m:sup>
                                        <m:r>
                                          <a:rPr lang="en-IN" sz="2800">
                                            <a:latin typeface="Cambria Math" panose="02040503050406030204" pitchFamily="18" charset="0"/>
                                            <a:ea typeface="Cambria Math" panose="02040503050406030204" pitchFamily="18" charset="0"/>
                                          </a:rPr>
                                          <m:t>𝑖</m:t>
                                        </m:r>
                                      </m:sup>
                                    </m:sSup>
                                    <m:r>
                                      <a:rPr lang="en-IN" sz="2800">
                                        <a:latin typeface="Cambria Math" panose="02040503050406030204" pitchFamily="18" charset="0"/>
                                        <a:ea typeface="Cambria Math" panose="02040503050406030204" pitchFamily="18" charset="0"/>
                                      </a:rPr>
                                      <m:t> | </m:t>
                                    </m:r>
                                    <m:sSub>
                                      <m:sSubPr>
                                        <m:ctrlPr>
                                          <a:rPr lang="en-IN" sz="2800" i="1">
                                            <a:latin typeface="Cambria Math" panose="02040503050406030204" pitchFamily="18" charset="0"/>
                                            <a:ea typeface="Cambria Math" panose="02040503050406030204" pitchFamily="18" charset="0"/>
                                          </a:rPr>
                                        </m:ctrlPr>
                                      </m:sSubPr>
                                      <m:e>
                                        <m:r>
                                          <a:rPr lang="en-IN" sz="2800">
                                            <a:latin typeface="Cambria Math" panose="02040503050406030204" pitchFamily="18" charset="0"/>
                                            <a:ea typeface="Cambria Math" panose="02040503050406030204" pitchFamily="18" charset="0"/>
                                          </a:rPr>
                                          <m:t>𝑧</m:t>
                                        </m:r>
                                      </m:e>
                                      <m:sub>
                                        <m:r>
                                          <a:rPr lang="en-IN" sz="2800">
                                            <a:latin typeface="Cambria Math" panose="02040503050406030204" pitchFamily="18" charset="0"/>
                                            <a:ea typeface="Cambria Math" panose="02040503050406030204" pitchFamily="18" charset="0"/>
                                          </a:rPr>
                                          <m:t>𝑖</m:t>
                                        </m:r>
                                      </m:sub>
                                    </m:sSub>
                                    <m:r>
                                      <a:rPr lang="en-IN" sz="2800">
                                        <a:latin typeface="Cambria Math" panose="02040503050406030204" pitchFamily="18" charset="0"/>
                                        <a:ea typeface="Cambria Math" panose="02040503050406030204" pitchFamily="18" charset="0"/>
                                      </a:rPr>
                                      <m:t>,</m:t>
                                    </m:r>
                                    <m:sSup>
                                      <m:sSupPr>
                                        <m:ctrlPr>
                                          <a:rPr lang="en-IN" sz="2800" b="1" i="1">
                                            <a:latin typeface="Cambria Math" panose="02040503050406030204" pitchFamily="18" charset="0"/>
                                          </a:rPr>
                                        </m:ctrlPr>
                                      </m:sSupPr>
                                      <m:e>
                                        <m:r>
                                          <a:rPr lang="en-IN" sz="2800" b="1">
                                            <a:latin typeface="Cambria Math" panose="02040503050406030204" pitchFamily="18" charset="0"/>
                                          </a:rPr>
                                          <m:t>𝛉</m:t>
                                        </m:r>
                                      </m:e>
                                      <m:sup>
                                        <m:r>
                                          <a:rPr lang="en-IN" sz="2800" i="1">
                                            <a:latin typeface="Cambria Math" panose="02040503050406030204" pitchFamily="18" charset="0"/>
                                          </a:rPr>
                                          <m:t>𝑡</m:t>
                                        </m:r>
                                      </m:sup>
                                    </m:sSup>
                                  </m:e>
                                </m:d>
                              </m:e>
                            </m:func>
                          </m:e>
                        </m:func>
                      </m:e>
                    </m:func>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2017303" cy="5446492"/>
              </a:xfrm>
              <a:blipFill>
                <a:blip r:embed="rId2"/>
                <a:stretch>
                  <a:fillRect l="-558" t="-1342" r="-121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257153" y="1468414"/>
                <a:ext cx="8551260" cy="5320303"/>
              </a:xfrm>
              <a:prstGeom prst="rect">
                <a:avLst/>
              </a:prstGeom>
              <a:solidFill>
                <a:schemeClr val="tx1"/>
              </a:solidFill>
              <a:ln w="38100">
                <a:solidFill>
                  <a:schemeClr val="accent2"/>
                </a:solidFill>
                <a:prstDash val="dash"/>
              </a:ln>
            </p:spPr>
            <p:txBody>
              <a:bodyPr wrap="square" rtlCol="0">
                <a:spAutoFit/>
              </a:bodyPr>
              <a:lstStyle/>
              <a:p>
                <a:pPr lvl="0" algn="ctr"/>
                <a:r>
                  <a:rPr lang="en-IN" sz="3600" dirty="0">
                    <a:solidFill>
                      <a:schemeClr val="bg1"/>
                    </a:solidFill>
                    <a:latin typeface="Calibri Light" panose="020F0302020204030204"/>
                  </a:rPr>
                  <a:t>The Generic EM Algorithm</a:t>
                </a:r>
              </a:p>
              <a:p>
                <a:pPr marL="514350" lvl="0" indent="-514350">
                  <a:buFont typeface="+mj-lt"/>
                  <a:buAutoNum type="arabicPeriod"/>
                </a:pPr>
                <a:r>
                  <a:rPr lang="en-IN" sz="3200" dirty="0">
                    <a:solidFill>
                      <a:schemeClr val="bg1"/>
                    </a:solidFill>
                    <a:latin typeface="Calibri Light" panose="020F0302020204030204"/>
                  </a:rPr>
                  <a:t>Initialize model </a:t>
                </a:r>
                <a14:m>
                  <m:oMath xmlns:m="http://schemas.openxmlformats.org/officeDocument/2006/math">
                    <m:sSup>
                      <m:sSupPr>
                        <m:ctrlPr>
                          <a:rPr lang="en-IN" sz="3200" b="1" i="1" smtClean="0">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𝛉</m:t>
                        </m:r>
                      </m:e>
                      <m:sup>
                        <m:r>
                          <a:rPr lang="en-IN" sz="3200" b="0" i="1" smtClean="0">
                            <a:solidFill>
                              <a:schemeClr val="bg1"/>
                            </a:solidFill>
                            <a:latin typeface="Cambria Math" panose="02040503050406030204" pitchFamily="18" charset="0"/>
                          </a:rPr>
                          <m:t>0</m:t>
                        </m:r>
                      </m:sup>
                    </m:sSup>
                  </m:oMath>
                </a14:m>
                <a:endParaRPr lang="en-US" sz="3200" b="1"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For every latent variable </a:t>
                </a:r>
                <a14:m>
                  <m:oMath xmlns:m="http://schemas.openxmlformats.org/officeDocument/2006/math">
                    <m:sSub>
                      <m:sSubPr>
                        <m:ctrlPr>
                          <a:rPr lang="en-IN" sz="3200" b="0" i="1" smtClean="0">
                            <a:solidFill>
                              <a:schemeClr val="bg1"/>
                            </a:solidFill>
                            <a:latin typeface="Cambria Math" panose="02040503050406030204" pitchFamily="18" charset="0"/>
                          </a:rPr>
                        </m:ctrlPr>
                      </m:sSubPr>
                      <m:e>
                        <m:r>
                          <a:rPr lang="en-IN" sz="3200" b="0" i="1" smtClean="0">
                            <a:solidFill>
                              <a:schemeClr val="bg1"/>
                            </a:solidFill>
                            <a:latin typeface="Cambria Math" panose="02040503050406030204" pitchFamily="18" charset="0"/>
                          </a:rPr>
                          <m:t>𝑧</m:t>
                        </m:r>
                      </m:e>
                      <m:sub>
                        <m:r>
                          <a:rPr lang="en-IN" sz="3200" b="0" i="1" smtClean="0">
                            <a:solidFill>
                              <a:schemeClr val="bg1"/>
                            </a:solidFill>
                            <a:latin typeface="Cambria Math" panose="02040503050406030204" pitchFamily="18" charset="0"/>
                          </a:rPr>
                          <m:t>𝑖</m:t>
                        </m:r>
                      </m:sub>
                    </m:sSub>
                  </m:oMath>
                </a14:m>
                <a:r>
                  <a:rPr lang="en-IN" sz="3200" dirty="0">
                    <a:solidFill>
                      <a:schemeClr val="bg1"/>
                    </a:solidFill>
                    <a:latin typeface="Calibri Light" panose="020F0302020204030204"/>
                  </a:rPr>
                  <a:t> and every possible value </a:t>
                </a:r>
                <a14:m>
                  <m:oMath xmlns:m="http://schemas.openxmlformats.org/officeDocument/2006/math">
                    <m:r>
                      <a:rPr lang="en-IN" sz="3200" b="0" i="1" smtClean="0">
                        <a:solidFill>
                          <a:schemeClr val="bg1"/>
                        </a:solidFill>
                        <a:latin typeface="Cambria Math" panose="02040503050406030204" pitchFamily="18" charset="0"/>
                      </a:rPr>
                      <m:t>𝑧</m:t>
                    </m:r>
                    <m:r>
                      <a:rPr lang="en-IN" sz="3200" b="0" i="1" smtClean="0">
                        <a:solidFill>
                          <a:schemeClr val="bg1"/>
                        </a:solidFill>
                        <a:latin typeface="Cambria Math" panose="02040503050406030204" pitchFamily="18" charset="0"/>
                      </a:rPr>
                      <m:t>∈</m:t>
                    </m:r>
                    <m:r>
                      <a:rPr lang="en-IN" sz="3200" b="0" i="1" smtClean="0">
                        <a:solidFill>
                          <a:schemeClr val="bg1"/>
                        </a:solidFill>
                        <a:latin typeface="Cambria Math" panose="02040503050406030204" pitchFamily="18" charset="0"/>
                        <a:ea typeface="Cambria Math" panose="02040503050406030204" pitchFamily="18" charset="0"/>
                      </a:rPr>
                      <m:t>𝒵</m:t>
                    </m:r>
                  </m:oMath>
                </a14:m>
                <a:r>
                  <a:rPr lang="en-IN" sz="3200" dirty="0">
                    <a:solidFill>
                      <a:schemeClr val="bg1"/>
                    </a:solidFill>
                    <a:latin typeface="Calibri Light" panose="020F0302020204030204"/>
                  </a:rPr>
                  <a:t> it could take, compute</a:t>
                </a:r>
                <a:br>
                  <a:rPr lang="en-IN" sz="3200" dirty="0">
                    <a:solidFill>
                      <a:schemeClr val="bg1"/>
                    </a:solidFill>
                    <a:latin typeface="Calibri Light" panose="020F0302020204030204"/>
                  </a:rPr>
                </a:br>
                <a14:m>
                  <m:oMath xmlns:m="http://schemas.openxmlformats.org/officeDocument/2006/math">
                    <m:sSubSup>
                      <m:sSubSupPr>
                        <m:ctrlPr>
                          <a:rPr lang="en-IN" sz="3200" b="0" i="1" smtClean="0">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b="0" i="1" smtClean="0">
                            <a:solidFill>
                              <a:schemeClr val="bg1"/>
                            </a:solidFill>
                            <a:latin typeface="Cambria Math" panose="02040503050406030204" pitchFamily="18" charset="0"/>
                          </a:rPr>
                          <m:t>𝑧</m:t>
                        </m:r>
                      </m:sub>
                      <m:sup>
                        <m:r>
                          <a:rPr lang="en-IN" sz="3200" b="0" i="1" smtClean="0">
                            <a:solidFill>
                              <a:schemeClr val="bg1"/>
                            </a:solidFill>
                            <a:latin typeface="Cambria Math" panose="02040503050406030204" pitchFamily="18" charset="0"/>
                          </a:rPr>
                          <m:t>𝑖</m:t>
                        </m:r>
                        <m:r>
                          <a:rPr lang="en-IN" sz="3200" b="0" i="1" smtClean="0">
                            <a:solidFill>
                              <a:schemeClr val="bg1"/>
                            </a:solidFill>
                            <a:latin typeface="Cambria Math" panose="02040503050406030204" pitchFamily="18" charset="0"/>
                          </a:rPr>
                          <m:t>,</m:t>
                        </m:r>
                        <m:r>
                          <a:rPr lang="en-IN" sz="3200" b="0" i="1" smtClean="0">
                            <a:solidFill>
                              <a:schemeClr val="bg1"/>
                            </a:solidFill>
                            <a:latin typeface="Cambria Math" panose="02040503050406030204" pitchFamily="18" charset="0"/>
                          </a:rPr>
                          <m:t>𝑡</m:t>
                        </m:r>
                      </m:sup>
                    </m:sSubSup>
                    <m:r>
                      <a:rPr lang="en-IN" sz="3200" b="0" i="1" smtClean="0">
                        <a:solidFill>
                          <a:schemeClr val="bg1"/>
                        </a:solidFill>
                        <a:latin typeface="Cambria Math" panose="02040503050406030204" pitchFamily="18" charset="0"/>
                      </a:rPr>
                      <m:t>=</m:t>
                    </m:r>
                    <m:r>
                      <a:rPr lang="en-IN" sz="3200" b="0" i="1" smtClean="0">
                        <a:solidFill>
                          <a:schemeClr val="bg1"/>
                        </a:solidFill>
                        <a:latin typeface="Cambria Math" panose="02040503050406030204" pitchFamily="18" charset="0"/>
                        <a:ea typeface="Cambria Math" panose="02040503050406030204" pitchFamily="18" charset="0"/>
                      </a:rPr>
                      <m:t>ℙ</m:t>
                    </m:r>
                    <m:d>
                      <m:dPr>
                        <m:begChr m:val="["/>
                        <m:endChr m:val="]"/>
                        <m:ctrlPr>
                          <a:rPr lang="en-IN" sz="3200" b="0" i="1" smtClean="0">
                            <a:solidFill>
                              <a:schemeClr val="bg1"/>
                            </a:solidFill>
                            <a:latin typeface="Cambria Math" panose="02040503050406030204" pitchFamily="18" charset="0"/>
                            <a:ea typeface="Cambria Math" panose="02040503050406030204" pitchFamily="18" charset="0"/>
                          </a:rPr>
                        </m:ctrlPr>
                      </m:dPr>
                      <m:e>
                        <m:sSub>
                          <m:sSubPr>
                            <m:ctrlPr>
                              <a:rPr lang="en-IN" sz="3200" b="0" i="1" smtClean="0">
                                <a:solidFill>
                                  <a:schemeClr val="bg1"/>
                                </a:solidFill>
                                <a:latin typeface="Cambria Math" panose="02040503050406030204" pitchFamily="18" charset="0"/>
                                <a:ea typeface="Cambria Math" panose="02040503050406030204" pitchFamily="18" charset="0"/>
                              </a:rPr>
                            </m:ctrlPr>
                          </m:sSubPr>
                          <m:e>
                            <m:r>
                              <a:rPr lang="en-IN" sz="3200" b="0" i="1" smtClean="0">
                                <a:solidFill>
                                  <a:schemeClr val="bg1"/>
                                </a:solidFill>
                                <a:latin typeface="Cambria Math" panose="02040503050406030204" pitchFamily="18" charset="0"/>
                                <a:ea typeface="Cambria Math" panose="02040503050406030204" pitchFamily="18" charset="0"/>
                              </a:rPr>
                              <m:t>𝑧</m:t>
                            </m:r>
                          </m:e>
                          <m:sub>
                            <m:r>
                              <a:rPr lang="en-IN" sz="3200" b="0" i="1" smtClean="0">
                                <a:solidFill>
                                  <a:schemeClr val="bg1"/>
                                </a:solidFill>
                                <a:latin typeface="Cambria Math" panose="02040503050406030204" pitchFamily="18" charset="0"/>
                                <a:ea typeface="Cambria Math" panose="02040503050406030204" pitchFamily="18" charset="0"/>
                              </a:rPr>
                              <m:t>𝑖</m:t>
                            </m:r>
                          </m:sub>
                        </m:sSub>
                        <m:r>
                          <a:rPr lang="en-IN" sz="3200" b="0" i="1" smtClean="0">
                            <a:solidFill>
                              <a:schemeClr val="bg1"/>
                            </a:solidFill>
                            <a:latin typeface="Cambria Math" panose="02040503050406030204" pitchFamily="18" charset="0"/>
                            <a:ea typeface="Cambria Math" panose="02040503050406030204" pitchFamily="18" charset="0"/>
                          </a:rPr>
                          <m:t>=</m:t>
                        </m:r>
                        <m:r>
                          <a:rPr lang="en-IN" sz="3200" b="0" i="1" smtClean="0">
                            <a:solidFill>
                              <a:schemeClr val="bg1"/>
                            </a:solidFill>
                            <a:latin typeface="Cambria Math" panose="02040503050406030204" pitchFamily="18" charset="0"/>
                            <a:ea typeface="Cambria Math" panose="02040503050406030204" pitchFamily="18" charset="0"/>
                          </a:rPr>
                          <m:t>𝑧</m:t>
                        </m:r>
                        <m:r>
                          <a:rPr lang="en-IN" sz="3200" b="0" i="1" smtClean="0">
                            <a:solidFill>
                              <a:schemeClr val="bg1"/>
                            </a:solidFill>
                            <a:latin typeface="Cambria Math" panose="02040503050406030204" pitchFamily="18" charset="0"/>
                            <a:ea typeface="Cambria Math" panose="02040503050406030204" pitchFamily="18" charset="0"/>
                          </a:rPr>
                          <m:t> | </m:t>
                        </m:r>
                        <m:sSup>
                          <m:sSupPr>
                            <m:ctrlPr>
                              <a:rPr lang="en-IN" sz="3200" b="0" i="1" smtClean="0">
                                <a:solidFill>
                                  <a:schemeClr val="bg1"/>
                                </a:solidFill>
                                <a:latin typeface="Cambria Math" panose="02040503050406030204" pitchFamily="18" charset="0"/>
                                <a:ea typeface="Cambria Math" panose="02040503050406030204" pitchFamily="18" charset="0"/>
                              </a:rPr>
                            </m:ctrlPr>
                          </m:sSupPr>
                          <m:e>
                            <m:r>
                              <a:rPr lang="en-IN" sz="3200" b="1" i="0" smtClean="0">
                                <a:solidFill>
                                  <a:schemeClr val="bg1"/>
                                </a:solidFill>
                                <a:latin typeface="Cambria Math" panose="02040503050406030204" pitchFamily="18" charset="0"/>
                                <a:ea typeface="Cambria Math" panose="02040503050406030204" pitchFamily="18" charset="0"/>
                              </a:rPr>
                              <m:t>𝐱</m:t>
                            </m:r>
                          </m:e>
                          <m:sup>
                            <m:r>
                              <a:rPr lang="en-IN" sz="3200" b="0" i="1" smtClean="0">
                                <a:solidFill>
                                  <a:schemeClr val="bg1"/>
                                </a:solidFill>
                                <a:latin typeface="Cambria Math" panose="02040503050406030204" pitchFamily="18" charset="0"/>
                                <a:ea typeface="Cambria Math" panose="02040503050406030204" pitchFamily="18" charset="0"/>
                              </a:rPr>
                              <m:t>𝑖</m:t>
                            </m:r>
                          </m:sup>
                        </m:sSup>
                        <m:r>
                          <a:rPr lang="en-IN" sz="3200" b="0" i="1" smtClean="0">
                            <a:solidFill>
                              <a:schemeClr val="bg1"/>
                            </a:solidFill>
                            <a:latin typeface="Cambria Math" panose="02040503050406030204" pitchFamily="18" charset="0"/>
                            <a:ea typeface="Cambria Math" panose="02040503050406030204" pitchFamily="18" charset="0"/>
                          </a:rPr>
                          <m:t>,</m:t>
                        </m:r>
                        <m:sSup>
                          <m:sSupPr>
                            <m:ctrlPr>
                              <a:rPr lang="en-IN" sz="3200" b="0" i="1" smtClean="0">
                                <a:solidFill>
                                  <a:schemeClr val="bg1"/>
                                </a:solidFill>
                                <a:latin typeface="Cambria Math" panose="02040503050406030204" pitchFamily="18" charset="0"/>
                                <a:ea typeface="Cambria Math" panose="02040503050406030204" pitchFamily="18" charset="0"/>
                              </a:rPr>
                            </m:ctrlPr>
                          </m:sSupPr>
                          <m:e>
                            <m:r>
                              <a:rPr lang="en-IN" sz="3200" b="1" i="0" smtClean="0">
                                <a:solidFill>
                                  <a:schemeClr val="bg1"/>
                                </a:solidFill>
                                <a:latin typeface="Cambria Math" panose="02040503050406030204" pitchFamily="18" charset="0"/>
                                <a:ea typeface="Cambria Math" panose="02040503050406030204" pitchFamily="18" charset="0"/>
                              </a:rPr>
                              <m:t>𝛉</m:t>
                            </m:r>
                          </m:e>
                          <m:sup>
                            <m:r>
                              <a:rPr lang="en-IN" sz="3200" b="0" i="1" smtClean="0">
                                <a:solidFill>
                                  <a:schemeClr val="bg1"/>
                                </a:solidFill>
                                <a:latin typeface="Cambria Math" panose="02040503050406030204" pitchFamily="18" charset="0"/>
                                <a:ea typeface="Cambria Math" panose="02040503050406030204" pitchFamily="18" charset="0"/>
                              </a:rPr>
                              <m:t>𝑡</m:t>
                            </m:r>
                          </m:sup>
                        </m:sSup>
                      </m:e>
                    </m:d>
                  </m:oMath>
                </a14:m>
                <a:endParaRPr lang="en-IN" sz="3200"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Compute the Q-function</a:t>
                </a:r>
                <a:br>
                  <a:rPr lang="en-IN" sz="3200" dirty="0">
                    <a:solidFill>
                      <a:schemeClr val="bg1"/>
                    </a:solidFill>
                    <a:latin typeface="Calibri Light" panose="020F0302020204030204"/>
                  </a:rPr>
                </a:br>
                <a14:m>
                  <m:oMath xmlns:m="http://schemas.openxmlformats.org/officeDocument/2006/math">
                    <m:sSub>
                      <m:sSubPr>
                        <m:ctrlPr>
                          <a:rPr lang="en-IN" sz="3200" b="0" i="1" smtClean="0">
                            <a:solidFill>
                              <a:schemeClr val="bg1"/>
                            </a:solidFill>
                            <a:latin typeface="Cambria Math" panose="02040503050406030204" pitchFamily="18" charset="0"/>
                          </a:rPr>
                        </m:ctrlPr>
                      </m:sSubPr>
                      <m:e>
                        <m:r>
                          <a:rPr lang="en-IN" sz="3200" b="0" i="1" smtClean="0">
                            <a:solidFill>
                              <a:schemeClr val="bg1"/>
                            </a:solidFill>
                            <a:latin typeface="Cambria Math" panose="02040503050406030204" pitchFamily="18" charset="0"/>
                          </a:rPr>
                          <m:t>𝑄</m:t>
                        </m:r>
                      </m:e>
                      <m:sub>
                        <m:r>
                          <a:rPr lang="en-IN" sz="3200" b="0" i="1" smtClean="0">
                            <a:solidFill>
                              <a:schemeClr val="bg1"/>
                            </a:solidFill>
                            <a:latin typeface="Cambria Math" panose="02040503050406030204" pitchFamily="18" charset="0"/>
                          </a:rPr>
                          <m:t>𝑡</m:t>
                        </m:r>
                      </m:sub>
                    </m:sSub>
                    <m:d>
                      <m:dPr>
                        <m:ctrlPr>
                          <a:rPr lang="en-IN" sz="3200" b="0" i="1" smtClean="0">
                            <a:solidFill>
                              <a:schemeClr val="bg1"/>
                            </a:solidFill>
                            <a:latin typeface="Cambria Math" panose="02040503050406030204" pitchFamily="18" charset="0"/>
                          </a:rPr>
                        </m:ctrlPr>
                      </m:dPr>
                      <m:e>
                        <m:r>
                          <a:rPr lang="en-IN" sz="3200" b="1" i="0" smtClean="0">
                            <a:solidFill>
                              <a:schemeClr val="bg1"/>
                            </a:solidFill>
                            <a:latin typeface="Cambria Math" panose="02040503050406030204" pitchFamily="18" charset="0"/>
                          </a:rPr>
                          <m:t>𝛉</m:t>
                        </m:r>
                      </m:e>
                    </m:d>
                    <m:r>
                      <a:rPr lang="en-IN" sz="3200" b="0" i="1" smtClean="0">
                        <a:solidFill>
                          <a:schemeClr val="bg1"/>
                        </a:solidFill>
                        <a:latin typeface="Cambria Math" panose="02040503050406030204" pitchFamily="18" charset="0"/>
                      </a:rPr>
                      <m:t>=</m:t>
                    </m:r>
                    <m:nary>
                      <m:naryPr>
                        <m:chr m:val="∑"/>
                        <m:limLoc m:val="subSup"/>
                        <m:ctrlPr>
                          <a:rPr lang="en-IN" sz="3200" b="0" i="1" smtClean="0">
                            <a:solidFill>
                              <a:schemeClr val="bg1"/>
                            </a:solidFill>
                            <a:latin typeface="Cambria Math" panose="02040503050406030204" pitchFamily="18" charset="0"/>
                          </a:rPr>
                        </m:ctrlPr>
                      </m:naryPr>
                      <m:sub>
                        <m:r>
                          <m:rPr>
                            <m:brk m:alnAt="25"/>
                          </m:rPr>
                          <a:rPr lang="en-IN" sz="3200" b="0" i="1" smtClean="0">
                            <a:solidFill>
                              <a:schemeClr val="bg1"/>
                            </a:solidFill>
                            <a:latin typeface="Cambria Math" panose="02040503050406030204" pitchFamily="18" charset="0"/>
                          </a:rPr>
                          <m:t>𝑖</m:t>
                        </m:r>
                        <m:r>
                          <a:rPr lang="en-IN" sz="3200" b="0" i="1" smtClean="0">
                            <a:solidFill>
                              <a:schemeClr val="bg1"/>
                            </a:solidFill>
                            <a:latin typeface="Cambria Math" panose="02040503050406030204" pitchFamily="18" charset="0"/>
                          </a:rPr>
                          <m:t>=1</m:t>
                        </m:r>
                      </m:sub>
                      <m:sup>
                        <m:r>
                          <a:rPr lang="en-IN" sz="3200" b="0" i="1" smtClean="0">
                            <a:solidFill>
                              <a:schemeClr val="bg1"/>
                            </a:solidFill>
                            <a:latin typeface="Cambria Math" panose="02040503050406030204" pitchFamily="18" charset="0"/>
                          </a:rPr>
                          <m:t>𝑛</m:t>
                        </m:r>
                      </m:sup>
                      <m:e>
                        <m:nary>
                          <m:naryPr>
                            <m:chr m:val="∑"/>
                            <m:limLoc m:val="subSup"/>
                            <m:supHide m:val="on"/>
                            <m:ctrlPr>
                              <a:rPr lang="en-IN" sz="3200" i="1">
                                <a:solidFill>
                                  <a:schemeClr val="bg1"/>
                                </a:solidFill>
                                <a:latin typeface="Cambria Math" panose="02040503050406030204" pitchFamily="18" charset="0"/>
                              </a:rPr>
                            </m:ctrlPr>
                          </m:naryPr>
                          <m:sub>
                            <m:r>
                              <m:rPr>
                                <m:brk m:alnAt="9"/>
                              </m:rPr>
                              <a:rPr lang="en-IN" sz="3200" b="0" i="1" smtClean="0">
                                <a:solidFill>
                                  <a:schemeClr val="bg1"/>
                                </a:solidFill>
                                <a:latin typeface="Cambria Math" panose="02040503050406030204" pitchFamily="18" charset="0"/>
                              </a:rPr>
                              <m:t>𝑧</m:t>
                            </m:r>
                            <m:r>
                              <a:rPr lang="en-IN" sz="3200" b="0" i="1" smtClean="0">
                                <a:solidFill>
                                  <a:schemeClr val="bg1"/>
                                </a:solidFill>
                                <a:latin typeface="Cambria Math" panose="02040503050406030204" pitchFamily="18" charset="0"/>
                              </a:rPr>
                              <m:t>∈</m:t>
                            </m:r>
                            <m:r>
                              <a:rPr lang="en-IN" sz="3200" b="0" i="1" smtClean="0">
                                <a:solidFill>
                                  <a:schemeClr val="bg1"/>
                                </a:solidFill>
                                <a:latin typeface="Cambria Math" panose="02040503050406030204" pitchFamily="18" charset="0"/>
                                <a:ea typeface="Cambria Math" panose="02040503050406030204" pitchFamily="18" charset="0"/>
                              </a:rPr>
                              <m:t>𝒵</m:t>
                            </m:r>
                          </m:sub>
                          <m:sup/>
                          <m:e>
                            <m:sSubSup>
                              <m:sSubSupPr>
                                <m:ctrlPr>
                                  <a:rPr lang="en-IN" sz="3200" b="0" i="1" smtClean="0">
                                    <a:solidFill>
                                      <a:schemeClr val="bg1"/>
                                    </a:solidFill>
                                    <a:latin typeface="Cambria Math" panose="02040503050406030204" pitchFamily="18" charset="0"/>
                                  </a:rPr>
                                </m:ctrlPr>
                              </m:sSubSupPr>
                              <m:e>
                                <m:r>
                                  <a:rPr lang="en-IN" sz="3200" b="0" i="1" smtClean="0">
                                    <a:solidFill>
                                      <a:schemeClr val="bg1"/>
                                    </a:solidFill>
                                    <a:latin typeface="Cambria Math" panose="02040503050406030204" pitchFamily="18" charset="0"/>
                                  </a:rPr>
                                  <m:t>𝑞</m:t>
                                </m:r>
                              </m:e>
                              <m:sub>
                                <m:r>
                                  <a:rPr lang="en-IN" sz="3200" b="0" i="1" smtClean="0">
                                    <a:solidFill>
                                      <a:schemeClr val="bg1"/>
                                    </a:solidFill>
                                    <a:latin typeface="Cambria Math" panose="02040503050406030204" pitchFamily="18" charset="0"/>
                                  </a:rPr>
                                  <m:t>𝑧</m:t>
                                </m:r>
                              </m:sub>
                              <m:sup>
                                <m:r>
                                  <a:rPr lang="en-IN" sz="3200" b="0" i="1" smtClean="0">
                                    <a:solidFill>
                                      <a:schemeClr val="bg1"/>
                                    </a:solidFill>
                                    <a:latin typeface="Cambria Math" panose="02040503050406030204" pitchFamily="18" charset="0"/>
                                  </a:rPr>
                                  <m:t>𝑖</m:t>
                                </m:r>
                                <m:r>
                                  <a:rPr lang="en-IN" sz="3200" b="0" i="1" smtClean="0">
                                    <a:solidFill>
                                      <a:schemeClr val="bg1"/>
                                    </a:solidFill>
                                    <a:latin typeface="Cambria Math" panose="02040503050406030204" pitchFamily="18" charset="0"/>
                                  </a:rPr>
                                  <m:t>,</m:t>
                                </m:r>
                                <m:r>
                                  <a:rPr lang="en-IN" sz="3200" b="0" i="1" smtClean="0">
                                    <a:solidFill>
                                      <a:schemeClr val="bg1"/>
                                    </a:solidFill>
                                    <a:latin typeface="Cambria Math" panose="02040503050406030204" pitchFamily="18" charset="0"/>
                                  </a:rPr>
                                  <m:t>𝑡</m:t>
                                </m:r>
                              </m:sup>
                            </m:sSubSup>
                            <m:func>
                              <m:funcPr>
                                <m:ctrlPr>
                                  <a:rPr lang="en-IN" sz="3200" b="0" i="1" smtClean="0">
                                    <a:solidFill>
                                      <a:schemeClr val="bg1"/>
                                    </a:solidFill>
                                    <a:latin typeface="Cambria Math" panose="02040503050406030204" pitchFamily="18" charset="0"/>
                                  </a:rPr>
                                </m:ctrlPr>
                              </m:funcPr>
                              <m:fName>
                                <m:r>
                                  <m:rPr>
                                    <m:sty m:val="p"/>
                                  </m:rPr>
                                  <a:rPr lang="en-IN" sz="3200" b="0" i="0" smtClean="0">
                                    <a:solidFill>
                                      <a:schemeClr val="bg1"/>
                                    </a:solidFill>
                                    <a:latin typeface="Cambria Math" panose="02040503050406030204" pitchFamily="18" charset="0"/>
                                  </a:rPr>
                                  <m:t>ln</m:t>
                                </m:r>
                              </m:fName>
                              <m:e>
                                <m:r>
                                  <a:rPr lang="en-IN" sz="3200" b="0" i="1" smtClean="0">
                                    <a:solidFill>
                                      <a:schemeClr val="bg1"/>
                                    </a:solidFill>
                                    <a:latin typeface="Cambria Math" panose="02040503050406030204" pitchFamily="18" charset="0"/>
                                    <a:ea typeface="Cambria Math" panose="02040503050406030204" pitchFamily="18" charset="0"/>
                                  </a:rPr>
                                  <m:t>ℙ</m:t>
                                </m:r>
                                <m:d>
                                  <m:dPr>
                                    <m:begChr m:val="["/>
                                    <m:endChr m:val="]"/>
                                    <m:ctrlPr>
                                      <a:rPr lang="en-IN" sz="3200" b="0" i="1" smtClean="0">
                                        <a:solidFill>
                                          <a:schemeClr val="bg1"/>
                                        </a:solidFill>
                                        <a:latin typeface="Cambria Math" panose="02040503050406030204" pitchFamily="18" charset="0"/>
                                        <a:ea typeface="Cambria Math" panose="02040503050406030204" pitchFamily="18" charset="0"/>
                                      </a:rPr>
                                    </m:ctrlPr>
                                  </m:dPr>
                                  <m:e>
                                    <m:sSup>
                                      <m:sSupPr>
                                        <m:ctrlPr>
                                          <a:rPr lang="en-IN" sz="3200" b="0" i="1" smtClean="0">
                                            <a:solidFill>
                                              <a:schemeClr val="bg1"/>
                                            </a:solidFill>
                                            <a:latin typeface="Cambria Math" panose="02040503050406030204" pitchFamily="18" charset="0"/>
                                            <a:ea typeface="Cambria Math" panose="02040503050406030204" pitchFamily="18" charset="0"/>
                                          </a:rPr>
                                        </m:ctrlPr>
                                      </m:sSupPr>
                                      <m:e>
                                        <m:r>
                                          <a:rPr lang="en-IN" sz="3200" b="0" i="1" smtClean="0">
                                            <a:solidFill>
                                              <a:schemeClr val="bg1"/>
                                            </a:solidFill>
                                            <a:latin typeface="Cambria Math" panose="02040503050406030204" pitchFamily="18" charset="0"/>
                                            <a:ea typeface="Cambria Math" panose="02040503050406030204" pitchFamily="18" charset="0"/>
                                          </a:rPr>
                                          <m:t>𝑥</m:t>
                                        </m:r>
                                      </m:e>
                                      <m:sup>
                                        <m:r>
                                          <a:rPr lang="en-IN" sz="3200" b="0" i="1" smtClean="0">
                                            <a:solidFill>
                                              <a:schemeClr val="bg1"/>
                                            </a:solidFill>
                                            <a:latin typeface="Cambria Math" panose="02040503050406030204" pitchFamily="18" charset="0"/>
                                            <a:ea typeface="Cambria Math" panose="02040503050406030204" pitchFamily="18" charset="0"/>
                                          </a:rPr>
                                          <m:t>𝑖</m:t>
                                        </m:r>
                                      </m:sup>
                                    </m:sSup>
                                    <m:r>
                                      <a:rPr lang="en-IN" sz="3200" b="0" i="1" smtClean="0">
                                        <a:solidFill>
                                          <a:schemeClr val="bg1"/>
                                        </a:solidFill>
                                        <a:latin typeface="Cambria Math" panose="02040503050406030204" pitchFamily="18" charset="0"/>
                                        <a:ea typeface="Cambria Math" panose="02040503050406030204" pitchFamily="18" charset="0"/>
                                      </a:rPr>
                                      <m:t>,</m:t>
                                    </m:r>
                                    <m:sSup>
                                      <m:sSupPr>
                                        <m:ctrlPr>
                                          <a:rPr lang="en-IN" sz="3200" b="0" i="1" smtClean="0">
                                            <a:solidFill>
                                              <a:schemeClr val="bg1"/>
                                            </a:solidFill>
                                            <a:latin typeface="Cambria Math" panose="02040503050406030204" pitchFamily="18" charset="0"/>
                                            <a:ea typeface="Cambria Math" panose="02040503050406030204" pitchFamily="18" charset="0"/>
                                          </a:rPr>
                                        </m:ctrlPr>
                                      </m:sSupPr>
                                      <m:e>
                                        <m:r>
                                          <a:rPr lang="en-IN" sz="3200" b="0" i="1" smtClean="0">
                                            <a:solidFill>
                                              <a:schemeClr val="bg1"/>
                                            </a:solidFill>
                                            <a:latin typeface="Cambria Math" panose="02040503050406030204" pitchFamily="18" charset="0"/>
                                            <a:ea typeface="Cambria Math" panose="02040503050406030204" pitchFamily="18" charset="0"/>
                                          </a:rPr>
                                          <m:t>𝑧</m:t>
                                        </m:r>
                                      </m:e>
                                      <m:sup>
                                        <m:r>
                                          <a:rPr lang="en-IN" sz="3200" b="0" i="1" smtClean="0">
                                            <a:solidFill>
                                              <a:schemeClr val="bg1"/>
                                            </a:solidFill>
                                            <a:latin typeface="Cambria Math" panose="02040503050406030204" pitchFamily="18" charset="0"/>
                                            <a:ea typeface="Cambria Math" panose="02040503050406030204" pitchFamily="18" charset="0"/>
                                          </a:rPr>
                                          <m:t>𝑖</m:t>
                                        </m:r>
                                      </m:sup>
                                    </m:sSup>
                                    <m:r>
                                      <a:rPr lang="en-IN" sz="3200" b="0" i="1" smtClean="0">
                                        <a:solidFill>
                                          <a:schemeClr val="bg1"/>
                                        </a:solidFill>
                                        <a:latin typeface="Cambria Math" panose="02040503050406030204" pitchFamily="18" charset="0"/>
                                        <a:ea typeface="Cambria Math" panose="02040503050406030204" pitchFamily="18" charset="0"/>
                                      </a:rPr>
                                      <m:t>=</m:t>
                                    </m:r>
                                    <m:r>
                                      <a:rPr lang="en-IN" sz="3200" b="0" i="1" smtClean="0">
                                        <a:solidFill>
                                          <a:schemeClr val="bg1"/>
                                        </a:solidFill>
                                        <a:latin typeface="Cambria Math" panose="02040503050406030204" pitchFamily="18" charset="0"/>
                                        <a:ea typeface="Cambria Math" panose="02040503050406030204" pitchFamily="18" charset="0"/>
                                      </a:rPr>
                                      <m:t>𝑧</m:t>
                                    </m:r>
                                    <m:r>
                                      <a:rPr lang="en-IN" sz="3200" b="0" i="1" smtClean="0">
                                        <a:solidFill>
                                          <a:schemeClr val="bg1"/>
                                        </a:solidFill>
                                        <a:latin typeface="Cambria Math" panose="02040503050406030204" pitchFamily="18" charset="0"/>
                                        <a:ea typeface="Cambria Math" panose="02040503050406030204" pitchFamily="18" charset="0"/>
                                      </a:rPr>
                                      <m:t> | </m:t>
                                    </m:r>
                                    <m:r>
                                      <a:rPr lang="en-IN" sz="3200" b="1" i="0" smtClean="0">
                                        <a:solidFill>
                                          <a:schemeClr val="bg1"/>
                                        </a:solidFill>
                                        <a:latin typeface="Cambria Math" panose="02040503050406030204" pitchFamily="18" charset="0"/>
                                        <a:ea typeface="Cambria Math" panose="02040503050406030204" pitchFamily="18" charset="0"/>
                                      </a:rPr>
                                      <m:t>𝛉</m:t>
                                    </m:r>
                                  </m:e>
                                </m:d>
                              </m:e>
                            </m:func>
                          </m:e>
                        </m:nary>
                      </m:e>
                    </m:nary>
                  </m:oMath>
                </a14:m>
                <a:endParaRPr lang="en-US" sz="3200"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Update </a:t>
                </a:r>
                <a14:m>
                  <m:oMath xmlns:m="http://schemas.openxmlformats.org/officeDocument/2006/math">
                    <m:sSup>
                      <m:sSupPr>
                        <m:ctrlPr>
                          <a:rPr lang="en-IN" sz="3200" b="0" i="1" smtClean="0">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𝛉</m:t>
                        </m:r>
                      </m:e>
                      <m:sup>
                        <m:r>
                          <a:rPr lang="en-IN" sz="3200" b="0" i="1" smtClean="0">
                            <a:solidFill>
                              <a:schemeClr val="bg1"/>
                            </a:solidFill>
                            <a:latin typeface="Cambria Math" panose="02040503050406030204" pitchFamily="18" charset="0"/>
                          </a:rPr>
                          <m:t>𝑡</m:t>
                        </m:r>
                        <m:r>
                          <a:rPr lang="en-IN" sz="3200" b="0" i="1" smtClean="0">
                            <a:solidFill>
                              <a:schemeClr val="bg1"/>
                            </a:solidFill>
                            <a:latin typeface="Cambria Math" panose="02040503050406030204" pitchFamily="18" charset="0"/>
                          </a:rPr>
                          <m:t>+1</m:t>
                        </m:r>
                      </m:sup>
                    </m:sSup>
                    <m:r>
                      <a:rPr lang="en-IN" sz="3200" b="0" i="1" smtClean="0">
                        <a:solidFill>
                          <a:schemeClr val="bg1"/>
                        </a:solidFill>
                        <a:latin typeface="Cambria Math" panose="02040503050406030204" pitchFamily="18" charset="0"/>
                      </a:rPr>
                      <m:t>=</m:t>
                    </m:r>
                    <m:func>
                      <m:funcPr>
                        <m:ctrlPr>
                          <a:rPr lang="en-IN" sz="3200" b="0" i="1" smtClean="0">
                            <a:solidFill>
                              <a:schemeClr val="bg1"/>
                            </a:solidFill>
                            <a:latin typeface="Cambria Math" panose="02040503050406030204" pitchFamily="18" charset="0"/>
                          </a:rPr>
                        </m:ctrlPr>
                      </m:funcPr>
                      <m:fName>
                        <m:r>
                          <m:rPr>
                            <m:sty m:val="p"/>
                          </m:rPr>
                          <a:rPr lang="en-IN" sz="3200" b="0" i="0" smtClean="0">
                            <a:solidFill>
                              <a:schemeClr val="bg1"/>
                            </a:solidFill>
                            <a:latin typeface="Cambria Math" panose="02040503050406030204" pitchFamily="18" charset="0"/>
                          </a:rPr>
                          <m:t>arg</m:t>
                        </m:r>
                      </m:fName>
                      <m:e>
                        <m:func>
                          <m:funcPr>
                            <m:ctrlPr>
                              <a:rPr lang="en-IN" sz="3200" b="0" i="1" smtClean="0">
                                <a:solidFill>
                                  <a:schemeClr val="bg1"/>
                                </a:solidFill>
                                <a:latin typeface="Cambria Math" panose="02040503050406030204" pitchFamily="18" charset="0"/>
                              </a:rPr>
                            </m:ctrlPr>
                          </m:funcPr>
                          <m:fName>
                            <m:limLow>
                              <m:limLowPr>
                                <m:ctrlPr>
                                  <a:rPr lang="en-IN" sz="3200" b="0" i="1" smtClean="0">
                                    <a:solidFill>
                                      <a:schemeClr val="bg1"/>
                                    </a:solidFill>
                                    <a:latin typeface="Cambria Math" panose="02040503050406030204" pitchFamily="18" charset="0"/>
                                  </a:rPr>
                                </m:ctrlPr>
                              </m:limLowPr>
                              <m:e>
                                <m:r>
                                  <m:rPr>
                                    <m:sty m:val="p"/>
                                  </m:rPr>
                                  <a:rPr lang="en-IN" sz="3200" b="0" i="0" smtClean="0">
                                    <a:solidFill>
                                      <a:schemeClr val="bg1"/>
                                    </a:solidFill>
                                    <a:latin typeface="Cambria Math" panose="02040503050406030204" pitchFamily="18" charset="0"/>
                                  </a:rPr>
                                  <m:t>max</m:t>
                                </m:r>
                              </m:e>
                              <m:lim>
                                <m:r>
                                  <a:rPr lang="en-IN" sz="3200" b="1" i="0" smtClean="0">
                                    <a:solidFill>
                                      <a:schemeClr val="bg1"/>
                                    </a:solidFill>
                                    <a:latin typeface="Cambria Math" panose="02040503050406030204" pitchFamily="18" charset="0"/>
                                  </a:rPr>
                                  <m:t>𝛉</m:t>
                                </m:r>
                              </m:lim>
                            </m:limLow>
                          </m:fName>
                          <m:e>
                            <m:sSub>
                              <m:sSubPr>
                                <m:ctrlPr>
                                  <a:rPr lang="en-IN" sz="3200" b="0" i="1" smtClean="0">
                                    <a:solidFill>
                                      <a:schemeClr val="bg1"/>
                                    </a:solidFill>
                                    <a:latin typeface="Cambria Math" panose="02040503050406030204" pitchFamily="18" charset="0"/>
                                  </a:rPr>
                                </m:ctrlPr>
                              </m:sSubPr>
                              <m:e>
                                <m:r>
                                  <a:rPr lang="en-IN" sz="3200" b="0" i="1" smtClean="0">
                                    <a:solidFill>
                                      <a:schemeClr val="bg1"/>
                                    </a:solidFill>
                                    <a:latin typeface="Cambria Math" panose="02040503050406030204" pitchFamily="18" charset="0"/>
                                  </a:rPr>
                                  <m:t>𝑄</m:t>
                                </m:r>
                              </m:e>
                              <m:sub>
                                <m:r>
                                  <a:rPr lang="en-IN" sz="3200" b="0" i="1" smtClean="0">
                                    <a:solidFill>
                                      <a:schemeClr val="bg1"/>
                                    </a:solidFill>
                                    <a:latin typeface="Cambria Math" panose="02040503050406030204" pitchFamily="18" charset="0"/>
                                  </a:rPr>
                                  <m:t>𝑡</m:t>
                                </m:r>
                              </m:sub>
                            </m:sSub>
                            <m:d>
                              <m:dPr>
                                <m:ctrlPr>
                                  <a:rPr lang="en-IN" sz="3200" b="0" i="1" smtClean="0">
                                    <a:solidFill>
                                      <a:schemeClr val="bg1"/>
                                    </a:solidFill>
                                    <a:latin typeface="Cambria Math" panose="02040503050406030204" pitchFamily="18" charset="0"/>
                                  </a:rPr>
                                </m:ctrlPr>
                              </m:dPr>
                              <m:e>
                                <m:r>
                                  <a:rPr lang="en-IN" sz="3200" b="1" i="0" smtClean="0">
                                    <a:solidFill>
                                      <a:schemeClr val="bg1"/>
                                    </a:solidFill>
                                    <a:latin typeface="Cambria Math" panose="02040503050406030204" pitchFamily="18" charset="0"/>
                                  </a:rPr>
                                  <m:t>𝛉</m:t>
                                </m:r>
                              </m:e>
                            </m:d>
                          </m:e>
                        </m:func>
                      </m:e>
                    </m:func>
                  </m:oMath>
                </a14:m>
                <a:endParaRPr lang="en-US" sz="3200" dirty="0">
                  <a:solidFill>
                    <a:schemeClr val="bg1"/>
                  </a:solidFill>
                  <a:latin typeface="Calibri Light" panose="020F0302020204030204"/>
                </a:endParaRPr>
              </a:p>
              <a:p>
                <a:pPr marL="514350" lvl="0" indent="-514350">
                  <a:buFont typeface="+mj-lt"/>
                  <a:buAutoNum type="arabicPeriod"/>
                </a:pPr>
                <a:r>
                  <a:rPr lang="en-IN" sz="3200" dirty="0">
                    <a:solidFill>
                      <a:schemeClr val="bg1"/>
                    </a:solidFill>
                    <a:latin typeface="Calibri Light" panose="020F0302020204030204"/>
                  </a:rPr>
                  <a:t>Repeat until convergence </a:t>
                </a:r>
                <a:endParaRPr lang="en-US" sz="3200" dirty="0">
                  <a:solidFill>
                    <a:schemeClr val="bg1"/>
                  </a:solidFill>
                  <a:latin typeface="Calibri Light" panose="020F03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57153" y="1468414"/>
                <a:ext cx="8551260" cy="5320303"/>
              </a:xfrm>
              <a:prstGeom prst="rect">
                <a:avLst/>
              </a:prstGeom>
              <a:blipFill>
                <a:blip r:embed="rId3"/>
                <a:stretch>
                  <a:fillRect l="-1632" t="-1479" b="-2617"/>
                </a:stretch>
              </a:blipFill>
              <a:ln w="38100">
                <a:solidFill>
                  <a:schemeClr val="accent2"/>
                </a:solidFill>
                <a:prstDash val="dash"/>
              </a:ln>
            </p:spPr>
            <p:txBody>
              <a:bodyPr/>
              <a:lstStyle/>
              <a:p>
                <a:r>
                  <a:rPr lang="en-I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7835" y="250213"/>
            <a:ext cx="1722822" cy="1722822"/>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1860980" y="428607"/>
                <a:ext cx="8802050" cy="861411"/>
              </a:xfrm>
              <a:prstGeom prst="wedgeRectCallout">
                <a:avLst>
                  <a:gd name="adj1" fmla="val 56434"/>
                  <a:gd name="adj2" fmla="val 5510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call it </a:t>
                </a:r>
                <a14:m>
                  <m:oMath xmlns:m="http://schemas.openxmlformats.org/officeDocument/2006/math">
                    <m:sSub>
                      <m:sSubPr>
                        <m:ctrlPr>
                          <a:rPr lang="en-IN" sz="2400" b="0" i="1" smtClean="0">
                            <a:solidFill>
                              <a:schemeClr val="bg1"/>
                            </a:solidFill>
                            <a:latin typeface="Cambria Math" panose="02040503050406030204" pitchFamily="18" charset="0"/>
                          </a:rPr>
                        </m:ctrlPr>
                      </m:sSubPr>
                      <m:e>
                        <m:r>
                          <a:rPr lang="en-IN" sz="2400" b="0" i="1" smtClean="0">
                            <a:solidFill>
                              <a:schemeClr val="bg1"/>
                            </a:solidFill>
                            <a:latin typeface="Cambria Math" panose="02040503050406030204" pitchFamily="18" charset="0"/>
                          </a:rPr>
                          <m:t>𝑄</m:t>
                        </m:r>
                      </m:e>
                      <m:sub>
                        <m:r>
                          <a:rPr lang="en-IN" sz="2400" b="0" i="1" smtClean="0">
                            <a:solidFill>
                              <a:schemeClr val="bg1"/>
                            </a:solidFill>
                            <a:latin typeface="Cambria Math" panose="02040503050406030204" pitchFamily="18" charset="0"/>
                          </a:rPr>
                          <m:t>𝑡</m:t>
                        </m:r>
                      </m:sub>
                    </m:sSub>
                    <m:d>
                      <m:dPr>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m:t>
                        </m:r>
                      </m:e>
                    </m:d>
                  </m:oMath>
                </a14:m>
                <a:r>
                  <a:rPr lang="en-IN" sz="2400" dirty="0">
                    <a:solidFill>
                      <a:schemeClr val="bg1"/>
                    </a:solidFill>
                    <a:latin typeface="+mj-lt"/>
                  </a:rPr>
                  <a:t> instead of just </a:t>
                </a:r>
                <a14:m>
                  <m:oMath xmlns:m="http://schemas.openxmlformats.org/officeDocument/2006/math">
                    <m:r>
                      <a:rPr lang="en-IN" sz="2400" b="0" i="1" smtClean="0">
                        <a:solidFill>
                          <a:schemeClr val="bg1"/>
                        </a:solidFill>
                        <a:latin typeface="Cambria Math" panose="02040503050406030204" pitchFamily="18" charset="0"/>
                      </a:rPr>
                      <m:t>𝑄</m:t>
                    </m:r>
                    <m:d>
                      <m:dPr>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m:t>
                        </m:r>
                      </m:e>
                    </m:d>
                  </m:oMath>
                </a14:m>
                <a:r>
                  <a:rPr lang="en-IN" sz="2400" dirty="0">
                    <a:solidFill>
                      <a:schemeClr val="bg1"/>
                    </a:solidFill>
                    <a:latin typeface="+mj-lt"/>
                  </a:rPr>
                  <a:t> since </a:t>
                </a:r>
                <a14:m>
                  <m:oMath xmlns:m="http://schemas.openxmlformats.org/officeDocument/2006/math">
                    <m:sSub>
                      <m:sSubPr>
                        <m:ctrlPr>
                          <a:rPr lang="en-IN" sz="2400" b="0" i="1" smtClean="0">
                            <a:solidFill>
                              <a:schemeClr val="bg1"/>
                            </a:solidFill>
                            <a:latin typeface="Cambria Math" panose="02040503050406030204" pitchFamily="18" charset="0"/>
                          </a:rPr>
                        </m:ctrlPr>
                      </m:sSubPr>
                      <m:e>
                        <m:r>
                          <a:rPr lang="en-IN" sz="2400" b="0" i="1" smtClean="0">
                            <a:solidFill>
                              <a:schemeClr val="bg1"/>
                            </a:solidFill>
                            <a:latin typeface="Cambria Math" panose="02040503050406030204" pitchFamily="18" charset="0"/>
                          </a:rPr>
                          <m:t>𝑄</m:t>
                        </m:r>
                      </m:e>
                      <m:sub>
                        <m:r>
                          <a:rPr lang="en-IN" sz="2400" b="0" i="1" smtClean="0">
                            <a:solidFill>
                              <a:schemeClr val="bg1"/>
                            </a:solidFill>
                            <a:latin typeface="Cambria Math" panose="02040503050406030204" pitchFamily="18" charset="0"/>
                          </a:rPr>
                          <m:t>𝑡</m:t>
                        </m:r>
                      </m:sub>
                    </m:sSub>
                    <m:d>
                      <m:dPr>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m:t>
                        </m:r>
                      </m:e>
                    </m:d>
                  </m:oMath>
                </a14:m>
                <a:r>
                  <a:rPr lang="en-IN" sz="2400" dirty="0">
                    <a:solidFill>
                      <a:schemeClr val="bg1"/>
                    </a:solidFill>
                    <a:latin typeface="+mj-lt"/>
                  </a:rPr>
                  <a:t> uses the values </a:t>
                </a:r>
                <a14:m>
                  <m:oMath xmlns:m="http://schemas.openxmlformats.org/officeDocument/2006/math">
                    <m:sSubSup>
                      <m:sSubSupPr>
                        <m:ctrlPr>
                          <a:rPr lang="en-IN" sz="2400" b="0" i="1" smtClean="0">
                            <a:solidFill>
                              <a:schemeClr val="bg1"/>
                            </a:solidFill>
                            <a:latin typeface="Cambria Math" panose="02040503050406030204" pitchFamily="18" charset="0"/>
                          </a:rPr>
                        </m:ctrlPr>
                      </m:sSubSupPr>
                      <m:e>
                        <m:r>
                          <a:rPr lang="en-IN" sz="2400" b="0" i="1" smtClean="0">
                            <a:solidFill>
                              <a:schemeClr val="bg1"/>
                            </a:solidFill>
                            <a:latin typeface="Cambria Math" panose="02040503050406030204" pitchFamily="18" charset="0"/>
                          </a:rPr>
                          <m:t>𝑞</m:t>
                        </m:r>
                      </m:e>
                      <m:sub>
                        <m:r>
                          <a:rPr lang="en-IN" sz="2400" b="0" i="1" smtClean="0">
                            <a:solidFill>
                              <a:schemeClr val="bg1"/>
                            </a:solidFill>
                            <a:latin typeface="Cambria Math" panose="02040503050406030204" pitchFamily="18" charset="0"/>
                          </a:rPr>
                          <m:t>𝑐</m:t>
                        </m:r>
                      </m:sub>
                      <m:sup>
                        <m:r>
                          <a:rPr lang="en-IN" sz="2400" b="0" i="1" smtClean="0">
                            <a:solidFill>
                              <a:schemeClr val="bg1"/>
                            </a:solidFill>
                            <a:latin typeface="Cambria Math" panose="02040503050406030204" pitchFamily="18" charset="0"/>
                          </a:rPr>
                          <m:t>𝑖</m:t>
                        </m:r>
                        <m:r>
                          <a:rPr lang="en-IN" sz="2400" b="0" i="1" smtClean="0">
                            <a:solidFill>
                              <a:schemeClr val="bg1"/>
                            </a:solidFill>
                            <a:latin typeface="Cambria Math" panose="02040503050406030204" pitchFamily="18" charset="0"/>
                          </a:rPr>
                          <m:t>,</m:t>
                        </m:r>
                        <m:r>
                          <a:rPr lang="en-IN" sz="2400" b="0" i="1" smtClean="0">
                            <a:solidFill>
                              <a:schemeClr val="bg1"/>
                            </a:solidFill>
                            <a:latin typeface="Cambria Math" panose="02040503050406030204" pitchFamily="18" charset="0"/>
                          </a:rPr>
                          <m:t>𝑡</m:t>
                        </m:r>
                      </m:sup>
                    </m:sSubSup>
                  </m:oMath>
                </a14:m>
                <a:r>
                  <a:rPr lang="en-IN" sz="2400" dirty="0">
                    <a:solidFill>
                      <a:schemeClr val="bg1"/>
                    </a:solidFill>
                    <a:latin typeface="+mj-lt"/>
                  </a:rPr>
                  <a:t> which are calculated using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𝛉</m:t>
                        </m:r>
                      </m:e>
                      <m:sup>
                        <m:r>
                          <a:rPr lang="en-IN" sz="2400" i="1">
                            <a:solidFill>
                              <a:schemeClr val="bg1"/>
                            </a:solidFill>
                            <a:latin typeface="Cambria Math" panose="02040503050406030204" pitchFamily="18" charset="0"/>
                            <a:ea typeface="Cambria Math" panose="02040503050406030204" pitchFamily="18" charset="0"/>
                          </a:rPr>
                          <m:t>𝑡</m:t>
                        </m:r>
                      </m:sup>
                    </m:sSup>
                  </m:oMath>
                </a14:m>
                <a:r>
                  <a:rPr lang="en-IN" sz="2400" dirty="0">
                    <a:solidFill>
                      <a:schemeClr val="bg1"/>
                    </a:solidFill>
                    <a:latin typeface="+mj-lt"/>
                  </a:rPr>
                  <a:t>. Thus, the </a:t>
                </a:r>
                <a14:m>
                  <m:oMath xmlns:m="http://schemas.openxmlformats.org/officeDocument/2006/math">
                    <m:sSub>
                      <m:sSubPr>
                        <m:ctrlPr>
                          <a:rPr lang="en-IN" sz="2400" i="1">
                            <a:solidFill>
                              <a:schemeClr val="bg1"/>
                            </a:solidFill>
                            <a:latin typeface="Cambria Math" panose="02040503050406030204" pitchFamily="18" charset="0"/>
                          </a:rPr>
                        </m:ctrlPr>
                      </m:sSubPr>
                      <m:e>
                        <m:r>
                          <a:rPr lang="en-IN" sz="2400" i="1">
                            <a:solidFill>
                              <a:schemeClr val="bg1"/>
                            </a:solidFill>
                            <a:latin typeface="Cambria Math" panose="02040503050406030204" pitchFamily="18" charset="0"/>
                          </a:rPr>
                          <m:t>𝑄</m:t>
                        </m:r>
                      </m:e>
                      <m:sub>
                        <m:r>
                          <a:rPr lang="en-IN" sz="2400" i="1">
                            <a:solidFill>
                              <a:schemeClr val="bg1"/>
                            </a:solidFill>
                            <a:latin typeface="Cambria Math" panose="02040503050406030204" pitchFamily="18" charset="0"/>
                          </a:rPr>
                          <m:t>𝑡</m:t>
                        </m:r>
                      </m:sub>
                    </m:sSub>
                    <m:d>
                      <m:dPr>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m:t>
                        </m:r>
                      </m:e>
                    </m:d>
                  </m:oMath>
                </a14:m>
                <a:r>
                  <a:rPr lang="en-IN" sz="2400" dirty="0">
                    <a:solidFill>
                      <a:schemeClr val="bg1"/>
                    </a:solidFill>
                    <a:latin typeface="+mj-lt"/>
                  </a:rPr>
                  <a:t> function keeps changing</a:t>
                </a:r>
              </a:p>
            </p:txBody>
          </p:sp>
        </mc:Choice>
        <mc:Fallback xmlns="">
          <p:sp>
            <p:nvSpPr>
              <p:cNvPr id="7" name="Rectangular Callout 6"/>
              <p:cNvSpPr>
                <a:spLocks noRot="1" noChangeAspect="1" noMove="1" noResize="1" noEditPoints="1" noAdjustHandles="1" noChangeArrowheads="1" noChangeShapeType="1" noTextEdit="1"/>
              </p:cNvSpPr>
              <p:nvPr/>
            </p:nvSpPr>
            <p:spPr>
              <a:xfrm>
                <a:off x="1860980" y="428607"/>
                <a:ext cx="8802050" cy="861411"/>
              </a:xfrm>
              <a:prstGeom prst="wedgeRectCallout">
                <a:avLst>
                  <a:gd name="adj1" fmla="val 56434"/>
                  <a:gd name="adj2" fmla="val 55105"/>
                </a:avLst>
              </a:prstGeom>
              <a:blipFill>
                <a:blip r:embed="rId5"/>
                <a:stretch>
                  <a:fillRect l="-713" b="-8333"/>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1244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pictorial depiction of the EM</a:t>
            </a:r>
          </a:p>
        </p:txBody>
      </p:sp>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grpSp>
        <p:nvGrpSpPr>
          <p:cNvPr id="5" name="Group 4"/>
          <p:cNvGrpSpPr/>
          <p:nvPr/>
        </p:nvGrpSpPr>
        <p:grpSpPr>
          <a:xfrm>
            <a:off x="9231446" y="301681"/>
            <a:ext cx="2601966" cy="354196"/>
            <a:chOff x="9231446" y="301681"/>
            <a:chExt cx="2601966" cy="354196"/>
          </a:xfrm>
        </p:grpSpPr>
        <p:pic>
          <p:nvPicPr>
            <p:cNvPr id="6" name="Picture 5"/>
            <p:cNvPicPr>
              <a:picLocks noChangeAspect="1"/>
            </p:cNvPicPr>
            <p:nvPr>
              <p:custDataLst>
                <p:tags r:id="rId10"/>
              </p:custDataLst>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10043230" y="301681"/>
              <a:ext cx="1790182" cy="354196"/>
            </a:xfrm>
            <a:prstGeom prst="rect">
              <a:avLst/>
            </a:prstGeom>
          </p:spPr>
        </p:pic>
        <p:cxnSp>
          <p:nvCxnSpPr>
            <p:cNvPr id="7" name="Straight Connector 6"/>
            <p:cNvCxnSpPr/>
            <p:nvPr/>
          </p:nvCxnSpPr>
          <p:spPr>
            <a:xfrm>
              <a:off x="9231446" y="478779"/>
              <a:ext cx="713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a:stCxn id="47" idx="3"/>
          </p:cNvCxnSpPr>
          <p:nvPr/>
        </p:nvCxnSpPr>
        <p:spPr>
          <a:xfrm>
            <a:off x="5320043" y="1191635"/>
            <a:ext cx="17203" cy="4005697"/>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13" cstate="print">
            <a:lum bright="70000" contrast="-70000"/>
            <a:extLst>
              <a:ext uri="{28A0092B-C50C-407E-A947-70E740481C1C}">
                <a14:useLocalDpi xmlns:a14="http://schemas.microsoft.com/office/drawing/2010/main" val="0"/>
              </a:ext>
            </a:extLst>
          </a:blip>
          <a:stretch>
            <a:fillRect/>
          </a:stretch>
        </p:blipFill>
        <p:spPr>
          <a:xfrm>
            <a:off x="5219395" y="5354461"/>
            <a:ext cx="906826" cy="298720"/>
          </a:xfrm>
          <a:prstGeom prst="rect">
            <a:avLst/>
          </a:prstGeom>
        </p:spPr>
      </p:pic>
      <p:grpSp>
        <p:nvGrpSpPr>
          <p:cNvPr id="10" name="Group 9"/>
          <p:cNvGrpSpPr/>
          <p:nvPr/>
        </p:nvGrpSpPr>
        <p:grpSpPr>
          <a:xfrm>
            <a:off x="9231446" y="780459"/>
            <a:ext cx="1752750" cy="354196"/>
            <a:chOff x="9231446" y="780459"/>
            <a:chExt cx="1752750" cy="354196"/>
          </a:xfrm>
        </p:grpSpPr>
        <p:pic>
          <p:nvPicPr>
            <p:cNvPr id="11" name="Picture 10"/>
            <p:cNvPicPr>
              <a:picLocks noChangeAspect="1"/>
            </p:cNvPicPr>
            <p:nvPr>
              <p:custDataLst>
                <p:tags r:id="rId9"/>
              </p:custDataLst>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10043230" y="780459"/>
              <a:ext cx="940966" cy="354196"/>
            </a:xfrm>
            <a:prstGeom prst="rect">
              <a:avLst/>
            </a:prstGeom>
          </p:spPr>
        </p:pic>
        <p:cxnSp>
          <p:nvCxnSpPr>
            <p:cNvPr id="12" name="Straight Connector 11"/>
            <p:cNvCxnSpPr/>
            <p:nvPr/>
          </p:nvCxnSpPr>
          <p:spPr>
            <a:xfrm>
              <a:off x="9231446" y="957557"/>
              <a:ext cx="713232" cy="0"/>
            </a:xfrm>
            <a:prstGeom prst="line">
              <a:avLst/>
            </a:prstGeom>
            <a:ln w="38100">
              <a:solidFill>
                <a:srgbClr val="2ECC7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9231446" y="1259237"/>
            <a:ext cx="1752750" cy="354196"/>
            <a:chOff x="9231446" y="1259237"/>
            <a:chExt cx="1752750" cy="354196"/>
          </a:xfrm>
        </p:grpSpPr>
        <p:cxnSp>
          <p:nvCxnSpPr>
            <p:cNvPr id="14" name="Straight Connector 13"/>
            <p:cNvCxnSpPr/>
            <p:nvPr/>
          </p:nvCxnSpPr>
          <p:spPr>
            <a:xfrm>
              <a:off x="9231446" y="1436335"/>
              <a:ext cx="7132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8"/>
              </p:custDataLst>
            </p:nvPr>
          </p:nvPicPr>
          <p:blipFill>
            <a:blip r:embed="rId15" cstate="print">
              <a:lum bright="70000" contrast="-70000"/>
              <a:extLst>
                <a:ext uri="{28A0092B-C50C-407E-A947-70E740481C1C}">
                  <a14:useLocalDpi xmlns:a14="http://schemas.microsoft.com/office/drawing/2010/main" val="0"/>
                </a:ext>
              </a:extLst>
            </a:blip>
            <a:stretch>
              <a:fillRect/>
            </a:stretch>
          </p:blipFill>
          <p:spPr>
            <a:xfrm>
              <a:off x="10043230" y="1259237"/>
              <a:ext cx="940966" cy="354196"/>
            </a:xfrm>
            <a:prstGeom prst="rect">
              <a:avLst/>
            </a:prstGeom>
          </p:spPr>
        </p:pic>
      </p:grpSp>
      <p:grpSp>
        <p:nvGrpSpPr>
          <p:cNvPr id="16" name="Group 15"/>
          <p:cNvGrpSpPr/>
          <p:nvPr/>
        </p:nvGrpSpPr>
        <p:grpSpPr>
          <a:xfrm>
            <a:off x="9231446" y="1734315"/>
            <a:ext cx="1752750" cy="354196"/>
            <a:chOff x="9231446" y="1734315"/>
            <a:chExt cx="1752750" cy="354196"/>
          </a:xfrm>
        </p:grpSpPr>
        <p:cxnSp>
          <p:nvCxnSpPr>
            <p:cNvPr id="17" name="Straight Connector 16"/>
            <p:cNvCxnSpPr/>
            <p:nvPr/>
          </p:nvCxnSpPr>
          <p:spPr>
            <a:xfrm>
              <a:off x="9231446" y="1910379"/>
              <a:ext cx="71323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7"/>
              </p:custDataLst>
            </p:nvPr>
          </p:nvPicPr>
          <p:blipFill>
            <a:blip r:embed="rId16" cstate="print">
              <a:lum bright="70000" contrast="-70000"/>
              <a:extLst>
                <a:ext uri="{28A0092B-C50C-407E-A947-70E740481C1C}">
                  <a14:useLocalDpi xmlns:a14="http://schemas.microsoft.com/office/drawing/2010/main" val="0"/>
                </a:ext>
              </a:extLst>
            </a:blip>
            <a:stretch>
              <a:fillRect/>
            </a:stretch>
          </p:blipFill>
          <p:spPr>
            <a:xfrm>
              <a:off x="10043230" y="1734315"/>
              <a:ext cx="940966" cy="354196"/>
            </a:xfrm>
            <a:prstGeom prst="rect">
              <a:avLst/>
            </a:prstGeom>
          </p:spPr>
        </p:pic>
      </p:grpSp>
      <p:grpSp>
        <p:nvGrpSpPr>
          <p:cNvPr id="19" name="Group 18"/>
          <p:cNvGrpSpPr/>
          <p:nvPr/>
        </p:nvGrpSpPr>
        <p:grpSpPr>
          <a:xfrm flipV="1">
            <a:off x="3383371" y="1758126"/>
            <a:ext cx="1146846" cy="2521760"/>
            <a:chOff x="1500604" y="2495740"/>
            <a:chExt cx="1836832" cy="1287668"/>
          </a:xfrm>
        </p:grpSpPr>
        <p:sp>
          <p:nvSpPr>
            <p:cNvPr id="20" name="Freeform 19"/>
            <p:cNvSpPr/>
            <p:nvPr/>
          </p:nvSpPr>
          <p:spPr>
            <a:xfrm>
              <a:off x="1500604"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2419020"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231446" y="2217995"/>
            <a:ext cx="1752750" cy="354196"/>
            <a:chOff x="9231446" y="2217995"/>
            <a:chExt cx="1752750" cy="354196"/>
          </a:xfrm>
        </p:grpSpPr>
        <p:cxnSp>
          <p:nvCxnSpPr>
            <p:cNvPr id="23" name="Straight Connector 22"/>
            <p:cNvCxnSpPr/>
            <p:nvPr/>
          </p:nvCxnSpPr>
          <p:spPr>
            <a:xfrm>
              <a:off x="9231446" y="2394059"/>
              <a:ext cx="71323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6"/>
              </p:custDataLst>
            </p:nvPr>
          </p:nvPicPr>
          <p:blipFill>
            <a:blip r:embed="rId17" cstate="print">
              <a:lum bright="70000" contrast="-70000"/>
              <a:extLst>
                <a:ext uri="{28A0092B-C50C-407E-A947-70E740481C1C}">
                  <a14:useLocalDpi xmlns:a14="http://schemas.microsoft.com/office/drawing/2010/main" val="0"/>
                </a:ext>
              </a:extLst>
            </a:blip>
            <a:stretch>
              <a:fillRect/>
            </a:stretch>
          </p:blipFill>
          <p:spPr>
            <a:xfrm>
              <a:off x="10043230" y="2217995"/>
              <a:ext cx="940966" cy="354196"/>
            </a:xfrm>
            <a:prstGeom prst="rect">
              <a:avLst/>
            </a:prstGeom>
          </p:spPr>
        </p:pic>
      </p:grpSp>
      <p:cxnSp>
        <p:nvCxnSpPr>
          <p:cNvPr id="25" name="Straight Connector 24"/>
          <p:cNvCxnSpPr/>
          <p:nvPr/>
        </p:nvCxnSpPr>
        <p:spPr>
          <a:xfrm>
            <a:off x="3956794" y="1191635"/>
            <a:ext cx="17203" cy="4005697"/>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flipV="1">
            <a:off x="2694192" y="2044373"/>
            <a:ext cx="2569348" cy="2521760"/>
            <a:chOff x="1500604" y="2495740"/>
            <a:chExt cx="1836832" cy="1287668"/>
          </a:xfrm>
        </p:grpSpPr>
        <p:sp>
          <p:nvSpPr>
            <p:cNvPr id="27" name="Freeform 26"/>
            <p:cNvSpPr/>
            <p:nvPr/>
          </p:nvSpPr>
          <p:spPr>
            <a:xfrm>
              <a:off x="1500604"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flipH="1">
              <a:off x="2419020"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Connector 28"/>
          <p:cNvCxnSpPr/>
          <p:nvPr/>
        </p:nvCxnSpPr>
        <p:spPr>
          <a:xfrm>
            <a:off x="3270339" y="1191635"/>
            <a:ext cx="17203" cy="4005697"/>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V="1">
            <a:off x="1545106" y="3402400"/>
            <a:ext cx="3450465" cy="2521760"/>
            <a:chOff x="1500604" y="2495740"/>
            <a:chExt cx="1836832" cy="1287668"/>
          </a:xfrm>
        </p:grpSpPr>
        <p:sp>
          <p:nvSpPr>
            <p:cNvPr id="31" name="Freeform 30"/>
            <p:cNvSpPr/>
            <p:nvPr/>
          </p:nvSpPr>
          <p:spPr>
            <a:xfrm>
              <a:off x="1500604"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flipH="1">
              <a:off x="2419020"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p:cNvCxnSpPr/>
          <p:nvPr/>
        </p:nvCxnSpPr>
        <p:spPr>
          <a:xfrm>
            <a:off x="2657339" y="1191635"/>
            <a:ext cx="17203" cy="4005697"/>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flipV="1">
            <a:off x="417279" y="3837960"/>
            <a:ext cx="4563255" cy="2521760"/>
            <a:chOff x="1500604" y="2495740"/>
            <a:chExt cx="1836832" cy="1287668"/>
          </a:xfrm>
        </p:grpSpPr>
        <p:sp>
          <p:nvSpPr>
            <p:cNvPr id="35" name="Freeform 34"/>
            <p:cNvSpPr/>
            <p:nvPr/>
          </p:nvSpPr>
          <p:spPr>
            <a:xfrm>
              <a:off x="1500604"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rgbClr val="2ECC7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flipH="1">
              <a:off x="2419020" y="2495740"/>
              <a:ext cx="918416" cy="1287668"/>
            </a:xfrm>
            <a:custGeom>
              <a:avLst/>
              <a:gdLst>
                <a:gd name="connsiteX0" fmla="*/ 0 w 741146"/>
                <a:gd name="connsiteY0" fmla="*/ 0 h 1289785"/>
                <a:gd name="connsiteX1" fmla="*/ 741146 w 741146"/>
                <a:gd name="connsiteY1" fmla="*/ 1289785 h 1289785"/>
                <a:gd name="connsiteX0" fmla="*/ 0 w 741146"/>
                <a:gd name="connsiteY0" fmla="*/ 0 h 1289785"/>
                <a:gd name="connsiteX1" fmla="*/ 741146 w 741146"/>
                <a:gd name="connsiteY1" fmla="*/ 1289785 h 1289785"/>
                <a:gd name="connsiteX0" fmla="*/ 0 w 741146"/>
                <a:gd name="connsiteY0" fmla="*/ 0 h 1289786"/>
                <a:gd name="connsiteX1" fmla="*/ 741146 w 741146"/>
                <a:gd name="connsiteY1" fmla="*/ 1289785 h 1289786"/>
                <a:gd name="connsiteX0" fmla="*/ 0 w 742733"/>
                <a:gd name="connsiteY0" fmla="*/ 0 h 1283436"/>
                <a:gd name="connsiteX1" fmla="*/ 742733 w 742733"/>
                <a:gd name="connsiteY1" fmla="*/ 1283435 h 1283436"/>
                <a:gd name="connsiteX0" fmla="*/ 0 w 742733"/>
                <a:gd name="connsiteY0" fmla="*/ 0 h 1283436"/>
                <a:gd name="connsiteX1" fmla="*/ 742733 w 742733"/>
                <a:gd name="connsiteY1" fmla="*/ 1283435 h 1283436"/>
                <a:gd name="connsiteX0" fmla="*/ 0 w 918416"/>
                <a:gd name="connsiteY0" fmla="*/ 0 h 1287669"/>
                <a:gd name="connsiteX1" fmla="*/ 918416 w 918416"/>
                <a:gd name="connsiteY1" fmla="*/ 1287668 h 1287669"/>
                <a:gd name="connsiteX0" fmla="*/ 0 w 918416"/>
                <a:gd name="connsiteY0" fmla="*/ 0 h 1287669"/>
                <a:gd name="connsiteX1" fmla="*/ 918416 w 918416"/>
                <a:gd name="connsiteY1" fmla="*/ 1287668 h 1287669"/>
                <a:gd name="connsiteX0" fmla="*/ 0 w 918416"/>
                <a:gd name="connsiteY0" fmla="*/ 0 h 1288080"/>
                <a:gd name="connsiteX1" fmla="*/ 918416 w 918416"/>
                <a:gd name="connsiteY1" fmla="*/ 1287668 h 1288080"/>
                <a:gd name="connsiteX0" fmla="*/ 0 w 918416"/>
                <a:gd name="connsiteY0" fmla="*/ 0 h 1287669"/>
                <a:gd name="connsiteX1" fmla="*/ 918416 w 918416"/>
                <a:gd name="connsiteY1" fmla="*/ 1287668 h 1287669"/>
                <a:gd name="connsiteX0" fmla="*/ 0 w 918416"/>
                <a:gd name="connsiteY0" fmla="*/ 0 h 1287668"/>
                <a:gd name="connsiteX1" fmla="*/ 918416 w 918416"/>
                <a:gd name="connsiteY1" fmla="*/ 1287668 h 1287668"/>
              </a:gdLst>
              <a:ahLst/>
              <a:cxnLst>
                <a:cxn ang="0">
                  <a:pos x="connsiteX0" y="connsiteY0"/>
                </a:cxn>
                <a:cxn ang="0">
                  <a:pos x="connsiteX1" y="connsiteY1"/>
                </a:cxn>
              </a:cxnLst>
              <a:rect l="l" t="t" r="r" b="b"/>
              <a:pathLst>
                <a:path w="918416" h="1287668">
                  <a:moveTo>
                    <a:pt x="0" y="0"/>
                  </a:moveTo>
                  <a:cubicBezTo>
                    <a:pt x="109466" y="406645"/>
                    <a:pt x="417411" y="1286888"/>
                    <a:pt x="918416" y="1287668"/>
                  </a:cubicBezTo>
                </a:path>
              </a:pathLst>
            </a:custGeom>
            <a:noFill/>
            <a:ln w="38100">
              <a:solidFill>
                <a:srgbClr val="2ECC7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a:off x="2171041" y="1191635"/>
            <a:ext cx="17203" cy="4005697"/>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custDataLst>
              <p:tags r:id="rId2"/>
            </p:custDataLst>
          </p:nvPr>
        </p:nvPicPr>
        <p:blipFill>
          <a:blip r:embed="rId18" cstate="print">
            <a:lum bright="70000" contrast="-70000"/>
            <a:extLst>
              <a:ext uri="{28A0092B-C50C-407E-A947-70E740481C1C}">
                <a14:useLocalDpi xmlns:a14="http://schemas.microsoft.com/office/drawing/2010/main" val="0"/>
              </a:ext>
            </a:extLst>
          </a:blip>
          <a:stretch>
            <a:fillRect/>
          </a:stretch>
        </p:blipFill>
        <p:spPr>
          <a:xfrm>
            <a:off x="2074110" y="5330990"/>
            <a:ext cx="413939" cy="322191"/>
          </a:xfrm>
          <a:prstGeom prst="rect">
            <a:avLst/>
          </a:prstGeom>
        </p:spPr>
      </p:pic>
      <p:pic>
        <p:nvPicPr>
          <p:cNvPr id="40" name="Picture 39"/>
          <p:cNvPicPr>
            <a:picLocks noChangeAspect="1"/>
          </p:cNvPicPr>
          <p:nvPr>
            <p:custDataLst>
              <p:tags r:id="rId3"/>
            </p:custDataLst>
          </p:nvPr>
        </p:nvPicPr>
        <p:blipFill>
          <a:blip r:embed="rId19" cstate="print">
            <a:lum bright="70000" contrast="-70000"/>
            <a:extLst>
              <a:ext uri="{28A0092B-C50C-407E-A947-70E740481C1C}">
                <a14:useLocalDpi xmlns:a14="http://schemas.microsoft.com/office/drawing/2010/main" val="0"/>
              </a:ext>
            </a:extLst>
          </a:blip>
          <a:stretch>
            <a:fillRect/>
          </a:stretch>
        </p:blipFill>
        <p:spPr>
          <a:xfrm>
            <a:off x="2552350" y="5328856"/>
            <a:ext cx="420340" cy="324325"/>
          </a:xfrm>
          <a:prstGeom prst="rect">
            <a:avLst/>
          </a:prstGeom>
        </p:spPr>
      </p:pic>
      <p:pic>
        <p:nvPicPr>
          <p:cNvPr id="41" name="Picture 40"/>
          <p:cNvPicPr>
            <a:picLocks noChangeAspect="1"/>
          </p:cNvPicPr>
          <p:nvPr>
            <p:custDataLst>
              <p:tags r:id="rId4"/>
            </p:custDataLst>
          </p:nvPr>
        </p:nvPicPr>
        <p:blipFill>
          <a:blip r:embed="rId20" cstate="print">
            <a:lum bright="70000" contrast="-70000"/>
            <a:extLst>
              <a:ext uri="{28A0092B-C50C-407E-A947-70E740481C1C}">
                <a14:useLocalDpi xmlns:a14="http://schemas.microsoft.com/office/drawing/2010/main" val="0"/>
              </a:ext>
            </a:extLst>
          </a:blip>
          <a:stretch>
            <a:fillRect/>
          </a:stretch>
        </p:blipFill>
        <p:spPr>
          <a:xfrm>
            <a:off x="3122720" y="5328856"/>
            <a:ext cx="424608" cy="324325"/>
          </a:xfrm>
          <a:prstGeom prst="rect">
            <a:avLst/>
          </a:prstGeom>
        </p:spPr>
      </p:pic>
      <p:pic>
        <p:nvPicPr>
          <p:cNvPr id="42" name="Picture 41"/>
          <p:cNvPicPr>
            <a:picLocks noChangeAspect="1"/>
          </p:cNvPicPr>
          <p:nvPr>
            <p:custDataLst>
              <p:tags r:id="rId5"/>
            </p:custDataLst>
          </p:nvPr>
        </p:nvPicPr>
        <p:blipFill>
          <a:blip r:embed="rId21" cstate="print">
            <a:lum bright="70000" contrast="-70000"/>
            <a:extLst>
              <a:ext uri="{28A0092B-C50C-407E-A947-70E740481C1C}">
                <a14:useLocalDpi xmlns:a14="http://schemas.microsoft.com/office/drawing/2010/main" val="0"/>
              </a:ext>
            </a:extLst>
          </a:blip>
          <a:stretch>
            <a:fillRect/>
          </a:stretch>
        </p:blipFill>
        <p:spPr>
          <a:xfrm>
            <a:off x="3826734" y="5326722"/>
            <a:ext cx="426742" cy="326459"/>
          </a:xfrm>
          <a:prstGeom prst="rect">
            <a:avLst/>
          </a:prstGeom>
        </p:spPr>
      </p:pic>
      <mc:AlternateContent xmlns:mc="http://schemas.openxmlformats.org/markup-compatibility/2006" xmlns:a14="http://schemas.microsoft.com/office/drawing/2010/main">
        <mc:Choice Requires="a14">
          <p:sp>
            <p:nvSpPr>
              <p:cNvPr id="43" name="Content Placeholder 59"/>
              <p:cNvSpPr>
                <a:spLocks noGrp="1"/>
              </p:cNvSpPr>
              <p:nvPr>
                <p:ph idx="1"/>
              </p:nvPr>
            </p:nvSpPr>
            <p:spPr>
              <a:xfrm>
                <a:off x="7781153" y="2827691"/>
                <a:ext cx="4410847" cy="3532029"/>
              </a:xfrm>
              <a:solidFill>
                <a:schemeClr val="tx1"/>
              </a:solidFill>
            </p:spPr>
            <p:txBody>
              <a:bodyPr>
                <a:normAutofit fontScale="92500" lnSpcReduction="10000"/>
              </a:bodyPr>
              <a:lstStyle/>
              <a:p>
                <a:r>
                  <a:rPr lang="en-IN" dirty="0"/>
                  <a:t>The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m:rPr>
                            <m:sty m:val="p"/>
                          </m:rPr>
                          <a:rPr lang="en-IN" b="0" i="0" smtClean="0">
                            <a:latin typeface="Cambria Math" panose="02040503050406030204" pitchFamily="18" charset="0"/>
                          </a:rPr>
                          <m:t>t</m:t>
                        </m:r>
                      </m:sub>
                    </m:sSub>
                  </m:oMath>
                </a14:m>
                <a:r>
                  <a:rPr lang="en-US" dirty="0"/>
                  <a:t>-curves always lie below the red curve</a:t>
                </a:r>
                <a:br>
                  <a:rPr lang="en-US" dirty="0"/>
                </a:br>
                <a14:m>
                  <m:oMath xmlns:m="http://schemas.openxmlformats.org/officeDocument/2006/math">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log</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𝚯</m:t>
                            </m:r>
                          </m:e>
                        </m:d>
                      </m:e>
                    </m:func>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𝑄</m:t>
                        </m:r>
                      </m:e>
                      <m:sub>
                        <m:r>
                          <a:rPr lang="en-IN" i="1">
                            <a:latin typeface="Cambria Math" panose="02040503050406030204" pitchFamily="18" charset="0"/>
                            <a:ea typeface="Cambria Math" panose="02040503050406030204" pitchFamily="18" charset="0"/>
                          </a:rPr>
                          <m:t>𝑡</m:t>
                        </m:r>
                      </m:sub>
                    </m:sSub>
                    <m:d>
                      <m:dPr>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𝚯</m:t>
                        </m:r>
                      </m:e>
                    </m:d>
                    <m:r>
                      <a:rPr lang="en-IN" b="0" i="1" smtClean="0">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𝚯</m:t>
                    </m:r>
                  </m:oMath>
                </a14:m>
                <a:endParaRPr lang="en-US" b="1" dirty="0"/>
              </a:p>
              <a:p>
                <a:r>
                  <a:rPr lang="en-IN" dirty="0"/>
                  <a:t>The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𝑡</m:t>
                        </m:r>
                      </m:sub>
                    </m:sSub>
                  </m:oMath>
                </a14:m>
                <a:r>
                  <a:rPr lang="en-US" dirty="0"/>
                  <a:t> curves always touch the red curve at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𝚯</m:t>
                        </m:r>
                      </m:e>
                      <m:sup>
                        <m:r>
                          <a:rPr lang="en-IN" b="0" i="1" smtClean="0">
                            <a:latin typeface="Cambria Math" panose="02040503050406030204" pitchFamily="18" charset="0"/>
                          </a:rPr>
                          <m:t>𝑡</m:t>
                        </m:r>
                      </m:sup>
                    </m:sSup>
                  </m:oMath>
                </a14:m>
                <a:r>
                  <a:rPr lang="en-US" dirty="0"/>
                  <a:t> because</a:t>
                </a:r>
                <a:br>
                  <a:rPr lang="en-US" dirty="0"/>
                </a:b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𝑄</m:t>
                        </m:r>
                      </m:e>
                      <m:sub>
                        <m:r>
                          <a:rPr lang="en-IN" i="1">
                            <a:latin typeface="Cambria Math" panose="02040503050406030204" pitchFamily="18" charset="0"/>
                            <a:ea typeface="Cambria Math" panose="02040503050406030204" pitchFamily="18" charset="0"/>
                          </a:rPr>
                          <m:t>𝑡</m:t>
                        </m:r>
                      </m:sub>
                    </m:sSub>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𝚯</m:t>
                            </m:r>
                          </m:e>
                          <m:sup>
                            <m:r>
                              <a:rPr lang="en-IN" i="1">
                                <a:latin typeface="Cambria Math" panose="02040503050406030204" pitchFamily="18" charset="0"/>
                                <a:ea typeface="Cambria Math" panose="02040503050406030204" pitchFamily="18" charset="0"/>
                              </a:rPr>
                              <m:t>𝑡</m:t>
                            </m:r>
                          </m:sup>
                        </m:sSup>
                      </m:e>
                    </m:d>
                    <m:r>
                      <a:rPr lang="en-IN" i="1">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log</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𝚯</m:t>
                                </m:r>
                              </m:e>
                              <m:sup>
                                <m:r>
                                  <a:rPr lang="en-IN" i="1">
                                    <a:latin typeface="Cambria Math" panose="02040503050406030204" pitchFamily="18" charset="0"/>
                                    <a:ea typeface="Cambria Math" panose="02040503050406030204" pitchFamily="18" charset="0"/>
                                  </a:rPr>
                                  <m:t>𝑡</m:t>
                                </m:r>
                              </m:sup>
                            </m:sSup>
                          </m:e>
                        </m:d>
                      </m:e>
                    </m:func>
                  </m:oMath>
                </a14:m>
                <a:endParaRPr lang="en-US" dirty="0"/>
              </a:p>
              <a:p>
                <a:r>
                  <a:rPr lang="en-IN" dirty="0"/>
                  <a:t>M-step maximizes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𝑡</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m:t>
                        </m:r>
                      </m:e>
                    </m:d>
                  </m:oMath>
                </a14:m>
                <a:endParaRPr lang="en-US" dirty="0"/>
              </a:p>
            </p:txBody>
          </p:sp>
        </mc:Choice>
        <mc:Fallback xmlns="">
          <p:sp>
            <p:nvSpPr>
              <p:cNvPr id="43" name="Content Placeholder 59"/>
              <p:cNvSpPr>
                <a:spLocks noGrp="1" noRot="1" noChangeAspect="1" noMove="1" noResize="1" noEditPoints="1" noAdjustHandles="1" noChangeArrowheads="1" noChangeShapeType="1" noTextEdit="1"/>
              </p:cNvSpPr>
              <p:nvPr>
                <p:ph idx="1"/>
              </p:nvPr>
            </p:nvSpPr>
            <p:spPr>
              <a:xfrm>
                <a:off x="7781153" y="2827691"/>
                <a:ext cx="4410847" cy="3532029"/>
              </a:xfrm>
              <a:blipFill>
                <a:blip r:embed="rId22"/>
                <a:stretch>
                  <a:fillRect l="-1105" t="-5009"/>
                </a:stretch>
              </a:blipFill>
            </p:spPr>
            <p:txBody>
              <a:bodyPr/>
              <a:lstStyle/>
              <a:p>
                <a:r>
                  <a:rPr lang="en-IN">
                    <a:noFill/>
                  </a:rPr>
                  <a:t> </a:t>
                </a:r>
              </a:p>
            </p:txBody>
          </p:sp>
        </mc:Fallback>
      </mc:AlternateContent>
      <p:grpSp>
        <p:nvGrpSpPr>
          <p:cNvPr id="44" name="Group 43"/>
          <p:cNvGrpSpPr/>
          <p:nvPr/>
        </p:nvGrpSpPr>
        <p:grpSpPr>
          <a:xfrm>
            <a:off x="90114" y="1134655"/>
            <a:ext cx="7926324" cy="4580524"/>
            <a:chOff x="902535" y="1061324"/>
            <a:chExt cx="7926324" cy="4580524"/>
          </a:xfrm>
        </p:grpSpPr>
        <p:cxnSp>
          <p:nvCxnSpPr>
            <p:cNvPr id="45" name="Straight Connector 44"/>
            <p:cNvCxnSpPr/>
            <p:nvPr/>
          </p:nvCxnSpPr>
          <p:spPr>
            <a:xfrm flipH="1">
              <a:off x="902535" y="5124001"/>
              <a:ext cx="79263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426973" y="1061324"/>
              <a:ext cx="0" cy="4580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Freeform 46"/>
          <p:cNvSpPr/>
          <p:nvPr/>
        </p:nvSpPr>
        <p:spPr>
          <a:xfrm rot="10800000" flipH="1">
            <a:off x="828094" y="1190187"/>
            <a:ext cx="7135004" cy="3810160"/>
          </a:xfrm>
          <a:custGeom>
            <a:avLst/>
            <a:gdLst>
              <a:gd name="connsiteX0" fmla="*/ 0 w 5015060"/>
              <a:gd name="connsiteY0" fmla="*/ 593888 h 3531443"/>
              <a:gd name="connsiteX1" fmla="*/ 688157 w 5015060"/>
              <a:gd name="connsiteY1" fmla="*/ 2667785 h 3531443"/>
              <a:gd name="connsiteX2" fmla="*/ 1951348 w 5015060"/>
              <a:gd name="connsiteY2" fmla="*/ 1828800 h 3531443"/>
              <a:gd name="connsiteX3" fmla="*/ 3553905 w 5015060"/>
              <a:gd name="connsiteY3" fmla="*/ 3497344 h 3531443"/>
              <a:gd name="connsiteX4" fmla="*/ 5015060 w 5015060"/>
              <a:gd name="connsiteY4" fmla="*/ 0 h 3531443"/>
              <a:gd name="connsiteX0" fmla="*/ 0 w 5015060"/>
              <a:gd name="connsiteY0" fmla="*/ 593888 h 3534633"/>
              <a:gd name="connsiteX1" fmla="*/ 1238490 w 5015060"/>
              <a:gd name="connsiteY1" fmla="*/ 1584052 h 3534633"/>
              <a:gd name="connsiteX2" fmla="*/ 1951348 w 5015060"/>
              <a:gd name="connsiteY2" fmla="*/ 1828800 h 3534633"/>
              <a:gd name="connsiteX3" fmla="*/ 3553905 w 5015060"/>
              <a:gd name="connsiteY3" fmla="*/ 3497344 h 3534633"/>
              <a:gd name="connsiteX4" fmla="*/ 5015060 w 5015060"/>
              <a:gd name="connsiteY4" fmla="*/ 0 h 3534633"/>
              <a:gd name="connsiteX0" fmla="*/ 0 w 5015060"/>
              <a:gd name="connsiteY0" fmla="*/ 593888 h 3525111"/>
              <a:gd name="connsiteX1" fmla="*/ 1238490 w 5015060"/>
              <a:gd name="connsiteY1" fmla="*/ 1584052 h 3525111"/>
              <a:gd name="connsiteX2" fmla="*/ 3553905 w 5015060"/>
              <a:gd name="connsiteY2" fmla="*/ 3497344 h 3525111"/>
              <a:gd name="connsiteX3" fmla="*/ 5015060 w 5015060"/>
              <a:gd name="connsiteY3" fmla="*/ 0 h 3525111"/>
              <a:gd name="connsiteX0" fmla="*/ 0 w 5015060"/>
              <a:gd name="connsiteY0" fmla="*/ 593888 h 3522155"/>
              <a:gd name="connsiteX1" fmla="*/ 1822690 w 5015060"/>
              <a:gd name="connsiteY1" fmla="*/ 1516318 h 3522155"/>
              <a:gd name="connsiteX2" fmla="*/ 3553905 w 5015060"/>
              <a:gd name="connsiteY2" fmla="*/ 3497344 h 3522155"/>
              <a:gd name="connsiteX3" fmla="*/ 5015060 w 5015060"/>
              <a:gd name="connsiteY3" fmla="*/ 0 h 3522155"/>
              <a:gd name="connsiteX0" fmla="*/ 0 w 5015060"/>
              <a:gd name="connsiteY0" fmla="*/ 593888 h 3532734"/>
              <a:gd name="connsiteX1" fmla="*/ 2195224 w 5015060"/>
              <a:gd name="connsiteY1" fmla="*/ 1736451 h 3532734"/>
              <a:gd name="connsiteX2" fmla="*/ 3553905 w 5015060"/>
              <a:gd name="connsiteY2" fmla="*/ 3497344 h 3532734"/>
              <a:gd name="connsiteX3" fmla="*/ 5015060 w 5015060"/>
              <a:gd name="connsiteY3" fmla="*/ 0 h 3532734"/>
              <a:gd name="connsiteX0" fmla="*/ 0 w 5015060"/>
              <a:gd name="connsiteY0" fmla="*/ 593888 h 3501453"/>
              <a:gd name="connsiteX1" fmla="*/ 1500958 w 5015060"/>
              <a:gd name="connsiteY1" fmla="*/ 703518 h 3501453"/>
              <a:gd name="connsiteX2" fmla="*/ 3553905 w 5015060"/>
              <a:gd name="connsiteY2" fmla="*/ 3497344 h 3501453"/>
              <a:gd name="connsiteX3" fmla="*/ 5015060 w 5015060"/>
              <a:gd name="connsiteY3" fmla="*/ 0 h 3501453"/>
              <a:gd name="connsiteX0" fmla="*/ 0 w 5015060"/>
              <a:gd name="connsiteY0" fmla="*/ 593888 h 3514933"/>
              <a:gd name="connsiteX1" fmla="*/ 1831158 w 5015060"/>
              <a:gd name="connsiteY1" fmla="*/ 1321585 h 3514933"/>
              <a:gd name="connsiteX2" fmla="*/ 3553905 w 5015060"/>
              <a:gd name="connsiteY2" fmla="*/ 3497344 h 3514933"/>
              <a:gd name="connsiteX3" fmla="*/ 5015060 w 5015060"/>
              <a:gd name="connsiteY3" fmla="*/ 0 h 3514933"/>
              <a:gd name="connsiteX0" fmla="*/ 0 w 5015060"/>
              <a:gd name="connsiteY0" fmla="*/ 593888 h 3531815"/>
              <a:gd name="connsiteX1" fmla="*/ 1822692 w 5015060"/>
              <a:gd name="connsiteY1" fmla="*/ 1719518 h 3531815"/>
              <a:gd name="connsiteX2" fmla="*/ 3553905 w 5015060"/>
              <a:gd name="connsiteY2" fmla="*/ 3497344 h 3531815"/>
              <a:gd name="connsiteX3" fmla="*/ 5015060 w 5015060"/>
              <a:gd name="connsiteY3" fmla="*/ 0 h 3531815"/>
              <a:gd name="connsiteX0" fmla="*/ 0 w 5015060"/>
              <a:gd name="connsiteY0" fmla="*/ 593888 h 3521454"/>
              <a:gd name="connsiteX1" fmla="*/ 2000492 w 5015060"/>
              <a:gd name="connsiteY1" fmla="*/ 1499385 h 3521454"/>
              <a:gd name="connsiteX2" fmla="*/ 3553905 w 5015060"/>
              <a:gd name="connsiteY2" fmla="*/ 3497344 h 3521454"/>
              <a:gd name="connsiteX3" fmla="*/ 5015060 w 5015060"/>
              <a:gd name="connsiteY3" fmla="*/ 0 h 3521454"/>
              <a:gd name="connsiteX0" fmla="*/ 0 w 5015060"/>
              <a:gd name="connsiteY0" fmla="*/ 593888 h 3966912"/>
              <a:gd name="connsiteX1" fmla="*/ 2000492 w 5015060"/>
              <a:gd name="connsiteY1" fmla="*/ 1499385 h 3966912"/>
              <a:gd name="connsiteX2" fmla="*/ 3553905 w 5015060"/>
              <a:gd name="connsiteY2" fmla="*/ 3497344 h 3966912"/>
              <a:gd name="connsiteX3" fmla="*/ 4344893 w 5015060"/>
              <a:gd name="connsiteY3" fmla="*/ 3723796 h 3966912"/>
              <a:gd name="connsiteX4" fmla="*/ 5015060 w 5015060"/>
              <a:gd name="connsiteY4" fmla="*/ 0 h 3966912"/>
              <a:gd name="connsiteX0" fmla="*/ 0 w 5015060"/>
              <a:gd name="connsiteY0" fmla="*/ 593888 h 3519908"/>
              <a:gd name="connsiteX1" fmla="*/ 2000492 w 5015060"/>
              <a:gd name="connsiteY1" fmla="*/ 1499385 h 3519908"/>
              <a:gd name="connsiteX2" fmla="*/ 3553905 w 5015060"/>
              <a:gd name="connsiteY2" fmla="*/ 3497344 h 3519908"/>
              <a:gd name="connsiteX3" fmla="*/ 4337205 w 5015060"/>
              <a:gd name="connsiteY3" fmla="*/ 2105308 h 3519908"/>
              <a:gd name="connsiteX4" fmla="*/ 5015060 w 5015060"/>
              <a:gd name="connsiteY4" fmla="*/ 0 h 3519908"/>
              <a:gd name="connsiteX0" fmla="*/ 0 w 5015060"/>
              <a:gd name="connsiteY0" fmla="*/ 593888 h 3519908"/>
              <a:gd name="connsiteX1" fmla="*/ 2000492 w 5015060"/>
              <a:gd name="connsiteY1" fmla="*/ 1499385 h 3519908"/>
              <a:gd name="connsiteX2" fmla="*/ 3553905 w 5015060"/>
              <a:gd name="connsiteY2" fmla="*/ 3497344 h 3519908"/>
              <a:gd name="connsiteX3" fmla="*/ 4337205 w 5015060"/>
              <a:gd name="connsiteY3" fmla="*/ 2105308 h 3519908"/>
              <a:gd name="connsiteX4" fmla="*/ 5015060 w 5015060"/>
              <a:gd name="connsiteY4" fmla="*/ 0 h 3519908"/>
              <a:gd name="connsiteX0" fmla="*/ 0 w 5015060"/>
              <a:gd name="connsiteY0" fmla="*/ 593888 h 3515084"/>
              <a:gd name="connsiteX1" fmla="*/ 2000492 w 5015060"/>
              <a:gd name="connsiteY1" fmla="*/ 1499385 h 3515084"/>
              <a:gd name="connsiteX2" fmla="*/ 3553905 w 5015060"/>
              <a:gd name="connsiteY2" fmla="*/ 3497344 h 3515084"/>
              <a:gd name="connsiteX3" fmla="*/ 4337205 w 5015060"/>
              <a:gd name="connsiteY3" fmla="*/ 2105308 h 3515084"/>
              <a:gd name="connsiteX4" fmla="*/ 5015060 w 5015060"/>
              <a:gd name="connsiteY4" fmla="*/ 0 h 3515084"/>
              <a:gd name="connsiteX0" fmla="*/ 0 w 5015060"/>
              <a:gd name="connsiteY0" fmla="*/ 593888 h 3513934"/>
              <a:gd name="connsiteX1" fmla="*/ 2000492 w 5015060"/>
              <a:gd name="connsiteY1" fmla="*/ 1499385 h 3513934"/>
              <a:gd name="connsiteX2" fmla="*/ 3553905 w 5015060"/>
              <a:gd name="connsiteY2" fmla="*/ 3497344 h 3513934"/>
              <a:gd name="connsiteX3" fmla="*/ 4583233 w 5015060"/>
              <a:gd name="connsiteY3" fmla="*/ 2004724 h 3513934"/>
              <a:gd name="connsiteX4" fmla="*/ 5015060 w 5015060"/>
              <a:gd name="connsiteY4" fmla="*/ 0 h 3513934"/>
              <a:gd name="connsiteX0" fmla="*/ 0 w 5099632"/>
              <a:gd name="connsiteY0" fmla="*/ 603032 h 3527266"/>
              <a:gd name="connsiteX1" fmla="*/ 2000492 w 5099632"/>
              <a:gd name="connsiteY1" fmla="*/ 1508529 h 3527266"/>
              <a:gd name="connsiteX2" fmla="*/ 3553905 w 5099632"/>
              <a:gd name="connsiteY2" fmla="*/ 3506488 h 3527266"/>
              <a:gd name="connsiteX3" fmla="*/ 4583233 w 5099632"/>
              <a:gd name="connsiteY3" fmla="*/ 2013868 h 3527266"/>
              <a:gd name="connsiteX4" fmla="*/ 5099632 w 5099632"/>
              <a:gd name="connsiteY4" fmla="*/ 0 h 3527266"/>
              <a:gd name="connsiteX0" fmla="*/ 0 w 5099632"/>
              <a:gd name="connsiteY0" fmla="*/ 603032 h 3522015"/>
              <a:gd name="connsiteX1" fmla="*/ 2000492 w 5099632"/>
              <a:gd name="connsiteY1" fmla="*/ 1508529 h 3522015"/>
              <a:gd name="connsiteX2" fmla="*/ 3553905 w 5099632"/>
              <a:gd name="connsiteY2" fmla="*/ 3506488 h 3522015"/>
              <a:gd name="connsiteX3" fmla="*/ 4583233 w 5099632"/>
              <a:gd name="connsiteY3" fmla="*/ 2013868 h 3522015"/>
              <a:gd name="connsiteX4" fmla="*/ 5099632 w 5099632"/>
              <a:gd name="connsiteY4" fmla="*/ 0 h 3522015"/>
              <a:gd name="connsiteX0" fmla="*/ 0 w 5099632"/>
              <a:gd name="connsiteY0" fmla="*/ 603032 h 3671714"/>
              <a:gd name="connsiteX1" fmla="*/ 2000492 w 5099632"/>
              <a:gd name="connsiteY1" fmla="*/ 1508529 h 3671714"/>
              <a:gd name="connsiteX2" fmla="*/ 3215618 w 5099632"/>
              <a:gd name="connsiteY2" fmla="*/ 3652792 h 3671714"/>
              <a:gd name="connsiteX3" fmla="*/ 4583233 w 5099632"/>
              <a:gd name="connsiteY3" fmla="*/ 2013868 h 3671714"/>
              <a:gd name="connsiteX4" fmla="*/ 5099632 w 5099632"/>
              <a:gd name="connsiteY4" fmla="*/ 0 h 3671714"/>
              <a:gd name="connsiteX0" fmla="*/ 0 w 5099632"/>
              <a:gd name="connsiteY0" fmla="*/ 603032 h 3667858"/>
              <a:gd name="connsiteX1" fmla="*/ 2000492 w 5099632"/>
              <a:gd name="connsiteY1" fmla="*/ 1508529 h 3667858"/>
              <a:gd name="connsiteX2" fmla="*/ 3215618 w 5099632"/>
              <a:gd name="connsiteY2" fmla="*/ 3652792 h 3667858"/>
              <a:gd name="connsiteX3" fmla="*/ 4583233 w 5099632"/>
              <a:gd name="connsiteY3" fmla="*/ 2013868 h 3667858"/>
              <a:gd name="connsiteX4" fmla="*/ 5099632 w 5099632"/>
              <a:gd name="connsiteY4" fmla="*/ 0 h 3667858"/>
              <a:gd name="connsiteX0" fmla="*/ 0 w 5099632"/>
              <a:gd name="connsiteY0" fmla="*/ 603032 h 3667858"/>
              <a:gd name="connsiteX1" fmla="*/ 2000492 w 5099632"/>
              <a:gd name="connsiteY1" fmla="*/ 1508529 h 3667858"/>
              <a:gd name="connsiteX2" fmla="*/ 3215618 w 5099632"/>
              <a:gd name="connsiteY2" fmla="*/ 3652792 h 3667858"/>
              <a:gd name="connsiteX3" fmla="*/ 4583233 w 5099632"/>
              <a:gd name="connsiteY3" fmla="*/ 2013868 h 3667858"/>
              <a:gd name="connsiteX4" fmla="*/ 5099632 w 5099632"/>
              <a:gd name="connsiteY4" fmla="*/ 0 h 3667858"/>
              <a:gd name="connsiteX0" fmla="*/ 0 w 5099632"/>
              <a:gd name="connsiteY0" fmla="*/ 603032 h 3670188"/>
              <a:gd name="connsiteX1" fmla="*/ 2000492 w 5099632"/>
              <a:gd name="connsiteY1" fmla="*/ 1508529 h 3670188"/>
              <a:gd name="connsiteX2" fmla="*/ 3215618 w 5099632"/>
              <a:gd name="connsiteY2" fmla="*/ 3652792 h 3670188"/>
              <a:gd name="connsiteX3" fmla="*/ 4268010 w 5099632"/>
              <a:gd name="connsiteY3" fmla="*/ 2242468 h 3670188"/>
              <a:gd name="connsiteX4" fmla="*/ 5099632 w 5099632"/>
              <a:gd name="connsiteY4" fmla="*/ 0 h 3670188"/>
              <a:gd name="connsiteX0" fmla="*/ 0 w 5860779"/>
              <a:gd name="connsiteY0" fmla="*/ 657896 h 3730531"/>
              <a:gd name="connsiteX1" fmla="*/ 2000492 w 5860779"/>
              <a:gd name="connsiteY1" fmla="*/ 1563393 h 3730531"/>
              <a:gd name="connsiteX2" fmla="*/ 3215618 w 5860779"/>
              <a:gd name="connsiteY2" fmla="*/ 3707656 h 3730531"/>
              <a:gd name="connsiteX3" fmla="*/ 4268010 w 5860779"/>
              <a:gd name="connsiteY3" fmla="*/ 2297332 h 3730531"/>
              <a:gd name="connsiteX4" fmla="*/ 5860779 w 5860779"/>
              <a:gd name="connsiteY4" fmla="*/ 0 h 3730531"/>
              <a:gd name="connsiteX0" fmla="*/ 0 w 5860779"/>
              <a:gd name="connsiteY0" fmla="*/ 657896 h 3722922"/>
              <a:gd name="connsiteX1" fmla="*/ 2000492 w 5860779"/>
              <a:gd name="connsiteY1" fmla="*/ 1563393 h 3722922"/>
              <a:gd name="connsiteX2" fmla="*/ 3215618 w 5860779"/>
              <a:gd name="connsiteY2" fmla="*/ 3707656 h 3722922"/>
              <a:gd name="connsiteX3" fmla="*/ 4268010 w 5860779"/>
              <a:gd name="connsiteY3" fmla="*/ 2297332 h 3722922"/>
              <a:gd name="connsiteX4" fmla="*/ 5860779 w 5860779"/>
              <a:gd name="connsiteY4" fmla="*/ 0 h 3722922"/>
              <a:gd name="connsiteX0" fmla="*/ 0 w 5860779"/>
              <a:gd name="connsiteY0" fmla="*/ 657896 h 3722839"/>
              <a:gd name="connsiteX1" fmla="*/ 2000492 w 5860779"/>
              <a:gd name="connsiteY1" fmla="*/ 1563393 h 3722839"/>
              <a:gd name="connsiteX2" fmla="*/ 3215618 w 5860779"/>
              <a:gd name="connsiteY2" fmla="*/ 3707656 h 3722839"/>
              <a:gd name="connsiteX3" fmla="*/ 4529414 w 5860779"/>
              <a:gd name="connsiteY3" fmla="*/ 2288188 h 3722839"/>
              <a:gd name="connsiteX4" fmla="*/ 5860779 w 5860779"/>
              <a:gd name="connsiteY4" fmla="*/ 0 h 3722839"/>
              <a:gd name="connsiteX0" fmla="*/ 0 w 6052988"/>
              <a:gd name="connsiteY0" fmla="*/ 520736 h 3722839"/>
              <a:gd name="connsiteX1" fmla="*/ 2192701 w 6052988"/>
              <a:gd name="connsiteY1" fmla="*/ 1563393 h 3722839"/>
              <a:gd name="connsiteX2" fmla="*/ 3407827 w 6052988"/>
              <a:gd name="connsiteY2" fmla="*/ 3707656 h 3722839"/>
              <a:gd name="connsiteX3" fmla="*/ 4721623 w 6052988"/>
              <a:gd name="connsiteY3" fmla="*/ 2288188 h 3722839"/>
              <a:gd name="connsiteX4" fmla="*/ 6052988 w 6052988"/>
              <a:gd name="connsiteY4" fmla="*/ 0 h 3722839"/>
              <a:gd name="connsiteX0" fmla="*/ 0 w 6052988"/>
              <a:gd name="connsiteY0" fmla="*/ 520736 h 3722839"/>
              <a:gd name="connsiteX1" fmla="*/ 1577633 w 6052988"/>
              <a:gd name="connsiteY1" fmla="*/ 1343937 h 3722839"/>
              <a:gd name="connsiteX2" fmla="*/ 3407827 w 6052988"/>
              <a:gd name="connsiteY2" fmla="*/ 3707656 h 3722839"/>
              <a:gd name="connsiteX3" fmla="*/ 4721623 w 6052988"/>
              <a:gd name="connsiteY3" fmla="*/ 2288188 h 3722839"/>
              <a:gd name="connsiteX4" fmla="*/ 6052988 w 6052988"/>
              <a:gd name="connsiteY4" fmla="*/ 0 h 3722839"/>
              <a:gd name="connsiteX0" fmla="*/ 0 w 6052988"/>
              <a:gd name="connsiteY0" fmla="*/ 520736 h 3709800"/>
              <a:gd name="connsiteX1" fmla="*/ 1577633 w 6052988"/>
              <a:gd name="connsiteY1" fmla="*/ 1343937 h 3709800"/>
              <a:gd name="connsiteX2" fmla="*/ 2684210 w 6052988"/>
              <a:gd name="connsiteY2" fmla="*/ 2516788 h 3709800"/>
              <a:gd name="connsiteX3" fmla="*/ 3407827 w 6052988"/>
              <a:gd name="connsiteY3" fmla="*/ 3707656 h 3709800"/>
              <a:gd name="connsiteX4" fmla="*/ 4721623 w 6052988"/>
              <a:gd name="connsiteY4" fmla="*/ 2288188 h 3709800"/>
              <a:gd name="connsiteX5" fmla="*/ 6052988 w 6052988"/>
              <a:gd name="connsiteY5" fmla="*/ 0 h 3709800"/>
              <a:gd name="connsiteX0" fmla="*/ 0 w 6052988"/>
              <a:gd name="connsiteY0" fmla="*/ 520736 h 3709155"/>
              <a:gd name="connsiteX1" fmla="*/ 1577633 w 6052988"/>
              <a:gd name="connsiteY1" fmla="*/ 1343937 h 3709155"/>
              <a:gd name="connsiteX2" fmla="*/ 2684210 w 6052988"/>
              <a:gd name="connsiteY2" fmla="*/ 2516788 h 3709155"/>
              <a:gd name="connsiteX3" fmla="*/ 3407827 w 6052988"/>
              <a:gd name="connsiteY3" fmla="*/ 3707656 h 3709155"/>
              <a:gd name="connsiteX4" fmla="*/ 4721623 w 6052988"/>
              <a:gd name="connsiteY4" fmla="*/ 2288188 h 3709155"/>
              <a:gd name="connsiteX5" fmla="*/ 6052988 w 6052988"/>
              <a:gd name="connsiteY5" fmla="*/ 0 h 3709155"/>
              <a:gd name="connsiteX0" fmla="*/ 0 w 6052988"/>
              <a:gd name="connsiteY0" fmla="*/ 520736 h 3709155"/>
              <a:gd name="connsiteX1" fmla="*/ 1577633 w 6052988"/>
              <a:gd name="connsiteY1" fmla="*/ 1343937 h 3709155"/>
              <a:gd name="connsiteX2" fmla="*/ 2684210 w 6052988"/>
              <a:gd name="connsiteY2" fmla="*/ 2516788 h 3709155"/>
              <a:gd name="connsiteX3" fmla="*/ 3407827 w 6052988"/>
              <a:gd name="connsiteY3" fmla="*/ 3707656 h 3709155"/>
              <a:gd name="connsiteX4" fmla="*/ 4721623 w 6052988"/>
              <a:gd name="connsiteY4" fmla="*/ 2288188 h 3709155"/>
              <a:gd name="connsiteX5" fmla="*/ 6052988 w 6052988"/>
              <a:gd name="connsiteY5" fmla="*/ 0 h 3709155"/>
              <a:gd name="connsiteX0" fmla="*/ 0 w 6052988"/>
              <a:gd name="connsiteY0" fmla="*/ 520736 h 3709309"/>
              <a:gd name="connsiteX1" fmla="*/ 1577633 w 6052988"/>
              <a:gd name="connsiteY1" fmla="*/ 1343937 h 3709309"/>
              <a:gd name="connsiteX2" fmla="*/ 2684210 w 6052988"/>
              <a:gd name="connsiteY2" fmla="*/ 2516788 h 3709309"/>
              <a:gd name="connsiteX3" fmla="*/ 3407827 w 6052988"/>
              <a:gd name="connsiteY3" fmla="*/ 3707656 h 3709309"/>
              <a:gd name="connsiteX4" fmla="*/ 4721623 w 6052988"/>
              <a:gd name="connsiteY4" fmla="*/ 2288188 h 3709309"/>
              <a:gd name="connsiteX5" fmla="*/ 6052988 w 6052988"/>
              <a:gd name="connsiteY5" fmla="*/ 0 h 3709309"/>
              <a:gd name="connsiteX0" fmla="*/ 0 w 6052988"/>
              <a:gd name="connsiteY0" fmla="*/ 520736 h 3755431"/>
              <a:gd name="connsiteX1" fmla="*/ 1577633 w 6052988"/>
              <a:gd name="connsiteY1" fmla="*/ 1343937 h 3755431"/>
              <a:gd name="connsiteX2" fmla="*/ 2684210 w 6052988"/>
              <a:gd name="connsiteY2" fmla="*/ 2516788 h 3755431"/>
              <a:gd name="connsiteX3" fmla="*/ 3646166 w 6052988"/>
              <a:gd name="connsiteY3" fmla="*/ 3753376 h 3755431"/>
              <a:gd name="connsiteX4" fmla="*/ 4721623 w 6052988"/>
              <a:gd name="connsiteY4" fmla="*/ 2288188 h 3755431"/>
              <a:gd name="connsiteX5" fmla="*/ 6052988 w 6052988"/>
              <a:gd name="connsiteY5" fmla="*/ 0 h 3755431"/>
              <a:gd name="connsiteX0" fmla="*/ 0 w 6052988"/>
              <a:gd name="connsiteY0" fmla="*/ 520736 h 3754929"/>
              <a:gd name="connsiteX1" fmla="*/ 1577633 w 6052988"/>
              <a:gd name="connsiteY1" fmla="*/ 1343937 h 3754929"/>
              <a:gd name="connsiteX2" fmla="*/ 2684210 w 6052988"/>
              <a:gd name="connsiteY2" fmla="*/ 2516788 h 3754929"/>
              <a:gd name="connsiteX3" fmla="*/ 3646166 w 6052988"/>
              <a:gd name="connsiteY3" fmla="*/ 3753376 h 3754929"/>
              <a:gd name="connsiteX4" fmla="*/ 4721623 w 6052988"/>
              <a:gd name="connsiteY4" fmla="*/ 2288188 h 3754929"/>
              <a:gd name="connsiteX5" fmla="*/ 6052988 w 6052988"/>
              <a:gd name="connsiteY5" fmla="*/ 0 h 3754929"/>
              <a:gd name="connsiteX0" fmla="*/ 0 w 6052988"/>
              <a:gd name="connsiteY0" fmla="*/ 520736 h 3754929"/>
              <a:gd name="connsiteX1" fmla="*/ 1577633 w 6052988"/>
              <a:gd name="connsiteY1" fmla="*/ 1343937 h 3754929"/>
              <a:gd name="connsiteX2" fmla="*/ 2684210 w 6052988"/>
              <a:gd name="connsiteY2" fmla="*/ 2516788 h 3754929"/>
              <a:gd name="connsiteX3" fmla="*/ 3646166 w 6052988"/>
              <a:gd name="connsiteY3" fmla="*/ 3753376 h 3754929"/>
              <a:gd name="connsiteX4" fmla="*/ 4721623 w 6052988"/>
              <a:gd name="connsiteY4" fmla="*/ 2288188 h 3754929"/>
              <a:gd name="connsiteX5" fmla="*/ 6052988 w 6052988"/>
              <a:gd name="connsiteY5" fmla="*/ 0 h 3754929"/>
              <a:gd name="connsiteX0" fmla="*/ 0 w 6052988"/>
              <a:gd name="connsiteY0" fmla="*/ 520736 h 3754929"/>
              <a:gd name="connsiteX1" fmla="*/ 1577633 w 6052988"/>
              <a:gd name="connsiteY1" fmla="*/ 1343937 h 3754929"/>
              <a:gd name="connsiteX2" fmla="*/ 2684210 w 6052988"/>
              <a:gd name="connsiteY2" fmla="*/ 2516788 h 3754929"/>
              <a:gd name="connsiteX3" fmla="*/ 3646166 w 6052988"/>
              <a:gd name="connsiteY3" fmla="*/ 3753376 h 3754929"/>
              <a:gd name="connsiteX4" fmla="*/ 4721623 w 6052988"/>
              <a:gd name="connsiteY4" fmla="*/ 2288188 h 3754929"/>
              <a:gd name="connsiteX5" fmla="*/ 6052988 w 6052988"/>
              <a:gd name="connsiteY5" fmla="*/ 0 h 3754929"/>
              <a:gd name="connsiteX0" fmla="*/ 0 w 6052988"/>
              <a:gd name="connsiteY0" fmla="*/ 520736 h 3754254"/>
              <a:gd name="connsiteX1" fmla="*/ 1577633 w 6052988"/>
              <a:gd name="connsiteY1" fmla="*/ 1343937 h 3754254"/>
              <a:gd name="connsiteX2" fmla="*/ 2684210 w 6052988"/>
              <a:gd name="connsiteY2" fmla="*/ 2516788 h 3754254"/>
              <a:gd name="connsiteX3" fmla="*/ 3646166 w 6052988"/>
              <a:gd name="connsiteY3" fmla="*/ 3753376 h 3754254"/>
              <a:gd name="connsiteX4" fmla="*/ 4721623 w 6052988"/>
              <a:gd name="connsiteY4" fmla="*/ 2288188 h 3754254"/>
              <a:gd name="connsiteX5" fmla="*/ 6052988 w 6052988"/>
              <a:gd name="connsiteY5" fmla="*/ 0 h 3754254"/>
              <a:gd name="connsiteX0" fmla="*/ 0 w 6052988"/>
              <a:gd name="connsiteY0" fmla="*/ 520736 h 3801070"/>
              <a:gd name="connsiteX1" fmla="*/ 1577633 w 6052988"/>
              <a:gd name="connsiteY1" fmla="*/ 1343937 h 3801070"/>
              <a:gd name="connsiteX2" fmla="*/ 2684210 w 6052988"/>
              <a:gd name="connsiteY2" fmla="*/ 2516788 h 3801070"/>
              <a:gd name="connsiteX3" fmla="*/ 3830686 w 6052988"/>
              <a:gd name="connsiteY3" fmla="*/ 3799096 h 3801070"/>
              <a:gd name="connsiteX4" fmla="*/ 4721623 w 6052988"/>
              <a:gd name="connsiteY4" fmla="*/ 2288188 h 3801070"/>
              <a:gd name="connsiteX5" fmla="*/ 6052988 w 6052988"/>
              <a:gd name="connsiteY5" fmla="*/ 0 h 3801070"/>
              <a:gd name="connsiteX0" fmla="*/ 0 w 6052988"/>
              <a:gd name="connsiteY0" fmla="*/ 520736 h 3800050"/>
              <a:gd name="connsiteX1" fmla="*/ 1577633 w 6052988"/>
              <a:gd name="connsiteY1" fmla="*/ 1343937 h 3800050"/>
              <a:gd name="connsiteX2" fmla="*/ 2684210 w 6052988"/>
              <a:gd name="connsiteY2" fmla="*/ 2516788 h 3800050"/>
              <a:gd name="connsiteX3" fmla="*/ 3830686 w 6052988"/>
              <a:gd name="connsiteY3" fmla="*/ 3799096 h 3800050"/>
              <a:gd name="connsiteX4" fmla="*/ 4721623 w 6052988"/>
              <a:gd name="connsiteY4" fmla="*/ 2288188 h 3800050"/>
              <a:gd name="connsiteX5" fmla="*/ 6052988 w 6052988"/>
              <a:gd name="connsiteY5" fmla="*/ 0 h 3800050"/>
              <a:gd name="connsiteX0" fmla="*/ 0 w 6052988"/>
              <a:gd name="connsiteY0" fmla="*/ 520736 h 3800050"/>
              <a:gd name="connsiteX1" fmla="*/ 1577633 w 6052988"/>
              <a:gd name="connsiteY1" fmla="*/ 1343937 h 3800050"/>
              <a:gd name="connsiteX2" fmla="*/ 2684210 w 6052988"/>
              <a:gd name="connsiteY2" fmla="*/ 2516788 h 3800050"/>
              <a:gd name="connsiteX3" fmla="*/ 3830686 w 6052988"/>
              <a:gd name="connsiteY3" fmla="*/ 3799096 h 3800050"/>
              <a:gd name="connsiteX4" fmla="*/ 4721623 w 6052988"/>
              <a:gd name="connsiteY4" fmla="*/ 2288188 h 3800050"/>
              <a:gd name="connsiteX5" fmla="*/ 6052988 w 6052988"/>
              <a:gd name="connsiteY5" fmla="*/ 0 h 3800050"/>
              <a:gd name="connsiteX0" fmla="*/ 0 w 6052988"/>
              <a:gd name="connsiteY0" fmla="*/ 520736 h 3800544"/>
              <a:gd name="connsiteX1" fmla="*/ 1577633 w 6052988"/>
              <a:gd name="connsiteY1" fmla="*/ 1343937 h 3800544"/>
              <a:gd name="connsiteX2" fmla="*/ 2814912 w 6052988"/>
              <a:gd name="connsiteY2" fmla="*/ 3193444 h 3800544"/>
              <a:gd name="connsiteX3" fmla="*/ 3830686 w 6052988"/>
              <a:gd name="connsiteY3" fmla="*/ 3799096 h 3800544"/>
              <a:gd name="connsiteX4" fmla="*/ 4721623 w 6052988"/>
              <a:gd name="connsiteY4" fmla="*/ 2288188 h 3800544"/>
              <a:gd name="connsiteX5" fmla="*/ 6052988 w 6052988"/>
              <a:gd name="connsiteY5" fmla="*/ 0 h 3800544"/>
              <a:gd name="connsiteX0" fmla="*/ 0 w 6052988"/>
              <a:gd name="connsiteY0" fmla="*/ 520736 h 3800544"/>
              <a:gd name="connsiteX1" fmla="*/ 1577633 w 6052988"/>
              <a:gd name="connsiteY1" fmla="*/ 1343937 h 3800544"/>
              <a:gd name="connsiteX2" fmla="*/ 2814912 w 6052988"/>
              <a:gd name="connsiteY2" fmla="*/ 3193444 h 3800544"/>
              <a:gd name="connsiteX3" fmla="*/ 3830686 w 6052988"/>
              <a:gd name="connsiteY3" fmla="*/ 3799096 h 3800544"/>
              <a:gd name="connsiteX4" fmla="*/ 4721623 w 6052988"/>
              <a:gd name="connsiteY4" fmla="*/ 2288188 h 3800544"/>
              <a:gd name="connsiteX5" fmla="*/ 6052988 w 6052988"/>
              <a:gd name="connsiteY5" fmla="*/ 0 h 3800544"/>
              <a:gd name="connsiteX0" fmla="*/ 0 w 5999170"/>
              <a:gd name="connsiteY0" fmla="*/ 0 h 3810160"/>
              <a:gd name="connsiteX1" fmla="*/ 1523815 w 5999170"/>
              <a:gd name="connsiteY1" fmla="*/ 1353553 h 3810160"/>
              <a:gd name="connsiteX2" fmla="*/ 2761094 w 5999170"/>
              <a:gd name="connsiteY2" fmla="*/ 3203060 h 3810160"/>
              <a:gd name="connsiteX3" fmla="*/ 3776868 w 5999170"/>
              <a:gd name="connsiteY3" fmla="*/ 3808712 h 3810160"/>
              <a:gd name="connsiteX4" fmla="*/ 4667805 w 5999170"/>
              <a:gd name="connsiteY4" fmla="*/ 2297804 h 3810160"/>
              <a:gd name="connsiteX5" fmla="*/ 5999170 w 5999170"/>
              <a:gd name="connsiteY5" fmla="*/ 9616 h 3810160"/>
              <a:gd name="connsiteX0" fmla="*/ 0 w 5999170"/>
              <a:gd name="connsiteY0" fmla="*/ 0 h 3810160"/>
              <a:gd name="connsiteX1" fmla="*/ 1523815 w 5999170"/>
              <a:gd name="connsiteY1" fmla="*/ 1353553 h 3810160"/>
              <a:gd name="connsiteX2" fmla="*/ 2761094 w 5999170"/>
              <a:gd name="connsiteY2" fmla="*/ 3203060 h 3810160"/>
              <a:gd name="connsiteX3" fmla="*/ 3776868 w 5999170"/>
              <a:gd name="connsiteY3" fmla="*/ 3808712 h 3810160"/>
              <a:gd name="connsiteX4" fmla="*/ 4667805 w 5999170"/>
              <a:gd name="connsiteY4" fmla="*/ 2297804 h 3810160"/>
              <a:gd name="connsiteX5" fmla="*/ 5999170 w 5999170"/>
              <a:gd name="connsiteY5" fmla="*/ 9616 h 381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9170" h="3810160">
                <a:moveTo>
                  <a:pt x="0" y="0"/>
                </a:moveTo>
                <a:cubicBezTo>
                  <a:pt x="481311" y="1107775"/>
                  <a:pt x="1063633" y="819710"/>
                  <a:pt x="1523815" y="1353553"/>
                </a:cubicBezTo>
                <a:cubicBezTo>
                  <a:pt x="1983997" y="1887396"/>
                  <a:pt x="2353203" y="3579982"/>
                  <a:pt x="2761094" y="3203060"/>
                </a:cubicBezTo>
                <a:cubicBezTo>
                  <a:pt x="3436449" y="2578981"/>
                  <a:pt x="3410390" y="3859004"/>
                  <a:pt x="3776868" y="3808712"/>
                </a:cubicBezTo>
                <a:cubicBezTo>
                  <a:pt x="4143346" y="3758420"/>
                  <a:pt x="4182096" y="1906859"/>
                  <a:pt x="4667805" y="2297804"/>
                </a:cubicBezTo>
                <a:cubicBezTo>
                  <a:pt x="5153514" y="2688749"/>
                  <a:pt x="5403109" y="1175841"/>
                  <a:pt x="5999170" y="961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9846418">
            <a:off x="5822319" y="3854704"/>
            <a:ext cx="1503164" cy="584775"/>
          </a:xfrm>
          <a:prstGeom prst="rect">
            <a:avLst/>
          </a:prstGeom>
          <a:solidFill>
            <a:schemeClr val="tx1"/>
          </a:solidFill>
          <a:ln w="38100">
            <a:solidFill>
              <a:schemeClr val="accent2"/>
            </a:solidFill>
          </a:ln>
        </p:spPr>
        <p:txBody>
          <a:bodyPr wrap="square" rtlCol="0">
            <a:spAutoFit/>
          </a:bodyPr>
          <a:lstStyle/>
          <a:p>
            <a:pPr algn="ctr"/>
            <a:r>
              <a:rPr lang="en-IN" sz="3200" dirty="0">
                <a:solidFill>
                  <a:schemeClr val="bg1"/>
                </a:solidFill>
                <a:latin typeface="+mj-lt"/>
                <a:ea typeface="Microsoft YaHei UI" panose="020B0503020204020204" pitchFamily="34" charset="-122"/>
              </a:rPr>
              <a:t>Stuck!!</a:t>
            </a:r>
            <a:endParaRPr lang="en-US" sz="3200" dirty="0">
              <a:solidFill>
                <a:schemeClr val="bg1"/>
              </a:solidFill>
              <a:latin typeface="+mj-lt"/>
              <a:ea typeface="Microsoft YaHei UI" panose="020B0503020204020204" pitchFamily="34" charset="-122"/>
            </a:endParaRPr>
          </a:p>
        </p:txBody>
      </p:sp>
      <p:sp>
        <p:nvSpPr>
          <p:cNvPr id="49" name="Oval 48"/>
          <p:cNvSpPr/>
          <p:nvPr/>
        </p:nvSpPr>
        <p:spPr>
          <a:xfrm>
            <a:off x="2075337" y="5099745"/>
            <a:ext cx="207760" cy="20776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Rectangular Callout 37"/>
              <p:cNvSpPr/>
              <p:nvPr/>
            </p:nvSpPr>
            <p:spPr>
              <a:xfrm>
                <a:off x="4995572" y="301681"/>
                <a:ext cx="3213192" cy="1182468"/>
              </a:xfrm>
              <a:prstGeom prst="wedgeRectCallout">
                <a:avLst>
                  <a:gd name="adj1" fmla="val -69048"/>
                  <a:gd name="adj2" fmla="val 10879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IN" sz="2400" b="0" i="1" dirty="0" smtClean="0">
                            <a:solidFill>
                              <a:schemeClr val="bg1"/>
                            </a:solidFill>
                            <a:latin typeface="Cambria Math" panose="02040503050406030204" pitchFamily="18" charset="0"/>
                          </a:rPr>
                        </m:ctrlPr>
                      </m:sSubPr>
                      <m:e>
                        <m:r>
                          <a:rPr lang="en-IN" sz="2400" b="0" i="1" dirty="0" smtClean="0">
                            <a:solidFill>
                              <a:schemeClr val="bg1"/>
                            </a:solidFill>
                            <a:latin typeface="Cambria Math" panose="02040503050406030204" pitchFamily="18" charset="0"/>
                          </a:rPr>
                          <m:t>𝑄</m:t>
                        </m:r>
                      </m:e>
                      <m:sub>
                        <m:r>
                          <a:rPr lang="en-IN" sz="2400" b="0" i="1" dirty="0" smtClean="0">
                            <a:solidFill>
                              <a:schemeClr val="bg1"/>
                            </a:solidFill>
                            <a:latin typeface="Cambria Math" panose="02040503050406030204" pitchFamily="18" charset="0"/>
                          </a:rPr>
                          <m:t>𝑡</m:t>
                        </m:r>
                      </m:sub>
                    </m:sSub>
                    <m:d>
                      <m:dPr>
                        <m:ctrlPr>
                          <a:rPr lang="en-IN" sz="2400" b="0" i="1" dirty="0" smtClean="0">
                            <a:solidFill>
                              <a:schemeClr val="bg1"/>
                            </a:solidFill>
                            <a:latin typeface="Cambria Math" panose="02040503050406030204" pitchFamily="18" charset="0"/>
                          </a:rPr>
                        </m:ctrlPr>
                      </m:dPr>
                      <m:e>
                        <m:r>
                          <a:rPr lang="en-IN" sz="2400" b="0" i="1" dirty="0" smtClean="0">
                            <a:solidFill>
                              <a:schemeClr val="bg1"/>
                            </a:solidFill>
                            <a:latin typeface="Cambria Math" panose="02040503050406030204" pitchFamily="18" charset="0"/>
                          </a:rPr>
                          <m:t>⋅</m:t>
                        </m:r>
                      </m:e>
                    </m:d>
                  </m:oMath>
                </a14:m>
                <a:r>
                  <a:rPr lang="en-US" sz="2400" dirty="0">
                    <a:solidFill>
                      <a:schemeClr val="bg1"/>
                    </a:solidFill>
                    <a:latin typeface="+mj-lt"/>
                  </a:rPr>
                  <a:t> is not necessarily an inverted quadratic fn. Just an illustration </a:t>
                </a:r>
              </a:p>
            </p:txBody>
          </p:sp>
        </mc:Choice>
        <mc:Fallback xmlns="">
          <p:sp>
            <p:nvSpPr>
              <p:cNvPr id="38" name="Rectangular Callout 37"/>
              <p:cNvSpPr>
                <a:spLocks noRot="1" noChangeAspect="1" noMove="1" noResize="1" noEditPoints="1" noAdjustHandles="1" noChangeArrowheads="1" noChangeShapeType="1" noTextEdit="1"/>
              </p:cNvSpPr>
              <p:nvPr/>
            </p:nvSpPr>
            <p:spPr>
              <a:xfrm>
                <a:off x="4995572" y="301681"/>
                <a:ext cx="3213192" cy="1182468"/>
              </a:xfrm>
              <a:prstGeom prst="wedgeRectCallout">
                <a:avLst>
                  <a:gd name="adj1" fmla="val -69048"/>
                  <a:gd name="adj2" fmla="val 108796"/>
                </a:avLst>
              </a:prstGeom>
              <a:blipFill>
                <a:blip r:embed="rId23"/>
                <a:stretch>
                  <a:fillRect t="-1587" r="-3150"/>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3086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2000"/>
                                        <p:tgtEl>
                                          <p:spTgt spid="4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1000"/>
                                        <p:tgtEl>
                                          <p:spTgt spid="34"/>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grpId="1" nodeType="clickEffect">
                                  <p:stCondLst>
                                    <p:cond delay="0"/>
                                  </p:stCondLst>
                                  <p:childTnLst>
                                    <p:animMotion origin="layout" path="M 4.16667E-6 -4.81481E-6 L 0.04075 -4.81481E-6 " pathEditMode="relative" rAng="0" ptsTypes="AA">
                                      <p:cBhvr>
                                        <p:cTn id="71" dur="1000" fill="hold"/>
                                        <p:tgtEl>
                                          <p:spTgt spid="49"/>
                                        </p:tgtEl>
                                        <p:attrNameLst>
                                          <p:attrName>ppt_x</p:attrName>
                                          <p:attrName>ppt_y</p:attrName>
                                        </p:attrNameLst>
                                      </p:cBhvr>
                                      <p:rCtr x="2031" y="0"/>
                                    </p:animMotion>
                                  </p:childTnLst>
                                </p:cTn>
                              </p:par>
                            </p:childTnLst>
                          </p:cTn>
                        </p:par>
                        <p:par>
                          <p:cTn id="72" fill="hold">
                            <p:stCondLst>
                              <p:cond delay="1000"/>
                            </p:stCondLst>
                            <p:childTnLst>
                              <p:par>
                                <p:cTn id="73" presetID="10" presetClass="exit" presetSubtype="0" fill="hold" nodeType="afterEffect">
                                  <p:stCondLst>
                                    <p:cond delay="0"/>
                                  </p:stCondLst>
                                  <p:childTnLst>
                                    <p:animEffect transition="out" filter="fade">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1000"/>
                                        <p:tgtEl>
                                          <p:spTgt spid="30"/>
                                        </p:tgtEl>
                                      </p:cBhvr>
                                    </p:animEffect>
                                  </p:childTnLst>
                                </p:cTn>
                              </p:par>
                            </p:childTnLst>
                          </p:cTn>
                        </p:par>
                        <p:par>
                          <p:cTn id="84" fill="hold">
                            <p:stCondLst>
                              <p:cond delay="1000"/>
                            </p:stCondLst>
                            <p:childTnLst>
                              <p:par>
                                <p:cTn id="85" presetID="22" presetClass="entr" presetSubtype="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down)">
                                      <p:cBhvr>
                                        <p:cTn id="92" dur="500"/>
                                        <p:tgtEl>
                                          <p:spTgt spid="41"/>
                                        </p:tgtEl>
                                      </p:cBhvr>
                                    </p:animEffect>
                                  </p:childTnLst>
                                </p:cTn>
                              </p:par>
                            </p:childTnLst>
                          </p:cTn>
                        </p:par>
                        <p:par>
                          <p:cTn id="93" fill="hold">
                            <p:stCondLst>
                              <p:cond delay="500"/>
                            </p:stCondLst>
                            <p:childTnLst>
                              <p:par>
                                <p:cTn id="94" presetID="22" presetClass="entr" presetSubtype="4" fill="hold"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2" nodeType="clickEffect">
                                  <p:stCondLst>
                                    <p:cond delay="0"/>
                                  </p:stCondLst>
                                  <p:childTnLst>
                                    <p:animMotion origin="layout" path="M 0.04075 -4.81481E-6 L 0.09153 -0.00254 " pathEditMode="relative" rAng="0" ptsTypes="AA">
                                      <p:cBhvr>
                                        <p:cTn id="100" dur="1000" fill="hold"/>
                                        <p:tgtEl>
                                          <p:spTgt spid="49"/>
                                        </p:tgtEl>
                                        <p:attrNameLst>
                                          <p:attrName>ppt_x</p:attrName>
                                          <p:attrName>ppt_y</p:attrName>
                                        </p:attrNameLst>
                                      </p:cBhvr>
                                      <p:rCtr x="2539" y="-139"/>
                                    </p:animMotion>
                                  </p:childTnLst>
                                </p:cTn>
                              </p:par>
                            </p:childTnLst>
                          </p:cTn>
                        </p:par>
                        <p:par>
                          <p:cTn id="101" fill="hold">
                            <p:stCondLst>
                              <p:cond delay="1000"/>
                            </p:stCondLst>
                            <p:childTnLst>
                              <p:par>
                                <p:cTn id="102" presetID="10" presetClass="exit" presetSubtype="0" fill="hold" nodeType="afterEffect">
                                  <p:stCondLst>
                                    <p:cond delay="0"/>
                                  </p:stCondLst>
                                  <p:childTnLst>
                                    <p:animEffect transition="out" filter="fade">
                                      <p:cBhvr>
                                        <p:cTn id="103" dur="500"/>
                                        <p:tgtEl>
                                          <p:spTgt spid="33"/>
                                        </p:tgtEl>
                                      </p:cBhvr>
                                    </p:animEffect>
                                    <p:set>
                                      <p:cBhvr>
                                        <p:cTn id="104" dur="1" fill="hold">
                                          <p:stCondLst>
                                            <p:cond delay="499"/>
                                          </p:stCondLst>
                                        </p:cTn>
                                        <p:tgtEl>
                                          <p:spTgt spid="3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1000"/>
                                        <p:tgtEl>
                                          <p:spTgt spid="26"/>
                                        </p:tgtEl>
                                      </p:cBhvr>
                                    </p:animEffect>
                                  </p:childTnLst>
                                </p:cTn>
                              </p:par>
                            </p:childTnLst>
                          </p:cTn>
                        </p:par>
                        <p:par>
                          <p:cTn id="113" fill="hold">
                            <p:stCondLst>
                              <p:cond delay="1000"/>
                            </p:stCondLst>
                            <p:childTnLst>
                              <p:par>
                                <p:cTn id="114" presetID="22" presetClass="entr" presetSubtype="8" fill="hold" nodeType="after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ipe(left)">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down)">
                                      <p:cBhvr>
                                        <p:cTn id="121" dur="500"/>
                                        <p:tgtEl>
                                          <p:spTgt spid="42"/>
                                        </p:tgtEl>
                                      </p:cBhvr>
                                    </p:animEffect>
                                  </p:childTnLst>
                                </p:cTn>
                              </p:par>
                            </p:childTnLst>
                          </p:cTn>
                        </p:par>
                        <p:par>
                          <p:cTn id="122" fill="hold">
                            <p:stCondLst>
                              <p:cond delay="500"/>
                            </p:stCondLst>
                            <p:childTnLst>
                              <p:par>
                                <p:cTn id="123" presetID="22" presetClass="entr" presetSubtype="4" fill="hold"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wipe(down)">
                                      <p:cBhvr>
                                        <p:cTn id="125" dur="500"/>
                                        <p:tgtEl>
                                          <p:spTgt spid="25"/>
                                        </p:tgtEl>
                                      </p:cBhvr>
                                    </p:animEffect>
                                  </p:childTnLst>
                                </p:cTn>
                              </p:par>
                            </p:childTnLst>
                          </p:cTn>
                        </p:par>
                      </p:childTnLst>
                    </p:cTn>
                  </p:par>
                  <p:par>
                    <p:cTn id="126" fill="hold">
                      <p:stCondLst>
                        <p:cond delay="indefinite"/>
                      </p:stCondLst>
                      <p:childTnLst>
                        <p:par>
                          <p:cTn id="127" fill="hold">
                            <p:stCondLst>
                              <p:cond delay="0"/>
                            </p:stCondLst>
                            <p:childTnLst>
                              <p:par>
                                <p:cTn id="128" presetID="63" presetClass="path" presetSubtype="0" accel="50000" decel="50000" fill="hold" grpId="3" nodeType="clickEffect">
                                  <p:stCondLst>
                                    <p:cond delay="0"/>
                                  </p:stCondLst>
                                  <p:childTnLst>
                                    <p:animMotion origin="layout" path="M 0.09154 -0.00255 L 0.14726 -4.81481E-6 " pathEditMode="relative" rAng="0" ptsTypes="AA">
                                      <p:cBhvr>
                                        <p:cTn id="129" dur="1000" fill="hold"/>
                                        <p:tgtEl>
                                          <p:spTgt spid="49"/>
                                        </p:tgtEl>
                                        <p:attrNameLst>
                                          <p:attrName>ppt_x</p:attrName>
                                          <p:attrName>ppt_y</p:attrName>
                                        </p:attrNameLst>
                                      </p:cBhvr>
                                      <p:rCtr x="2878" y="23"/>
                                    </p:animMotion>
                                  </p:childTnLst>
                                </p:cTn>
                              </p:par>
                            </p:childTnLst>
                          </p:cTn>
                        </p:par>
                        <p:par>
                          <p:cTn id="130" fill="hold">
                            <p:stCondLst>
                              <p:cond delay="1000"/>
                            </p:stCondLst>
                            <p:childTnLst>
                              <p:par>
                                <p:cTn id="131" presetID="10" presetClass="exit" presetSubtype="0" fill="hold" nodeType="afterEffect">
                                  <p:stCondLst>
                                    <p:cond delay="0"/>
                                  </p:stCondLst>
                                  <p:childTnLst>
                                    <p:animEffect transition="out" filter="fade">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6"/>
                                        </p:tgtEl>
                                      </p:cBhvr>
                                    </p:animEffect>
                                    <p:set>
                                      <p:cBhvr>
                                        <p:cTn id="136" dur="1" fill="hold">
                                          <p:stCondLst>
                                            <p:cond delay="499"/>
                                          </p:stCondLst>
                                        </p:cTn>
                                        <p:tgtEl>
                                          <p:spTgt spid="26"/>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left)">
                                      <p:cBhvr>
                                        <p:cTn id="141" dur="1000"/>
                                        <p:tgtEl>
                                          <p:spTgt spid="19"/>
                                        </p:tgtEl>
                                      </p:cBhvr>
                                    </p:animEffect>
                                  </p:childTnLst>
                                </p:cTn>
                              </p:par>
                            </p:childTnLst>
                          </p:cTn>
                        </p:par>
                        <p:par>
                          <p:cTn id="142" fill="hold">
                            <p:stCondLst>
                              <p:cond delay="1000"/>
                            </p:stCondLst>
                            <p:childTnLst>
                              <p:par>
                                <p:cTn id="143" presetID="22" presetClass="entr" presetSubtype="8" fill="hold" nodeType="after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ipe(left)">
                                      <p:cBhvr>
                                        <p:cTn id="145" dur="500"/>
                                        <p:tgtEl>
                                          <p:spTgt spid="22"/>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500"/>
                                        <p:tgtEl>
                                          <p:spTgt spid="4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0" nodeType="click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wipe(right)">
                                      <p:cBhvr>
                                        <p:cTn id="1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P spid="47" grpId="0" animBg="1"/>
      <p:bldP spid="48" grpId="0" animBg="1"/>
      <p:bldP spid="49" grpId="0" animBg="1"/>
      <p:bldP spid="49" grpId="1" animBg="1"/>
      <p:bldP spid="49" grpId="2" animBg="1"/>
      <p:bldP spid="49" grpId="3"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Mixed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5366611" cy="5746376"/>
              </a:xfrm>
            </p:spPr>
            <p:txBody>
              <a:bodyPr>
                <a:normAutofit/>
              </a:bodyPr>
              <a:lstStyle/>
              <a:p>
                <a:r>
                  <a:rPr lang="en-IN" dirty="0"/>
                  <a:t>An example of latent variables in a supervised learning task</a:t>
                </a:r>
              </a:p>
              <a:p>
                <a:r>
                  <a:rPr lang="en-IN" dirty="0"/>
                  <a:t>We have regression train data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b="0" i="1" smtClean="0">
                                <a:latin typeface="Cambria Math" panose="02040503050406030204" pitchFamily="18" charset="0"/>
                              </a:rPr>
                            </m:ctrlPr>
                          </m:dPr>
                          <m:e>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e>
                            </m:d>
                          </m:e>
                        </m:d>
                      </m:e>
                      <m:sub>
                        <m: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sSubSup>
                  </m:oMath>
                </a14:m>
                <a:r>
                  <a:rPr lang="en-IN" dirty="0"/>
                  <a:t>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ℝ</m:t>
                    </m:r>
                  </m:oMath>
                </a14:m>
                <a:endParaRPr lang="en-IN" dirty="0"/>
              </a:p>
              <a:p>
                <a:r>
                  <a:rPr lang="en-IN" dirty="0"/>
                  <a:t>Example: </a:t>
                </a:r>
                <a14:m>
                  <m:oMath xmlns:m="http://schemas.openxmlformats.org/officeDocument/2006/math">
                    <m:r>
                      <a:rPr lang="en-IN" b="1" i="0" smtClean="0">
                        <a:latin typeface="Cambria Math" panose="02040503050406030204" pitchFamily="18" charset="0"/>
                      </a:rPr>
                      <m:t>𝐱</m:t>
                    </m:r>
                  </m:oMath>
                </a14:m>
                <a:r>
                  <a:rPr lang="en-IN" dirty="0"/>
                  <a:t> denotes age and </a:t>
                </a:r>
                <a14:m>
                  <m:oMath xmlns:m="http://schemas.openxmlformats.org/officeDocument/2006/math">
                    <m:r>
                      <a:rPr lang="en-IN" b="0" i="1" smtClean="0">
                        <a:latin typeface="Cambria Math" panose="02040503050406030204" pitchFamily="18" charset="0"/>
                      </a:rPr>
                      <m:t>𝑦</m:t>
                    </m:r>
                  </m:oMath>
                </a14:m>
                <a:r>
                  <a:rPr lang="en-IN" dirty="0"/>
                  <a:t> denotes time spent on website</a:t>
                </a:r>
              </a:p>
              <a:p>
                <a:r>
                  <a:rPr lang="en-IN" dirty="0"/>
                  <a:t>There are two subpopulations in data (gender) which behave differently even if age is same</a:t>
                </a:r>
              </a:p>
              <a:p>
                <a:r>
                  <a:rPr lang="en-IN" dirty="0"/>
                  <a:t>An indication that our features may be incomplete/</a:t>
                </a:r>
                <a:r>
                  <a:rPr lang="en-IN" i="1" dirty="0"/>
                  <a:t>latent</a:t>
                </a:r>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5366611" cy="5746376"/>
              </a:xfrm>
              <a:blipFill>
                <a:blip r:embed="rId5"/>
                <a:stretch>
                  <a:fillRect l="-1250" t="-2545" r="-250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cxnSp>
        <p:nvCxnSpPr>
          <p:cNvPr id="73" name="Straight Connector 72"/>
          <p:cNvCxnSpPr/>
          <p:nvPr/>
        </p:nvCxnSpPr>
        <p:spPr>
          <a:xfrm flipV="1">
            <a:off x="5868408" y="2553688"/>
            <a:ext cx="5767083" cy="2182369"/>
          </a:xfrm>
          <a:prstGeom prst="line">
            <a:avLst/>
          </a:prstGeom>
          <a:noFill/>
          <a:ln w="38100" cap="flat" cmpd="sng" algn="ctr">
            <a:solidFill>
              <a:srgbClr val="2ECC71"/>
            </a:solidFill>
            <a:prstDash val="solid"/>
            <a:miter lim="800000"/>
          </a:ln>
          <a:effectLst/>
        </p:spPr>
      </p:cxnSp>
      <p:cxnSp>
        <p:nvCxnSpPr>
          <p:cNvPr id="74" name="Straight Connector 73"/>
          <p:cNvCxnSpPr/>
          <p:nvPr/>
        </p:nvCxnSpPr>
        <p:spPr>
          <a:xfrm flipV="1">
            <a:off x="5974031" y="351834"/>
            <a:ext cx="3396406" cy="4573150"/>
          </a:xfrm>
          <a:prstGeom prst="line">
            <a:avLst/>
          </a:prstGeom>
          <a:noFill/>
          <a:ln w="38100" cap="flat" cmpd="sng" algn="ctr">
            <a:solidFill>
              <a:srgbClr val="0000FF"/>
            </a:solidFill>
            <a:prstDash val="solid"/>
            <a:miter lim="800000"/>
          </a:ln>
          <a:effectLst/>
        </p:spPr>
      </p:cxnSp>
      <p:grpSp>
        <p:nvGrpSpPr>
          <p:cNvPr id="75" name="Group 74" descr=" 53"/>
          <p:cNvGrpSpPr/>
          <p:nvPr/>
        </p:nvGrpSpPr>
        <p:grpSpPr>
          <a:xfrm>
            <a:off x="5762786" y="529320"/>
            <a:ext cx="6090896" cy="4495800"/>
            <a:chOff x="309904" y="1524000"/>
            <a:chExt cx="6090896" cy="4495800"/>
          </a:xfrm>
        </p:grpSpPr>
        <p:cxnSp>
          <p:nvCxnSpPr>
            <p:cNvPr id="76" name="Straight Arrow Connector 75"/>
            <p:cNvCxnSpPr/>
            <p:nvPr/>
          </p:nvCxnSpPr>
          <p:spPr>
            <a:xfrm flipV="1">
              <a:off x="755860" y="1524000"/>
              <a:ext cx="0" cy="4495800"/>
            </a:xfrm>
            <a:prstGeom prst="straightConnector1">
              <a:avLst/>
            </a:prstGeom>
            <a:noFill/>
            <a:ln w="38100" cap="flat" cmpd="sng" algn="ctr">
              <a:solidFill>
                <a:schemeClr val="bg1"/>
              </a:solidFill>
              <a:prstDash val="solid"/>
              <a:miter lim="800000"/>
              <a:headEnd type="none" w="med" len="med"/>
              <a:tailEnd type="arrow" w="med" len="med"/>
            </a:ln>
            <a:effectLst/>
          </p:spPr>
        </p:cxnSp>
        <p:cxnSp>
          <p:nvCxnSpPr>
            <p:cNvPr id="77" name="Straight Arrow Connector 76"/>
            <p:cNvCxnSpPr/>
            <p:nvPr/>
          </p:nvCxnSpPr>
          <p:spPr>
            <a:xfrm>
              <a:off x="313900" y="5593080"/>
              <a:ext cx="6086900" cy="0"/>
            </a:xfrm>
            <a:prstGeom prst="straightConnector1">
              <a:avLst/>
            </a:prstGeom>
            <a:noFill/>
            <a:ln w="38100" cap="flat" cmpd="sng" algn="ctr">
              <a:solidFill>
                <a:schemeClr val="bg1"/>
              </a:solidFill>
              <a:prstDash val="solid"/>
              <a:miter lim="800000"/>
              <a:headEnd type="none" w="med" len="med"/>
              <a:tailEnd type="arrow" w="med" len="med"/>
            </a:ln>
            <a:effectLst/>
          </p:spPr>
        </p:cxnSp>
        <p:pic>
          <p:nvPicPr>
            <p:cNvPr id="78" name="Picture 77"/>
            <p:cNvPicPr>
              <a:picLocks noChangeAspect="1"/>
            </p:cNvPicPr>
            <p:nvPr>
              <p:custDataLst>
                <p:tags r:id="rId2"/>
              </p:custDataLst>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5921982" y="5819529"/>
              <a:ext cx="260627" cy="200271"/>
            </a:xfrm>
            <a:prstGeom prst="rect">
              <a:avLst/>
            </a:prstGeom>
            <a:ln>
              <a:noFill/>
            </a:ln>
          </p:spPr>
        </p:pic>
        <p:pic>
          <p:nvPicPr>
            <p:cNvPr id="79" name="Picture 78"/>
            <p:cNvPicPr>
              <a:picLocks noChangeAspect="1"/>
            </p:cNvPicPr>
            <p:nvPr>
              <p:custDataLst>
                <p:tags r:id="rId3"/>
              </p:custDataLst>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309904" y="1680036"/>
              <a:ext cx="211245" cy="293548"/>
            </a:xfrm>
            <a:prstGeom prst="rect">
              <a:avLst/>
            </a:prstGeom>
            <a:ln>
              <a:noFill/>
            </a:ln>
          </p:spPr>
        </p:pic>
      </p:grpSp>
      <p:sp>
        <p:nvSpPr>
          <p:cNvPr id="80" name="Oval 79" descr=" 26"/>
          <p:cNvSpPr/>
          <p:nvPr/>
        </p:nvSpPr>
        <p:spPr>
          <a:xfrm>
            <a:off x="6292049" y="4059295"/>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80" descr=" 28"/>
          <p:cNvSpPr/>
          <p:nvPr/>
        </p:nvSpPr>
        <p:spPr>
          <a:xfrm>
            <a:off x="6620552" y="372823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81" descr=" 29"/>
          <p:cNvSpPr/>
          <p:nvPr/>
        </p:nvSpPr>
        <p:spPr>
          <a:xfrm>
            <a:off x="7176350" y="3423208"/>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Oval 82" descr=" 30"/>
          <p:cNvSpPr/>
          <p:nvPr/>
        </p:nvSpPr>
        <p:spPr>
          <a:xfrm>
            <a:off x="6790235" y="3334310"/>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descr=" 31"/>
          <p:cNvSpPr/>
          <p:nvPr/>
        </p:nvSpPr>
        <p:spPr>
          <a:xfrm>
            <a:off x="7913496" y="249198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Oval 84" descr=" 32"/>
          <p:cNvSpPr/>
          <p:nvPr/>
        </p:nvSpPr>
        <p:spPr>
          <a:xfrm>
            <a:off x="7036674" y="2782049"/>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85" descr=" 33"/>
          <p:cNvSpPr/>
          <p:nvPr/>
        </p:nvSpPr>
        <p:spPr>
          <a:xfrm>
            <a:off x="8180256" y="1905181"/>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descr=" 34"/>
          <p:cNvSpPr/>
          <p:nvPr/>
        </p:nvSpPr>
        <p:spPr>
          <a:xfrm>
            <a:off x="7595695" y="2025608"/>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descr=" 35"/>
          <p:cNvSpPr/>
          <p:nvPr/>
        </p:nvSpPr>
        <p:spPr>
          <a:xfrm>
            <a:off x="8449139" y="166430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Oval 88" descr=" 36"/>
          <p:cNvSpPr/>
          <p:nvPr/>
        </p:nvSpPr>
        <p:spPr>
          <a:xfrm>
            <a:off x="8337588" y="910956"/>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89" descr=" 37"/>
          <p:cNvSpPr/>
          <p:nvPr/>
        </p:nvSpPr>
        <p:spPr>
          <a:xfrm>
            <a:off x="9010605" y="928068"/>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descr=" 38"/>
          <p:cNvSpPr/>
          <p:nvPr/>
        </p:nvSpPr>
        <p:spPr>
          <a:xfrm>
            <a:off x="8859200" y="216383"/>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4" name="Picture 113"/>
          <p:cNvPicPr>
            <a:picLocks noChangeAspect="1"/>
          </p:cNvPicPr>
          <p:nvPr>
            <p:custDataLst>
              <p:tags r:id="rId1"/>
            </p:custDataLst>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5889118" y="5143105"/>
            <a:ext cx="5986507" cy="1287486"/>
          </a:xfrm>
          <a:prstGeom prst="rect">
            <a:avLst/>
          </a:prstGeom>
        </p:spPr>
      </p:pic>
      <p:pic>
        <p:nvPicPr>
          <p:cNvPr id="93" name="Picture 9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8737" y="858201"/>
            <a:ext cx="922100" cy="929721"/>
          </a:xfrm>
          <a:prstGeom prst="rect">
            <a:avLst/>
          </a:prstGeom>
        </p:spPr>
      </p:pic>
      <p:sp>
        <p:nvSpPr>
          <p:cNvPr id="94" name="Oval 93" descr=" 26"/>
          <p:cNvSpPr/>
          <p:nvPr/>
        </p:nvSpPr>
        <p:spPr>
          <a:xfrm>
            <a:off x="6913190" y="4190801"/>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Oval 94" descr=" 26"/>
          <p:cNvSpPr/>
          <p:nvPr/>
        </p:nvSpPr>
        <p:spPr>
          <a:xfrm>
            <a:off x="7290297" y="385078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Oval 95" descr=" 26"/>
          <p:cNvSpPr/>
          <p:nvPr/>
        </p:nvSpPr>
        <p:spPr>
          <a:xfrm>
            <a:off x="8019436" y="3996454"/>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96" descr=" 26"/>
          <p:cNvSpPr/>
          <p:nvPr/>
        </p:nvSpPr>
        <p:spPr>
          <a:xfrm>
            <a:off x="8180256" y="3581190"/>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Oval 97" descr=" 26"/>
          <p:cNvSpPr/>
          <p:nvPr/>
        </p:nvSpPr>
        <p:spPr>
          <a:xfrm>
            <a:off x="8677112" y="3669871"/>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Oval 98" descr=" 26"/>
          <p:cNvSpPr/>
          <p:nvPr/>
        </p:nvSpPr>
        <p:spPr>
          <a:xfrm>
            <a:off x="8859200" y="3350835"/>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Oval 99" descr=" 26"/>
          <p:cNvSpPr/>
          <p:nvPr/>
        </p:nvSpPr>
        <p:spPr>
          <a:xfrm>
            <a:off x="9176643" y="314463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Oval 100" descr=" 26"/>
          <p:cNvSpPr/>
          <p:nvPr/>
        </p:nvSpPr>
        <p:spPr>
          <a:xfrm>
            <a:off x="9548839" y="3334310"/>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Oval 101" descr=" 26"/>
          <p:cNvSpPr/>
          <p:nvPr/>
        </p:nvSpPr>
        <p:spPr>
          <a:xfrm>
            <a:off x="10004574" y="284182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val 102" descr=" 26"/>
          <p:cNvSpPr/>
          <p:nvPr/>
        </p:nvSpPr>
        <p:spPr>
          <a:xfrm>
            <a:off x="10400172" y="284182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Oval 103" descr=" 26"/>
          <p:cNvSpPr/>
          <p:nvPr/>
        </p:nvSpPr>
        <p:spPr>
          <a:xfrm>
            <a:off x="11055990" y="2424047"/>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Oval 104" descr=" 26"/>
          <p:cNvSpPr/>
          <p:nvPr/>
        </p:nvSpPr>
        <p:spPr>
          <a:xfrm>
            <a:off x="11575033" y="2763423"/>
            <a:ext cx="302810" cy="302810"/>
          </a:xfrm>
          <a:prstGeom prst="ellipse">
            <a:avLst/>
          </a:prstGeom>
          <a:solidFill>
            <a:srgbClr val="FFFF00"/>
          </a:solid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6" name="Picture 10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6063" y="865047"/>
            <a:ext cx="922100" cy="914603"/>
          </a:xfrm>
          <a:prstGeom prst="rect">
            <a:avLst/>
          </a:prstGeom>
        </p:spPr>
      </p:pic>
      <p:sp>
        <p:nvSpPr>
          <p:cNvPr id="107" name="TextBox 106"/>
          <p:cNvSpPr txBox="1"/>
          <p:nvPr/>
        </p:nvSpPr>
        <p:spPr>
          <a:xfrm>
            <a:off x="7898505" y="4797758"/>
            <a:ext cx="2444417" cy="2215991"/>
          </a:xfrm>
          <a:prstGeom prst="rect">
            <a:avLst/>
          </a:prstGeom>
          <a:noFill/>
        </p:spPr>
        <p:txBody>
          <a:bodyPr wrap="square" rtlCol="0">
            <a:spAutoFit/>
          </a:bodyPr>
          <a:lstStyle/>
          <a:p>
            <a:pPr algn="ctr"/>
            <a:r>
              <a:rPr lang="en-IN" sz="13800" dirty="0">
                <a:solidFill>
                  <a:schemeClr val="bg2"/>
                </a:solidFill>
                <a:latin typeface="Nexa Bold" panose="02000000000000000000" pitchFamily="2" charset="0"/>
              </a:rPr>
              <a:t>?</a:t>
            </a:r>
          </a:p>
        </p:txBody>
      </p:sp>
      <p:cxnSp>
        <p:nvCxnSpPr>
          <p:cNvPr id="110" name="Straight Connector 109"/>
          <p:cNvCxnSpPr/>
          <p:nvPr/>
        </p:nvCxnSpPr>
        <p:spPr>
          <a:xfrm flipV="1">
            <a:off x="5889119" y="921230"/>
            <a:ext cx="5240278" cy="3913894"/>
          </a:xfrm>
          <a:prstGeom prst="line">
            <a:avLst/>
          </a:prstGeom>
          <a:noFill/>
          <a:ln w="38100" cap="flat" cmpd="sng" algn="ctr">
            <a:solidFill>
              <a:schemeClr val="accent1"/>
            </a:solidFill>
            <a:prstDash val="dash"/>
            <a:miter lim="800000"/>
          </a:ln>
          <a:effectLst/>
        </p:spPr>
      </p:cxnSp>
      <p:grpSp>
        <p:nvGrpSpPr>
          <p:cNvPr id="5" name="Group 4">
            <a:extLst>
              <a:ext uri="{FF2B5EF4-FFF2-40B4-BE49-F238E27FC236}">
                <a16:creationId xmlns:a16="http://schemas.microsoft.com/office/drawing/2014/main" id="{8361713C-7CDB-92AC-D581-0E6A8DD55A86}"/>
              </a:ext>
            </a:extLst>
          </p:cNvPr>
          <p:cNvGrpSpPr/>
          <p:nvPr/>
        </p:nvGrpSpPr>
        <p:grpSpPr>
          <a:xfrm>
            <a:off x="10599550" y="2920964"/>
            <a:ext cx="1143000" cy="1143000"/>
            <a:chOff x="2379643" y="355681"/>
            <a:chExt cx="1143000" cy="1143000"/>
          </a:xfrm>
        </p:grpSpPr>
        <p:sp>
          <p:nvSpPr>
            <p:cNvPr id="6" name="Oval 5">
              <a:extLst>
                <a:ext uri="{FF2B5EF4-FFF2-40B4-BE49-F238E27FC236}">
                  <a16:creationId xmlns:a16="http://schemas.microsoft.com/office/drawing/2014/main" id="{DE9EDFCF-BCC3-6BF0-A2F9-D1EDBA681B04}"/>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F08D7A85-59BC-16CD-94CB-99211A363C83}"/>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6495DBA4-9681-A889-EC6A-8AF92D1A6153}"/>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D8A60EB6-8C63-73AA-D24E-329F5C5F49D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A4ED4A1B-11BD-B4BE-C985-CC677A760FF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21" name="Rectangular Callout 120"/>
          <p:cNvSpPr/>
          <p:nvPr/>
        </p:nvSpPr>
        <p:spPr>
          <a:xfrm>
            <a:off x="648929" y="1547611"/>
            <a:ext cx="9627021" cy="2276751"/>
          </a:xfrm>
          <a:prstGeom prst="wedgeRectCallout">
            <a:avLst>
              <a:gd name="adj1" fmla="val 57372"/>
              <a:gd name="adj2" fmla="val 465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Sure, we could try clustering this data first and then apply regression models separately on both clusters. However, using latent variables may be beneficial since 1) clustering e.g. k-means may not necessarily work well since the points here are really not close to two centroids (instead, they lie close to two lines which k-means is really not meant to handle) and 2) using latent variables, we can elegantly cluster and learn regression models jointly!! </a:t>
            </a:r>
          </a:p>
        </p:txBody>
      </p:sp>
    </p:spTree>
    <p:extLst>
      <p:ext uri="{BB962C8B-B14F-4D97-AF65-F5344CB8AC3E}">
        <p14:creationId xmlns:p14="http://schemas.microsoft.com/office/powerpoint/2010/main" val="38623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left)">
                                      <p:cBhvr>
                                        <p:cTn id="20" dur="500"/>
                                        <p:tgtEl>
                                          <p:spTgt spid="7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500"/>
                                        <p:tgtEl>
                                          <p:spTgt spid="9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nodeType="clickEffect">
                                  <p:stCondLst>
                                    <p:cond delay="0"/>
                                  </p:stCondLst>
                                  <p:childTnLst>
                                    <p:animEffect transition="out" filter="wipe(down)">
                                      <p:cBhvr>
                                        <p:cTn id="72" dur="500"/>
                                        <p:tgtEl>
                                          <p:spTgt spid="74"/>
                                        </p:tgtEl>
                                      </p:cBhvr>
                                    </p:animEffect>
                                    <p:set>
                                      <p:cBhvr>
                                        <p:cTn id="73" dur="1" fill="hold">
                                          <p:stCondLst>
                                            <p:cond delay="499"/>
                                          </p:stCondLst>
                                        </p:cTn>
                                        <p:tgtEl>
                                          <p:spTgt spid="7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wipe(left)">
                                      <p:cBhvr>
                                        <p:cTn id="78" dur="500"/>
                                        <p:tgtEl>
                                          <p:spTgt spid="11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down)">
                                      <p:cBhvr>
                                        <p:cTn id="83" dur="500"/>
                                        <p:tgtEl>
                                          <p:spTgt spid="74"/>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fade">
                                      <p:cBhvr>
                                        <p:cTn id="87" dur="500"/>
                                        <p:tgtEl>
                                          <p:spTgt spid="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left)">
                                      <p:cBhvr>
                                        <p:cTn id="92" dur="500"/>
                                        <p:tgtEl>
                                          <p:spTgt spid="73"/>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500"/>
                                        <p:tgtEl>
                                          <p:spTgt spid="95"/>
                                        </p:tgtEl>
                                      </p:cBhvr>
                                    </p:animEffect>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500"/>
                                        <p:tgtEl>
                                          <p:spTgt spid="96"/>
                                        </p:tgtEl>
                                      </p:cBhvr>
                                    </p:animEffect>
                                  </p:childTnLst>
                                </p:cTn>
                              </p:par>
                            </p:childTnLst>
                          </p:cTn>
                        </p:par>
                        <p:par>
                          <p:cTn id="105" fill="hold">
                            <p:stCondLst>
                              <p:cond delay="2000"/>
                            </p:stCondLst>
                            <p:childTnLst>
                              <p:par>
                                <p:cTn id="106" presetID="10" presetClass="entr" presetSubtype="0" fill="hold" grpId="0" nodeType="after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99"/>
                                        </p:tgtEl>
                                        <p:attrNameLst>
                                          <p:attrName>style.visibility</p:attrName>
                                        </p:attrNameLst>
                                      </p:cBhvr>
                                      <p:to>
                                        <p:strVal val="visible"/>
                                      </p:to>
                                    </p:set>
                                    <p:animEffect transition="in" filter="fade">
                                      <p:cBhvr>
                                        <p:cTn id="116" dur="500"/>
                                        <p:tgtEl>
                                          <p:spTgt spid="99"/>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100"/>
                                        </p:tgtEl>
                                        <p:attrNameLst>
                                          <p:attrName>style.visibility</p:attrName>
                                        </p:attrNameLst>
                                      </p:cBhvr>
                                      <p:to>
                                        <p:strVal val="visible"/>
                                      </p:to>
                                    </p:set>
                                    <p:animEffect transition="in" filter="fade">
                                      <p:cBhvr>
                                        <p:cTn id="120" dur="500"/>
                                        <p:tgtEl>
                                          <p:spTgt spid="100"/>
                                        </p:tgtEl>
                                      </p:cBhvr>
                                    </p:animEffect>
                                  </p:childTnLst>
                                </p:cTn>
                              </p:par>
                            </p:childTnLst>
                          </p:cTn>
                        </p:par>
                        <p:par>
                          <p:cTn id="121" fill="hold">
                            <p:stCondLst>
                              <p:cond delay="4000"/>
                            </p:stCondLst>
                            <p:childTnLst>
                              <p:par>
                                <p:cTn id="122" presetID="10" presetClass="entr" presetSubtype="0" fill="hold" grpId="0" nodeType="after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500"/>
                                        <p:tgtEl>
                                          <p:spTgt spid="101"/>
                                        </p:tgtEl>
                                      </p:cBhvr>
                                    </p:animEffect>
                                  </p:childTnLst>
                                </p:cTn>
                              </p:par>
                            </p:childTnLst>
                          </p:cTn>
                        </p:par>
                        <p:par>
                          <p:cTn id="125" fill="hold">
                            <p:stCondLst>
                              <p:cond delay="4500"/>
                            </p:stCondLst>
                            <p:childTnLst>
                              <p:par>
                                <p:cTn id="126" presetID="10" presetClass="entr" presetSubtype="0" fill="hold" grpId="0" nodeType="afterEffect">
                                  <p:stCondLst>
                                    <p:cond delay="0"/>
                                  </p:stCondLst>
                                  <p:childTnLst>
                                    <p:set>
                                      <p:cBhvr>
                                        <p:cTn id="127" dur="1" fill="hold">
                                          <p:stCondLst>
                                            <p:cond delay="0"/>
                                          </p:stCondLst>
                                        </p:cTn>
                                        <p:tgtEl>
                                          <p:spTgt spid="102"/>
                                        </p:tgtEl>
                                        <p:attrNameLst>
                                          <p:attrName>style.visibility</p:attrName>
                                        </p:attrNameLst>
                                      </p:cBhvr>
                                      <p:to>
                                        <p:strVal val="visible"/>
                                      </p:to>
                                    </p:set>
                                    <p:animEffect transition="in" filter="fade">
                                      <p:cBhvr>
                                        <p:cTn id="128" dur="500"/>
                                        <p:tgtEl>
                                          <p:spTgt spid="102"/>
                                        </p:tgtEl>
                                      </p:cBhvr>
                                    </p:animEffect>
                                  </p:childTnLst>
                                </p:cTn>
                              </p:par>
                            </p:childTnLst>
                          </p:cTn>
                        </p:par>
                        <p:par>
                          <p:cTn id="129" fill="hold">
                            <p:stCondLst>
                              <p:cond delay="5000"/>
                            </p:stCondLst>
                            <p:childTnLst>
                              <p:par>
                                <p:cTn id="130" presetID="10" presetClass="entr" presetSubtype="0" fill="hold" grpId="0" nodeType="afterEffect">
                                  <p:stCondLst>
                                    <p:cond delay="0"/>
                                  </p:stCondLst>
                                  <p:childTnLst>
                                    <p:set>
                                      <p:cBhvr>
                                        <p:cTn id="131" dur="1" fill="hold">
                                          <p:stCondLst>
                                            <p:cond delay="0"/>
                                          </p:stCondLst>
                                        </p:cTn>
                                        <p:tgtEl>
                                          <p:spTgt spid="103"/>
                                        </p:tgtEl>
                                        <p:attrNameLst>
                                          <p:attrName>style.visibility</p:attrName>
                                        </p:attrNameLst>
                                      </p:cBhvr>
                                      <p:to>
                                        <p:strVal val="visible"/>
                                      </p:to>
                                    </p:set>
                                    <p:animEffect transition="in" filter="fade">
                                      <p:cBhvr>
                                        <p:cTn id="132" dur="500"/>
                                        <p:tgtEl>
                                          <p:spTgt spid="103"/>
                                        </p:tgtEl>
                                      </p:cBhvr>
                                    </p:animEffect>
                                  </p:childTnLst>
                                </p:cTn>
                              </p:par>
                            </p:childTnLst>
                          </p:cTn>
                        </p:par>
                        <p:par>
                          <p:cTn id="133" fill="hold">
                            <p:stCondLst>
                              <p:cond delay="5500"/>
                            </p:stCondLst>
                            <p:childTnLst>
                              <p:par>
                                <p:cTn id="134" presetID="10" presetClass="entr" presetSubtype="0" fill="hold" grpId="0" nodeType="afterEffect">
                                  <p:stCondLst>
                                    <p:cond delay="0"/>
                                  </p:stCondLst>
                                  <p:childTnLst>
                                    <p:set>
                                      <p:cBhvr>
                                        <p:cTn id="135" dur="1" fill="hold">
                                          <p:stCondLst>
                                            <p:cond delay="0"/>
                                          </p:stCondLst>
                                        </p:cTn>
                                        <p:tgtEl>
                                          <p:spTgt spid="104"/>
                                        </p:tgtEl>
                                        <p:attrNameLst>
                                          <p:attrName>style.visibility</p:attrName>
                                        </p:attrNameLst>
                                      </p:cBhvr>
                                      <p:to>
                                        <p:strVal val="visible"/>
                                      </p:to>
                                    </p:set>
                                    <p:animEffect transition="in" filter="fade">
                                      <p:cBhvr>
                                        <p:cTn id="136" dur="500"/>
                                        <p:tgtEl>
                                          <p:spTgt spid="104"/>
                                        </p:tgtEl>
                                      </p:cBhvr>
                                    </p:animEffect>
                                  </p:childTnLst>
                                </p:cTn>
                              </p:par>
                            </p:childTnLst>
                          </p:cTn>
                        </p:par>
                        <p:par>
                          <p:cTn id="137" fill="hold">
                            <p:stCondLst>
                              <p:cond delay="6000"/>
                            </p:stCondLst>
                            <p:childTnLst>
                              <p:par>
                                <p:cTn id="138" presetID="10" presetClass="entr" presetSubtype="0" fill="hold" grpId="0" nodeType="afterEffect">
                                  <p:stCondLst>
                                    <p:cond delay="0"/>
                                  </p:stCondLst>
                                  <p:childTnLst>
                                    <p:set>
                                      <p:cBhvr>
                                        <p:cTn id="139" dur="1" fill="hold">
                                          <p:stCondLst>
                                            <p:cond delay="0"/>
                                          </p:stCondLst>
                                        </p:cTn>
                                        <p:tgtEl>
                                          <p:spTgt spid="105"/>
                                        </p:tgtEl>
                                        <p:attrNameLst>
                                          <p:attrName>style.visibility</p:attrName>
                                        </p:attrNameLst>
                                      </p:cBhvr>
                                      <p:to>
                                        <p:strVal val="visible"/>
                                      </p:to>
                                    </p:set>
                                    <p:animEffect transition="in" filter="fade">
                                      <p:cBhvr>
                                        <p:cTn id="140" dur="500"/>
                                        <p:tgtEl>
                                          <p:spTgt spid="105"/>
                                        </p:tgtEl>
                                      </p:cBhvr>
                                    </p:animEffect>
                                  </p:childTnLst>
                                </p:cTn>
                              </p:par>
                            </p:childTnLst>
                          </p:cTn>
                        </p:par>
                        <p:par>
                          <p:cTn id="141" fill="hold">
                            <p:stCondLst>
                              <p:cond delay="6500"/>
                            </p:stCondLst>
                            <p:childTnLst>
                              <p:par>
                                <p:cTn id="142" presetID="22" presetClass="exit" presetSubtype="4" fill="hold" nodeType="afterEffect">
                                  <p:stCondLst>
                                    <p:cond delay="0"/>
                                  </p:stCondLst>
                                  <p:childTnLst>
                                    <p:animEffect transition="out" filter="wipe(down)">
                                      <p:cBhvr>
                                        <p:cTn id="143" dur="500"/>
                                        <p:tgtEl>
                                          <p:spTgt spid="74"/>
                                        </p:tgtEl>
                                      </p:cBhvr>
                                    </p:animEffect>
                                    <p:set>
                                      <p:cBhvr>
                                        <p:cTn id="144" dur="1" fill="hold">
                                          <p:stCondLst>
                                            <p:cond delay="499"/>
                                          </p:stCondLst>
                                        </p:cTn>
                                        <p:tgtEl>
                                          <p:spTgt spid="74"/>
                                        </p:tgtEl>
                                        <p:attrNameLst>
                                          <p:attrName>style.visibility</p:attrName>
                                        </p:attrNameLst>
                                      </p:cBhvr>
                                      <p:to>
                                        <p:strVal val="hidden"/>
                                      </p:to>
                                    </p:set>
                                  </p:childTnLst>
                                </p:cTn>
                              </p:par>
                              <p:par>
                                <p:cTn id="145" presetID="22" presetClass="exit" presetSubtype="4" fill="hold" nodeType="withEffect">
                                  <p:stCondLst>
                                    <p:cond delay="0"/>
                                  </p:stCondLst>
                                  <p:childTnLst>
                                    <p:animEffect transition="out" filter="wipe(down)">
                                      <p:cBhvr>
                                        <p:cTn id="146" dur="500"/>
                                        <p:tgtEl>
                                          <p:spTgt spid="73"/>
                                        </p:tgtEl>
                                      </p:cBhvr>
                                    </p:animEffect>
                                    <p:set>
                                      <p:cBhvr>
                                        <p:cTn id="147" dur="1" fill="hold">
                                          <p:stCondLst>
                                            <p:cond delay="499"/>
                                          </p:stCondLst>
                                        </p:cTn>
                                        <p:tgtEl>
                                          <p:spTgt spid="73"/>
                                        </p:tgtEl>
                                        <p:attrNameLst>
                                          <p:attrName>style.visibility</p:attrName>
                                        </p:attrNameLst>
                                      </p:cBhvr>
                                      <p:to>
                                        <p:strVal val="hidden"/>
                                      </p:to>
                                    </p:set>
                                  </p:childTnLst>
                                </p:cTn>
                              </p:par>
                            </p:childTnLst>
                          </p:cTn>
                        </p:par>
                        <p:par>
                          <p:cTn id="148" fill="hold">
                            <p:stCondLst>
                              <p:cond delay="7000"/>
                            </p:stCondLst>
                            <p:childTnLst>
                              <p:par>
                                <p:cTn id="149" presetID="10" presetClass="exit" presetSubtype="0" fill="hold" nodeType="afterEffect">
                                  <p:stCondLst>
                                    <p:cond delay="0"/>
                                  </p:stCondLst>
                                  <p:childTnLst>
                                    <p:animEffect transition="out" filter="fade">
                                      <p:cBhvr>
                                        <p:cTn id="150" dur="500"/>
                                        <p:tgtEl>
                                          <p:spTgt spid="93"/>
                                        </p:tgtEl>
                                      </p:cBhvr>
                                    </p:animEffect>
                                    <p:set>
                                      <p:cBhvr>
                                        <p:cTn id="151" dur="1" fill="hold">
                                          <p:stCondLst>
                                            <p:cond delay="499"/>
                                          </p:stCondLst>
                                        </p:cTn>
                                        <p:tgtEl>
                                          <p:spTgt spid="93"/>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106"/>
                                        </p:tgtEl>
                                        <p:attrNameLst>
                                          <p:attrName>style.visibility</p:attrName>
                                        </p:attrNameLst>
                                      </p:cBhvr>
                                      <p:to>
                                        <p:strVal val="visible"/>
                                      </p:to>
                                    </p:set>
                                    <p:animEffect transition="in" filter="fade">
                                      <p:cBhvr>
                                        <p:cTn id="154" dur="500"/>
                                        <p:tgtEl>
                                          <p:spTgt spid="106"/>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110"/>
                                        </p:tgtEl>
                                        <p:attrNameLst>
                                          <p:attrName>style.visibility</p:attrName>
                                        </p:attrNameLst>
                                      </p:cBhvr>
                                      <p:to>
                                        <p:strVal val="visible"/>
                                      </p:to>
                                    </p:set>
                                    <p:animEffect transition="in" filter="wipe(left)">
                                      <p:cBhvr>
                                        <p:cTn id="159" dur="500"/>
                                        <p:tgtEl>
                                          <p:spTgt spid="110"/>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107"/>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nodeType="clickEffect">
                                  <p:stCondLst>
                                    <p:cond delay="0"/>
                                  </p:stCondLst>
                                  <p:childTnLst>
                                    <p:set>
                                      <p:cBhvr>
                                        <p:cTn id="179" dur="1" fill="hold">
                                          <p:stCondLst>
                                            <p:cond delay="0"/>
                                          </p:stCondLst>
                                        </p:cTn>
                                        <p:tgtEl>
                                          <p:spTgt spid="5"/>
                                        </p:tgtEl>
                                        <p:attrNameLst>
                                          <p:attrName>style.visibility</p:attrName>
                                        </p:attrNameLst>
                                      </p:cBhvr>
                                      <p:to>
                                        <p:strVal val="visible"/>
                                      </p:to>
                                    </p:set>
                                    <p:anim calcmode="lin" valueType="num">
                                      <p:cBhvr>
                                        <p:cTn id="180" dur="500" fill="hold"/>
                                        <p:tgtEl>
                                          <p:spTgt spid="5"/>
                                        </p:tgtEl>
                                        <p:attrNameLst>
                                          <p:attrName>ppt_w</p:attrName>
                                        </p:attrNameLst>
                                      </p:cBhvr>
                                      <p:tavLst>
                                        <p:tav tm="0">
                                          <p:val>
                                            <p:fltVal val="0"/>
                                          </p:val>
                                        </p:tav>
                                        <p:tav tm="100000">
                                          <p:val>
                                            <p:strVal val="#ppt_w"/>
                                          </p:val>
                                        </p:tav>
                                      </p:tavLst>
                                    </p:anim>
                                    <p:anim calcmode="lin" valueType="num">
                                      <p:cBhvr>
                                        <p:cTn id="181" dur="500" fill="hold"/>
                                        <p:tgtEl>
                                          <p:spTgt spid="5"/>
                                        </p:tgtEl>
                                        <p:attrNameLst>
                                          <p:attrName>ppt_h</p:attrName>
                                        </p:attrNameLst>
                                      </p:cBhvr>
                                      <p:tavLst>
                                        <p:tav tm="0">
                                          <p:val>
                                            <p:fltVal val="0"/>
                                          </p:val>
                                        </p:tav>
                                        <p:tav tm="100000">
                                          <p:val>
                                            <p:strVal val="#ppt_h"/>
                                          </p:val>
                                        </p:tav>
                                      </p:tavLst>
                                    </p:anim>
                                    <p:animEffect transition="in" filter="fade">
                                      <p:cBhvr>
                                        <p:cTn id="182" dur="500"/>
                                        <p:tgtEl>
                                          <p:spTgt spid="5"/>
                                        </p:tgtEl>
                                      </p:cBhvr>
                                    </p:animEffect>
                                  </p:childTnLst>
                                </p:cTn>
                              </p:par>
                            </p:childTnLst>
                          </p:cTn>
                        </p:par>
                        <p:par>
                          <p:cTn id="183" fill="hold">
                            <p:stCondLst>
                              <p:cond delay="500"/>
                            </p:stCondLst>
                            <p:childTnLst>
                              <p:par>
                                <p:cTn id="184" presetID="22" presetClass="entr" presetSubtype="2" fill="hold" grpId="0" nodeType="after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wipe(right)">
                                      <p:cBhvr>
                                        <p:cTn id="18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0" grpId="0" uiExpand="1" animBg="1"/>
      <p:bldP spid="81" grpId="0" uiExpand="1" animBg="1"/>
      <p:bldP spid="82" grpId="0" uiExpand="1" animBg="1"/>
      <p:bldP spid="83" grpId="0" uiExpand="1" animBg="1"/>
      <p:bldP spid="84" grpId="0" uiExpand="1" animBg="1"/>
      <p:bldP spid="85" grpId="0" uiExpand="1" animBg="1"/>
      <p:bldP spid="86" grpId="0" uiExpand="1" animBg="1"/>
      <p:bldP spid="87" grpId="0" uiExpand="1" animBg="1"/>
      <p:bldP spid="88" grpId="0" uiExpand="1" animBg="1"/>
      <p:bldP spid="89" grpId="0" uiExpand="1" animBg="1"/>
      <p:bldP spid="90" grpId="0" uiExpand="1" animBg="1"/>
      <p:bldP spid="91" grpId="0" uiExpand="1" animBg="1"/>
      <p:bldP spid="94" grpId="0" uiExpand="1" animBg="1"/>
      <p:bldP spid="95" grpId="0" uiExpand="1" animBg="1"/>
      <p:bldP spid="96" grpId="0" uiExpand="1" animBg="1"/>
      <p:bldP spid="97" grpId="0" uiExpand="1" animBg="1"/>
      <p:bldP spid="98" grpId="0" uiExpand="1" animBg="1"/>
      <p:bldP spid="99" grpId="0" uiExpand="1" animBg="1"/>
      <p:bldP spid="100" grpId="0" uiExpand="1" animBg="1"/>
      <p:bldP spid="101" grpId="0" uiExpand="1" animBg="1"/>
      <p:bldP spid="102" grpId="0" uiExpand="1" animBg="1"/>
      <p:bldP spid="103" grpId="0" uiExpand="1" animBg="1"/>
      <p:bldP spid="104" grpId="0" uiExpand="1" animBg="1"/>
      <p:bldP spid="105" grpId="0" uiExpand="1" animBg="1"/>
      <p:bldP spid="107" grpId="0" uiExpand="1"/>
      <p:bldP spid="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Latent Variables to the Rescue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a:t>As before, if we believe that our data is best explained using two linear regression models instead of one, we should work with a </a:t>
                </a:r>
                <a:r>
                  <a:rPr lang="en-IN" i="1" dirty="0"/>
                  <a:t>mixed model</a:t>
                </a:r>
                <a:r>
                  <a:rPr lang="en-IN" dirty="0"/>
                  <a:t> (aka mixture of experts)</a:t>
                </a:r>
              </a:p>
              <a:p>
                <a:r>
                  <a:rPr lang="en-IN" dirty="0"/>
                  <a:t>Will fit two regression models to the data and use a latent variable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𝑧</m:t>
                        </m:r>
                      </m:e>
                      <m:sub>
                        <m:r>
                          <a:rPr lang="en-IN" b="0" i="1" smtClean="0">
                            <a:latin typeface="Cambria Math" panose="02040503050406030204" pitchFamily="18" charset="0"/>
                          </a:rPr>
                          <m:t>𝑖</m:t>
                        </m:r>
                      </m:sub>
                    </m:sSub>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1,2</m:t>
                        </m:r>
                      </m:e>
                    </m:d>
                  </m:oMath>
                </a14:m>
                <a:r>
                  <a:rPr lang="en-IN" dirty="0"/>
                  <a:t> to keep track of which data point belongs to which model</a:t>
                </a:r>
              </a:p>
              <a:p>
                <a:r>
                  <a:rPr lang="en-IN" dirty="0"/>
                  <a:t>Let us use Gaussian likelihoods since we are comfortable with it</a:t>
                </a:r>
              </a:p>
              <a:p>
                <a:pPr lvl="2"/>
                <a14:m>
                  <m:oMath xmlns:m="http://schemas.openxmlformats.org/officeDocument/2006/math">
                    <m:r>
                      <a:rPr lang="en-IN" i="1" smtClean="0">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b="0" i="1" smtClean="0">
                                <a:solidFill>
                                  <a:schemeClr val="bg1"/>
                                </a:solidFill>
                                <a:latin typeface="Cambria Math" panose="02040503050406030204" pitchFamily="18" charset="0"/>
                                <a:ea typeface="Cambria Math" panose="02040503050406030204" pitchFamily="18" charset="0"/>
                              </a:rPr>
                              <m:t>𝑦</m:t>
                            </m:r>
                          </m:e>
                          <m:sup>
                            <m:r>
                              <a:rPr lang="en-IN" b="0" i="1" smtClean="0">
                                <a:solidFill>
                                  <a:schemeClr val="bg1"/>
                                </a:solidFill>
                                <a:latin typeface="Cambria Math" panose="02040503050406030204" pitchFamily="18" charset="0"/>
                                <a:ea typeface="Cambria Math" panose="02040503050406030204" pitchFamily="18" charset="0"/>
                              </a:rPr>
                              <m:t>𝑖</m:t>
                            </m:r>
                          </m:sup>
                        </m:sSup>
                        <m:r>
                          <a:rPr lang="en-IN" b="0" i="1" smtClean="0">
                            <a:solidFill>
                              <a:schemeClr val="bg1"/>
                            </a:solidFill>
                            <a:latin typeface="Cambria Math" panose="02040503050406030204" pitchFamily="18" charset="0"/>
                            <a:ea typeface="Cambria Math" panose="02040503050406030204" pitchFamily="18" charset="0"/>
                          </a:rPr>
                          <m:t> </m:t>
                        </m:r>
                        <m:r>
                          <a:rPr lang="en-IN" i="1">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i="1">
                                <a:solidFill>
                                  <a:schemeClr val="bg1"/>
                                </a:solidFill>
                                <a:latin typeface="Cambria Math" panose="02040503050406030204" pitchFamily="18" charset="0"/>
                                <a:ea typeface="Cambria Math" panose="02040503050406030204" pitchFamily="18" charset="0"/>
                              </a:rPr>
                              <m:t>𝑖</m:t>
                            </m:r>
                          </m:sup>
                        </m:sSup>
                        <m:r>
                          <a:rPr lang="en-IN" b="0" i="1" smtClean="0">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i="1">
                                <a:solidFill>
                                  <a:schemeClr val="bg1"/>
                                </a:solidFill>
                                <a:latin typeface="Cambria Math" panose="02040503050406030204" pitchFamily="18" charset="0"/>
                                <a:ea typeface="Cambria Math" panose="02040503050406030204" pitchFamily="18" charset="0"/>
                              </a:rPr>
                              <m:t>𝑧</m:t>
                            </m:r>
                          </m:e>
                          <m:sub>
                            <m:r>
                              <a:rPr lang="en-IN" i="1">
                                <a:solidFill>
                                  <a:schemeClr val="bg1"/>
                                </a:solidFill>
                                <a:latin typeface="Cambria Math" panose="02040503050406030204" pitchFamily="18" charset="0"/>
                                <a:ea typeface="Cambria Math" panose="02040503050406030204" pitchFamily="18" charset="0"/>
                              </a:rPr>
                              <m:t>𝑖</m:t>
                            </m:r>
                          </m:sub>
                        </m:sSub>
                        <m:r>
                          <a:rPr lang="en-IN" i="1">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1</m:t>
                        </m:r>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1</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2</m:t>
                            </m:r>
                          </m:sup>
                        </m:sSup>
                      </m:e>
                    </m:d>
                    <m:r>
                      <a:rPr lang="en-IN" i="1">
                        <a:solidFill>
                          <a:schemeClr val="bg1"/>
                        </a:solidFill>
                        <a:latin typeface="Cambria Math" panose="02040503050406030204" pitchFamily="18" charset="0"/>
                        <a:ea typeface="Cambria Math" panose="02040503050406030204" pitchFamily="18" charset="0"/>
                      </a:rPr>
                      <m:t>=</m:t>
                    </m:r>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0" i="1" smtClean="0">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m:t>
                        </m:r>
                        <m:d>
                          <m:dPr>
                            <m:begChr m:val="⟨"/>
                            <m:endChr m:val="⟩"/>
                            <m:ctrlPr>
                              <a:rPr lang="en-IN" i="1" smtClean="0">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b="0" i="1" smtClean="0">
                                    <a:solidFill>
                                      <a:schemeClr val="bg1"/>
                                    </a:solidFill>
                                    <a:latin typeface="Cambria Math" panose="02040503050406030204" pitchFamily="18" charset="0"/>
                                    <a:ea typeface="Cambria Math" panose="02040503050406030204" pitchFamily="18" charset="0"/>
                                  </a:rPr>
                                  <m:t>1</m:t>
                                </m:r>
                              </m:sup>
                            </m:sSup>
                            <m:r>
                              <a:rPr lang="en-IN" b="0" i="1" smtClean="0">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𝐱</m:t>
                                </m:r>
                              </m:e>
                              <m:sup>
                                <m:r>
                                  <a:rPr lang="en-IN" b="0" i="1" smtClean="0">
                                    <a:solidFill>
                                      <a:schemeClr val="bg1"/>
                                    </a:solidFill>
                                    <a:latin typeface="Cambria Math" panose="02040503050406030204" pitchFamily="18" charset="0"/>
                                    <a:ea typeface="Cambria Math" panose="02040503050406030204" pitchFamily="18" charset="0"/>
                                  </a:rPr>
                                  <m:t>𝑖</m:t>
                                </m:r>
                              </m:sup>
                            </m:sSup>
                          </m:e>
                        </m:d>
                        <m:r>
                          <a:rPr lang="en-IN" b="0" i="1" smtClean="0">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b="0" i="1" smtClean="0">
                                <a:solidFill>
                                  <a:schemeClr val="bg1"/>
                                </a:solidFill>
                                <a:latin typeface="Cambria Math" panose="02040503050406030204" pitchFamily="18" charset="0"/>
                                <a:ea typeface="Cambria Math" panose="02040503050406030204" pitchFamily="18" charset="0"/>
                              </a:rPr>
                              <m:t>𝜎</m:t>
                            </m:r>
                          </m:e>
                          <m:sup>
                            <m:r>
                              <a:rPr lang="en-IN" b="0" i="1" smtClean="0">
                                <a:solidFill>
                                  <a:schemeClr val="bg1"/>
                                </a:solidFill>
                                <a:latin typeface="Cambria Math" panose="02040503050406030204" pitchFamily="18" charset="0"/>
                                <a:ea typeface="Cambria Math" panose="02040503050406030204" pitchFamily="18" charset="0"/>
                              </a:rPr>
                              <m:t>2</m:t>
                            </m:r>
                          </m:sup>
                        </m:sSup>
                      </m:e>
                    </m:d>
                  </m:oMath>
                </a14:m>
                <a:endParaRPr lang="en-IN" dirty="0">
                  <a:solidFill>
                    <a:schemeClr val="bg1"/>
                  </a:solidFill>
                </a:endParaRPr>
              </a:p>
              <a:p>
                <a:pPr lvl="2"/>
                <a14:m>
                  <m:oMath xmlns:m="http://schemas.openxmlformats.org/officeDocument/2006/math">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a:solidFill>
                                  <a:schemeClr val="bg1"/>
                                </a:solidFill>
                                <a:latin typeface="Cambria Math" panose="02040503050406030204" pitchFamily="18" charset="0"/>
                                <a:ea typeface="Cambria Math" panose="02040503050406030204" pitchFamily="18" charset="0"/>
                              </a:rPr>
                              <m:t>𝑧</m:t>
                            </m:r>
                          </m:e>
                          <m:sub>
                            <m:r>
                              <a:rPr lang="en-IN">
                                <a:solidFill>
                                  <a:schemeClr val="bg1"/>
                                </a:solidFill>
                                <a:latin typeface="Cambria Math" panose="02040503050406030204" pitchFamily="18" charset="0"/>
                                <a:ea typeface="Cambria Math" panose="02040503050406030204" pitchFamily="18" charset="0"/>
                              </a:rPr>
                              <m:t>𝑖</m:t>
                            </m:r>
                          </m:sub>
                        </m:sSub>
                        <m:r>
                          <a:rPr lang="en-IN">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2</m:t>
                        </m:r>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2</m:t>
                            </m:r>
                          </m:sup>
                        </m:sSup>
                      </m:e>
                    </m:d>
                    <m:r>
                      <a:rPr lang="en-IN">
                        <a:solidFill>
                          <a:schemeClr val="bg1"/>
                        </a:solidFill>
                        <a:latin typeface="Cambria Math" panose="02040503050406030204" pitchFamily="18" charset="0"/>
                        <a:ea typeface="Cambria Math" panose="02040503050406030204" pitchFamily="18" charset="0"/>
                      </a:rPr>
                      <m:t>=</m:t>
                    </m:r>
                    <m:r>
                      <a:rPr lang="en-IN">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b="0" i="1" smtClean="0">
                                    <a:solidFill>
                                      <a:schemeClr val="bg1"/>
                                    </a:solidFill>
                                    <a:latin typeface="Cambria Math" panose="02040503050406030204" pitchFamily="18" charset="0"/>
                                    <a:ea typeface="Cambria Math" panose="02040503050406030204" pitchFamily="18" charset="0"/>
                                  </a:rPr>
                                  <m:t>2</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e>
                        </m:d>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𝜎</m:t>
                            </m:r>
                          </m:e>
                          <m:sup>
                            <m:r>
                              <a:rPr lang="en-IN">
                                <a:solidFill>
                                  <a:schemeClr val="bg1"/>
                                </a:solidFill>
                                <a:latin typeface="Cambria Math" panose="02040503050406030204" pitchFamily="18" charset="0"/>
                                <a:ea typeface="Cambria Math" panose="02040503050406030204" pitchFamily="18" charset="0"/>
                              </a:rPr>
                              <m:t>2</m:t>
                            </m:r>
                          </m:sup>
                        </m:sSup>
                      </m:e>
                    </m:d>
                  </m:oMath>
                </a14:m>
                <a:endParaRPr lang="en-IN" dirty="0">
                  <a:solidFill>
                    <a:schemeClr val="bg1"/>
                  </a:solidFill>
                </a:endParaRPr>
              </a:p>
              <a:p>
                <a:r>
                  <a:rPr lang="en-IN" b="1" dirty="0"/>
                  <a:t>Note</a:t>
                </a:r>
                <a:r>
                  <a:rPr lang="en-IN" dirty="0"/>
                  <a:t>: this is not generative learning since we are still learning </a:t>
                </a:r>
                <a:r>
                  <a:rPr lang="en-IN" i="1" dirty="0"/>
                  <a:t>discriminative </a:t>
                </a:r>
                <a:r>
                  <a:rPr lang="en-IN" dirty="0"/>
                  <a:t>distributions of the form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𝐰</m:t>
                            </m:r>
                          </m:e>
                          <m:sup>
                            <m:r>
                              <a:rPr lang="en-IN" b="0" i="1" smtClean="0">
                                <a:latin typeface="Cambria Math" panose="02040503050406030204" pitchFamily="18" charset="0"/>
                                <a:ea typeface="Cambria Math" panose="02040503050406030204" pitchFamily="18" charset="0"/>
                              </a:rPr>
                              <m:t>𝑐</m:t>
                            </m:r>
                          </m:sup>
                        </m:sSup>
                      </m:e>
                    </m:d>
                  </m:oMath>
                </a14:m>
                <a:endParaRPr lang="en-IN" b="0" dirty="0">
                  <a:ea typeface="Cambria Math" panose="02040503050406030204" pitchFamily="18" charset="0"/>
                </a:endParaRPr>
              </a:p>
              <a:p>
                <a:pPr lvl="2"/>
                <a:r>
                  <a:rPr lang="en-IN" dirty="0"/>
                  <a:t>Will see soon how to perform generative learning in supervised settings</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7561" y="36190"/>
            <a:ext cx="1722822" cy="1722822"/>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1910993" y="36189"/>
                <a:ext cx="8802050" cy="1218202"/>
              </a:xfrm>
              <a:prstGeom prst="wedgeRectCallout">
                <a:avLst>
                  <a:gd name="adj1" fmla="val 58445"/>
                  <a:gd name="adj2" fmla="val 4939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could have had separate </a:t>
                </a:r>
                <a14:m>
                  <m:oMath xmlns:m="http://schemas.openxmlformats.org/officeDocument/2006/math">
                    <m:sSubSup>
                      <m:sSubSupPr>
                        <m:ctrlPr>
                          <a:rPr lang="en-IN" sz="2400" b="0" i="1" smtClean="0">
                            <a:solidFill>
                              <a:schemeClr val="bg1"/>
                            </a:solidFill>
                            <a:latin typeface="Cambria Math" panose="02040503050406030204" pitchFamily="18" charset="0"/>
                          </a:rPr>
                        </m:ctrlPr>
                      </m:sSubSupPr>
                      <m:e>
                        <m:r>
                          <a:rPr lang="en-IN" sz="2400" b="0" i="1" smtClean="0">
                            <a:solidFill>
                              <a:schemeClr val="bg1"/>
                            </a:solidFill>
                            <a:latin typeface="Cambria Math" panose="02040503050406030204" pitchFamily="18" charset="0"/>
                          </a:rPr>
                          <m:t>𝜎</m:t>
                        </m:r>
                      </m:e>
                      <m:sub>
                        <m:r>
                          <a:rPr lang="en-IN" sz="2400" b="0" i="1" smtClean="0">
                            <a:solidFill>
                              <a:schemeClr val="bg1"/>
                            </a:solidFill>
                            <a:latin typeface="Cambria Math" panose="02040503050406030204" pitchFamily="18" charset="0"/>
                          </a:rPr>
                          <m:t>1</m:t>
                        </m:r>
                      </m:sub>
                      <m:sup>
                        <m:r>
                          <a:rPr lang="en-IN" sz="2400" b="0" i="1" smtClean="0">
                            <a:solidFill>
                              <a:schemeClr val="bg1"/>
                            </a:solidFill>
                            <a:latin typeface="Cambria Math" panose="02040503050406030204" pitchFamily="18" charset="0"/>
                          </a:rPr>
                          <m:t>2</m:t>
                        </m:r>
                      </m:sup>
                    </m:sSubSup>
                  </m:oMath>
                </a14:m>
                <a:r>
                  <a:rPr lang="en-IN" sz="2400" dirty="0">
                    <a:solidFill>
                      <a:schemeClr val="bg1"/>
                    </a:solidFill>
                    <a:latin typeface="+mj-lt"/>
                  </a:rPr>
                  <a:t> and </a:t>
                </a:r>
                <a14:m>
                  <m:oMath xmlns:m="http://schemas.openxmlformats.org/officeDocument/2006/math">
                    <m:sSubSup>
                      <m:sSubSupPr>
                        <m:ctrlPr>
                          <a:rPr lang="en-IN" sz="2400" b="0" i="1" smtClean="0">
                            <a:solidFill>
                              <a:schemeClr val="bg1"/>
                            </a:solidFill>
                            <a:latin typeface="Cambria Math" panose="02040503050406030204" pitchFamily="18" charset="0"/>
                          </a:rPr>
                        </m:ctrlPr>
                      </m:sSubSupPr>
                      <m:e>
                        <m:r>
                          <a:rPr lang="en-IN" sz="2400" b="0" i="1" smtClean="0">
                            <a:solidFill>
                              <a:schemeClr val="bg1"/>
                            </a:solidFill>
                            <a:latin typeface="Cambria Math" panose="02040503050406030204" pitchFamily="18" charset="0"/>
                          </a:rPr>
                          <m:t>𝜎</m:t>
                        </m:r>
                      </m:e>
                      <m:sub>
                        <m:r>
                          <a:rPr lang="en-IN" sz="2400" b="0" i="1" smtClean="0">
                            <a:solidFill>
                              <a:schemeClr val="bg1"/>
                            </a:solidFill>
                            <a:latin typeface="Cambria Math" panose="02040503050406030204" pitchFamily="18" charset="0"/>
                          </a:rPr>
                          <m:t>2</m:t>
                        </m:r>
                      </m:sub>
                      <m:sup>
                        <m:r>
                          <a:rPr lang="en-IN" sz="2400" b="0" i="1" smtClean="0">
                            <a:solidFill>
                              <a:schemeClr val="bg1"/>
                            </a:solidFill>
                            <a:latin typeface="Cambria Math" panose="02040503050406030204" pitchFamily="18" charset="0"/>
                          </a:rPr>
                          <m:t>2</m:t>
                        </m:r>
                      </m:sup>
                    </m:sSubSup>
                  </m:oMath>
                </a14:m>
                <a:r>
                  <a:rPr lang="en-IN" sz="2400" dirty="0">
                    <a:solidFill>
                      <a:schemeClr val="bg1"/>
                    </a:solidFill>
                    <a:latin typeface="+mj-lt"/>
                  </a:rPr>
                  <a:t> for the two components as well which we could also learn. However, this would make things more tedious so for now, let us assume </a:t>
                </a:r>
                <a14:m>
                  <m:oMath xmlns:m="http://schemas.openxmlformats.org/officeDocument/2006/math">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i="1">
                            <a:solidFill>
                              <a:schemeClr val="bg1"/>
                            </a:solidFill>
                            <a:latin typeface="Cambria Math" panose="02040503050406030204" pitchFamily="18" charset="0"/>
                          </a:rPr>
                          <m:t>1</m:t>
                        </m:r>
                      </m:sub>
                      <m:sup>
                        <m:r>
                          <a:rPr lang="en-IN" sz="2400" i="1">
                            <a:solidFill>
                              <a:schemeClr val="bg1"/>
                            </a:solidFill>
                            <a:latin typeface="Cambria Math" panose="02040503050406030204" pitchFamily="18" charset="0"/>
                          </a:rPr>
                          <m:t>2</m:t>
                        </m:r>
                      </m:sup>
                    </m:sSubSup>
                    <m:r>
                      <a:rPr lang="en-IN" sz="2400" b="0" i="0" smtClean="0">
                        <a:solidFill>
                          <a:schemeClr val="bg1"/>
                        </a:solidFill>
                        <a:latin typeface="Cambria Math" panose="02040503050406030204" pitchFamily="18" charset="0"/>
                      </a:rPr>
                      <m:t>=</m:t>
                    </m:r>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i="1">
                            <a:solidFill>
                              <a:schemeClr val="bg1"/>
                            </a:solidFill>
                            <a:latin typeface="Cambria Math" panose="02040503050406030204" pitchFamily="18" charset="0"/>
                          </a:rPr>
                          <m:t>2</m:t>
                        </m:r>
                      </m:sub>
                      <m:sup>
                        <m:r>
                          <a:rPr lang="en-IN" sz="2400" i="1">
                            <a:solidFill>
                              <a:schemeClr val="bg1"/>
                            </a:solidFill>
                            <a:latin typeface="Cambria Math" panose="02040503050406030204" pitchFamily="18" charset="0"/>
                          </a:rPr>
                          <m:t>2</m:t>
                        </m:r>
                      </m:sup>
                    </m:sSubSup>
                    <m:r>
                      <a:rPr lang="en-IN" sz="2400" b="0" i="1" smtClean="0">
                        <a:solidFill>
                          <a:schemeClr val="bg1"/>
                        </a:solidFill>
                        <a:latin typeface="Cambria Math" panose="02040503050406030204" pitchFamily="18" charset="0"/>
                      </a:rPr>
                      <m:t>=</m:t>
                    </m:r>
                    <m:sSup>
                      <m:sSupPr>
                        <m:ctrlPr>
                          <a:rPr lang="en-IN" sz="2400" b="0" i="1" smtClean="0">
                            <a:solidFill>
                              <a:schemeClr val="bg1"/>
                            </a:solidFill>
                            <a:latin typeface="Cambria Math" panose="02040503050406030204" pitchFamily="18" charset="0"/>
                          </a:rPr>
                        </m:ctrlPr>
                      </m:sSupPr>
                      <m:e>
                        <m:r>
                          <a:rPr lang="en-IN" sz="2400" b="0" i="1" smtClean="0">
                            <a:solidFill>
                              <a:schemeClr val="bg1"/>
                            </a:solidFill>
                            <a:latin typeface="Cambria Math" panose="02040503050406030204" pitchFamily="18" charset="0"/>
                          </a:rPr>
                          <m:t>𝜎</m:t>
                        </m:r>
                      </m:e>
                      <m:sup>
                        <m:r>
                          <a:rPr lang="en-IN" sz="2400" b="0" i="1" smtClean="0">
                            <a:solidFill>
                              <a:schemeClr val="bg1"/>
                            </a:solidFill>
                            <a:latin typeface="Cambria Math" panose="02040503050406030204" pitchFamily="18" charset="0"/>
                          </a:rPr>
                          <m:t>2</m:t>
                        </m:r>
                      </m:sup>
                    </m:sSup>
                  </m:oMath>
                </a14:m>
                <a:r>
                  <a:rPr lang="en-IN" sz="2400" dirty="0">
                    <a:solidFill>
                      <a:schemeClr val="bg1"/>
                    </a:solidFill>
                    <a:latin typeface="+mj-lt"/>
                  </a:rPr>
                  <a:t> and also that </a:t>
                </a:r>
                <a14:m>
                  <m:oMath xmlns:m="http://schemas.openxmlformats.org/officeDocument/2006/math">
                    <m:sSup>
                      <m:sSupPr>
                        <m:ctrlPr>
                          <a:rPr lang="en-IN" sz="2400" b="0" i="1" smtClean="0">
                            <a:solidFill>
                              <a:schemeClr val="bg1"/>
                            </a:solidFill>
                            <a:latin typeface="Cambria Math" panose="02040503050406030204" pitchFamily="18" charset="0"/>
                          </a:rPr>
                        </m:ctrlPr>
                      </m:sSupPr>
                      <m:e>
                        <m:r>
                          <a:rPr lang="en-IN" sz="2400" b="0" i="1" smtClean="0">
                            <a:solidFill>
                              <a:schemeClr val="bg1"/>
                            </a:solidFill>
                            <a:latin typeface="Cambria Math" panose="02040503050406030204" pitchFamily="18" charset="0"/>
                          </a:rPr>
                          <m:t>𝜎</m:t>
                        </m:r>
                      </m:e>
                      <m:sup>
                        <m:r>
                          <a:rPr lang="en-IN" sz="2400" b="0" i="1" smtClean="0">
                            <a:solidFill>
                              <a:schemeClr val="bg1"/>
                            </a:solidFill>
                            <a:latin typeface="Cambria Math" panose="02040503050406030204" pitchFamily="18" charset="0"/>
                          </a:rPr>
                          <m:t>2</m:t>
                        </m:r>
                      </m:sup>
                    </m:sSup>
                    <m:r>
                      <a:rPr lang="en-IN" sz="2400" b="0" i="1" smtClean="0">
                        <a:solidFill>
                          <a:schemeClr val="bg1"/>
                        </a:solidFill>
                        <a:latin typeface="Cambria Math" panose="02040503050406030204" pitchFamily="18" charset="0"/>
                      </a:rPr>
                      <m:t>=1</m:t>
                    </m:r>
                  </m:oMath>
                </a14:m>
                <a:endParaRPr lang="en-IN" sz="2400" dirty="0">
                  <a:solidFill>
                    <a:schemeClr val="bg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1910993" y="36189"/>
                <a:ext cx="8802050" cy="1218202"/>
              </a:xfrm>
              <a:prstGeom prst="wedgeRectCallout">
                <a:avLst>
                  <a:gd name="adj1" fmla="val 58445"/>
                  <a:gd name="adj2" fmla="val 49398"/>
                </a:avLst>
              </a:prstGeom>
              <a:blipFill>
                <a:blip r:embed="rId4"/>
                <a:stretch>
                  <a:fillRect l="-573" t="-971" b="-9223"/>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60360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Mixed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14:m>
                  <m:oMath xmlns:m="http://schemas.openxmlformats.org/officeDocument/2006/math">
                    <m:func>
                      <m:funcPr>
                        <m:ctrlPr>
                          <a:rPr lang="en-IN" i="1" smtClean="0">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a:solidFill>
                                      <a:schemeClr val="bg1"/>
                                    </a:solidFill>
                                    <a:latin typeface="Cambria Math" panose="02040503050406030204" pitchFamily="18" charset="0"/>
                                  </a:rPr>
                                  <m:t>max</m:t>
                                </m:r>
                              </m:e>
                              <m:lim>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1</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2</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ℝ</m:t>
                                    </m:r>
                                  </m:e>
                                  <m:sup>
                                    <m:r>
                                      <a:rPr lang="en-IN" i="1">
                                        <a:solidFill>
                                          <a:schemeClr val="bg1"/>
                                        </a:solidFill>
                                        <a:latin typeface="Cambria Math" panose="02040503050406030204" pitchFamily="18" charset="0"/>
                                        <a:ea typeface="Cambria Math" panose="02040503050406030204" pitchFamily="18" charset="0"/>
                                      </a:rPr>
                                      <m:t>𝑑</m:t>
                                    </m:r>
                                  </m:sup>
                                </m:sSup>
                              </m:lim>
                            </m:limLow>
                          </m:fName>
                          <m:e>
                            <m:nary>
                              <m:naryPr>
                                <m:chr m:val="∑"/>
                                <m:limLoc m:val="subSup"/>
                                <m:ctrlPr>
                                  <a:rPr lang="en-IN" i="1">
                                    <a:solidFill>
                                      <a:schemeClr val="bg1"/>
                                    </a:solidFill>
                                    <a:latin typeface="Cambria Math" panose="02040503050406030204" pitchFamily="18" charset="0"/>
                                  </a:rPr>
                                </m:ctrlPr>
                              </m:naryPr>
                              <m:sub>
                                <m:r>
                                  <m:rPr>
                                    <m:brk m:alnAt="25"/>
                                  </m:rPr>
                                  <a:rPr lang="en-IN" i="1">
                                    <a:solidFill>
                                      <a:schemeClr val="bg1"/>
                                    </a:solidFill>
                                    <a:latin typeface="Cambria Math" panose="02040503050406030204" pitchFamily="18" charset="0"/>
                                  </a:rPr>
                                  <m:t>𝑖</m:t>
                                </m:r>
                                <m:r>
                                  <a:rPr lang="en-IN" i="1">
                                    <a:solidFill>
                                      <a:schemeClr val="bg1"/>
                                    </a:solidFill>
                                    <a:latin typeface="Cambria Math" panose="02040503050406030204" pitchFamily="18" charset="0"/>
                                  </a:rPr>
                                  <m:t>=1</m:t>
                                </m:r>
                              </m:sub>
                              <m:sup>
                                <m:r>
                                  <a:rPr lang="en-IN" i="1">
                                    <a:solidFill>
                                      <a:schemeClr val="bg1"/>
                                    </a:solidFill>
                                    <a:latin typeface="Cambria Math" panose="02040503050406030204" pitchFamily="18" charset="0"/>
                                  </a:rPr>
                                  <m:t>𝑛</m:t>
                                </m:r>
                              </m:sup>
                              <m:e>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ln</m:t>
                                    </m:r>
                                  </m:fName>
                                  <m:e>
                                    <m:r>
                                      <a:rPr lang="en-IN" i="1">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b="0" i="1" smtClean="0">
                                                <a:solidFill>
                                                  <a:schemeClr val="bg1"/>
                                                </a:solidFill>
                                                <a:latin typeface="Cambria Math" panose="02040503050406030204" pitchFamily="18" charset="0"/>
                                                <a:ea typeface="Cambria Math" panose="02040503050406030204" pitchFamily="18" charset="0"/>
                                              </a:rPr>
                                              <m:t>𝑦</m:t>
                                            </m:r>
                                          </m:e>
                                          <m:sup>
                                            <m:r>
                                              <a:rPr lang="en-IN" b="0" i="1" smtClean="0">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 |</m:t>
                                        </m:r>
                                        <m:r>
                                          <a:rPr lang="en-IN" b="0" i="1" smtClean="0">
                                            <a:solidFill>
                                              <a:schemeClr val="bg1"/>
                                            </a:solidFill>
                                            <a:latin typeface="Cambria Math" panose="02040503050406030204" pitchFamily="18" charset="0"/>
                                            <a:ea typeface="Cambria Math" panose="02040503050406030204" pitchFamily="18" charset="0"/>
                                          </a:rPr>
                                          <m:t>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i="1">
                                                <a:solidFill>
                                                  <a:schemeClr val="bg1"/>
                                                </a:solidFill>
                                                <a:latin typeface="Cambria Math" panose="02040503050406030204" pitchFamily="18" charset="0"/>
                                                <a:ea typeface="Cambria Math" panose="02040503050406030204" pitchFamily="18" charset="0"/>
                                              </a:rPr>
                                              <m:t>𝑖</m:t>
                                            </m:r>
                                          </m:sup>
                                        </m:sSup>
                                        <m:r>
                                          <a:rPr lang="en-IN" b="0" i="1" smtClean="0">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1</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2</m:t>
                                            </m:r>
                                          </m:sup>
                                        </m:sSup>
                                      </m:e>
                                    </m:d>
                                  </m:e>
                                </m:func>
                              </m:e>
                            </m:nary>
                          </m:e>
                        </m:func>
                      </m:e>
                    </m:func>
                  </m:oMath>
                </a14:m>
                <a:r>
                  <a:rPr lang="en-IN" dirty="0">
                    <a:solidFill>
                      <a:schemeClr val="bg1"/>
                    </a:solidFill>
                  </a:rPr>
                  <a:t> which, upon introducing latent variables gives </a:t>
                </a:r>
                <a14:m>
                  <m:oMath xmlns:m="http://schemas.openxmlformats.org/officeDocument/2006/math">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a:solidFill>
                                      <a:schemeClr val="bg1"/>
                                    </a:solidFill>
                                    <a:latin typeface="Cambria Math" panose="02040503050406030204" pitchFamily="18" charset="0"/>
                                  </a:rPr>
                                  <m:t>max</m:t>
                                </m:r>
                              </m:e>
                              <m:lim>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1</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2</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ℝ</m:t>
                                    </m:r>
                                  </m:e>
                                  <m:sup>
                                    <m:r>
                                      <a:rPr lang="en-IN" i="1">
                                        <a:solidFill>
                                          <a:schemeClr val="bg1"/>
                                        </a:solidFill>
                                        <a:latin typeface="Cambria Math" panose="02040503050406030204" pitchFamily="18" charset="0"/>
                                        <a:ea typeface="Cambria Math" panose="02040503050406030204" pitchFamily="18" charset="0"/>
                                      </a:rPr>
                                      <m:t>𝑑</m:t>
                                    </m:r>
                                  </m:sup>
                                </m:sSup>
                              </m:lim>
                            </m:limLow>
                          </m:fName>
                          <m:e>
                            <m:nary>
                              <m:naryPr>
                                <m:chr m:val="∑"/>
                                <m:limLoc m:val="subSup"/>
                                <m:ctrlPr>
                                  <a:rPr lang="en-IN" i="1">
                                    <a:solidFill>
                                      <a:schemeClr val="bg1"/>
                                    </a:solidFill>
                                    <a:latin typeface="Cambria Math" panose="02040503050406030204" pitchFamily="18" charset="0"/>
                                  </a:rPr>
                                </m:ctrlPr>
                              </m:naryPr>
                              <m:sub>
                                <m:r>
                                  <m:rPr>
                                    <m:brk m:alnAt="25"/>
                                  </m:rPr>
                                  <a:rPr lang="en-IN" i="1">
                                    <a:solidFill>
                                      <a:schemeClr val="bg1"/>
                                    </a:solidFill>
                                    <a:latin typeface="Cambria Math" panose="02040503050406030204" pitchFamily="18" charset="0"/>
                                  </a:rPr>
                                  <m:t>𝑖</m:t>
                                </m:r>
                                <m:r>
                                  <a:rPr lang="en-IN" i="1">
                                    <a:solidFill>
                                      <a:schemeClr val="bg1"/>
                                    </a:solidFill>
                                    <a:latin typeface="Cambria Math" panose="02040503050406030204" pitchFamily="18" charset="0"/>
                                  </a:rPr>
                                  <m:t>=1</m:t>
                                </m:r>
                              </m:sub>
                              <m:sup>
                                <m:r>
                                  <a:rPr lang="en-IN" i="1">
                                    <a:solidFill>
                                      <a:schemeClr val="bg1"/>
                                    </a:solidFill>
                                    <a:latin typeface="Cambria Math" panose="02040503050406030204" pitchFamily="18" charset="0"/>
                                  </a:rPr>
                                  <m:t>𝑛</m:t>
                                </m:r>
                              </m:sup>
                              <m:e>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ln</m:t>
                                    </m:r>
                                  </m:fName>
                                  <m:e>
                                    <m:d>
                                      <m:dPr>
                                        <m:ctrlPr>
                                          <a:rPr lang="en-IN" i="1">
                                            <a:solidFill>
                                              <a:schemeClr val="bg1"/>
                                            </a:solidFill>
                                            <a:latin typeface="Cambria Math" panose="02040503050406030204" pitchFamily="18" charset="0"/>
                                            <a:ea typeface="Cambria Math" panose="02040503050406030204" pitchFamily="18" charset="0"/>
                                          </a:rPr>
                                        </m:ctrlPr>
                                      </m:dPr>
                                      <m:e>
                                        <m:nary>
                                          <m:naryPr>
                                            <m:chr m:val="∑"/>
                                            <m:limLoc m:val="subSup"/>
                                            <m:supHide m:val="on"/>
                                            <m:ctrlPr>
                                              <a:rPr lang="en-IN" i="1">
                                                <a:solidFill>
                                                  <a:schemeClr val="bg1"/>
                                                </a:solidFill>
                                                <a:latin typeface="Cambria Math" panose="02040503050406030204" pitchFamily="18" charset="0"/>
                                              </a:rPr>
                                            </m:ctrlPr>
                                          </m:naryPr>
                                          <m:sub>
                                            <m:r>
                                              <a:rPr lang="en-IN" i="1">
                                                <a:solidFill>
                                                  <a:schemeClr val="bg1"/>
                                                </a:solidFill>
                                                <a:latin typeface="Cambria Math" panose="02040503050406030204" pitchFamily="18" charset="0"/>
                                              </a:rPr>
                                              <m:t>𝑐</m:t>
                                            </m:r>
                                            <m:r>
                                              <a:rPr lang="en-IN" i="1">
                                                <a:solidFill>
                                                  <a:schemeClr val="bg1"/>
                                                </a:solidFill>
                                                <a:latin typeface="Cambria Math" panose="02040503050406030204" pitchFamily="18" charset="0"/>
                                              </a:rPr>
                                              <m:t>∈</m:t>
                                            </m:r>
                                            <m:d>
                                              <m:dPr>
                                                <m:begChr m:val="{"/>
                                                <m:endChr m:val="}"/>
                                                <m:ctrlPr>
                                                  <a:rPr lang="en-IN" i="1">
                                                    <a:solidFill>
                                                      <a:schemeClr val="bg1"/>
                                                    </a:solidFill>
                                                    <a:latin typeface="Cambria Math" panose="02040503050406030204" pitchFamily="18" charset="0"/>
                                                  </a:rPr>
                                                </m:ctrlPr>
                                              </m:dPr>
                                              <m:e>
                                                <m:r>
                                                  <a:rPr lang="en-IN" i="1">
                                                    <a:solidFill>
                                                      <a:schemeClr val="bg1"/>
                                                    </a:solidFill>
                                                    <a:latin typeface="Cambria Math" panose="02040503050406030204" pitchFamily="18" charset="0"/>
                                                  </a:rPr>
                                                  <m:t>1,2</m:t>
                                                </m:r>
                                              </m:e>
                                            </m:d>
                                          </m:sub>
                                          <m:sup/>
                                          <m:e>
                                            <m:r>
                                              <a:rPr lang="en-IN" i="1">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0" i="1" smtClean="0">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i="1">
                                                        <a:solidFill>
                                                          <a:schemeClr val="bg1"/>
                                                        </a:solidFill>
                                                        <a:latin typeface="Cambria Math" panose="02040503050406030204" pitchFamily="18" charset="0"/>
                                                        <a:ea typeface="Cambria Math" panose="02040503050406030204" pitchFamily="18" charset="0"/>
                                                      </a:rPr>
                                                      <m:t>𝑧</m:t>
                                                    </m:r>
                                                  </m:e>
                                                  <m:sub>
                                                    <m:r>
                                                      <a:rPr lang="en-IN" i="1">
                                                        <a:solidFill>
                                                          <a:schemeClr val="bg1"/>
                                                        </a:solidFill>
                                                        <a:latin typeface="Cambria Math" panose="02040503050406030204" pitchFamily="18" charset="0"/>
                                                        <a:ea typeface="Cambria Math" panose="02040503050406030204" pitchFamily="18" charset="0"/>
                                                      </a:rPr>
                                                      <m:t>𝑖</m:t>
                                                    </m:r>
                                                  </m:sub>
                                                </m:sSub>
                                                <m:r>
                                                  <a:rPr lang="en-IN" i="1">
                                                    <a:solidFill>
                                                      <a:schemeClr val="bg1"/>
                                                    </a:solidFill>
                                                    <a:latin typeface="Cambria Math" panose="02040503050406030204" pitchFamily="18" charset="0"/>
                                                    <a:ea typeface="Cambria Math" panose="02040503050406030204" pitchFamily="18" charset="0"/>
                                                  </a:rPr>
                                                  <m:t>=</m:t>
                                                </m:r>
                                                <m:r>
                                                  <a:rPr lang="en-IN" i="1">
                                                    <a:solidFill>
                                                      <a:schemeClr val="bg1"/>
                                                    </a:solidFill>
                                                    <a:latin typeface="Cambria Math" panose="02040503050406030204" pitchFamily="18" charset="0"/>
                                                    <a:ea typeface="Cambria Math" panose="02040503050406030204" pitchFamily="18" charset="0"/>
                                                  </a:rPr>
                                                  <m:t>𝑐</m:t>
                                                </m:r>
                                                <m:r>
                                                  <a:rPr lang="en-IN" i="1">
                                                    <a:solidFill>
                                                      <a:schemeClr val="bg1"/>
                                                    </a:solidFill>
                                                    <a:latin typeface="Cambria Math" panose="02040503050406030204" pitchFamily="18" charset="0"/>
                                                    <a:ea typeface="Cambria Math" panose="02040503050406030204" pitchFamily="18" charset="0"/>
                                                  </a:rPr>
                                                  <m:t>|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i="1">
                                                        <a:solidFill>
                                                          <a:schemeClr val="bg1"/>
                                                        </a:solidFill>
                                                        <a:latin typeface="Cambria Math" panose="02040503050406030204" pitchFamily="18" charset="0"/>
                                                        <a:ea typeface="Cambria Math" panose="02040503050406030204" pitchFamily="18" charset="0"/>
                                                      </a:rPr>
                                                      <m:t>𝑖</m:t>
                                                    </m:r>
                                                  </m:sup>
                                                </m:sSup>
                                                <m:r>
                                                  <a:rPr lang="en-IN" b="0" i="1" smtClean="0">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1</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2</m:t>
                                                    </m:r>
                                                  </m:sup>
                                                </m:sSup>
                                              </m:e>
                                            </m:d>
                                          </m:e>
                                        </m:nary>
                                      </m:e>
                                    </m:d>
                                  </m:e>
                                </m:func>
                              </m:e>
                            </m:nary>
                          </m:e>
                        </m:func>
                      </m:e>
                    </m:func>
                  </m:oMath>
                </a14:m>
                <a:endParaRPr lang="en-IN" dirty="0">
                  <a:solidFill>
                    <a:schemeClr val="bg1"/>
                  </a:solidFill>
                </a:endParaRPr>
              </a:p>
              <a:p>
                <a:r>
                  <a:rPr lang="en-IN" b="1" dirty="0">
                    <a:solidFill>
                      <a:schemeClr val="bg1"/>
                    </a:solidFill>
                  </a:rPr>
                  <a:t>Method 1: Alternating Optimization</a:t>
                </a:r>
              </a:p>
              <a:p>
                <a14:m>
                  <m:oMath xmlns:m="http://schemas.openxmlformats.org/officeDocument/2006/math">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a:solidFill>
                                      <a:schemeClr val="bg1"/>
                                    </a:solidFill>
                                    <a:latin typeface="Cambria Math" panose="02040503050406030204" pitchFamily="18" charset="0"/>
                                  </a:rPr>
                                  <m:t>max</m:t>
                                </m:r>
                              </m:e>
                              <m:lim>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1</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2</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ℝ</m:t>
                                    </m:r>
                                  </m:e>
                                  <m:sup>
                                    <m:r>
                                      <a:rPr lang="en-IN" i="1">
                                        <a:solidFill>
                                          <a:schemeClr val="bg1"/>
                                        </a:solidFill>
                                        <a:latin typeface="Cambria Math" panose="02040503050406030204" pitchFamily="18" charset="0"/>
                                        <a:ea typeface="Cambria Math" panose="02040503050406030204" pitchFamily="18" charset="0"/>
                                      </a:rPr>
                                      <m:t>𝑑</m:t>
                                    </m:r>
                                  </m:sup>
                                </m:sSup>
                                <m:r>
                                  <a:rPr lang="en-IN" i="1">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rPr>
                                    </m:ctrlPr>
                                  </m:sSubPr>
                                  <m:e>
                                    <m:r>
                                      <m:rPr>
                                        <m:brk m:alnAt="9"/>
                                      </m:rPr>
                                      <a:rPr lang="en-IN" i="1">
                                        <a:solidFill>
                                          <a:schemeClr val="bg1"/>
                                        </a:solidFill>
                                        <a:latin typeface="Cambria Math" panose="02040503050406030204" pitchFamily="18" charset="0"/>
                                      </a:rPr>
                                      <m:t>𝑧</m:t>
                                    </m:r>
                                  </m:e>
                                  <m:sub>
                                    <m:r>
                                      <m:rPr>
                                        <m:brk m:alnAt="9"/>
                                      </m:rPr>
                                      <a:rPr lang="en-IN" i="1">
                                        <a:solidFill>
                                          <a:schemeClr val="bg1"/>
                                        </a:solidFill>
                                        <a:latin typeface="Cambria Math" panose="02040503050406030204" pitchFamily="18" charset="0"/>
                                      </a:rPr>
                                      <m:t>𝑖</m:t>
                                    </m:r>
                                  </m:sub>
                                </m:sSub>
                                <m:r>
                                  <a:rPr lang="en-IN" i="1">
                                    <a:solidFill>
                                      <a:schemeClr val="bg1"/>
                                    </a:solidFill>
                                    <a:latin typeface="Cambria Math" panose="02040503050406030204" pitchFamily="18" charset="0"/>
                                  </a:rPr>
                                  <m:t>∈</m:t>
                                </m:r>
                                <m:d>
                                  <m:dPr>
                                    <m:begChr m:val="{"/>
                                    <m:endChr m:val="}"/>
                                    <m:ctrlPr>
                                      <a:rPr lang="en-IN" i="1">
                                        <a:solidFill>
                                          <a:schemeClr val="bg1"/>
                                        </a:solidFill>
                                        <a:latin typeface="Cambria Math" panose="02040503050406030204" pitchFamily="18" charset="0"/>
                                      </a:rPr>
                                    </m:ctrlPr>
                                  </m:dPr>
                                  <m:e>
                                    <m:r>
                                      <a:rPr lang="en-IN" i="1">
                                        <a:solidFill>
                                          <a:schemeClr val="bg1"/>
                                        </a:solidFill>
                                        <a:latin typeface="Cambria Math" panose="02040503050406030204" pitchFamily="18" charset="0"/>
                                      </a:rPr>
                                      <m:t>1,2</m:t>
                                    </m:r>
                                  </m:e>
                                </m:d>
                              </m:lim>
                            </m:limLow>
                          </m:fName>
                          <m:e>
                            <m:nary>
                              <m:naryPr>
                                <m:chr m:val="∑"/>
                                <m:limLoc m:val="subSup"/>
                                <m:ctrlPr>
                                  <a:rPr lang="en-IN" i="1">
                                    <a:solidFill>
                                      <a:schemeClr val="bg1"/>
                                    </a:solidFill>
                                    <a:latin typeface="Cambria Math" panose="02040503050406030204" pitchFamily="18" charset="0"/>
                                  </a:rPr>
                                </m:ctrlPr>
                              </m:naryPr>
                              <m:sub>
                                <m:r>
                                  <m:rPr>
                                    <m:brk m:alnAt="25"/>
                                  </m:rPr>
                                  <a:rPr lang="en-IN" i="1">
                                    <a:solidFill>
                                      <a:schemeClr val="bg1"/>
                                    </a:solidFill>
                                    <a:latin typeface="Cambria Math" panose="02040503050406030204" pitchFamily="18" charset="0"/>
                                  </a:rPr>
                                  <m:t>𝑖</m:t>
                                </m:r>
                                <m:r>
                                  <a:rPr lang="en-IN" i="1">
                                    <a:solidFill>
                                      <a:schemeClr val="bg1"/>
                                    </a:solidFill>
                                    <a:latin typeface="Cambria Math" panose="02040503050406030204" pitchFamily="18" charset="0"/>
                                  </a:rPr>
                                  <m:t>=1</m:t>
                                </m:r>
                              </m:sub>
                              <m:sup>
                                <m:r>
                                  <a:rPr lang="en-IN" i="1">
                                    <a:solidFill>
                                      <a:schemeClr val="bg1"/>
                                    </a:solidFill>
                                    <a:latin typeface="Cambria Math" panose="02040503050406030204" pitchFamily="18" charset="0"/>
                                  </a:rPr>
                                  <m:t>𝑛</m:t>
                                </m:r>
                              </m:sup>
                              <m:e>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ln</m:t>
                                    </m:r>
                                  </m:fName>
                                  <m:e>
                                    <m:r>
                                      <a:rPr lang="en-IN" i="1">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0" i="1" smtClean="0">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i="1">
                                                <a:solidFill>
                                                  <a:schemeClr val="bg1"/>
                                                </a:solidFill>
                                                <a:latin typeface="Cambria Math" panose="02040503050406030204" pitchFamily="18" charset="0"/>
                                                <a:ea typeface="Cambria Math" panose="02040503050406030204" pitchFamily="18" charset="0"/>
                                              </a:rPr>
                                              <m:t>𝑧</m:t>
                                            </m:r>
                                          </m:e>
                                          <m:sub>
                                            <m:r>
                                              <a:rPr lang="en-IN" i="1">
                                                <a:solidFill>
                                                  <a:schemeClr val="bg1"/>
                                                </a:solidFill>
                                                <a:latin typeface="Cambria Math" panose="02040503050406030204" pitchFamily="18" charset="0"/>
                                                <a:ea typeface="Cambria Math" panose="02040503050406030204" pitchFamily="18" charset="0"/>
                                              </a:rPr>
                                              <m:t>𝑖</m:t>
                                            </m:r>
                                          </m:sub>
                                        </m:sSub>
                                        <m:r>
                                          <a:rPr lang="en-IN" b="0" i="1" smtClean="0">
                                            <a:solidFill>
                                              <a:schemeClr val="bg1"/>
                                            </a:solidFill>
                                            <a:latin typeface="Cambria Math" panose="02040503050406030204" pitchFamily="18" charset="0"/>
                                            <a:ea typeface="Cambria Math" panose="02040503050406030204" pitchFamily="18" charset="0"/>
                                          </a:rPr>
                                          <m:t> </m:t>
                                        </m:r>
                                        <m:r>
                                          <a:rPr lang="en-IN" i="1">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1</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2</m:t>
                                            </m:r>
                                          </m:sup>
                                        </m:sSup>
                                      </m:e>
                                    </m:d>
                                  </m:e>
                                </m:func>
                              </m:e>
                            </m:nary>
                          </m:e>
                        </m:func>
                      </m:e>
                    </m:func>
                  </m:oMath>
                </a14:m>
                <a:endParaRPr lang="en-IN" dirty="0">
                  <a:solidFill>
                    <a:schemeClr val="bg1"/>
                  </a:solidFill>
                </a:endParaRPr>
              </a:p>
              <a:p>
                <a:pPr lvl="2"/>
                <a:r>
                  <a:rPr lang="en-IN" dirty="0">
                    <a:solidFill>
                      <a:schemeClr val="bg1"/>
                    </a:solidFill>
                  </a:rPr>
                  <a:t>As before, assume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b>
                          <m:sSubPr>
                            <m:ctrlPr>
                              <a:rPr lang="en-IN" i="1">
                                <a:solidFill>
                                  <a:schemeClr val="bg1"/>
                                </a:solidFill>
                                <a:latin typeface="Cambria Math" panose="02040503050406030204" pitchFamily="18" charset="0"/>
                                <a:ea typeface="Cambria Math" panose="02040503050406030204" pitchFamily="18" charset="0"/>
                              </a:rPr>
                            </m:ctrlPr>
                          </m:sSubPr>
                          <m:e>
                            <m:r>
                              <a:rPr lang="en-IN" i="1">
                                <a:solidFill>
                                  <a:schemeClr val="bg1"/>
                                </a:solidFill>
                                <a:latin typeface="Cambria Math" panose="02040503050406030204" pitchFamily="18" charset="0"/>
                                <a:ea typeface="Cambria Math" panose="02040503050406030204" pitchFamily="18" charset="0"/>
                              </a:rPr>
                              <m:t>𝑧</m:t>
                            </m:r>
                          </m:e>
                          <m:sub>
                            <m:r>
                              <a:rPr lang="en-IN" i="1">
                                <a:solidFill>
                                  <a:schemeClr val="bg1"/>
                                </a:solidFill>
                                <a:latin typeface="Cambria Math" panose="02040503050406030204" pitchFamily="18" charset="0"/>
                                <a:ea typeface="Cambria Math" panose="02040503050406030204" pitchFamily="18" charset="0"/>
                              </a:rPr>
                              <m:t>𝑖</m:t>
                            </m:r>
                          </m:sub>
                        </m:sSub>
                        <m:r>
                          <a:rPr lang="en-IN" i="1">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1</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2</m:t>
                            </m:r>
                          </m:sup>
                        </m:sSup>
                      </m:e>
                    </m:d>
                    <m:r>
                      <a:rPr lang="en-IN" b="0" i="1" smtClean="0">
                        <a:solidFill>
                          <a:schemeClr val="bg1"/>
                        </a:solidFill>
                        <a:latin typeface="Cambria Math" panose="02040503050406030204" pitchFamily="18" charset="0"/>
                        <a:ea typeface="Cambria Math" panose="02040503050406030204" pitchFamily="18" charset="0"/>
                      </a:rPr>
                      <m:t>=</m:t>
                    </m:r>
                  </m:oMath>
                </a14:m>
                <a:r>
                  <a:rPr lang="en-IN" dirty="0">
                    <a:solidFill>
                      <a:schemeClr val="bg1"/>
                    </a:solidFill>
                  </a:rPr>
                  <a:t> constant for sake of simplicity to get</a:t>
                </a:r>
              </a:p>
              <a:p>
                <a14:m>
                  <m:oMath xmlns:m="http://schemas.openxmlformats.org/officeDocument/2006/math">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a:solidFill>
                                      <a:schemeClr val="bg1"/>
                                    </a:solidFill>
                                    <a:latin typeface="Cambria Math" panose="02040503050406030204" pitchFamily="18" charset="0"/>
                                  </a:rPr>
                                  <m:t>max</m:t>
                                </m:r>
                              </m:e>
                              <m:lim>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1</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2</m:t>
                                    </m:r>
                                  </m:sup>
                                </m:sSup>
                                <m:r>
                                  <a:rPr lang="en-IN" i="1">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ℝ</m:t>
                                    </m:r>
                                  </m:e>
                                  <m:sup>
                                    <m:r>
                                      <a:rPr lang="en-IN" i="1">
                                        <a:solidFill>
                                          <a:schemeClr val="bg1"/>
                                        </a:solidFill>
                                        <a:latin typeface="Cambria Math" panose="02040503050406030204" pitchFamily="18" charset="0"/>
                                        <a:ea typeface="Cambria Math" panose="02040503050406030204" pitchFamily="18" charset="0"/>
                                      </a:rPr>
                                      <m:t>𝑑</m:t>
                                    </m:r>
                                  </m:sup>
                                </m:sSup>
                                <m:r>
                                  <a:rPr lang="en-IN" i="1">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rPr>
                                    </m:ctrlPr>
                                  </m:sSubPr>
                                  <m:e>
                                    <m:r>
                                      <m:rPr>
                                        <m:brk m:alnAt="9"/>
                                      </m:rPr>
                                      <a:rPr lang="en-IN" i="1">
                                        <a:solidFill>
                                          <a:schemeClr val="bg1"/>
                                        </a:solidFill>
                                        <a:latin typeface="Cambria Math" panose="02040503050406030204" pitchFamily="18" charset="0"/>
                                      </a:rPr>
                                      <m:t>𝑧</m:t>
                                    </m:r>
                                  </m:e>
                                  <m:sub>
                                    <m:r>
                                      <m:rPr>
                                        <m:brk m:alnAt="9"/>
                                      </m:rPr>
                                      <a:rPr lang="en-IN" i="1">
                                        <a:solidFill>
                                          <a:schemeClr val="bg1"/>
                                        </a:solidFill>
                                        <a:latin typeface="Cambria Math" panose="02040503050406030204" pitchFamily="18" charset="0"/>
                                      </a:rPr>
                                      <m:t>𝑖</m:t>
                                    </m:r>
                                  </m:sub>
                                </m:sSub>
                                <m:r>
                                  <a:rPr lang="en-IN" i="1">
                                    <a:solidFill>
                                      <a:schemeClr val="bg1"/>
                                    </a:solidFill>
                                    <a:latin typeface="Cambria Math" panose="02040503050406030204" pitchFamily="18" charset="0"/>
                                  </a:rPr>
                                  <m:t>∈</m:t>
                                </m:r>
                                <m:d>
                                  <m:dPr>
                                    <m:begChr m:val="{"/>
                                    <m:endChr m:val="}"/>
                                    <m:ctrlPr>
                                      <a:rPr lang="en-IN" i="1">
                                        <a:solidFill>
                                          <a:schemeClr val="bg1"/>
                                        </a:solidFill>
                                        <a:latin typeface="Cambria Math" panose="02040503050406030204" pitchFamily="18" charset="0"/>
                                      </a:rPr>
                                    </m:ctrlPr>
                                  </m:dPr>
                                  <m:e>
                                    <m:r>
                                      <a:rPr lang="en-IN" i="1">
                                        <a:solidFill>
                                          <a:schemeClr val="bg1"/>
                                        </a:solidFill>
                                        <a:latin typeface="Cambria Math" panose="02040503050406030204" pitchFamily="18" charset="0"/>
                                      </a:rPr>
                                      <m:t>1,2</m:t>
                                    </m:r>
                                  </m:e>
                                </m:d>
                              </m:lim>
                            </m:limLow>
                          </m:fName>
                          <m:e>
                            <m:nary>
                              <m:naryPr>
                                <m:chr m:val="∑"/>
                                <m:limLoc m:val="subSup"/>
                                <m:ctrlPr>
                                  <a:rPr lang="en-IN" i="1">
                                    <a:solidFill>
                                      <a:schemeClr val="bg1"/>
                                    </a:solidFill>
                                    <a:latin typeface="Cambria Math" panose="02040503050406030204" pitchFamily="18" charset="0"/>
                                  </a:rPr>
                                </m:ctrlPr>
                              </m:naryPr>
                              <m:sub>
                                <m:r>
                                  <m:rPr>
                                    <m:brk m:alnAt="25"/>
                                  </m:rPr>
                                  <a:rPr lang="en-IN" i="1">
                                    <a:solidFill>
                                      <a:schemeClr val="bg1"/>
                                    </a:solidFill>
                                    <a:latin typeface="Cambria Math" panose="02040503050406030204" pitchFamily="18" charset="0"/>
                                  </a:rPr>
                                  <m:t>𝑖</m:t>
                                </m:r>
                                <m:r>
                                  <a:rPr lang="en-IN" i="1">
                                    <a:solidFill>
                                      <a:schemeClr val="bg1"/>
                                    </a:solidFill>
                                    <a:latin typeface="Cambria Math" panose="02040503050406030204" pitchFamily="18" charset="0"/>
                                  </a:rPr>
                                  <m:t>=1</m:t>
                                </m:r>
                              </m:sub>
                              <m:sup>
                                <m:r>
                                  <a:rPr lang="en-IN" i="1">
                                    <a:solidFill>
                                      <a:schemeClr val="bg1"/>
                                    </a:solidFill>
                                    <a:latin typeface="Cambria Math" panose="02040503050406030204" pitchFamily="18" charset="0"/>
                                  </a:rPr>
                                  <m:t>𝑛</m:t>
                                </m:r>
                              </m:sup>
                              <m:e>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ln</m:t>
                                    </m:r>
                                  </m:fName>
                                  <m:e>
                                    <m:r>
                                      <a:rPr lang="en-IN" i="1">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i="1">
                                                <a:solidFill>
                                                  <a:schemeClr val="bg1"/>
                                                </a:solidFill>
                                                <a:latin typeface="Cambria Math" panose="02040503050406030204" pitchFamily="18" charset="0"/>
                                                <a:ea typeface="Cambria Math" panose="02040503050406030204" pitchFamily="18" charset="0"/>
                                              </a:rPr>
                                              <m:t>𝑧</m:t>
                                            </m:r>
                                          </m:e>
                                          <m:sub>
                                            <m:r>
                                              <a:rPr lang="en-IN" i="1">
                                                <a:solidFill>
                                                  <a:schemeClr val="bg1"/>
                                                </a:solidFill>
                                                <a:latin typeface="Cambria Math" panose="02040503050406030204" pitchFamily="18" charset="0"/>
                                                <a:ea typeface="Cambria Math" panose="02040503050406030204" pitchFamily="18" charset="0"/>
                                              </a:rPr>
                                              <m:t>𝑖</m:t>
                                            </m:r>
                                          </m:sub>
                                        </m:sSub>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1</m:t>
                                            </m:r>
                                          </m:sup>
                                        </m:sSup>
                                        <m:r>
                                          <a:rPr lang="en-IN" i="1">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i="1">
                                                <a:solidFill>
                                                  <a:schemeClr val="bg1"/>
                                                </a:solidFill>
                                                <a:latin typeface="Cambria Math" panose="02040503050406030204" pitchFamily="18" charset="0"/>
                                                <a:ea typeface="Cambria Math" panose="02040503050406030204" pitchFamily="18" charset="0"/>
                                              </a:rPr>
                                              <m:t>2</m:t>
                                            </m:r>
                                          </m:sup>
                                        </m:sSup>
                                      </m:e>
                                    </m:d>
                                  </m:e>
                                </m:func>
                              </m:e>
                            </m:nary>
                          </m:e>
                        </m:func>
                      </m:e>
                    </m:func>
                  </m:oMath>
                </a14:m>
                <a:endParaRPr lang="en-IN" dirty="0">
                  <a:solidFill>
                    <a:schemeClr val="bg1"/>
                  </a:solidFill>
                </a:endParaRPr>
              </a:p>
              <a:p>
                <a:pPr lvl="2"/>
                <a:r>
                  <a:rPr lang="en-IN" b="1" dirty="0">
                    <a:solidFill>
                      <a:schemeClr val="bg1"/>
                    </a:solidFill>
                  </a:rPr>
                  <a:t>Step 1</a:t>
                </a:r>
                <a:r>
                  <a:rPr lang="en-IN" dirty="0">
                    <a:solidFill>
                      <a:schemeClr val="bg1"/>
                    </a:solidFill>
                  </a:rPr>
                  <a:t>: Fix </a:t>
                </a:r>
                <a14:m>
                  <m:oMath xmlns:m="http://schemas.openxmlformats.org/officeDocument/2006/math">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1</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2</m:t>
                        </m:r>
                      </m:sup>
                    </m:sSup>
                  </m:oMath>
                </a14:m>
                <a:r>
                  <a:rPr lang="en-IN" dirty="0">
                    <a:solidFill>
                      <a:schemeClr val="bg1"/>
                    </a:solidFill>
                  </a:rPr>
                  <a:t> and update all </a:t>
                </a:r>
                <a14:m>
                  <m:oMath xmlns:m="http://schemas.openxmlformats.org/officeDocument/2006/math">
                    <m:sSub>
                      <m:sSubPr>
                        <m:ctrlPr>
                          <a:rPr lang="en-IN" b="0" i="1" smtClean="0">
                            <a:solidFill>
                              <a:schemeClr val="bg1"/>
                            </a:solidFill>
                            <a:latin typeface="Cambria Math" panose="02040503050406030204" pitchFamily="18" charset="0"/>
                            <a:ea typeface="Cambria Math" panose="02040503050406030204" pitchFamily="18" charset="0"/>
                          </a:rPr>
                        </m:ctrlPr>
                      </m:sSubPr>
                      <m:e>
                        <m:r>
                          <a:rPr lang="en-IN" b="0" i="1" smtClean="0">
                            <a:solidFill>
                              <a:schemeClr val="bg1"/>
                            </a:solidFill>
                            <a:latin typeface="Cambria Math" panose="02040503050406030204" pitchFamily="18" charset="0"/>
                            <a:ea typeface="Cambria Math" panose="02040503050406030204" pitchFamily="18" charset="0"/>
                          </a:rPr>
                          <m:t>𝑧</m:t>
                        </m:r>
                      </m:e>
                      <m:sub>
                        <m:r>
                          <a:rPr lang="en-IN" b="0" i="1" smtClean="0">
                            <a:solidFill>
                              <a:schemeClr val="bg1"/>
                            </a:solidFill>
                            <a:latin typeface="Cambria Math" panose="02040503050406030204" pitchFamily="18" charset="0"/>
                            <a:ea typeface="Cambria Math" panose="02040503050406030204" pitchFamily="18" charset="0"/>
                          </a:rPr>
                          <m:t>𝑖</m:t>
                        </m:r>
                      </m:sub>
                    </m:sSub>
                    <m:r>
                      <a:rPr lang="en-IN" b="0" i="1" smtClean="0">
                        <a:solidFill>
                          <a:schemeClr val="bg1"/>
                        </a:solidFill>
                        <a:latin typeface="Cambria Math" panose="02040503050406030204" pitchFamily="18" charset="0"/>
                        <a:ea typeface="Cambria Math" panose="02040503050406030204" pitchFamily="18" charset="0"/>
                      </a:rPr>
                      <m:t>=</m:t>
                    </m:r>
                    <m:func>
                      <m:funcPr>
                        <m:ctrlPr>
                          <a:rPr lang="en-IN" i="1">
                            <a:solidFill>
                              <a:schemeClr val="bg1"/>
                            </a:solidFill>
                            <a:latin typeface="Cambria Math" panose="02040503050406030204" pitchFamily="18" charset="0"/>
                            <a:ea typeface="Cambria Math" panose="02040503050406030204" pitchFamily="18" charset="0"/>
                          </a:rPr>
                        </m:ctrlPr>
                      </m:funcPr>
                      <m:fName>
                        <m:r>
                          <m:rPr>
                            <m:sty m:val="p"/>
                          </m:rPr>
                          <a:rPr lang="en-IN" i="0">
                            <a:solidFill>
                              <a:schemeClr val="bg1"/>
                            </a:solidFill>
                            <a:latin typeface="Cambria Math" panose="02040503050406030204" pitchFamily="18" charset="0"/>
                            <a:ea typeface="Cambria Math" panose="02040503050406030204" pitchFamily="18" charset="0"/>
                          </a:rPr>
                          <m:t>arg</m:t>
                        </m:r>
                      </m:fName>
                      <m:e>
                        <m:func>
                          <m:funcPr>
                            <m:ctrlPr>
                              <a:rPr lang="en-IN" i="1">
                                <a:solidFill>
                                  <a:schemeClr val="bg1"/>
                                </a:solidFill>
                                <a:latin typeface="Cambria Math" panose="02040503050406030204" pitchFamily="18" charset="0"/>
                                <a:ea typeface="Cambria Math" panose="02040503050406030204" pitchFamily="18" charset="0"/>
                              </a:rPr>
                            </m:ctrlPr>
                          </m:funcPr>
                          <m:fName>
                            <m:limLow>
                              <m:limLowPr>
                                <m:ctrlPr>
                                  <a:rPr lang="en-IN" i="1">
                                    <a:solidFill>
                                      <a:schemeClr val="bg1"/>
                                    </a:solidFill>
                                    <a:latin typeface="Cambria Math" panose="02040503050406030204" pitchFamily="18" charset="0"/>
                                    <a:ea typeface="Cambria Math" panose="02040503050406030204" pitchFamily="18" charset="0"/>
                                  </a:rPr>
                                </m:ctrlPr>
                              </m:limLowPr>
                              <m:e>
                                <m:r>
                                  <m:rPr>
                                    <m:sty m:val="p"/>
                                  </m:rPr>
                                  <a:rPr lang="en-IN" i="0">
                                    <a:solidFill>
                                      <a:schemeClr val="bg1"/>
                                    </a:solidFill>
                                    <a:latin typeface="Cambria Math" panose="02040503050406030204" pitchFamily="18" charset="0"/>
                                    <a:ea typeface="Cambria Math" panose="02040503050406030204" pitchFamily="18" charset="0"/>
                                  </a:rPr>
                                  <m:t>max</m:t>
                                </m:r>
                              </m:e>
                              <m:lim>
                                <m:r>
                                  <a:rPr lang="en-IN" b="0" i="1" smtClean="0">
                                    <a:solidFill>
                                      <a:schemeClr val="bg1"/>
                                    </a:solidFill>
                                    <a:latin typeface="Cambria Math" panose="02040503050406030204" pitchFamily="18" charset="0"/>
                                  </a:rPr>
                                  <m:t>𝑐</m:t>
                                </m:r>
                                <m:r>
                                  <a:rPr lang="en-IN">
                                    <a:solidFill>
                                      <a:schemeClr val="bg1"/>
                                    </a:solidFill>
                                    <a:latin typeface="Cambria Math" panose="02040503050406030204" pitchFamily="18" charset="0"/>
                                  </a:rPr>
                                  <m:t>∈</m:t>
                                </m:r>
                                <m:d>
                                  <m:dPr>
                                    <m:begChr m:val="{"/>
                                    <m:endChr m:val="}"/>
                                    <m:ctrlPr>
                                      <a:rPr lang="en-IN" i="1">
                                        <a:solidFill>
                                          <a:schemeClr val="bg1"/>
                                        </a:solidFill>
                                        <a:latin typeface="Cambria Math" panose="02040503050406030204" pitchFamily="18" charset="0"/>
                                      </a:rPr>
                                    </m:ctrlPr>
                                  </m:dPr>
                                  <m:e>
                                    <m:r>
                                      <a:rPr lang="en-IN">
                                        <a:solidFill>
                                          <a:schemeClr val="bg1"/>
                                        </a:solidFill>
                                        <a:latin typeface="Cambria Math" panose="02040503050406030204" pitchFamily="18" charset="0"/>
                                      </a:rPr>
                                      <m:t>1,2</m:t>
                                    </m:r>
                                  </m:e>
                                </m:d>
                              </m:lim>
                            </m:limLow>
                          </m:fName>
                          <m:e>
                            <m:func>
                              <m:funcPr>
                                <m:ctrlPr>
                                  <a:rPr lang="en-IN" b="0" i="1" smtClean="0">
                                    <a:solidFill>
                                      <a:schemeClr val="bg1"/>
                                    </a:solidFill>
                                    <a:latin typeface="Cambria Math" panose="02040503050406030204" pitchFamily="18" charset="0"/>
                                  </a:rPr>
                                </m:ctrlPr>
                              </m:funcPr>
                              <m:fName>
                                <m:r>
                                  <m:rPr>
                                    <m:sty m:val="p"/>
                                  </m:rPr>
                                  <a:rPr lang="en-IN" b="0" i="0" smtClean="0">
                                    <a:solidFill>
                                      <a:schemeClr val="bg1"/>
                                    </a:solidFill>
                                    <a:latin typeface="Cambria Math" panose="02040503050406030204" pitchFamily="18" charset="0"/>
                                  </a:rPr>
                                  <m:t>ln</m:t>
                                </m:r>
                              </m:fName>
                              <m:e>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a:solidFill>
                                              <a:schemeClr val="bg1"/>
                                            </a:solidFill>
                                            <a:latin typeface="Cambria Math" panose="02040503050406030204" pitchFamily="18" charset="0"/>
                                            <a:ea typeface="Cambria Math" panose="02040503050406030204" pitchFamily="18" charset="0"/>
                                          </a:rPr>
                                          <m:t>𝑧</m:t>
                                        </m:r>
                                      </m:e>
                                      <m:sub>
                                        <m:r>
                                          <a:rPr lang="en-IN">
                                            <a:solidFill>
                                              <a:schemeClr val="bg1"/>
                                            </a:solidFill>
                                            <a:latin typeface="Cambria Math" panose="02040503050406030204" pitchFamily="18" charset="0"/>
                                            <a:ea typeface="Cambria Math" panose="02040503050406030204" pitchFamily="18" charset="0"/>
                                          </a:rPr>
                                          <m:t>𝑖</m:t>
                                        </m:r>
                                      </m:sub>
                                    </m:sSub>
                                    <m:r>
                                      <a:rPr lang="en-IN">
                                        <a:solidFill>
                                          <a:schemeClr val="bg1"/>
                                        </a:solidFill>
                                        <a:latin typeface="Cambria Math" panose="02040503050406030204" pitchFamily="18" charset="0"/>
                                        <a:ea typeface="Cambria Math" panose="02040503050406030204" pitchFamily="18" charset="0"/>
                                      </a:rPr>
                                      <m:t>=</m:t>
                                    </m:r>
                                    <m:r>
                                      <a:rPr lang="en-IN">
                                        <a:solidFill>
                                          <a:schemeClr val="bg1"/>
                                        </a:solidFill>
                                        <a:latin typeface="Cambria Math" panose="02040503050406030204" pitchFamily="18" charset="0"/>
                                        <a:ea typeface="Cambria Math" panose="02040503050406030204" pitchFamily="18" charset="0"/>
                                      </a:rPr>
                                      <m:t>𝑐</m:t>
                                    </m:r>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2</m:t>
                                        </m:r>
                                      </m:sup>
                                    </m:sSup>
                                  </m:e>
                                </m:d>
                              </m:e>
                            </m:func>
                          </m:e>
                        </m:func>
                      </m:e>
                    </m:func>
                  </m:oMath>
                </a14:m>
                <a:endParaRPr lang="en-IN" dirty="0">
                  <a:solidFill>
                    <a:schemeClr val="bg1"/>
                  </a:solidFill>
                </a:endParaRPr>
              </a:p>
              <a:p>
                <a:pPr lvl="2"/>
                <a:r>
                  <a:rPr lang="en-IN" b="1" dirty="0">
                    <a:solidFill>
                      <a:schemeClr val="bg1"/>
                    </a:solidFill>
                  </a:rPr>
                  <a:t>Step 2</a:t>
                </a:r>
                <a:r>
                  <a:rPr lang="en-IN" dirty="0">
                    <a:solidFill>
                      <a:schemeClr val="bg1"/>
                    </a:solidFill>
                  </a:rPr>
                  <a:t>: Fix all </a:t>
                </a:r>
                <a14:m>
                  <m:oMath xmlns:m="http://schemas.openxmlformats.org/officeDocument/2006/math">
                    <m:sSub>
                      <m:sSubPr>
                        <m:ctrlPr>
                          <a:rPr lang="en-IN" b="0" i="1" smtClean="0">
                            <a:solidFill>
                              <a:schemeClr val="bg1"/>
                            </a:solidFill>
                            <a:latin typeface="Cambria Math" panose="02040503050406030204" pitchFamily="18" charset="0"/>
                          </a:rPr>
                        </m:ctrlPr>
                      </m:sSubPr>
                      <m:e>
                        <m:r>
                          <a:rPr lang="en-IN" b="0" i="1" smtClean="0">
                            <a:solidFill>
                              <a:schemeClr val="bg1"/>
                            </a:solidFill>
                            <a:latin typeface="Cambria Math" panose="02040503050406030204" pitchFamily="18" charset="0"/>
                          </a:rPr>
                          <m:t>𝑧</m:t>
                        </m:r>
                      </m:e>
                      <m:sub>
                        <m:r>
                          <a:rPr lang="en-IN" b="0" i="1" smtClean="0">
                            <a:solidFill>
                              <a:schemeClr val="bg1"/>
                            </a:solidFill>
                            <a:latin typeface="Cambria Math" panose="02040503050406030204" pitchFamily="18" charset="0"/>
                          </a:rPr>
                          <m:t>𝑖</m:t>
                        </m:r>
                      </m:sub>
                    </m:sSub>
                  </m:oMath>
                </a14:m>
                <a:r>
                  <a:rPr lang="en-IN" dirty="0">
                    <a:solidFill>
                      <a:schemeClr val="bg1"/>
                    </a:solidFill>
                  </a:rPr>
                  <a:t> and update the models </a:t>
                </a:r>
                <a14:m>
                  <m:oMath xmlns:m="http://schemas.openxmlformats.org/officeDocument/2006/math">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a:solidFill>
                                      <a:schemeClr val="bg1"/>
                                    </a:solidFill>
                                    <a:latin typeface="Cambria Math" panose="02040503050406030204" pitchFamily="18" charset="0"/>
                                  </a:rPr>
                                  <m:t>max</m:t>
                                </m:r>
                              </m:e>
                              <m:lim>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1</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2</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ℝ</m:t>
                                    </m:r>
                                  </m:e>
                                  <m:sup>
                                    <m:r>
                                      <a:rPr lang="en-IN">
                                        <a:solidFill>
                                          <a:schemeClr val="bg1"/>
                                        </a:solidFill>
                                        <a:latin typeface="Cambria Math" panose="02040503050406030204" pitchFamily="18" charset="0"/>
                                        <a:ea typeface="Cambria Math" panose="02040503050406030204" pitchFamily="18" charset="0"/>
                                      </a:rPr>
                                      <m:t>𝑑</m:t>
                                    </m:r>
                                  </m:sup>
                                </m:sSup>
                                <m:r>
                                  <a:rPr lang="en-IN" i="1" smtClean="0">
                                    <a:solidFill>
                                      <a:schemeClr val="bg1"/>
                                    </a:solidFill>
                                    <a:latin typeface="Cambria Math" panose="02040503050406030204" pitchFamily="18" charset="0"/>
                                  </a:rPr>
                                  <m:t> </m:t>
                                </m:r>
                              </m:lim>
                            </m:limLow>
                          </m:fName>
                          <m:e>
                            <m:nary>
                              <m:naryPr>
                                <m:chr m:val="∑"/>
                                <m:limLoc m:val="subSup"/>
                                <m:ctrlPr>
                                  <a:rPr lang="en-IN" i="1">
                                    <a:solidFill>
                                      <a:schemeClr val="bg1"/>
                                    </a:solidFill>
                                    <a:latin typeface="Cambria Math" panose="02040503050406030204" pitchFamily="18" charset="0"/>
                                  </a:rPr>
                                </m:ctrlPr>
                              </m:naryPr>
                              <m:sub>
                                <m:r>
                                  <m:rPr>
                                    <m:brk m:alnAt="25"/>
                                  </m:rPr>
                                  <a:rPr lang="en-IN">
                                    <a:solidFill>
                                      <a:schemeClr val="bg1"/>
                                    </a:solidFill>
                                    <a:latin typeface="Cambria Math" panose="02040503050406030204" pitchFamily="18" charset="0"/>
                                  </a:rPr>
                                  <m:t>𝑖</m:t>
                                </m:r>
                                <m:r>
                                  <a:rPr lang="en-IN">
                                    <a:solidFill>
                                      <a:schemeClr val="bg1"/>
                                    </a:solidFill>
                                    <a:latin typeface="Cambria Math" panose="02040503050406030204" pitchFamily="18" charset="0"/>
                                  </a:rPr>
                                  <m:t>=1</m:t>
                                </m:r>
                              </m:sub>
                              <m:sup>
                                <m:r>
                                  <a:rPr lang="en-IN">
                                    <a:solidFill>
                                      <a:schemeClr val="bg1"/>
                                    </a:solidFill>
                                    <a:latin typeface="Cambria Math" panose="02040503050406030204" pitchFamily="18" charset="0"/>
                                  </a:rPr>
                                  <m:t>𝑛</m:t>
                                </m:r>
                              </m:sup>
                              <m:e>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ln</m:t>
                                    </m:r>
                                  </m:fName>
                                  <m:e>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a:solidFill>
                                                  <a:schemeClr val="bg1"/>
                                                </a:solidFill>
                                                <a:latin typeface="Cambria Math" panose="02040503050406030204" pitchFamily="18" charset="0"/>
                                                <a:ea typeface="Cambria Math" panose="02040503050406030204" pitchFamily="18" charset="0"/>
                                              </a:rPr>
                                              <m:t>𝑧</m:t>
                                            </m:r>
                                          </m:e>
                                          <m:sub>
                                            <m:r>
                                              <a:rPr lang="en-IN">
                                                <a:solidFill>
                                                  <a:schemeClr val="bg1"/>
                                                </a:solidFill>
                                                <a:latin typeface="Cambria Math" panose="02040503050406030204" pitchFamily="18" charset="0"/>
                                                <a:ea typeface="Cambria Math" panose="02040503050406030204" pitchFamily="18" charset="0"/>
                                              </a:rPr>
                                              <m:t>𝑖</m:t>
                                            </m:r>
                                          </m:sub>
                                        </m:sSub>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2</m:t>
                                            </m:r>
                                          </m:sup>
                                        </m:sSup>
                                      </m:e>
                                    </m:d>
                                  </m:e>
                                </m:func>
                              </m:e>
                            </m:nary>
                          </m:e>
                        </m:func>
                      </m:e>
                    </m:func>
                  </m:oMath>
                </a14:m>
                <a:endParaRPr lang="en-IN"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121" r="-766"/>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p:spTree>
    <p:extLst>
      <p:ext uri="{BB962C8B-B14F-4D97-AF65-F5344CB8AC3E}">
        <p14:creationId xmlns:p14="http://schemas.microsoft.com/office/powerpoint/2010/main" val="99396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Alternating Optimization for MR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3"/>
                <a:ext cx="11600328" cy="5987819"/>
              </a:xfrm>
            </p:spPr>
            <p:txBody>
              <a:bodyPr>
                <a:normAutofit/>
              </a:bodyPr>
              <a:lstStyle/>
              <a:p>
                <a:r>
                  <a:rPr lang="en-IN" dirty="0">
                    <a:solidFill>
                      <a:schemeClr val="bg1"/>
                    </a:solidFill>
                  </a:rPr>
                  <a:t>As before, we assumed the likelihood distributions as</a:t>
                </a:r>
              </a:p>
              <a:p>
                <a:pPr lvl="2"/>
                <a14:m>
                  <m:oMath xmlns:m="http://schemas.openxmlformats.org/officeDocument/2006/math">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a:solidFill>
                                  <a:schemeClr val="bg1"/>
                                </a:solidFill>
                                <a:latin typeface="Cambria Math" panose="02040503050406030204" pitchFamily="18" charset="0"/>
                                <a:ea typeface="Cambria Math" panose="02040503050406030204" pitchFamily="18" charset="0"/>
                              </a:rPr>
                              <m:t>𝑧</m:t>
                            </m:r>
                          </m:e>
                          <m:sub>
                            <m:r>
                              <a:rPr lang="en-IN">
                                <a:solidFill>
                                  <a:schemeClr val="bg1"/>
                                </a:solidFill>
                                <a:latin typeface="Cambria Math" panose="02040503050406030204" pitchFamily="18" charset="0"/>
                                <a:ea typeface="Cambria Math" panose="02040503050406030204" pitchFamily="18" charset="0"/>
                              </a:rPr>
                              <m:t>𝑖</m:t>
                            </m:r>
                          </m:sub>
                        </m:sSub>
                        <m:r>
                          <a:rPr lang="en-IN">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𝑐</m:t>
                        </m:r>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2</m:t>
                            </m:r>
                          </m:sup>
                        </m:sSup>
                      </m:e>
                    </m:d>
                    <m:r>
                      <a:rPr lang="en-IN">
                        <a:solidFill>
                          <a:schemeClr val="bg1"/>
                        </a:solidFill>
                        <a:latin typeface="Cambria Math" panose="02040503050406030204" pitchFamily="18" charset="0"/>
                        <a:ea typeface="Cambria Math" panose="02040503050406030204" pitchFamily="18" charset="0"/>
                      </a:rPr>
                      <m:t>=</m:t>
                    </m:r>
                    <m:r>
                      <a:rPr lang="en-IN">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b="0" i="1" smtClean="0">
                                    <a:solidFill>
                                      <a:schemeClr val="bg1"/>
                                    </a:solidFill>
                                    <a:latin typeface="Cambria Math" panose="02040503050406030204" pitchFamily="18" charset="0"/>
                                    <a:ea typeface="Cambria Math" panose="02040503050406030204" pitchFamily="18" charset="0"/>
                                  </a:rPr>
                                  <m:t>𝑐</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e>
                        </m:d>
                        <m:r>
                          <a:rPr lang="en-IN">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1</m:t>
                        </m:r>
                      </m:e>
                    </m:d>
                  </m:oMath>
                </a14:m>
                <a:r>
                  <a:rPr lang="en-IN" dirty="0">
                    <a:solidFill>
                      <a:schemeClr val="bg1"/>
                    </a:solidFill>
                  </a:rPr>
                  <a:t> for </a:t>
                </a:r>
                <a14:m>
                  <m:oMath xmlns:m="http://schemas.openxmlformats.org/officeDocument/2006/math">
                    <m:r>
                      <a:rPr lang="en-IN" b="0" i="1" smtClean="0">
                        <a:solidFill>
                          <a:schemeClr val="bg1"/>
                        </a:solidFill>
                        <a:latin typeface="Cambria Math" panose="02040503050406030204" pitchFamily="18" charset="0"/>
                      </a:rPr>
                      <m:t>𝑐</m:t>
                    </m:r>
                    <m:r>
                      <a:rPr lang="en-IN" b="0" i="1" smtClean="0">
                        <a:solidFill>
                          <a:schemeClr val="bg1"/>
                        </a:solidFill>
                        <a:latin typeface="Cambria Math" panose="02040503050406030204" pitchFamily="18" charset="0"/>
                      </a:rPr>
                      <m:t>∈</m:t>
                    </m:r>
                    <m:d>
                      <m:dPr>
                        <m:begChr m:val="{"/>
                        <m:endChr m:val="}"/>
                        <m:ctrlPr>
                          <a:rPr lang="en-IN" b="0" i="1" smtClean="0">
                            <a:solidFill>
                              <a:schemeClr val="bg1"/>
                            </a:solidFill>
                            <a:latin typeface="Cambria Math" panose="02040503050406030204" pitchFamily="18" charset="0"/>
                          </a:rPr>
                        </m:ctrlPr>
                      </m:dPr>
                      <m:e>
                        <m:r>
                          <a:rPr lang="en-IN" b="0" i="1" smtClean="0">
                            <a:solidFill>
                              <a:schemeClr val="bg1"/>
                            </a:solidFill>
                            <a:latin typeface="Cambria Math" panose="02040503050406030204" pitchFamily="18" charset="0"/>
                          </a:rPr>
                          <m:t>1,2</m:t>
                        </m:r>
                      </m:e>
                    </m:d>
                  </m:oMath>
                </a14:m>
                <a:endParaRPr lang="en-IN" dirty="0">
                  <a:solidFill>
                    <a:schemeClr val="bg1"/>
                  </a:solidFill>
                </a:endParaRPr>
              </a:p>
              <a:p>
                <a:r>
                  <a:rPr lang="en-IN" dirty="0">
                    <a:solidFill>
                      <a:schemeClr val="bg1"/>
                    </a:solidFill>
                  </a:rPr>
                  <a:t>Step 1 becomes</a:t>
                </a:r>
              </a:p>
              <a:p>
                <a:pPr lvl="2"/>
                <a14:m>
                  <m:oMath xmlns:m="http://schemas.openxmlformats.org/officeDocument/2006/math">
                    <m:func>
                      <m:funcPr>
                        <m:ctrlPr>
                          <a:rPr lang="en-IN" i="1">
                            <a:solidFill>
                              <a:schemeClr val="bg1"/>
                            </a:solidFill>
                            <a:latin typeface="Cambria Math" panose="02040503050406030204" pitchFamily="18" charset="0"/>
                            <a:ea typeface="Cambria Math" panose="02040503050406030204" pitchFamily="18" charset="0"/>
                          </a:rPr>
                        </m:ctrlPr>
                      </m:funcPr>
                      <m:fName>
                        <m:r>
                          <m:rPr>
                            <m:sty m:val="p"/>
                          </m:rPr>
                          <a:rPr lang="en-IN" i="0">
                            <a:solidFill>
                              <a:schemeClr val="bg1"/>
                            </a:solidFill>
                            <a:latin typeface="Cambria Math" panose="02040503050406030204" pitchFamily="18" charset="0"/>
                            <a:ea typeface="Cambria Math" panose="02040503050406030204" pitchFamily="18" charset="0"/>
                          </a:rPr>
                          <m:t>arg</m:t>
                        </m:r>
                      </m:fName>
                      <m:e>
                        <m:func>
                          <m:funcPr>
                            <m:ctrlPr>
                              <a:rPr lang="en-IN" i="1">
                                <a:solidFill>
                                  <a:schemeClr val="bg1"/>
                                </a:solidFill>
                                <a:latin typeface="Cambria Math" panose="02040503050406030204" pitchFamily="18" charset="0"/>
                                <a:ea typeface="Cambria Math" panose="02040503050406030204" pitchFamily="18" charset="0"/>
                              </a:rPr>
                            </m:ctrlPr>
                          </m:funcPr>
                          <m:fName>
                            <m:limLow>
                              <m:limLowPr>
                                <m:ctrlPr>
                                  <a:rPr lang="en-IN" i="1">
                                    <a:solidFill>
                                      <a:schemeClr val="bg1"/>
                                    </a:solidFill>
                                    <a:latin typeface="Cambria Math" panose="02040503050406030204" pitchFamily="18" charset="0"/>
                                    <a:ea typeface="Cambria Math" panose="02040503050406030204" pitchFamily="18" charset="0"/>
                                  </a:rPr>
                                </m:ctrlPr>
                              </m:limLowPr>
                              <m:e>
                                <m:r>
                                  <m:rPr>
                                    <m:sty m:val="p"/>
                                  </m:rPr>
                                  <a:rPr lang="en-IN" i="0">
                                    <a:solidFill>
                                      <a:schemeClr val="bg1"/>
                                    </a:solidFill>
                                    <a:latin typeface="Cambria Math" panose="02040503050406030204" pitchFamily="18" charset="0"/>
                                    <a:ea typeface="Cambria Math" panose="02040503050406030204" pitchFamily="18" charset="0"/>
                                  </a:rPr>
                                  <m:t>max</m:t>
                                </m:r>
                              </m:e>
                              <m:lim>
                                <m:r>
                                  <a:rPr lang="en-IN">
                                    <a:solidFill>
                                      <a:schemeClr val="bg1"/>
                                    </a:solidFill>
                                    <a:latin typeface="Cambria Math" panose="02040503050406030204" pitchFamily="18" charset="0"/>
                                  </a:rPr>
                                  <m:t>𝑐</m:t>
                                </m:r>
                                <m:r>
                                  <a:rPr lang="en-IN">
                                    <a:solidFill>
                                      <a:schemeClr val="bg1"/>
                                    </a:solidFill>
                                    <a:latin typeface="Cambria Math" panose="02040503050406030204" pitchFamily="18" charset="0"/>
                                  </a:rPr>
                                  <m:t>∈</m:t>
                                </m:r>
                                <m:d>
                                  <m:dPr>
                                    <m:begChr m:val="{"/>
                                    <m:endChr m:val="}"/>
                                    <m:ctrlPr>
                                      <a:rPr lang="en-IN" i="1">
                                        <a:solidFill>
                                          <a:schemeClr val="bg1"/>
                                        </a:solidFill>
                                        <a:latin typeface="Cambria Math" panose="02040503050406030204" pitchFamily="18" charset="0"/>
                                      </a:rPr>
                                    </m:ctrlPr>
                                  </m:dPr>
                                  <m:e>
                                    <m:r>
                                      <a:rPr lang="en-IN">
                                        <a:solidFill>
                                          <a:schemeClr val="bg1"/>
                                        </a:solidFill>
                                        <a:latin typeface="Cambria Math" panose="02040503050406030204" pitchFamily="18" charset="0"/>
                                      </a:rPr>
                                      <m:t>1,2</m:t>
                                    </m:r>
                                  </m:e>
                                </m:d>
                              </m:lim>
                            </m:limLow>
                          </m:fName>
                          <m:e>
                            <m:func>
                              <m:funcPr>
                                <m:ctrlPr>
                                  <a:rPr lang="en-IN" i="1">
                                    <a:solidFill>
                                      <a:schemeClr val="bg1"/>
                                    </a:solidFill>
                                    <a:latin typeface="Cambria Math" panose="02040503050406030204" pitchFamily="18" charset="0"/>
                                  </a:rPr>
                                </m:ctrlPr>
                              </m:funcPr>
                              <m:fName>
                                <m:r>
                                  <m:rPr>
                                    <m:sty m:val="p"/>
                                  </m:rPr>
                                  <a:rPr lang="en-IN" i="0">
                                    <a:solidFill>
                                      <a:schemeClr val="bg1"/>
                                    </a:solidFill>
                                    <a:latin typeface="Cambria Math" panose="02040503050406030204" pitchFamily="18" charset="0"/>
                                  </a:rPr>
                                  <m:t>ln</m:t>
                                </m:r>
                              </m:fName>
                              <m:e>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a:solidFill>
                                              <a:schemeClr val="bg1"/>
                                            </a:solidFill>
                                            <a:latin typeface="Cambria Math" panose="02040503050406030204" pitchFamily="18" charset="0"/>
                                            <a:ea typeface="Cambria Math" panose="02040503050406030204" pitchFamily="18" charset="0"/>
                                          </a:rPr>
                                          <m:t>𝑧</m:t>
                                        </m:r>
                                      </m:e>
                                      <m:sub>
                                        <m:r>
                                          <a:rPr lang="en-IN">
                                            <a:solidFill>
                                              <a:schemeClr val="bg1"/>
                                            </a:solidFill>
                                            <a:latin typeface="Cambria Math" panose="02040503050406030204" pitchFamily="18" charset="0"/>
                                            <a:ea typeface="Cambria Math" panose="02040503050406030204" pitchFamily="18" charset="0"/>
                                          </a:rPr>
                                          <m:t>𝑖</m:t>
                                        </m:r>
                                      </m:sub>
                                    </m:sSub>
                                    <m:r>
                                      <a:rPr lang="en-IN">
                                        <a:solidFill>
                                          <a:schemeClr val="bg1"/>
                                        </a:solidFill>
                                        <a:latin typeface="Cambria Math" panose="02040503050406030204" pitchFamily="18" charset="0"/>
                                        <a:ea typeface="Cambria Math" panose="02040503050406030204" pitchFamily="18" charset="0"/>
                                      </a:rPr>
                                      <m:t>=</m:t>
                                    </m:r>
                                    <m:r>
                                      <a:rPr lang="en-IN">
                                        <a:solidFill>
                                          <a:schemeClr val="bg1"/>
                                        </a:solidFill>
                                        <a:latin typeface="Cambria Math" panose="02040503050406030204" pitchFamily="18" charset="0"/>
                                        <a:ea typeface="Cambria Math" panose="02040503050406030204" pitchFamily="18" charset="0"/>
                                      </a:rPr>
                                      <m:t>𝑐</m:t>
                                    </m:r>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2</m:t>
                                        </m:r>
                                      </m:sup>
                                    </m:sSup>
                                  </m:e>
                                </m:d>
                              </m:e>
                            </m:func>
                          </m:e>
                        </m:func>
                      </m:e>
                    </m:func>
                    <m:r>
                      <a:rPr lang="en-IN" b="0" i="1" smtClean="0">
                        <a:solidFill>
                          <a:schemeClr val="bg1"/>
                        </a:solidFill>
                        <a:latin typeface="Cambria Math" panose="02040503050406030204" pitchFamily="18" charset="0"/>
                        <a:ea typeface="Cambria Math" panose="02040503050406030204" pitchFamily="18" charset="0"/>
                      </a:rPr>
                      <m:t>=</m:t>
                    </m:r>
                    <m:func>
                      <m:funcPr>
                        <m:ctrlPr>
                          <a:rPr lang="en-IN" i="1">
                            <a:solidFill>
                              <a:schemeClr val="bg1"/>
                            </a:solidFill>
                            <a:latin typeface="Cambria Math" panose="02040503050406030204" pitchFamily="18" charset="0"/>
                            <a:ea typeface="Cambria Math" panose="02040503050406030204" pitchFamily="18" charset="0"/>
                          </a:rPr>
                        </m:ctrlPr>
                      </m:funcPr>
                      <m:fName>
                        <m:r>
                          <m:rPr>
                            <m:sty m:val="p"/>
                          </m:rPr>
                          <a:rPr lang="en-IN" i="0">
                            <a:solidFill>
                              <a:schemeClr val="bg1"/>
                            </a:solidFill>
                            <a:latin typeface="Cambria Math" panose="02040503050406030204" pitchFamily="18" charset="0"/>
                            <a:ea typeface="Cambria Math" panose="02040503050406030204" pitchFamily="18" charset="0"/>
                          </a:rPr>
                          <m:t>arg</m:t>
                        </m:r>
                      </m:fName>
                      <m:e>
                        <m:func>
                          <m:funcPr>
                            <m:ctrlPr>
                              <a:rPr lang="en-IN" i="1">
                                <a:solidFill>
                                  <a:schemeClr val="bg1"/>
                                </a:solidFill>
                                <a:latin typeface="Cambria Math" panose="02040503050406030204" pitchFamily="18" charset="0"/>
                                <a:ea typeface="Cambria Math" panose="02040503050406030204" pitchFamily="18" charset="0"/>
                              </a:rPr>
                            </m:ctrlPr>
                          </m:funcPr>
                          <m:fName>
                            <m:limLow>
                              <m:limLowPr>
                                <m:ctrlPr>
                                  <a:rPr lang="en-IN" i="1">
                                    <a:solidFill>
                                      <a:schemeClr val="bg1"/>
                                    </a:solidFill>
                                    <a:latin typeface="Cambria Math" panose="02040503050406030204" pitchFamily="18" charset="0"/>
                                    <a:ea typeface="Cambria Math" panose="02040503050406030204" pitchFamily="18" charset="0"/>
                                  </a:rPr>
                                </m:ctrlPr>
                              </m:limLowPr>
                              <m:e>
                                <m:r>
                                  <m:rPr>
                                    <m:sty m:val="p"/>
                                  </m:rPr>
                                  <a:rPr lang="en-IN" b="0" i="0" smtClean="0">
                                    <a:solidFill>
                                      <a:schemeClr val="bg1"/>
                                    </a:solidFill>
                                    <a:latin typeface="Cambria Math" panose="02040503050406030204" pitchFamily="18" charset="0"/>
                                    <a:ea typeface="Cambria Math" panose="02040503050406030204" pitchFamily="18" charset="0"/>
                                  </a:rPr>
                                  <m:t>min</m:t>
                                </m:r>
                              </m:e>
                              <m:lim>
                                <m:r>
                                  <a:rPr lang="en-IN">
                                    <a:solidFill>
                                      <a:schemeClr val="bg1"/>
                                    </a:solidFill>
                                    <a:latin typeface="Cambria Math" panose="02040503050406030204" pitchFamily="18" charset="0"/>
                                  </a:rPr>
                                  <m:t>𝑐</m:t>
                                </m:r>
                                <m:r>
                                  <a:rPr lang="en-IN">
                                    <a:solidFill>
                                      <a:schemeClr val="bg1"/>
                                    </a:solidFill>
                                    <a:latin typeface="Cambria Math" panose="02040503050406030204" pitchFamily="18" charset="0"/>
                                  </a:rPr>
                                  <m:t>∈</m:t>
                                </m:r>
                                <m:d>
                                  <m:dPr>
                                    <m:begChr m:val="{"/>
                                    <m:endChr m:val="}"/>
                                    <m:ctrlPr>
                                      <a:rPr lang="en-IN" i="1">
                                        <a:solidFill>
                                          <a:schemeClr val="bg1"/>
                                        </a:solidFill>
                                        <a:latin typeface="Cambria Math" panose="02040503050406030204" pitchFamily="18" charset="0"/>
                                      </a:rPr>
                                    </m:ctrlPr>
                                  </m:dPr>
                                  <m:e>
                                    <m:r>
                                      <a:rPr lang="en-IN">
                                        <a:solidFill>
                                          <a:schemeClr val="bg1"/>
                                        </a:solidFill>
                                        <a:latin typeface="Cambria Math" panose="02040503050406030204" pitchFamily="18" charset="0"/>
                                      </a:rPr>
                                      <m:t>1,2</m:t>
                                    </m:r>
                                  </m:e>
                                </m:d>
                              </m:lim>
                            </m:limLow>
                          </m:fName>
                          <m:e>
                            <m:d>
                              <m:dPr>
                                <m:begChr m:val="|"/>
                                <m:endChr m:val="|"/>
                                <m:ctrlPr>
                                  <a:rPr lang="en-IN" b="0" i="1" smtClean="0">
                                    <a:solidFill>
                                      <a:schemeClr val="bg1"/>
                                    </a:solidFill>
                                    <a:latin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b="0" i="1" smtClean="0">
                                    <a:solidFill>
                                      <a:schemeClr val="bg1"/>
                                    </a:solidFill>
                                    <a:latin typeface="Cambria Math" panose="02040503050406030204" pitchFamily="18" charset="0"/>
                                    <a:ea typeface="Cambria Math" panose="02040503050406030204" pitchFamily="18" charset="0"/>
                                  </a:rPr>
                                  <m:t>−</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𝑐</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e>
                                </m:d>
                              </m:e>
                            </m:d>
                          </m:e>
                        </m:func>
                      </m:e>
                    </m:func>
                  </m:oMath>
                </a14:m>
                <a:endParaRPr lang="en-IN" dirty="0">
                  <a:solidFill>
                    <a:schemeClr val="bg1"/>
                  </a:solidFill>
                </a:endParaRPr>
              </a:p>
              <a:p>
                <a:pPr lvl="3"/>
                <a:r>
                  <a:rPr lang="en-IN" dirty="0">
                    <a:solidFill>
                      <a:schemeClr val="bg1"/>
                    </a:solidFill>
                  </a:rPr>
                  <a:t>i.e. assign every data point to its “closest” line or the line which fits it better</a:t>
                </a:r>
              </a:p>
              <a:p>
                <a:r>
                  <a:rPr lang="en-IN" dirty="0">
                    <a:solidFill>
                      <a:schemeClr val="bg1"/>
                    </a:solidFill>
                  </a:rPr>
                  <a:t>Step 2 becomes</a:t>
                </a:r>
              </a:p>
              <a:p>
                <a:pPr lvl="2"/>
                <a14:m>
                  <m:oMath xmlns:m="http://schemas.openxmlformats.org/officeDocument/2006/math">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a:solidFill>
                                      <a:schemeClr val="bg1"/>
                                    </a:solidFill>
                                    <a:latin typeface="Cambria Math" panose="02040503050406030204" pitchFamily="18" charset="0"/>
                                  </a:rPr>
                                  <m:t>max</m:t>
                                </m:r>
                              </m:e>
                              <m:lim>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1</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2</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ℝ</m:t>
                                    </m:r>
                                  </m:e>
                                  <m:sup>
                                    <m:r>
                                      <a:rPr lang="en-IN">
                                        <a:solidFill>
                                          <a:schemeClr val="bg1"/>
                                        </a:solidFill>
                                        <a:latin typeface="Cambria Math" panose="02040503050406030204" pitchFamily="18" charset="0"/>
                                        <a:ea typeface="Cambria Math" panose="02040503050406030204" pitchFamily="18" charset="0"/>
                                      </a:rPr>
                                      <m:t>𝑑</m:t>
                                    </m:r>
                                  </m:sup>
                                </m:sSup>
                                <m:r>
                                  <a:rPr lang="en-IN">
                                    <a:solidFill>
                                      <a:schemeClr val="bg1"/>
                                    </a:solidFill>
                                    <a:latin typeface="Cambria Math" panose="02040503050406030204" pitchFamily="18" charset="0"/>
                                  </a:rPr>
                                  <m:t> </m:t>
                                </m:r>
                              </m:lim>
                            </m:limLow>
                          </m:fName>
                          <m:e>
                            <m:nary>
                              <m:naryPr>
                                <m:chr m:val="∑"/>
                                <m:limLoc m:val="subSup"/>
                                <m:ctrlPr>
                                  <a:rPr lang="en-IN" i="1">
                                    <a:solidFill>
                                      <a:schemeClr val="bg1"/>
                                    </a:solidFill>
                                    <a:latin typeface="Cambria Math" panose="02040503050406030204" pitchFamily="18" charset="0"/>
                                  </a:rPr>
                                </m:ctrlPr>
                              </m:naryPr>
                              <m:sub>
                                <m:r>
                                  <m:rPr>
                                    <m:brk m:alnAt="25"/>
                                  </m:rPr>
                                  <a:rPr lang="en-IN">
                                    <a:solidFill>
                                      <a:schemeClr val="bg1"/>
                                    </a:solidFill>
                                    <a:latin typeface="Cambria Math" panose="02040503050406030204" pitchFamily="18" charset="0"/>
                                  </a:rPr>
                                  <m:t>𝑖</m:t>
                                </m:r>
                                <m:r>
                                  <a:rPr lang="en-IN">
                                    <a:solidFill>
                                      <a:schemeClr val="bg1"/>
                                    </a:solidFill>
                                    <a:latin typeface="Cambria Math" panose="02040503050406030204" pitchFamily="18" charset="0"/>
                                  </a:rPr>
                                  <m:t>=1</m:t>
                                </m:r>
                              </m:sub>
                              <m:sup>
                                <m:r>
                                  <a:rPr lang="en-IN">
                                    <a:solidFill>
                                      <a:schemeClr val="bg1"/>
                                    </a:solidFill>
                                    <a:latin typeface="Cambria Math" panose="02040503050406030204" pitchFamily="18" charset="0"/>
                                  </a:rPr>
                                  <m:t>𝑛</m:t>
                                </m:r>
                              </m:sup>
                              <m:e>
                                <m:func>
                                  <m:funcPr>
                                    <m:ctrlPr>
                                      <a:rPr lang="en-IN" i="1">
                                        <a:solidFill>
                                          <a:schemeClr val="bg1"/>
                                        </a:solidFill>
                                        <a:latin typeface="Cambria Math" panose="02040503050406030204" pitchFamily="18" charset="0"/>
                                      </a:rPr>
                                    </m:ctrlPr>
                                  </m:funcPr>
                                  <m:fName>
                                    <m:r>
                                      <m:rPr>
                                        <m:sty m:val="p"/>
                                      </m:rPr>
                                      <a:rPr lang="en-IN">
                                        <a:solidFill>
                                          <a:schemeClr val="bg1"/>
                                        </a:solidFill>
                                        <a:latin typeface="Cambria Math" panose="02040503050406030204" pitchFamily="18" charset="0"/>
                                      </a:rPr>
                                      <m:t>ln</m:t>
                                    </m:r>
                                  </m:fName>
                                  <m:e>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sSub>
                                          <m:sSubPr>
                                            <m:ctrlPr>
                                              <a:rPr lang="en-IN" i="1">
                                                <a:solidFill>
                                                  <a:schemeClr val="bg1"/>
                                                </a:solidFill>
                                                <a:latin typeface="Cambria Math" panose="02040503050406030204" pitchFamily="18" charset="0"/>
                                                <a:ea typeface="Cambria Math" panose="02040503050406030204" pitchFamily="18" charset="0"/>
                                              </a:rPr>
                                            </m:ctrlPr>
                                          </m:sSubPr>
                                          <m:e>
                                            <m:r>
                                              <a:rPr lang="en-IN">
                                                <a:solidFill>
                                                  <a:schemeClr val="bg1"/>
                                                </a:solidFill>
                                                <a:latin typeface="Cambria Math" panose="02040503050406030204" pitchFamily="18" charset="0"/>
                                                <a:ea typeface="Cambria Math" panose="02040503050406030204" pitchFamily="18" charset="0"/>
                                              </a:rPr>
                                              <m:t>𝑧</m:t>
                                            </m:r>
                                          </m:e>
                                          <m:sub>
                                            <m:r>
                                              <a:rPr lang="en-IN">
                                                <a:solidFill>
                                                  <a:schemeClr val="bg1"/>
                                                </a:solidFill>
                                                <a:latin typeface="Cambria Math" panose="02040503050406030204" pitchFamily="18" charset="0"/>
                                                <a:ea typeface="Cambria Math" panose="02040503050406030204" pitchFamily="18" charset="0"/>
                                              </a:rPr>
                                              <m:t>𝑖</m:t>
                                            </m:r>
                                          </m:sub>
                                        </m:sSub>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a:solidFill>
                                                  <a:schemeClr val="bg1"/>
                                                </a:solidFill>
                                                <a:latin typeface="Cambria Math" panose="02040503050406030204" pitchFamily="18" charset="0"/>
                                                <a:ea typeface="Cambria Math" panose="02040503050406030204" pitchFamily="18" charset="0"/>
                                              </a:rPr>
                                              <m:t>2</m:t>
                                            </m:r>
                                          </m:sup>
                                        </m:sSup>
                                      </m:e>
                                    </m:d>
                                  </m:e>
                                </m:func>
                              </m:e>
                            </m:nary>
                          </m:e>
                        </m:func>
                      </m:e>
                    </m:func>
                  </m:oMath>
                </a14:m>
                <a:endParaRPr lang="en-IN" dirty="0">
                  <a:solidFill>
                    <a:schemeClr val="bg1"/>
                  </a:solidFill>
                  <a:ea typeface="Cambria Math" panose="02040503050406030204" pitchFamily="18" charset="0"/>
                </a:endParaRPr>
              </a:p>
              <a:p>
                <a:pPr lvl="2"/>
                <a14:m>
                  <m:oMath xmlns:m="http://schemas.openxmlformats.org/officeDocument/2006/math">
                    <m:r>
                      <a:rPr lang="en-IN">
                        <a:solidFill>
                          <a:schemeClr val="bg1"/>
                        </a:solidFill>
                        <a:latin typeface="Cambria Math" panose="02040503050406030204" pitchFamily="18" charset="0"/>
                      </a:rPr>
                      <m:t>=</m:t>
                    </m:r>
                    <m:func>
                      <m:funcPr>
                        <m:ctrlPr>
                          <a:rPr lang="en-IN" i="1">
                            <a:solidFill>
                              <a:schemeClr val="bg1"/>
                            </a:solidFill>
                            <a:latin typeface="Cambria Math" panose="02040503050406030204" pitchFamily="18" charset="0"/>
                          </a:rPr>
                        </m:ctrlPr>
                      </m:funcPr>
                      <m:fName>
                        <m:r>
                          <m:rPr>
                            <m:sty m:val="p"/>
                          </m:rPr>
                          <a:rPr lang="en-IN" i="0">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i="0">
                                    <a:solidFill>
                                      <a:schemeClr val="bg1"/>
                                    </a:solidFill>
                                    <a:latin typeface="Cambria Math" panose="02040503050406030204" pitchFamily="18" charset="0"/>
                                  </a:rPr>
                                  <m:t>min</m:t>
                                </m:r>
                              </m:e>
                              <m:lim>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1</m:t>
                                    </m:r>
                                  </m:sup>
                                </m:sSup>
                                <m:r>
                                  <a:rPr lang="en-IN">
                                    <a:solidFill>
                                      <a:schemeClr val="bg1"/>
                                    </a:solidFill>
                                    <a:latin typeface="Cambria Math" panose="02040503050406030204" pitchFamily="18" charset="0"/>
                                  </a:rPr>
                                  <m:t> ∈</m:t>
                                </m:r>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ℝ</m:t>
                                    </m:r>
                                  </m:e>
                                  <m:sup>
                                    <m:r>
                                      <a:rPr lang="en-IN">
                                        <a:solidFill>
                                          <a:schemeClr val="bg1"/>
                                        </a:solidFill>
                                        <a:latin typeface="Cambria Math" panose="02040503050406030204" pitchFamily="18" charset="0"/>
                                        <a:ea typeface="Cambria Math" panose="02040503050406030204" pitchFamily="18" charset="0"/>
                                      </a:rPr>
                                      <m:t>𝑑</m:t>
                                    </m:r>
                                  </m:sup>
                                </m:sSup>
                              </m:lim>
                            </m:limLow>
                          </m:fName>
                          <m:e>
                            <m:nary>
                              <m:naryPr>
                                <m:chr m:val="∑"/>
                                <m:limLoc m:val="subSup"/>
                                <m:supHide m:val="on"/>
                                <m:ctrlPr>
                                  <a:rPr lang="en-IN" i="1">
                                    <a:solidFill>
                                      <a:schemeClr val="bg1"/>
                                    </a:solidFill>
                                    <a:latin typeface="Cambria Math" panose="02040503050406030204" pitchFamily="18" charset="0"/>
                                  </a:rPr>
                                </m:ctrlPr>
                              </m:naryPr>
                              <m:sub>
                                <m:r>
                                  <m:rPr>
                                    <m:brk m:alnAt="1"/>
                                  </m:rPr>
                                  <a:rPr lang="en-IN">
                                    <a:solidFill>
                                      <a:schemeClr val="bg1"/>
                                    </a:solidFill>
                                    <a:latin typeface="Cambria Math" panose="02040503050406030204" pitchFamily="18" charset="0"/>
                                  </a:rPr>
                                  <m:t>𝑖</m:t>
                                </m:r>
                                <m:r>
                                  <a:rPr lang="en-IN">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m:rPr>
                                        <m:brk m:alnAt="1"/>
                                      </m:rPr>
                                      <a:rPr lang="en-IN">
                                        <a:solidFill>
                                          <a:schemeClr val="bg1"/>
                                        </a:solidFill>
                                        <a:latin typeface="Cambria Math" panose="02040503050406030204" pitchFamily="18" charset="0"/>
                                      </a:rPr>
                                      <m:t>𝑧</m:t>
                                    </m:r>
                                  </m:e>
                                  <m:sub>
                                    <m:r>
                                      <m:rPr>
                                        <m:brk m:alnAt="1"/>
                                      </m:rPr>
                                      <a:rPr lang="en-IN">
                                        <a:solidFill>
                                          <a:schemeClr val="bg1"/>
                                        </a:solidFill>
                                        <a:latin typeface="Cambria Math" panose="02040503050406030204" pitchFamily="18" charset="0"/>
                                      </a:rPr>
                                      <m:t>𝑖</m:t>
                                    </m:r>
                                  </m:sub>
                                </m:sSub>
                                <m:r>
                                  <m:rPr>
                                    <m:brk m:alnAt="1"/>
                                  </m:rPr>
                                  <a:rPr lang="en-IN">
                                    <a:solidFill>
                                      <a:schemeClr val="bg1"/>
                                    </a:solidFill>
                                    <a:latin typeface="Cambria Math" panose="02040503050406030204" pitchFamily="18" charset="0"/>
                                  </a:rPr>
                                  <m:t>=</m:t>
                                </m:r>
                                <m:r>
                                  <a:rPr lang="en-IN">
                                    <a:solidFill>
                                      <a:schemeClr val="bg1"/>
                                    </a:solidFill>
                                    <a:latin typeface="Cambria Math" panose="02040503050406030204" pitchFamily="18" charset="0"/>
                                  </a:rPr>
                                  <m:t>1</m:t>
                                </m:r>
                              </m:sub>
                              <m:sup/>
                              <m:e>
                                <m:sSup>
                                  <m:sSupPr>
                                    <m:ctrlPr>
                                      <a:rPr lang="en-IN" b="0" i="1" smtClean="0">
                                        <a:solidFill>
                                          <a:schemeClr val="bg1"/>
                                        </a:solidFill>
                                        <a:latin typeface="Cambria Math" panose="02040503050406030204" pitchFamily="18" charset="0"/>
                                        <a:ea typeface="Cambria Math" panose="02040503050406030204" pitchFamily="18" charset="0"/>
                                      </a:rPr>
                                    </m:ctrlPr>
                                  </m:sSupPr>
                                  <m:e>
                                    <m:d>
                                      <m:dPr>
                                        <m:ctrlPr>
                                          <a:rPr lang="en-IN" b="0" i="1" smtClean="0">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b="0" i="1" smtClean="0">
                                                    <a:solidFill>
                                                      <a:schemeClr val="bg1"/>
                                                    </a:solidFill>
                                                    <a:latin typeface="Cambria Math" panose="02040503050406030204" pitchFamily="18" charset="0"/>
                                                    <a:ea typeface="Cambria Math" panose="02040503050406030204" pitchFamily="18" charset="0"/>
                                                  </a:rPr>
                                                  <m:t>1</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e>
                                        </m:d>
                                      </m:e>
                                    </m:d>
                                  </m:e>
                                  <m:sup>
                                    <m:r>
                                      <a:rPr lang="en-IN" b="0" i="1" smtClean="0">
                                        <a:solidFill>
                                          <a:schemeClr val="bg1"/>
                                        </a:solidFill>
                                        <a:latin typeface="Cambria Math" panose="02040503050406030204" pitchFamily="18" charset="0"/>
                                        <a:ea typeface="Cambria Math" panose="02040503050406030204" pitchFamily="18" charset="0"/>
                                      </a:rPr>
                                      <m:t>2</m:t>
                                    </m:r>
                                  </m:sup>
                                </m:sSup>
                              </m:e>
                            </m:nary>
                          </m:e>
                        </m:func>
                      </m:e>
                    </m:func>
                    <m:r>
                      <a:rPr lang="en-IN">
                        <a:solidFill>
                          <a:schemeClr val="bg1"/>
                        </a:solidFill>
                        <a:latin typeface="Cambria Math" panose="02040503050406030204" pitchFamily="18" charset="0"/>
                      </a:rPr>
                      <m:t>+</m:t>
                    </m:r>
                    <m:func>
                      <m:funcPr>
                        <m:ctrlPr>
                          <a:rPr lang="en-IN" i="1">
                            <a:solidFill>
                              <a:schemeClr val="bg1"/>
                            </a:solidFill>
                            <a:latin typeface="Cambria Math" panose="02040503050406030204" pitchFamily="18" charset="0"/>
                          </a:rPr>
                        </m:ctrlPr>
                      </m:funcPr>
                      <m:fName>
                        <m:r>
                          <m:rPr>
                            <m:sty m:val="p"/>
                          </m:rPr>
                          <a:rPr lang="en-IN" i="0">
                            <a:solidFill>
                              <a:schemeClr val="bg1"/>
                            </a:solidFill>
                            <a:latin typeface="Cambria Math" panose="02040503050406030204" pitchFamily="18" charset="0"/>
                          </a:rPr>
                          <m:t>arg</m:t>
                        </m:r>
                      </m:fName>
                      <m:e>
                        <m:func>
                          <m:funcPr>
                            <m:ctrlPr>
                              <a:rPr lang="en-IN" i="1">
                                <a:solidFill>
                                  <a:schemeClr val="bg1"/>
                                </a:solidFill>
                                <a:latin typeface="Cambria Math" panose="02040503050406030204" pitchFamily="18" charset="0"/>
                              </a:rPr>
                            </m:ctrlPr>
                          </m:funcPr>
                          <m:fName>
                            <m:limLow>
                              <m:limLowPr>
                                <m:ctrlPr>
                                  <a:rPr lang="en-IN" i="1">
                                    <a:solidFill>
                                      <a:schemeClr val="bg1"/>
                                    </a:solidFill>
                                    <a:latin typeface="Cambria Math" panose="02040503050406030204" pitchFamily="18" charset="0"/>
                                  </a:rPr>
                                </m:ctrlPr>
                              </m:limLowPr>
                              <m:e>
                                <m:r>
                                  <m:rPr>
                                    <m:sty m:val="p"/>
                                  </m:rPr>
                                  <a:rPr lang="en-IN" i="0">
                                    <a:solidFill>
                                      <a:schemeClr val="bg1"/>
                                    </a:solidFill>
                                    <a:latin typeface="Cambria Math" panose="02040503050406030204" pitchFamily="18" charset="0"/>
                                  </a:rPr>
                                  <m:t>min</m:t>
                                </m:r>
                              </m:e>
                              <m:lim>
                                <m:sSup>
                                  <m:sSupPr>
                                    <m:ctrlPr>
                                      <a:rPr lang="en-IN" i="1">
                                        <a:solidFill>
                                          <a:schemeClr val="bg1"/>
                                        </a:solidFill>
                                        <a:latin typeface="Cambria Math" panose="02040503050406030204" pitchFamily="18" charset="0"/>
                                      </a:rPr>
                                    </m:ctrlPr>
                                  </m:sSupPr>
                                  <m:e>
                                    <m:r>
                                      <a:rPr lang="en-IN" b="1" i="0" smtClean="0">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2</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ℝ</m:t>
                                    </m:r>
                                  </m:e>
                                  <m:sup>
                                    <m:r>
                                      <a:rPr lang="en-IN">
                                        <a:solidFill>
                                          <a:schemeClr val="bg1"/>
                                        </a:solidFill>
                                        <a:latin typeface="Cambria Math" panose="02040503050406030204" pitchFamily="18" charset="0"/>
                                        <a:ea typeface="Cambria Math" panose="02040503050406030204" pitchFamily="18" charset="0"/>
                                      </a:rPr>
                                      <m:t>𝑑</m:t>
                                    </m:r>
                                  </m:sup>
                                </m:sSup>
                              </m:lim>
                            </m:limLow>
                          </m:fName>
                          <m:e>
                            <m:nary>
                              <m:naryPr>
                                <m:chr m:val="∑"/>
                                <m:limLoc m:val="subSup"/>
                                <m:supHide m:val="on"/>
                                <m:ctrlPr>
                                  <a:rPr lang="en-IN" i="1">
                                    <a:solidFill>
                                      <a:schemeClr val="bg1"/>
                                    </a:solidFill>
                                    <a:latin typeface="Cambria Math" panose="02040503050406030204" pitchFamily="18" charset="0"/>
                                  </a:rPr>
                                </m:ctrlPr>
                              </m:naryPr>
                              <m:sub>
                                <m:r>
                                  <m:rPr>
                                    <m:brk m:alnAt="1"/>
                                  </m:rPr>
                                  <a:rPr lang="en-IN">
                                    <a:solidFill>
                                      <a:schemeClr val="bg1"/>
                                    </a:solidFill>
                                    <a:latin typeface="Cambria Math" panose="02040503050406030204" pitchFamily="18" charset="0"/>
                                  </a:rPr>
                                  <m:t>𝑖</m:t>
                                </m:r>
                                <m:r>
                                  <a:rPr lang="en-IN">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m:rPr>
                                        <m:brk m:alnAt="1"/>
                                      </m:rPr>
                                      <a:rPr lang="en-IN">
                                        <a:solidFill>
                                          <a:schemeClr val="bg1"/>
                                        </a:solidFill>
                                        <a:latin typeface="Cambria Math" panose="02040503050406030204" pitchFamily="18" charset="0"/>
                                      </a:rPr>
                                      <m:t>𝑧</m:t>
                                    </m:r>
                                  </m:e>
                                  <m:sub>
                                    <m:r>
                                      <m:rPr>
                                        <m:brk m:alnAt="1"/>
                                      </m:rPr>
                                      <a:rPr lang="en-IN">
                                        <a:solidFill>
                                          <a:schemeClr val="bg1"/>
                                        </a:solidFill>
                                        <a:latin typeface="Cambria Math" panose="02040503050406030204" pitchFamily="18" charset="0"/>
                                      </a:rPr>
                                      <m:t>𝑖</m:t>
                                    </m:r>
                                  </m:sub>
                                </m:sSub>
                                <m:r>
                                  <m:rPr>
                                    <m:brk m:alnAt="1"/>
                                  </m:rPr>
                                  <a:rPr lang="en-IN">
                                    <a:solidFill>
                                      <a:schemeClr val="bg1"/>
                                    </a:solidFill>
                                    <a:latin typeface="Cambria Math" panose="02040503050406030204" pitchFamily="18" charset="0"/>
                                  </a:rPr>
                                  <m:t>=</m:t>
                                </m:r>
                                <m:r>
                                  <a:rPr lang="en-IN">
                                    <a:solidFill>
                                      <a:schemeClr val="bg1"/>
                                    </a:solidFill>
                                    <a:latin typeface="Cambria Math" panose="02040503050406030204" pitchFamily="18" charset="0"/>
                                  </a:rPr>
                                  <m:t>2</m:t>
                                </m:r>
                              </m:sub>
                              <m:sup/>
                              <m:e>
                                <m:sSup>
                                  <m:sSupPr>
                                    <m:ctrlPr>
                                      <a:rPr lang="en-IN" i="1">
                                        <a:solidFill>
                                          <a:schemeClr val="bg1"/>
                                        </a:solidFill>
                                        <a:latin typeface="Cambria Math" panose="02040503050406030204" pitchFamily="18" charset="0"/>
                                        <a:ea typeface="Cambria Math" panose="02040503050406030204" pitchFamily="18" charset="0"/>
                                      </a:rPr>
                                    </m:ctrlPr>
                                  </m:sSupPr>
                                  <m:e>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a:solidFill>
                                                  <a:schemeClr val="bg1"/>
                                                </a:solidFill>
                                                <a:latin typeface="Cambria Math" panose="02040503050406030204" pitchFamily="18" charset="0"/>
                                                <a:ea typeface="Cambria Math" panose="02040503050406030204" pitchFamily="18" charset="0"/>
                                              </a:rPr>
                                              <m:t>𝑦</m:t>
                                            </m:r>
                                          </m:e>
                                          <m:sup>
                                            <m:r>
                                              <a:rPr lang="en-IN">
                                                <a:solidFill>
                                                  <a:schemeClr val="bg1"/>
                                                </a:solidFill>
                                                <a:latin typeface="Cambria Math" panose="02040503050406030204" pitchFamily="18" charset="0"/>
                                                <a:ea typeface="Cambria Math" panose="02040503050406030204" pitchFamily="18" charset="0"/>
                                              </a:rPr>
                                              <m:t>𝑖</m:t>
                                            </m:r>
                                          </m:sup>
                                        </m:sSup>
                                        <m:r>
                                          <a:rPr lang="en-IN">
                                            <a:solidFill>
                                              <a:schemeClr val="bg1"/>
                                            </a:solidFill>
                                            <a:latin typeface="Cambria Math" panose="02040503050406030204" pitchFamily="18" charset="0"/>
                                            <a:ea typeface="Cambria Math" panose="02040503050406030204" pitchFamily="18" charset="0"/>
                                          </a:rPr>
                                          <m:t>−</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b="1">
                                                    <a:solidFill>
                                                      <a:schemeClr val="bg1"/>
                                                    </a:solidFill>
                                                    <a:latin typeface="Cambria Math" panose="02040503050406030204" pitchFamily="18" charset="0"/>
                                                    <a:ea typeface="Cambria Math" panose="02040503050406030204" pitchFamily="18" charset="0"/>
                                                  </a:rPr>
                                                  <m:t>𝐰</m:t>
                                                </m:r>
                                              </m:e>
                                              <m:sup>
                                                <m:r>
                                                  <a:rPr lang="en-IN" b="0" i="1" smtClean="0">
                                                    <a:solidFill>
                                                      <a:schemeClr val="bg1"/>
                                                    </a:solidFill>
                                                    <a:latin typeface="Cambria Math" panose="02040503050406030204" pitchFamily="18" charset="0"/>
                                                    <a:ea typeface="Cambria Math" panose="02040503050406030204" pitchFamily="18" charset="0"/>
                                                  </a:rPr>
                                                  <m:t>2</m:t>
                                                </m:r>
                                              </m:sup>
                                            </m:sSup>
                                            <m:r>
                                              <a:rPr lang="en-IN">
                                                <a:solidFill>
                                                  <a:schemeClr val="bg1"/>
                                                </a:solidFill>
                                                <a:latin typeface="Cambria Math" panose="02040503050406030204" pitchFamily="18" charset="0"/>
                                                <a:ea typeface="Cambria Math" panose="02040503050406030204" pitchFamily="18" charset="0"/>
                                              </a:rPr>
                                              <m:t>,</m:t>
                                            </m:r>
                                            <m:sSup>
                                              <m:sSupPr>
                                                <m:ctrlPr>
                                                  <a:rPr lang="en-IN" i="1">
                                                    <a:solidFill>
                                                      <a:schemeClr val="bg1"/>
                                                    </a:solidFill>
                                                    <a:latin typeface="Cambria Math" panose="02040503050406030204" pitchFamily="18" charset="0"/>
                                                    <a:ea typeface="Cambria Math" panose="02040503050406030204" pitchFamily="18" charset="0"/>
                                                  </a:rPr>
                                                </m:ctrlPr>
                                              </m:sSupPr>
                                              <m:e>
                                                <m:r>
                                                  <a:rPr lang="en-IN" b="1" i="0">
                                                    <a:solidFill>
                                                      <a:schemeClr val="bg1"/>
                                                    </a:solidFill>
                                                    <a:latin typeface="Cambria Math" panose="02040503050406030204" pitchFamily="18" charset="0"/>
                                                    <a:ea typeface="Cambria Math" panose="02040503050406030204" pitchFamily="18" charset="0"/>
                                                  </a:rPr>
                                                  <m:t>𝐱</m:t>
                                                </m:r>
                                              </m:e>
                                              <m:sup>
                                                <m:r>
                                                  <a:rPr lang="en-IN">
                                                    <a:solidFill>
                                                      <a:schemeClr val="bg1"/>
                                                    </a:solidFill>
                                                    <a:latin typeface="Cambria Math" panose="02040503050406030204" pitchFamily="18" charset="0"/>
                                                    <a:ea typeface="Cambria Math" panose="02040503050406030204" pitchFamily="18" charset="0"/>
                                                  </a:rPr>
                                                  <m:t>𝑖</m:t>
                                                </m:r>
                                              </m:sup>
                                            </m:sSup>
                                          </m:e>
                                        </m:d>
                                      </m:e>
                                    </m:d>
                                  </m:e>
                                  <m:sup>
                                    <m:r>
                                      <a:rPr lang="en-IN">
                                        <a:solidFill>
                                          <a:schemeClr val="bg1"/>
                                        </a:solidFill>
                                        <a:latin typeface="Cambria Math" panose="02040503050406030204" pitchFamily="18" charset="0"/>
                                        <a:ea typeface="Cambria Math" panose="02040503050406030204" pitchFamily="18" charset="0"/>
                                      </a:rPr>
                                      <m:t>2</m:t>
                                    </m:r>
                                  </m:sup>
                                </m:sSup>
                              </m:e>
                            </m:nary>
                          </m:e>
                        </m:func>
                      </m:e>
                    </m:func>
                  </m:oMath>
                </a14:m>
                <a:endParaRPr lang="en-IN" dirty="0">
                  <a:solidFill>
                    <a:schemeClr val="bg1"/>
                  </a:solidFill>
                </a:endParaRPr>
              </a:p>
              <a:p>
                <a:pPr lvl="3"/>
                <a:r>
                  <a:rPr lang="en-IN" dirty="0">
                    <a:solidFill>
                      <a:schemeClr val="bg1"/>
                    </a:solidFill>
                  </a:rPr>
                  <a:t>i.e. perform least squares on the data points assigned to each component</a:t>
                </a:r>
              </a:p>
              <a:p>
                <a:pPr lvl="3"/>
                <a:r>
                  <a:rPr lang="en-IN" dirty="0">
                    <a:solidFill>
                      <a:schemeClr val="bg1"/>
                    </a:solidFill>
                  </a:rPr>
                  <a:t>May incorporate a prior as well to add a regularizer (ridge regression)</a:t>
                </a:r>
              </a:p>
              <a:p>
                <a:r>
                  <a:rPr lang="en-IN" dirty="0">
                    <a:solidFill>
                      <a:schemeClr val="bg1"/>
                    </a:solidFill>
                  </a:rPr>
                  <a:t>Repeat!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3"/>
                <a:ext cx="11600328" cy="5987819"/>
              </a:xfrm>
              <a:blipFill>
                <a:blip r:embed="rId2"/>
                <a:stretch>
                  <a:fillRect l="-578" t="-2442" b="-61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057013" y="1111622"/>
                <a:ext cx="7993007" cy="4204741"/>
              </a:xfrm>
              <a:prstGeom prst="rect">
                <a:avLst/>
              </a:prstGeom>
              <a:solidFill>
                <a:schemeClr val="tx1"/>
              </a:solidFill>
              <a:ln w="38100">
                <a:solidFill>
                  <a:schemeClr val="accent2"/>
                </a:solidFill>
                <a:prstDash val="dash"/>
              </a:ln>
            </p:spPr>
            <p:txBody>
              <a:bodyPr wrap="square" rtlCol="0">
                <a:spAutoFit/>
              </a:bodyPr>
              <a:lstStyle/>
              <a:p>
                <a:pPr algn="ctr"/>
                <a:r>
                  <a:rPr lang="en-IN" sz="3600" dirty="0">
                    <a:solidFill>
                      <a:schemeClr val="bg1"/>
                    </a:solidFill>
                    <a:latin typeface="+mj-lt"/>
                  </a:rPr>
                  <a:t>AltOpt for MR</a:t>
                </a:r>
              </a:p>
              <a:p>
                <a:pPr marL="514350" indent="-514350">
                  <a:buFont typeface="+mj-lt"/>
                  <a:buAutoNum type="arabicPeriod"/>
                </a:pPr>
                <a:r>
                  <a:rPr lang="en-IN" sz="3200" dirty="0">
                    <a:solidFill>
                      <a:schemeClr val="bg1"/>
                    </a:solidFill>
                    <a:latin typeface="+mj-lt"/>
                  </a:rPr>
                  <a:t>Initialize models </a:t>
                </a:r>
                <a14:m>
                  <m:oMath xmlns:m="http://schemas.openxmlformats.org/officeDocument/2006/math">
                    <m:sSub>
                      <m:sSubPr>
                        <m:ctrlPr>
                          <a:rPr lang="en-IN" sz="3200" b="0" i="1" smtClean="0">
                            <a:solidFill>
                              <a:schemeClr val="bg1"/>
                            </a:solidFill>
                            <a:latin typeface="Cambria Math" panose="02040503050406030204" pitchFamily="18" charset="0"/>
                          </a:rPr>
                        </m:ctrlPr>
                      </m:sSubPr>
                      <m:e>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𝐰</m:t>
                                </m:r>
                              </m:e>
                              <m:sup>
                                <m:r>
                                  <a:rPr lang="en-IN" sz="3200" b="0" i="1" smtClean="0">
                                    <a:solidFill>
                                      <a:schemeClr val="bg1"/>
                                    </a:solidFill>
                                    <a:latin typeface="Cambria Math" panose="02040503050406030204" pitchFamily="18" charset="0"/>
                                  </a:rPr>
                                  <m:t>𝑐</m:t>
                                </m:r>
                              </m:sup>
                            </m:sSup>
                          </m:e>
                        </m:d>
                      </m:e>
                      <m:sub>
                        <m:r>
                          <a:rPr lang="en-IN" sz="3200" b="0" i="1" smtClean="0">
                            <a:solidFill>
                              <a:schemeClr val="bg1"/>
                            </a:solidFill>
                            <a:latin typeface="Cambria Math" panose="02040503050406030204" pitchFamily="18" charset="0"/>
                          </a:rPr>
                          <m:t>𝑐</m:t>
                        </m:r>
                        <m:r>
                          <a:rPr lang="en-IN" sz="3200" b="0" i="1" smtClean="0">
                            <a:solidFill>
                              <a:schemeClr val="bg1"/>
                            </a:solidFill>
                            <a:latin typeface="Cambria Math" panose="02040503050406030204" pitchFamily="18" charset="0"/>
                          </a:rPr>
                          <m:t>∈</m:t>
                        </m:r>
                        <m:d>
                          <m:dPr>
                            <m:begChr m:val="{"/>
                            <m:endChr m:val="}"/>
                            <m:ctrlPr>
                              <a:rPr lang="en-IN" sz="3200" b="0" i="1" smtClean="0">
                                <a:solidFill>
                                  <a:schemeClr val="bg1"/>
                                </a:solidFill>
                                <a:latin typeface="Cambria Math" panose="02040503050406030204" pitchFamily="18" charset="0"/>
                              </a:rPr>
                            </m:ctrlPr>
                          </m:dPr>
                          <m:e>
                            <m:r>
                              <a:rPr lang="en-IN" sz="3200" b="0" i="1" smtClean="0">
                                <a:solidFill>
                                  <a:schemeClr val="bg1"/>
                                </a:solidFill>
                                <a:latin typeface="Cambria Math" panose="02040503050406030204" pitchFamily="18" charset="0"/>
                              </a:rPr>
                              <m:t>1,2</m:t>
                            </m:r>
                          </m:e>
                        </m:d>
                      </m:sub>
                    </m:sSub>
                  </m:oMath>
                </a14:m>
                <a:endParaRPr lang="en-US" sz="3200" b="1" dirty="0">
                  <a:solidFill>
                    <a:schemeClr val="bg1"/>
                  </a:solidFill>
                  <a:latin typeface="+mj-lt"/>
                </a:endParaRPr>
              </a:p>
              <a:p>
                <a:pPr marL="514350" indent="-514350">
                  <a:buFont typeface="+mj-lt"/>
                  <a:buAutoNum type="arabicPeriod"/>
                </a:pPr>
                <a:r>
                  <a:rPr lang="en-IN" sz="3200" dirty="0">
                    <a:solidFill>
                      <a:schemeClr val="bg1"/>
                    </a:solidFill>
                    <a:latin typeface="+mj-lt"/>
                  </a:rPr>
                  <a:t>For </a:t>
                </a:r>
                <a14:m>
                  <m:oMath xmlns:m="http://schemas.openxmlformats.org/officeDocument/2006/math">
                    <m:r>
                      <a:rPr lang="en-IN" sz="3200" b="0" i="1" smtClean="0">
                        <a:solidFill>
                          <a:schemeClr val="bg1"/>
                        </a:solidFill>
                        <a:latin typeface="Cambria Math" panose="02040503050406030204" pitchFamily="18" charset="0"/>
                      </a:rPr>
                      <m:t>𝑖</m:t>
                    </m:r>
                    <m:r>
                      <a:rPr lang="en-IN" sz="3200" b="0" i="1" smtClean="0">
                        <a:solidFill>
                          <a:schemeClr val="bg1"/>
                        </a:solidFill>
                        <a:latin typeface="Cambria Math" panose="02040503050406030204" pitchFamily="18" charset="0"/>
                      </a:rPr>
                      <m:t>∈</m:t>
                    </m:r>
                    <m:d>
                      <m:dPr>
                        <m:begChr m:val="["/>
                        <m:endChr m:val="]"/>
                        <m:ctrlPr>
                          <a:rPr lang="en-IN" sz="3200" b="0" i="1" smtClean="0">
                            <a:solidFill>
                              <a:schemeClr val="bg1"/>
                            </a:solidFill>
                            <a:latin typeface="Cambria Math" panose="02040503050406030204" pitchFamily="18" charset="0"/>
                          </a:rPr>
                        </m:ctrlPr>
                      </m:dPr>
                      <m:e>
                        <m:r>
                          <a:rPr lang="en-IN" sz="3200" b="0" i="1" smtClean="0">
                            <a:solidFill>
                              <a:schemeClr val="bg1"/>
                            </a:solidFill>
                            <a:latin typeface="Cambria Math" panose="02040503050406030204" pitchFamily="18" charset="0"/>
                          </a:rPr>
                          <m:t>𝑛</m:t>
                        </m:r>
                      </m:e>
                    </m:d>
                  </m:oMath>
                </a14:m>
                <a:r>
                  <a:rPr lang="en-IN" sz="3200" b="0" dirty="0">
                    <a:solidFill>
                      <a:schemeClr val="bg1"/>
                    </a:solidFill>
                    <a:latin typeface="+mj-lt"/>
                  </a:rPr>
                  <a:t>, u</a:t>
                </a:r>
                <a:r>
                  <a:rPr lang="en-IN" sz="3200" dirty="0">
                    <a:solidFill>
                      <a:schemeClr val="bg1"/>
                    </a:solidFill>
                    <a:latin typeface="+mj-lt"/>
                  </a:rPr>
                  <a:t>pdate </a:t>
                </a:r>
                <a14:m>
                  <m:oMath xmlns:m="http://schemas.openxmlformats.org/officeDocument/2006/math">
                    <m:d>
                      <m:dPr>
                        <m:begChr m:val="{"/>
                        <m:endChr m:val="}"/>
                        <m:ctrlPr>
                          <a:rPr lang="en-IN" sz="3200" b="0" i="1" smtClean="0">
                            <a:solidFill>
                              <a:schemeClr val="bg1"/>
                            </a:solidFill>
                            <a:latin typeface="Cambria Math" panose="02040503050406030204" pitchFamily="18" charset="0"/>
                          </a:rPr>
                        </m:ctrlPr>
                      </m:dPr>
                      <m:e>
                        <m:sSub>
                          <m:sSubPr>
                            <m:ctrlPr>
                              <a:rPr lang="en-IN" sz="3200" b="0" i="1" smtClean="0">
                                <a:solidFill>
                                  <a:schemeClr val="bg1"/>
                                </a:solidFill>
                                <a:latin typeface="Cambria Math" panose="02040503050406030204" pitchFamily="18" charset="0"/>
                              </a:rPr>
                            </m:ctrlPr>
                          </m:sSubPr>
                          <m:e>
                            <m:r>
                              <a:rPr lang="en-IN" sz="3200" b="0" i="1" smtClean="0">
                                <a:solidFill>
                                  <a:schemeClr val="bg1"/>
                                </a:solidFill>
                                <a:latin typeface="Cambria Math" panose="02040503050406030204" pitchFamily="18" charset="0"/>
                              </a:rPr>
                              <m:t>𝑧</m:t>
                            </m:r>
                          </m:e>
                          <m:sub>
                            <m:r>
                              <a:rPr lang="en-IN" sz="3200" b="0" i="1" smtClean="0">
                                <a:solidFill>
                                  <a:schemeClr val="bg1"/>
                                </a:solidFill>
                                <a:latin typeface="Cambria Math" panose="02040503050406030204" pitchFamily="18" charset="0"/>
                              </a:rPr>
                              <m:t>𝑖</m:t>
                            </m:r>
                          </m:sub>
                        </m:sSub>
                      </m:e>
                    </m:d>
                    <m:r>
                      <a:rPr lang="en-IN" sz="3200" b="0" i="1" smtClean="0">
                        <a:solidFill>
                          <a:schemeClr val="bg1"/>
                        </a:solidFill>
                        <a:latin typeface="Cambria Math" panose="02040503050406030204" pitchFamily="18" charset="0"/>
                      </a:rPr>
                      <m:t> </m:t>
                    </m:r>
                  </m:oMath>
                </a14:m>
                <a:r>
                  <a:rPr lang="en-US" sz="3200" dirty="0">
                    <a:solidFill>
                      <a:schemeClr val="bg1"/>
                    </a:solidFill>
                    <a:latin typeface="+mj-lt"/>
                  </a:rPr>
                  <a:t> using </a:t>
                </a:r>
                <a14:m>
                  <m:oMath xmlns:m="http://schemas.openxmlformats.org/officeDocument/2006/math">
                    <m:d>
                      <m:dPr>
                        <m:begChr m:val="{"/>
                        <m:endChr m:val="}"/>
                        <m:ctrlPr>
                          <a:rPr lang="en-IN" sz="3200" b="0" i="1" smtClean="0">
                            <a:solidFill>
                              <a:schemeClr val="bg1"/>
                            </a:solidFill>
                            <a:latin typeface="Cambria Math" panose="02040503050406030204" pitchFamily="18" charset="0"/>
                          </a:rPr>
                        </m:ctrlPr>
                      </m:dPr>
                      <m:e>
                        <m:sSup>
                          <m:sSupPr>
                            <m:ctrlPr>
                              <a:rPr lang="en-IN" sz="3200" b="0" i="1" smtClean="0">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𝐰</m:t>
                            </m:r>
                          </m:e>
                          <m:sup>
                            <m:r>
                              <a:rPr lang="en-IN" sz="3200" b="0" i="1" smtClean="0">
                                <a:solidFill>
                                  <a:schemeClr val="bg1"/>
                                </a:solidFill>
                                <a:latin typeface="Cambria Math" panose="02040503050406030204" pitchFamily="18" charset="0"/>
                              </a:rPr>
                              <m:t>𝑐</m:t>
                            </m:r>
                          </m:sup>
                        </m:sSup>
                      </m:e>
                    </m:d>
                  </m:oMath>
                </a14:m>
                <a:endParaRPr lang="en-IN" sz="3200" b="0" dirty="0">
                  <a:solidFill>
                    <a:schemeClr val="bg1"/>
                  </a:solidFill>
                  <a:latin typeface="+mj-lt"/>
                </a:endParaRPr>
              </a:p>
              <a:p>
                <a:pPr marL="971550" lvl="1" indent="-514350">
                  <a:buFont typeface="+mj-lt"/>
                  <a:buAutoNum type="arabicPeriod"/>
                </a:pPr>
                <a:r>
                  <a:rPr lang="en-IN" sz="3200" dirty="0">
                    <a:solidFill>
                      <a:schemeClr val="bg1"/>
                    </a:solidFill>
                    <a:latin typeface="+mj-lt"/>
                  </a:rPr>
                  <a:t>Let </a:t>
                </a:r>
                <a14:m>
                  <m:oMath xmlns:m="http://schemas.openxmlformats.org/officeDocument/2006/math">
                    <m:sSub>
                      <m:sSubPr>
                        <m:ctrlPr>
                          <a:rPr lang="en-IN" sz="3200" b="0" i="1" smtClean="0">
                            <a:solidFill>
                              <a:schemeClr val="bg1"/>
                            </a:solidFill>
                            <a:latin typeface="Cambria Math" panose="02040503050406030204" pitchFamily="18" charset="0"/>
                          </a:rPr>
                        </m:ctrlPr>
                      </m:sSubPr>
                      <m:e>
                        <m:r>
                          <a:rPr lang="en-IN" sz="3200" b="0" i="1" smtClean="0">
                            <a:solidFill>
                              <a:schemeClr val="bg1"/>
                            </a:solidFill>
                            <a:latin typeface="Cambria Math" panose="02040503050406030204" pitchFamily="18" charset="0"/>
                          </a:rPr>
                          <m:t>𝑧</m:t>
                        </m:r>
                      </m:e>
                      <m:sub>
                        <m:r>
                          <a:rPr lang="en-IN" sz="3200" b="0" i="1" smtClean="0">
                            <a:solidFill>
                              <a:schemeClr val="bg1"/>
                            </a:solidFill>
                            <a:latin typeface="Cambria Math" panose="02040503050406030204" pitchFamily="18" charset="0"/>
                          </a:rPr>
                          <m:t>𝑖</m:t>
                        </m:r>
                      </m:sub>
                    </m:sSub>
                    <m:r>
                      <a:rPr lang="en-IN" sz="3200" i="1">
                        <a:solidFill>
                          <a:schemeClr val="bg1"/>
                        </a:solidFill>
                        <a:latin typeface="Cambria Math" panose="02040503050406030204" pitchFamily="18" charset="0"/>
                      </a:rPr>
                      <m:t>=</m:t>
                    </m:r>
                    <m:func>
                      <m:funcPr>
                        <m:ctrlPr>
                          <a:rPr lang="en-IN" sz="3200" i="1">
                            <a:solidFill>
                              <a:schemeClr val="bg1"/>
                            </a:solidFill>
                            <a:latin typeface="Cambria Math" panose="02040503050406030204" pitchFamily="18" charset="0"/>
                          </a:rPr>
                        </m:ctrlPr>
                      </m:funcPr>
                      <m:fName>
                        <m:r>
                          <m:rPr>
                            <m:sty m:val="p"/>
                          </m:rPr>
                          <a:rPr lang="en-IN" sz="3200">
                            <a:solidFill>
                              <a:schemeClr val="bg1"/>
                            </a:solidFill>
                            <a:latin typeface="Cambria Math" panose="02040503050406030204" pitchFamily="18" charset="0"/>
                          </a:rPr>
                          <m:t>arg</m:t>
                        </m:r>
                      </m:fName>
                      <m:e>
                        <m:func>
                          <m:funcPr>
                            <m:ctrlPr>
                              <a:rPr lang="en-IN" sz="3200" i="1">
                                <a:solidFill>
                                  <a:schemeClr val="bg1"/>
                                </a:solidFill>
                                <a:latin typeface="Cambria Math" panose="02040503050406030204" pitchFamily="18" charset="0"/>
                              </a:rPr>
                            </m:ctrlPr>
                          </m:funcPr>
                          <m:fName>
                            <m:limLow>
                              <m:limLowPr>
                                <m:ctrlPr>
                                  <a:rPr lang="en-IN" sz="3200" i="1">
                                    <a:solidFill>
                                      <a:schemeClr val="bg1"/>
                                    </a:solidFill>
                                    <a:latin typeface="Cambria Math" panose="02040503050406030204" pitchFamily="18" charset="0"/>
                                  </a:rPr>
                                </m:ctrlPr>
                              </m:limLowPr>
                              <m:e>
                                <m:r>
                                  <m:rPr>
                                    <m:sty m:val="p"/>
                                  </m:rPr>
                                  <a:rPr lang="en-IN" sz="3200">
                                    <a:solidFill>
                                      <a:schemeClr val="bg1"/>
                                    </a:solidFill>
                                    <a:latin typeface="Cambria Math" panose="02040503050406030204" pitchFamily="18" charset="0"/>
                                  </a:rPr>
                                  <m:t>min</m:t>
                                </m:r>
                              </m:e>
                              <m:lim>
                                <m:r>
                                  <a:rPr lang="en-IN" sz="3200" b="0" i="1" smtClean="0">
                                    <a:solidFill>
                                      <a:schemeClr val="bg1"/>
                                    </a:solidFill>
                                    <a:latin typeface="Cambria Math" panose="02040503050406030204" pitchFamily="18" charset="0"/>
                                  </a:rPr>
                                  <m:t>𝑐</m:t>
                                </m:r>
                              </m:lim>
                            </m:limLow>
                          </m:fName>
                          <m:e>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a:solidFill>
                                          <a:schemeClr val="bg1"/>
                                        </a:solidFill>
                                        <a:latin typeface="Cambria Math" panose="02040503050406030204" pitchFamily="18" charset="0"/>
                                        <a:ea typeface="Cambria Math" panose="02040503050406030204" pitchFamily="18" charset="0"/>
                                      </a:rPr>
                                      <m:t>𝑦</m:t>
                                    </m:r>
                                  </m:e>
                                  <m:sup>
                                    <m:r>
                                      <a:rPr lang="en-IN" sz="3200">
                                        <a:solidFill>
                                          <a:schemeClr val="bg1"/>
                                        </a:solidFill>
                                        <a:latin typeface="Cambria Math" panose="02040503050406030204" pitchFamily="18" charset="0"/>
                                        <a:ea typeface="Cambria Math" panose="02040503050406030204" pitchFamily="18" charset="0"/>
                                      </a:rPr>
                                      <m:t>𝑖</m:t>
                                    </m:r>
                                  </m:sup>
                                </m:sSup>
                                <m:r>
                                  <a:rPr lang="en-IN" sz="3200" i="1">
                                    <a:solidFill>
                                      <a:schemeClr val="bg1"/>
                                    </a:solidFill>
                                    <a:latin typeface="Cambria Math" panose="02040503050406030204" pitchFamily="18" charset="0"/>
                                    <a:ea typeface="Cambria Math" panose="02040503050406030204" pitchFamily="18" charset="0"/>
                                  </a:rPr>
                                  <m:t>−</m:t>
                                </m:r>
                                <m:d>
                                  <m:dPr>
                                    <m:begChr m:val="⟨"/>
                                    <m:endChr m:val="⟩"/>
                                    <m:ctrlPr>
                                      <a:rPr lang="en-IN" sz="3200" i="1">
                                        <a:solidFill>
                                          <a:schemeClr val="bg1"/>
                                        </a:solidFill>
                                        <a:latin typeface="Cambria Math" panose="02040503050406030204" pitchFamily="18" charset="0"/>
                                        <a:ea typeface="Cambria Math" panose="02040503050406030204" pitchFamily="18" charset="0"/>
                                      </a:rPr>
                                    </m:ctrlPr>
                                  </m:dPr>
                                  <m:e>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b="1">
                                            <a:solidFill>
                                              <a:schemeClr val="bg1"/>
                                            </a:solidFill>
                                            <a:latin typeface="Cambria Math" panose="02040503050406030204" pitchFamily="18" charset="0"/>
                                            <a:ea typeface="Cambria Math" panose="02040503050406030204" pitchFamily="18" charset="0"/>
                                          </a:rPr>
                                          <m:t>𝐰</m:t>
                                        </m:r>
                                      </m:e>
                                      <m:sup>
                                        <m:r>
                                          <a:rPr lang="en-IN" sz="3200">
                                            <a:solidFill>
                                              <a:schemeClr val="bg1"/>
                                            </a:solidFill>
                                            <a:latin typeface="Cambria Math" panose="02040503050406030204" pitchFamily="18" charset="0"/>
                                            <a:ea typeface="Cambria Math" panose="02040503050406030204" pitchFamily="18" charset="0"/>
                                          </a:rPr>
                                          <m:t>𝑐</m:t>
                                        </m:r>
                                      </m:sup>
                                    </m:sSup>
                                    <m:r>
                                      <a:rPr lang="en-IN" sz="3200">
                                        <a:solidFill>
                                          <a:schemeClr val="bg1"/>
                                        </a:solidFill>
                                        <a:latin typeface="Cambria Math" panose="02040503050406030204" pitchFamily="18" charset="0"/>
                                        <a:ea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b="1">
                                            <a:solidFill>
                                              <a:schemeClr val="bg1"/>
                                            </a:solidFill>
                                            <a:latin typeface="Cambria Math" panose="02040503050406030204" pitchFamily="18" charset="0"/>
                                            <a:ea typeface="Cambria Math" panose="02040503050406030204" pitchFamily="18" charset="0"/>
                                          </a:rPr>
                                          <m:t>𝐱</m:t>
                                        </m:r>
                                      </m:e>
                                      <m:sup>
                                        <m:r>
                                          <a:rPr lang="en-IN" sz="3200">
                                            <a:solidFill>
                                              <a:schemeClr val="bg1"/>
                                            </a:solidFill>
                                            <a:latin typeface="Cambria Math" panose="02040503050406030204" pitchFamily="18" charset="0"/>
                                            <a:ea typeface="Cambria Math" panose="02040503050406030204" pitchFamily="18" charset="0"/>
                                          </a:rPr>
                                          <m:t>𝑖</m:t>
                                        </m:r>
                                      </m:sup>
                                    </m:sSup>
                                  </m:e>
                                </m:d>
                              </m:e>
                            </m:d>
                          </m:e>
                        </m:func>
                      </m:e>
                    </m:func>
                  </m:oMath>
                </a14:m>
                <a:endParaRPr lang="en-US" sz="3200" dirty="0">
                  <a:solidFill>
                    <a:schemeClr val="bg1"/>
                  </a:solidFill>
                  <a:latin typeface="+mj-lt"/>
                </a:endParaRPr>
              </a:p>
              <a:p>
                <a:pPr marL="514350" indent="-514350">
                  <a:buFont typeface="+mj-lt"/>
                  <a:buAutoNum type="arabicPeriod"/>
                </a:pPr>
                <a:r>
                  <a:rPr lang="en-IN" sz="3200" dirty="0">
                    <a:solidFill>
                      <a:schemeClr val="bg1"/>
                    </a:solidFill>
                    <a:latin typeface="+mj-lt"/>
                  </a:rPr>
                  <a:t>Update </a:t>
                </a:r>
                <a14:m>
                  <m:oMath xmlns:m="http://schemas.openxmlformats.org/officeDocument/2006/math">
                    <m:d>
                      <m:dPr>
                        <m:begChr m:val="{"/>
                        <m:endChr m:val="}"/>
                        <m:ctrlPr>
                          <a:rPr lang="en-IN" sz="3200" i="1">
                            <a:solidFill>
                              <a:schemeClr val="bg1"/>
                            </a:solidFill>
                            <a:latin typeface="Cambria Math" panose="02040503050406030204" pitchFamily="18" charset="0"/>
                          </a:rPr>
                        </m:ctrlPr>
                      </m:dPr>
                      <m:e>
                        <m:sSup>
                          <m:sSupPr>
                            <m:ctrlPr>
                              <a:rPr lang="en-IN" sz="3200" i="1">
                                <a:solidFill>
                                  <a:schemeClr val="bg1"/>
                                </a:solidFill>
                                <a:latin typeface="Cambria Math" panose="02040503050406030204" pitchFamily="18" charset="0"/>
                              </a:rPr>
                            </m:ctrlPr>
                          </m:sSupPr>
                          <m:e>
                            <m:r>
                              <a:rPr lang="en-IN" sz="3200" b="1">
                                <a:solidFill>
                                  <a:schemeClr val="bg1"/>
                                </a:solidFill>
                                <a:latin typeface="Cambria Math" panose="02040503050406030204" pitchFamily="18" charset="0"/>
                              </a:rPr>
                              <m:t>𝐰</m:t>
                            </m:r>
                          </m:e>
                          <m:sup>
                            <m:r>
                              <a:rPr lang="en-IN" sz="3200" i="1">
                                <a:solidFill>
                                  <a:schemeClr val="bg1"/>
                                </a:solidFill>
                                <a:latin typeface="Cambria Math" panose="02040503050406030204" pitchFamily="18" charset="0"/>
                              </a:rPr>
                              <m:t>𝑐</m:t>
                            </m:r>
                          </m:sup>
                        </m:sSup>
                      </m:e>
                    </m:d>
                  </m:oMath>
                </a14:m>
                <a:r>
                  <a:rPr lang="en-IN" sz="3200" dirty="0">
                    <a:solidFill>
                      <a:schemeClr val="bg1"/>
                    </a:solidFill>
                    <a:latin typeface="+mj-lt"/>
                  </a:rPr>
                  <a:t> using </a:t>
                </a:r>
                <a14:m>
                  <m:oMath xmlns:m="http://schemas.openxmlformats.org/officeDocument/2006/math">
                    <m:d>
                      <m:dPr>
                        <m:begChr m:val="{"/>
                        <m:endChr m:val="}"/>
                        <m:ctrlPr>
                          <a:rPr lang="en-IN" sz="3200" b="0" i="1" smtClean="0">
                            <a:solidFill>
                              <a:schemeClr val="bg1"/>
                            </a:solidFill>
                            <a:latin typeface="Cambria Math" panose="02040503050406030204" pitchFamily="18" charset="0"/>
                          </a:rPr>
                        </m:ctrlPr>
                      </m:dPr>
                      <m:e>
                        <m:sSub>
                          <m:sSubPr>
                            <m:ctrlPr>
                              <a:rPr lang="en-IN" sz="3200" b="0" i="1" smtClean="0">
                                <a:solidFill>
                                  <a:schemeClr val="bg1"/>
                                </a:solidFill>
                                <a:latin typeface="Cambria Math" panose="02040503050406030204" pitchFamily="18" charset="0"/>
                              </a:rPr>
                            </m:ctrlPr>
                          </m:sSubPr>
                          <m:e>
                            <m:r>
                              <a:rPr lang="en-IN" sz="3200" b="0" i="1" smtClean="0">
                                <a:solidFill>
                                  <a:schemeClr val="bg1"/>
                                </a:solidFill>
                                <a:latin typeface="Cambria Math" panose="02040503050406030204" pitchFamily="18" charset="0"/>
                              </a:rPr>
                              <m:t>𝑧</m:t>
                            </m:r>
                          </m:e>
                          <m:sub>
                            <m:r>
                              <a:rPr lang="en-IN" sz="3200" b="0" i="1" smtClean="0">
                                <a:solidFill>
                                  <a:schemeClr val="bg1"/>
                                </a:solidFill>
                                <a:latin typeface="Cambria Math" panose="02040503050406030204" pitchFamily="18" charset="0"/>
                              </a:rPr>
                              <m:t>𝑖</m:t>
                            </m:r>
                          </m:sub>
                        </m:sSub>
                      </m:e>
                    </m:d>
                  </m:oMath>
                </a14:m>
                <a:r>
                  <a:rPr lang="en-IN" sz="3200" dirty="0">
                    <a:solidFill>
                      <a:schemeClr val="bg1"/>
                    </a:solidFill>
                    <a:latin typeface="+mj-lt"/>
                  </a:rPr>
                  <a:t> </a:t>
                </a:r>
              </a:p>
              <a:p>
                <a:pPr marL="971550" lvl="1" indent="-514350">
                  <a:buFont typeface="+mj-lt"/>
                  <a:buAutoNum type="arabicPeriod"/>
                </a:pPr>
                <a:r>
                  <a:rPr lang="en-IN" sz="3200" dirty="0">
                    <a:solidFill>
                      <a:schemeClr val="bg1"/>
                    </a:solidFill>
                    <a:latin typeface="+mj-lt"/>
                  </a:rPr>
                  <a:t>Let </a:t>
                </a:r>
                <a14:m>
                  <m:oMath xmlns:m="http://schemas.openxmlformats.org/officeDocument/2006/math">
                    <m:sSup>
                      <m:sSupPr>
                        <m:ctrlPr>
                          <a:rPr lang="en-IN" sz="3200" i="1" smtClean="0">
                            <a:solidFill>
                              <a:schemeClr val="bg1"/>
                            </a:solidFill>
                            <a:latin typeface="Cambria Math" panose="02040503050406030204" pitchFamily="18" charset="0"/>
                          </a:rPr>
                        </m:ctrlPr>
                      </m:sSupPr>
                      <m:e>
                        <m:r>
                          <a:rPr lang="en-IN" sz="3200" b="1" i="0" smtClean="0">
                            <a:solidFill>
                              <a:schemeClr val="bg1"/>
                            </a:solidFill>
                            <a:latin typeface="Cambria Math" panose="02040503050406030204" pitchFamily="18" charset="0"/>
                          </a:rPr>
                          <m:t>𝐰</m:t>
                        </m:r>
                      </m:e>
                      <m:sup>
                        <m:r>
                          <a:rPr lang="en-IN" sz="3200" b="0" i="1" smtClean="0">
                            <a:solidFill>
                              <a:schemeClr val="bg1"/>
                            </a:solidFill>
                            <a:latin typeface="Cambria Math" panose="02040503050406030204" pitchFamily="18" charset="0"/>
                          </a:rPr>
                          <m:t>𝑐</m:t>
                        </m:r>
                      </m:sup>
                    </m:sSup>
                    <m:r>
                      <a:rPr lang="en-IN" sz="3200" i="1">
                        <a:solidFill>
                          <a:schemeClr val="bg1"/>
                        </a:solidFill>
                        <a:latin typeface="Cambria Math" panose="02040503050406030204" pitchFamily="18" charset="0"/>
                      </a:rPr>
                      <m:t>=</m:t>
                    </m:r>
                    <m:func>
                      <m:funcPr>
                        <m:ctrlPr>
                          <a:rPr lang="en-IN" sz="3200" i="1">
                            <a:solidFill>
                              <a:schemeClr val="bg1"/>
                            </a:solidFill>
                            <a:latin typeface="Cambria Math" panose="02040503050406030204" pitchFamily="18" charset="0"/>
                          </a:rPr>
                        </m:ctrlPr>
                      </m:funcPr>
                      <m:fName>
                        <m:r>
                          <m:rPr>
                            <m:sty m:val="p"/>
                          </m:rPr>
                          <a:rPr lang="en-IN" sz="3200">
                            <a:solidFill>
                              <a:schemeClr val="bg1"/>
                            </a:solidFill>
                            <a:latin typeface="Cambria Math" panose="02040503050406030204" pitchFamily="18" charset="0"/>
                          </a:rPr>
                          <m:t>arg</m:t>
                        </m:r>
                      </m:fName>
                      <m:e>
                        <m:func>
                          <m:funcPr>
                            <m:ctrlPr>
                              <a:rPr lang="en-IN" sz="3200" i="1">
                                <a:solidFill>
                                  <a:schemeClr val="bg1"/>
                                </a:solidFill>
                                <a:latin typeface="Cambria Math" panose="02040503050406030204" pitchFamily="18" charset="0"/>
                              </a:rPr>
                            </m:ctrlPr>
                          </m:funcPr>
                          <m:fName>
                            <m:limLow>
                              <m:limLowPr>
                                <m:ctrlPr>
                                  <a:rPr lang="en-IN" sz="3200" i="1">
                                    <a:solidFill>
                                      <a:schemeClr val="bg1"/>
                                    </a:solidFill>
                                    <a:latin typeface="Cambria Math" panose="02040503050406030204" pitchFamily="18" charset="0"/>
                                  </a:rPr>
                                </m:ctrlPr>
                              </m:limLowPr>
                              <m:e>
                                <m:r>
                                  <m:rPr>
                                    <m:sty m:val="p"/>
                                  </m:rPr>
                                  <a:rPr lang="en-IN" sz="3200">
                                    <a:solidFill>
                                      <a:schemeClr val="bg1"/>
                                    </a:solidFill>
                                    <a:latin typeface="Cambria Math" panose="02040503050406030204" pitchFamily="18" charset="0"/>
                                  </a:rPr>
                                  <m:t>min</m:t>
                                </m:r>
                              </m:e>
                              <m:lim>
                                <m:r>
                                  <a:rPr lang="en-IN" sz="3200" b="1" i="0" smtClean="0">
                                    <a:solidFill>
                                      <a:schemeClr val="bg1"/>
                                    </a:solidFill>
                                    <a:latin typeface="Cambria Math" panose="02040503050406030204" pitchFamily="18" charset="0"/>
                                  </a:rPr>
                                  <m:t>𝐰</m:t>
                                </m:r>
                                <m:r>
                                  <a:rPr lang="en-IN" sz="3200">
                                    <a:solidFill>
                                      <a:schemeClr val="bg1"/>
                                    </a:solidFill>
                                    <a:latin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a:solidFill>
                                          <a:schemeClr val="bg1"/>
                                        </a:solidFill>
                                        <a:latin typeface="Cambria Math" panose="02040503050406030204" pitchFamily="18" charset="0"/>
                                        <a:ea typeface="Cambria Math" panose="02040503050406030204" pitchFamily="18" charset="0"/>
                                      </a:rPr>
                                      <m:t>ℝ</m:t>
                                    </m:r>
                                  </m:e>
                                  <m:sup>
                                    <m:r>
                                      <a:rPr lang="en-IN" sz="3200">
                                        <a:solidFill>
                                          <a:schemeClr val="bg1"/>
                                        </a:solidFill>
                                        <a:latin typeface="Cambria Math" panose="02040503050406030204" pitchFamily="18" charset="0"/>
                                        <a:ea typeface="Cambria Math" panose="02040503050406030204" pitchFamily="18" charset="0"/>
                                      </a:rPr>
                                      <m:t>𝑑</m:t>
                                    </m:r>
                                  </m:sup>
                                </m:sSup>
                              </m:lim>
                            </m:limLow>
                          </m:fName>
                          <m:e>
                            <m:nary>
                              <m:naryPr>
                                <m:chr m:val="∑"/>
                                <m:limLoc m:val="subSup"/>
                                <m:supHide m:val="on"/>
                                <m:ctrlPr>
                                  <a:rPr lang="en-IN" sz="3200" i="1">
                                    <a:solidFill>
                                      <a:schemeClr val="bg1"/>
                                    </a:solidFill>
                                    <a:latin typeface="Cambria Math" panose="02040503050406030204" pitchFamily="18" charset="0"/>
                                  </a:rPr>
                                </m:ctrlPr>
                              </m:naryPr>
                              <m:sub>
                                <m:r>
                                  <m:rPr>
                                    <m:brk m:alnAt="1"/>
                                  </m:rPr>
                                  <a:rPr lang="en-IN" sz="3200">
                                    <a:solidFill>
                                      <a:schemeClr val="bg1"/>
                                    </a:solidFill>
                                    <a:latin typeface="Cambria Math" panose="02040503050406030204" pitchFamily="18" charset="0"/>
                                  </a:rPr>
                                  <m:t>𝑖</m:t>
                                </m:r>
                                <m:r>
                                  <a:rPr lang="en-IN" sz="3200">
                                    <a:solidFill>
                                      <a:schemeClr val="bg1"/>
                                    </a:solidFill>
                                    <a:latin typeface="Cambria Math" panose="02040503050406030204" pitchFamily="18" charset="0"/>
                                  </a:rPr>
                                  <m:t>:</m:t>
                                </m:r>
                                <m:sSub>
                                  <m:sSubPr>
                                    <m:ctrlPr>
                                      <a:rPr lang="en-IN" sz="3200" i="1">
                                        <a:solidFill>
                                          <a:schemeClr val="bg1"/>
                                        </a:solidFill>
                                        <a:latin typeface="Cambria Math" panose="02040503050406030204" pitchFamily="18" charset="0"/>
                                      </a:rPr>
                                    </m:ctrlPr>
                                  </m:sSubPr>
                                  <m:e>
                                    <m:r>
                                      <m:rPr>
                                        <m:brk m:alnAt="1"/>
                                      </m:rPr>
                                      <a:rPr lang="en-IN" sz="3200">
                                        <a:solidFill>
                                          <a:schemeClr val="bg1"/>
                                        </a:solidFill>
                                        <a:latin typeface="Cambria Math" panose="02040503050406030204" pitchFamily="18" charset="0"/>
                                      </a:rPr>
                                      <m:t>𝑧</m:t>
                                    </m:r>
                                  </m:e>
                                  <m:sub>
                                    <m:r>
                                      <m:rPr>
                                        <m:brk m:alnAt="1"/>
                                      </m:rPr>
                                      <a:rPr lang="en-IN" sz="3200">
                                        <a:solidFill>
                                          <a:schemeClr val="bg1"/>
                                        </a:solidFill>
                                        <a:latin typeface="Cambria Math" panose="02040503050406030204" pitchFamily="18" charset="0"/>
                                      </a:rPr>
                                      <m:t>𝑖</m:t>
                                    </m:r>
                                  </m:sub>
                                </m:sSub>
                                <m:r>
                                  <m:rPr>
                                    <m:brk m:alnAt="1"/>
                                  </m:rPr>
                                  <a:rPr lang="en-IN" sz="3200">
                                    <a:solidFill>
                                      <a:schemeClr val="bg1"/>
                                    </a:solidFill>
                                    <a:latin typeface="Cambria Math" panose="02040503050406030204" pitchFamily="18" charset="0"/>
                                  </a:rPr>
                                  <m:t>=</m:t>
                                </m:r>
                                <m:r>
                                  <m:rPr>
                                    <m:sty m:val="p"/>
                                  </m:rPr>
                                  <a:rPr lang="en-IN" sz="3200" b="0" i="0" smtClean="0">
                                    <a:solidFill>
                                      <a:schemeClr val="bg1"/>
                                    </a:solidFill>
                                    <a:latin typeface="Cambria Math" panose="02040503050406030204" pitchFamily="18" charset="0"/>
                                  </a:rPr>
                                  <m:t>c</m:t>
                                </m:r>
                              </m:sub>
                              <m:sup/>
                              <m:e>
                                <m:sSup>
                                  <m:sSupPr>
                                    <m:ctrlPr>
                                      <a:rPr lang="en-IN" sz="3200" i="1">
                                        <a:solidFill>
                                          <a:schemeClr val="bg1"/>
                                        </a:solidFill>
                                        <a:latin typeface="Cambria Math" panose="02040503050406030204" pitchFamily="18" charset="0"/>
                                        <a:ea typeface="Cambria Math" panose="02040503050406030204" pitchFamily="18" charset="0"/>
                                      </a:rPr>
                                    </m:ctrlPr>
                                  </m:sSupPr>
                                  <m:e>
                                    <m:d>
                                      <m:dPr>
                                        <m:ctrlPr>
                                          <a:rPr lang="en-IN" sz="3200" i="1">
                                            <a:solidFill>
                                              <a:schemeClr val="bg1"/>
                                            </a:solidFill>
                                            <a:latin typeface="Cambria Math" panose="02040503050406030204" pitchFamily="18" charset="0"/>
                                            <a:ea typeface="Cambria Math" panose="02040503050406030204" pitchFamily="18" charset="0"/>
                                          </a:rPr>
                                        </m:ctrlPr>
                                      </m:dPr>
                                      <m:e>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a:solidFill>
                                                  <a:schemeClr val="bg1"/>
                                                </a:solidFill>
                                                <a:latin typeface="Cambria Math" panose="02040503050406030204" pitchFamily="18" charset="0"/>
                                                <a:ea typeface="Cambria Math" panose="02040503050406030204" pitchFamily="18" charset="0"/>
                                              </a:rPr>
                                              <m:t>𝑦</m:t>
                                            </m:r>
                                          </m:e>
                                          <m:sup>
                                            <m:r>
                                              <a:rPr lang="en-IN" sz="3200">
                                                <a:solidFill>
                                                  <a:schemeClr val="bg1"/>
                                                </a:solidFill>
                                                <a:latin typeface="Cambria Math" panose="02040503050406030204" pitchFamily="18" charset="0"/>
                                                <a:ea typeface="Cambria Math" panose="02040503050406030204" pitchFamily="18" charset="0"/>
                                              </a:rPr>
                                              <m:t>𝑖</m:t>
                                            </m:r>
                                          </m:sup>
                                        </m:sSup>
                                        <m:r>
                                          <a:rPr lang="en-IN" sz="3200">
                                            <a:solidFill>
                                              <a:schemeClr val="bg1"/>
                                            </a:solidFill>
                                            <a:latin typeface="Cambria Math" panose="02040503050406030204" pitchFamily="18" charset="0"/>
                                            <a:ea typeface="Cambria Math" panose="02040503050406030204" pitchFamily="18" charset="0"/>
                                          </a:rPr>
                                          <m:t>−</m:t>
                                        </m:r>
                                        <m:d>
                                          <m:dPr>
                                            <m:begChr m:val="⟨"/>
                                            <m:endChr m:val="⟩"/>
                                            <m:ctrlPr>
                                              <a:rPr lang="en-IN" sz="3200" i="1">
                                                <a:solidFill>
                                                  <a:schemeClr val="bg1"/>
                                                </a:solidFill>
                                                <a:latin typeface="Cambria Math" panose="02040503050406030204" pitchFamily="18" charset="0"/>
                                                <a:ea typeface="Cambria Math" panose="02040503050406030204" pitchFamily="18" charset="0"/>
                                              </a:rPr>
                                            </m:ctrlPr>
                                          </m:dPr>
                                          <m:e>
                                            <m:r>
                                              <a:rPr lang="en-IN" sz="3200" b="1" i="0" smtClean="0">
                                                <a:solidFill>
                                                  <a:schemeClr val="bg1"/>
                                                </a:solidFill>
                                                <a:latin typeface="Cambria Math" panose="02040503050406030204" pitchFamily="18" charset="0"/>
                                                <a:ea typeface="Cambria Math" panose="02040503050406030204" pitchFamily="18" charset="0"/>
                                              </a:rPr>
                                              <m:t>𝐰</m:t>
                                            </m:r>
                                            <m:r>
                                              <a:rPr lang="en-IN" sz="3200">
                                                <a:solidFill>
                                                  <a:schemeClr val="bg1"/>
                                                </a:solidFill>
                                                <a:latin typeface="Cambria Math" panose="02040503050406030204" pitchFamily="18" charset="0"/>
                                                <a:ea typeface="Cambria Math" panose="02040503050406030204" pitchFamily="18" charset="0"/>
                                              </a:rPr>
                                              <m:t>,</m:t>
                                            </m:r>
                                            <m:sSup>
                                              <m:sSupPr>
                                                <m:ctrlPr>
                                                  <a:rPr lang="en-IN" sz="3200" i="1">
                                                    <a:solidFill>
                                                      <a:schemeClr val="bg1"/>
                                                    </a:solidFill>
                                                    <a:latin typeface="Cambria Math" panose="02040503050406030204" pitchFamily="18" charset="0"/>
                                                    <a:ea typeface="Cambria Math" panose="02040503050406030204" pitchFamily="18" charset="0"/>
                                                  </a:rPr>
                                                </m:ctrlPr>
                                              </m:sSupPr>
                                              <m:e>
                                                <m:r>
                                                  <a:rPr lang="en-IN" sz="3200" b="1">
                                                    <a:solidFill>
                                                      <a:schemeClr val="bg1"/>
                                                    </a:solidFill>
                                                    <a:latin typeface="Cambria Math" panose="02040503050406030204" pitchFamily="18" charset="0"/>
                                                    <a:ea typeface="Cambria Math" panose="02040503050406030204" pitchFamily="18" charset="0"/>
                                                  </a:rPr>
                                                  <m:t>𝐱</m:t>
                                                </m:r>
                                              </m:e>
                                              <m:sup>
                                                <m:r>
                                                  <a:rPr lang="en-IN" sz="3200">
                                                    <a:solidFill>
                                                      <a:schemeClr val="bg1"/>
                                                    </a:solidFill>
                                                    <a:latin typeface="Cambria Math" panose="02040503050406030204" pitchFamily="18" charset="0"/>
                                                    <a:ea typeface="Cambria Math" panose="02040503050406030204" pitchFamily="18" charset="0"/>
                                                  </a:rPr>
                                                  <m:t>𝑖</m:t>
                                                </m:r>
                                              </m:sup>
                                            </m:sSup>
                                          </m:e>
                                        </m:d>
                                      </m:e>
                                    </m:d>
                                  </m:e>
                                  <m:sup>
                                    <m:r>
                                      <a:rPr lang="en-IN" sz="3200">
                                        <a:solidFill>
                                          <a:schemeClr val="bg1"/>
                                        </a:solidFill>
                                        <a:latin typeface="Cambria Math" panose="02040503050406030204" pitchFamily="18" charset="0"/>
                                        <a:ea typeface="Cambria Math" panose="02040503050406030204" pitchFamily="18" charset="0"/>
                                      </a:rPr>
                                      <m:t>2</m:t>
                                    </m:r>
                                  </m:sup>
                                </m:sSup>
                              </m:e>
                            </m:nary>
                          </m:e>
                        </m:func>
                      </m:e>
                    </m:func>
                  </m:oMath>
                </a14:m>
                <a:endParaRPr lang="en-US" sz="3200" dirty="0">
                  <a:solidFill>
                    <a:schemeClr val="bg1"/>
                  </a:solidFill>
                  <a:latin typeface="+mj-lt"/>
                </a:endParaRPr>
              </a:p>
              <a:p>
                <a:pPr marL="514350" indent="-514350">
                  <a:buFont typeface="+mj-lt"/>
                  <a:buAutoNum type="arabicPeriod"/>
                </a:pPr>
                <a:r>
                  <a:rPr lang="en-IN" sz="3200" dirty="0">
                    <a:solidFill>
                      <a:schemeClr val="bg1"/>
                    </a:solidFill>
                    <a:latin typeface="+mj-lt"/>
                  </a:rPr>
                  <a:t>Repeat until convergence</a:t>
                </a:r>
                <a:endParaRPr lang="en-US" sz="3200" dirty="0">
                  <a:solidFill>
                    <a:schemeClr val="bg1"/>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57013" y="1111622"/>
                <a:ext cx="7993007" cy="4204741"/>
              </a:xfrm>
              <a:prstGeom prst="rect">
                <a:avLst/>
              </a:prstGeom>
              <a:blipFill>
                <a:blip r:embed="rId3"/>
                <a:stretch>
                  <a:fillRect l="-1745" t="-1724" b="-2011"/>
                </a:stretch>
              </a:blipFill>
              <a:ln w="38100">
                <a:solidFill>
                  <a:schemeClr val="accent2"/>
                </a:solidFill>
                <a:prstDash val="dash"/>
              </a:ln>
            </p:spPr>
            <p:txBody>
              <a:bodyPr/>
              <a:lstStyle/>
              <a:p>
                <a:r>
                  <a:rPr lang="en-IN">
                    <a:noFill/>
                  </a:rPr>
                  <a:t> </a:t>
                </a:r>
              </a:p>
            </p:txBody>
          </p:sp>
        </mc:Fallback>
      </mc:AlternateContent>
    </p:spTree>
    <p:extLst>
      <p:ext uri="{BB962C8B-B14F-4D97-AF65-F5344CB8AC3E}">
        <p14:creationId xmlns:p14="http://schemas.microsoft.com/office/powerpoint/2010/main" val="41296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70.00362"/>
  <p:tag name="ORIGINALWIDTH" val="212.5109"/>
  <p:tag name="LATEXADDIN" val="\documentclass{article}&#10;\usepackage{amsmath,amssymb}&#10;\usepackage{olo}&#10;\usepackage[dvipsnames]{xcolor}&#10;\pagestyle{empty}&#10;\begin{document}&#10;&#10;\[&#10;\vTheta_\text{MLE}&#10;\]&#10;&#10;\end{document}"/>
  <p:tag name="IGUANATEXSIZE" val="28"/>
  <p:tag name="IGUANATEXCURSOR" val="159"/>
</p:tagLst>
</file>

<file path=ppt/tags/tag10.xml><?xml version="1.0" encoding="utf-8"?>
<p:tagLst xmlns:a="http://schemas.openxmlformats.org/drawingml/2006/main" xmlns:r="http://schemas.openxmlformats.org/officeDocument/2006/relationships" xmlns:p="http://schemas.openxmlformats.org/presentationml/2006/main">
  <p:tag name="ORIGINALHEIGHT" val="83.00425"/>
  <p:tag name="ORIGINALWIDTH" val="419.5216"/>
  <p:tag name="LATEXADDIN" val="\documentclass{article}&#10;\usepackage{amsmath,amssymb}&#10;\usepackage{olo}&#10;\usepackage[dvipsnames]{xcolor}&#10;\pagestyle{empty}&#10;\begin{document}&#10;&#10;\[&#10;\log \P{X\cond\vTheta}&#10;\]&#10;&#10;\end{document}"/>
  <p:tag name="IGUANATEXSIZE" val="28"/>
  <p:tag name="IGUANATEXCURSOR" val="162"/>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06.5191"/>
  <p:tag name="ORIGINALWIDTH" val="960.2645"/>
  <p:tag name="LATEXADDIN" val="\documentclass{article}&#10;\usepackage{amsmath,amssymb}&#10;\usepackage{olo}&#10;\pagestyle{empty}&#10;\begin{document}&#10;&#10;\begin{align*}&#10;\hat\vw_{\text{MAP}} &amp;= \arg\min \sum_{i=1}^n\br{y^i-\ip{\vw}{\vx^i}}^2 + \lambda\cdot\norm{\vw}_2^2\\&#10;&amp;= (\vX^\top\vX + \lambda\cdot I)^{-1}\vX^\top\vy&#10;\end{align*}&#10;&#10;\end{document}"/>
  <p:tag name="IGUANATEXSIZE" val="28"/>
  <p:tag name="IGUANATEXCURSOR" val="270"/>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RIGINALHEIGHT" val="43.80378"/>
  <p:tag name="ORIGINALWIDTH" val="57.00496"/>
  <p:tag name="LATEXADDIN" val="\documentclass{article}&#10;\usepackage{amsmath,amssymb}&#10;\pagestyle{empty}&#10;\renewcommand{\Pr}{\mathbb{P}}&#10;\newcommand{\E}{\mathbb{E}}&#10;\newcommand{\bth}{\boldsymbol\theta}&#10;\newcommand{\x}{\mathbf x}&#10;\newcommand{\y}{\mathbf y}&#10;\begin{document}&#10;&#10;\[&#10;\x&#10;\]&#10;&#10;\end{document}"/>
  <p:tag name="IGUANATEXSIZE" val="36"/>
  <p:tag name="IGUANATEXCURSOR" val="244"/>
</p:tagLst>
</file>

<file path=ppt/tags/tag13.xml><?xml version="1.0" encoding="utf-8"?>
<p:tagLst xmlns:a="http://schemas.openxmlformats.org/drawingml/2006/main" xmlns:r="http://schemas.openxmlformats.org/officeDocument/2006/relationships" xmlns:p="http://schemas.openxmlformats.org/presentationml/2006/main">
  <p:tag name="ORIGINALHEIGHT" val="64.20559"/>
  <p:tag name="ORIGINALWIDTH" val="46.20402"/>
  <p:tag name="LATEXADDIN" val="\documentclass{article}&#10;\usepackage{amsmath,amssymb}&#10;\pagestyle{empty}&#10;\renewcommand{\Pr}{\mathbb{P}}&#10;\newcommand{\E}{\mathbb{E}}&#10;\newcommand{\bth}{\boldsymbol\theta}&#10;\newcommand{\x}{\mathbf x}&#10;\newcommand{\y}{\mathbf y}&#10;\begin{document}&#10;&#10;\[&#10;y&#10;\]&#10;&#10;\end{document}"/>
  <p:tag name="IGUANATEXSIZE" val="36"/>
  <p:tag name="IGUANATEXCURSOR" val="243"/>
</p:tagLst>
</file>

<file path=ppt/tags/tag2.xml><?xml version="1.0" encoding="utf-8"?>
<p:tagLst xmlns:a="http://schemas.openxmlformats.org/drawingml/2006/main" xmlns:r="http://schemas.openxmlformats.org/officeDocument/2006/relationships" xmlns:p="http://schemas.openxmlformats.org/presentationml/2006/main">
  <p:tag name="ORIGINALHEIGHT" val="75.50386"/>
  <p:tag name="ORIGINALWIDTH" val="97.00496"/>
  <p:tag name="LATEXADDIN" val="\documentclass{article}&#10;\usepackage{amsmath,amssymb}&#10;\usepackage{olo}&#10;\usepackage[dvipsnames]{xcolor}&#10;\pagestyle{empty}&#10;\begin{document}&#10;&#10;\[&#10;\vTheta^1&#10;\]&#10;&#10;\end{document}"/>
  <p:tag name="IGUANATEXSIZE" val="28"/>
  <p:tag name="IGUANATEXCURSOR" val="150"/>
</p:tagLst>
</file>

<file path=ppt/tags/tag3.xml><?xml version="1.0" encoding="utf-8"?>
<p:tagLst xmlns:a="http://schemas.openxmlformats.org/drawingml/2006/main" xmlns:r="http://schemas.openxmlformats.org/officeDocument/2006/relationships" xmlns:p="http://schemas.openxmlformats.org/presentationml/2006/main">
  <p:tag name="ORIGINALHEIGHT" val="76.00394"/>
  <p:tag name="ORIGINALWIDTH" val="98.50504"/>
  <p:tag name="LATEXADDIN" val="\documentclass{article}&#10;\usepackage{amsmath,amssymb}&#10;\usepackage{olo}&#10;\usepackage[dvipsnames]{xcolor}&#10;\pagestyle{empty}&#10;\begin{document}&#10;&#10;\[&#10;\vTheta^2&#10;\]&#10;&#10;\end{document}"/>
  <p:tag name="IGUANATEXSIZE" val="28"/>
  <p:tag name="IGUANATEXCURSOR" val="150"/>
</p:tagLst>
</file>

<file path=ppt/tags/tag4.xml><?xml version="1.0" encoding="utf-8"?>
<p:tagLst xmlns:a="http://schemas.openxmlformats.org/drawingml/2006/main" xmlns:r="http://schemas.openxmlformats.org/officeDocument/2006/relationships" xmlns:p="http://schemas.openxmlformats.org/presentationml/2006/main">
  <p:tag name="ORIGINALHEIGHT" val="76.00394"/>
  <p:tag name="ORIGINALWIDTH" val="99.50512"/>
  <p:tag name="LATEXADDIN" val="\documentclass{article}&#10;\usepackage{amsmath,amssymb}&#10;\usepackage{olo}&#10;\usepackage[dvipsnames]{xcolor}&#10;\pagestyle{empty}&#10;\begin{document}&#10;&#10;\[&#10;\vTheta^3&#10;\]&#10;&#10;\end{document}"/>
  <p:tag name="IGUANATEXSIZE" val="28"/>
  <p:tag name="IGUANATEXCURSOR" val="150"/>
</p:tagLst>
</file>

<file path=ppt/tags/tag5.xml><?xml version="1.0" encoding="utf-8"?>
<p:tagLst xmlns:a="http://schemas.openxmlformats.org/drawingml/2006/main" xmlns:r="http://schemas.openxmlformats.org/officeDocument/2006/relationships" xmlns:p="http://schemas.openxmlformats.org/presentationml/2006/main">
  <p:tag name="ORIGINALHEIGHT" val="76.50394"/>
  <p:tag name="ORIGINALWIDTH" val="100.0051"/>
  <p:tag name="LATEXADDIN" val="\documentclass{article}&#10;\usepackage{amsmath,amssymb}&#10;\usepackage{olo}&#10;\usepackage[dvipsnames]{xcolor}&#10;\pagestyle{empty}&#10;\begin{document}&#10;&#10;\[&#10;\vTheta^4&#10;\]&#10;&#10;\end{document}"/>
  <p:tag name="IGUANATEXSIZE" val="28"/>
  <p:tag name="IGUANATEXCURSOR" val="150"/>
</p:tagLst>
</file>

<file path=ppt/tags/tag6.xml><?xml version="1.0" encoding="utf-8"?>
<p:tagLst xmlns:a="http://schemas.openxmlformats.org/drawingml/2006/main" xmlns:r="http://schemas.openxmlformats.org/officeDocument/2006/relationships" xmlns:p="http://schemas.openxmlformats.org/presentationml/2006/main">
  <p:tag name="ORIGINALHEIGHT" val="83.00425"/>
  <p:tag name="ORIGINALWIDTH" val="220.5113"/>
  <p:tag name="LATEXADDIN" val="\documentclass{article}&#10;\usepackage{amsmath,amssymb}&#10;\usepackage{olo}&#10;\usepackage[dvipsnames]{xcolor}&#10;\pagestyle{empty}&#10;\begin{document}&#10;&#10;\[&#10;Q_4(\Theta)&#10;\]&#10;&#10;\end{document}"/>
  <p:tag name="IGUANATEXSIZE" val="28"/>
  <p:tag name="IGUANATEXCURSOR" val="144"/>
</p:tagLst>
</file>

<file path=ppt/tags/tag7.xml><?xml version="1.0" encoding="utf-8"?>
<p:tagLst xmlns:a="http://schemas.openxmlformats.org/drawingml/2006/main" xmlns:r="http://schemas.openxmlformats.org/officeDocument/2006/relationships" xmlns:p="http://schemas.openxmlformats.org/presentationml/2006/main">
  <p:tag name="ORIGINALHEIGHT" val="83.00425"/>
  <p:tag name="ORIGINALWIDTH" val="220.5113"/>
  <p:tag name="LATEXADDIN" val="\documentclass{article}&#10;\usepackage{amsmath,amssymb}&#10;\usepackage{olo}&#10;\usepackage[dvipsnames]{xcolor}&#10;\pagestyle{empty}&#10;\begin{document}&#10;&#10;\[&#10;Q_3(\Theta)&#10;\]&#10;&#10;\end{document}"/>
  <p:tag name="IGUANATEXSIZE" val="28"/>
  <p:tag name="IGUANATEXCURSOR" val="144"/>
</p:tagLst>
</file>

<file path=ppt/tags/tag8.xml><?xml version="1.0" encoding="utf-8"?>
<p:tagLst xmlns:a="http://schemas.openxmlformats.org/drawingml/2006/main" xmlns:r="http://schemas.openxmlformats.org/officeDocument/2006/relationships" xmlns:p="http://schemas.openxmlformats.org/presentationml/2006/main">
  <p:tag name="ORIGINALHEIGHT" val="83.00425"/>
  <p:tag name="ORIGINALWIDTH" val="220.5113"/>
  <p:tag name="LATEXADDIN" val="\documentclass{article}&#10;\usepackage{amsmath,amssymb}&#10;\usepackage{olo}&#10;\usepackage[dvipsnames]{xcolor}&#10;\pagestyle{empty}&#10;\begin{document}&#10;&#10;\[&#10;Q_2(\Theta)&#10;\]&#10;&#10;\end{document}"/>
  <p:tag name="IGUANATEXSIZE" val="28"/>
  <p:tag name="IGUANATEXCURSOR" val="144"/>
</p:tagLst>
</file>

<file path=ppt/tags/tag9.xml><?xml version="1.0" encoding="utf-8"?>
<p:tagLst xmlns:a="http://schemas.openxmlformats.org/drawingml/2006/main" xmlns:r="http://schemas.openxmlformats.org/officeDocument/2006/relationships" xmlns:p="http://schemas.openxmlformats.org/presentationml/2006/main">
  <p:tag name="ORIGINALHEIGHT" val="83.00425"/>
  <p:tag name="ORIGINALWIDTH" val="220.5113"/>
  <p:tag name="LATEXADDIN" val="\documentclass{article}&#10;\usepackage{amsmath,amssymb}&#10;\usepackage{olo}&#10;\usepackage[dvipsnames]{xcolor}&#10;\pagestyle{empty}&#10;\begin{document}&#10;&#10;\[&#10;Q_1(\Theta)&#10;\]&#10;&#10;\end{document}"/>
  <p:tag name="IGUANATEXSIZE" val="28"/>
  <p:tag name="IGUANATEXCURSOR" val="152"/>
</p:tagLst>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A32AEB50-6930-43BE-AF91-EC2A96F639DE}" vid="{F593CA47-3193-4F2F-AF17-9D2EF6BF8596}"/>
    </a:ext>
  </a:extLst>
</a:theme>
</file>

<file path=docProps/app.xml><?xml version="1.0" encoding="utf-8"?>
<Properties xmlns="http://schemas.openxmlformats.org/officeDocument/2006/extended-properties" xmlns:vt="http://schemas.openxmlformats.org/officeDocument/2006/docPropsVTypes">
  <Template>MLC-gold</Template>
  <TotalTime>2</TotalTime>
  <Words>2653</Words>
  <Application>Microsoft Office PowerPoint</Application>
  <PresentationFormat>Widescreen</PresentationFormat>
  <Paragraphs>231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 Math</vt:lpstr>
      <vt:lpstr>Century</vt:lpstr>
      <vt:lpstr>Nexa Bold</vt:lpstr>
      <vt:lpstr>Wingdings</vt:lpstr>
      <vt:lpstr>MLC-gold</vt:lpstr>
      <vt:lpstr>The EM Algorithm</vt:lpstr>
      <vt:lpstr>Heuristic 2: Expectation Maximization</vt:lpstr>
      <vt:lpstr>The EM Algorithm</vt:lpstr>
      <vt:lpstr>The Q Function</vt:lpstr>
      <vt:lpstr>A pictorial depiction of the EM</vt:lpstr>
      <vt:lpstr>Mixed Regression</vt:lpstr>
      <vt:lpstr>Latent Variables to the Rescue</vt:lpstr>
      <vt:lpstr>MLE for Mixed Regression</vt:lpstr>
      <vt:lpstr>Alternating Optimization for MR</vt:lpstr>
      <vt:lpstr>EM for Mixed Regression</vt:lpstr>
      <vt:lpstr>Generative Classification</vt:lpstr>
      <vt:lpstr>Generative Supervised Learning</vt:lpstr>
      <vt:lpstr>A simple generative model</vt:lpstr>
      <vt:lpstr>A simple generative model</vt:lpstr>
      <vt:lpstr>MLE for generative classification</vt:lpstr>
      <vt:lpstr>MLE for generative classification</vt:lpstr>
      <vt:lpstr>MLE for generative classification</vt:lpstr>
      <vt:lpstr>Special Cases – I </vt:lpstr>
      <vt:lpstr>Special Cases – II</vt:lpstr>
      <vt:lpstr>Special Cases – III</vt:lpstr>
      <vt:lpstr>General Case</vt:lpstr>
      <vt:lpstr>Generative Learning for Missing Data</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 Algorithm</dc:title>
  <dc:creator>Purushottam Kar</dc:creator>
  <cp:lastModifiedBy>Purushottam Kar</cp:lastModifiedBy>
  <cp:revision>2</cp:revision>
  <dcterms:created xsi:type="dcterms:W3CDTF">2023-03-31T16:35:22Z</dcterms:created>
  <dcterms:modified xsi:type="dcterms:W3CDTF">2023-04-07T17:04:09Z</dcterms:modified>
</cp:coreProperties>
</file>