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01" r:id="rId1"/>
  </p:sldMasterIdLst>
  <p:notesMasterIdLst>
    <p:notesMasterId r:id="rId34"/>
  </p:notesMasterIdLst>
  <p:handoutMasterIdLst>
    <p:handoutMasterId r:id="rId35"/>
  </p:handoutMasterIdLst>
  <p:sldIdLst>
    <p:sldId id="288" r:id="rId2"/>
    <p:sldId id="258" r:id="rId3"/>
    <p:sldId id="262" r:id="rId4"/>
    <p:sldId id="257" r:id="rId5"/>
    <p:sldId id="259" r:id="rId6"/>
    <p:sldId id="260" r:id="rId7"/>
    <p:sldId id="266" r:id="rId8"/>
    <p:sldId id="265" r:id="rId9"/>
    <p:sldId id="267" r:id="rId10"/>
    <p:sldId id="268" r:id="rId11"/>
    <p:sldId id="270" r:id="rId12"/>
    <p:sldId id="289" r:id="rId13"/>
    <p:sldId id="269" r:id="rId14"/>
    <p:sldId id="264" r:id="rId15"/>
    <p:sldId id="271" r:id="rId16"/>
    <p:sldId id="290" r:id="rId17"/>
    <p:sldId id="293" r:id="rId18"/>
    <p:sldId id="295" r:id="rId19"/>
    <p:sldId id="275" r:id="rId20"/>
    <p:sldId id="276" r:id="rId21"/>
    <p:sldId id="277" r:id="rId22"/>
    <p:sldId id="279" r:id="rId23"/>
    <p:sldId id="287" r:id="rId24"/>
    <p:sldId id="280" r:id="rId25"/>
    <p:sldId id="281" r:id="rId26"/>
    <p:sldId id="283" r:id="rId27"/>
    <p:sldId id="285" r:id="rId28"/>
    <p:sldId id="291" r:id="rId29"/>
    <p:sldId id="286" r:id="rId30"/>
    <p:sldId id="278" r:id="rId31"/>
    <p:sldId id="294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FF"/>
    <a:srgbClr val="8000FF"/>
    <a:srgbClr val="800040"/>
    <a:srgbClr val="CC66FF"/>
    <a:srgbClr val="800080"/>
    <a:srgbClr val="B2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9" autoAdjust="0"/>
    <p:restoredTop sz="86427" autoAdjust="0"/>
  </p:normalViewPr>
  <p:slideViewPr>
    <p:cSldViewPr snapToGrid="0" snapToObjects="1">
      <p:cViewPr>
        <p:scale>
          <a:sx n="95" d="100"/>
          <a:sy n="95" d="100"/>
        </p:scale>
        <p:origin x="-2336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reeti:Downloads:IO%20Trends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140224123366"/>
          <c:y val="0.0300823170009547"/>
          <c:w val="0.797040820136565"/>
          <c:h val="0.878311998563683"/>
        </c:manualLayout>
      </c:layout>
      <c:lineChart>
        <c:grouping val="stacked"/>
        <c:varyColors val="0"/>
        <c:ser>
          <c:idx val="0"/>
          <c:order val="0"/>
          <c:marker>
            <c:symbol val="square"/>
            <c:size val="14"/>
            <c:spPr>
              <a:noFill/>
              <a:ln w="28575">
                <a:solidFill>
                  <a:srgbClr val="3366FF"/>
                </a:solidFill>
              </a:ln>
            </c:spPr>
          </c:marker>
          <c:cat>
            <c:numRef>
              <c:f>'[IO%20Trends-2.xlsx]Sheet1'!$A$3:$A$9</c:f>
              <c:numCache>
                <c:formatCode>General</c:formatCode>
                <c:ptCount val="7"/>
                <c:pt idx="0">
                  <c:v>1997.0</c:v>
                </c:pt>
                <c:pt idx="1">
                  <c:v>1998.0</c:v>
                </c:pt>
                <c:pt idx="2">
                  <c:v>2001.0</c:v>
                </c:pt>
                <c:pt idx="3">
                  <c:v>2005.0</c:v>
                </c:pt>
                <c:pt idx="4">
                  <c:v>2007.0</c:v>
                </c:pt>
                <c:pt idx="5">
                  <c:v>2008.0</c:v>
                </c:pt>
                <c:pt idx="6">
                  <c:v>2012.0</c:v>
                </c:pt>
              </c:numCache>
            </c:numRef>
          </c:cat>
          <c:val>
            <c:numRef>
              <c:f>'[IO%20Trends-2.xlsx]Sheet1'!$B$3:$B$9</c:f>
              <c:numCache>
                <c:formatCode>General</c:formatCode>
                <c:ptCount val="7"/>
                <c:pt idx="0">
                  <c:v>0.075</c:v>
                </c:pt>
                <c:pt idx="1">
                  <c:v>0.041</c:v>
                </c:pt>
                <c:pt idx="2">
                  <c:v>0.026</c:v>
                </c:pt>
                <c:pt idx="3">
                  <c:v>0.035</c:v>
                </c:pt>
                <c:pt idx="4">
                  <c:v>0.004</c:v>
                </c:pt>
                <c:pt idx="5">
                  <c:v>0.005</c:v>
                </c:pt>
                <c:pt idx="6">
                  <c:v>0.0025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88050440"/>
        <c:axId val="-1988045784"/>
      </c:lineChart>
      <c:catAx>
        <c:axId val="-198805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1988045784"/>
        <c:crossesAt val="0.0"/>
        <c:auto val="1"/>
        <c:lblAlgn val="ctr"/>
        <c:lblOffset val="100"/>
        <c:noMultiLvlLbl val="1"/>
      </c:catAx>
      <c:valAx>
        <c:axId val="-1988045784"/>
        <c:scaling>
          <c:logBase val="10.0"/>
          <c:orientation val="minMax"/>
          <c:max val="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500" dirty="0" smtClean="0"/>
                  <a:t>I</a:t>
                </a:r>
                <a:r>
                  <a:rPr lang="en-US" sz="1500" dirty="0"/>
                  <a:t>/O </a:t>
                </a:r>
                <a:r>
                  <a:rPr lang="en-US" sz="1500" dirty="0" smtClean="0"/>
                  <a:t>rate</a:t>
                </a:r>
                <a:r>
                  <a:rPr lang="en-US" sz="1500" baseline="0" dirty="0" smtClean="0"/>
                  <a:t> relative to FLOPS</a:t>
                </a:r>
                <a:endParaRPr lang="en-US" sz="1500" dirty="0"/>
              </a:p>
            </c:rich>
          </c:tx>
          <c:layout>
            <c:manualLayout>
              <c:xMode val="edge"/>
              <c:yMode val="edge"/>
              <c:x val="0.000485655116950711"/>
              <c:y val="0.0894106777828246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/>
            </a:pPr>
            <a:endParaRPr lang="en-US"/>
          </a:p>
        </c:txPr>
        <c:crossAx val="-19880504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3619F-C05F-3344-BABE-EA04FF93ED4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20BDAA-AC24-854B-B5C2-8F0257B24836}">
      <dgm:prSet phldrT="[Text]" custT="1"/>
      <dgm:spPr/>
      <dgm:t>
        <a:bodyPr/>
        <a:lstStyle/>
        <a:p>
          <a:r>
            <a:rPr lang="en-US" sz="3200" dirty="0" smtClean="0"/>
            <a:t>Introduction</a:t>
          </a:r>
          <a:endParaRPr lang="en-US" sz="3200" dirty="0"/>
        </a:p>
      </dgm:t>
    </dgm:pt>
    <dgm:pt modelId="{4CE8A7A5-BEC8-E746-A5C9-FB37EEFD57EC}" type="parTrans" cxnId="{997CDDAC-3951-6042-8356-3C8F7A2107BA}">
      <dgm:prSet/>
      <dgm:spPr/>
      <dgm:t>
        <a:bodyPr/>
        <a:lstStyle/>
        <a:p>
          <a:endParaRPr lang="en-US"/>
        </a:p>
      </dgm:t>
    </dgm:pt>
    <dgm:pt modelId="{90CBE039-411A-CA49-BE61-9C0F0F028980}" type="sibTrans" cxnId="{997CDDAC-3951-6042-8356-3C8F7A2107BA}">
      <dgm:prSet/>
      <dgm:spPr/>
      <dgm:t>
        <a:bodyPr/>
        <a:lstStyle/>
        <a:p>
          <a:endParaRPr lang="en-US"/>
        </a:p>
      </dgm:t>
    </dgm:pt>
    <dgm:pt modelId="{36C83A87-EA43-3B4C-AED9-0599A2E18069}">
      <dgm:prSet phldrT="[Text]" custT="1"/>
      <dgm:spPr/>
      <dgm:t>
        <a:bodyPr/>
        <a:lstStyle/>
        <a:p>
          <a:r>
            <a:rPr lang="en-US" sz="2400" dirty="0" smtClean="0"/>
            <a:t>I/O Bottlenecks</a:t>
          </a:r>
          <a:endParaRPr lang="en-US" sz="2400" dirty="0"/>
        </a:p>
      </dgm:t>
    </dgm:pt>
    <dgm:pt modelId="{33516CAA-538C-6F49-AC97-766AB296348F}" type="parTrans" cxnId="{E51ACE14-5C8B-0647-A64F-6FBA3D903CDB}">
      <dgm:prSet/>
      <dgm:spPr/>
      <dgm:t>
        <a:bodyPr/>
        <a:lstStyle/>
        <a:p>
          <a:endParaRPr lang="en-US"/>
        </a:p>
      </dgm:t>
    </dgm:pt>
    <dgm:pt modelId="{C4F3DE91-633E-F246-AA7D-23332D835B2C}" type="sibTrans" cxnId="{E51ACE14-5C8B-0647-A64F-6FBA3D903CDB}">
      <dgm:prSet/>
      <dgm:spPr/>
      <dgm:t>
        <a:bodyPr/>
        <a:lstStyle/>
        <a:p>
          <a:endParaRPr lang="en-US"/>
        </a:p>
      </dgm:t>
    </dgm:pt>
    <dgm:pt modelId="{637A1B1F-670D-6848-AFD1-3C89E66D2757}">
      <dgm:prSet phldrT="[Text]"/>
      <dgm:spPr/>
      <dgm:t>
        <a:bodyPr/>
        <a:lstStyle/>
        <a:p>
          <a:r>
            <a:rPr lang="en-US" dirty="0" smtClean="0"/>
            <a:t>Application and System Parameters</a:t>
          </a:r>
          <a:endParaRPr lang="en-US" dirty="0"/>
        </a:p>
      </dgm:t>
    </dgm:pt>
    <dgm:pt modelId="{BB15AC01-B3AA-0747-AC9D-1240A854D36B}" type="parTrans" cxnId="{E5E1743D-0E2D-3344-9293-446692AC519E}">
      <dgm:prSet/>
      <dgm:spPr/>
      <dgm:t>
        <a:bodyPr/>
        <a:lstStyle/>
        <a:p>
          <a:endParaRPr lang="en-US"/>
        </a:p>
      </dgm:t>
    </dgm:pt>
    <dgm:pt modelId="{2521B9A5-5EBF-3C42-81FC-4A5E0EB2A3E5}" type="sibTrans" cxnId="{E5E1743D-0E2D-3344-9293-446692AC519E}">
      <dgm:prSet/>
      <dgm:spPr/>
      <dgm:t>
        <a:bodyPr/>
        <a:lstStyle/>
        <a:p>
          <a:endParaRPr lang="en-US"/>
        </a:p>
      </dgm:t>
    </dgm:pt>
    <dgm:pt modelId="{69D60BC2-F5BE-A841-89A9-5FE2EBDB13ED}" type="pres">
      <dgm:prSet presAssocID="{2923619F-C05F-3344-BABE-EA04FF93ED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6744E1-F835-9C4E-8678-14C23746EC8A}" type="pres">
      <dgm:prSet presAssocID="{4620BDAA-AC24-854B-B5C2-8F0257B24836}" presName="root" presStyleCnt="0"/>
      <dgm:spPr/>
    </dgm:pt>
    <dgm:pt modelId="{787D0B78-D664-4049-9DA9-821B8C83C550}" type="pres">
      <dgm:prSet presAssocID="{4620BDAA-AC24-854B-B5C2-8F0257B24836}" presName="rootComposite" presStyleCnt="0"/>
      <dgm:spPr/>
    </dgm:pt>
    <dgm:pt modelId="{CA24EE49-F4A8-9348-9F2C-00A5D1AD8CD5}" type="pres">
      <dgm:prSet presAssocID="{4620BDAA-AC24-854B-B5C2-8F0257B24836}" presName="rootText" presStyleLbl="node1" presStyleIdx="0" presStyleCnt="1"/>
      <dgm:spPr/>
      <dgm:t>
        <a:bodyPr/>
        <a:lstStyle/>
        <a:p>
          <a:endParaRPr lang="en-US"/>
        </a:p>
      </dgm:t>
    </dgm:pt>
    <dgm:pt modelId="{6F0C2CB1-A138-DA4C-B049-2E7BF1A7CF1C}" type="pres">
      <dgm:prSet presAssocID="{4620BDAA-AC24-854B-B5C2-8F0257B24836}" presName="rootConnector" presStyleLbl="node1" presStyleIdx="0" presStyleCnt="1"/>
      <dgm:spPr/>
      <dgm:t>
        <a:bodyPr/>
        <a:lstStyle/>
        <a:p>
          <a:endParaRPr lang="en-US"/>
        </a:p>
      </dgm:t>
    </dgm:pt>
    <dgm:pt modelId="{83D56351-E167-6045-905B-BE14356B953F}" type="pres">
      <dgm:prSet presAssocID="{4620BDAA-AC24-854B-B5C2-8F0257B24836}" presName="childShape" presStyleCnt="0"/>
      <dgm:spPr/>
    </dgm:pt>
    <dgm:pt modelId="{3158D09C-5062-1744-890A-321AD2C46D15}" type="pres">
      <dgm:prSet presAssocID="{33516CAA-538C-6F49-AC97-766AB296348F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D90C3DF-9F69-D946-9D66-1F1D4966047B}" type="pres">
      <dgm:prSet presAssocID="{36C83A87-EA43-3B4C-AED9-0599A2E1806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549EBC-78FA-3A4F-8CFE-01CD28BB57FA}" type="pres">
      <dgm:prSet presAssocID="{BB15AC01-B3AA-0747-AC9D-1240A854D36B}" presName="Name13" presStyleLbl="parChTrans1D2" presStyleIdx="1" presStyleCnt="2"/>
      <dgm:spPr/>
      <dgm:t>
        <a:bodyPr/>
        <a:lstStyle/>
        <a:p>
          <a:endParaRPr lang="en-US"/>
        </a:p>
      </dgm:t>
    </dgm:pt>
    <dgm:pt modelId="{653DFB1B-37A1-3F44-AAE4-89465D4275FF}" type="pres">
      <dgm:prSet presAssocID="{637A1B1F-670D-6848-AFD1-3C89E66D275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E1743D-0E2D-3344-9293-446692AC519E}" srcId="{4620BDAA-AC24-854B-B5C2-8F0257B24836}" destId="{637A1B1F-670D-6848-AFD1-3C89E66D2757}" srcOrd="1" destOrd="0" parTransId="{BB15AC01-B3AA-0747-AC9D-1240A854D36B}" sibTransId="{2521B9A5-5EBF-3C42-81FC-4A5E0EB2A3E5}"/>
    <dgm:cxn modelId="{20C6ABFC-C012-C740-817B-A0DD012481FD}" type="presOf" srcId="{2923619F-C05F-3344-BABE-EA04FF93ED40}" destId="{69D60BC2-F5BE-A841-89A9-5FE2EBDB13ED}" srcOrd="0" destOrd="0" presId="urn:microsoft.com/office/officeart/2005/8/layout/hierarchy3"/>
    <dgm:cxn modelId="{2BA7A369-5C33-7D4A-87BA-79EA98816845}" type="presOf" srcId="{4620BDAA-AC24-854B-B5C2-8F0257B24836}" destId="{6F0C2CB1-A138-DA4C-B049-2E7BF1A7CF1C}" srcOrd="1" destOrd="0" presId="urn:microsoft.com/office/officeart/2005/8/layout/hierarchy3"/>
    <dgm:cxn modelId="{0079D8E5-E2FA-9841-9AFF-89ECC0AB5AEF}" type="presOf" srcId="{BB15AC01-B3AA-0747-AC9D-1240A854D36B}" destId="{4A549EBC-78FA-3A4F-8CFE-01CD28BB57FA}" srcOrd="0" destOrd="0" presId="urn:microsoft.com/office/officeart/2005/8/layout/hierarchy3"/>
    <dgm:cxn modelId="{E51ACE14-5C8B-0647-A64F-6FBA3D903CDB}" srcId="{4620BDAA-AC24-854B-B5C2-8F0257B24836}" destId="{36C83A87-EA43-3B4C-AED9-0599A2E18069}" srcOrd="0" destOrd="0" parTransId="{33516CAA-538C-6F49-AC97-766AB296348F}" sibTransId="{C4F3DE91-633E-F246-AA7D-23332D835B2C}"/>
    <dgm:cxn modelId="{053BE5FA-7F0A-C04C-8781-CDBE0148F512}" type="presOf" srcId="{4620BDAA-AC24-854B-B5C2-8F0257B24836}" destId="{CA24EE49-F4A8-9348-9F2C-00A5D1AD8CD5}" srcOrd="0" destOrd="0" presId="urn:microsoft.com/office/officeart/2005/8/layout/hierarchy3"/>
    <dgm:cxn modelId="{997CDDAC-3951-6042-8356-3C8F7A2107BA}" srcId="{2923619F-C05F-3344-BABE-EA04FF93ED40}" destId="{4620BDAA-AC24-854B-B5C2-8F0257B24836}" srcOrd="0" destOrd="0" parTransId="{4CE8A7A5-BEC8-E746-A5C9-FB37EEFD57EC}" sibTransId="{90CBE039-411A-CA49-BE61-9C0F0F028980}"/>
    <dgm:cxn modelId="{3F0A48D6-DB6B-4347-8E19-7383936293E5}" type="presOf" srcId="{33516CAA-538C-6F49-AC97-766AB296348F}" destId="{3158D09C-5062-1744-890A-321AD2C46D15}" srcOrd="0" destOrd="0" presId="urn:microsoft.com/office/officeart/2005/8/layout/hierarchy3"/>
    <dgm:cxn modelId="{AB9797A1-D629-044C-BBE8-08D2FEC8C540}" type="presOf" srcId="{36C83A87-EA43-3B4C-AED9-0599A2E18069}" destId="{3D90C3DF-9F69-D946-9D66-1F1D4966047B}" srcOrd="0" destOrd="0" presId="urn:microsoft.com/office/officeart/2005/8/layout/hierarchy3"/>
    <dgm:cxn modelId="{BE0F7FA5-20BA-1B4D-9347-ECFED6C513CB}" type="presOf" srcId="{637A1B1F-670D-6848-AFD1-3C89E66D2757}" destId="{653DFB1B-37A1-3F44-AAE4-89465D4275FF}" srcOrd="0" destOrd="0" presId="urn:microsoft.com/office/officeart/2005/8/layout/hierarchy3"/>
    <dgm:cxn modelId="{23DE23F0-6B8A-AF41-9249-86365D390055}" type="presParOf" srcId="{69D60BC2-F5BE-A841-89A9-5FE2EBDB13ED}" destId="{FC6744E1-F835-9C4E-8678-14C23746EC8A}" srcOrd="0" destOrd="0" presId="urn:microsoft.com/office/officeart/2005/8/layout/hierarchy3"/>
    <dgm:cxn modelId="{2C85EB77-D8EF-E94D-BD08-18235A9910B5}" type="presParOf" srcId="{FC6744E1-F835-9C4E-8678-14C23746EC8A}" destId="{787D0B78-D664-4049-9DA9-821B8C83C550}" srcOrd="0" destOrd="0" presId="urn:microsoft.com/office/officeart/2005/8/layout/hierarchy3"/>
    <dgm:cxn modelId="{B6A49DC3-B623-ED48-9359-E36555B9B187}" type="presParOf" srcId="{787D0B78-D664-4049-9DA9-821B8C83C550}" destId="{CA24EE49-F4A8-9348-9F2C-00A5D1AD8CD5}" srcOrd="0" destOrd="0" presId="urn:microsoft.com/office/officeart/2005/8/layout/hierarchy3"/>
    <dgm:cxn modelId="{9091712A-0BFC-AD42-9252-49BFFEB3950A}" type="presParOf" srcId="{787D0B78-D664-4049-9DA9-821B8C83C550}" destId="{6F0C2CB1-A138-DA4C-B049-2E7BF1A7CF1C}" srcOrd="1" destOrd="0" presId="urn:microsoft.com/office/officeart/2005/8/layout/hierarchy3"/>
    <dgm:cxn modelId="{5FD7F7D1-93E3-1945-8163-516745297A85}" type="presParOf" srcId="{FC6744E1-F835-9C4E-8678-14C23746EC8A}" destId="{83D56351-E167-6045-905B-BE14356B953F}" srcOrd="1" destOrd="0" presId="urn:microsoft.com/office/officeart/2005/8/layout/hierarchy3"/>
    <dgm:cxn modelId="{6654D705-107C-6849-8746-4F60F74A01C7}" type="presParOf" srcId="{83D56351-E167-6045-905B-BE14356B953F}" destId="{3158D09C-5062-1744-890A-321AD2C46D15}" srcOrd="0" destOrd="0" presId="urn:microsoft.com/office/officeart/2005/8/layout/hierarchy3"/>
    <dgm:cxn modelId="{78A83872-F7B1-CA4F-8CFB-B70E5301B328}" type="presParOf" srcId="{83D56351-E167-6045-905B-BE14356B953F}" destId="{3D90C3DF-9F69-D946-9D66-1F1D4966047B}" srcOrd="1" destOrd="0" presId="urn:microsoft.com/office/officeart/2005/8/layout/hierarchy3"/>
    <dgm:cxn modelId="{76E64D30-2867-024D-A1F2-2CC552A0FC5E}" type="presParOf" srcId="{83D56351-E167-6045-905B-BE14356B953F}" destId="{4A549EBC-78FA-3A4F-8CFE-01CD28BB57FA}" srcOrd="2" destOrd="0" presId="urn:microsoft.com/office/officeart/2005/8/layout/hierarchy3"/>
    <dgm:cxn modelId="{2FD74A09-A45A-CA40-91C3-875362A3766A}" type="presParOf" srcId="{83D56351-E167-6045-905B-BE14356B953F}" destId="{653DFB1B-37A1-3F44-AAE4-89465D4275F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23619F-C05F-3344-BABE-EA04FF93ED4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BC3CF-850A-0B4D-9C2F-225BE1497107}">
      <dgm:prSet phldrT="[Text]" custT="1"/>
      <dgm:spPr/>
      <dgm:t>
        <a:bodyPr/>
        <a:lstStyle/>
        <a:p>
          <a:r>
            <a:rPr lang="en-US" sz="3200" dirty="0" smtClean="0"/>
            <a:t>HieRO</a:t>
          </a:r>
          <a:endParaRPr lang="en-US" sz="3200" dirty="0"/>
        </a:p>
      </dgm:t>
    </dgm:pt>
    <dgm:pt modelId="{7190D6F4-74A1-1742-9E09-AAD829F3BF9F}" type="parTrans" cxnId="{C648E85F-BAED-ED44-AEF7-6AC87314577D}">
      <dgm:prSet/>
      <dgm:spPr/>
      <dgm:t>
        <a:bodyPr/>
        <a:lstStyle/>
        <a:p>
          <a:endParaRPr lang="en-US"/>
        </a:p>
      </dgm:t>
    </dgm:pt>
    <dgm:pt modelId="{DE6B1133-F9F2-1042-BDC5-B7A94E0B27C5}" type="sibTrans" cxnId="{C648E85F-BAED-ED44-AEF7-6AC87314577D}">
      <dgm:prSet/>
      <dgm:spPr/>
      <dgm:t>
        <a:bodyPr/>
        <a:lstStyle/>
        <a:p>
          <a:endParaRPr lang="en-US"/>
        </a:p>
      </dgm:t>
    </dgm:pt>
    <dgm:pt modelId="{15DDA4C3-5B4B-6147-84EF-AB0C4B901BEF}">
      <dgm:prSet phldrT="[Text]" custT="1"/>
      <dgm:spPr/>
      <dgm:t>
        <a:bodyPr/>
        <a:lstStyle/>
        <a:p>
          <a:r>
            <a:rPr lang="en-US" sz="2400" dirty="0" smtClean="0"/>
            <a:t>Two-stage </a:t>
          </a:r>
          <a:endParaRPr lang="en-US" sz="2400" dirty="0"/>
        </a:p>
      </dgm:t>
    </dgm:pt>
    <dgm:pt modelId="{95BEAEE6-3B93-8143-A020-8DBFFD3EF96A}" type="parTrans" cxnId="{4AAA1D06-CEE8-5245-B2B1-0AC5B6D171FA}">
      <dgm:prSet/>
      <dgm:spPr/>
      <dgm:t>
        <a:bodyPr/>
        <a:lstStyle/>
        <a:p>
          <a:endParaRPr lang="en-US"/>
        </a:p>
      </dgm:t>
    </dgm:pt>
    <dgm:pt modelId="{2125CBF9-71EF-BE48-90C7-E8BD8C94C059}" type="sibTrans" cxnId="{4AAA1D06-CEE8-5245-B2B1-0AC5B6D171FA}">
      <dgm:prSet/>
      <dgm:spPr/>
      <dgm:t>
        <a:bodyPr/>
        <a:lstStyle/>
        <a:p>
          <a:endParaRPr lang="en-US"/>
        </a:p>
      </dgm:t>
    </dgm:pt>
    <dgm:pt modelId="{ABF6CA28-0422-0C4B-8E7A-FE18BD24C069}">
      <dgm:prSet phldrT="[Text]" custT="1"/>
      <dgm:spPr/>
      <dgm:t>
        <a:bodyPr/>
        <a:lstStyle/>
        <a:p>
          <a:r>
            <a:rPr lang="en-US" sz="2400" dirty="0" smtClean="0"/>
            <a:t>Three-stage</a:t>
          </a:r>
          <a:endParaRPr lang="en-US" sz="2400" dirty="0"/>
        </a:p>
      </dgm:t>
    </dgm:pt>
    <dgm:pt modelId="{D3DD9EF2-4D03-F348-A0ED-4801325304D4}" type="parTrans" cxnId="{F10FC80A-8C8E-1F43-A045-2738383E31C2}">
      <dgm:prSet/>
      <dgm:spPr/>
      <dgm:t>
        <a:bodyPr/>
        <a:lstStyle/>
        <a:p>
          <a:endParaRPr lang="en-US"/>
        </a:p>
      </dgm:t>
    </dgm:pt>
    <dgm:pt modelId="{2670087F-CEA3-5445-9037-0D2E9E765036}" type="sibTrans" cxnId="{F10FC80A-8C8E-1F43-A045-2738383E31C2}">
      <dgm:prSet/>
      <dgm:spPr/>
      <dgm:t>
        <a:bodyPr/>
        <a:lstStyle/>
        <a:p>
          <a:endParaRPr lang="en-US"/>
        </a:p>
      </dgm:t>
    </dgm:pt>
    <dgm:pt modelId="{69D60BC2-F5BE-A841-89A9-5FE2EBDB13ED}" type="pres">
      <dgm:prSet presAssocID="{2923619F-C05F-3344-BABE-EA04FF93ED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4AD1DB-41ED-6F4C-BAE4-54868FADE39F}" type="pres">
      <dgm:prSet presAssocID="{ECFBC3CF-850A-0B4D-9C2F-225BE1497107}" presName="root" presStyleCnt="0"/>
      <dgm:spPr/>
    </dgm:pt>
    <dgm:pt modelId="{D386F15F-C05F-8541-A26B-B710EA579C71}" type="pres">
      <dgm:prSet presAssocID="{ECFBC3CF-850A-0B4D-9C2F-225BE1497107}" presName="rootComposite" presStyleCnt="0"/>
      <dgm:spPr/>
    </dgm:pt>
    <dgm:pt modelId="{4DD24C8C-ABC5-5742-9216-5344B4FFA6FE}" type="pres">
      <dgm:prSet presAssocID="{ECFBC3CF-850A-0B4D-9C2F-225BE1497107}" presName="rootText" presStyleLbl="node1" presStyleIdx="0" presStyleCnt="1"/>
      <dgm:spPr/>
      <dgm:t>
        <a:bodyPr/>
        <a:lstStyle/>
        <a:p>
          <a:endParaRPr lang="en-US"/>
        </a:p>
      </dgm:t>
    </dgm:pt>
    <dgm:pt modelId="{8A17DFE7-ACB8-FD4E-A50F-10287912D910}" type="pres">
      <dgm:prSet presAssocID="{ECFBC3CF-850A-0B4D-9C2F-225BE1497107}" presName="rootConnector" presStyleLbl="node1" presStyleIdx="0" presStyleCnt="1"/>
      <dgm:spPr/>
      <dgm:t>
        <a:bodyPr/>
        <a:lstStyle/>
        <a:p>
          <a:endParaRPr lang="en-US"/>
        </a:p>
      </dgm:t>
    </dgm:pt>
    <dgm:pt modelId="{E687681B-0557-584F-AAC4-526B7BA91D2D}" type="pres">
      <dgm:prSet presAssocID="{ECFBC3CF-850A-0B4D-9C2F-225BE1497107}" presName="childShape" presStyleCnt="0"/>
      <dgm:spPr/>
    </dgm:pt>
    <dgm:pt modelId="{E0D3A4C7-8E00-BC42-B232-85E3046E1521}" type="pres">
      <dgm:prSet presAssocID="{95BEAEE6-3B93-8143-A020-8DBFFD3EF96A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959C495-BBED-1143-A078-BF4DE2AFEA70}" type="pres">
      <dgm:prSet presAssocID="{15DDA4C3-5B4B-6147-84EF-AB0C4B901BE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0600-821C-494E-881A-66FEF1FAF895}" type="pres">
      <dgm:prSet presAssocID="{D3DD9EF2-4D03-F348-A0ED-4801325304D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B0AE1F6D-947A-AD4E-8654-FE34C39CA869}" type="pres">
      <dgm:prSet presAssocID="{ABF6CA28-0422-0C4B-8E7A-FE18BD24C06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0FC80A-8C8E-1F43-A045-2738383E31C2}" srcId="{ECFBC3CF-850A-0B4D-9C2F-225BE1497107}" destId="{ABF6CA28-0422-0C4B-8E7A-FE18BD24C069}" srcOrd="1" destOrd="0" parTransId="{D3DD9EF2-4D03-F348-A0ED-4801325304D4}" sibTransId="{2670087F-CEA3-5445-9037-0D2E9E765036}"/>
    <dgm:cxn modelId="{8B5BA2FE-0253-594D-8971-671177B83D56}" type="presOf" srcId="{D3DD9EF2-4D03-F348-A0ED-4801325304D4}" destId="{02350600-821C-494E-881A-66FEF1FAF895}" srcOrd="0" destOrd="0" presId="urn:microsoft.com/office/officeart/2005/8/layout/hierarchy3"/>
    <dgm:cxn modelId="{E5361069-CC76-614C-A192-5E25EB49719B}" type="presOf" srcId="{2923619F-C05F-3344-BABE-EA04FF93ED40}" destId="{69D60BC2-F5BE-A841-89A9-5FE2EBDB13ED}" srcOrd="0" destOrd="0" presId="urn:microsoft.com/office/officeart/2005/8/layout/hierarchy3"/>
    <dgm:cxn modelId="{4A097D79-45F8-9846-AAEF-FBA1760A46B4}" type="presOf" srcId="{ECFBC3CF-850A-0B4D-9C2F-225BE1497107}" destId="{4DD24C8C-ABC5-5742-9216-5344B4FFA6FE}" srcOrd="0" destOrd="0" presId="urn:microsoft.com/office/officeart/2005/8/layout/hierarchy3"/>
    <dgm:cxn modelId="{70A8F019-AE87-F843-8EB3-3C5555BCA930}" type="presOf" srcId="{15DDA4C3-5B4B-6147-84EF-AB0C4B901BEF}" destId="{4959C495-BBED-1143-A078-BF4DE2AFEA70}" srcOrd="0" destOrd="0" presId="urn:microsoft.com/office/officeart/2005/8/layout/hierarchy3"/>
    <dgm:cxn modelId="{D12EDFF2-E073-6D46-A34F-B327DEEAF20F}" type="presOf" srcId="{95BEAEE6-3B93-8143-A020-8DBFFD3EF96A}" destId="{E0D3A4C7-8E00-BC42-B232-85E3046E1521}" srcOrd="0" destOrd="0" presId="urn:microsoft.com/office/officeart/2005/8/layout/hierarchy3"/>
    <dgm:cxn modelId="{4AAA1D06-CEE8-5245-B2B1-0AC5B6D171FA}" srcId="{ECFBC3CF-850A-0B4D-9C2F-225BE1497107}" destId="{15DDA4C3-5B4B-6147-84EF-AB0C4B901BEF}" srcOrd="0" destOrd="0" parTransId="{95BEAEE6-3B93-8143-A020-8DBFFD3EF96A}" sibTransId="{2125CBF9-71EF-BE48-90C7-E8BD8C94C059}"/>
    <dgm:cxn modelId="{352C1CCF-C47C-D64B-B386-985A884D3224}" type="presOf" srcId="{ABF6CA28-0422-0C4B-8E7A-FE18BD24C069}" destId="{B0AE1F6D-947A-AD4E-8654-FE34C39CA869}" srcOrd="0" destOrd="0" presId="urn:microsoft.com/office/officeart/2005/8/layout/hierarchy3"/>
    <dgm:cxn modelId="{C648E85F-BAED-ED44-AEF7-6AC87314577D}" srcId="{2923619F-C05F-3344-BABE-EA04FF93ED40}" destId="{ECFBC3CF-850A-0B4D-9C2F-225BE1497107}" srcOrd="0" destOrd="0" parTransId="{7190D6F4-74A1-1742-9E09-AAD829F3BF9F}" sibTransId="{DE6B1133-F9F2-1042-BDC5-B7A94E0B27C5}"/>
    <dgm:cxn modelId="{C940927D-DE4B-D149-9566-B6BF47318577}" type="presOf" srcId="{ECFBC3CF-850A-0B4D-9C2F-225BE1497107}" destId="{8A17DFE7-ACB8-FD4E-A50F-10287912D910}" srcOrd="1" destOrd="0" presId="urn:microsoft.com/office/officeart/2005/8/layout/hierarchy3"/>
    <dgm:cxn modelId="{A4CCA431-A3F1-9044-8F3F-D6F9BDB83F1A}" type="presParOf" srcId="{69D60BC2-F5BE-A841-89A9-5FE2EBDB13ED}" destId="{D44AD1DB-41ED-6F4C-BAE4-54868FADE39F}" srcOrd="0" destOrd="0" presId="urn:microsoft.com/office/officeart/2005/8/layout/hierarchy3"/>
    <dgm:cxn modelId="{760E0AF8-CA15-0846-BA52-44A42B4AF850}" type="presParOf" srcId="{D44AD1DB-41ED-6F4C-BAE4-54868FADE39F}" destId="{D386F15F-C05F-8541-A26B-B710EA579C71}" srcOrd="0" destOrd="0" presId="urn:microsoft.com/office/officeart/2005/8/layout/hierarchy3"/>
    <dgm:cxn modelId="{B170D62A-0D15-B34E-BE2D-FCB537A0548C}" type="presParOf" srcId="{D386F15F-C05F-8541-A26B-B710EA579C71}" destId="{4DD24C8C-ABC5-5742-9216-5344B4FFA6FE}" srcOrd="0" destOrd="0" presId="urn:microsoft.com/office/officeart/2005/8/layout/hierarchy3"/>
    <dgm:cxn modelId="{E5C588A4-50EA-B84B-9DE2-34CEAEB55D98}" type="presParOf" srcId="{D386F15F-C05F-8541-A26B-B710EA579C71}" destId="{8A17DFE7-ACB8-FD4E-A50F-10287912D910}" srcOrd="1" destOrd="0" presId="urn:microsoft.com/office/officeart/2005/8/layout/hierarchy3"/>
    <dgm:cxn modelId="{3393D888-18D3-F448-9F15-AF03BDFE021C}" type="presParOf" srcId="{D44AD1DB-41ED-6F4C-BAE4-54868FADE39F}" destId="{E687681B-0557-584F-AAC4-526B7BA91D2D}" srcOrd="1" destOrd="0" presId="urn:microsoft.com/office/officeart/2005/8/layout/hierarchy3"/>
    <dgm:cxn modelId="{E3E7B087-12D2-414E-BFBA-3AFA49B97B61}" type="presParOf" srcId="{E687681B-0557-584F-AAC4-526B7BA91D2D}" destId="{E0D3A4C7-8E00-BC42-B232-85E3046E1521}" srcOrd="0" destOrd="0" presId="urn:microsoft.com/office/officeart/2005/8/layout/hierarchy3"/>
    <dgm:cxn modelId="{A301712C-074A-A549-97F2-DF9834A3096D}" type="presParOf" srcId="{E687681B-0557-584F-AAC4-526B7BA91D2D}" destId="{4959C495-BBED-1143-A078-BF4DE2AFEA70}" srcOrd="1" destOrd="0" presId="urn:microsoft.com/office/officeart/2005/8/layout/hierarchy3"/>
    <dgm:cxn modelId="{CD748C48-B004-F14F-BA93-3CC13132DFA6}" type="presParOf" srcId="{E687681B-0557-584F-AAC4-526B7BA91D2D}" destId="{02350600-821C-494E-881A-66FEF1FAF895}" srcOrd="2" destOrd="0" presId="urn:microsoft.com/office/officeart/2005/8/layout/hierarchy3"/>
    <dgm:cxn modelId="{617AEF97-6D0C-2048-A5EF-0D648642CBFE}" type="presParOf" srcId="{E687681B-0557-584F-AAC4-526B7BA91D2D}" destId="{B0AE1F6D-947A-AD4E-8654-FE34C39CA8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3619F-C05F-3344-BABE-EA04FF93ED40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BC3CF-850A-0B4D-9C2F-225BE1497107}">
      <dgm:prSet phldrT="[Text]" custT="1"/>
      <dgm:spPr/>
      <dgm:t>
        <a:bodyPr/>
        <a:lstStyle/>
        <a:p>
          <a:r>
            <a:rPr lang="en-US" sz="3200" dirty="0" smtClean="0"/>
            <a:t>Results</a:t>
          </a:r>
          <a:endParaRPr lang="en-US" sz="3200" dirty="0"/>
        </a:p>
      </dgm:t>
    </dgm:pt>
    <dgm:pt modelId="{7190D6F4-74A1-1742-9E09-AAD829F3BF9F}" type="parTrans" cxnId="{C648E85F-BAED-ED44-AEF7-6AC87314577D}">
      <dgm:prSet/>
      <dgm:spPr/>
      <dgm:t>
        <a:bodyPr/>
        <a:lstStyle/>
        <a:p>
          <a:endParaRPr lang="en-US"/>
        </a:p>
      </dgm:t>
    </dgm:pt>
    <dgm:pt modelId="{DE6B1133-F9F2-1042-BDC5-B7A94E0B27C5}" type="sibTrans" cxnId="{C648E85F-BAED-ED44-AEF7-6AC87314577D}">
      <dgm:prSet/>
      <dgm:spPr/>
      <dgm:t>
        <a:bodyPr/>
        <a:lstStyle/>
        <a:p>
          <a:endParaRPr lang="en-US"/>
        </a:p>
      </dgm:t>
    </dgm:pt>
    <dgm:pt modelId="{15DDA4C3-5B4B-6147-84EF-AB0C4B901BEF}">
      <dgm:prSet phldrT="[Text]" custT="1"/>
      <dgm:spPr/>
      <dgm:t>
        <a:bodyPr/>
        <a:lstStyle/>
        <a:p>
          <a:r>
            <a:rPr lang="en-US" sz="2400" dirty="0" smtClean="0"/>
            <a:t>S3D and WRF </a:t>
          </a:r>
          <a:endParaRPr lang="en-US" sz="2400" dirty="0"/>
        </a:p>
      </dgm:t>
    </dgm:pt>
    <dgm:pt modelId="{95BEAEE6-3B93-8143-A020-8DBFFD3EF96A}" type="parTrans" cxnId="{4AAA1D06-CEE8-5245-B2B1-0AC5B6D171FA}">
      <dgm:prSet/>
      <dgm:spPr/>
      <dgm:t>
        <a:bodyPr/>
        <a:lstStyle/>
        <a:p>
          <a:endParaRPr lang="en-US"/>
        </a:p>
      </dgm:t>
    </dgm:pt>
    <dgm:pt modelId="{2125CBF9-71EF-BE48-90C7-E8BD8C94C059}" type="sibTrans" cxnId="{4AAA1D06-CEE8-5245-B2B1-0AC5B6D171FA}">
      <dgm:prSet/>
      <dgm:spPr/>
      <dgm:t>
        <a:bodyPr/>
        <a:lstStyle/>
        <a:p>
          <a:endParaRPr lang="en-US"/>
        </a:p>
      </dgm:t>
    </dgm:pt>
    <dgm:pt modelId="{ABF6CA28-0422-0C4B-8E7A-FE18BD24C069}">
      <dgm:prSet phldrT="[Text]" custT="1"/>
      <dgm:spPr/>
      <dgm:t>
        <a:bodyPr/>
        <a:lstStyle/>
        <a:p>
          <a:r>
            <a:rPr lang="en-US" sz="2400" dirty="0" smtClean="0"/>
            <a:t>I/O and file open times</a:t>
          </a:r>
          <a:endParaRPr lang="en-US" sz="2400" dirty="0"/>
        </a:p>
      </dgm:t>
    </dgm:pt>
    <dgm:pt modelId="{D3DD9EF2-4D03-F348-A0ED-4801325304D4}" type="parTrans" cxnId="{F10FC80A-8C8E-1F43-A045-2738383E31C2}">
      <dgm:prSet/>
      <dgm:spPr/>
      <dgm:t>
        <a:bodyPr/>
        <a:lstStyle/>
        <a:p>
          <a:endParaRPr lang="en-US"/>
        </a:p>
      </dgm:t>
    </dgm:pt>
    <dgm:pt modelId="{2670087F-CEA3-5445-9037-0D2E9E765036}" type="sibTrans" cxnId="{F10FC80A-8C8E-1F43-A045-2738383E31C2}">
      <dgm:prSet/>
      <dgm:spPr/>
      <dgm:t>
        <a:bodyPr/>
        <a:lstStyle/>
        <a:p>
          <a:endParaRPr lang="en-US"/>
        </a:p>
      </dgm:t>
    </dgm:pt>
    <dgm:pt modelId="{69D60BC2-F5BE-A841-89A9-5FE2EBDB13ED}" type="pres">
      <dgm:prSet presAssocID="{2923619F-C05F-3344-BABE-EA04FF93ED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44AD1DB-41ED-6F4C-BAE4-54868FADE39F}" type="pres">
      <dgm:prSet presAssocID="{ECFBC3CF-850A-0B4D-9C2F-225BE1497107}" presName="root" presStyleCnt="0"/>
      <dgm:spPr/>
    </dgm:pt>
    <dgm:pt modelId="{D386F15F-C05F-8541-A26B-B710EA579C71}" type="pres">
      <dgm:prSet presAssocID="{ECFBC3CF-850A-0B4D-9C2F-225BE1497107}" presName="rootComposite" presStyleCnt="0"/>
      <dgm:spPr/>
    </dgm:pt>
    <dgm:pt modelId="{4DD24C8C-ABC5-5742-9216-5344B4FFA6FE}" type="pres">
      <dgm:prSet presAssocID="{ECFBC3CF-850A-0B4D-9C2F-225BE1497107}" presName="rootText" presStyleLbl="node1" presStyleIdx="0" presStyleCnt="1"/>
      <dgm:spPr/>
      <dgm:t>
        <a:bodyPr/>
        <a:lstStyle/>
        <a:p>
          <a:endParaRPr lang="en-US"/>
        </a:p>
      </dgm:t>
    </dgm:pt>
    <dgm:pt modelId="{8A17DFE7-ACB8-FD4E-A50F-10287912D910}" type="pres">
      <dgm:prSet presAssocID="{ECFBC3CF-850A-0B4D-9C2F-225BE1497107}" presName="rootConnector" presStyleLbl="node1" presStyleIdx="0" presStyleCnt="1"/>
      <dgm:spPr/>
      <dgm:t>
        <a:bodyPr/>
        <a:lstStyle/>
        <a:p>
          <a:endParaRPr lang="en-US"/>
        </a:p>
      </dgm:t>
    </dgm:pt>
    <dgm:pt modelId="{E687681B-0557-584F-AAC4-526B7BA91D2D}" type="pres">
      <dgm:prSet presAssocID="{ECFBC3CF-850A-0B4D-9C2F-225BE1497107}" presName="childShape" presStyleCnt="0"/>
      <dgm:spPr/>
    </dgm:pt>
    <dgm:pt modelId="{E0D3A4C7-8E00-BC42-B232-85E3046E1521}" type="pres">
      <dgm:prSet presAssocID="{95BEAEE6-3B93-8143-A020-8DBFFD3EF96A}" presName="Name13" presStyleLbl="parChTrans1D2" presStyleIdx="0" presStyleCnt="2"/>
      <dgm:spPr/>
      <dgm:t>
        <a:bodyPr/>
        <a:lstStyle/>
        <a:p>
          <a:endParaRPr lang="en-US"/>
        </a:p>
      </dgm:t>
    </dgm:pt>
    <dgm:pt modelId="{4959C495-BBED-1143-A078-BF4DE2AFEA70}" type="pres">
      <dgm:prSet presAssocID="{15DDA4C3-5B4B-6147-84EF-AB0C4B901BEF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0600-821C-494E-881A-66FEF1FAF895}" type="pres">
      <dgm:prSet presAssocID="{D3DD9EF2-4D03-F348-A0ED-4801325304D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B0AE1F6D-947A-AD4E-8654-FE34C39CA869}" type="pres">
      <dgm:prSet presAssocID="{ABF6CA28-0422-0C4B-8E7A-FE18BD24C06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2F07E7-3090-CD4C-A06E-09DD7D8EAFB0}" type="presOf" srcId="{ECFBC3CF-850A-0B4D-9C2F-225BE1497107}" destId="{4DD24C8C-ABC5-5742-9216-5344B4FFA6FE}" srcOrd="0" destOrd="0" presId="urn:microsoft.com/office/officeart/2005/8/layout/hierarchy3"/>
    <dgm:cxn modelId="{C648E85F-BAED-ED44-AEF7-6AC87314577D}" srcId="{2923619F-C05F-3344-BABE-EA04FF93ED40}" destId="{ECFBC3CF-850A-0B4D-9C2F-225BE1497107}" srcOrd="0" destOrd="0" parTransId="{7190D6F4-74A1-1742-9E09-AAD829F3BF9F}" sibTransId="{DE6B1133-F9F2-1042-BDC5-B7A94E0B27C5}"/>
    <dgm:cxn modelId="{21435C6C-0A58-0847-9A78-4645B5C456CF}" type="presOf" srcId="{2923619F-C05F-3344-BABE-EA04FF93ED40}" destId="{69D60BC2-F5BE-A841-89A9-5FE2EBDB13ED}" srcOrd="0" destOrd="0" presId="urn:microsoft.com/office/officeart/2005/8/layout/hierarchy3"/>
    <dgm:cxn modelId="{DD34EFCE-D4C0-7347-B685-1721FB49AA60}" type="presOf" srcId="{15DDA4C3-5B4B-6147-84EF-AB0C4B901BEF}" destId="{4959C495-BBED-1143-A078-BF4DE2AFEA70}" srcOrd="0" destOrd="0" presId="urn:microsoft.com/office/officeart/2005/8/layout/hierarchy3"/>
    <dgm:cxn modelId="{CE4881AE-F217-EE4B-9529-65A4AE006B8A}" type="presOf" srcId="{D3DD9EF2-4D03-F348-A0ED-4801325304D4}" destId="{02350600-821C-494E-881A-66FEF1FAF895}" srcOrd="0" destOrd="0" presId="urn:microsoft.com/office/officeart/2005/8/layout/hierarchy3"/>
    <dgm:cxn modelId="{E96BF102-1813-9A4A-9AF5-01F12DE20853}" type="presOf" srcId="{ABF6CA28-0422-0C4B-8E7A-FE18BD24C069}" destId="{B0AE1F6D-947A-AD4E-8654-FE34C39CA869}" srcOrd="0" destOrd="0" presId="urn:microsoft.com/office/officeart/2005/8/layout/hierarchy3"/>
    <dgm:cxn modelId="{F10FC80A-8C8E-1F43-A045-2738383E31C2}" srcId="{ECFBC3CF-850A-0B4D-9C2F-225BE1497107}" destId="{ABF6CA28-0422-0C4B-8E7A-FE18BD24C069}" srcOrd="1" destOrd="0" parTransId="{D3DD9EF2-4D03-F348-A0ED-4801325304D4}" sibTransId="{2670087F-CEA3-5445-9037-0D2E9E765036}"/>
    <dgm:cxn modelId="{CF20E1A5-95C1-0F41-8195-766446911096}" type="presOf" srcId="{95BEAEE6-3B93-8143-A020-8DBFFD3EF96A}" destId="{E0D3A4C7-8E00-BC42-B232-85E3046E1521}" srcOrd="0" destOrd="0" presId="urn:microsoft.com/office/officeart/2005/8/layout/hierarchy3"/>
    <dgm:cxn modelId="{4AAA1D06-CEE8-5245-B2B1-0AC5B6D171FA}" srcId="{ECFBC3CF-850A-0B4D-9C2F-225BE1497107}" destId="{15DDA4C3-5B4B-6147-84EF-AB0C4B901BEF}" srcOrd="0" destOrd="0" parTransId="{95BEAEE6-3B93-8143-A020-8DBFFD3EF96A}" sibTransId="{2125CBF9-71EF-BE48-90C7-E8BD8C94C059}"/>
    <dgm:cxn modelId="{EFF45546-D0AF-0C4B-800E-4835F32D1983}" type="presOf" srcId="{ECFBC3CF-850A-0B4D-9C2F-225BE1497107}" destId="{8A17DFE7-ACB8-FD4E-A50F-10287912D910}" srcOrd="1" destOrd="0" presId="urn:microsoft.com/office/officeart/2005/8/layout/hierarchy3"/>
    <dgm:cxn modelId="{C666D44B-B4E3-2D47-B47A-C777F26FF89E}" type="presParOf" srcId="{69D60BC2-F5BE-A841-89A9-5FE2EBDB13ED}" destId="{D44AD1DB-41ED-6F4C-BAE4-54868FADE39F}" srcOrd="0" destOrd="0" presId="urn:microsoft.com/office/officeart/2005/8/layout/hierarchy3"/>
    <dgm:cxn modelId="{69531676-3D73-7C48-B905-B70E604C6D87}" type="presParOf" srcId="{D44AD1DB-41ED-6F4C-BAE4-54868FADE39F}" destId="{D386F15F-C05F-8541-A26B-B710EA579C71}" srcOrd="0" destOrd="0" presId="urn:microsoft.com/office/officeart/2005/8/layout/hierarchy3"/>
    <dgm:cxn modelId="{A8F07E7D-A1CB-2F49-9BAF-261BA8948305}" type="presParOf" srcId="{D386F15F-C05F-8541-A26B-B710EA579C71}" destId="{4DD24C8C-ABC5-5742-9216-5344B4FFA6FE}" srcOrd="0" destOrd="0" presId="urn:microsoft.com/office/officeart/2005/8/layout/hierarchy3"/>
    <dgm:cxn modelId="{F2BAB28A-BA29-F54D-8A27-A6223F964B89}" type="presParOf" srcId="{D386F15F-C05F-8541-A26B-B710EA579C71}" destId="{8A17DFE7-ACB8-FD4E-A50F-10287912D910}" srcOrd="1" destOrd="0" presId="urn:microsoft.com/office/officeart/2005/8/layout/hierarchy3"/>
    <dgm:cxn modelId="{518B7ADE-BAF7-4444-99DA-D023DDCE5FAA}" type="presParOf" srcId="{D44AD1DB-41ED-6F4C-BAE4-54868FADE39F}" destId="{E687681B-0557-584F-AAC4-526B7BA91D2D}" srcOrd="1" destOrd="0" presId="urn:microsoft.com/office/officeart/2005/8/layout/hierarchy3"/>
    <dgm:cxn modelId="{A1B91A08-B91F-2845-96D0-0AEFA406519F}" type="presParOf" srcId="{E687681B-0557-584F-AAC4-526B7BA91D2D}" destId="{E0D3A4C7-8E00-BC42-B232-85E3046E1521}" srcOrd="0" destOrd="0" presId="urn:microsoft.com/office/officeart/2005/8/layout/hierarchy3"/>
    <dgm:cxn modelId="{7B9F77BD-E4E6-B143-9D8A-6B57E695A0C4}" type="presParOf" srcId="{E687681B-0557-584F-AAC4-526B7BA91D2D}" destId="{4959C495-BBED-1143-A078-BF4DE2AFEA70}" srcOrd="1" destOrd="0" presId="urn:microsoft.com/office/officeart/2005/8/layout/hierarchy3"/>
    <dgm:cxn modelId="{07857756-983D-B442-BDC9-C1D79A5F49FE}" type="presParOf" srcId="{E687681B-0557-584F-AAC4-526B7BA91D2D}" destId="{02350600-821C-494E-881A-66FEF1FAF895}" srcOrd="2" destOrd="0" presId="urn:microsoft.com/office/officeart/2005/8/layout/hierarchy3"/>
    <dgm:cxn modelId="{E76EAB71-0F4F-A14E-8FDA-2104CD4E75C0}" type="presParOf" srcId="{E687681B-0557-584F-AAC4-526B7BA91D2D}" destId="{B0AE1F6D-947A-AD4E-8654-FE34C39CA86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4EE49-F4A8-9348-9F2C-00A5D1AD8CD5}">
      <dsp:nvSpPr>
        <dsp:cNvPr id="0" name=""/>
        <dsp:cNvSpPr/>
      </dsp:nvSpPr>
      <dsp:spPr>
        <a:xfrm>
          <a:off x="0" y="24775"/>
          <a:ext cx="2293971" cy="1146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Introduction</a:t>
          </a:r>
          <a:endParaRPr lang="en-US" sz="3200" kern="1200" dirty="0"/>
        </a:p>
      </dsp:txBody>
      <dsp:txXfrm>
        <a:off x="33594" y="58369"/>
        <a:ext cx="2226783" cy="1079797"/>
      </dsp:txXfrm>
    </dsp:sp>
    <dsp:sp modelId="{3158D09C-5062-1744-890A-321AD2C46D15}">
      <dsp:nvSpPr>
        <dsp:cNvPr id="0" name=""/>
        <dsp:cNvSpPr/>
      </dsp:nvSpPr>
      <dsp:spPr>
        <a:xfrm>
          <a:off x="229397" y="1171760"/>
          <a:ext cx="229397" cy="860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239"/>
              </a:lnTo>
              <a:lnTo>
                <a:pt x="229397" y="8602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90C3DF-9F69-D946-9D66-1F1D4966047B}">
      <dsp:nvSpPr>
        <dsp:cNvPr id="0" name=""/>
        <dsp:cNvSpPr/>
      </dsp:nvSpPr>
      <dsp:spPr>
        <a:xfrm>
          <a:off x="458794" y="1458507"/>
          <a:ext cx="1835176" cy="1146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I/O Bottlenecks</a:t>
          </a:r>
          <a:endParaRPr lang="en-US" sz="2400" kern="1200" dirty="0"/>
        </a:p>
      </dsp:txBody>
      <dsp:txXfrm>
        <a:off x="492388" y="1492101"/>
        <a:ext cx="1767988" cy="1079797"/>
      </dsp:txXfrm>
    </dsp:sp>
    <dsp:sp modelId="{4A549EBC-78FA-3A4F-8CFE-01CD28BB57FA}">
      <dsp:nvSpPr>
        <dsp:cNvPr id="0" name=""/>
        <dsp:cNvSpPr/>
      </dsp:nvSpPr>
      <dsp:spPr>
        <a:xfrm>
          <a:off x="229397" y="1171760"/>
          <a:ext cx="229397" cy="2293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3970"/>
              </a:lnTo>
              <a:lnTo>
                <a:pt x="229397" y="22939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DFB1B-37A1-3F44-AAE4-89465D4275FF}">
      <dsp:nvSpPr>
        <dsp:cNvPr id="0" name=""/>
        <dsp:cNvSpPr/>
      </dsp:nvSpPr>
      <dsp:spPr>
        <a:xfrm>
          <a:off x="458794" y="2892239"/>
          <a:ext cx="1835176" cy="1146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and System Parameters</a:t>
          </a:r>
          <a:endParaRPr lang="en-US" sz="2400" kern="1200" dirty="0"/>
        </a:p>
      </dsp:txBody>
      <dsp:txXfrm>
        <a:off x="492388" y="2925833"/>
        <a:ext cx="1767988" cy="1079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4C8C-ABC5-5742-9216-5344B4FFA6FE}">
      <dsp:nvSpPr>
        <dsp:cNvPr id="0" name=""/>
        <dsp:cNvSpPr/>
      </dsp:nvSpPr>
      <dsp:spPr>
        <a:xfrm>
          <a:off x="121454" y="774"/>
          <a:ext cx="2321400" cy="1160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HieRO</a:t>
          </a:r>
          <a:endParaRPr lang="en-US" sz="3200" kern="1200" dirty="0"/>
        </a:p>
      </dsp:txBody>
      <dsp:txXfrm>
        <a:off x="155450" y="34770"/>
        <a:ext cx="2253408" cy="1092708"/>
      </dsp:txXfrm>
    </dsp:sp>
    <dsp:sp modelId="{E0D3A4C7-8E00-BC42-B232-85E3046E1521}">
      <dsp:nvSpPr>
        <dsp:cNvPr id="0" name=""/>
        <dsp:cNvSpPr/>
      </dsp:nvSpPr>
      <dsp:spPr>
        <a:xfrm>
          <a:off x="353594" y="1161474"/>
          <a:ext cx="232140" cy="87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525"/>
              </a:lnTo>
              <a:lnTo>
                <a:pt x="232140" y="870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9C495-BBED-1143-A078-BF4DE2AFEA70}">
      <dsp:nvSpPr>
        <dsp:cNvPr id="0" name=""/>
        <dsp:cNvSpPr/>
      </dsp:nvSpPr>
      <dsp:spPr>
        <a:xfrm>
          <a:off x="585734" y="1451649"/>
          <a:ext cx="1857120" cy="1160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Two-stage </a:t>
          </a:r>
          <a:endParaRPr lang="en-US" sz="2400" kern="1200" dirty="0"/>
        </a:p>
      </dsp:txBody>
      <dsp:txXfrm>
        <a:off x="619730" y="1485645"/>
        <a:ext cx="1789128" cy="1092708"/>
      </dsp:txXfrm>
    </dsp:sp>
    <dsp:sp modelId="{02350600-821C-494E-881A-66FEF1FAF895}">
      <dsp:nvSpPr>
        <dsp:cNvPr id="0" name=""/>
        <dsp:cNvSpPr/>
      </dsp:nvSpPr>
      <dsp:spPr>
        <a:xfrm>
          <a:off x="353594" y="1161474"/>
          <a:ext cx="232140" cy="23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00"/>
              </a:lnTo>
              <a:lnTo>
                <a:pt x="232140" y="23214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1F6D-947A-AD4E-8654-FE34C39CA869}">
      <dsp:nvSpPr>
        <dsp:cNvPr id="0" name=""/>
        <dsp:cNvSpPr/>
      </dsp:nvSpPr>
      <dsp:spPr>
        <a:xfrm>
          <a:off x="585734" y="2902525"/>
          <a:ext cx="1857120" cy="1160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Three-stage</a:t>
          </a:r>
          <a:endParaRPr lang="en-US" sz="2400" kern="1200" dirty="0"/>
        </a:p>
      </dsp:txBody>
      <dsp:txXfrm>
        <a:off x="619730" y="2936521"/>
        <a:ext cx="1789128" cy="1092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24C8C-ABC5-5742-9216-5344B4FFA6FE}">
      <dsp:nvSpPr>
        <dsp:cNvPr id="0" name=""/>
        <dsp:cNvSpPr/>
      </dsp:nvSpPr>
      <dsp:spPr>
        <a:xfrm>
          <a:off x="121454" y="774"/>
          <a:ext cx="2321400" cy="11607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Results</a:t>
          </a:r>
          <a:endParaRPr lang="en-US" sz="3200" kern="1200" dirty="0"/>
        </a:p>
      </dsp:txBody>
      <dsp:txXfrm>
        <a:off x="155450" y="34770"/>
        <a:ext cx="2253408" cy="1092708"/>
      </dsp:txXfrm>
    </dsp:sp>
    <dsp:sp modelId="{E0D3A4C7-8E00-BC42-B232-85E3046E1521}">
      <dsp:nvSpPr>
        <dsp:cNvPr id="0" name=""/>
        <dsp:cNvSpPr/>
      </dsp:nvSpPr>
      <dsp:spPr>
        <a:xfrm>
          <a:off x="353594" y="1161474"/>
          <a:ext cx="232140" cy="870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525"/>
              </a:lnTo>
              <a:lnTo>
                <a:pt x="232140" y="87052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9C495-BBED-1143-A078-BF4DE2AFEA70}">
      <dsp:nvSpPr>
        <dsp:cNvPr id="0" name=""/>
        <dsp:cNvSpPr/>
      </dsp:nvSpPr>
      <dsp:spPr>
        <a:xfrm>
          <a:off x="585734" y="1451649"/>
          <a:ext cx="1857120" cy="1160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S3D and WRF </a:t>
          </a:r>
          <a:endParaRPr lang="en-US" sz="2400" kern="1200" dirty="0"/>
        </a:p>
      </dsp:txBody>
      <dsp:txXfrm>
        <a:off x="619730" y="1485645"/>
        <a:ext cx="1789128" cy="1092708"/>
      </dsp:txXfrm>
    </dsp:sp>
    <dsp:sp modelId="{02350600-821C-494E-881A-66FEF1FAF895}">
      <dsp:nvSpPr>
        <dsp:cNvPr id="0" name=""/>
        <dsp:cNvSpPr/>
      </dsp:nvSpPr>
      <dsp:spPr>
        <a:xfrm>
          <a:off x="353594" y="1161474"/>
          <a:ext cx="232140" cy="232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400"/>
              </a:lnTo>
              <a:lnTo>
                <a:pt x="232140" y="232140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1F6D-947A-AD4E-8654-FE34C39CA869}">
      <dsp:nvSpPr>
        <dsp:cNvPr id="0" name=""/>
        <dsp:cNvSpPr/>
      </dsp:nvSpPr>
      <dsp:spPr>
        <a:xfrm>
          <a:off x="585734" y="2902525"/>
          <a:ext cx="1857120" cy="1160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I/O and file open times</a:t>
          </a:r>
          <a:endParaRPr lang="en-US" sz="2400" kern="1200" dirty="0"/>
        </a:p>
      </dsp:txBody>
      <dsp:txXfrm>
        <a:off x="619730" y="2936521"/>
        <a:ext cx="1789128" cy="1092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207CF-0F7F-784B-99B5-4AE5A16C2B69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00BA8-B8BA-7B4C-BE5E-FB170240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C268-2223-CE44-95C1-2B2D9BCDEB6D}" type="datetimeFigureOut">
              <a:rPr lang="en-US" smtClean="0"/>
              <a:t>7/22/16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932F9-84E2-644B-BC21-A5B139B9D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0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32F9-84E2-644B-BC21-A5B139B9D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8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32F9-84E2-644B-BC21-A5B139B9D5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32F9-84E2-644B-BC21-A5B139B9D5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32F9-84E2-644B-BC21-A5B139B9D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32F9-84E2-644B-BC21-A5B139B9D5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2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F772E4E-564C-124C-8230-D89129454F19}" type="datetime1">
              <a:rPr lang="en-US" smtClean="0"/>
              <a:t>7/22/16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91B07BFE-9AE6-C54E-B647-377A305E60D7}" type="datetime1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3F85E6F-AEF1-E54B-BF65-67CE1C30CF9C}" type="datetime1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748CB33B-D7F8-0E49-8699-7D57A20316FB}" type="datetime1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33B70BF6-6128-0B4B-97A0-722BD25CD296}" type="datetime1">
              <a:rPr lang="en-US" smtClean="0"/>
              <a:t>7/22/16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492FEAA-8EA5-6C49-A5F1-16F09A4599EF}" type="datetime1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5673D193-CEB4-E044-8876-96BD8BD37768}" type="datetime1">
              <a:rPr lang="en-US" smtClean="0"/>
              <a:t>7/22/16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684AA358-5B34-B742-9019-76FB8B8443EC}" type="datetime1">
              <a:rPr lang="en-US" smtClean="0"/>
              <a:t>7/22/16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B01B9513-1503-BA46-B952-A83F04124F22}" type="datetime1">
              <a:rPr lang="en-US" smtClean="0"/>
              <a:t>7/22/16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66415CC-28EA-DE42-9702-92F7A704FB89}" type="datetime1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D0AABBD-DB03-0243-A9C3-B29F088E22C5}" type="datetime1">
              <a:rPr lang="en-US" smtClean="0"/>
              <a:t>7/22/16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4261" y="6489565"/>
            <a:ext cx="313159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D45E23-C90F-E74D-95D7-3866B62E80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8281-F279-DB48-951B-F5C7D7C68047}" type="datetime1">
              <a:rPr lang="en-US" smtClean="0"/>
              <a:t>7/22/16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malakar@anl.gov" TargetMode="External"/><Relationship Id="rId3" Type="http://schemas.openxmlformats.org/officeDocument/2006/relationships/hyperlink" Target="mailto:venkat@anl.gov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chart" Target="../charts/chart1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55243" y="1127818"/>
            <a:ext cx="8610600" cy="197631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Garamond"/>
                <a:cs typeface="Garamond"/>
              </a:rPr>
              <a:t>Hierarchical Read-write Optimizations for Scientific Applications with Multi-variable Structured Datasets</a:t>
            </a:r>
            <a:endParaRPr lang="en-US" sz="4000" dirty="0">
              <a:latin typeface="Garamond"/>
              <a:ea typeface="ＭＳ Ｐゴシック" charset="0"/>
              <a:cs typeface="Garamond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20643" y="3466440"/>
            <a:ext cx="8001000" cy="2551258"/>
          </a:xfrm>
        </p:spPr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Preeti Malakar and </a:t>
            </a:r>
            <a:r>
              <a:rPr lang="en-US" sz="3200" dirty="0" err="1" smtClean="0">
                <a:solidFill>
                  <a:srgbClr val="000000"/>
                </a:solidFill>
              </a:rPr>
              <a:t>Venkatram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</a:rPr>
              <a:t>Vishwanath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Argonne National Laboratory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algn="r"/>
            <a:r>
              <a:rPr lang="en-US" sz="3200" dirty="0" smtClean="0">
                <a:solidFill>
                  <a:srgbClr val="000000"/>
                </a:solidFill>
                <a:latin typeface="Bookman Old Style"/>
                <a:cs typeface="Bookman Old Style"/>
              </a:rPr>
              <a:t>NPC 2015</a:t>
            </a:r>
            <a:endParaRPr lang="en-US" sz="3200" dirty="0">
              <a:solidFill>
                <a:srgbClr val="000000"/>
              </a:solidFill>
              <a:latin typeface="Bookman Old Style"/>
              <a:cs typeface="Bookman Old Style"/>
            </a:endParaRPr>
          </a:p>
        </p:txBody>
      </p:sp>
      <p:pic>
        <p:nvPicPr>
          <p:cNvPr id="6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0"/>
            <a:ext cx="9144001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p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8"/>
          <a:stretch/>
        </p:blipFill>
        <p:spPr>
          <a:xfrm>
            <a:off x="0" y="5259788"/>
            <a:ext cx="9152881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55"/>
    </mc:Choice>
    <mc:Fallback xmlns="">
      <p:transition xmlns:p14="http://schemas.microsoft.com/office/powerpoint/2010/main" spd="slow" advTm="147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62820"/>
            <a:ext cx="8229600" cy="909053"/>
          </a:xfrm>
        </p:spPr>
        <p:txBody>
          <a:bodyPr/>
          <a:lstStyle/>
          <a:p>
            <a:r>
              <a:rPr lang="en-US" sz="4800" dirty="0" smtClean="0"/>
              <a:t>Data Access Pattern in S3D</a:t>
            </a:r>
            <a:endParaRPr lang="en-US" sz="48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2237571" y="1081428"/>
            <a:ext cx="6145014" cy="4679190"/>
            <a:chOff x="2237571" y="1504716"/>
            <a:chExt cx="6145014" cy="4679190"/>
          </a:xfrm>
        </p:grpSpPr>
        <p:sp>
          <p:nvSpPr>
            <p:cNvPr id="6" name="Cube 5"/>
            <p:cNvSpPr/>
            <p:nvPr/>
          </p:nvSpPr>
          <p:spPr>
            <a:xfrm>
              <a:off x="2239750" y="1504716"/>
              <a:ext cx="6134460" cy="4675991"/>
            </a:xfrm>
            <a:prstGeom prst="cube">
              <a:avLst>
                <a:gd name="adj" fmla="val 35381"/>
              </a:avLst>
            </a:prstGeom>
            <a:solidFill>
              <a:schemeClr val="tx2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39749" y="5596780"/>
              <a:ext cx="4513998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37571" y="5001452"/>
              <a:ext cx="4516176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39749" y="4383309"/>
              <a:ext cx="4443978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237571" y="3787977"/>
              <a:ext cx="4446156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753747" y="2074959"/>
              <a:ext cx="1626661" cy="1735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758146" y="2665727"/>
              <a:ext cx="1595701" cy="1733547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753747" y="3290715"/>
              <a:ext cx="1628838" cy="1733547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753747" y="3881483"/>
              <a:ext cx="1626660" cy="1738107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627650" y="2768378"/>
              <a:ext cx="4554102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28624" y="2332712"/>
              <a:ext cx="4554102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92345" y="1908452"/>
              <a:ext cx="4491354" cy="2281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174786" y="2788908"/>
              <a:ext cx="6966" cy="293736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7575760" y="2344117"/>
              <a:ext cx="6966" cy="3030042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989806" y="1919856"/>
              <a:ext cx="0" cy="30300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178883" y="3153864"/>
              <a:ext cx="2177" cy="3030042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544735" y="3153864"/>
              <a:ext cx="2177" cy="3030042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867003" y="3153864"/>
              <a:ext cx="2177" cy="3030042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206703" y="3153864"/>
              <a:ext cx="2177" cy="3030042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3550762" y="3153864"/>
              <a:ext cx="2177" cy="3030042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894822" y="3153864"/>
              <a:ext cx="2177" cy="3030042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894822" y="1504716"/>
              <a:ext cx="1535028" cy="164914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552940" y="1504716"/>
              <a:ext cx="1535028" cy="164914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208881" y="1504716"/>
              <a:ext cx="1535028" cy="164914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869181" y="1504716"/>
              <a:ext cx="1535028" cy="164914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5544735" y="1508138"/>
              <a:ext cx="1535028" cy="164914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178882" y="1504716"/>
              <a:ext cx="1535028" cy="167538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2254905" y="5941224"/>
            <a:ext cx="44433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753747" y="4213808"/>
            <a:ext cx="1768309" cy="17274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534826" y="1081428"/>
            <a:ext cx="188" cy="30300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22118" y="5795892"/>
            <a:ext cx="128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</a:t>
            </a:r>
            <a:r>
              <a:rPr lang="en-US" sz="2800" dirty="0" err="1" smtClean="0"/>
              <a:t>x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465984" y="4770826"/>
            <a:ext cx="105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</a:t>
            </a:r>
            <a:r>
              <a:rPr lang="en-US" sz="2800" dirty="0" err="1" smtClean="0"/>
              <a:t>y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8353847" y="2367900"/>
            <a:ext cx="84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</a:t>
            </a:r>
            <a:r>
              <a:rPr lang="en-US" sz="2800" dirty="0" err="1" smtClean="0"/>
              <a:t>z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378789" y="888841"/>
            <a:ext cx="2240280" cy="1200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Each rank reads/writes its own data (sub-block)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10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37571" y="6185917"/>
            <a:ext cx="622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24700"/>
                </a:solidFill>
              </a:rPr>
              <a:t>Figure: I/O from </a:t>
            </a:r>
            <a:r>
              <a:rPr lang="en-US" sz="2800" dirty="0" err="1" smtClean="0">
                <a:solidFill>
                  <a:srgbClr val="B24700"/>
                </a:solidFill>
              </a:rPr>
              <a:t>px</a:t>
            </a:r>
            <a:r>
              <a:rPr lang="en-US" sz="2800" dirty="0" smtClean="0">
                <a:solidFill>
                  <a:srgbClr val="B24700"/>
                </a:solidFill>
              </a:rPr>
              <a:t> × </a:t>
            </a:r>
            <a:r>
              <a:rPr lang="en-US" sz="2800" dirty="0" err="1" smtClean="0">
                <a:solidFill>
                  <a:srgbClr val="B24700"/>
                </a:solidFill>
              </a:rPr>
              <a:t>py</a:t>
            </a:r>
            <a:r>
              <a:rPr lang="en-US" sz="2800" dirty="0" smtClean="0">
                <a:solidFill>
                  <a:srgbClr val="B24700"/>
                </a:solidFill>
              </a:rPr>
              <a:t> </a:t>
            </a:r>
            <a:r>
              <a:rPr lang="en-US" sz="2800" dirty="0">
                <a:solidFill>
                  <a:srgbClr val="B24700"/>
                </a:solidFill>
              </a:rPr>
              <a:t>× </a:t>
            </a:r>
            <a:r>
              <a:rPr lang="en-US" sz="2800" dirty="0" err="1" smtClean="0">
                <a:solidFill>
                  <a:srgbClr val="B24700"/>
                </a:solidFill>
              </a:rPr>
              <a:t>pz</a:t>
            </a:r>
            <a:r>
              <a:rPr lang="en-US" sz="2800" dirty="0" smtClean="0">
                <a:solidFill>
                  <a:srgbClr val="B24700"/>
                </a:solidFill>
              </a:rPr>
              <a:t> processes</a:t>
            </a:r>
            <a:endParaRPr lang="en-US" sz="2800" dirty="0">
              <a:solidFill>
                <a:srgbClr val="B24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0"/>
    </mc:Choice>
    <mc:Fallback xmlns="">
      <p:transition xmlns:p14="http://schemas.microsoft.com/office/powerpoint/2010/main" spd="slow" advTm="278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728998" y="3861995"/>
            <a:ext cx="344174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26361" y="1165687"/>
            <a:ext cx="0" cy="25843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08916" y="3826942"/>
            <a:ext cx="3050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west_east</a:t>
            </a:r>
            <a:r>
              <a:rPr lang="en-US" sz="2400" dirty="0" smtClean="0"/>
              <a:t> (we)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728999" y="1184787"/>
            <a:ext cx="3441742" cy="2500349"/>
            <a:chOff x="1049303" y="1984025"/>
            <a:chExt cx="5486400" cy="3657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1049303" y="19840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63703" y="19840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9303" y="2898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63703" y="2898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9303" y="38128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63703" y="38128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49303" y="47272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63703" y="47272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78103" y="19840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92503" y="19840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78103" y="2898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92503" y="2898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8103" y="38128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92503" y="38128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8103" y="47272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92503" y="47272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06903" y="19840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1303" y="19840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06903" y="2898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21303" y="2898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06903" y="38128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21303" y="38128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06903" y="47272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21303" y="47272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 rot="16200000">
            <a:off x="-1348458" y="2334308"/>
            <a:ext cx="321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south_north (</a:t>
            </a:r>
            <a:r>
              <a:rPr lang="en-US" sz="2400" dirty="0" err="1" smtClean="0"/>
              <a:t>sn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4330818" y="3060049"/>
            <a:ext cx="4581284" cy="3579716"/>
            <a:chOff x="4330818" y="3060049"/>
            <a:chExt cx="4581284" cy="3579716"/>
          </a:xfrm>
        </p:grpSpPr>
        <p:sp>
          <p:nvSpPr>
            <p:cNvPr id="74" name="Cube 73"/>
            <p:cNvSpPr/>
            <p:nvPr/>
          </p:nvSpPr>
          <p:spPr>
            <a:xfrm>
              <a:off x="4363382" y="3060049"/>
              <a:ext cx="4548720" cy="3577269"/>
            </a:xfrm>
            <a:prstGeom prst="cube">
              <a:avLst>
                <a:gd name="adj" fmla="val 35381"/>
              </a:avLst>
            </a:prstGeom>
            <a:solidFill>
              <a:schemeClr val="tx2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330818" y="6190597"/>
              <a:ext cx="3352455" cy="1745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4330818" y="5735154"/>
              <a:ext cx="3350840" cy="1745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363382" y="5262256"/>
              <a:ext cx="3319891" cy="1745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363382" y="4822516"/>
              <a:ext cx="3318276" cy="1744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7676493" y="3496302"/>
              <a:ext cx="1235609" cy="1326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7682957" y="3948256"/>
              <a:ext cx="1229145" cy="1326214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7678108" y="4426390"/>
              <a:ext cx="1233994" cy="1326214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7676493" y="4878313"/>
              <a:ext cx="1235609" cy="1326245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656459" y="4042493"/>
              <a:ext cx="3314443" cy="1744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965805" y="3702215"/>
              <a:ext cx="3302421" cy="8725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278514" y="3368918"/>
              <a:ext cx="3287035" cy="1745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 flipV="1">
              <a:off x="7965737" y="4042493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8263060" y="370221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8570077" y="3377643"/>
              <a:ext cx="0" cy="2318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7227273" y="432169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6757050" y="432169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6254510" y="432169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5764896" y="432169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5278514" y="432169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 flipV="1">
              <a:off x="4792132" y="4321695"/>
              <a:ext cx="1615" cy="2318070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4792132" y="3060049"/>
              <a:ext cx="1248240" cy="1261646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280128" y="3062667"/>
              <a:ext cx="1273106" cy="125902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5766510" y="3062667"/>
              <a:ext cx="1250742" cy="1259028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6256125" y="3060049"/>
              <a:ext cx="1241426" cy="1261646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57050" y="3062667"/>
              <a:ext cx="1208687" cy="1261646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227273" y="3062667"/>
              <a:ext cx="1206454" cy="1279096"/>
            </a:xfrm>
            <a:prstGeom prst="line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457200" y="-147048"/>
            <a:ext cx="8229600" cy="909053"/>
          </a:xfrm>
        </p:spPr>
        <p:txBody>
          <a:bodyPr/>
          <a:lstStyle/>
          <a:p>
            <a:r>
              <a:rPr lang="en-US" sz="4800" dirty="0" smtClean="0"/>
              <a:t>Common I/O Features 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28791" y="6479178"/>
            <a:ext cx="313159" cy="365125"/>
          </a:xfrm>
        </p:spPr>
        <p:txBody>
          <a:bodyPr/>
          <a:lstStyle/>
          <a:p>
            <a:fld id="{CCD45E23-C90F-E74D-95D7-3866B62E8079}" type="slidenum">
              <a:rPr lang="en-US" smtClean="0"/>
              <a:t>11</a:t>
            </a:fld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522677" y="2511514"/>
            <a:ext cx="434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</a:t>
            </a:r>
            <a:r>
              <a:rPr lang="en-US" sz="2400" dirty="0">
                <a:solidFill>
                  <a:srgbClr val="B24700"/>
                </a:solidFill>
              </a:rPr>
              <a:t>I/O from processes in </a:t>
            </a:r>
            <a:r>
              <a:rPr lang="en-US" sz="2400" dirty="0" smtClean="0">
                <a:solidFill>
                  <a:srgbClr val="B24700"/>
                </a:solidFill>
              </a:rPr>
              <a:t>3D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16282" y="4183067"/>
            <a:ext cx="434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I/O from processes in 2D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643" y="863409"/>
            <a:ext cx="390179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Row-order mapping results in contiguous data being accessed from ranks in the same node or neighboring node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824613" y="1210511"/>
            <a:ext cx="3280243" cy="599363"/>
            <a:chOff x="824613" y="1210511"/>
            <a:chExt cx="3280243" cy="599363"/>
          </a:xfrm>
        </p:grpSpPr>
        <p:sp>
          <p:nvSpPr>
            <p:cNvPr id="33" name="TextBox 32"/>
            <p:cNvSpPr txBox="1"/>
            <p:nvPr/>
          </p:nvSpPr>
          <p:spPr>
            <a:xfrm>
              <a:off x="1357449" y="1210511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24613" y="1222923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30956" y="1218947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520672" y="122509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094106" y="122509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691963" y="122509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63382" y="4275467"/>
            <a:ext cx="3270037" cy="591678"/>
            <a:chOff x="4374374" y="6731771"/>
            <a:chExt cx="3270037" cy="591678"/>
          </a:xfrm>
        </p:grpSpPr>
        <p:sp>
          <p:nvSpPr>
            <p:cNvPr id="65" name="TextBox 64"/>
            <p:cNvSpPr txBox="1"/>
            <p:nvPr/>
          </p:nvSpPr>
          <p:spPr>
            <a:xfrm>
              <a:off x="4841963" y="6738673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374374" y="6736408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0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9" y="6731771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2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850626" y="6737922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326368" y="6737922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4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810251" y="6737922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5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231518" y="6738673"/>
              <a:ext cx="41289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/>
                  <a:cs typeface="Arial"/>
                </a:rPr>
                <a:t>6</a:t>
              </a:r>
              <a:endParaRPr lang="en-US" sz="3200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98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58"/>
    </mc:Choice>
    <mc:Fallback xmlns="">
      <p:transition xmlns:p14="http://schemas.microsoft.com/office/powerpoint/2010/main" spd="slow" advTm="5625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374835" cy="909053"/>
          </a:xfrm>
        </p:spPr>
        <p:txBody>
          <a:bodyPr/>
          <a:lstStyle/>
          <a:p>
            <a:r>
              <a:rPr lang="en-US" sz="4800" dirty="0"/>
              <a:t>E</a:t>
            </a:r>
            <a:r>
              <a:rPr lang="en-US" sz="4800" dirty="0" smtClean="0"/>
              <a:t>ffect of Mapping 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159951" y="6043819"/>
            <a:ext cx="88082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Consecutive ranks in a row are ranks on the same or neighboring node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12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125368" y="163900"/>
            <a:ext cx="1901809" cy="1213047"/>
            <a:chOff x="6815208" y="576898"/>
            <a:chExt cx="2246771" cy="1450712"/>
          </a:xfrm>
        </p:grpSpPr>
        <p:sp>
          <p:nvSpPr>
            <p:cNvPr id="66" name="Cloud Callout 65"/>
            <p:cNvSpPr/>
            <p:nvPr/>
          </p:nvSpPr>
          <p:spPr>
            <a:xfrm>
              <a:off x="6815208" y="576898"/>
              <a:ext cx="2246771" cy="1450712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235483" y="791929"/>
              <a:ext cx="1451318" cy="942162"/>
              <a:chOff x="1049303" y="1984025"/>
              <a:chExt cx="5486400" cy="3657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049303" y="19840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963703" y="19840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049303" y="28984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63703" y="28984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49303" y="38128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963703" y="38128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49303" y="47272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963703" y="47272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878103" y="19840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792503" y="19840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878103" y="28984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792503" y="28984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8103" y="38128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792503" y="38128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878103" y="47272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792503" y="47272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706903" y="19840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621303" y="19840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706903" y="28984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621303" y="28984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706903" y="38128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621303" y="38128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706903" y="47272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621303" y="472722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234598" y="1085425"/>
            <a:ext cx="6484029" cy="2095812"/>
            <a:chOff x="39214" y="1541321"/>
            <a:chExt cx="6484029" cy="2095812"/>
          </a:xfrm>
        </p:grpSpPr>
        <p:sp>
          <p:nvSpPr>
            <p:cNvPr id="6" name="Rectangle 5"/>
            <p:cNvSpPr/>
            <p:nvPr/>
          </p:nvSpPr>
          <p:spPr>
            <a:xfrm>
              <a:off x="3956432" y="242070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96512" y="242070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C1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36592" y="242070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C2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876672" y="242070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C3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16352" y="2422955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C3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76272" y="2422955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C2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26592" y="2422955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C1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00623" y="2422955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98370" y="1541321"/>
              <a:ext cx="1512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000FF"/>
                  </a:solidFill>
                </a:rPr>
                <a:t>NODE 0</a:t>
              </a:r>
              <a:endParaRPr lang="en-US" sz="2800" dirty="0">
                <a:solidFill>
                  <a:srgbClr val="8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03178" y="1555432"/>
              <a:ext cx="1512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000FF"/>
                  </a:solidFill>
                </a:rPr>
                <a:t>NODE 1</a:t>
              </a:r>
              <a:endParaRPr lang="en-US" sz="2800" dirty="0">
                <a:solidFill>
                  <a:srgbClr val="8000FF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711067" y="2118530"/>
              <a:ext cx="1933223" cy="152400"/>
              <a:chOff x="1016000" y="688664"/>
              <a:chExt cx="1933223" cy="1524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016000" y="688664"/>
                <a:ext cx="193322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6000" y="688664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2949222" y="688664"/>
                <a:ext cx="1" cy="14957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4269980" y="2118530"/>
              <a:ext cx="1933223" cy="152400"/>
              <a:chOff x="1016000" y="688664"/>
              <a:chExt cx="1933223" cy="152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16000" y="688664"/>
                <a:ext cx="193322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16000" y="688664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949222" y="688664"/>
                <a:ext cx="1" cy="14957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39214" y="2447702"/>
              <a:ext cx="1345040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ROW </a:t>
              </a:r>
              <a:r>
                <a:rPr lang="en-US" sz="3200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63693" y="2832889"/>
              <a:ext cx="256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.   .   .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08764" y="2997053"/>
              <a:ext cx="640080" cy="640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48844" y="2997053"/>
              <a:ext cx="640080" cy="640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883163" y="2979371"/>
              <a:ext cx="640080" cy="640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53439" y="3326431"/>
            <a:ext cx="6484029" cy="2095812"/>
            <a:chOff x="58055" y="3782327"/>
            <a:chExt cx="6484029" cy="2095812"/>
          </a:xfrm>
        </p:grpSpPr>
        <p:sp>
          <p:nvSpPr>
            <p:cNvPr id="126" name="Rectangle 125"/>
            <p:cNvSpPr/>
            <p:nvPr/>
          </p:nvSpPr>
          <p:spPr>
            <a:xfrm>
              <a:off x="3975273" y="4661707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615353" y="4661707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C1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255433" y="4661707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C2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5895513" y="4661707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C3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3335193" y="466396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C3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695113" y="466396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C2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2045433" y="466396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C1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419464" y="4663961"/>
              <a:ext cx="640080" cy="64008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C0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017211" y="3782327"/>
              <a:ext cx="1512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000FF"/>
                  </a:solidFill>
                </a:rPr>
                <a:t>NODE 2</a:t>
              </a:r>
              <a:endParaRPr lang="en-US" sz="2800" dirty="0">
                <a:solidFill>
                  <a:srgbClr val="8000FF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22019" y="3796438"/>
              <a:ext cx="1512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8000FF"/>
                  </a:solidFill>
                </a:rPr>
                <a:t>NODE 3</a:t>
              </a:r>
              <a:endParaRPr lang="en-US" sz="2800" dirty="0">
                <a:solidFill>
                  <a:srgbClr val="8000FF"/>
                </a:solidFill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729908" y="4359536"/>
              <a:ext cx="1933223" cy="152400"/>
              <a:chOff x="1016000" y="688664"/>
              <a:chExt cx="1933223" cy="1524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1016000" y="688664"/>
                <a:ext cx="193322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016000" y="688664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2949222" y="688664"/>
                <a:ext cx="1" cy="14957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4288821" y="4359536"/>
              <a:ext cx="1933223" cy="152400"/>
              <a:chOff x="1016000" y="688664"/>
              <a:chExt cx="1933223" cy="152400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>
                <a:off x="1016000" y="688664"/>
                <a:ext cx="193322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1016000" y="688664"/>
                <a:ext cx="0" cy="1524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2949222" y="688664"/>
                <a:ext cx="1" cy="14957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2" name="Rectangle 111"/>
            <p:cNvSpPr/>
            <p:nvPr/>
          </p:nvSpPr>
          <p:spPr>
            <a:xfrm>
              <a:off x="58055" y="4688708"/>
              <a:ext cx="1391727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ROW 1</a:t>
              </a:r>
              <a:endParaRPr lang="en-US" sz="32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677061" y="5046559"/>
              <a:ext cx="256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.   .   .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27605" y="5238059"/>
              <a:ext cx="640080" cy="640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067685" y="5238059"/>
              <a:ext cx="640080" cy="640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9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902004" y="5232358"/>
              <a:ext cx="640080" cy="640080"/>
            </a:xfrm>
            <a:prstGeom prst="rect">
              <a:avLst/>
            </a:prstGeom>
            <a:noFill/>
            <a:ln w="2222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FF0000"/>
                  </a:solidFill>
                </a:rPr>
                <a:t>15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42" name="Straight Arrow Connector 141"/>
          <p:cNvCxnSpPr/>
          <p:nvPr/>
        </p:nvCxnSpPr>
        <p:spPr>
          <a:xfrm flipH="1" flipV="1">
            <a:off x="6820510" y="2362692"/>
            <a:ext cx="1011525" cy="58617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837047" y="3581827"/>
            <a:ext cx="994988" cy="798797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631898" y="2922128"/>
            <a:ext cx="204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Row-order mapping of consecutive ranks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5977" y="5343591"/>
            <a:ext cx="824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Placement of consecutive ranks in two rows in 4-core nodes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891244" y="2533141"/>
            <a:ext cx="640080" cy="640080"/>
          </a:xfrm>
          <a:prstGeom prst="rect">
            <a:avLst/>
          </a:prstGeom>
          <a:noFill/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910085" y="4787515"/>
            <a:ext cx="640080" cy="640080"/>
          </a:xfrm>
          <a:prstGeom prst="rect">
            <a:avLst/>
          </a:prstGeom>
          <a:noFill/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5" name="Curved Connector 4"/>
          <p:cNvCxnSpPr>
            <a:stCxn id="42" idx="1"/>
          </p:cNvCxnSpPr>
          <p:nvPr/>
        </p:nvCxnSpPr>
        <p:spPr>
          <a:xfrm rot="10800000" flipV="1">
            <a:off x="6563901" y="442179"/>
            <a:ext cx="917215" cy="1426325"/>
          </a:xfrm>
          <a:prstGeom prst="curvedConnector2">
            <a:avLst/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1" idx="3"/>
            <a:endCxn id="129" idx="3"/>
          </p:cNvCxnSpPr>
          <p:nvPr/>
        </p:nvCxnSpPr>
        <p:spPr>
          <a:xfrm flipH="1">
            <a:off x="6730977" y="639133"/>
            <a:ext cx="1978625" cy="3886718"/>
          </a:xfrm>
          <a:prstGeom prst="curvedConnector3">
            <a:avLst>
              <a:gd name="adj1" fmla="val -11553"/>
            </a:avLst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524892" y="2538493"/>
            <a:ext cx="640080" cy="640080"/>
          </a:xfrm>
          <a:prstGeom prst="rect">
            <a:avLst/>
          </a:prstGeom>
          <a:noFill/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43733" y="4779499"/>
            <a:ext cx="640080" cy="640080"/>
          </a:xfrm>
          <a:prstGeom prst="rect">
            <a:avLst/>
          </a:prstGeom>
          <a:noFill/>
          <a:ln w="22225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11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9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2"/>
    </mc:Choice>
    <mc:Fallback xmlns="">
      <p:transition xmlns:p14="http://schemas.microsoft.com/office/powerpoint/2010/main" spd="slow" advTm="877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053"/>
          </a:xfrm>
        </p:spPr>
        <p:txBody>
          <a:bodyPr/>
          <a:lstStyle/>
          <a:p>
            <a:r>
              <a:rPr lang="en-US" sz="4800" dirty="0" smtClean="0"/>
              <a:t>Effect of System Architecture 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9052" y="1377649"/>
            <a:ext cx="2563436" cy="420265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Nodes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82826" y="5710410"/>
            <a:ext cx="731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B24700"/>
                </a:solidFill>
              </a:rPr>
              <a:t>Figure: Blue Gene/Q compute and I/O nodes</a:t>
            </a:r>
            <a:endParaRPr lang="en-US" sz="2800" dirty="0">
              <a:solidFill>
                <a:srgbClr val="B247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95627" y="2059849"/>
            <a:ext cx="938311" cy="22340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Nodes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502197" y="1771873"/>
            <a:ext cx="1705501" cy="275188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GPFS filesystem</a:t>
            </a:r>
            <a:endParaRPr lang="en-US" dirty="0"/>
          </a:p>
        </p:txBody>
      </p:sp>
      <p:sp>
        <p:nvSpPr>
          <p:cNvPr id="46" name="Process 45"/>
          <p:cNvSpPr/>
          <p:nvPr/>
        </p:nvSpPr>
        <p:spPr>
          <a:xfrm>
            <a:off x="935679" y="3684686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ocess 46"/>
          <p:cNvSpPr/>
          <p:nvPr/>
        </p:nvSpPr>
        <p:spPr>
          <a:xfrm>
            <a:off x="1718404" y="3684686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rocess 47"/>
          <p:cNvSpPr/>
          <p:nvPr/>
        </p:nvSpPr>
        <p:spPr>
          <a:xfrm>
            <a:off x="2519781" y="3684686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rocess 48"/>
          <p:cNvSpPr/>
          <p:nvPr/>
        </p:nvSpPr>
        <p:spPr>
          <a:xfrm>
            <a:off x="935679" y="4326691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rocess 49"/>
          <p:cNvSpPr/>
          <p:nvPr/>
        </p:nvSpPr>
        <p:spPr>
          <a:xfrm>
            <a:off x="2519781" y="4326691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rocess 50"/>
          <p:cNvSpPr/>
          <p:nvPr/>
        </p:nvSpPr>
        <p:spPr>
          <a:xfrm>
            <a:off x="1718404" y="4326691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rocess 51"/>
          <p:cNvSpPr/>
          <p:nvPr/>
        </p:nvSpPr>
        <p:spPr>
          <a:xfrm>
            <a:off x="935679" y="2136819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rocess 52"/>
          <p:cNvSpPr/>
          <p:nvPr/>
        </p:nvSpPr>
        <p:spPr>
          <a:xfrm>
            <a:off x="1718404" y="2136819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rocess 53"/>
          <p:cNvSpPr/>
          <p:nvPr/>
        </p:nvSpPr>
        <p:spPr>
          <a:xfrm>
            <a:off x="2519781" y="2136819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rocess 54"/>
          <p:cNvSpPr/>
          <p:nvPr/>
        </p:nvSpPr>
        <p:spPr>
          <a:xfrm>
            <a:off x="935679" y="2789732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Process 55"/>
          <p:cNvSpPr/>
          <p:nvPr/>
        </p:nvSpPr>
        <p:spPr>
          <a:xfrm>
            <a:off x="2519781" y="2789732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Process 56"/>
          <p:cNvSpPr/>
          <p:nvPr/>
        </p:nvSpPr>
        <p:spPr>
          <a:xfrm>
            <a:off x="1718404" y="2789732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rocess 57"/>
          <p:cNvSpPr/>
          <p:nvPr/>
        </p:nvSpPr>
        <p:spPr>
          <a:xfrm>
            <a:off x="935679" y="1525391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Process 58"/>
          <p:cNvSpPr/>
          <p:nvPr/>
        </p:nvSpPr>
        <p:spPr>
          <a:xfrm>
            <a:off x="1718404" y="1525391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Process 59"/>
          <p:cNvSpPr/>
          <p:nvPr/>
        </p:nvSpPr>
        <p:spPr>
          <a:xfrm>
            <a:off x="2519781" y="1525391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rocess 60"/>
          <p:cNvSpPr/>
          <p:nvPr/>
        </p:nvSpPr>
        <p:spPr>
          <a:xfrm>
            <a:off x="935212" y="4984685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rocess 61"/>
          <p:cNvSpPr/>
          <p:nvPr/>
        </p:nvSpPr>
        <p:spPr>
          <a:xfrm>
            <a:off x="2519314" y="4984685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rocess 62"/>
          <p:cNvSpPr/>
          <p:nvPr/>
        </p:nvSpPr>
        <p:spPr>
          <a:xfrm>
            <a:off x="1717937" y="4984685"/>
            <a:ext cx="592765" cy="435055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Magnetic Disk 63"/>
          <p:cNvSpPr/>
          <p:nvPr/>
        </p:nvSpPr>
        <p:spPr>
          <a:xfrm>
            <a:off x="6773332" y="2059849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agnetic Disk 64"/>
          <p:cNvSpPr/>
          <p:nvPr/>
        </p:nvSpPr>
        <p:spPr>
          <a:xfrm>
            <a:off x="7101223" y="2236425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agnetic Disk 65"/>
          <p:cNvSpPr/>
          <p:nvPr/>
        </p:nvSpPr>
        <p:spPr>
          <a:xfrm>
            <a:off x="7421417" y="2436756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agnetic Disk 66"/>
          <p:cNvSpPr/>
          <p:nvPr/>
        </p:nvSpPr>
        <p:spPr>
          <a:xfrm>
            <a:off x="7769320" y="2643489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agnetic Disk 68"/>
          <p:cNvSpPr/>
          <p:nvPr/>
        </p:nvSpPr>
        <p:spPr>
          <a:xfrm>
            <a:off x="6773332" y="3450566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Magnetic Disk 69"/>
          <p:cNvSpPr/>
          <p:nvPr/>
        </p:nvSpPr>
        <p:spPr>
          <a:xfrm>
            <a:off x="7101223" y="3627142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Magnetic Disk 70"/>
          <p:cNvSpPr/>
          <p:nvPr/>
        </p:nvSpPr>
        <p:spPr>
          <a:xfrm>
            <a:off x="7421417" y="3827473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Magnetic Disk 71"/>
          <p:cNvSpPr/>
          <p:nvPr/>
        </p:nvSpPr>
        <p:spPr>
          <a:xfrm>
            <a:off x="7769320" y="4034206"/>
            <a:ext cx="230910" cy="29248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rot="1034086">
            <a:off x="3118653" y="2350148"/>
            <a:ext cx="1169820" cy="2911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20614214">
            <a:off x="3129839" y="3653700"/>
            <a:ext cx="1169820" cy="2911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Bent-Up Arrow 76"/>
          <p:cNvSpPr/>
          <p:nvPr/>
        </p:nvSpPr>
        <p:spPr>
          <a:xfrm>
            <a:off x="2137662" y="2590697"/>
            <a:ext cx="764237" cy="458390"/>
          </a:xfrm>
          <a:prstGeom prst="bentUpArrow">
            <a:avLst>
              <a:gd name="adj1" fmla="val 14925"/>
              <a:gd name="adj2" fmla="val 17444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Bent-Up Arrow 77"/>
          <p:cNvSpPr/>
          <p:nvPr/>
        </p:nvSpPr>
        <p:spPr>
          <a:xfrm>
            <a:off x="1167573" y="2544515"/>
            <a:ext cx="1688144" cy="458390"/>
          </a:xfrm>
          <a:prstGeom prst="bentUpArrow">
            <a:avLst>
              <a:gd name="adj1" fmla="val 14925"/>
              <a:gd name="adj2" fmla="val 17444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Up Arrow 81"/>
          <p:cNvSpPr/>
          <p:nvPr/>
        </p:nvSpPr>
        <p:spPr>
          <a:xfrm>
            <a:off x="2755515" y="4091077"/>
            <a:ext cx="146384" cy="115463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Bent-Up Arrow 79"/>
          <p:cNvSpPr/>
          <p:nvPr/>
        </p:nvSpPr>
        <p:spPr>
          <a:xfrm>
            <a:off x="1261634" y="4113123"/>
            <a:ext cx="1739420" cy="1132591"/>
          </a:xfrm>
          <a:prstGeom prst="bentUpArrow">
            <a:avLst>
              <a:gd name="adj1" fmla="val 8115"/>
              <a:gd name="adj2" fmla="val 11315"/>
              <a:gd name="adj3" fmla="val 141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>
            <a:off x="5295455" y="3027750"/>
            <a:ext cx="1169820" cy="29115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2451352" y="1998997"/>
            <a:ext cx="808729" cy="64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 Node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452238" y="3557601"/>
            <a:ext cx="808729" cy="644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Bridge Node</a:t>
            </a:r>
            <a:endParaRPr lang="en-US" dirty="0"/>
          </a:p>
        </p:txBody>
      </p:sp>
      <p:sp>
        <p:nvSpPr>
          <p:cNvPr id="86" name="32-Point Star 85"/>
          <p:cNvSpPr/>
          <p:nvPr/>
        </p:nvSpPr>
        <p:spPr>
          <a:xfrm>
            <a:off x="3007945" y="2311527"/>
            <a:ext cx="4093278" cy="3318303"/>
          </a:xfrm>
          <a:prstGeom prst="star32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3538999" y="3126265"/>
            <a:ext cx="29387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328"/>
            <a:r>
              <a:rPr lang="en-US" sz="2800" dirty="0" smtClean="0"/>
              <a:t>Multiple requests on same links</a:t>
            </a:r>
          </a:p>
          <a:p>
            <a:pPr marL="338328"/>
            <a:r>
              <a:rPr lang="en-US" sz="2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Congested interconnect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73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19"/>
    </mc:Choice>
    <mc:Fallback xmlns="">
      <p:transition xmlns:p14="http://schemas.microsoft.com/office/powerpoint/2010/main" spd="slow" advTm="1431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FF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animBg="1"/>
      <p:bldP spid="78" grpId="0" animBg="1"/>
      <p:bldP spid="82" grpId="0" animBg="1"/>
      <p:bldP spid="80" grpId="0" animBg="1"/>
      <p:bldP spid="84" grpId="0"/>
      <p:bldP spid="85" grpId="0"/>
      <p:bldP spid="86" grpId="0" animBg="1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73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Hie</a:t>
            </a:r>
            <a:r>
              <a:rPr lang="en-US" dirty="0"/>
              <a:t>rarchical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ead-write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ptimizations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HieRO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1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"/>
    </mc:Choice>
    <mc:Fallback xmlns="">
      <p:transition xmlns:p14="http://schemas.microsoft.com/office/powerpoint/2010/main" spd="slow" advTm="35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81410"/>
            <a:ext cx="8229600" cy="830409"/>
          </a:xfrm>
        </p:spPr>
        <p:txBody>
          <a:bodyPr/>
          <a:lstStyle/>
          <a:p>
            <a:r>
              <a:rPr lang="en-US" sz="4800" dirty="0" smtClean="0"/>
              <a:t>HieRO Overview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24636" y="3806443"/>
            <a:ext cx="836728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Select </a:t>
            </a:r>
            <a:r>
              <a:rPr lang="en-US" sz="2800" dirty="0">
                <a:solidFill>
                  <a:srgbClr val="FF0000"/>
                </a:solidFill>
              </a:rPr>
              <a:t>few</a:t>
            </a:r>
            <a:r>
              <a:rPr lang="en-US" sz="2800" dirty="0"/>
              <a:t> processes (ranks) as </a:t>
            </a:r>
            <a:r>
              <a:rPr lang="en-US" sz="2800" dirty="0" smtClean="0"/>
              <a:t>leaders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Primary leaders: Processes in a row/column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Secondary leaders: Processes in a node</a:t>
            </a:r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Perform I/O through leader </a:t>
            </a:r>
            <a:r>
              <a:rPr lang="en-US" sz="2800" dirty="0" smtClean="0"/>
              <a:t>processes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Leverage the high-bandwidth low-latency </a:t>
            </a:r>
            <a:r>
              <a:rPr lang="en-US" sz="2800" dirty="0" smtClean="0"/>
              <a:t>interconnect</a:t>
            </a:r>
            <a:r>
              <a:rPr lang="en-US" sz="2800" dirty="0"/>
              <a:t> </a:t>
            </a:r>
            <a:r>
              <a:rPr lang="en-US" sz="2800" dirty="0" smtClean="0"/>
              <a:t>to scatter/gather from leaders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08354" y="1411085"/>
            <a:ext cx="547734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Reduce interconnect contention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Reduce intra-node congestion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Minimize number of I/O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8146" y="826309"/>
            <a:ext cx="185090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7796" y="3181565"/>
            <a:ext cx="1769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Approach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426245" y="2286790"/>
            <a:ext cx="293064" cy="3138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0605" y="843204"/>
            <a:ext cx="293064" cy="3138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05396" y="843204"/>
            <a:ext cx="293064" cy="3138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56416" y="843204"/>
            <a:ext cx="293064" cy="3138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33181" y="843204"/>
            <a:ext cx="293064" cy="3138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>
            <a:stCxn id="9" idx="2"/>
            <a:endCxn id="3" idx="0"/>
          </p:cNvCxnSpPr>
          <p:nvPr/>
        </p:nvCxnSpPr>
        <p:spPr>
          <a:xfrm rot="16200000" flipH="1">
            <a:off x="6535109" y="1249121"/>
            <a:ext cx="1129697" cy="945640"/>
          </a:xfrm>
          <a:prstGeom prst="curvedConnector3">
            <a:avLst/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0" idx="2"/>
            <a:endCxn id="3" idx="0"/>
          </p:cNvCxnSpPr>
          <p:nvPr/>
        </p:nvCxnSpPr>
        <p:spPr>
          <a:xfrm rot="5400000">
            <a:off x="7497505" y="1232366"/>
            <a:ext cx="1129697" cy="979151"/>
          </a:xfrm>
          <a:prstGeom prst="curvedConnector3">
            <a:avLst/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2" idx="2"/>
            <a:endCxn id="3" idx="0"/>
          </p:cNvCxnSpPr>
          <p:nvPr/>
        </p:nvCxnSpPr>
        <p:spPr>
          <a:xfrm rot="16200000" flipH="1">
            <a:off x="6861397" y="1575409"/>
            <a:ext cx="1129697" cy="293064"/>
          </a:xfrm>
          <a:prstGeom prst="curvedConnector3">
            <a:avLst/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1" idx="2"/>
            <a:endCxn id="3" idx="0"/>
          </p:cNvCxnSpPr>
          <p:nvPr/>
        </p:nvCxnSpPr>
        <p:spPr>
          <a:xfrm rot="5400000">
            <a:off x="7173015" y="1556856"/>
            <a:ext cx="1129697" cy="330171"/>
          </a:xfrm>
          <a:prstGeom prst="curvedConnector3">
            <a:avLst/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0" idx="2"/>
            <a:endCxn id="3" idx="2"/>
          </p:cNvCxnSpPr>
          <p:nvPr/>
        </p:nvCxnSpPr>
        <p:spPr>
          <a:xfrm rot="5400000">
            <a:off x="7340560" y="1389311"/>
            <a:ext cx="1443586" cy="979151"/>
          </a:xfrm>
          <a:prstGeom prst="curvedConnector3">
            <a:avLst>
              <a:gd name="adj1" fmla="val 115836"/>
            </a:avLst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9" idx="2"/>
            <a:endCxn id="3" idx="2"/>
          </p:cNvCxnSpPr>
          <p:nvPr/>
        </p:nvCxnSpPr>
        <p:spPr>
          <a:xfrm rot="16200000" flipH="1">
            <a:off x="6378164" y="1406066"/>
            <a:ext cx="1443586" cy="945640"/>
          </a:xfrm>
          <a:prstGeom prst="curvedConnector3">
            <a:avLst>
              <a:gd name="adj1" fmla="val 115836"/>
            </a:avLst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2" idx="2"/>
            <a:endCxn id="3" idx="2"/>
          </p:cNvCxnSpPr>
          <p:nvPr/>
        </p:nvCxnSpPr>
        <p:spPr>
          <a:xfrm rot="16200000" flipH="1">
            <a:off x="6704452" y="1732354"/>
            <a:ext cx="1443586" cy="293064"/>
          </a:xfrm>
          <a:prstGeom prst="curvedConnector3">
            <a:avLst>
              <a:gd name="adj1" fmla="val 115836"/>
            </a:avLst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11" idx="2"/>
            <a:endCxn id="3" idx="2"/>
          </p:cNvCxnSpPr>
          <p:nvPr/>
        </p:nvCxnSpPr>
        <p:spPr>
          <a:xfrm rot="5400000">
            <a:off x="7016070" y="1713801"/>
            <a:ext cx="1443586" cy="330171"/>
          </a:xfrm>
          <a:prstGeom prst="curvedConnector3">
            <a:avLst>
              <a:gd name="adj1" fmla="val 115836"/>
            </a:avLst>
          </a:prstGeom>
          <a:ln w="38100">
            <a:solidFill>
              <a:schemeClr val="tx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25325" y="2777957"/>
            <a:ext cx="2940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Network contention for I/O</a:t>
            </a:r>
            <a:endParaRPr lang="en-US" sz="2400" dirty="0">
              <a:solidFill>
                <a:srgbClr val="B247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7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83"/>
    </mc:Choice>
    <mc:Fallback xmlns="">
      <p:transition xmlns:p14="http://schemas.microsoft.com/office/powerpoint/2010/main" spd="slow" advTm="771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22109" y="0"/>
            <a:ext cx="9388220" cy="700149"/>
          </a:xfrm>
        </p:spPr>
        <p:txBody>
          <a:bodyPr/>
          <a:lstStyle/>
          <a:p>
            <a:r>
              <a:rPr lang="en-US" sz="4800" dirty="0" smtClean="0"/>
              <a:t>Hierarchical Read-write Optimizations 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35088" y="984298"/>
            <a:ext cx="8454048" cy="5416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Two-stage optimization</a:t>
            </a: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Write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Leaders gather data from row/column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Leaders write on behalf of all processes</a:t>
            </a: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Read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Leaders read on behalf of all processes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Leaders scatter the data to all processes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Three-stage optimization</a:t>
            </a: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Write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Secondary leaders gather data from ranks in a node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Primary leaders </a:t>
            </a:r>
            <a:r>
              <a:rPr lang="en-US" sz="2400" dirty="0" smtClean="0">
                <a:solidFill>
                  <a:srgbClr val="000000"/>
                </a:solidFill>
              </a:rPr>
              <a:t>gather </a:t>
            </a:r>
            <a:r>
              <a:rPr lang="en-US" sz="2400" dirty="0">
                <a:solidFill>
                  <a:srgbClr val="000000"/>
                </a:solidFill>
              </a:rPr>
              <a:t>data from secondary leaders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Primary leaders issue the write requests</a:t>
            </a:r>
            <a:endParaRPr lang="en-US" sz="2400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Read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Primary </a:t>
            </a:r>
            <a:r>
              <a:rPr lang="en-US" sz="2400" dirty="0">
                <a:solidFill>
                  <a:srgbClr val="000000"/>
                </a:solidFill>
              </a:rPr>
              <a:t>leaders issue the </a:t>
            </a:r>
            <a:r>
              <a:rPr lang="en-US" sz="2400" dirty="0" smtClean="0">
                <a:solidFill>
                  <a:srgbClr val="000000"/>
                </a:solidFill>
              </a:rPr>
              <a:t>read requests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Primary </a:t>
            </a:r>
            <a:r>
              <a:rPr lang="en-US" sz="2400" dirty="0">
                <a:solidFill>
                  <a:srgbClr val="000000"/>
                </a:solidFill>
              </a:rPr>
              <a:t>leaders </a:t>
            </a:r>
            <a:r>
              <a:rPr lang="en-US" sz="2400" dirty="0" smtClean="0">
                <a:solidFill>
                  <a:srgbClr val="000000"/>
                </a:solidFill>
              </a:rPr>
              <a:t>distribute data to secondary leaders</a:t>
            </a:r>
          </a:p>
          <a:p>
            <a:pPr marL="1371600" lvl="2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Secondary leaders </a:t>
            </a:r>
            <a:r>
              <a:rPr lang="en-US" sz="2400" dirty="0" smtClean="0">
                <a:solidFill>
                  <a:srgbClr val="000000"/>
                </a:solidFill>
              </a:rPr>
              <a:t>scatter data to ranks </a:t>
            </a:r>
            <a:r>
              <a:rPr lang="en-US" sz="2400" dirty="0">
                <a:solidFill>
                  <a:srgbClr val="000000"/>
                </a:solidFill>
              </a:rPr>
              <a:t>in a </a:t>
            </a:r>
            <a:r>
              <a:rPr lang="en-US" sz="2400" dirty="0" smtClean="0">
                <a:solidFill>
                  <a:srgbClr val="000000"/>
                </a:solidFill>
              </a:rPr>
              <a:t>node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3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92"/>
    </mc:Choice>
    <mc:Fallback xmlns="">
      <p:transition xmlns:p14="http://schemas.microsoft.com/office/powerpoint/2010/main" spd="slow" advTm="1090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4476" y="1551418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455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463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471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479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487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4495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85036" y="155141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04476" y="2191498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4455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8463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2471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479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0487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4495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85036" y="2191498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304476" y="2836086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4455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8463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2471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6479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0487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14495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785036" y="283608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04476" y="3476166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94455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58463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2471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6479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0487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14495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785036" y="347616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04476" y="4103246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4455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8463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22471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86479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50487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14495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85036" y="410324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304476" y="4743326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94455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58463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2471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6479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0487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14495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785036" y="4743326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304476" y="5387914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94455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58463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2471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6479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50487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4495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785036" y="5387914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670242" y="1873190"/>
            <a:ext cx="4549225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738833" y="848100"/>
            <a:ext cx="2046203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Distribute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1670242" y="2505368"/>
            <a:ext cx="4549225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72693" y="528962"/>
            <a:ext cx="15572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Leaders</a:t>
            </a:r>
            <a:endParaRPr lang="en-US" sz="3200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1670242" y="1052736"/>
            <a:ext cx="0" cy="463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4298" y="1610699"/>
            <a:ext cx="12553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Row 0</a:t>
            </a:r>
            <a:endParaRPr lang="en-US" sz="3200" dirty="0"/>
          </a:p>
        </p:txBody>
      </p:sp>
      <p:sp>
        <p:nvSpPr>
          <p:cNvPr id="98" name="TextBox 97"/>
          <p:cNvSpPr txBox="1"/>
          <p:nvPr/>
        </p:nvSpPr>
        <p:spPr>
          <a:xfrm>
            <a:off x="94298" y="2221150"/>
            <a:ext cx="125532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Row 1</a:t>
            </a:r>
            <a:endParaRPr lang="en-US" sz="3200" dirty="0"/>
          </a:p>
        </p:txBody>
      </p:sp>
      <p:sp>
        <p:nvSpPr>
          <p:cNvPr id="99" name="TextBox 98"/>
          <p:cNvSpPr txBox="1"/>
          <p:nvPr/>
        </p:nvSpPr>
        <p:spPr>
          <a:xfrm>
            <a:off x="94297" y="2868280"/>
            <a:ext cx="12553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Row 2</a:t>
            </a:r>
            <a:endParaRPr lang="en-US" sz="3200" dirty="0"/>
          </a:p>
        </p:txBody>
      </p:sp>
      <p:sp>
        <p:nvSpPr>
          <p:cNvPr id="100" name="TextBox 99"/>
          <p:cNvSpPr txBox="1"/>
          <p:nvPr/>
        </p:nvSpPr>
        <p:spPr>
          <a:xfrm rot="16200000">
            <a:off x="-170221" y="4147806"/>
            <a:ext cx="2072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.   .   .</a:t>
            </a:r>
          </a:p>
          <a:p>
            <a:pPr algn="ctr"/>
            <a:endParaRPr lang="en-US" sz="4400" dirty="0"/>
          </a:p>
        </p:txBody>
      </p:sp>
      <p:sp>
        <p:nvSpPr>
          <p:cNvPr id="1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563"/>
          </a:xfrm>
        </p:spPr>
        <p:txBody>
          <a:bodyPr/>
          <a:lstStyle/>
          <a:p>
            <a:r>
              <a:rPr lang="en-US" sz="4800" dirty="0" smtClean="0"/>
              <a:t>Two-stage Optimization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17</a:t>
            </a:fld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6976" y="5973797"/>
            <a:ext cx="745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Two-stage optimization for reads through row leaders and subsequent distribution to all processes in each row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29550" y="1296401"/>
            <a:ext cx="2157275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6032" indent="-256032">
              <a:buFont typeface="Wingdings" charset="2"/>
              <a:buChar char="ü"/>
            </a:pPr>
            <a:r>
              <a:rPr lang="en-US" sz="2400" dirty="0" smtClean="0"/>
              <a:t>I/O only from a few ranks</a:t>
            </a:r>
          </a:p>
          <a:p>
            <a:pPr marL="256032" indent="-256032">
              <a:buFont typeface="Wingdings" charset="2"/>
              <a:buChar char="ü"/>
            </a:pPr>
            <a:r>
              <a:rPr lang="en-US" sz="2400" dirty="0" smtClean="0"/>
              <a:t>No I/O from consecutive ranks in a row</a:t>
            </a:r>
          </a:p>
          <a:p>
            <a:pPr marL="256032" indent="-256032">
              <a:buFont typeface="Wingdings" charset="2"/>
              <a:buChar char="ü"/>
            </a:pPr>
            <a:r>
              <a:rPr lang="en-US" sz="2400" dirty="0"/>
              <a:t>Reduced </a:t>
            </a:r>
            <a:r>
              <a:rPr lang="en-US" sz="2400" dirty="0" smtClean="0"/>
              <a:t>congestion</a:t>
            </a:r>
          </a:p>
          <a:p>
            <a:pPr marL="256032" indent="-256032">
              <a:buFont typeface="Wingdings" charset="2"/>
              <a:buChar char="ü"/>
            </a:pPr>
            <a:r>
              <a:rPr lang="en-US" sz="2400" dirty="0" smtClean="0"/>
              <a:t>Data scattered on the high-bandwidth network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31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8499" y="1703346"/>
            <a:ext cx="141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Row 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221320" y="2168359"/>
            <a:ext cx="141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Row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224141" y="2649562"/>
            <a:ext cx="141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Row 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77161" y="638539"/>
            <a:ext cx="28980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Primary Leaders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30967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FF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8167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3830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11030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68230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25430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82630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39830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05493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62693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9893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77093" y="173393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30967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88167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53830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11030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68230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25430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82630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39830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05493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62693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19893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77093" y="219677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930967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388167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853830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311030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68230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25430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82630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39830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05493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062693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519893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977093" y="266126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30967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388167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853830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311030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768230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25430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682630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39830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05493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062693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19893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977093" y="31241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930967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388167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853830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11030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768230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25430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682630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139830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605493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062693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519893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977093" y="35813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930967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88167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853830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311030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768230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225430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682630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139830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605493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062693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519893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977093" y="4044152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930967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388167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853830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311030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768230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225430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682630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139830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605493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062693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519893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977093" y="4508648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930967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388167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853830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2311030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768230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25430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682630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139830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605493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062693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519893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977093" y="497149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930967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388167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853830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311030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768230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3225430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682630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139830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605493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062693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519893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977093" y="5427047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8" name="Straight Arrow Connector 157"/>
          <p:cNvCxnSpPr/>
          <p:nvPr/>
        </p:nvCxnSpPr>
        <p:spPr>
          <a:xfrm flipH="1">
            <a:off x="3006089" y="1176216"/>
            <a:ext cx="9024" cy="506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4462913" y="1100016"/>
            <a:ext cx="403924" cy="583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H="1">
            <a:off x="1146514" y="1100016"/>
            <a:ext cx="496999" cy="583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 rot="16200000">
            <a:off x="-992549" y="4231542"/>
            <a:ext cx="257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.   .   .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18</a:t>
            </a:fld>
            <a:endParaRPr lang="en-US"/>
          </a:p>
        </p:txBody>
      </p:sp>
      <p:sp>
        <p:nvSpPr>
          <p:cNvPr id="1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563"/>
          </a:xfrm>
        </p:spPr>
        <p:txBody>
          <a:bodyPr/>
          <a:lstStyle/>
          <a:p>
            <a:r>
              <a:rPr lang="en-US" sz="4800" dirty="0" smtClean="0"/>
              <a:t>Three-stage Optimization</a:t>
            </a:r>
            <a:endParaRPr lang="en-US" sz="4800" dirty="0"/>
          </a:p>
        </p:txBody>
      </p:sp>
      <p:cxnSp>
        <p:nvCxnSpPr>
          <p:cNvPr id="164" name="Straight Arrow Connector 163"/>
          <p:cNvCxnSpPr/>
          <p:nvPr/>
        </p:nvCxnSpPr>
        <p:spPr>
          <a:xfrm>
            <a:off x="1146514" y="2026509"/>
            <a:ext cx="0" cy="3721232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H="1">
            <a:off x="2995590" y="2037211"/>
            <a:ext cx="1240" cy="3710530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4866837" y="2026509"/>
            <a:ext cx="0" cy="3721232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1113968" y="2078808"/>
            <a:ext cx="1522304" cy="0"/>
          </a:xfrm>
          <a:prstGeom prst="line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322884" y="167477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Node 0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2944266" y="2078808"/>
            <a:ext cx="1522304" cy="0"/>
          </a:xfrm>
          <a:prstGeom prst="line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3161323" y="1674770"/>
            <a:ext cx="108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Node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0644" y="5884246"/>
            <a:ext cx="654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Primary leaders on 0</a:t>
            </a:r>
            <a:r>
              <a:rPr lang="en-US" sz="2400" baseline="30000" dirty="0" smtClean="0">
                <a:solidFill>
                  <a:srgbClr val="B24700"/>
                </a:solidFill>
              </a:rPr>
              <a:t>th</a:t>
            </a:r>
            <a:r>
              <a:rPr lang="en-US" sz="2400" dirty="0" smtClean="0">
                <a:solidFill>
                  <a:srgbClr val="B24700"/>
                </a:solidFill>
              </a:rPr>
              <a:t> core of 0</a:t>
            </a:r>
            <a:r>
              <a:rPr lang="en-US" sz="2400" baseline="30000" dirty="0" smtClean="0">
                <a:solidFill>
                  <a:srgbClr val="B24700"/>
                </a:solidFill>
              </a:rPr>
              <a:t>th</a:t>
            </a:r>
            <a:r>
              <a:rPr lang="en-US" sz="2400" dirty="0" smtClean="0">
                <a:solidFill>
                  <a:srgbClr val="B24700"/>
                </a:solidFill>
              </a:rPr>
              <a:t> row distribute the data read along their columns </a:t>
            </a:r>
            <a:endParaRPr lang="en-US" sz="2400" dirty="0">
              <a:solidFill>
                <a:srgbClr val="B24700"/>
              </a:solidFill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4773740" y="2084807"/>
            <a:ext cx="1522304" cy="0"/>
          </a:xfrm>
          <a:prstGeom prst="line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990797" y="1664487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Node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6558587" y="3896232"/>
            <a:ext cx="251011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" indent="-137160">
              <a:buFont typeface="Wingdings" charset="2"/>
              <a:buChar char="ü"/>
            </a:pPr>
            <a:r>
              <a:rPr lang="en-US" sz="2400" dirty="0"/>
              <a:t>F</a:t>
            </a:r>
            <a:r>
              <a:rPr lang="en-US" sz="2400" dirty="0" smtClean="0"/>
              <a:t>ew I/O requests: from primary leaders</a:t>
            </a:r>
          </a:p>
          <a:p>
            <a:pPr marL="137160" indent="-137160">
              <a:buFont typeface="Wingdings" charset="2"/>
              <a:buChar char="ü"/>
            </a:pPr>
            <a:r>
              <a:rPr lang="en-US" sz="2400" dirty="0" smtClean="0"/>
              <a:t>More reduced network contention</a:t>
            </a:r>
          </a:p>
        </p:txBody>
      </p:sp>
      <p:grpSp>
        <p:nvGrpSpPr>
          <p:cNvPr id="197" name="Group 196"/>
          <p:cNvGrpSpPr/>
          <p:nvPr/>
        </p:nvGrpSpPr>
        <p:grpSpPr>
          <a:xfrm>
            <a:off x="898167" y="1198104"/>
            <a:ext cx="1914458" cy="472749"/>
            <a:chOff x="660430" y="1225098"/>
            <a:chExt cx="2380841" cy="472749"/>
          </a:xfrm>
        </p:grpSpPr>
        <p:sp>
          <p:nvSpPr>
            <p:cNvPr id="198" name="TextBox 197"/>
            <p:cNvSpPr txBox="1"/>
            <p:nvPr/>
          </p:nvSpPr>
          <p:spPr>
            <a:xfrm>
              <a:off x="1227881" y="1234934"/>
              <a:ext cx="6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Garamond"/>
                  <a:cs typeface="Garamond"/>
                </a:rPr>
                <a:t>C1</a:t>
              </a:r>
              <a:endParaRPr lang="en-US" sz="2400" dirty="0">
                <a:solidFill>
                  <a:srgbClr val="0000FF"/>
                </a:solidFill>
                <a:latin typeface="Garamond"/>
                <a:cs typeface="Garamond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660430" y="1236182"/>
              <a:ext cx="6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Garamond"/>
                  <a:cs typeface="Garamond"/>
                </a:rPr>
                <a:t>C0</a:t>
              </a:r>
              <a:endParaRPr lang="en-US" sz="2400" dirty="0">
                <a:solidFill>
                  <a:srgbClr val="0000FF"/>
                </a:solidFill>
                <a:latin typeface="Garamond"/>
                <a:cs typeface="Garamond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1799341" y="1235229"/>
              <a:ext cx="6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Garamond"/>
                  <a:cs typeface="Garamond"/>
                </a:rPr>
                <a:t>C2</a:t>
              </a:r>
              <a:endParaRPr lang="en-US" sz="2400" dirty="0">
                <a:solidFill>
                  <a:srgbClr val="0000FF"/>
                </a:solidFill>
                <a:latin typeface="Garamond"/>
                <a:cs typeface="Garamond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89057" y="1225098"/>
              <a:ext cx="652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Garamond"/>
                  <a:cs typeface="Garamond"/>
                </a:rPr>
                <a:t>C3</a:t>
              </a:r>
              <a:endParaRPr lang="en-US" sz="2400" dirty="0">
                <a:solidFill>
                  <a:srgbClr val="0000FF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7398946" y="638539"/>
            <a:ext cx="1455315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0000FF"/>
                </a:solidFill>
                <a:latin typeface="Garamond"/>
                <a:cs typeface="Garamond"/>
              </a:rPr>
              <a:t>C0 – Core 0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Garamond"/>
                <a:cs typeface="Garamond"/>
              </a:rPr>
              <a:t>C1 – Core 1</a:t>
            </a:r>
          </a:p>
          <a:p>
            <a:r>
              <a:rPr lang="en-US" sz="2100" dirty="0" smtClean="0">
                <a:solidFill>
                  <a:srgbClr val="0000FF"/>
                </a:solidFill>
                <a:latin typeface="Garamond"/>
                <a:cs typeface="Garamond"/>
              </a:rPr>
              <a:t>…</a:t>
            </a:r>
            <a:endParaRPr lang="en-US" sz="2100" dirty="0">
              <a:solidFill>
                <a:srgbClr val="0000FF"/>
              </a:solidFill>
              <a:latin typeface="Garamond"/>
              <a:cs typeface="Garamond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6558587" y="1761852"/>
            <a:ext cx="251011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" indent="-137160">
              <a:buFont typeface="Wingdings" charset="2"/>
              <a:buChar char="ü"/>
            </a:pPr>
            <a:r>
              <a:rPr lang="en-US" sz="2400" dirty="0" smtClean="0"/>
              <a:t>Stage 1: Primary leaders read data</a:t>
            </a:r>
          </a:p>
          <a:p>
            <a:pPr marL="137160" indent="-137160">
              <a:buFont typeface="Wingdings" charset="2"/>
              <a:buChar char="ü"/>
            </a:pPr>
            <a:r>
              <a:rPr lang="en-US" sz="2400" dirty="0" smtClean="0"/>
              <a:t>Stage 2: Primary leaders scatter to secondary leaders</a:t>
            </a:r>
          </a:p>
        </p:txBody>
      </p:sp>
    </p:spTree>
    <p:extLst>
      <p:ext uri="{BB962C8B-B14F-4D97-AF65-F5344CB8AC3E}">
        <p14:creationId xmlns:p14="http://schemas.microsoft.com/office/powerpoint/2010/main" val="232921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CC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7" grpId="0" animBg="1"/>
      <p:bldP spid="195" grpId="0" animBg="1"/>
      <p:bldP spid="2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2103" y="1779318"/>
            <a:ext cx="137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Row 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134924" y="2228049"/>
            <a:ext cx="137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Row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-137745" y="2717393"/>
            <a:ext cx="137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Row 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74531" y="4278055"/>
            <a:ext cx="257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.   .   .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213136" y="656574"/>
            <a:ext cx="39794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Secondary Leaders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055254" y="181709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2454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78117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5317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2517" y="181709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49717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06917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4117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9780" y="181709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86980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44180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1380" y="181709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55254" y="2279935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12454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78117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435317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92517" y="2279935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49717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06917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64117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29780" y="2279935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6980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44180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01380" y="227993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55254" y="2744431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2454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978117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435317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92517" y="2744431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349717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06917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64117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9780" y="2744431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6980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644180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01380" y="274443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55254" y="320727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512454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78117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435317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92517" y="320727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349717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806917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64117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729780" y="320727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186980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644180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101380" y="32072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55254" y="366447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512454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978117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435317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892517" y="366447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49717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06917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264117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29780" y="366447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186980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644180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6101380" y="366447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055254" y="4127315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512454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978117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2435317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892517" y="4127315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349717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806917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64117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729780" y="4127315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186980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644180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101380" y="4127315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055254" y="4591811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512454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978117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2435317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892517" y="4591811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349717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3806917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264117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729780" y="4591811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186980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644180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101380" y="4591811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1055254" y="505465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1512454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978117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2435317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892517" y="505465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349717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806917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264117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729780" y="5054653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186980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644180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101380" y="5054653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1055254" y="5510210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1512454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1978117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435317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892517" y="5510210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349717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3806917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4264117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729780" y="5510210"/>
            <a:ext cx="457200" cy="457200"/>
          </a:xfrm>
          <a:prstGeom prst="rect">
            <a:avLst/>
          </a:prstGeom>
          <a:solidFill>
            <a:srgbClr val="CCFFCC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186980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644180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6101380" y="5510210"/>
            <a:ext cx="457200" cy="4572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3119877" y="1220499"/>
            <a:ext cx="1240" cy="450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4613905" y="1220499"/>
            <a:ext cx="330845" cy="450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H="1">
            <a:off x="1338436" y="1220499"/>
            <a:ext cx="453248" cy="4504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281451" y="2071706"/>
            <a:ext cx="1455676" cy="0"/>
          </a:xfrm>
          <a:prstGeom prst="straightConnector1">
            <a:avLst/>
          </a:prstGeom>
          <a:ln w="44450">
            <a:solidFill>
              <a:srgbClr val="FF0000"/>
            </a:solidFill>
            <a:headEnd type="oval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>
            <a:off x="1281451" y="2520437"/>
            <a:ext cx="1452855" cy="0"/>
          </a:xfrm>
          <a:prstGeom prst="straightConnector1">
            <a:avLst/>
          </a:prstGeom>
          <a:ln w="44450">
            <a:solidFill>
              <a:srgbClr val="FF0000"/>
            </a:solidFill>
            <a:headEnd type="oval" w="med" len="med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19</a:t>
            </a:fld>
            <a:endParaRPr lang="en-US"/>
          </a:p>
        </p:txBody>
      </p: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563"/>
          </a:xfrm>
        </p:spPr>
        <p:txBody>
          <a:bodyPr/>
          <a:lstStyle/>
          <a:p>
            <a:r>
              <a:rPr lang="en-US" sz="4800" dirty="0" smtClean="0"/>
              <a:t>Three-stage Optimization</a:t>
            </a:r>
            <a:endParaRPr lang="en-US" sz="4800" dirty="0"/>
          </a:p>
        </p:txBody>
      </p:sp>
      <p:sp>
        <p:nvSpPr>
          <p:cNvPr id="173" name="TextBox 172"/>
          <p:cNvSpPr txBox="1"/>
          <p:nvPr/>
        </p:nvSpPr>
        <p:spPr>
          <a:xfrm>
            <a:off x="396485" y="5941233"/>
            <a:ext cx="6351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Secondary leaders distribute data read to other ranks in the same node 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72357" y="3602102"/>
            <a:ext cx="2182371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6032" indent="-256032">
              <a:buFont typeface="Wingdings" charset="2"/>
              <a:buChar char="ü"/>
            </a:pPr>
            <a:r>
              <a:rPr lang="en-US" sz="2400" dirty="0" smtClean="0"/>
              <a:t>Data scattered using intra-node network</a:t>
            </a:r>
          </a:p>
          <a:p>
            <a:pPr marL="256032" indent="-256032">
              <a:buFont typeface="Wingdings" charset="2"/>
              <a:buChar char="ü"/>
            </a:pPr>
            <a:r>
              <a:rPr lang="en-US" sz="2400" dirty="0"/>
              <a:t>Eliminate interconnect </a:t>
            </a:r>
            <a:r>
              <a:rPr lang="en-US" sz="2400" dirty="0" smtClean="0"/>
              <a:t>contention</a:t>
            </a:r>
            <a:endParaRPr lang="en-US" sz="24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747934" y="1271619"/>
            <a:ext cx="220679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37160" indent="-137160">
              <a:buFont typeface="Wingdings" charset="2"/>
              <a:buChar char="ü"/>
            </a:pPr>
            <a:r>
              <a:rPr lang="en-US" sz="2400" dirty="0" smtClean="0"/>
              <a:t>Stage 3: Secondary leaders scatter to ranks in a 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83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17"/>
    </mc:Choice>
    <mc:Fallback xmlns="">
      <p:transition xmlns:p14="http://schemas.microsoft.com/office/powerpoint/2010/main" spd="slow" advTm="298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98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41387609"/>
              </p:ext>
            </p:extLst>
          </p:nvPr>
        </p:nvGraphicFramePr>
        <p:xfrm>
          <a:off x="579674" y="1450688"/>
          <a:ext cx="229397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16155195"/>
              </p:ext>
            </p:extLst>
          </p:nvPr>
        </p:nvGraphicFramePr>
        <p:xfrm>
          <a:off x="3288820" y="1450688"/>
          <a:ext cx="25643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597455333"/>
              </p:ext>
            </p:extLst>
          </p:nvPr>
        </p:nvGraphicFramePr>
        <p:xfrm>
          <a:off x="6122491" y="1450688"/>
          <a:ext cx="25643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19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88"/>
    </mc:Choice>
    <mc:Fallback xmlns="">
      <p:transition xmlns:p14="http://schemas.microsoft.com/office/powerpoint/2010/main" spd="slow" advTm="221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137" y="-113974"/>
            <a:ext cx="5949502" cy="909053"/>
          </a:xfrm>
        </p:spPr>
        <p:txBody>
          <a:bodyPr/>
          <a:lstStyle/>
          <a:p>
            <a:r>
              <a:rPr lang="en-US" sz="4800" dirty="0" smtClean="0"/>
              <a:t>Advantages of HieRO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02225" y="2983624"/>
            <a:ext cx="7954324" cy="3108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HieRO leads to lesser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network </a:t>
            </a:r>
            <a:r>
              <a:rPr lang="en-US" sz="2800" dirty="0"/>
              <a:t>contention due to decrease in the number of I/O </a:t>
            </a:r>
            <a:r>
              <a:rPr lang="en-US" sz="2800" dirty="0" smtClean="0"/>
              <a:t>messages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synchronization overhead because of fewer I/O calls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interconnect contention 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node-level contention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file system contention because of fewer </a:t>
            </a:r>
            <a:r>
              <a:rPr lang="en-US" sz="2800" dirty="0" smtClean="0"/>
              <a:t>requests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84587" y="375403"/>
            <a:ext cx="2282022" cy="1757475"/>
            <a:chOff x="6406702" y="375403"/>
            <a:chExt cx="2282022" cy="1757475"/>
          </a:xfrm>
        </p:grpSpPr>
        <p:sp>
          <p:nvSpPr>
            <p:cNvPr id="6" name="Rectangle 5"/>
            <p:cNvSpPr/>
            <p:nvPr/>
          </p:nvSpPr>
          <p:spPr>
            <a:xfrm>
              <a:off x="7196419" y="1818989"/>
              <a:ext cx="31741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6702" y="375403"/>
              <a:ext cx="357231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44180" y="375403"/>
              <a:ext cx="34454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709573" y="375403"/>
              <a:ext cx="330171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74236" y="375403"/>
              <a:ext cx="342273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Curved Connector 10"/>
            <p:cNvCxnSpPr>
              <a:stCxn id="7" idx="2"/>
              <a:endCxn id="6" idx="0"/>
            </p:cNvCxnSpPr>
            <p:nvPr/>
          </p:nvCxnSpPr>
          <p:spPr>
            <a:xfrm rot="16200000" flipH="1">
              <a:off x="6405374" y="869236"/>
              <a:ext cx="1129697" cy="769808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9" idx="2"/>
              <a:endCxn id="6" idx="0"/>
            </p:cNvCxnSpPr>
            <p:nvPr/>
          </p:nvCxnSpPr>
          <p:spPr>
            <a:xfrm rot="5400000">
              <a:off x="7050045" y="994374"/>
              <a:ext cx="1129697" cy="519533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036277" y="2310156"/>
            <a:ext cx="4946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</a:rPr>
              <a:t>Figure</a:t>
            </a:r>
            <a:r>
              <a:rPr lang="en-US" sz="2400" dirty="0" smtClean="0">
                <a:solidFill>
                  <a:srgbClr val="B24700"/>
                </a:solidFill>
              </a:rPr>
              <a:t>: Reduced network contention</a:t>
            </a:r>
            <a:endParaRPr lang="en-US" sz="2400" dirty="0">
              <a:solidFill>
                <a:srgbClr val="B247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325959" y="375402"/>
            <a:ext cx="2217855" cy="1757476"/>
            <a:chOff x="6493973" y="1097196"/>
            <a:chExt cx="2217855" cy="1757476"/>
          </a:xfrm>
        </p:grpSpPr>
        <p:sp>
          <p:nvSpPr>
            <p:cNvPr id="20" name="Rectangle 19"/>
            <p:cNvSpPr/>
            <p:nvPr/>
          </p:nvSpPr>
          <p:spPr>
            <a:xfrm>
              <a:off x="7439613" y="2540782"/>
              <a:ext cx="29306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93973" y="1097196"/>
              <a:ext cx="29306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18764" y="1097196"/>
              <a:ext cx="29306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769784" y="1097196"/>
              <a:ext cx="29306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46549" y="1097196"/>
              <a:ext cx="293064" cy="31388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urved Connector 24"/>
            <p:cNvCxnSpPr>
              <a:stCxn id="21" idx="2"/>
              <a:endCxn id="20" idx="0"/>
            </p:cNvCxnSpPr>
            <p:nvPr/>
          </p:nvCxnSpPr>
          <p:spPr>
            <a:xfrm rot="16200000" flipH="1">
              <a:off x="6548477" y="1503113"/>
              <a:ext cx="1129697" cy="945640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22" idx="2"/>
              <a:endCxn id="20" idx="0"/>
            </p:cNvCxnSpPr>
            <p:nvPr/>
          </p:nvCxnSpPr>
          <p:spPr>
            <a:xfrm rot="5400000">
              <a:off x="7510873" y="1486358"/>
              <a:ext cx="1129697" cy="979151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24" idx="2"/>
              <a:endCxn id="20" idx="0"/>
            </p:cNvCxnSpPr>
            <p:nvPr/>
          </p:nvCxnSpPr>
          <p:spPr>
            <a:xfrm rot="16200000" flipH="1">
              <a:off x="6874765" y="1829401"/>
              <a:ext cx="1129697" cy="293064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3" idx="2"/>
              <a:endCxn id="20" idx="0"/>
            </p:cNvCxnSpPr>
            <p:nvPr/>
          </p:nvCxnSpPr>
          <p:spPr>
            <a:xfrm rot="5400000">
              <a:off x="7186383" y="1810848"/>
              <a:ext cx="1129697" cy="330171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22" idx="2"/>
              <a:endCxn id="20" idx="2"/>
            </p:cNvCxnSpPr>
            <p:nvPr/>
          </p:nvCxnSpPr>
          <p:spPr>
            <a:xfrm rot="5400000">
              <a:off x="7353928" y="1643303"/>
              <a:ext cx="1443586" cy="979151"/>
            </a:xfrm>
            <a:prstGeom prst="curvedConnector3">
              <a:avLst>
                <a:gd name="adj1" fmla="val 115836"/>
              </a:avLst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21" idx="2"/>
              <a:endCxn id="20" idx="2"/>
            </p:cNvCxnSpPr>
            <p:nvPr/>
          </p:nvCxnSpPr>
          <p:spPr>
            <a:xfrm rot="16200000" flipH="1">
              <a:off x="6391532" y="1660058"/>
              <a:ext cx="1443586" cy="945640"/>
            </a:xfrm>
            <a:prstGeom prst="curvedConnector3">
              <a:avLst>
                <a:gd name="adj1" fmla="val 115836"/>
              </a:avLst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24" idx="2"/>
              <a:endCxn id="20" idx="2"/>
            </p:cNvCxnSpPr>
            <p:nvPr/>
          </p:nvCxnSpPr>
          <p:spPr>
            <a:xfrm rot="16200000" flipH="1">
              <a:off x="6717820" y="1986346"/>
              <a:ext cx="1443586" cy="293064"/>
            </a:xfrm>
            <a:prstGeom prst="curvedConnector3">
              <a:avLst>
                <a:gd name="adj1" fmla="val 115836"/>
              </a:avLst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23" idx="2"/>
              <a:endCxn id="20" idx="2"/>
            </p:cNvCxnSpPr>
            <p:nvPr/>
          </p:nvCxnSpPr>
          <p:spPr>
            <a:xfrm rot="5400000">
              <a:off x="7029438" y="1967793"/>
              <a:ext cx="1443586" cy="330171"/>
            </a:xfrm>
            <a:prstGeom prst="curvedConnector3">
              <a:avLst>
                <a:gd name="adj1" fmla="val 115836"/>
              </a:avLst>
            </a:prstGeom>
            <a:ln w="38100">
              <a:solidFill>
                <a:schemeClr val="tx1"/>
              </a:solidFill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55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17"/>
    </mc:Choice>
    <mc:Fallback xmlns="">
      <p:transition xmlns:p14="http://schemas.microsoft.com/office/powerpoint/2010/main" spd="slow" advTm="188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736"/>
            <a:ext cx="8229600" cy="16002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57255"/>
            <a:ext cx="6152097" cy="5632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Mira (Currently ranked 5</a:t>
            </a:r>
            <a:r>
              <a:rPr lang="en-US" sz="2400" dirty="0" smtClean="0"/>
              <a:t> </a:t>
            </a:r>
            <a:r>
              <a:rPr lang="en-US" sz="2400" dirty="0"/>
              <a:t>in top500.org)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10 PF, 49152 16-core nodes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Power BQC 1.6 GHz </a:t>
            </a:r>
            <a:r>
              <a:rPr lang="en-US" sz="2400" dirty="0" smtClean="0"/>
              <a:t>processor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16 GB RAM per node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5D torus interconnect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GPFS filesystem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Maximum cores used - 524288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Edison (Currently ranked 34 in top500.org)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2.7 PF, 5576 24-core nodes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Cray XC30, Intel Xeon E5, 2.4 GHz </a:t>
            </a:r>
            <a:r>
              <a:rPr lang="en-US" sz="2400" dirty="0" smtClean="0"/>
              <a:t>processor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64 GB RAM per node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Aries interconnect with dragonfly topology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Lustre filesystem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Maximum cores used - 30240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87243"/>
            <a:ext cx="8229600" cy="909053"/>
          </a:xfrm>
        </p:spPr>
        <p:txBody>
          <a:bodyPr/>
          <a:lstStyle/>
          <a:p>
            <a:r>
              <a:rPr lang="en-US" sz="4800" dirty="0" smtClean="0"/>
              <a:t>Experiment Setup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Detail shot of Mi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05" y="952528"/>
            <a:ext cx="2402207" cy="159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01156" y="2569667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ALCF@ANL</a:t>
            </a:r>
            <a:endParaRPr lang="en-US" dirty="0"/>
          </a:p>
        </p:txBody>
      </p:sp>
      <p:pic>
        <p:nvPicPr>
          <p:cNvPr id="9" name="Picture 8" descr="Edison-rig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27" y="4633357"/>
            <a:ext cx="2786543" cy="156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76733" y="6109808"/>
            <a:ext cx="2444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Courtesy: NERSC@LBL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500" y="1182604"/>
            <a:ext cx="8645384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S3D-IO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Developed at Northwestern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I/O benchmark for combustion code S3D, developed at Sandia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PnetCDF blocking and non-blocking, collective and independent reads and writes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11 – 100 species, 16 – 256 MB per variable data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WRF-IO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Developed at Argonne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Boundary read benchmark for Weather Research &amp; Forecast model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PnetCDF blocking and non-blocking, collective and independent reads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1100</a:t>
            </a:r>
            <a:r>
              <a:rPr lang="en-US" sz="2400" dirty="0"/>
              <a:t>×800×37 </a:t>
            </a:r>
            <a:r>
              <a:rPr lang="en-US" sz="2400" dirty="0" smtClean="0"/>
              <a:t>domain, boundary width 10, 136 boundary variables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89551"/>
            <a:ext cx="8229600" cy="909053"/>
          </a:xfrm>
        </p:spPr>
        <p:txBody>
          <a:bodyPr/>
          <a:lstStyle/>
          <a:p>
            <a:r>
              <a:rPr lang="en-US" sz="4800" dirty="0" smtClean="0"/>
              <a:t>I/O Benchmarks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3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3d-edison-11-240x300x160-r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7466" r="8001" b="1512"/>
          <a:stretch/>
        </p:blipFill>
        <p:spPr>
          <a:xfrm>
            <a:off x="548640" y="1594722"/>
            <a:ext cx="7632723" cy="434887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619" y="1"/>
            <a:ext cx="9079435" cy="773420"/>
          </a:xfrm>
        </p:spPr>
        <p:txBody>
          <a:bodyPr/>
          <a:lstStyle/>
          <a:p>
            <a:r>
              <a:rPr lang="en-US" sz="4800" dirty="0" smtClean="0"/>
              <a:t>Results 1: S3D-IO time on Edison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899938"/>
            <a:ext cx="817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</a:rPr>
              <a:t> Figure: Read and write times for 11 species, domain size of </a:t>
            </a:r>
            <a:r>
              <a:rPr lang="en-US" sz="2400" dirty="0">
                <a:solidFill>
                  <a:srgbClr val="993300"/>
                </a:solidFill>
              </a:rPr>
              <a:t>240×</a:t>
            </a:r>
            <a:r>
              <a:rPr lang="en-US" sz="2400" dirty="0" smtClean="0">
                <a:solidFill>
                  <a:srgbClr val="993300"/>
                </a:solidFill>
              </a:rPr>
              <a:t>300</a:t>
            </a:r>
            <a:r>
              <a:rPr lang="en-US" sz="2400" dirty="0">
                <a:solidFill>
                  <a:srgbClr val="993300"/>
                </a:solidFill>
              </a:rPr>
              <a:t>×</a:t>
            </a:r>
            <a:r>
              <a:rPr lang="en-US" sz="2400" dirty="0" smtClean="0">
                <a:solidFill>
                  <a:srgbClr val="993300"/>
                </a:solidFill>
              </a:rPr>
              <a:t>160 on 96 - 12000 processes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24</a:t>
            </a:fld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7057465" y="2474945"/>
            <a:ext cx="1921198" cy="1310744"/>
          </a:xfrm>
          <a:prstGeom prst="wedgeEllipseCallout">
            <a:avLst>
              <a:gd name="adj1" fmla="val -69416"/>
              <a:gd name="adj2" fmla="val -2996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due to higher file system contention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093" y="994128"/>
            <a:ext cx="85211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55000"/>
            </a:pPr>
            <a:r>
              <a:rPr lang="en-US" sz="2400" dirty="0" smtClean="0"/>
              <a:t>Fewer I/O requests </a:t>
            </a:r>
            <a:r>
              <a:rPr lang="en-US" sz="2400" dirty="0" smtClean="0">
                <a:sym typeface="Wingdings"/>
              </a:rPr>
              <a:t> Lesser congestion at higher number of ranks</a:t>
            </a:r>
            <a:endParaRPr lang="en-US" sz="2400" dirty="0"/>
          </a:p>
        </p:txBody>
      </p:sp>
      <p:sp>
        <p:nvSpPr>
          <p:cNvPr id="9" name="Oval Callout 8"/>
          <p:cNvSpPr/>
          <p:nvPr/>
        </p:nvSpPr>
        <p:spPr>
          <a:xfrm>
            <a:off x="6808812" y="3938089"/>
            <a:ext cx="1506346" cy="821069"/>
          </a:xfrm>
          <a:prstGeom prst="wedgeEllipseCallout">
            <a:avLst>
              <a:gd name="adj1" fmla="val -66754"/>
              <a:gd name="adj2" fmla="val 5144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Nearly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f-mira-big-per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7430" r="5000" b="-1795"/>
          <a:stretch/>
        </p:blipFill>
        <p:spPr>
          <a:xfrm>
            <a:off x="292503" y="1585588"/>
            <a:ext cx="7937712" cy="44311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19" y="1"/>
            <a:ext cx="9079435" cy="797844"/>
          </a:xfrm>
        </p:spPr>
        <p:txBody>
          <a:bodyPr/>
          <a:lstStyle/>
          <a:p>
            <a:r>
              <a:rPr lang="en-US" sz="4800" dirty="0" smtClean="0"/>
              <a:t>Results 2: WRF-IO time on Mira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95498"/>
            <a:ext cx="817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</a:rPr>
              <a:t> Figure: Collective read times for 136 variables, domain size of </a:t>
            </a:r>
            <a:r>
              <a:rPr lang="en-US" sz="2400" dirty="0">
                <a:solidFill>
                  <a:srgbClr val="993300"/>
                </a:solidFill>
              </a:rPr>
              <a:t>1100×</a:t>
            </a:r>
            <a:r>
              <a:rPr lang="en-US" sz="2400" dirty="0" smtClean="0">
                <a:solidFill>
                  <a:srgbClr val="993300"/>
                </a:solidFill>
              </a:rPr>
              <a:t>800</a:t>
            </a:r>
            <a:r>
              <a:rPr lang="en-US" sz="2400" dirty="0">
                <a:solidFill>
                  <a:srgbClr val="993300"/>
                </a:solidFill>
              </a:rPr>
              <a:t>×</a:t>
            </a:r>
            <a:r>
              <a:rPr lang="en-US" sz="2400" dirty="0" smtClean="0">
                <a:solidFill>
                  <a:srgbClr val="993300"/>
                </a:solidFill>
              </a:rPr>
              <a:t>37 on 16K- 512K processes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30656" y="1888774"/>
            <a:ext cx="2523605" cy="1310744"/>
            <a:chOff x="5893840" y="1888774"/>
            <a:chExt cx="2523605" cy="1310744"/>
          </a:xfrm>
        </p:grpSpPr>
        <p:sp>
          <p:nvSpPr>
            <p:cNvPr id="6" name="Oval Callout 5"/>
            <p:cNvSpPr/>
            <p:nvPr/>
          </p:nvSpPr>
          <p:spPr>
            <a:xfrm>
              <a:off x="5893840" y="1888774"/>
              <a:ext cx="2523605" cy="1310744"/>
            </a:xfrm>
            <a:prstGeom prst="wedgeEllipseCallout">
              <a:avLst>
                <a:gd name="adj1" fmla="val -24798"/>
                <a:gd name="adj2" fmla="val 111026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72957" y="1958484"/>
              <a:ext cx="1951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2024" indent="-192024">
                <a:buFont typeface="Arial"/>
                <a:buChar char="•"/>
              </a:pPr>
              <a:r>
                <a:rPr lang="en-US" dirty="0" smtClean="0"/>
                <a:t>Lower </a:t>
              </a:r>
              <a:r>
                <a:rPr lang="en-US" dirty="0"/>
                <a:t>file system contention </a:t>
              </a:r>
              <a:endParaRPr lang="en-US" dirty="0" smtClean="0"/>
            </a:p>
            <a:p>
              <a:pPr marL="192024" indent="-192024">
                <a:buFont typeface="Arial"/>
                <a:buChar char="•"/>
              </a:pPr>
              <a:r>
                <a:rPr lang="en-US" dirty="0"/>
                <a:t>L</a:t>
              </a:r>
              <a:r>
                <a:rPr lang="en-US" dirty="0" smtClean="0"/>
                <a:t>ower </a:t>
              </a:r>
              <a:r>
                <a:rPr lang="en-US" dirty="0"/>
                <a:t>contention from other </a:t>
              </a:r>
              <a:r>
                <a:rPr lang="en-US" dirty="0" smtClean="0"/>
                <a:t>jobs</a:t>
              </a:r>
              <a:endParaRPr lang="en-US" dirty="0"/>
            </a:p>
          </p:txBody>
        </p:sp>
      </p:grpSp>
      <p:sp>
        <p:nvSpPr>
          <p:cNvPr id="9" name="Oval Callout 8"/>
          <p:cNvSpPr/>
          <p:nvPr/>
        </p:nvSpPr>
        <p:spPr>
          <a:xfrm>
            <a:off x="5397259" y="4306731"/>
            <a:ext cx="1703196" cy="1001375"/>
          </a:xfrm>
          <a:prstGeom prst="wedgeEllipseCallout">
            <a:avLst>
              <a:gd name="adj1" fmla="val 84479"/>
              <a:gd name="adj2" fmla="val -112349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contention by &gt; 500x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5397259" y="4314872"/>
            <a:ext cx="1703196" cy="1001375"/>
          </a:xfrm>
          <a:prstGeom prst="wedgeEllipseCallout">
            <a:avLst>
              <a:gd name="adj1" fmla="val 82090"/>
              <a:gd name="adj2" fmla="val -13975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Reduced contention by &gt; 8000x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9182" y="994128"/>
            <a:ext cx="79948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55000"/>
            </a:pPr>
            <a:r>
              <a:rPr lang="en-US" sz="2400" dirty="0" smtClean="0"/>
              <a:t>Fewer leaders in three-stage optimization </a:t>
            </a:r>
            <a:r>
              <a:rPr lang="en-US" sz="2400" dirty="0" smtClean="0">
                <a:sym typeface="Wingdings"/>
              </a:rPr>
              <a:t> Fewer </a:t>
            </a:r>
            <a:r>
              <a:rPr lang="en-US" sz="2400" dirty="0"/>
              <a:t>I/O requests </a:t>
            </a:r>
          </a:p>
        </p:txBody>
      </p:sp>
    </p:spTree>
    <p:extLst>
      <p:ext uri="{BB962C8B-B14F-4D97-AF65-F5344CB8AC3E}">
        <p14:creationId xmlns:p14="http://schemas.microsoft.com/office/powerpoint/2010/main" val="102367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f-mira-big-ope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5591" r="5000" b="-1814"/>
          <a:stretch/>
        </p:blipFill>
        <p:spPr>
          <a:xfrm>
            <a:off x="565993" y="1559740"/>
            <a:ext cx="7945857" cy="452302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19" y="0"/>
            <a:ext cx="9079435" cy="909053"/>
          </a:xfrm>
        </p:spPr>
        <p:txBody>
          <a:bodyPr/>
          <a:lstStyle/>
          <a:p>
            <a:r>
              <a:rPr lang="en-US" sz="4800" dirty="0" smtClean="0"/>
              <a:t>Results 3: WRF open time on Mira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92724" y="5948784"/>
            <a:ext cx="817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</a:rPr>
              <a:t> Figure: Open times for 136 variables, domain size of </a:t>
            </a:r>
            <a:r>
              <a:rPr lang="en-US" sz="2400" dirty="0">
                <a:solidFill>
                  <a:srgbClr val="993300"/>
                </a:solidFill>
              </a:rPr>
              <a:t>1100×</a:t>
            </a:r>
            <a:r>
              <a:rPr lang="en-US" sz="2400" dirty="0" smtClean="0">
                <a:solidFill>
                  <a:srgbClr val="993300"/>
                </a:solidFill>
              </a:rPr>
              <a:t>800</a:t>
            </a:r>
            <a:r>
              <a:rPr lang="en-US" sz="2400" dirty="0">
                <a:solidFill>
                  <a:srgbClr val="993300"/>
                </a:solidFill>
              </a:rPr>
              <a:t>×</a:t>
            </a:r>
            <a:r>
              <a:rPr lang="en-US" sz="2400" dirty="0" smtClean="0">
                <a:solidFill>
                  <a:srgbClr val="993300"/>
                </a:solidFill>
              </a:rPr>
              <a:t>37 on 16K-512K processes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26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359159" y="3264649"/>
            <a:ext cx="1592790" cy="708289"/>
          </a:xfrm>
          <a:prstGeom prst="wedgeEllipseCallout">
            <a:avLst>
              <a:gd name="adj1" fmla="val -53892"/>
              <a:gd name="adj2" fmla="val -12765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open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1297" y="994128"/>
            <a:ext cx="769359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55000"/>
            </a:pPr>
            <a:r>
              <a:rPr lang="en-US" sz="2400" dirty="0" smtClean="0"/>
              <a:t>HieRO reduces open times by 100x at higher process counts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78565" y="1872492"/>
            <a:ext cx="5934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4.6 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78565" y="4377719"/>
            <a:ext cx="701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0.04 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78565" y="4806922"/>
            <a:ext cx="7016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0.03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7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87" y="10671"/>
            <a:ext cx="8414649" cy="885207"/>
          </a:xfrm>
        </p:spPr>
        <p:txBody>
          <a:bodyPr/>
          <a:lstStyle/>
          <a:p>
            <a:r>
              <a:rPr lang="en-US" sz="4800" dirty="0" smtClean="0"/>
              <a:t>Summary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0250" y="1324427"/>
            <a:ext cx="8875358" cy="35394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0" indent="-182880">
              <a:buFont typeface="Arial"/>
              <a:buChar char="•"/>
            </a:pPr>
            <a:r>
              <a:rPr lang="en-US" sz="2800" dirty="0" smtClean="0"/>
              <a:t>Proposed HieRO</a:t>
            </a:r>
          </a:p>
          <a:p>
            <a:pPr marL="365760" lvl="2" indent="-182880">
              <a:buFont typeface="Arial"/>
              <a:buChar char="•"/>
            </a:pPr>
            <a:r>
              <a:rPr lang="en-US" sz="2800" dirty="0" smtClean="0"/>
              <a:t>Reduced number of I/O requests have huge impact on I/O</a:t>
            </a:r>
          </a:p>
          <a:p>
            <a:pPr marL="365760" lvl="2" indent="-182880">
              <a:buFont typeface="Arial"/>
              <a:buChar char="•"/>
            </a:pPr>
            <a:r>
              <a:rPr lang="en-US" sz="2800" dirty="0" smtClean="0"/>
              <a:t>Two-stage and three-stage optimizations</a:t>
            </a:r>
          </a:p>
          <a:p>
            <a:pPr marL="365760" lvl="2" indent="-182880">
              <a:buFont typeface="Arial"/>
              <a:buChar char="•"/>
            </a:pPr>
            <a:r>
              <a:rPr lang="en-US" sz="2800" dirty="0" smtClean="0"/>
              <a:t>Experimented with two different access patterns</a:t>
            </a:r>
          </a:p>
          <a:p>
            <a:pPr marL="365760" lvl="2" indent="-182880">
              <a:buFont typeface="Arial"/>
              <a:buChar char="•"/>
            </a:pPr>
            <a:r>
              <a:rPr lang="en-US" sz="2800" dirty="0" smtClean="0"/>
              <a:t>Showed results on IBM and Cray systems</a:t>
            </a:r>
          </a:p>
          <a:p>
            <a:pPr marL="365760" lvl="2" indent="-182880">
              <a:buFont typeface="Arial"/>
              <a:buChar char="•"/>
            </a:pPr>
            <a:r>
              <a:rPr lang="en-US" sz="2800" dirty="0"/>
              <a:t>40x read time improvements for </a:t>
            </a:r>
            <a:r>
              <a:rPr lang="en-US" sz="2800" dirty="0" smtClean="0"/>
              <a:t>WRF</a:t>
            </a:r>
          </a:p>
          <a:p>
            <a:pPr marL="365760" lvl="2" indent="-18288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p </a:t>
            </a:r>
            <a:r>
              <a:rPr lang="en-US" sz="2800" dirty="0"/>
              <a:t>to 40x read and 13x write time </a:t>
            </a:r>
            <a:r>
              <a:rPr lang="en-US" sz="2800" dirty="0" smtClean="0"/>
              <a:t>improvements </a:t>
            </a:r>
            <a:r>
              <a:rPr lang="en-US" sz="2800" dirty="0"/>
              <a:t>for S3D on 524288 </a:t>
            </a:r>
            <a:r>
              <a:rPr lang="en-US" sz="2800" dirty="0" smtClean="0"/>
              <a:t>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867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73784"/>
            <a:ext cx="91440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Acknowledgements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Argonne Leadership </a:t>
            </a:r>
            <a:r>
              <a:rPr lang="en-US" sz="2400" dirty="0" smtClean="0"/>
              <a:t>Computing Facility, Argonne </a:t>
            </a:r>
            <a:r>
              <a:rPr lang="en-US" sz="2400" dirty="0"/>
              <a:t>National Laboratory, which is supported by the Office of Science of the U.S. </a:t>
            </a:r>
            <a:r>
              <a:rPr lang="en-US" sz="2400" dirty="0" smtClean="0"/>
              <a:t>DOE</a:t>
            </a:r>
          </a:p>
          <a:p>
            <a:pPr algn="ctr"/>
            <a:r>
              <a:rPr lang="en-US" sz="2400" dirty="0"/>
              <a:t>National Energy Research Scientific Computing Facility (NERSC), Lawrence Berkeley National Laboratory. </a:t>
            </a:r>
            <a:endParaRPr lang="en-US" sz="2400" dirty="0" smtClean="0"/>
          </a:p>
          <a:p>
            <a:pPr algn="ctr"/>
            <a:r>
              <a:rPr lang="en-US" sz="2400" dirty="0" smtClean="0"/>
              <a:t> 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Jiali</a:t>
            </a:r>
            <a:r>
              <a:rPr lang="en-US" sz="2400" dirty="0" smtClean="0"/>
              <a:t> Wang and V. </a:t>
            </a:r>
            <a:r>
              <a:rPr lang="en-US" sz="2400" dirty="0" err="1" smtClean="0"/>
              <a:t>Rao</a:t>
            </a:r>
            <a:r>
              <a:rPr lang="en-US" sz="2400" dirty="0" smtClean="0"/>
              <a:t> </a:t>
            </a:r>
            <a:r>
              <a:rPr lang="en-US" sz="2400" dirty="0" err="1" smtClean="0"/>
              <a:t>Kotamarthi</a:t>
            </a:r>
            <a:r>
              <a:rPr lang="en-US" sz="2400" dirty="0" smtClean="0"/>
              <a:t>, Environmental Science Division, Argonne National Laboratory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Thank You !!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Questions ?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>
                <a:hlinkClick r:id="rId2"/>
              </a:rPr>
              <a:t>pmalakar@anl.gov</a:t>
            </a:r>
            <a:endParaRPr lang="en-US" sz="2400" dirty="0" smtClean="0"/>
          </a:p>
          <a:p>
            <a:pPr algn="ctr"/>
            <a:r>
              <a:rPr lang="en-US" sz="2400" dirty="0" smtClean="0">
                <a:hlinkClick r:id="rId3"/>
              </a:rPr>
              <a:t>venkat@anl.gov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9335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8400" y="2744335"/>
            <a:ext cx="287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Backup slides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736"/>
            <a:ext cx="8229600" cy="1600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"/>
    </mc:Choice>
    <mc:Fallback xmlns="">
      <p:transition xmlns:p14="http://schemas.microsoft.com/office/powerpoint/2010/main" spd="slow" advTm="15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19921"/>
            <a:ext cx="817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</a:rPr>
              <a:t> Figure: Read and write times for 11 species, domain size of 128×128×128 on </a:t>
            </a:r>
            <a:r>
              <a:rPr lang="en-US" sz="2400" dirty="0">
                <a:solidFill>
                  <a:srgbClr val="993300"/>
                </a:solidFill>
              </a:rPr>
              <a:t>8</a:t>
            </a:r>
            <a:r>
              <a:rPr lang="en-US" sz="2400" dirty="0" smtClean="0">
                <a:solidFill>
                  <a:srgbClr val="993300"/>
                </a:solidFill>
              </a:rPr>
              <a:t>K- 512K processes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279"/>
          </a:xfrm>
        </p:spPr>
        <p:txBody>
          <a:bodyPr/>
          <a:lstStyle/>
          <a:p>
            <a:r>
              <a:rPr lang="en-US" sz="4800" dirty="0" smtClean="0"/>
              <a:t>Results 1: S3D-IO time on Mira</a:t>
            </a:r>
            <a:endParaRPr lang="en-US" sz="4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30</a:t>
            </a:fld>
            <a:endParaRPr lang="en-US"/>
          </a:p>
        </p:txBody>
      </p:sp>
      <p:pic>
        <p:nvPicPr>
          <p:cNvPr id="3" name="Picture 2" descr="s3d-mira-11-128x128x128-r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7358" r="6038" b="-1722"/>
          <a:stretch/>
        </p:blipFill>
        <p:spPr>
          <a:xfrm>
            <a:off x="325500" y="1578172"/>
            <a:ext cx="7937265" cy="4480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8519" y="994128"/>
            <a:ext cx="71807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55000"/>
            </a:pPr>
            <a:r>
              <a:rPr lang="en-US" sz="2400" dirty="0" smtClean="0"/>
              <a:t>Fewer I/O requests </a:t>
            </a:r>
            <a:r>
              <a:rPr lang="en-US" sz="2400" dirty="0" smtClean="0">
                <a:sym typeface="Wingdings"/>
              </a:rPr>
              <a:t> Lesser network contention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7157516" y="2816877"/>
            <a:ext cx="1827001" cy="4396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Increasing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5" idx="2"/>
          </p:cNvCxnSpPr>
          <p:nvPr/>
        </p:nvCxnSpPr>
        <p:spPr>
          <a:xfrm flipH="1" flipV="1">
            <a:off x="6577664" y="2955280"/>
            <a:ext cx="579852" cy="81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</p:cNvCxnSpPr>
          <p:nvPr/>
        </p:nvCxnSpPr>
        <p:spPr>
          <a:xfrm flipH="1">
            <a:off x="6724188" y="3036692"/>
            <a:ext cx="433328" cy="537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278064" y="4021786"/>
            <a:ext cx="1690170" cy="7245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Nearly constant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6756750" y="4384073"/>
            <a:ext cx="521314" cy="4925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2"/>
          </p:cNvCxnSpPr>
          <p:nvPr/>
        </p:nvCxnSpPr>
        <p:spPr>
          <a:xfrm flipH="1" flipV="1">
            <a:off x="6659062" y="3924093"/>
            <a:ext cx="619002" cy="4599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7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1313751" y="884123"/>
            <a:ext cx="114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 0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6484" y="636435"/>
            <a:ext cx="2573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.   .   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-73269" y="1586695"/>
            <a:ext cx="130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Leaders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59257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3265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7273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1281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5289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9297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3305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73139" y="1548927"/>
            <a:ext cx="640080" cy="64008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9257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3265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87273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1281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5289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9297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3305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73139" y="2189007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9257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3265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7273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1281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15289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9297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3305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73139" y="283359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9257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3265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87273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1281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15289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9297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3305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073139" y="347367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9257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3265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7273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1281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5289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9297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3305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73139" y="410075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59257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23265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7273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51281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15289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9297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43305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73139" y="4740835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59257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3265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87273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1281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15289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79297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43305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073139" y="5385423"/>
            <a:ext cx="64008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1066251" y="1875316"/>
            <a:ext cx="476397" cy="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6200000">
            <a:off x="2009132" y="884123"/>
            <a:ext cx="114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 1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 rot="16200000">
            <a:off x="2655417" y="884123"/>
            <a:ext cx="114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 2</a:t>
            </a:r>
            <a:endParaRPr lang="en-US" sz="2400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1958345" y="1870699"/>
            <a:ext cx="0" cy="4002597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604628" y="1870699"/>
            <a:ext cx="0" cy="4002597"/>
          </a:xfrm>
          <a:prstGeom prst="straightConnector1">
            <a:avLst/>
          </a:prstGeom>
          <a:ln w="38100">
            <a:solidFill>
              <a:srgbClr val="FF0000"/>
            </a:solidFill>
            <a:headEnd type="oval" w="lg" len="lg"/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16200000">
            <a:off x="317469" y="3668433"/>
            <a:ext cx="2046203" cy="646331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Distribute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31</a:t>
            </a:fld>
            <a:endParaRPr lang="en-US"/>
          </a:p>
        </p:txBody>
      </p: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1563"/>
          </a:xfrm>
        </p:spPr>
        <p:txBody>
          <a:bodyPr/>
          <a:lstStyle/>
          <a:p>
            <a:r>
              <a:rPr lang="en-US" sz="4800" dirty="0" smtClean="0"/>
              <a:t>Two-stage Optimization</a:t>
            </a:r>
            <a:endParaRPr lang="en-US" sz="4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-138397" y="5990079"/>
            <a:ext cx="822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B24700"/>
                </a:solidFill>
              </a:rPr>
              <a:t>Figure: Two-stage optimization for reads through </a:t>
            </a:r>
            <a:r>
              <a:rPr lang="en-US" sz="2400" dirty="0" smtClean="0">
                <a:solidFill>
                  <a:srgbClr val="B24700"/>
                </a:solidFill>
              </a:rPr>
              <a:t>column leaders </a:t>
            </a:r>
            <a:r>
              <a:rPr lang="en-US" sz="2400" dirty="0">
                <a:solidFill>
                  <a:srgbClr val="B24700"/>
                </a:solidFill>
              </a:rPr>
              <a:t>and subsequent distribution to all processes in each </a:t>
            </a:r>
            <a:r>
              <a:rPr lang="en-US" sz="2400" dirty="0" smtClean="0">
                <a:solidFill>
                  <a:srgbClr val="B24700"/>
                </a:solidFill>
              </a:rPr>
              <a:t>column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30018" y="1720538"/>
            <a:ext cx="210028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56032" indent="-256032">
              <a:buFont typeface="Wingdings" charset="2"/>
              <a:buChar char="ü"/>
            </a:pPr>
            <a:r>
              <a:rPr lang="en-US" sz="2400" dirty="0" smtClean="0"/>
              <a:t>Reduced I/O requests</a:t>
            </a:r>
          </a:p>
          <a:p>
            <a:pPr marL="256032" indent="-256032">
              <a:buFont typeface="Wingdings" charset="2"/>
              <a:buChar char="ü"/>
            </a:pPr>
            <a:r>
              <a:rPr lang="en-US" sz="2400" dirty="0" smtClean="0"/>
              <a:t>Reduced contention</a:t>
            </a:r>
          </a:p>
        </p:txBody>
      </p:sp>
    </p:spTree>
    <p:extLst>
      <p:ext uri="{BB962C8B-B14F-4D97-AF65-F5344CB8AC3E}">
        <p14:creationId xmlns:p14="http://schemas.microsoft.com/office/powerpoint/2010/main" val="326171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f-edis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7386" r="9002" b="112"/>
          <a:stretch/>
        </p:blipFill>
        <p:spPr>
          <a:xfrm>
            <a:off x="827323" y="1652881"/>
            <a:ext cx="7402895" cy="439767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7619" y="0"/>
            <a:ext cx="9079435" cy="909053"/>
          </a:xfrm>
        </p:spPr>
        <p:txBody>
          <a:bodyPr/>
          <a:lstStyle/>
          <a:p>
            <a:r>
              <a:rPr lang="en-US" sz="4800" dirty="0" smtClean="0"/>
              <a:t>Results 4: WRF-IO time on Edison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936203"/>
            <a:ext cx="817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</a:rPr>
              <a:t> Figure: Independent read times for 136 variables, domain size of </a:t>
            </a:r>
            <a:r>
              <a:rPr lang="en-US" sz="2400" dirty="0">
                <a:solidFill>
                  <a:srgbClr val="993300"/>
                </a:solidFill>
              </a:rPr>
              <a:t>1100×</a:t>
            </a:r>
            <a:r>
              <a:rPr lang="en-US" sz="2400" dirty="0" smtClean="0">
                <a:solidFill>
                  <a:srgbClr val="993300"/>
                </a:solidFill>
              </a:rPr>
              <a:t>800</a:t>
            </a:r>
            <a:r>
              <a:rPr lang="en-US" sz="2400" dirty="0">
                <a:solidFill>
                  <a:srgbClr val="993300"/>
                </a:solidFill>
              </a:rPr>
              <a:t>×</a:t>
            </a:r>
            <a:r>
              <a:rPr lang="en-US" sz="2400" dirty="0" smtClean="0">
                <a:solidFill>
                  <a:srgbClr val="993300"/>
                </a:solidFill>
              </a:rPr>
              <a:t>37 on 576- 30240 processes</a:t>
            </a:r>
            <a:endParaRPr lang="en-US" sz="2400" dirty="0">
              <a:solidFill>
                <a:srgbClr val="99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32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7261471" y="2344686"/>
            <a:ext cx="1592790" cy="708289"/>
          </a:xfrm>
          <a:prstGeom prst="wedgeEllipseCallout">
            <a:avLst>
              <a:gd name="adj1" fmla="val -74336"/>
              <a:gd name="adj2" fmla="val -87426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Increasing read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182" y="994128"/>
            <a:ext cx="79948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SzPct val="55000"/>
            </a:pPr>
            <a:r>
              <a:rPr lang="en-US" sz="2400" dirty="0" smtClean="0"/>
              <a:t>HieRO performs better in the case of independent reads as 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367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99052"/>
              </p:ext>
            </p:extLst>
          </p:nvPr>
        </p:nvGraphicFramePr>
        <p:xfrm>
          <a:off x="380776" y="1262983"/>
          <a:ext cx="6852977" cy="358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4613"/>
            <a:ext cx="9144000" cy="93578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Storage vs. Computing Trends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68035" y="5899206"/>
            <a:ext cx="760666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Faster I/O </a:t>
            </a:r>
            <a:r>
              <a:rPr lang="en-US" sz="2800" dirty="0" smtClean="0">
                <a:sym typeface="Wingdings"/>
              </a:rPr>
              <a:t> Improved application performance</a:t>
            </a:r>
            <a:endParaRPr lang="en-US" sz="2800" dirty="0"/>
          </a:p>
        </p:txBody>
      </p:sp>
      <p:sp>
        <p:nvSpPr>
          <p:cNvPr id="5" name="Oval Callout 4"/>
          <p:cNvSpPr/>
          <p:nvPr/>
        </p:nvSpPr>
        <p:spPr>
          <a:xfrm>
            <a:off x="5494421" y="1262983"/>
            <a:ext cx="3368721" cy="1637964"/>
          </a:xfrm>
          <a:prstGeom prst="wedgeEllipseCallout">
            <a:avLst>
              <a:gd name="adj1" fmla="val -38223"/>
              <a:gd name="adj2" fmla="val 6891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Widening gap between I/O and computing rates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855" y="4826377"/>
            <a:ext cx="784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4700"/>
                </a:solidFill>
              </a:rPr>
              <a:t>Figure: Trend of I/O bandwidth relative to FLOPS in the top supercomputer (from top500.org) over the last few years.</a:t>
            </a:r>
            <a:endParaRPr lang="en-US" sz="2400" dirty="0">
              <a:solidFill>
                <a:srgbClr val="B247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38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6"/>
    </mc:Choice>
    <mc:Fallback xmlns="">
      <p:transition xmlns:p14="http://schemas.microsoft.com/office/powerpoint/2010/main" spd="slow" advTm="4785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338"/>
            <a:ext cx="8229600" cy="909053"/>
          </a:xfrm>
        </p:spPr>
        <p:txBody>
          <a:bodyPr/>
          <a:lstStyle/>
          <a:p>
            <a:r>
              <a:rPr lang="en-US" sz="4800" dirty="0" smtClean="0"/>
              <a:t>I/O Paradigms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67627" y="1714236"/>
            <a:ext cx="581441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POSIX I/O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MPI-IO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I/O libraries e.g. PnetCDF, HDF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626" y="1111340"/>
            <a:ext cx="3308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I/O Methods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7462" y="4003021"/>
            <a:ext cx="604092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Block-structured data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Multi-dimensional arrays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E.g. Weather, combustion etc.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Unstructured mesh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E.g. Aerospace, CFD etc.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1090" y="3396493"/>
            <a:ext cx="43288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Application Requirements</a:t>
            </a:r>
            <a:endParaRPr lang="en-US" sz="3200" dirty="0"/>
          </a:p>
        </p:txBody>
      </p:sp>
      <p:sp>
        <p:nvSpPr>
          <p:cNvPr id="11" name="Left Arrow 10"/>
          <p:cNvSpPr/>
          <p:nvPr/>
        </p:nvSpPr>
        <p:spPr>
          <a:xfrm>
            <a:off x="7232315" y="3981270"/>
            <a:ext cx="1621945" cy="616954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FOCUS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9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85"/>
    </mc:Choice>
    <mc:Fallback xmlns="">
      <p:transition xmlns:p14="http://schemas.microsoft.com/office/powerpoint/2010/main" spd="slow" advTm="8638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854"/>
            <a:ext cx="8229600" cy="935789"/>
          </a:xfrm>
        </p:spPr>
        <p:txBody>
          <a:bodyPr/>
          <a:lstStyle/>
          <a:p>
            <a:r>
              <a:rPr lang="en-US" sz="4800" dirty="0" smtClean="0"/>
              <a:t>I/O Bottlenecks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40633" y="1065508"/>
            <a:ext cx="87830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High-level libraries use MPI-IO which can be: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Independent I/O (Each MPI rank writes/reads)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solidFill>
                  <a:srgbClr val="262626"/>
                </a:solidFill>
              </a:rPr>
              <a:t>Collective I/O (Two-phase I/O using aggregators)</a:t>
            </a:r>
          </a:p>
        </p:txBody>
      </p:sp>
      <p:pic>
        <p:nvPicPr>
          <p:cNvPr id="4" name="Picture 3" descr="rdwr-mpi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4341" r="8160" b="157"/>
          <a:stretch/>
        </p:blipFill>
        <p:spPr>
          <a:xfrm>
            <a:off x="457200" y="2689867"/>
            <a:ext cx="5975555" cy="3554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Callout 4"/>
          <p:cNvSpPr/>
          <p:nvPr/>
        </p:nvSpPr>
        <p:spPr>
          <a:xfrm>
            <a:off x="6747654" y="3625129"/>
            <a:ext cx="2170049" cy="1658796"/>
          </a:xfrm>
          <a:prstGeom prst="wedgeEllipseCallout">
            <a:avLst>
              <a:gd name="adj1" fmla="val -71272"/>
              <a:gd name="adj2" fmla="val -503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2683" y="3821545"/>
            <a:ext cx="19050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2626"/>
                </a:solidFill>
              </a:rPr>
              <a:t>Phase 1 time increases with more </a:t>
            </a:r>
            <a:r>
              <a:rPr lang="en-US" sz="2400" dirty="0" smtClean="0">
                <a:solidFill>
                  <a:srgbClr val="262626"/>
                </a:solidFill>
              </a:rPr>
              <a:t>ranks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6228" y="6190723"/>
            <a:ext cx="7059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B24700"/>
                </a:solidFill>
              </a:rPr>
              <a:t>Figure: </a:t>
            </a:r>
            <a:r>
              <a:rPr lang="en-US" sz="2400" dirty="0" smtClean="0">
                <a:solidFill>
                  <a:srgbClr val="B24700"/>
                </a:solidFill>
              </a:rPr>
              <a:t>Collective I/O performance on Blue Gene/Q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7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93"/>
    </mc:Choice>
    <mc:Fallback xmlns="">
      <p:transition xmlns:p14="http://schemas.microsoft.com/office/powerpoint/2010/main" spd="slow" advTm="10749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17580"/>
            <a:ext cx="8229600" cy="909053"/>
          </a:xfrm>
        </p:spPr>
        <p:txBody>
          <a:bodyPr/>
          <a:lstStyle/>
          <a:p>
            <a:r>
              <a:rPr lang="en-US" sz="4800" dirty="0" smtClean="0"/>
              <a:t>I/O in Practice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74795" y="1133800"/>
            <a:ext cx="69557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applications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Weather Research and Forecast model (WRF)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Used for operational forecasting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Reads lateral boundary conditions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2D domain decomposition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795" y="4267099"/>
            <a:ext cx="6955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S3D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/>
              <a:t>Turbulent combustion simulation</a:t>
            </a:r>
            <a:endParaRPr lang="en-US" sz="2800" dirty="0"/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3D domain decomposition</a:t>
            </a:r>
          </a:p>
        </p:txBody>
      </p:sp>
      <p:pic>
        <p:nvPicPr>
          <p:cNvPr id="6" name="Picture 3" descr="PVol-24_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6473" y="1861102"/>
            <a:ext cx="1686556" cy="167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95103" y="3557623"/>
            <a:ext cx="265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24700"/>
                </a:solidFill>
              </a:rPr>
              <a:t>Credit: Malakar et al. SC10</a:t>
            </a:r>
            <a:endParaRPr lang="en-US" dirty="0"/>
          </a:p>
        </p:txBody>
      </p:sp>
      <p:pic>
        <p:nvPicPr>
          <p:cNvPr id="8" name="Picture 7" descr="lifted_mixfrac_004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3" y="4125998"/>
            <a:ext cx="1670263" cy="16702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47869" y="5800530"/>
            <a:ext cx="2020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B24700"/>
                </a:solidFill>
              </a:rPr>
              <a:t>Credit: Yu and Chen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5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01"/>
    </mc:Choice>
    <mc:Fallback xmlns="">
      <p:transition xmlns:p14="http://schemas.microsoft.com/office/powerpoint/2010/main" spd="slow" advTm="9680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53880" y="-58790"/>
            <a:ext cx="9301747" cy="811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Weather Research and Forecast Model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3292489" y="950258"/>
            <a:ext cx="5467879" cy="4044792"/>
          </a:xfrm>
          <a:prstGeom prst="rect">
            <a:avLst/>
          </a:prstGeom>
          <a:solidFill>
            <a:srgbClr val="1F497D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43348" y="950258"/>
            <a:ext cx="0" cy="60635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4645608" y="962016"/>
            <a:ext cx="3833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bdy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_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width (boundary width)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60389" y="4501872"/>
            <a:ext cx="4087349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1" name="TextBox 20"/>
          <p:cNvSpPr txBox="1"/>
          <p:nvPr/>
        </p:nvSpPr>
        <p:spPr>
          <a:xfrm>
            <a:off x="4819733" y="4404047"/>
            <a:ext cx="259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west_east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151973" y="1563847"/>
            <a:ext cx="0" cy="280681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arrow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7466833" y="2561066"/>
            <a:ext cx="1654571" cy="461665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south_north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60389" y="1563847"/>
            <a:ext cx="4087349" cy="2806811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4" descr="conus.gif"/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90" y="1563847"/>
            <a:ext cx="4087348" cy="280681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60389" y="3495152"/>
            <a:ext cx="271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Map courtesy: NOAA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34782" y="5790633"/>
            <a:ext cx="696125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Top and bottom: bdy_width × </a:t>
            </a:r>
            <a:r>
              <a:rPr lang="en-US" sz="2400" dirty="0" err="1" smtClean="0"/>
              <a:t>bottom_top</a:t>
            </a:r>
            <a:r>
              <a:rPr lang="en-US" sz="2400" dirty="0" smtClean="0"/>
              <a:t> × </a:t>
            </a:r>
            <a:r>
              <a:rPr lang="en-US" sz="2400" dirty="0" err="1" smtClean="0"/>
              <a:t>west_east</a:t>
            </a:r>
            <a:endParaRPr lang="en-US" sz="2400" dirty="0" smtClean="0"/>
          </a:p>
          <a:p>
            <a:r>
              <a:rPr lang="en-US" sz="2400" dirty="0" smtClean="0"/>
              <a:t>Left and right: bdy_width </a:t>
            </a:r>
            <a:r>
              <a:rPr lang="en-US" sz="2400" dirty="0"/>
              <a:t>× </a:t>
            </a:r>
            <a:r>
              <a:rPr lang="en-US" sz="2400" dirty="0" err="1"/>
              <a:t>bottom_top</a:t>
            </a:r>
            <a:r>
              <a:rPr lang="en-US" sz="2400" dirty="0"/>
              <a:t> × </a:t>
            </a:r>
            <a:r>
              <a:rPr lang="en-US" sz="2400" dirty="0" smtClean="0"/>
              <a:t>south_north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939727" y="4954650"/>
            <a:ext cx="6114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rgbClr val="B24700"/>
                </a:solidFill>
              </a:rPr>
              <a:t>Figure: Weather domain with longitudinal and latitudinal extents and boundary width (bdy_width)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317492" y="1433397"/>
            <a:ext cx="269091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Longitudinal extent: </a:t>
            </a:r>
            <a:r>
              <a:rPr lang="en-US" sz="2400" dirty="0" err="1" smtClean="0"/>
              <a:t>west_east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Latitudinal extent: south_north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Vertical extent: </a:t>
            </a:r>
            <a:r>
              <a:rPr lang="en-US" sz="2400" dirty="0" err="1" smtClean="0"/>
              <a:t>bottom_top</a:t>
            </a: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Boundary width: bdy_width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9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0"/>
    </mc:Choice>
    <mc:Fallback xmlns="">
      <p:transition xmlns:p14="http://schemas.microsoft.com/office/powerpoint/2010/main" spd="slow" advTm="519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/>
          <p:cNvCxnSpPr/>
          <p:nvPr/>
        </p:nvCxnSpPr>
        <p:spPr>
          <a:xfrm>
            <a:off x="891728" y="5802175"/>
            <a:ext cx="430771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07927" y="3020332"/>
            <a:ext cx="0" cy="2587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22268" y="5724602"/>
            <a:ext cx="4175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west_east</a:t>
            </a:r>
            <a:r>
              <a:rPr lang="en-US" sz="2800" dirty="0" smtClean="0"/>
              <a:t> (we)</a:t>
            </a:r>
            <a:endParaRPr lang="en-US" sz="28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903487" y="3018200"/>
            <a:ext cx="4241295" cy="2590057"/>
            <a:chOff x="1049303" y="1984025"/>
            <a:chExt cx="5486400" cy="3657600"/>
          </a:xfrm>
        </p:grpSpPr>
        <p:sp>
          <p:nvSpPr>
            <p:cNvPr id="67" name="Rectangle 66"/>
            <p:cNvSpPr/>
            <p:nvPr/>
          </p:nvSpPr>
          <p:spPr>
            <a:xfrm>
              <a:off x="1049303" y="19840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63703" y="19840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049303" y="28984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963703" y="28984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49303" y="38128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963703" y="38128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49303" y="47272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963703" y="47272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878103" y="19840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92503" y="19840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878103" y="28984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792503" y="28984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878103" y="38128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92503" y="38128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878103" y="47272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92503" y="47272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706903" y="19840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621303" y="19840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706903" y="28984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621303" y="28984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706903" y="38128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621303" y="38128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706903" y="47272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621303" y="4727225"/>
              <a:ext cx="914400" cy="9144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702810" y="3005430"/>
            <a:ext cx="675974" cy="2615595"/>
            <a:chOff x="7523481" y="1738492"/>
            <a:chExt cx="914400" cy="36576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2" name="Rectangle 91"/>
            <p:cNvSpPr/>
            <p:nvPr/>
          </p:nvSpPr>
          <p:spPr>
            <a:xfrm>
              <a:off x="7523481" y="1738492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23481" y="2652892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523481" y="3567292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523481" y="4481692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/>
          <p:cNvSpPr txBox="1"/>
          <p:nvPr/>
        </p:nvSpPr>
        <p:spPr>
          <a:xfrm rot="16200000">
            <a:off x="-1595543" y="4048696"/>
            <a:ext cx="3915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south_north (</a:t>
            </a:r>
            <a:r>
              <a:rPr lang="en-US" sz="2800" dirty="0" err="1" smtClean="0"/>
              <a:t>sn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6509901" y="4991001"/>
            <a:ext cx="0" cy="630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378784" y="5000265"/>
            <a:ext cx="152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sn</a:t>
            </a:r>
            <a:r>
              <a:rPr lang="en-US" sz="2800" dirty="0" smtClean="0"/>
              <a:t>/</a:t>
            </a:r>
            <a:r>
              <a:rPr lang="en-US" sz="2800" dirty="0" err="1" smtClean="0"/>
              <a:t>py</a:t>
            </a:r>
            <a:endParaRPr lang="en-US" sz="2800" dirty="0"/>
          </a:p>
        </p:txBody>
      </p:sp>
      <p:sp>
        <p:nvSpPr>
          <p:cNvPr id="99" name="Left Arrow 98"/>
          <p:cNvSpPr/>
          <p:nvPr/>
        </p:nvSpPr>
        <p:spPr>
          <a:xfrm>
            <a:off x="5243531" y="3193362"/>
            <a:ext cx="365760" cy="2194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Arrow 99"/>
          <p:cNvSpPr/>
          <p:nvPr/>
        </p:nvSpPr>
        <p:spPr>
          <a:xfrm>
            <a:off x="5251997" y="3875893"/>
            <a:ext cx="365760" cy="2194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Left Arrow 100"/>
          <p:cNvSpPr/>
          <p:nvPr/>
        </p:nvSpPr>
        <p:spPr>
          <a:xfrm>
            <a:off x="5251997" y="4564999"/>
            <a:ext cx="365760" cy="2194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Arrow 101"/>
          <p:cNvSpPr/>
          <p:nvPr/>
        </p:nvSpPr>
        <p:spPr>
          <a:xfrm>
            <a:off x="5243531" y="5207753"/>
            <a:ext cx="365760" cy="2194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03487" y="1791090"/>
            <a:ext cx="4241296" cy="619348"/>
            <a:chOff x="1049303" y="485425"/>
            <a:chExt cx="5486400" cy="914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4" name="Rectangle 103"/>
            <p:cNvSpPr/>
            <p:nvPr/>
          </p:nvSpPr>
          <p:spPr>
            <a:xfrm>
              <a:off x="1049303" y="485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63703" y="485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878103" y="485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792503" y="485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706903" y="485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621303" y="485425"/>
              <a:ext cx="914400" cy="914400"/>
            </a:xfrm>
            <a:prstGeom prst="rect">
              <a:avLst/>
            </a:prstGeom>
            <a:grpFill/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Down Arrow 109"/>
          <p:cNvSpPr/>
          <p:nvPr/>
        </p:nvSpPr>
        <p:spPr>
          <a:xfrm>
            <a:off x="1149235" y="2506219"/>
            <a:ext cx="217313" cy="4261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1859581" y="2506219"/>
            <a:ext cx="217313" cy="4261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own Arrow 111"/>
          <p:cNvSpPr/>
          <p:nvPr/>
        </p:nvSpPr>
        <p:spPr>
          <a:xfrm>
            <a:off x="2587394" y="2506219"/>
            <a:ext cx="217313" cy="4261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Down Arrow 112"/>
          <p:cNvSpPr/>
          <p:nvPr/>
        </p:nvSpPr>
        <p:spPr>
          <a:xfrm>
            <a:off x="3305037" y="2506219"/>
            <a:ext cx="217313" cy="4261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4011661" y="2506219"/>
            <a:ext cx="217313" cy="4261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4721459" y="2506219"/>
            <a:ext cx="217313" cy="4261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00382" y="982965"/>
            <a:ext cx="1817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we/</a:t>
            </a:r>
            <a:r>
              <a:rPr lang="en-US" sz="2800" dirty="0" err="1" smtClean="0"/>
              <a:t>px</a:t>
            </a:r>
            <a:endParaRPr lang="en-US" sz="2800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18822" y="1612227"/>
            <a:ext cx="7994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457200" y="-152854"/>
            <a:ext cx="8229600" cy="909053"/>
          </a:xfrm>
        </p:spPr>
        <p:txBody>
          <a:bodyPr/>
          <a:lstStyle/>
          <a:p>
            <a:r>
              <a:rPr lang="en-US" sz="4800" dirty="0" smtClean="0"/>
              <a:t> Data Access Pattern in WRF</a:t>
            </a:r>
            <a:endParaRPr lang="en-US" sz="4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361711" y="1021102"/>
            <a:ext cx="364277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7472" indent="-256032">
              <a:buSzPct val="70000"/>
              <a:buFont typeface="Wingdings" charset="2"/>
              <a:buChar char="q"/>
            </a:pPr>
            <a:r>
              <a:rPr lang="en-US" sz="2400" dirty="0" smtClean="0"/>
              <a:t>Column processes read top and bottom boundary</a:t>
            </a:r>
          </a:p>
          <a:p>
            <a:pPr marL="347472" indent="-256032">
              <a:buSzPct val="70000"/>
              <a:buFont typeface="Wingdings" charset="2"/>
              <a:buChar char="q"/>
            </a:pPr>
            <a:r>
              <a:rPr lang="en-US" sz="2400" dirty="0" smtClean="0"/>
              <a:t>Row processes read left and right boundary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5E23-C90F-E74D-95D7-3866B62E8079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18376" y="1192358"/>
            <a:ext cx="2509020" cy="584776"/>
          </a:xfrm>
          <a:prstGeom prst="rect">
            <a:avLst/>
          </a:prstGeom>
          <a:noFill/>
          <a:effectLst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oundary data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61097" y="3583505"/>
            <a:ext cx="2509020" cy="584776"/>
          </a:xfrm>
          <a:prstGeom prst="rect">
            <a:avLst/>
          </a:prstGeom>
          <a:noFill/>
          <a:effectLst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</a:t>
            </a:r>
            <a:r>
              <a:rPr lang="en-US" sz="3200" dirty="0" smtClean="0">
                <a:solidFill>
                  <a:srgbClr val="FF0000"/>
                </a:solidFill>
              </a:rPr>
              <a:t>oundary data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931" y="6185917"/>
            <a:ext cx="6818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B24700"/>
                </a:solidFill>
              </a:rPr>
              <a:t>Figure: </a:t>
            </a:r>
            <a:r>
              <a:rPr lang="en-US" sz="2800" dirty="0" smtClean="0">
                <a:solidFill>
                  <a:srgbClr val="B24700"/>
                </a:solidFill>
              </a:rPr>
              <a:t>Boundary reads from </a:t>
            </a:r>
            <a:r>
              <a:rPr lang="en-US" sz="2800" dirty="0" err="1" smtClean="0">
                <a:solidFill>
                  <a:srgbClr val="B24700"/>
                </a:solidFill>
              </a:rPr>
              <a:t>px</a:t>
            </a:r>
            <a:r>
              <a:rPr lang="en-US" sz="2800" dirty="0" smtClean="0">
                <a:solidFill>
                  <a:srgbClr val="B24700"/>
                </a:solidFill>
              </a:rPr>
              <a:t> × </a:t>
            </a:r>
            <a:r>
              <a:rPr lang="en-US" sz="2800" dirty="0" err="1" smtClean="0">
                <a:solidFill>
                  <a:srgbClr val="B24700"/>
                </a:solidFill>
              </a:rPr>
              <a:t>py</a:t>
            </a:r>
            <a:r>
              <a:rPr lang="en-US" sz="2800" dirty="0" smtClean="0">
                <a:solidFill>
                  <a:srgbClr val="B24700"/>
                </a:solidFill>
              </a:rPr>
              <a:t> processes</a:t>
            </a:r>
            <a:endParaRPr lang="en-US" sz="2800" dirty="0">
              <a:solidFill>
                <a:srgbClr val="B247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76895" y="2727914"/>
            <a:ext cx="3792524" cy="2479839"/>
            <a:chOff x="2076895" y="2727914"/>
            <a:chExt cx="3792524" cy="2479839"/>
          </a:xfrm>
        </p:grpSpPr>
        <p:sp>
          <p:nvSpPr>
            <p:cNvPr id="10" name="32-Point Star 9"/>
            <p:cNvSpPr/>
            <p:nvPr/>
          </p:nvSpPr>
          <p:spPr>
            <a:xfrm>
              <a:off x="2076895" y="2727914"/>
              <a:ext cx="3792524" cy="2479839"/>
            </a:xfrm>
            <a:prstGeom prst="star32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82986" y="3373618"/>
              <a:ext cx="2715427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02920" indent="-164592">
                <a:buFont typeface="Arial"/>
                <a:buChar char="•"/>
              </a:pPr>
              <a:r>
                <a:rPr lang="en-US" sz="2400" dirty="0"/>
                <a:t>R</a:t>
              </a:r>
              <a:r>
                <a:rPr lang="en-US" sz="2400" dirty="0" smtClean="0"/>
                <a:t>edundant </a:t>
              </a:r>
              <a:r>
                <a:rPr lang="en-US" sz="2400" dirty="0"/>
                <a:t>reads</a:t>
              </a:r>
            </a:p>
            <a:p>
              <a:pPr marL="502920" indent="-164592">
                <a:buFont typeface="Arial"/>
                <a:buChar char="•"/>
              </a:pPr>
              <a:r>
                <a:rPr lang="en-US" sz="2400" dirty="0"/>
                <a:t>Network congestion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171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110"/>
    </mc:Choice>
    <mc:Fallback xmlns="">
      <p:transition xmlns:p14="http://schemas.microsoft.com/office/powerpoint/2010/main" spd="slow" advTm="1071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26.3|11.4|6.2|2.3|49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9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5|1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9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2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3993</TotalTime>
  <Words>1654</Words>
  <Application>Microsoft Macintosh PowerPoint</Application>
  <PresentationFormat>On-screen Show (4:3)</PresentationFormat>
  <Paragraphs>357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Hierarchical Read-write Optimizations for Scientific Applications with Multi-variable Structured Datasets</vt:lpstr>
      <vt:lpstr>Outline</vt:lpstr>
      <vt:lpstr>Introduction</vt:lpstr>
      <vt:lpstr>Storage vs. Computing Trends</vt:lpstr>
      <vt:lpstr>I/O Paradigms</vt:lpstr>
      <vt:lpstr>I/O Bottlenecks</vt:lpstr>
      <vt:lpstr>I/O in Practice</vt:lpstr>
      <vt:lpstr>PowerPoint Presentation</vt:lpstr>
      <vt:lpstr> Data Access Pattern in WRF</vt:lpstr>
      <vt:lpstr>Data Access Pattern in S3D</vt:lpstr>
      <vt:lpstr>Common I/O Features </vt:lpstr>
      <vt:lpstr>Effect of Mapping </vt:lpstr>
      <vt:lpstr>Effect of System Architecture </vt:lpstr>
      <vt:lpstr>Hierarchical Read-write Optimizations (HieRO)</vt:lpstr>
      <vt:lpstr>HieRO Overview</vt:lpstr>
      <vt:lpstr>Hierarchical Read-write Optimizations </vt:lpstr>
      <vt:lpstr>Two-stage Optimization</vt:lpstr>
      <vt:lpstr>Three-stage Optimization</vt:lpstr>
      <vt:lpstr>Three-stage Optimization</vt:lpstr>
      <vt:lpstr>Advantages of HieRO</vt:lpstr>
      <vt:lpstr>Results</vt:lpstr>
      <vt:lpstr>Experiment Setup</vt:lpstr>
      <vt:lpstr>I/O Benchmarks</vt:lpstr>
      <vt:lpstr>Results 1: S3D-IO time on Edison</vt:lpstr>
      <vt:lpstr>Results 2: WRF-IO time on Mira</vt:lpstr>
      <vt:lpstr>Results 3: WRF open time on Mira</vt:lpstr>
      <vt:lpstr>Summary</vt:lpstr>
      <vt:lpstr>PowerPoint Presentation</vt:lpstr>
      <vt:lpstr>PowerPoint Presentation</vt:lpstr>
      <vt:lpstr>Results 1: S3D-IO time on Mira</vt:lpstr>
      <vt:lpstr>Two-stage Optimization</vt:lpstr>
      <vt:lpstr>Results 4: WRF-IO time on Edison</vt:lpstr>
    </vt:vector>
  </TitlesOfParts>
  <Company>ANL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Read-write Optimizations for Scientific Applications with Multi-variable Structured Datasets</dc:title>
  <dc:creator>Preeti Malakar</dc:creator>
  <cp:lastModifiedBy>Preeti Malakar</cp:lastModifiedBy>
  <cp:revision>567</cp:revision>
  <dcterms:created xsi:type="dcterms:W3CDTF">2015-09-10T13:27:20Z</dcterms:created>
  <dcterms:modified xsi:type="dcterms:W3CDTF">2016-07-22T16:02:04Z</dcterms:modified>
</cp:coreProperties>
</file>