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39"/>
  </p:notesMasterIdLst>
  <p:handoutMasterIdLst>
    <p:handoutMasterId r:id="rId40"/>
  </p:handoutMasterIdLst>
  <p:sldIdLst>
    <p:sldId id="849" r:id="rId5"/>
    <p:sldId id="940" r:id="rId6"/>
    <p:sldId id="4720" r:id="rId7"/>
    <p:sldId id="4712" r:id="rId8"/>
    <p:sldId id="4713" r:id="rId9"/>
    <p:sldId id="4714" r:id="rId10"/>
    <p:sldId id="4718" r:id="rId11"/>
    <p:sldId id="4715" r:id="rId12"/>
    <p:sldId id="4716" r:id="rId13"/>
    <p:sldId id="4717" r:id="rId14"/>
    <p:sldId id="4719" r:id="rId15"/>
    <p:sldId id="1171" r:id="rId16"/>
    <p:sldId id="1017" r:id="rId17"/>
    <p:sldId id="1172" r:id="rId18"/>
    <p:sldId id="1173" r:id="rId19"/>
    <p:sldId id="4746" r:id="rId20"/>
    <p:sldId id="4748" r:id="rId21"/>
    <p:sldId id="4750" r:id="rId22"/>
    <p:sldId id="1174" r:id="rId23"/>
    <p:sldId id="1175" r:id="rId24"/>
    <p:sldId id="4749" r:id="rId25"/>
    <p:sldId id="4747" r:id="rId26"/>
    <p:sldId id="4751" r:id="rId27"/>
    <p:sldId id="271" r:id="rId28"/>
    <p:sldId id="328" r:id="rId29"/>
    <p:sldId id="4752" r:id="rId30"/>
    <p:sldId id="352" r:id="rId31"/>
    <p:sldId id="322" r:id="rId32"/>
    <p:sldId id="4754" r:id="rId33"/>
    <p:sldId id="4755" r:id="rId34"/>
    <p:sldId id="1202" r:id="rId35"/>
    <p:sldId id="1206" r:id="rId36"/>
    <p:sldId id="1207" r:id="rId37"/>
    <p:sldId id="1210" r:id="rId38"/>
  </p:sldIdLst>
  <p:sldSz cx="10972800" cy="6172200"/>
  <p:notesSz cx="7010400" cy="9296400"/>
  <p:custDataLst>
    <p:tags r:id="rId41"/>
  </p:custDataLst>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Opening" id="{5F42E2D6-374F-48E1-B1C3-68D8D66E22D5}">
          <p14:sldIdLst>
            <p14:sldId id="849"/>
            <p14:sldId id="940"/>
          </p14:sldIdLst>
        </p14:section>
        <p14:section name="Review" id="{42031139-5269-4B72-A892-9A8CC4F52B59}">
          <p14:sldIdLst/>
        </p14:section>
        <p14:section name="Gangs/Workers/Vectors" id="{E7E3A14B-6334-4B30-94A7-9C9E740FED1B}">
          <p14:sldIdLst>
            <p14:sldId id="4720"/>
            <p14:sldId id="4712"/>
            <p14:sldId id="4713"/>
            <p14:sldId id="4714"/>
            <p14:sldId id="4718"/>
            <p14:sldId id="4715"/>
            <p14:sldId id="4716"/>
            <p14:sldId id="4717"/>
            <p14:sldId id="4719"/>
          </p14:sldIdLst>
        </p14:section>
        <p14:section name="GPU Profiles" id="{B9D309A0-3555-4F3D-AEAB-CDA151326457}">
          <p14:sldIdLst/>
        </p14:section>
        <p14:section name="Loop Optimizations" id="{74B7EEC3-FA4D-49D6-A404-659DC5345B45}">
          <p14:sldIdLst>
            <p14:sldId id="1171"/>
            <p14:sldId id="1017"/>
            <p14:sldId id="1172"/>
            <p14:sldId id="1173"/>
            <p14:sldId id="4746"/>
            <p14:sldId id="4748"/>
            <p14:sldId id="4750"/>
            <p14:sldId id="1174"/>
            <p14:sldId id="1175"/>
            <p14:sldId id="4749"/>
            <p14:sldId id="4747"/>
            <p14:sldId id="4751"/>
            <p14:sldId id="271"/>
            <p14:sldId id="328"/>
            <p14:sldId id="4752"/>
            <p14:sldId id="352"/>
            <p14:sldId id="322"/>
            <p14:sldId id="4754"/>
            <p14:sldId id="4755"/>
            <p14:sldId id="1202"/>
          </p14:sldIdLst>
        </p14:section>
        <p14:section name="Closing" id="{B3A0D02E-6A6D-4EDB-B931-B29BD34089A0}">
          <p14:sldIdLst>
            <p14:sldId id="1206"/>
            <p14:sldId id="1207"/>
            <p14:sldId id="1210"/>
          </p14:sldIdLst>
        </p14:section>
      </p14:sectionLst>
    </p:ex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1F0"/>
    <a:srgbClr val="FF5400"/>
    <a:srgbClr val="0C4E9B"/>
    <a:srgbClr val="0080A7"/>
    <a:srgbClr val="1B12FF"/>
    <a:srgbClr val="AB69FF"/>
    <a:srgbClr val="FFFFFF"/>
    <a:srgbClr val="F0047F"/>
    <a:srgbClr val="298EC2"/>
    <a:srgbClr val="4550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74874" autoAdjust="0"/>
  </p:normalViewPr>
  <p:slideViewPr>
    <p:cSldViewPr snapToGrid="0">
      <p:cViewPr varScale="1">
        <p:scale>
          <a:sx n="88" d="100"/>
          <a:sy n="88" d="100"/>
        </p:scale>
        <p:origin x="1524" y="78"/>
      </p:cViewPr>
      <p:guideLst>
        <p:guide orient="horz" pos="1316"/>
        <p:guide orient="horz" pos="3050"/>
        <p:guide orient="horz" pos="3189"/>
        <p:guide pos="5455"/>
        <p:guide orient="horz" pos="975"/>
        <p:guide pos="3457"/>
      </p:guideLst>
    </p:cSldViewPr>
  </p:slideViewPr>
  <p:outlineViewPr>
    <p:cViewPr>
      <p:scale>
        <a:sx n="33" d="100"/>
        <a:sy n="33" d="100"/>
      </p:scale>
      <p:origin x="0" y="-12928"/>
    </p:cViewPr>
  </p:outlineViewPr>
  <p:notesTextViewPr>
    <p:cViewPr>
      <p:scale>
        <a:sx n="150" d="100"/>
        <a:sy n="150" d="100"/>
      </p:scale>
      <p:origin x="0" y="0"/>
    </p:cViewPr>
  </p:notesTextViewPr>
  <p:sorterViewPr>
    <p:cViewPr varScale="1">
      <p:scale>
        <a:sx n="100" d="100"/>
        <a:sy n="100" d="100"/>
      </p:scale>
      <p:origin x="0" y="0"/>
    </p:cViewPr>
  </p:sorterViewPr>
  <p:notesViewPr>
    <p:cSldViewPr snapToGrid="0">
      <p:cViewPr varScale="1">
        <p:scale>
          <a:sx n="76" d="100"/>
          <a:sy n="76" d="100"/>
        </p:scale>
        <p:origin x="261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Speed-up</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0-CE75-430D-BD3C-8FA4C23AAB43}"/>
              </c:ext>
            </c:extLst>
          </c:dPt>
          <c:dPt>
            <c:idx val="1"/>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5-A01A-459D-9CB0-0731A1971EB2}"/>
              </c:ext>
            </c:extLst>
          </c:dPt>
          <c:dPt>
            <c:idx val="2"/>
            <c:invertIfNegative val="0"/>
            <c:bubble3D val="0"/>
            <c:spPr>
              <a:solidFill>
                <a:srgbClr val="FF5400"/>
              </a:solidFill>
              <a:ln w="9525" cap="flat" cmpd="sng" algn="ctr">
                <a:solidFill>
                  <a:schemeClr val="lt1">
                    <a:alpha val="50000"/>
                  </a:schemeClr>
                </a:solidFill>
                <a:round/>
              </a:ln>
              <a:effectLst/>
            </c:spPr>
            <c:extLst>
              <c:ext xmlns:c16="http://schemas.microsoft.com/office/drawing/2014/chart" uri="{C3380CC4-5D6E-409C-BE32-E72D297353CC}">
                <c16:uniqueId val="{00000004-A01A-459D-9CB0-0731A1971EB2}"/>
              </c:ext>
            </c:extLst>
          </c:dPt>
          <c:dPt>
            <c:idx val="3"/>
            <c:invertIfNegative val="0"/>
            <c:bubble3D val="0"/>
            <c:spPr>
              <a:solidFill>
                <a:schemeClr val="accent4"/>
              </a:solidFill>
              <a:ln w="9525" cap="flat" cmpd="sng" algn="ctr">
                <a:solidFill>
                  <a:schemeClr val="lt1">
                    <a:alpha val="50000"/>
                  </a:schemeClr>
                </a:solidFill>
                <a:round/>
              </a:ln>
              <a:effectLst/>
            </c:spPr>
            <c:extLst>
              <c:ext xmlns:c16="http://schemas.microsoft.com/office/drawing/2014/chart" uri="{C3380CC4-5D6E-409C-BE32-E72D297353CC}">
                <c16:uniqueId val="{00000006-08CC-4334-9AF7-B7D8C485EF9F}"/>
              </c:ext>
            </c:extLst>
          </c:dPt>
          <c:dPt>
            <c:idx val="4"/>
            <c:invertIfNegative val="0"/>
            <c:bubble3D val="0"/>
            <c:spPr>
              <a:solidFill>
                <a:schemeClr val="accent4"/>
              </a:solidFill>
              <a:ln w="9525" cap="flat" cmpd="sng" algn="ctr">
                <a:solidFill>
                  <a:schemeClr val="lt1">
                    <a:alpha val="50000"/>
                  </a:schemeClr>
                </a:solidFill>
                <a:round/>
              </a:ln>
              <a:effectLst/>
            </c:spPr>
            <c:extLst>
              <c:ext xmlns:c16="http://schemas.microsoft.com/office/drawing/2014/chart" uri="{C3380CC4-5D6E-409C-BE32-E72D297353CC}">
                <c16:uniqueId val="{00000000-A903-458A-88AE-89AA05DEC93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NVIDIA Tesla V100 (Data)</c:v>
                </c:pt>
                <c:pt idx="1">
                  <c:v>NVIDIA Tesla V100 (Collapse)</c:v>
                </c:pt>
              </c:strCache>
            </c:strRef>
          </c:cat>
          <c:val>
            <c:numRef>
              <c:f>Sheet1!$C$2:$C$3</c:f>
              <c:numCache>
                <c:formatCode>0.00\X</c:formatCode>
                <c:ptCount val="2"/>
                <c:pt idx="0">
                  <c:v>1</c:v>
                </c:pt>
                <c:pt idx="1">
                  <c:v>1.0313654790390681</c:v>
                </c:pt>
              </c:numCache>
            </c:numRef>
          </c:val>
          <c:extLst>
            <c:ext xmlns:c16="http://schemas.microsoft.com/office/drawing/2014/chart" uri="{C3380CC4-5D6E-409C-BE32-E72D297353CC}">
              <c16:uniqueId val="{00000000-A01A-459D-9CB0-0731A1971EB2}"/>
            </c:ext>
          </c:extLst>
        </c:ser>
        <c:dLbls>
          <c:dLblPos val="inEnd"/>
          <c:showLegendKey val="0"/>
          <c:showVal val="1"/>
          <c:showCatName val="0"/>
          <c:showSerName val="0"/>
          <c:showPercent val="0"/>
          <c:showBubbleSize val="0"/>
        </c:dLbls>
        <c:gapWidth val="65"/>
        <c:axId val="1220769368"/>
        <c:axId val="1220771664"/>
      </c:barChart>
      <c:catAx>
        <c:axId val="12207693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crossAx val="1220771664"/>
        <c:crosses val="autoZero"/>
        <c:auto val="1"/>
        <c:lblAlgn val="ctr"/>
        <c:lblOffset val="100"/>
        <c:noMultiLvlLbl val="0"/>
      </c:catAx>
      <c:valAx>
        <c:axId val="122077166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dirty="0">
                    <a:solidFill>
                      <a:schemeClr val="bg1"/>
                    </a:solidFill>
                  </a:rPr>
                  <a:t>Speed-Up</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00\X"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20769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Speed-up</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0-CE75-430D-BD3C-8FA4C23AAB43}"/>
              </c:ext>
            </c:extLst>
          </c:dPt>
          <c:dPt>
            <c:idx val="1"/>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5-A01A-459D-9CB0-0731A1971EB2}"/>
              </c:ext>
            </c:extLst>
          </c:dPt>
          <c:dPt>
            <c:idx val="2"/>
            <c:invertIfNegative val="0"/>
            <c:bubble3D val="0"/>
            <c:spPr>
              <a:solidFill>
                <a:srgbClr val="FF5400"/>
              </a:solidFill>
              <a:ln w="9525" cap="flat" cmpd="sng" algn="ctr">
                <a:solidFill>
                  <a:schemeClr val="lt1">
                    <a:alpha val="50000"/>
                  </a:schemeClr>
                </a:solidFill>
                <a:round/>
              </a:ln>
              <a:effectLst/>
            </c:spPr>
            <c:extLst>
              <c:ext xmlns:c16="http://schemas.microsoft.com/office/drawing/2014/chart" uri="{C3380CC4-5D6E-409C-BE32-E72D297353CC}">
                <c16:uniqueId val="{00000004-A01A-459D-9CB0-0731A1971EB2}"/>
              </c:ext>
            </c:extLst>
          </c:dPt>
          <c:dPt>
            <c:idx val="3"/>
            <c:invertIfNegative val="0"/>
            <c:bubble3D val="0"/>
            <c:spPr>
              <a:solidFill>
                <a:schemeClr val="accent4"/>
              </a:solidFill>
              <a:ln w="9525" cap="flat" cmpd="sng" algn="ctr">
                <a:solidFill>
                  <a:schemeClr val="lt1">
                    <a:alpha val="50000"/>
                  </a:schemeClr>
                </a:solidFill>
                <a:round/>
              </a:ln>
              <a:effectLst/>
            </c:spPr>
            <c:extLst>
              <c:ext xmlns:c16="http://schemas.microsoft.com/office/drawing/2014/chart" uri="{C3380CC4-5D6E-409C-BE32-E72D297353CC}">
                <c16:uniqueId val="{00000006-08CC-4334-9AF7-B7D8C485EF9F}"/>
              </c:ext>
            </c:extLst>
          </c:dPt>
          <c:dPt>
            <c:idx val="4"/>
            <c:invertIfNegative val="0"/>
            <c:bubble3D val="0"/>
            <c:spPr>
              <a:solidFill>
                <a:schemeClr val="accent4"/>
              </a:solidFill>
              <a:ln w="9525" cap="flat" cmpd="sng" algn="ctr">
                <a:solidFill>
                  <a:schemeClr val="lt1">
                    <a:alpha val="50000"/>
                  </a:schemeClr>
                </a:solidFill>
                <a:round/>
              </a:ln>
              <a:effectLst/>
            </c:spPr>
            <c:extLst>
              <c:ext xmlns:c16="http://schemas.microsoft.com/office/drawing/2014/chart" uri="{C3380CC4-5D6E-409C-BE32-E72D297353CC}">
                <c16:uniqueId val="{00000000-A903-458A-88AE-89AA05DEC93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NVIDIA Tesla V100 (Data)</c:v>
                </c:pt>
                <c:pt idx="1">
                  <c:v>NVIDIA Tesla V100 (Collapse)</c:v>
                </c:pt>
                <c:pt idx="2">
                  <c:v>NVIDIA Tesla V100 (Tile)</c:v>
                </c:pt>
              </c:strCache>
            </c:strRef>
          </c:cat>
          <c:val>
            <c:numRef>
              <c:f>Sheet1!$C$2:$C$4</c:f>
              <c:numCache>
                <c:formatCode>0.00\X</c:formatCode>
                <c:ptCount val="3"/>
                <c:pt idx="0">
                  <c:v>1</c:v>
                </c:pt>
                <c:pt idx="1">
                  <c:v>1.0313654790390681</c:v>
                </c:pt>
                <c:pt idx="2">
                  <c:v>1.1327384821248285</c:v>
                </c:pt>
              </c:numCache>
            </c:numRef>
          </c:val>
          <c:extLst>
            <c:ext xmlns:c16="http://schemas.microsoft.com/office/drawing/2014/chart" uri="{C3380CC4-5D6E-409C-BE32-E72D297353CC}">
              <c16:uniqueId val="{00000000-A01A-459D-9CB0-0731A1971EB2}"/>
            </c:ext>
          </c:extLst>
        </c:ser>
        <c:dLbls>
          <c:dLblPos val="inEnd"/>
          <c:showLegendKey val="0"/>
          <c:showVal val="1"/>
          <c:showCatName val="0"/>
          <c:showSerName val="0"/>
          <c:showPercent val="0"/>
          <c:showBubbleSize val="0"/>
        </c:dLbls>
        <c:gapWidth val="65"/>
        <c:axId val="1220769368"/>
        <c:axId val="1220771664"/>
      </c:barChart>
      <c:catAx>
        <c:axId val="12207693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crossAx val="1220771664"/>
        <c:crosses val="autoZero"/>
        <c:auto val="1"/>
        <c:lblAlgn val="ctr"/>
        <c:lblOffset val="100"/>
        <c:noMultiLvlLbl val="0"/>
      </c:catAx>
      <c:valAx>
        <c:axId val="122077166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dirty="0">
                    <a:solidFill>
                      <a:schemeClr val="bg1"/>
                    </a:solidFill>
                  </a:rPr>
                  <a:t>Speed-Up</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00\X"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20769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Speed-up</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0-CE75-430D-BD3C-8FA4C23AAB43}"/>
              </c:ext>
            </c:extLst>
          </c:dPt>
          <c:dPt>
            <c:idx val="1"/>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5-A01A-459D-9CB0-0731A1971EB2}"/>
              </c:ext>
            </c:extLst>
          </c:dPt>
          <c:dPt>
            <c:idx val="2"/>
            <c:invertIfNegative val="0"/>
            <c:bubble3D val="0"/>
            <c:spPr>
              <a:solidFill>
                <a:srgbClr val="FF5400"/>
              </a:solidFill>
              <a:ln w="9525" cap="flat" cmpd="sng" algn="ctr">
                <a:solidFill>
                  <a:schemeClr val="lt1">
                    <a:alpha val="50000"/>
                  </a:schemeClr>
                </a:solidFill>
                <a:round/>
              </a:ln>
              <a:effectLst/>
            </c:spPr>
            <c:extLst>
              <c:ext xmlns:c16="http://schemas.microsoft.com/office/drawing/2014/chart" uri="{C3380CC4-5D6E-409C-BE32-E72D297353CC}">
                <c16:uniqueId val="{00000004-A01A-459D-9CB0-0731A1971EB2}"/>
              </c:ext>
            </c:extLst>
          </c:dPt>
          <c:dPt>
            <c:idx val="3"/>
            <c:invertIfNegative val="0"/>
            <c:bubble3D val="0"/>
            <c:spPr>
              <a:solidFill>
                <a:schemeClr val="tx2"/>
              </a:solidFill>
              <a:ln w="9525" cap="flat" cmpd="sng" algn="ctr">
                <a:solidFill>
                  <a:schemeClr val="lt1">
                    <a:alpha val="50000"/>
                  </a:schemeClr>
                </a:solidFill>
                <a:round/>
              </a:ln>
              <a:effectLst/>
            </c:spPr>
            <c:extLst>
              <c:ext xmlns:c16="http://schemas.microsoft.com/office/drawing/2014/chart" uri="{C3380CC4-5D6E-409C-BE32-E72D297353CC}">
                <c16:uniqueId val="{00000006-08CC-4334-9AF7-B7D8C485EF9F}"/>
              </c:ext>
            </c:extLst>
          </c:dPt>
          <c:dPt>
            <c:idx val="4"/>
            <c:invertIfNegative val="0"/>
            <c:bubble3D val="0"/>
            <c:spPr>
              <a:solidFill>
                <a:schemeClr val="accent4"/>
              </a:solidFill>
              <a:ln w="9525" cap="flat" cmpd="sng" algn="ctr">
                <a:solidFill>
                  <a:schemeClr val="lt1">
                    <a:alpha val="50000"/>
                  </a:schemeClr>
                </a:solidFill>
                <a:round/>
              </a:ln>
              <a:effectLst/>
            </c:spPr>
            <c:extLst>
              <c:ext xmlns:c16="http://schemas.microsoft.com/office/drawing/2014/chart" uri="{C3380CC4-5D6E-409C-BE32-E72D297353CC}">
                <c16:uniqueId val="{00000000-A903-458A-88AE-89AA05DEC93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NVIDIA Tesla V100 (Data)</c:v>
                </c:pt>
                <c:pt idx="1">
                  <c:v>NVIDIA Tesla V100 (Collapse)</c:v>
                </c:pt>
                <c:pt idx="2">
                  <c:v>NVIDIA Tesla V100 (Tile)</c:v>
                </c:pt>
                <c:pt idx="3">
                  <c:v>NVIDIA Tesla V100 (Collapse/Vector)</c:v>
                </c:pt>
              </c:strCache>
            </c:strRef>
          </c:cat>
          <c:val>
            <c:numRef>
              <c:f>Sheet1!$C$2:$C$5</c:f>
              <c:numCache>
                <c:formatCode>0.00\X</c:formatCode>
                <c:ptCount val="4"/>
                <c:pt idx="0">
                  <c:v>1</c:v>
                </c:pt>
                <c:pt idx="1">
                  <c:v>1.0313654790390681</c:v>
                </c:pt>
                <c:pt idx="2">
                  <c:v>1.1327384821248285</c:v>
                </c:pt>
                <c:pt idx="3">
                  <c:v>1.1154514283905357</c:v>
                </c:pt>
              </c:numCache>
            </c:numRef>
          </c:val>
          <c:extLst>
            <c:ext xmlns:c16="http://schemas.microsoft.com/office/drawing/2014/chart" uri="{C3380CC4-5D6E-409C-BE32-E72D297353CC}">
              <c16:uniqueId val="{00000000-A01A-459D-9CB0-0731A1971EB2}"/>
            </c:ext>
          </c:extLst>
        </c:ser>
        <c:dLbls>
          <c:dLblPos val="inEnd"/>
          <c:showLegendKey val="0"/>
          <c:showVal val="1"/>
          <c:showCatName val="0"/>
          <c:showSerName val="0"/>
          <c:showPercent val="0"/>
          <c:showBubbleSize val="0"/>
        </c:dLbls>
        <c:gapWidth val="65"/>
        <c:axId val="1220769368"/>
        <c:axId val="1220771664"/>
      </c:barChart>
      <c:catAx>
        <c:axId val="12207693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crossAx val="1220771664"/>
        <c:crosses val="autoZero"/>
        <c:auto val="1"/>
        <c:lblAlgn val="ctr"/>
        <c:lblOffset val="100"/>
        <c:noMultiLvlLbl val="0"/>
      </c:catAx>
      <c:valAx>
        <c:axId val="122077166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dirty="0">
                    <a:solidFill>
                      <a:schemeClr val="bg1"/>
                    </a:solidFill>
                  </a:rPr>
                  <a:t>Speed-Up</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00\X"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20769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26791" y="8610575"/>
            <a:ext cx="1209933" cy="328091"/>
          </a:xfrm>
          <a:prstGeom prst="rect">
            <a:avLst/>
          </a:prstGeom>
        </p:spPr>
      </p:pic>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12/8/2019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pic>
        <p:nvPicPr>
          <p:cNvPr id="10" name="Picture 9"/>
          <p:cNvPicPr>
            <a:picLocks noChangeAspect="1"/>
          </p:cNvPicPr>
          <p:nvPr/>
        </p:nvPicPr>
        <p:blipFill>
          <a:blip r:embed="rId2"/>
          <a:stretch>
            <a:fillRect/>
          </a:stretch>
        </p:blipFill>
        <p:spPr>
          <a:xfrm>
            <a:off x="5400933" y="240101"/>
            <a:ext cx="1209933" cy="328091"/>
          </a:xfrm>
          <a:prstGeom prst="rect">
            <a:avLst/>
          </a:prstGeom>
        </p:spPr>
      </p:pic>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parallel programming and OpenACC. This is a very conceptual approach, and is intended for students with little to no parallel programming experience.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a:t>
            </a:fld>
            <a:endParaRPr lang="en-US" dirty="0"/>
          </a:p>
        </p:txBody>
      </p:sp>
    </p:spTree>
    <p:extLst>
      <p:ext uri="{BB962C8B-B14F-4D97-AF65-F5344CB8AC3E}">
        <p14:creationId xmlns:p14="http://schemas.microsoft.com/office/powerpoint/2010/main" val="317623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under CC Zero (openclipart.org)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41843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Bullet 1 **</a:t>
            </a:r>
          </a:p>
          <a:p>
            <a:r>
              <a:rPr lang="en-US" dirty="0"/>
              <a:t>Without including the loop directive, we can receive mixed results. Omitting the loop directive will sometimes result in our code not being parallelized. In a little bit, we will discuss a situation where the loop directive is absolutely required for proper parallelization.</a:t>
            </a:r>
          </a:p>
          <a:p>
            <a:endParaRPr lang="en-US" dirty="0"/>
          </a:p>
          <a:p>
            <a:r>
              <a:rPr lang="en-US" dirty="0"/>
              <a:t>** Bullet 2 **</a:t>
            </a:r>
          </a:p>
          <a:p>
            <a:r>
              <a:rPr lang="en-US" dirty="0"/>
              <a:t>OpenACC provides many ways to optimize our loops. These optimizations are a topic for another module, however, the loop directive must be explicitly written by the program to take advantage of any loop optimizations.</a:t>
            </a:r>
          </a:p>
          <a:p>
            <a:endParaRPr lang="en-US" dirty="0"/>
          </a:p>
          <a:p>
            <a:r>
              <a:rPr lang="en-US" dirty="0"/>
              <a:t>** Bullet 3 **</a:t>
            </a:r>
          </a:p>
          <a:p>
            <a:r>
              <a:rPr lang="en-US" dirty="0"/>
              <a:t>This also goes hand-in-hand with the loop optimizations. When we talk about them, they will allow us to parallelize our loops in wildly different ways.</a:t>
            </a:r>
          </a:p>
          <a:p>
            <a:endParaRPr lang="en-US" dirty="0"/>
          </a:p>
          <a:p>
            <a:r>
              <a:rPr lang="en-US" dirty="0"/>
              <a:t>** Bullet 4 **</a:t>
            </a:r>
          </a:p>
          <a:p>
            <a:r>
              <a:rPr lang="en-US" dirty="0"/>
              <a:t>The loop directive will not properly parallelize our loops unless it is contained within a compute region. The loop directive specifies our parallel loops, the compute directives are what actually run these loops on our parallel hardware. Let’s now discuss the compute directives.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180831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402879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158887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311774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 the performance bullet:</a:t>
            </a:r>
          </a:p>
          <a:p>
            <a:r>
              <a:rPr lang="en-US" dirty="0"/>
              <a:t>When scalars are added to a private clause, the compiler must first create an array of the scalars in the device’s global memory.  Each thread then needs to fetch it’s private copy from global memory.  However, when not used in a private clause, the compiler can declare the scalar as local variable in the generated device code making it more likely that the variable will be stored in a local register.</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2056262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33</a:t>
            </a:fld>
            <a:endParaRPr lang="en-US" dirty="0"/>
          </a:p>
        </p:txBody>
      </p:sp>
    </p:spTree>
    <p:extLst>
      <p:ext uri="{BB962C8B-B14F-4D97-AF65-F5344CB8AC3E}">
        <p14:creationId xmlns:p14="http://schemas.microsoft.com/office/powerpoint/2010/main" val="2392238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various things relating to OpenACC. The two recommended, free compilers for OpenACC are PGI and GCC. OpenACC is a new edition to GCC, and all of </a:t>
            </a:r>
            <a:r>
              <a:rPr lang="en-US" dirty="0" err="1"/>
              <a:t>OpenACC’s</a:t>
            </a:r>
            <a:r>
              <a:rPr lang="en-US" dirty="0"/>
              <a:t> features may not be supported yet.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34</a:t>
            </a:fld>
            <a:endParaRPr lang="en-US" dirty="0"/>
          </a:p>
        </p:txBody>
      </p:sp>
    </p:spTree>
    <p:extLst>
      <p:ext uri="{BB962C8B-B14F-4D97-AF65-F5344CB8AC3E}">
        <p14:creationId xmlns:p14="http://schemas.microsoft.com/office/powerpoint/2010/main" val="13295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382159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under CC Zero (openclipart.org)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596102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under CC Zero (openclipart.org)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343181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under CC Zero (openclipart.org)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41970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under CC Zero (openclipart.org)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1788702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under CC Zero (openclipart.org)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1208505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under CC Zero (openclipart.org)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114384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under CC Zero (openclipart.org)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1696494207"/>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1_Title Slide ">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t="21875" b="21875"/>
          <a:stretch/>
        </p:blipFill>
        <p:spPr>
          <a:xfrm>
            <a:off x="0" y="0"/>
            <a:ext cx="10972800" cy="6172200"/>
          </a:xfrm>
          <a:prstGeom prst="rect">
            <a:avLst/>
          </a:prstGeom>
        </p:spPr>
      </p:pic>
      <p:sp>
        <p:nvSpPr>
          <p:cNvPr id="11" name="Rectangle 4"/>
          <p:cNvSpPr>
            <a:spLocks noGrp="1" noChangeArrowheads="1"/>
          </p:cNvSpPr>
          <p:nvPr userDrawn="1">
            <p:ph type="subTitle" idx="1"/>
          </p:nvPr>
        </p:nvSpPr>
        <p:spPr>
          <a:xfrm>
            <a:off x="433639" y="2349988"/>
            <a:ext cx="8972550" cy="369332"/>
          </a:xfrm>
        </p:spPr>
        <p:txBody>
          <a:bodyPr wrap="square" anchor="t">
            <a:spAutoFit/>
          </a:bodyPr>
          <a:lstStyle>
            <a:lvl1pPr marL="0" indent="0" algn="l">
              <a:lnSpc>
                <a:spcPct val="90000"/>
              </a:lnSpc>
              <a:spcBef>
                <a:spcPts val="600"/>
              </a:spcBef>
              <a:spcAft>
                <a:spcPts val="300"/>
              </a:spcAft>
              <a:buFontTx/>
              <a:buNone/>
              <a:defRPr sz="2000" b="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33639" y="917182"/>
            <a:ext cx="8972550" cy="1419681"/>
          </a:xfrm>
        </p:spPr>
        <p:txBody>
          <a:bodyPr anchor="b">
            <a:noAutofit/>
          </a:bodyPr>
          <a:lstStyle>
            <a:lvl1pPr algn="l">
              <a:lnSpc>
                <a:spcPct val="90000"/>
              </a:lnSpc>
              <a:spcBef>
                <a:spcPts val="0"/>
              </a:spcBef>
              <a:defRPr sz="5200" b="0" cap="all" baseline="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grpSp>
        <p:nvGrpSpPr>
          <p:cNvPr id="8" name="Group 7"/>
          <p:cNvGrpSpPr/>
          <p:nvPr userDrawn="1"/>
        </p:nvGrpSpPr>
        <p:grpSpPr>
          <a:xfrm>
            <a:off x="-28075" y="0"/>
            <a:ext cx="187005" cy="6172200"/>
            <a:chOff x="311342" y="0"/>
            <a:chExt cx="401443" cy="6172200"/>
          </a:xfrm>
        </p:grpSpPr>
        <p:sp>
          <p:nvSpPr>
            <p:cNvPr id="10" name="Rectangle 9"/>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568551" y="5405553"/>
            <a:ext cx="1661097" cy="447845"/>
          </a:xfrm>
          <a:prstGeom prst="rect">
            <a:avLst/>
          </a:prstGeom>
        </p:spPr>
      </p:pic>
      <p:pic>
        <p:nvPicPr>
          <p:cNvPr id="14" name="Picture 13">
            <a:extLst>
              <a:ext uri="{FF2B5EF4-FFF2-40B4-BE49-F238E27FC236}">
                <a16:creationId xmlns:a16="http://schemas.microsoft.com/office/drawing/2014/main" id="{6FAD3C49-1800-4BDE-B1FE-7163D710217C}"/>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8379768" y="5691136"/>
            <a:ext cx="770828" cy="146766"/>
          </a:xfrm>
          <a:prstGeom prst="rect">
            <a:avLst/>
          </a:prstGeom>
        </p:spPr>
      </p:pic>
      <p:pic>
        <p:nvPicPr>
          <p:cNvPr id="15" name="Picture 2" descr="Image result for linux academy logo">
            <a:extLst>
              <a:ext uri="{FF2B5EF4-FFF2-40B4-BE49-F238E27FC236}">
                <a16:creationId xmlns:a16="http://schemas.microsoft.com/office/drawing/2014/main" id="{3436108F-6618-4532-A221-BD1DB8C6FC92}"/>
              </a:ext>
            </a:extLst>
          </p:cNvPr>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785204" y="5650758"/>
            <a:ext cx="932146" cy="2026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ws transparent logo">
            <a:extLst>
              <a:ext uri="{FF2B5EF4-FFF2-40B4-BE49-F238E27FC236}">
                <a16:creationId xmlns:a16="http://schemas.microsoft.com/office/drawing/2014/main" id="{0CE9890C-D1A7-4452-833D-3C91828C17EA}"/>
              </a:ext>
            </a:extLst>
          </p:cNvPr>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245086" y="5650758"/>
            <a:ext cx="451890" cy="27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117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641" y="649796"/>
            <a:ext cx="9976104" cy="590931"/>
          </a:xfrm>
        </p:spPr>
        <p:txBody>
          <a:bodyPr/>
          <a:lstStyle>
            <a:lvl1pPr algn="l">
              <a:defRPr b="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36740" y="2103035"/>
            <a:ext cx="9948672" cy="3718925"/>
          </a:xfrm>
        </p:spPr>
        <p:txBody>
          <a:bodyPr/>
          <a:lstStyle>
            <a:lvl1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1pPr>
            <a:lvl2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2pPr>
            <a:lvl3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9641" y="1188030"/>
            <a:ext cx="9976104" cy="525463"/>
          </a:xfrm>
        </p:spPr>
        <p:txBody>
          <a:bodyPr/>
          <a:lstStyle>
            <a:lvl1pPr marL="0" indent="0" algn="l">
              <a:buFontTx/>
              <a:buNone/>
              <a:defRPr sz="2400" b="0">
                <a:solidFill>
                  <a:schemeClr val="tx2"/>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grpSp>
        <p:nvGrpSpPr>
          <p:cNvPr id="15" name="Group 14"/>
          <p:cNvGrpSpPr/>
          <p:nvPr userDrawn="1"/>
        </p:nvGrpSpPr>
        <p:grpSpPr>
          <a:xfrm>
            <a:off x="-28075" y="0"/>
            <a:ext cx="187005" cy="6172200"/>
            <a:chOff x="311342" y="0"/>
            <a:chExt cx="401443" cy="6172200"/>
          </a:xfrm>
        </p:grpSpPr>
        <p:sp>
          <p:nvSpPr>
            <p:cNvPr id="16" name="Rectangle 1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370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 Blue">
    <p:spTree>
      <p:nvGrpSpPr>
        <p:cNvPr id="1" name=""/>
        <p:cNvGrpSpPr/>
        <p:nvPr/>
      </p:nvGrpSpPr>
      <p:grpSpPr>
        <a:xfrm>
          <a:off x="0" y="0"/>
          <a:ext cx="0" cy="0"/>
          <a:chOff x="0" y="0"/>
          <a:chExt cx="0" cy="0"/>
        </a:xfrm>
      </p:grpSpPr>
      <p:sp>
        <p:nvSpPr>
          <p:cNvPr id="3" name="Rectangle 2"/>
          <p:cNvSpPr/>
          <p:nvPr userDrawn="1"/>
        </p:nvSpPr>
        <p:spPr>
          <a:xfrm>
            <a:off x="0" y="0"/>
            <a:ext cx="10972800" cy="5346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2377739"/>
            <a:ext cx="9976104" cy="590931"/>
          </a:xfrm>
        </p:spPr>
        <p:txBody>
          <a:bodyPr anchor="ctr"/>
          <a:lstStyle>
            <a:lvl1pPr algn="ctr">
              <a:defRPr>
                <a:solidFill>
                  <a:schemeClr val="tx1"/>
                </a:solidFill>
              </a:defRPr>
            </a:lvl1pPr>
          </a:lstStyle>
          <a:p>
            <a:r>
              <a:rPr lang="en-US" dirty="0"/>
              <a:t>Click to edit Master title style</a:t>
            </a:r>
          </a:p>
        </p:txBody>
      </p:sp>
      <p:grpSp>
        <p:nvGrpSpPr>
          <p:cNvPr id="4" name="Group 3"/>
          <p:cNvGrpSpPr/>
          <p:nvPr userDrawn="1"/>
        </p:nvGrpSpPr>
        <p:grpSpPr>
          <a:xfrm>
            <a:off x="-28075" y="0"/>
            <a:ext cx="187005" cy="6172200"/>
            <a:chOff x="311342" y="0"/>
            <a:chExt cx="401443" cy="6172200"/>
          </a:xfrm>
        </p:grpSpPr>
        <p:sp>
          <p:nvSpPr>
            <p:cNvPr id="5" name="Rectangle 4"/>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511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160020" y="2165063"/>
            <a:ext cx="10812780" cy="3181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85408" y="3026024"/>
            <a:ext cx="8805227" cy="624769"/>
          </a:xfrm>
        </p:spPr>
        <p:txBody>
          <a:bodyPr/>
          <a:lstStyle>
            <a:lvl1pPr marL="0" indent="0">
              <a:buClr>
                <a:schemeClr val="bg2"/>
              </a:buClr>
              <a:buSzPct val="100000"/>
              <a:buFontTx/>
              <a:buNone/>
              <a:defRPr sz="2800">
                <a:solidFill>
                  <a:schemeClr val="tx1"/>
                </a:solidFill>
              </a:defRPr>
            </a:lvl1pPr>
            <a:lvl2pPr marL="571500" indent="0">
              <a:buClr>
                <a:schemeClr val="bg2"/>
              </a:buClr>
              <a:buSzPct val="100000"/>
              <a:buFontTx/>
              <a:buNone/>
              <a:defRPr sz="2400">
                <a:solidFill>
                  <a:schemeClr val="tx1"/>
                </a:solidFill>
              </a:defRPr>
            </a:lvl2pPr>
            <a:lvl3pPr marL="1089025" indent="0">
              <a:buClr>
                <a:schemeClr val="bg2"/>
              </a:buClr>
              <a:buSzPct val="100000"/>
              <a:buFontTx/>
              <a:buNone/>
              <a:defRPr sz="2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5" name="Text Placeholder 4"/>
          <p:cNvSpPr>
            <a:spLocks noGrp="1"/>
          </p:cNvSpPr>
          <p:nvPr>
            <p:ph type="body" sz="quarter" idx="10"/>
          </p:nvPr>
        </p:nvSpPr>
        <p:spPr>
          <a:xfrm>
            <a:off x="1685408" y="4039406"/>
            <a:ext cx="8805227" cy="525463"/>
          </a:xfrm>
        </p:spPr>
        <p:txBody>
          <a:bodyPr/>
          <a:lstStyle>
            <a:lvl1pPr marL="0" indent="0" algn="l">
              <a:buFontTx/>
              <a:buNone/>
              <a:defRPr sz="1800" b="0">
                <a:solidFill>
                  <a:schemeClr val="tx1"/>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16" name="Rectangle 15"/>
          <p:cNvSpPr/>
          <p:nvPr userDrawn="1"/>
        </p:nvSpPr>
        <p:spPr>
          <a:xfrm>
            <a:off x="39303" y="1274332"/>
            <a:ext cx="1603324" cy="1475018"/>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
        <p:nvSpPr>
          <p:cNvPr id="17" name="Rectangle 16"/>
          <p:cNvSpPr/>
          <p:nvPr userDrawn="1"/>
        </p:nvSpPr>
        <p:spPr>
          <a:xfrm rot="10800000">
            <a:off x="9303106" y="4972804"/>
            <a:ext cx="1603324" cy="1264024"/>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211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476791" y="633526"/>
            <a:ext cx="5922117" cy="6186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5905833"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76791" y="1183333"/>
            <a:ext cx="5922117"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0366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791" y="661226"/>
            <a:ext cx="9976104" cy="590931"/>
          </a:xfrm>
        </p:spPr>
        <p:txBody>
          <a:bodyPr/>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66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 style</a:t>
            </a:r>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vl4pPr>
              <a:defRPr sz="1800">
                <a:solidFill>
                  <a:schemeClr val="tx1"/>
                </a:solidFill>
                <a:latin typeface="Trebuchet MS" pitchFamily="34" charset="0"/>
              </a:defRPr>
            </a:lvl4pPr>
            <a:lvl5pPr>
              <a:defRPr sz="1800">
                <a:solidFill>
                  <a:schemeClr val="tx1"/>
                </a:solidFill>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8836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1036"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7392" y="2105237"/>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grpSp>
        <p:nvGrpSpPr>
          <p:cNvPr id="25" name="Group 24"/>
          <p:cNvGrpSpPr/>
          <p:nvPr userDrawn="1"/>
        </p:nvGrpSpPr>
        <p:grpSpPr>
          <a:xfrm>
            <a:off x="-28075" y="0"/>
            <a:ext cx="187005" cy="6172200"/>
            <a:chOff x="311342" y="0"/>
            <a:chExt cx="401443" cy="6172200"/>
          </a:xfrm>
        </p:grpSpPr>
        <p:sp>
          <p:nvSpPr>
            <p:cNvPr id="26" name="Rectangle 2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96574" y="5769221"/>
            <a:ext cx="770828" cy="207821"/>
          </a:xfrm>
          <a:prstGeom prst="rect">
            <a:avLst/>
          </a:prstGeom>
        </p:spPr>
      </p:pic>
      <p:pic>
        <p:nvPicPr>
          <p:cNvPr id="4" name="Picture 3">
            <a:extLst>
              <a:ext uri="{FF2B5EF4-FFF2-40B4-BE49-F238E27FC236}">
                <a16:creationId xmlns:a16="http://schemas.microsoft.com/office/drawing/2014/main" id="{45575F35-3729-40A0-95E4-6794AFCCE0C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204364" y="5786910"/>
            <a:ext cx="634608" cy="196420"/>
          </a:xfrm>
          <a:prstGeom prst="rect">
            <a:avLst/>
          </a:prstGeom>
        </p:spPr>
      </p:pic>
      <p:pic>
        <p:nvPicPr>
          <p:cNvPr id="6" name="Picture 5">
            <a:extLst>
              <a:ext uri="{FF2B5EF4-FFF2-40B4-BE49-F238E27FC236}">
                <a16:creationId xmlns:a16="http://schemas.microsoft.com/office/drawing/2014/main" id="{EF92A556-0D8E-4E6C-929B-9B83306DD6A9}"/>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433536" y="5769314"/>
            <a:ext cx="770828" cy="146766"/>
          </a:xfrm>
          <a:prstGeom prst="rect">
            <a:avLst/>
          </a:prstGeom>
        </p:spPr>
      </p:pic>
      <p:pic>
        <p:nvPicPr>
          <p:cNvPr id="7" name="Picture 2" descr="Image result for linux academy logo">
            <a:extLst>
              <a:ext uri="{FF2B5EF4-FFF2-40B4-BE49-F238E27FC236}">
                <a16:creationId xmlns:a16="http://schemas.microsoft.com/office/drawing/2014/main" id="{0506456F-E1B5-4045-B24F-09CCE06BBE45}"/>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2838972" y="5728936"/>
            <a:ext cx="932146" cy="20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1" r:id="rId1"/>
    <p:sldLayoutId id="2147483896" r:id="rId2"/>
    <p:sldLayoutId id="2147483954" r:id="rId3"/>
    <p:sldLayoutId id="2147483917" r:id="rId4"/>
    <p:sldLayoutId id="2147483969" r:id="rId5"/>
    <p:sldLayoutId id="2147483919" r:id="rId6"/>
    <p:sldLayoutId id="2147483983" r:id="rId7"/>
  </p:sldLayoutIdLst>
  <p:hf hdr="0" ftr="0" dt="0"/>
  <p:txStyles>
    <p:titleStyle>
      <a:lvl1pPr algn="l" rtl="0" fontAlgn="base">
        <a:lnSpc>
          <a:spcPct val="90000"/>
        </a:lnSpc>
        <a:spcBef>
          <a:spcPct val="0"/>
        </a:spcBef>
        <a:spcAft>
          <a:spcPct val="0"/>
        </a:spcAft>
        <a:defRPr sz="3600" b="0" i="0" u="none" cap="all"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i="0" u="none">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6.xml"/><Relationship Id="rId5" Type="http://schemas.openxmlformats.org/officeDocument/2006/relationships/tags" Target="../tags/tag6.xml"/><Relationship Id="rId4" Type="http://schemas.openxmlformats.org/officeDocument/2006/relationships/tags" Target="../tags/tag5.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6.xml"/><Relationship Id="rId5" Type="http://schemas.openxmlformats.org/officeDocument/2006/relationships/tags" Target="../tags/tag11.xml"/><Relationship Id="rId4" Type="http://schemas.openxmlformats.org/officeDocument/2006/relationships/tags" Target="../tags/tag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www.openacc.org/events" TargetMode="External"/><Relationship Id="rId13" Type="http://schemas.openxmlformats.org/officeDocument/2006/relationships/hyperlink" Target="https://www.pgroup.com/products/community.htm" TargetMode="External"/><Relationship Id="rId3" Type="http://schemas.openxmlformats.org/officeDocument/2006/relationships/image" Target="../media/image18.png"/><Relationship Id="rId7" Type="http://schemas.openxmlformats.org/officeDocument/2006/relationships/hyperlink" Target="https://www.openacc.org/success-stories" TargetMode="External"/><Relationship Id="rId12" Type="http://schemas.openxmlformats.org/officeDocument/2006/relationships/hyperlink" Target="https://www.openacc.org/tool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hyperlink" Target="https://www.openacc.org/resources" TargetMode="External"/><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hyperlink" Target="https://gcc.gnu.org/wiki/OpenACC" TargetMode="Externa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openclipart.org/detail/212114/hou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openclipart.org/detail/212114/house"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openclipart.org/detail/212114/house"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openclipart.org/detail/212114/house"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33639" y="2349988"/>
            <a:ext cx="8972550" cy="369332"/>
          </a:xfrm>
        </p:spPr>
        <p:txBody>
          <a:bodyPr/>
          <a:lstStyle/>
          <a:p>
            <a:r>
              <a:rPr lang="en-US" dirty="0"/>
              <a:t>Bharat Kumar</a:t>
            </a:r>
          </a:p>
        </p:txBody>
      </p:sp>
      <p:sp>
        <p:nvSpPr>
          <p:cNvPr id="3" name="Title 2"/>
          <p:cNvSpPr>
            <a:spLocks noGrp="1"/>
          </p:cNvSpPr>
          <p:nvPr>
            <p:ph type="title"/>
          </p:nvPr>
        </p:nvSpPr>
        <p:spPr>
          <a:xfrm>
            <a:off x="433639" y="917182"/>
            <a:ext cx="10165674" cy="1419681"/>
          </a:xfrm>
        </p:spPr>
        <p:txBody>
          <a:bodyPr/>
          <a:lstStyle/>
          <a:p>
            <a:r>
              <a:rPr lang="en-US" sz="4800" b="1" dirty="0">
                <a:effectLst/>
              </a:rPr>
              <a:t>Loop Optimizations with OpenACC</a:t>
            </a:r>
            <a:endParaRPr lang="en-US" sz="4800" dirty="0"/>
          </a:p>
        </p:txBody>
      </p:sp>
    </p:spTree>
    <p:extLst>
      <p:ext uri="{BB962C8B-B14F-4D97-AF65-F5344CB8AC3E}">
        <p14:creationId xmlns:p14="http://schemas.microsoft.com/office/powerpoint/2010/main" val="2002526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CCC0-8BFE-48E0-9D28-FF3B9254B25B}"/>
              </a:ext>
            </a:extLst>
          </p:cNvPr>
          <p:cNvSpPr>
            <a:spLocks noGrp="1"/>
          </p:cNvSpPr>
          <p:nvPr>
            <p:ph type="title"/>
          </p:nvPr>
        </p:nvSpPr>
        <p:spPr>
          <a:xfrm>
            <a:off x="419641" y="649796"/>
            <a:ext cx="9976104" cy="1097523"/>
          </a:xfrm>
        </p:spPr>
        <p:txBody>
          <a:bodyPr/>
          <a:lstStyle/>
          <a:p>
            <a:r>
              <a:rPr lang="en-US" dirty="0"/>
              <a:t>Gangs, Workers, and Vectors Demystified</a:t>
            </a:r>
          </a:p>
        </p:txBody>
      </p:sp>
      <p:pic>
        <p:nvPicPr>
          <p:cNvPr id="2050" name="Picture 2" descr="Office building by egore911">
            <a:extLst>
              <a:ext uri="{FF2B5EF4-FFF2-40B4-BE49-F238E27FC236}">
                <a16:creationId xmlns:a16="http://schemas.microsoft.com/office/drawing/2014/main" id="{424609C8-252C-433F-8A3B-E4E43D2C1A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3516" y="1069234"/>
            <a:ext cx="4916543" cy="49165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88EF4AF-D8E1-4A42-B99A-0ADC79EC27F4}"/>
              </a:ext>
            </a:extLst>
          </p:cNvPr>
          <p:cNvGrpSpPr/>
          <p:nvPr/>
        </p:nvGrpSpPr>
        <p:grpSpPr>
          <a:xfrm rot="508543">
            <a:off x="7200524" y="1890364"/>
            <a:ext cx="1994899" cy="664877"/>
            <a:chOff x="419641" y="3527505"/>
            <a:chExt cx="5985501" cy="1994899"/>
          </a:xfrm>
        </p:grpSpPr>
        <p:pic>
          <p:nvPicPr>
            <p:cNvPr id="1026" name="Picture 2" descr="Comic characters: House Painter by nicubunu">
              <a:extLst>
                <a:ext uri="{FF2B5EF4-FFF2-40B4-BE49-F238E27FC236}">
                  <a16:creationId xmlns:a16="http://schemas.microsoft.com/office/drawing/2014/main" id="{D7DA33A9-4ED6-4CD1-BE7E-4C5914B30DC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19641" y="3527506"/>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mic characters: House Painter by nicubunu">
              <a:extLst>
                <a:ext uri="{FF2B5EF4-FFF2-40B4-BE49-F238E27FC236}">
                  <a16:creationId xmlns:a16="http://schemas.microsoft.com/office/drawing/2014/main" id="{60E11117-F5AD-404F-9DC5-6BEDB968BCC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1306680"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mic characters: House Painter by nicubunu">
              <a:extLst>
                <a:ext uri="{FF2B5EF4-FFF2-40B4-BE49-F238E27FC236}">
                  <a16:creationId xmlns:a16="http://schemas.microsoft.com/office/drawing/2014/main" id="{0CF255A8-E782-4FAD-96FE-3B58E52502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2414539"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mic characters: House Painter by nicubunu">
              <a:extLst>
                <a:ext uri="{FF2B5EF4-FFF2-40B4-BE49-F238E27FC236}">
                  <a16:creationId xmlns:a16="http://schemas.microsoft.com/office/drawing/2014/main" id="{A835A62D-A106-438F-BF21-73C18ACF9DC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412795"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mic characters: House Painter by nicubunu">
              <a:extLst>
                <a:ext uri="{FF2B5EF4-FFF2-40B4-BE49-F238E27FC236}">
                  <a16:creationId xmlns:a16="http://schemas.microsoft.com/office/drawing/2014/main" id="{8814028E-1071-4CC0-B3C4-B8970EDBEE6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410244"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E24AB2CA-4C2E-478B-9B55-D73522601F06}"/>
              </a:ext>
            </a:extLst>
          </p:cNvPr>
          <p:cNvGrpSpPr/>
          <p:nvPr/>
        </p:nvGrpSpPr>
        <p:grpSpPr>
          <a:xfrm rot="20203935">
            <a:off x="8672925" y="2539873"/>
            <a:ext cx="1994899" cy="664877"/>
            <a:chOff x="419641" y="3527505"/>
            <a:chExt cx="5985501" cy="1994899"/>
          </a:xfrm>
        </p:grpSpPr>
        <p:pic>
          <p:nvPicPr>
            <p:cNvPr id="18" name="Picture 2" descr="Comic characters: House Painter by nicubunu">
              <a:extLst>
                <a:ext uri="{FF2B5EF4-FFF2-40B4-BE49-F238E27FC236}">
                  <a16:creationId xmlns:a16="http://schemas.microsoft.com/office/drawing/2014/main" id="{625AF009-026E-44E0-B0C5-D973B6AA0C2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19641" y="3527506"/>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mic characters: House Painter by nicubunu">
              <a:extLst>
                <a:ext uri="{FF2B5EF4-FFF2-40B4-BE49-F238E27FC236}">
                  <a16:creationId xmlns:a16="http://schemas.microsoft.com/office/drawing/2014/main" id="{8D7EA1EC-7C49-437C-BF19-3666B068549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1306680"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mic characters: House Painter by nicubunu">
              <a:extLst>
                <a:ext uri="{FF2B5EF4-FFF2-40B4-BE49-F238E27FC236}">
                  <a16:creationId xmlns:a16="http://schemas.microsoft.com/office/drawing/2014/main" id="{A2566035-2884-428F-93EB-DB9157FE3EE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2414539"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omic characters: House Painter by nicubunu">
              <a:extLst>
                <a:ext uri="{FF2B5EF4-FFF2-40B4-BE49-F238E27FC236}">
                  <a16:creationId xmlns:a16="http://schemas.microsoft.com/office/drawing/2014/main" id="{48824354-156C-4D31-9608-B134E2A513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412795"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mic characters: House Painter by nicubunu">
              <a:extLst>
                <a:ext uri="{FF2B5EF4-FFF2-40B4-BE49-F238E27FC236}">
                  <a16:creationId xmlns:a16="http://schemas.microsoft.com/office/drawing/2014/main" id="{E8A2B29E-248E-461D-BD10-4E8AA766A5E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410244"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7F431F7-6F3D-43C6-98D6-D25C1F776813}"/>
              </a:ext>
            </a:extLst>
          </p:cNvPr>
          <p:cNvSpPr txBox="1"/>
          <p:nvPr/>
        </p:nvSpPr>
        <p:spPr>
          <a:xfrm>
            <a:off x="2186570" y="2071966"/>
            <a:ext cx="3084050"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90000"/>
              </a:lnSpc>
            </a:pPr>
            <a:r>
              <a:rPr lang="en-US" dirty="0">
                <a:solidFill>
                  <a:schemeClr val="bg1"/>
                </a:solidFill>
              </a:rPr>
              <a:t>Even if there’s not enough gangs for each floor, they can move to another floor when ready.</a:t>
            </a:r>
          </a:p>
        </p:txBody>
      </p:sp>
    </p:spTree>
    <p:extLst>
      <p:ext uri="{BB962C8B-B14F-4D97-AF65-F5344CB8AC3E}">
        <p14:creationId xmlns:p14="http://schemas.microsoft.com/office/powerpoint/2010/main" val="3257794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CCC0-8BFE-48E0-9D28-FF3B9254B25B}"/>
              </a:ext>
            </a:extLst>
          </p:cNvPr>
          <p:cNvSpPr>
            <a:spLocks noGrp="1"/>
          </p:cNvSpPr>
          <p:nvPr>
            <p:ph type="title"/>
          </p:nvPr>
        </p:nvSpPr>
        <p:spPr>
          <a:xfrm>
            <a:off x="419641" y="649796"/>
            <a:ext cx="9976104" cy="1097523"/>
          </a:xfrm>
        </p:spPr>
        <p:txBody>
          <a:bodyPr/>
          <a:lstStyle/>
          <a:p>
            <a:r>
              <a:rPr lang="en-US" dirty="0"/>
              <a:t>Gangs, Workers, and Vectors Demystified</a:t>
            </a:r>
          </a:p>
        </p:txBody>
      </p:sp>
      <p:pic>
        <p:nvPicPr>
          <p:cNvPr id="1026" name="Picture 2" descr="Comic characters: House Painter by nicubunu">
            <a:extLst>
              <a:ext uri="{FF2B5EF4-FFF2-40B4-BE49-F238E27FC236}">
                <a16:creationId xmlns:a16="http://schemas.microsoft.com/office/drawing/2014/main" id="{D7DA33A9-4ED6-4CD1-BE7E-4C5914B30DC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19641" y="3527506"/>
            <a:ext cx="1994898" cy="19948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8D8B00-5486-4E47-BFAD-45629E42D6BB}"/>
              </a:ext>
            </a:extLst>
          </p:cNvPr>
          <p:cNvSpPr txBox="1"/>
          <p:nvPr/>
        </p:nvSpPr>
        <p:spPr>
          <a:xfrm>
            <a:off x="2782039" y="1939379"/>
            <a:ext cx="3084050" cy="30839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90000"/>
              </a:lnSpc>
            </a:pPr>
            <a:r>
              <a:rPr lang="en-US" dirty="0">
                <a:solidFill>
                  <a:schemeClr val="bg1"/>
                </a:solidFill>
              </a:rPr>
              <a:t>Our painter is like an OpenACC </a:t>
            </a:r>
            <a:r>
              <a:rPr lang="en-US" b="1" i="1" dirty="0">
                <a:solidFill>
                  <a:srgbClr val="FF0000"/>
                </a:solidFill>
              </a:rPr>
              <a:t>worker</a:t>
            </a:r>
            <a:r>
              <a:rPr lang="en-US" dirty="0">
                <a:solidFill>
                  <a:schemeClr val="bg1"/>
                </a:solidFill>
              </a:rPr>
              <a:t>, he can only do so much.</a:t>
            </a:r>
          </a:p>
          <a:p>
            <a:pPr>
              <a:lnSpc>
                <a:spcPct val="90000"/>
              </a:lnSpc>
            </a:pPr>
            <a:endParaRPr lang="en-US" dirty="0">
              <a:solidFill>
                <a:schemeClr val="bg1"/>
              </a:solidFill>
            </a:endParaRPr>
          </a:p>
          <a:p>
            <a:pPr>
              <a:lnSpc>
                <a:spcPct val="90000"/>
              </a:lnSpc>
            </a:pPr>
            <a:r>
              <a:rPr lang="en-US" dirty="0">
                <a:solidFill>
                  <a:schemeClr val="bg1"/>
                </a:solidFill>
              </a:rPr>
              <a:t>His roller is like a </a:t>
            </a:r>
            <a:r>
              <a:rPr lang="en-US" b="1" i="1" dirty="0">
                <a:solidFill>
                  <a:srgbClr val="FF0000"/>
                </a:solidFill>
              </a:rPr>
              <a:t>vector</a:t>
            </a:r>
            <a:r>
              <a:rPr lang="en-US" dirty="0">
                <a:solidFill>
                  <a:schemeClr val="bg1"/>
                </a:solidFill>
              </a:rPr>
              <a:t>, he can move faster by covering more wall at once.</a:t>
            </a:r>
          </a:p>
          <a:p>
            <a:pPr>
              <a:lnSpc>
                <a:spcPct val="90000"/>
              </a:lnSpc>
            </a:pPr>
            <a:endParaRPr lang="en-US" dirty="0">
              <a:solidFill>
                <a:schemeClr val="bg1"/>
              </a:solidFill>
            </a:endParaRPr>
          </a:p>
          <a:p>
            <a:pPr>
              <a:lnSpc>
                <a:spcPct val="90000"/>
              </a:lnSpc>
            </a:pPr>
            <a:r>
              <a:rPr lang="en-US" dirty="0">
                <a:solidFill>
                  <a:schemeClr val="bg1"/>
                </a:solidFill>
              </a:rPr>
              <a:t>Eventually we need more workers, which can be organized into </a:t>
            </a:r>
            <a:r>
              <a:rPr lang="en-US" b="1" i="1" dirty="0">
                <a:solidFill>
                  <a:srgbClr val="FF0000"/>
                </a:solidFill>
              </a:rPr>
              <a:t>gangs</a:t>
            </a:r>
            <a:r>
              <a:rPr lang="en-US" dirty="0">
                <a:solidFill>
                  <a:schemeClr val="bg1"/>
                </a:solidFill>
              </a:rPr>
              <a:t> to get more done.</a:t>
            </a:r>
          </a:p>
        </p:txBody>
      </p:sp>
      <p:sp>
        <p:nvSpPr>
          <p:cNvPr id="10" name="Rounded Rectangle 5">
            <a:extLst>
              <a:ext uri="{FF2B5EF4-FFF2-40B4-BE49-F238E27FC236}">
                <a16:creationId xmlns:a16="http://schemas.microsoft.com/office/drawing/2014/main" id="{53958674-4E03-4DD9-9570-45318FBB89A3}"/>
              </a:ext>
            </a:extLst>
          </p:cNvPr>
          <p:cNvSpPr/>
          <p:nvPr/>
        </p:nvSpPr>
        <p:spPr>
          <a:xfrm>
            <a:off x="6087686" y="2559671"/>
            <a:ext cx="4626322" cy="1627768"/>
          </a:xfrm>
          <a:prstGeom prst="roundRect">
            <a:avLst/>
          </a:prstGeom>
          <a:solidFill>
            <a:schemeClr val="bg2">
              <a:lumMod val="40000"/>
              <a:lumOff val="6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 name="Right Brace 10">
            <a:extLst>
              <a:ext uri="{FF2B5EF4-FFF2-40B4-BE49-F238E27FC236}">
                <a16:creationId xmlns:a16="http://schemas.microsoft.com/office/drawing/2014/main" id="{AB02FFC3-E590-4A18-8949-99C2BE8EC6AE}"/>
              </a:ext>
            </a:extLst>
          </p:cNvPr>
          <p:cNvSpPr/>
          <p:nvPr/>
        </p:nvSpPr>
        <p:spPr>
          <a:xfrm>
            <a:off x="9453396" y="2938163"/>
            <a:ext cx="208230" cy="755960"/>
          </a:xfrm>
          <a:prstGeom prst="rightBrace">
            <a:avLst/>
          </a:prstGeom>
          <a:noFill/>
          <a:ln w="3175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F5C11C1D-82FE-4444-8CA6-A509D4C13689}"/>
              </a:ext>
            </a:extLst>
          </p:cNvPr>
          <p:cNvSpPr txBox="1"/>
          <p:nvPr/>
        </p:nvSpPr>
        <p:spPr>
          <a:xfrm>
            <a:off x="9558944" y="3126067"/>
            <a:ext cx="1231272" cy="369332"/>
          </a:xfrm>
          <a:prstGeom prst="rect">
            <a:avLst/>
          </a:prstGeom>
          <a:noFill/>
        </p:spPr>
        <p:txBody>
          <a:bodyPr wrap="square" rtlCol="0">
            <a:spAutoFit/>
          </a:bodyPr>
          <a:lstStyle/>
          <a:p>
            <a:pPr algn="ctr"/>
            <a:r>
              <a:rPr lang="en-US" b="1" dirty="0">
                <a:solidFill>
                  <a:schemeClr val="bg1"/>
                </a:solidFill>
                <a:latin typeface="Trebuchet MS" pitchFamily="34" charset="0"/>
              </a:rPr>
              <a:t>Workers</a:t>
            </a:r>
          </a:p>
        </p:txBody>
      </p:sp>
      <p:sp>
        <p:nvSpPr>
          <p:cNvPr id="13" name="TextBox 12">
            <a:extLst>
              <a:ext uri="{FF2B5EF4-FFF2-40B4-BE49-F238E27FC236}">
                <a16:creationId xmlns:a16="http://schemas.microsoft.com/office/drawing/2014/main" id="{7BAC3C4D-2DBB-454B-9DEF-BB5E47759C8A}"/>
              </a:ext>
            </a:extLst>
          </p:cNvPr>
          <p:cNvSpPr txBox="1"/>
          <p:nvPr/>
        </p:nvSpPr>
        <p:spPr>
          <a:xfrm>
            <a:off x="7672036" y="3818107"/>
            <a:ext cx="1602469" cy="369332"/>
          </a:xfrm>
          <a:prstGeom prst="rect">
            <a:avLst/>
          </a:prstGeom>
          <a:noFill/>
        </p:spPr>
        <p:txBody>
          <a:bodyPr wrap="square" rtlCol="0">
            <a:spAutoFit/>
          </a:bodyPr>
          <a:lstStyle/>
          <a:p>
            <a:pPr algn="ctr"/>
            <a:r>
              <a:rPr lang="en-US" b="1" dirty="0">
                <a:solidFill>
                  <a:schemeClr val="bg1"/>
                </a:solidFill>
                <a:latin typeface="Trebuchet MS" pitchFamily="34" charset="0"/>
              </a:rPr>
              <a:t>Gang</a:t>
            </a:r>
          </a:p>
        </p:txBody>
      </p:sp>
      <p:graphicFrame>
        <p:nvGraphicFramePr>
          <p:cNvPr id="14" name="Table 13">
            <a:extLst>
              <a:ext uri="{FF2B5EF4-FFF2-40B4-BE49-F238E27FC236}">
                <a16:creationId xmlns:a16="http://schemas.microsoft.com/office/drawing/2014/main" id="{1A1BAF2F-ACC4-4EB0-BFC3-814CC8895F49}"/>
              </a:ext>
            </a:extLst>
          </p:cNvPr>
          <p:cNvGraphicFramePr>
            <a:graphicFrameLocks noGrp="1"/>
          </p:cNvGraphicFramePr>
          <p:nvPr>
            <p:extLst>
              <p:ext uri="{D42A27DB-BD31-4B8C-83A1-F6EECF244321}">
                <p14:modId xmlns:p14="http://schemas.microsoft.com/office/powerpoint/2010/main" val="2241354586"/>
              </p:ext>
            </p:extLst>
          </p:nvPr>
        </p:nvGraphicFramePr>
        <p:xfrm>
          <a:off x="6546897" y="2705805"/>
          <a:ext cx="2779856" cy="1097280"/>
        </p:xfrm>
        <a:graphic>
          <a:graphicData uri="http://schemas.openxmlformats.org/drawingml/2006/table">
            <a:tbl>
              <a:tblPr firstRow="1" bandRow="1">
                <a:tableStyleId>{5C22544A-7EE6-4342-B048-85BDC9FD1C3A}</a:tableStyleId>
              </a:tblPr>
              <a:tblGrid>
                <a:gridCol w="347482">
                  <a:extLst>
                    <a:ext uri="{9D8B030D-6E8A-4147-A177-3AD203B41FA5}">
                      <a16:colId xmlns:a16="http://schemas.microsoft.com/office/drawing/2014/main" val="20000"/>
                    </a:ext>
                  </a:extLst>
                </a:gridCol>
                <a:gridCol w="347482">
                  <a:extLst>
                    <a:ext uri="{9D8B030D-6E8A-4147-A177-3AD203B41FA5}">
                      <a16:colId xmlns:a16="http://schemas.microsoft.com/office/drawing/2014/main" val="20001"/>
                    </a:ext>
                  </a:extLst>
                </a:gridCol>
                <a:gridCol w="347482">
                  <a:extLst>
                    <a:ext uri="{9D8B030D-6E8A-4147-A177-3AD203B41FA5}">
                      <a16:colId xmlns:a16="http://schemas.microsoft.com/office/drawing/2014/main" val="20002"/>
                    </a:ext>
                  </a:extLst>
                </a:gridCol>
                <a:gridCol w="347482">
                  <a:extLst>
                    <a:ext uri="{9D8B030D-6E8A-4147-A177-3AD203B41FA5}">
                      <a16:colId xmlns:a16="http://schemas.microsoft.com/office/drawing/2014/main" val="20003"/>
                    </a:ext>
                  </a:extLst>
                </a:gridCol>
                <a:gridCol w="347482">
                  <a:extLst>
                    <a:ext uri="{9D8B030D-6E8A-4147-A177-3AD203B41FA5}">
                      <a16:colId xmlns:a16="http://schemas.microsoft.com/office/drawing/2014/main" val="20004"/>
                    </a:ext>
                  </a:extLst>
                </a:gridCol>
                <a:gridCol w="347482">
                  <a:extLst>
                    <a:ext uri="{9D8B030D-6E8A-4147-A177-3AD203B41FA5}">
                      <a16:colId xmlns:a16="http://schemas.microsoft.com/office/drawing/2014/main" val="20005"/>
                    </a:ext>
                  </a:extLst>
                </a:gridCol>
                <a:gridCol w="347482">
                  <a:extLst>
                    <a:ext uri="{9D8B030D-6E8A-4147-A177-3AD203B41FA5}">
                      <a16:colId xmlns:a16="http://schemas.microsoft.com/office/drawing/2014/main" val="20006"/>
                    </a:ext>
                  </a:extLst>
                </a:gridCol>
                <a:gridCol w="347482">
                  <a:extLst>
                    <a:ext uri="{9D8B030D-6E8A-4147-A177-3AD203B41FA5}">
                      <a16:colId xmlns:a16="http://schemas.microsoft.com/office/drawing/2014/main" val="20007"/>
                    </a:ext>
                  </a:extLst>
                </a:gridCol>
              </a:tblGrid>
              <a:tr h="34048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extLst>
                  <a:ext uri="{0D108BD9-81ED-4DB2-BD59-A6C34878D82A}">
                    <a16:rowId xmlns:a16="http://schemas.microsoft.com/office/drawing/2014/main" val="10000"/>
                  </a:ext>
                </a:extLst>
              </a:tr>
              <a:tr h="34048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extLst>
                  <a:ext uri="{0D108BD9-81ED-4DB2-BD59-A6C34878D82A}">
                    <a16:rowId xmlns:a16="http://schemas.microsoft.com/office/drawing/2014/main" val="10001"/>
                  </a:ext>
                </a:extLst>
              </a:tr>
              <a:tr h="34048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A7"/>
                    </a:solidFill>
                  </a:tcPr>
                </a:tc>
                <a:extLst>
                  <a:ext uri="{0D108BD9-81ED-4DB2-BD59-A6C34878D82A}">
                    <a16:rowId xmlns:a16="http://schemas.microsoft.com/office/drawing/2014/main" val="10002"/>
                  </a:ext>
                </a:extLst>
              </a:tr>
            </a:tbl>
          </a:graphicData>
        </a:graphic>
      </p:graphicFrame>
      <p:grpSp>
        <p:nvGrpSpPr>
          <p:cNvPr id="15" name="Group 14">
            <a:extLst>
              <a:ext uri="{FF2B5EF4-FFF2-40B4-BE49-F238E27FC236}">
                <a16:creationId xmlns:a16="http://schemas.microsoft.com/office/drawing/2014/main" id="{C291672F-42EF-40E0-A45F-38F30A06A854}"/>
              </a:ext>
            </a:extLst>
          </p:cNvPr>
          <p:cNvGrpSpPr/>
          <p:nvPr/>
        </p:nvGrpSpPr>
        <p:grpSpPr>
          <a:xfrm>
            <a:off x="6558024" y="3076233"/>
            <a:ext cx="2824680" cy="400110"/>
            <a:chOff x="6398381" y="3130554"/>
            <a:chExt cx="2824680" cy="400110"/>
          </a:xfrm>
        </p:grpSpPr>
        <p:sp>
          <p:nvSpPr>
            <p:cNvPr id="16" name="TextBox 15">
              <a:extLst>
                <a:ext uri="{FF2B5EF4-FFF2-40B4-BE49-F238E27FC236}">
                  <a16:creationId xmlns:a16="http://schemas.microsoft.com/office/drawing/2014/main" id="{B1844F59-97BE-4E6E-AE16-F6EFDF46354D}"/>
                </a:ext>
              </a:extLst>
            </p:cNvPr>
            <p:cNvSpPr txBox="1"/>
            <p:nvPr/>
          </p:nvSpPr>
          <p:spPr>
            <a:xfrm>
              <a:off x="6398381" y="3130554"/>
              <a:ext cx="2824680" cy="400110"/>
            </a:xfrm>
            <a:prstGeom prst="rect">
              <a:avLst/>
            </a:prstGeom>
            <a:noFill/>
          </p:spPr>
          <p:txBody>
            <a:bodyPr wrap="square" rtlCol="0">
              <a:spAutoFit/>
            </a:bodyPr>
            <a:lstStyle/>
            <a:p>
              <a:pPr algn="ctr"/>
              <a:r>
                <a:rPr lang="en-US" sz="2000" b="1" dirty="0">
                  <a:solidFill>
                    <a:schemeClr val="bg1"/>
                  </a:solidFill>
                  <a:latin typeface="Trebuchet MS" pitchFamily="34" charset="0"/>
                </a:rPr>
                <a:t>Vector</a:t>
              </a:r>
            </a:p>
          </p:txBody>
        </p:sp>
        <p:cxnSp>
          <p:nvCxnSpPr>
            <p:cNvPr id="17" name="Straight Arrow Connector 16">
              <a:extLst>
                <a:ext uri="{FF2B5EF4-FFF2-40B4-BE49-F238E27FC236}">
                  <a16:creationId xmlns:a16="http://schemas.microsoft.com/office/drawing/2014/main" id="{0B9FB8CD-3309-4F3E-AF4A-F8088F39CC6F}"/>
                </a:ext>
              </a:extLst>
            </p:cNvPr>
            <p:cNvCxnSpPr/>
            <p:nvPr/>
          </p:nvCxnSpPr>
          <p:spPr>
            <a:xfrm>
              <a:off x="8307906" y="3327981"/>
              <a:ext cx="771053" cy="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395C3A6-C749-46A0-93BE-4E4638B57D35}"/>
                </a:ext>
              </a:extLst>
            </p:cNvPr>
            <p:cNvCxnSpPr/>
            <p:nvPr/>
          </p:nvCxnSpPr>
          <p:spPr>
            <a:xfrm flipH="1">
              <a:off x="6572352" y="3330609"/>
              <a:ext cx="774073" cy="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49096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1483D-DBD6-45B8-8D96-AE1922EBC4D1}"/>
              </a:ext>
            </a:extLst>
          </p:cNvPr>
          <p:cNvSpPr>
            <a:spLocks noGrp="1"/>
          </p:cNvSpPr>
          <p:nvPr>
            <p:ph type="title"/>
          </p:nvPr>
        </p:nvSpPr>
        <p:spPr/>
        <p:txBody>
          <a:bodyPr/>
          <a:lstStyle/>
          <a:p>
            <a:r>
              <a:rPr lang="en-US" dirty="0"/>
              <a:t>Loop optimizations</a:t>
            </a:r>
          </a:p>
        </p:txBody>
      </p:sp>
    </p:spTree>
    <p:extLst>
      <p:ext uri="{BB962C8B-B14F-4D97-AF65-F5344CB8AC3E}">
        <p14:creationId xmlns:p14="http://schemas.microsoft.com/office/powerpoint/2010/main" val="3566914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loop directive</a:t>
            </a:r>
          </a:p>
        </p:txBody>
      </p:sp>
      <p:sp>
        <p:nvSpPr>
          <p:cNvPr id="3" name="Content Placeholder 2">
            <a:extLst>
              <a:ext uri="{FF2B5EF4-FFF2-40B4-BE49-F238E27FC236}">
                <a16:creationId xmlns:a16="http://schemas.microsoft.com/office/drawing/2014/main" id="{DAE5758E-8F51-4F5C-AFBB-B2CCFF83AA6B}"/>
              </a:ext>
            </a:extLst>
          </p:cNvPr>
          <p:cNvSpPr>
            <a:spLocks noGrp="1"/>
          </p:cNvSpPr>
          <p:nvPr>
            <p:ph idx="1"/>
          </p:nvPr>
        </p:nvSpPr>
        <p:spPr>
          <a:xfrm>
            <a:off x="436740" y="2103035"/>
            <a:ext cx="5497529" cy="3718925"/>
          </a:xfrm>
        </p:spPr>
        <p:txBody>
          <a:bodyPr/>
          <a:lstStyle/>
          <a:p>
            <a:r>
              <a:rPr lang="en-US" dirty="0"/>
              <a:t>Mark a single for loop for parallelization</a:t>
            </a:r>
          </a:p>
          <a:p>
            <a:r>
              <a:rPr lang="en-US" dirty="0"/>
              <a:t>Allows the programmer to give additional information and/or optimizations about the loop</a:t>
            </a:r>
          </a:p>
          <a:p>
            <a:r>
              <a:rPr lang="en-US" dirty="0"/>
              <a:t>Provides many different ways to describe the type of parallelism to apply to the loop</a:t>
            </a:r>
          </a:p>
          <a:p>
            <a:r>
              <a:rPr lang="en-US" dirty="0"/>
              <a:t>Must be contained within an OpenACC compute region (either a kernels or a parallel region) to parallelize loops</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p:txBody>
          <a:bodyPr/>
          <a:lstStyle/>
          <a:p>
            <a:r>
              <a:rPr lang="en-US" dirty="0"/>
              <a:t>Expressing parallelism</a:t>
            </a:r>
          </a:p>
        </p:txBody>
      </p:sp>
      <p:sp>
        <p:nvSpPr>
          <p:cNvPr id="7" name="Rectangle: Top Corners Snipped 6">
            <a:extLst>
              <a:ext uri="{FF2B5EF4-FFF2-40B4-BE49-F238E27FC236}">
                <a16:creationId xmlns:a16="http://schemas.microsoft.com/office/drawing/2014/main" id="{9DF1F7AE-FE83-4A15-BDA4-EE2D41E5C4B3}"/>
              </a:ext>
            </a:extLst>
          </p:cNvPr>
          <p:cNvSpPr/>
          <p:nvPr/>
        </p:nvSpPr>
        <p:spPr>
          <a:xfrm>
            <a:off x="6286694" y="2208867"/>
            <a:ext cx="1014443" cy="358920"/>
          </a:xfrm>
          <a:prstGeom prst="snip2SameRect">
            <a:avLst/>
          </a:prstGeom>
          <a:solidFill>
            <a:srgbClr val="008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8" name="Rectangle 7">
            <a:extLst>
              <a:ext uri="{FF2B5EF4-FFF2-40B4-BE49-F238E27FC236}">
                <a16:creationId xmlns:a16="http://schemas.microsoft.com/office/drawing/2014/main" id="{22551612-B7FF-4E9D-AEC2-261A8F6F36F2}"/>
              </a:ext>
            </a:extLst>
          </p:cNvPr>
          <p:cNvSpPr/>
          <p:nvPr/>
        </p:nvSpPr>
        <p:spPr>
          <a:xfrm>
            <a:off x="6307259" y="2569824"/>
            <a:ext cx="3860899" cy="828780"/>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&lt; N; </a:t>
            </a:r>
            <a:r>
              <a:rPr lang="en-US" dirty="0" err="1">
                <a:solidFill>
                  <a:schemeClr val="bg1"/>
                </a:solidFill>
                <a:latin typeface="Consolas" panose="020B0609020204030204" pitchFamily="49" charset="0"/>
                <a:cs typeface="Courier New" panose="02070309020205020404" pitchFamily="49" charset="0"/>
              </a:rPr>
              <a:t>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0B7E09"/>
                </a:solidFill>
                <a:latin typeface="Consolas" panose="020B0609020204030204" pitchFamily="49" charset="0"/>
                <a:cs typeface="Courier New" panose="02070309020205020404" pitchFamily="49" charset="0"/>
              </a:rPr>
              <a:t>// Do something</a:t>
            </a:r>
          </a:p>
        </p:txBody>
      </p:sp>
      <p:sp>
        <p:nvSpPr>
          <p:cNvPr id="9" name="Rectangle: Top Corners Snipped 8">
            <a:extLst>
              <a:ext uri="{FF2B5EF4-FFF2-40B4-BE49-F238E27FC236}">
                <a16:creationId xmlns:a16="http://schemas.microsoft.com/office/drawing/2014/main" id="{E715A658-9C6B-4A74-BC8A-105EC620D65F}"/>
              </a:ext>
            </a:extLst>
          </p:cNvPr>
          <p:cNvSpPr/>
          <p:nvPr/>
        </p:nvSpPr>
        <p:spPr>
          <a:xfrm>
            <a:off x="6307259" y="3748841"/>
            <a:ext cx="1014443" cy="358920"/>
          </a:xfrm>
          <a:prstGeom prst="snip2SameRect">
            <a:avLst/>
          </a:prstGeom>
          <a:solidFill>
            <a:srgbClr val="FF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Fortran</a:t>
            </a:r>
          </a:p>
        </p:txBody>
      </p:sp>
      <p:sp>
        <p:nvSpPr>
          <p:cNvPr id="10" name="Rectangle 9">
            <a:extLst>
              <a:ext uri="{FF2B5EF4-FFF2-40B4-BE49-F238E27FC236}">
                <a16:creationId xmlns:a16="http://schemas.microsoft.com/office/drawing/2014/main" id="{572AF91F-AC84-4B20-B62B-3EAAEAED1271}"/>
              </a:ext>
            </a:extLst>
          </p:cNvPr>
          <p:cNvSpPr/>
          <p:nvPr/>
        </p:nvSpPr>
        <p:spPr>
          <a:xfrm>
            <a:off x="6326311" y="4117650"/>
            <a:ext cx="3870424" cy="832012"/>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do</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1</a:t>
            </a:r>
            <a:r>
              <a:rPr lang="en-US"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0B7E09"/>
                </a:solidFill>
                <a:latin typeface="Consolas" panose="020B0609020204030204" pitchFamily="49" charset="0"/>
                <a:cs typeface="Courier New" panose="02070309020205020404" pitchFamily="49" charset="0"/>
              </a:rPr>
              <a:t>! Do something</a:t>
            </a:r>
          </a:p>
        </p:txBody>
      </p:sp>
    </p:spTree>
    <p:extLst>
      <p:ext uri="{BB962C8B-B14F-4D97-AF65-F5344CB8AC3E}">
        <p14:creationId xmlns:p14="http://schemas.microsoft.com/office/powerpoint/2010/main" val="2917982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B2F-F2CB-449C-B9DF-77994FE9E1DF}"/>
              </a:ext>
            </a:extLst>
          </p:cNvPr>
          <p:cNvSpPr>
            <a:spLocks noGrp="1"/>
          </p:cNvSpPr>
          <p:nvPr>
            <p:ph type="title"/>
          </p:nvPr>
        </p:nvSpPr>
        <p:spPr/>
        <p:txBody>
          <a:bodyPr/>
          <a:lstStyle/>
          <a:p>
            <a:r>
              <a:rPr lang="en-US" dirty="0"/>
              <a:t>collapse clause</a:t>
            </a:r>
          </a:p>
        </p:txBody>
      </p:sp>
      <p:sp>
        <p:nvSpPr>
          <p:cNvPr id="3" name="Content Placeholder 2">
            <a:extLst>
              <a:ext uri="{FF2B5EF4-FFF2-40B4-BE49-F238E27FC236}">
                <a16:creationId xmlns:a16="http://schemas.microsoft.com/office/drawing/2014/main" id="{3069B362-31EF-4596-BA0B-6360C54A4247}"/>
              </a:ext>
            </a:extLst>
          </p:cNvPr>
          <p:cNvSpPr>
            <a:spLocks noGrp="1"/>
          </p:cNvSpPr>
          <p:nvPr>
            <p:ph idx="1"/>
          </p:nvPr>
        </p:nvSpPr>
        <p:spPr>
          <a:xfrm>
            <a:off x="436740" y="2103035"/>
            <a:ext cx="4939932" cy="3718925"/>
          </a:xfrm>
        </p:spPr>
        <p:txBody>
          <a:bodyPr/>
          <a:lstStyle/>
          <a:p>
            <a:r>
              <a:rPr lang="en-US" b="1" dirty="0">
                <a:solidFill>
                  <a:srgbClr val="FF0000"/>
                </a:solidFill>
                <a:latin typeface="Consolas" panose="020B0609020204030204" pitchFamily="49" charset="0"/>
              </a:rPr>
              <a:t>collapse( N )</a:t>
            </a:r>
          </a:p>
          <a:p>
            <a:r>
              <a:rPr lang="en-US" dirty="0"/>
              <a:t>Combine the next N tightly nested loops</a:t>
            </a:r>
          </a:p>
          <a:p>
            <a:r>
              <a:rPr lang="en-US" dirty="0"/>
              <a:t>Can turn a multidimensional loop nest into a single-dimension loop</a:t>
            </a:r>
          </a:p>
          <a:p>
            <a:r>
              <a:rPr lang="en-US" dirty="0"/>
              <a:t>This can be extremely useful for increasing memory locality, as well as creating larger loops to expose more parallelism</a:t>
            </a:r>
          </a:p>
        </p:txBody>
      </p:sp>
      <p:sp>
        <p:nvSpPr>
          <p:cNvPr id="5" name="TextBox 4">
            <a:extLst>
              <a:ext uri="{FF2B5EF4-FFF2-40B4-BE49-F238E27FC236}">
                <a16:creationId xmlns:a16="http://schemas.microsoft.com/office/drawing/2014/main" id="{6354DCCF-9063-42CD-BFA9-8C2A40C71AAA}"/>
              </a:ext>
            </a:extLst>
          </p:cNvPr>
          <p:cNvSpPr txBox="1"/>
          <p:nvPr/>
        </p:nvSpPr>
        <p:spPr>
          <a:xfrm>
            <a:off x="5521124" y="2103035"/>
            <a:ext cx="4874621" cy="2086725"/>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 collapse(2)</a:t>
            </a:r>
          </a:p>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size;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size;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A64CFF"/>
                </a:solidFill>
                <a:latin typeface="Consolas" panose="020B0609020204030204" pitchFamily="49" charset="0"/>
                <a:cs typeface="Courier New" panose="02070309020205020404" pitchFamily="49" charset="0"/>
              </a:rPr>
              <a:t>double</a:t>
            </a:r>
            <a:r>
              <a:rPr lang="en-US" dirty="0">
                <a:solidFill>
                  <a:schemeClr val="bg1"/>
                </a:solidFill>
                <a:latin typeface="Consolas" panose="020B0609020204030204" pitchFamily="49" charset="0"/>
                <a:cs typeface="Courier New" panose="02070309020205020404" pitchFamily="49" charset="0"/>
              </a:rPr>
              <a:t> tmp = </a:t>
            </a:r>
            <a:r>
              <a:rPr lang="en-US" dirty="0">
                <a:solidFill>
                  <a:srgbClr val="FF8738"/>
                </a:solidFill>
                <a:latin typeface="Consolas" panose="020B0609020204030204" pitchFamily="49" charset="0"/>
                <a:cs typeface="Courier New" panose="02070309020205020404" pitchFamily="49" charset="0"/>
              </a:rPr>
              <a:t>0.0f</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C00000"/>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acc loop reduction(+:tmp)</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k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k &lt; size; k</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tmp += a[i][k] * b[k][j];</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c[i][j] = tmp;</a:t>
            </a:r>
          </a:p>
        </p:txBody>
      </p:sp>
      <p:sp>
        <p:nvSpPr>
          <p:cNvPr id="6" name="Rectangle 5">
            <a:extLst>
              <a:ext uri="{FF2B5EF4-FFF2-40B4-BE49-F238E27FC236}">
                <a16:creationId xmlns:a16="http://schemas.microsoft.com/office/drawing/2014/main" id="{522209A2-7BC0-4067-8488-F41EC078498F}"/>
              </a:ext>
            </a:extLst>
          </p:cNvPr>
          <p:cNvSpPr/>
          <p:nvPr/>
        </p:nvSpPr>
        <p:spPr>
          <a:xfrm>
            <a:off x="5583116" y="2148005"/>
            <a:ext cx="4698308" cy="7675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688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1957295-FD26-406C-923E-F3582D1FCA33}"/>
              </a:ext>
            </a:extLst>
          </p:cNvPr>
          <p:cNvSpPr txBox="1"/>
          <p:nvPr/>
        </p:nvSpPr>
        <p:spPr>
          <a:xfrm>
            <a:off x="3437323" y="4884153"/>
            <a:ext cx="4874621" cy="1089529"/>
          </a:xfrm>
          <a:prstGeom prst="rect">
            <a:avLst/>
          </a:prstGeom>
          <a:solidFill>
            <a:schemeClr val="tx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endParaRPr lang="en-US" dirty="0">
              <a:solidFill>
                <a:srgbClr val="5570FD"/>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4;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4;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array[i][j] = </a:t>
            </a:r>
            <a:r>
              <a:rPr lang="en-US" dirty="0">
                <a:solidFill>
                  <a:srgbClr val="FF8738"/>
                </a:solidFill>
                <a:latin typeface="Consolas" panose="020B0609020204030204" pitchFamily="49" charset="0"/>
                <a:cs typeface="Courier New" panose="02070309020205020404" pitchFamily="49" charset="0"/>
              </a:rPr>
              <a:t>0.0f</a:t>
            </a:r>
            <a:r>
              <a:rPr lang="en-US" dirty="0">
                <a:solidFill>
                  <a:schemeClr val="bg1"/>
                </a:solidFill>
                <a:latin typeface="Consolas" panose="020B0609020204030204" pitchFamily="49" charset="0"/>
                <a:cs typeface="Courier New" panose="02070309020205020404" pitchFamily="49" charset="0"/>
              </a:rPr>
              <a:t>;</a:t>
            </a:r>
          </a:p>
        </p:txBody>
      </p:sp>
      <p:sp>
        <p:nvSpPr>
          <p:cNvPr id="2" name="Title 1">
            <a:extLst>
              <a:ext uri="{FF2B5EF4-FFF2-40B4-BE49-F238E27FC236}">
                <a16:creationId xmlns:a16="http://schemas.microsoft.com/office/drawing/2014/main" id="{F13E0B2F-F2CB-449C-B9DF-77994FE9E1DF}"/>
              </a:ext>
            </a:extLst>
          </p:cNvPr>
          <p:cNvSpPr>
            <a:spLocks noGrp="1"/>
          </p:cNvSpPr>
          <p:nvPr>
            <p:ph type="title"/>
          </p:nvPr>
        </p:nvSpPr>
        <p:spPr/>
        <p:txBody>
          <a:bodyPr/>
          <a:lstStyle/>
          <a:p>
            <a:r>
              <a:rPr lang="en-US" dirty="0"/>
              <a:t>collapse clause</a:t>
            </a:r>
          </a:p>
        </p:txBody>
      </p:sp>
      <p:sp>
        <p:nvSpPr>
          <p:cNvPr id="9" name="Rectangle 8">
            <a:extLst>
              <a:ext uri="{FF2B5EF4-FFF2-40B4-BE49-F238E27FC236}">
                <a16:creationId xmlns:a16="http://schemas.microsoft.com/office/drawing/2014/main" id="{2A8F788E-10DB-40BF-B7B1-1FB2E2EB10E6}"/>
              </a:ext>
            </a:extLst>
          </p:cNvPr>
          <p:cNvSpPr/>
          <p:nvPr/>
        </p:nvSpPr>
        <p:spPr>
          <a:xfrm>
            <a:off x="502595" y="2259476"/>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(0,0)</a:t>
            </a:r>
          </a:p>
        </p:txBody>
      </p:sp>
      <p:sp>
        <p:nvSpPr>
          <p:cNvPr id="10" name="Rectangle 9">
            <a:extLst>
              <a:ext uri="{FF2B5EF4-FFF2-40B4-BE49-F238E27FC236}">
                <a16:creationId xmlns:a16="http://schemas.microsoft.com/office/drawing/2014/main" id="{E19DC6A2-EE6E-4B93-80C9-5791B40D931D}"/>
              </a:ext>
            </a:extLst>
          </p:cNvPr>
          <p:cNvSpPr/>
          <p:nvPr/>
        </p:nvSpPr>
        <p:spPr>
          <a:xfrm>
            <a:off x="1051235" y="2259476"/>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(0,1)</a:t>
            </a:r>
          </a:p>
        </p:txBody>
      </p:sp>
      <p:sp>
        <p:nvSpPr>
          <p:cNvPr id="11" name="Rectangle 10">
            <a:extLst>
              <a:ext uri="{FF2B5EF4-FFF2-40B4-BE49-F238E27FC236}">
                <a16:creationId xmlns:a16="http://schemas.microsoft.com/office/drawing/2014/main" id="{436F757C-5709-412A-80D7-3116F25A661A}"/>
              </a:ext>
            </a:extLst>
          </p:cNvPr>
          <p:cNvSpPr/>
          <p:nvPr/>
        </p:nvSpPr>
        <p:spPr>
          <a:xfrm>
            <a:off x="1599875" y="2259476"/>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(0,2)</a:t>
            </a:r>
          </a:p>
        </p:txBody>
      </p:sp>
      <p:sp>
        <p:nvSpPr>
          <p:cNvPr id="12" name="Rectangle 11">
            <a:extLst>
              <a:ext uri="{FF2B5EF4-FFF2-40B4-BE49-F238E27FC236}">
                <a16:creationId xmlns:a16="http://schemas.microsoft.com/office/drawing/2014/main" id="{95709077-7725-49AE-B694-332BE7664C00}"/>
              </a:ext>
            </a:extLst>
          </p:cNvPr>
          <p:cNvSpPr/>
          <p:nvPr/>
        </p:nvSpPr>
        <p:spPr>
          <a:xfrm>
            <a:off x="2148515" y="2259476"/>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(0,3)</a:t>
            </a:r>
          </a:p>
        </p:txBody>
      </p:sp>
      <p:sp>
        <p:nvSpPr>
          <p:cNvPr id="13" name="Rectangle 12">
            <a:extLst>
              <a:ext uri="{FF2B5EF4-FFF2-40B4-BE49-F238E27FC236}">
                <a16:creationId xmlns:a16="http://schemas.microsoft.com/office/drawing/2014/main" id="{F53D06BC-5365-49F8-8033-65E5CC853055}"/>
              </a:ext>
            </a:extLst>
          </p:cNvPr>
          <p:cNvSpPr/>
          <p:nvPr/>
        </p:nvSpPr>
        <p:spPr>
          <a:xfrm>
            <a:off x="502595" y="2808116"/>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(1,0)</a:t>
            </a:r>
          </a:p>
        </p:txBody>
      </p:sp>
      <p:sp>
        <p:nvSpPr>
          <p:cNvPr id="14" name="Rectangle 13">
            <a:extLst>
              <a:ext uri="{FF2B5EF4-FFF2-40B4-BE49-F238E27FC236}">
                <a16:creationId xmlns:a16="http://schemas.microsoft.com/office/drawing/2014/main" id="{83E90E9A-A89D-4F57-B151-D9170D08CB31}"/>
              </a:ext>
            </a:extLst>
          </p:cNvPr>
          <p:cNvSpPr/>
          <p:nvPr/>
        </p:nvSpPr>
        <p:spPr>
          <a:xfrm>
            <a:off x="1051235" y="2808116"/>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(1,1)</a:t>
            </a:r>
          </a:p>
        </p:txBody>
      </p:sp>
      <p:sp>
        <p:nvSpPr>
          <p:cNvPr id="15" name="Rectangle 14">
            <a:extLst>
              <a:ext uri="{FF2B5EF4-FFF2-40B4-BE49-F238E27FC236}">
                <a16:creationId xmlns:a16="http://schemas.microsoft.com/office/drawing/2014/main" id="{CC30A71A-DD96-4262-93C8-AAC41A3BC12C}"/>
              </a:ext>
            </a:extLst>
          </p:cNvPr>
          <p:cNvSpPr/>
          <p:nvPr/>
        </p:nvSpPr>
        <p:spPr>
          <a:xfrm>
            <a:off x="1599875" y="2808116"/>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(1,2)</a:t>
            </a:r>
          </a:p>
        </p:txBody>
      </p:sp>
      <p:sp>
        <p:nvSpPr>
          <p:cNvPr id="16" name="Rectangle 15">
            <a:extLst>
              <a:ext uri="{FF2B5EF4-FFF2-40B4-BE49-F238E27FC236}">
                <a16:creationId xmlns:a16="http://schemas.microsoft.com/office/drawing/2014/main" id="{3D7EBB32-EA02-43AB-AA95-F9B8A55A363B}"/>
              </a:ext>
            </a:extLst>
          </p:cNvPr>
          <p:cNvSpPr/>
          <p:nvPr/>
        </p:nvSpPr>
        <p:spPr>
          <a:xfrm>
            <a:off x="2148515" y="2808116"/>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(1,3)</a:t>
            </a:r>
          </a:p>
        </p:txBody>
      </p:sp>
      <p:sp>
        <p:nvSpPr>
          <p:cNvPr id="17" name="Rectangle 16">
            <a:extLst>
              <a:ext uri="{FF2B5EF4-FFF2-40B4-BE49-F238E27FC236}">
                <a16:creationId xmlns:a16="http://schemas.microsoft.com/office/drawing/2014/main" id="{BC07D4B6-DECD-4D9A-9402-A0AC68CAF43F}"/>
              </a:ext>
            </a:extLst>
          </p:cNvPr>
          <p:cNvSpPr/>
          <p:nvPr/>
        </p:nvSpPr>
        <p:spPr>
          <a:xfrm>
            <a:off x="502364" y="3355273"/>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(2,0)</a:t>
            </a:r>
          </a:p>
        </p:txBody>
      </p:sp>
      <p:sp>
        <p:nvSpPr>
          <p:cNvPr id="18" name="Rectangle 17">
            <a:extLst>
              <a:ext uri="{FF2B5EF4-FFF2-40B4-BE49-F238E27FC236}">
                <a16:creationId xmlns:a16="http://schemas.microsoft.com/office/drawing/2014/main" id="{C2711DCD-FE82-4A69-B6E8-CBA488BB2446}"/>
              </a:ext>
            </a:extLst>
          </p:cNvPr>
          <p:cNvSpPr/>
          <p:nvPr/>
        </p:nvSpPr>
        <p:spPr>
          <a:xfrm>
            <a:off x="1051119" y="3355273"/>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(2,1)</a:t>
            </a:r>
          </a:p>
        </p:txBody>
      </p:sp>
      <p:sp>
        <p:nvSpPr>
          <p:cNvPr id="19" name="Rectangle 18">
            <a:extLst>
              <a:ext uri="{FF2B5EF4-FFF2-40B4-BE49-F238E27FC236}">
                <a16:creationId xmlns:a16="http://schemas.microsoft.com/office/drawing/2014/main" id="{3267CD87-F85F-4BB7-9707-23794F42E336}"/>
              </a:ext>
            </a:extLst>
          </p:cNvPr>
          <p:cNvSpPr/>
          <p:nvPr/>
        </p:nvSpPr>
        <p:spPr>
          <a:xfrm>
            <a:off x="1599759" y="3355273"/>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(2,2)</a:t>
            </a:r>
          </a:p>
        </p:txBody>
      </p:sp>
      <p:sp>
        <p:nvSpPr>
          <p:cNvPr id="20" name="Rectangle 19">
            <a:extLst>
              <a:ext uri="{FF2B5EF4-FFF2-40B4-BE49-F238E27FC236}">
                <a16:creationId xmlns:a16="http://schemas.microsoft.com/office/drawing/2014/main" id="{11C48CB6-BBF6-41B6-9FA6-41362AC4834E}"/>
              </a:ext>
            </a:extLst>
          </p:cNvPr>
          <p:cNvSpPr/>
          <p:nvPr/>
        </p:nvSpPr>
        <p:spPr>
          <a:xfrm>
            <a:off x="2148283" y="3355273"/>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(2,3)</a:t>
            </a:r>
          </a:p>
        </p:txBody>
      </p:sp>
      <p:sp>
        <p:nvSpPr>
          <p:cNvPr id="21" name="Rectangle 20">
            <a:extLst>
              <a:ext uri="{FF2B5EF4-FFF2-40B4-BE49-F238E27FC236}">
                <a16:creationId xmlns:a16="http://schemas.microsoft.com/office/drawing/2014/main" id="{638F53F6-3A06-4FF1-A97F-FB77C31B749B}"/>
              </a:ext>
            </a:extLst>
          </p:cNvPr>
          <p:cNvSpPr/>
          <p:nvPr/>
        </p:nvSpPr>
        <p:spPr>
          <a:xfrm>
            <a:off x="502247" y="3902430"/>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(3,0)</a:t>
            </a:r>
          </a:p>
        </p:txBody>
      </p:sp>
      <p:sp>
        <p:nvSpPr>
          <p:cNvPr id="22" name="Rectangle 21">
            <a:extLst>
              <a:ext uri="{FF2B5EF4-FFF2-40B4-BE49-F238E27FC236}">
                <a16:creationId xmlns:a16="http://schemas.microsoft.com/office/drawing/2014/main" id="{068541EF-2993-4E34-AF12-9EC5E3D44924}"/>
              </a:ext>
            </a:extLst>
          </p:cNvPr>
          <p:cNvSpPr/>
          <p:nvPr/>
        </p:nvSpPr>
        <p:spPr>
          <a:xfrm>
            <a:off x="1050655" y="3902430"/>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(3,1)</a:t>
            </a:r>
          </a:p>
        </p:txBody>
      </p:sp>
      <p:sp>
        <p:nvSpPr>
          <p:cNvPr id="23" name="Rectangle 22">
            <a:extLst>
              <a:ext uri="{FF2B5EF4-FFF2-40B4-BE49-F238E27FC236}">
                <a16:creationId xmlns:a16="http://schemas.microsoft.com/office/drawing/2014/main" id="{2CFD8FFA-97C1-436B-B2EE-23EE0D40159E}"/>
              </a:ext>
            </a:extLst>
          </p:cNvPr>
          <p:cNvSpPr/>
          <p:nvPr/>
        </p:nvSpPr>
        <p:spPr>
          <a:xfrm>
            <a:off x="1598946" y="3902430"/>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(3,2)</a:t>
            </a:r>
          </a:p>
        </p:txBody>
      </p:sp>
      <p:sp>
        <p:nvSpPr>
          <p:cNvPr id="24" name="Rectangle 23">
            <a:extLst>
              <a:ext uri="{FF2B5EF4-FFF2-40B4-BE49-F238E27FC236}">
                <a16:creationId xmlns:a16="http://schemas.microsoft.com/office/drawing/2014/main" id="{E40B5C91-32AF-4F06-891D-EB9CC3FD8514}"/>
              </a:ext>
            </a:extLst>
          </p:cNvPr>
          <p:cNvSpPr/>
          <p:nvPr/>
        </p:nvSpPr>
        <p:spPr>
          <a:xfrm>
            <a:off x="2148283" y="3902430"/>
            <a:ext cx="548640" cy="5486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(3,3)</a:t>
            </a:r>
          </a:p>
        </p:txBody>
      </p:sp>
      <p:sp>
        <p:nvSpPr>
          <p:cNvPr id="41" name="TextBox 40">
            <a:extLst>
              <a:ext uri="{FF2B5EF4-FFF2-40B4-BE49-F238E27FC236}">
                <a16:creationId xmlns:a16="http://schemas.microsoft.com/office/drawing/2014/main" id="{38B63A35-B65A-4706-8A31-38060BE994C1}"/>
              </a:ext>
            </a:extLst>
          </p:cNvPr>
          <p:cNvSpPr txBox="1"/>
          <p:nvPr/>
        </p:nvSpPr>
        <p:spPr>
          <a:xfrm>
            <a:off x="419641" y="1900277"/>
            <a:ext cx="183095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FF0000"/>
                </a:solidFill>
                <a:latin typeface="Consolas" panose="020B0609020204030204" pitchFamily="49" charset="0"/>
              </a:rPr>
              <a:t>collapse( 2 )</a:t>
            </a:r>
          </a:p>
        </p:txBody>
      </p:sp>
      <p:sp>
        <p:nvSpPr>
          <p:cNvPr id="25" name="TextBox 24">
            <a:extLst>
              <a:ext uri="{FF2B5EF4-FFF2-40B4-BE49-F238E27FC236}">
                <a16:creationId xmlns:a16="http://schemas.microsoft.com/office/drawing/2014/main" id="{A88ACA4F-B7DB-4401-9230-241663E5A651}"/>
              </a:ext>
            </a:extLst>
          </p:cNvPr>
          <p:cNvSpPr txBox="1"/>
          <p:nvPr/>
        </p:nvSpPr>
        <p:spPr>
          <a:xfrm>
            <a:off x="3437323" y="4884153"/>
            <a:ext cx="4874621" cy="1089529"/>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 collapse(2)</a:t>
            </a:r>
          </a:p>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4;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4;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array[i][j] = </a:t>
            </a:r>
            <a:r>
              <a:rPr lang="en-US" dirty="0">
                <a:solidFill>
                  <a:srgbClr val="FF8738"/>
                </a:solidFill>
                <a:latin typeface="Consolas" panose="020B0609020204030204" pitchFamily="49" charset="0"/>
                <a:cs typeface="Courier New" panose="02070309020205020404" pitchFamily="49" charset="0"/>
              </a:rPr>
              <a:t>0.0f</a:t>
            </a:r>
            <a:r>
              <a:rPr lang="en-US" dirty="0">
                <a:solidFill>
                  <a:schemeClr val="bg1"/>
                </a:solidFill>
                <a:latin typeface="Consolas" panose="020B0609020204030204" pitchFamily="49" charset="0"/>
                <a:cs typeface="Courier New" panose="02070309020205020404" pitchFamily="49" charset="0"/>
              </a:rPr>
              <a:t>;</a:t>
            </a:r>
          </a:p>
        </p:txBody>
      </p:sp>
    </p:spTree>
    <p:extLst>
      <p:ext uri="{BB962C8B-B14F-4D97-AF65-F5344CB8AC3E}">
        <p14:creationId xmlns:p14="http://schemas.microsoft.com/office/powerpoint/2010/main" val="28957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47222E-6 1.60494E-6 L 0.20052 -0.08874 " pathEditMode="fixed" rAng="0" ptsTypes="AA">
                                      <p:cBhvr>
                                        <p:cTn id="14" dur="2000" fill="hold"/>
                                        <p:tgtEl>
                                          <p:spTgt spid="13"/>
                                        </p:tgtEl>
                                        <p:attrNameLst>
                                          <p:attrName>ppt_x</p:attrName>
                                          <p:attrName>ppt_y</p:attrName>
                                        </p:attrNameLst>
                                      </p:cBhvr>
                                      <p:rCtr x="10026" y="-4450"/>
                                    </p:animMotion>
                                  </p:childTnLst>
                                </p:cTn>
                              </p:par>
                              <p:par>
                                <p:cTn id="15" presetID="42" presetClass="path" presetSubtype="0" accel="50000" decel="50000" fill="hold" grpId="0" nodeType="withEffect">
                                  <p:stCondLst>
                                    <p:cond delay="0"/>
                                  </p:stCondLst>
                                  <p:childTnLst>
                                    <p:animMotion origin="layout" path="M -4.39815E-6 1.60494E-6 L 0.20038 -0.08874 " pathEditMode="fixed" rAng="0" ptsTypes="AA">
                                      <p:cBhvr>
                                        <p:cTn id="16" dur="2000" fill="hold"/>
                                        <p:tgtEl>
                                          <p:spTgt spid="14"/>
                                        </p:tgtEl>
                                        <p:attrNameLst>
                                          <p:attrName>ppt_x</p:attrName>
                                          <p:attrName>ppt_y</p:attrName>
                                        </p:attrNameLst>
                                      </p:cBhvr>
                                      <p:rCtr x="10012" y="-4450"/>
                                    </p:animMotion>
                                  </p:childTnLst>
                                </p:cTn>
                              </p:par>
                              <p:par>
                                <p:cTn id="17" presetID="42" presetClass="path" presetSubtype="0" accel="50000" decel="50000" fill="hold" grpId="0" nodeType="withEffect">
                                  <p:stCondLst>
                                    <p:cond delay="0"/>
                                  </p:stCondLst>
                                  <p:childTnLst>
                                    <p:animMotion origin="layout" path="M 2.40741E-6 1.60494E-6 L 0.20124 -0.08874 " pathEditMode="fixed" rAng="0" ptsTypes="AA">
                                      <p:cBhvr>
                                        <p:cTn id="18" dur="2000" fill="hold"/>
                                        <p:tgtEl>
                                          <p:spTgt spid="15"/>
                                        </p:tgtEl>
                                        <p:attrNameLst>
                                          <p:attrName>ppt_x</p:attrName>
                                          <p:attrName>ppt_y</p:attrName>
                                        </p:attrNameLst>
                                      </p:cBhvr>
                                      <p:rCtr x="10055" y="-4450"/>
                                    </p:animMotion>
                                  </p:childTnLst>
                                </p:cTn>
                              </p:par>
                              <p:par>
                                <p:cTn id="19" presetID="42" presetClass="path" presetSubtype="0" accel="50000" decel="50000" fill="hold" grpId="0" nodeType="withEffect">
                                  <p:stCondLst>
                                    <p:cond delay="0"/>
                                  </p:stCondLst>
                                  <p:childTnLst>
                                    <p:animMotion origin="layout" path="M 4.53704E-6 1.60494E-6 L 0.20153 -0.08874 " pathEditMode="fixed" rAng="0" ptsTypes="AA">
                                      <p:cBhvr>
                                        <p:cTn id="20" dur="2000" fill="hold"/>
                                        <p:tgtEl>
                                          <p:spTgt spid="16"/>
                                        </p:tgtEl>
                                        <p:attrNameLst>
                                          <p:attrName>ppt_x</p:attrName>
                                          <p:attrName>ppt_y</p:attrName>
                                        </p:attrNameLst>
                                      </p:cBhvr>
                                      <p:rCtr x="10069" y="-4450"/>
                                    </p:animMotion>
                                  </p:childTnLst>
                                </p:cTn>
                              </p:par>
                              <p:par>
                                <p:cTn id="21" presetID="42" presetClass="path" presetSubtype="0" accel="50000" decel="50000" fill="hold" grpId="0" nodeType="withEffect">
                                  <p:stCondLst>
                                    <p:cond delay="0"/>
                                  </p:stCondLst>
                                  <p:childTnLst>
                                    <p:animMotion origin="layout" path="M 3.47222E-6 -2.96296E-6 L 0.40191 -0.17747 " pathEditMode="fixed" rAng="0" ptsTypes="AA">
                                      <p:cBhvr>
                                        <p:cTn id="22" dur="2000" fill="hold"/>
                                        <p:tgtEl>
                                          <p:spTgt spid="17"/>
                                        </p:tgtEl>
                                        <p:attrNameLst>
                                          <p:attrName>ppt_x</p:attrName>
                                          <p:attrName>ppt_y</p:attrName>
                                        </p:attrNameLst>
                                      </p:cBhvr>
                                      <p:rCtr x="20095" y="-8873"/>
                                    </p:animMotion>
                                  </p:childTnLst>
                                </p:cTn>
                              </p:par>
                              <p:par>
                                <p:cTn id="23" presetID="42" presetClass="path" presetSubtype="0" accel="50000" decel="50000" fill="hold" grpId="0" nodeType="withEffect">
                                  <p:stCondLst>
                                    <p:cond delay="0"/>
                                  </p:stCondLst>
                                  <p:childTnLst>
                                    <p:animMotion origin="layout" path="M -4.39815E-6 -2.96296E-6 L 0.4022 -0.17747 " pathEditMode="fixed" rAng="0" ptsTypes="AA">
                                      <p:cBhvr>
                                        <p:cTn id="24" dur="2000" fill="hold"/>
                                        <p:tgtEl>
                                          <p:spTgt spid="18"/>
                                        </p:tgtEl>
                                        <p:attrNameLst>
                                          <p:attrName>ppt_x</p:attrName>
                                          <p:attrName>ppt_y</p:attrName>
                                        </p:attrNameLst>
                                      </p:cBhvr>
                                      <p:rCtr x="20110" y="-8873"/>
                                    </p:animMotion>
                                  </p:childTnLst>
                                </p:cTn>
                              </p:par>
                              <p:par>
                                <p:cTn id="25" presetID="42" presetClass="path" presetSubtype="0" accel="50000" decel="50000" fill="hold" grpId="0" nodeType="withEffect">
                                  <p:stCondLst>
                                    <p:cond delay="0"/>
                                  </p:stCondLst>
                                  <p:childTnLst>
                                    <p:animMotion origin="layout" path="M 2.40741E-6 -2.96296E-6 L 0.4022 -0.17747 " pathEditMode="fixed" rAng="0" ptsTypes="AA">
                                      <p:cBhvr>
                                        <p:cTn id="26" dur="2000" fill="hold"/>
                                        <p:tgtEl>
                                          <p:spTgt spid="19"/>
                                        </p:tgtEl>
                                        <p:attrNameLst>
                                          <p:attrName>ppt_x</p:attrName>
                                          <p:attrName>ppt_y</p:attrName>
                                        </p:attrNameLst>
                                      </p:cBhvr>
                                      <p:rCtr x="20110" y="-8873"/>
                                    </p:animMotion>
                                  </p:childTnLst>
                                </p:cTn>
                              </p:par>
                              <p:par>
                                <p:cTn id="27" presetID="42" presetClass="path" presetSubtype="0" accel="50000" decel="50000" fill="hold" grpId="0" nodeType="withEffect">
                                  <p:stCondLst>
                                    <p:cond delay="0"/>
                                  </p:stCondLst>
                                  <p:childTnLst>
                                    <p:animMotion origin="layout" path="M 4.53704E-6 -2.96296E-6 L 0.40292 -0.17747 " pathEditMode="fixed" rAng="0" ptsTypes="AA">
                                      <p:cBhvr>
                                        <p:cTn id="28" dur="2000" fill="hold"/>
                                        <p:tgtEl>
                                          <p:spTgt spid="20"/>
                                        </p:tgtEl>
                                        <p:attrNameLst>
                                          <p:attrName>ppt_x</p:attrName>
                                          <p:attrName>ppt_y</p:attrName>
                                        </p:attrNameLst>
                                      </p:cBhvr>
                                      <p:rCtr x="20139" y="-8873"/>
                                    </p:animMotion>
                                  </p:childTnLst>
                                </p:cTn>
                              </p:par>
                              <p:par>
                                <p:cTn id="29" presetID="42" presetClass="path" presetSubtype="0" accel="50000" decel="50000" fill="hold" grpId="0" nodeType="withEffect">
                                  <p:stCondLst>
                                    <p:cond delay="0"/>
                                  </p:stCondLst>
                                  <p:childTnLst>
                                    <p:animMotion origin="layout" path="M 3.47222E-6 2.46914E-6 L 0.60373 -0.26621 " pathEditMode="fixed" rAng="0" ptsTypes="AA">
                                      <p:cBhvr>
                                        <p:cTn id="30" dur="2000" fill="hold"/>
                                        <p:tgtEl>
                                          <p:spTgt spid="21"/>
                                        </p:tgtEl>
                                        <p:attrNameLst>
                                          <p:attrName>ppt_x</p:attrName>
                                          <p:attrName>ppt_y</p:attrName>
                                        </p:attrNameLst>
                                      </p:cBhvr>
                                      <p:rCtr x="30179" y="-13323"/>
                                    </p:animMotion>
                                  </p:childTnLst>
                                </p:cTn>
                              </p:par>
                              <p:par>
                                <p:cTn id="31" presetID="42" presetClass="path" presetSubtype="0" accel="50000" decel="50000" fill="hold" grpId="0" nodeType="withEffect">
                                  <p:stCondLst>
                                    <p:cond delay="0"/>
                                  </p:stCondLst>
                                  <p:childTnLst>
                                    <p:animMotion origin="layout" path="M 2.77778E-7 2.46914E-6 L 0.60417 -0.26621 " pathEditMode="fixed" rAng="0" ptsTypes="AA">
                                      <p:cBhvr>
                                        <p:cTn id="32" dur="2000" fill="hold"/>
                                        <p:tgtEl>
                                          <p:spTgt spid="22"/>
                                        </p:tgtEl>
                                        <p:attrNameLst>
                                          <p:attrName>ppt_x</p:attrName>
                                          <p:attrName>ppt_y</p:attrName>
                                        </p:attrNameLst>
                                      </p:cBhvr>
                                      <p:rCtr x="30208" y="-13323"/>
                                    </p:animMotion>
                                  </p:childTnLst>
                                </p:cTn>
                              </p:par>
                              <p:par>
                                <p:cTn id="33" presetID="42" presetClass="path" presetSubtype="0" accel="50000" decel="50000" fill="hold" grpId="0" nodeType="withEffect">
                                  <p:stCondLst>
                                    <p:cond delay="0"/>
                                  </p:stCondLst>
                                  <p:childTnLst>
                                    <p:animMotion origin="layout" path="M 2.40741E-6 2.46914E-6 L 0.60489 -0.26621 " pathEditMode="fixed" rAng="0" ptsTypes="AA">
                                      <p:cBhvr>
                                        <p:cTn id="34" dur="2000" fill="hold"/>
                                        <p:tgtEl>
                                          <p:spTgt spid="23"/>
                                        </p:tgtEl>
                                        <p:attrNameLst>
                                          <p:attrName>ppt_x</p:attrName>
                                          <p:attrName>ppt_y</p:attrName>
                                        </p:attrNameLst>
                                      </p:cBhvr>
                                      <p:rCtr x="30237" y="-13323"/>
                                    </p:animMotion>
                                  </p:childTnLst>
                                </p:cTn>
                              </p:par>
                              <p:par>
                                <p:cTn id="35" presetID="42" presetClass="path" presetSubtype="0" accel="50000" decel="50000" fill="hold" grpId="0" nodeType="withEffect">
                                  <p:stCondLst>
                                    <p:cond delay="0"/>
                                  </p:stCondLst>
                                  <p:childTnLst>
                                    <p:animMotion origin="layout" path="M 4.53704E-6 2.46914E-6 L 0.60604 -0.26621 " pathEditMode="fixed" rAng="0" ptsTypes="AA">
                                      <p:cBhvr>
                                        <p:cTn id="36" dur="2000" fill="hold"/>
                                        <p:tgtEl>
                                          <p:spTgt spid="24"/>
                                        </p:tgtEl>
                                        <p:attrNameLst>
                                          <p:attrName>ppt_x</p:attrName>
                                          <p:attrName>ppt_y</p:attrName>
                                        </p:attrNameLst>
                                      </p:cBhvr>
                                      <p:rCtr x="30295" y="-13323"/>
                                    </p:animMotion>
                                  </p:childTnLst>
                                </p:cTn>
                              </p:par>
                            </p:childTnLst>
                          </p:cTn>
                        </p:par>
                      </p:childTnLst>
                    </p:cTn>
                  </p:par>
                  <p:par>
                    <p:cTn id="37" fill="hold">
                      <p:stCondLst>
                        <p:cond delay="indefinite"/>
                      </p:stCondLst>
                      <p:childTnLst>
                        <p:par>
                          <p:cTn id="38" fill="hold">
                            <p:stCondLst>
                              <p:cond delay="0"/>
                            </p:stCondLst>
                            <p:childTnLst>
                              <p:par>
                                <p:cTn id="39" presetID="27" presetClass="emph" presetSubtype="0" fill="remove" grpId="0" nodeType="clickEffect">
                                  <p:stCondLst>
                                    <p:cond delay="0"/>
                                  </p:stCondLst>
                                  <p:childTnLst>
                                    <p:animClr clrSpc="rgb" dir="cw">
                                      <p:cBhvr override="childStyle">
                                        <p:cTn id="40" dur="100" autoRev="1" fill="remove"/>
                                        <p:tgtEl>
                                          <p:spTgt spid="9"/>
                                        </p:tgtEl>
                                        <p:attrNameLst>
                                          <p:attrName>style.color</p:attrName>
                                        </p:attrNameLst>
                                      </p:cBhvr>
                                      <p:to>
                                        <a:schemeClr val="bg1"/>
                                      </p:to>
                                    </p:animClr>
                                    <p:animClr clrSpc="rgb" dir="cw">
                                      <p:cBhvr>
                                        <p:cTn id="41" dur="100" autoRev="1" fill="remove"/>
                                        <p:tgtEl>
                                          <p:spTgt spid="9"/>
                                        </p:tgtEl>
                                        <p:attrNameLst>
                                          <p:attrName>fillcolor</p:attrName>
                                        </p:attrNameLst>
                                      </p:cBhvr>
                                      <p:to>
                                        <a:schemeClr val="bg1"/>
                                      </p:to>
                                    </p:animClr>
                                    <p:set>
                                      <p:cBhvr>
                                        <p:cTn id="42" dur="100" autoRev="1" fill="remove"/>
                                        <p:tgtEl>
                                          <p:spTgt spid="9"/>
                                        </p:tgtEl>
                                        <p:attrNameLst>
                                          <p:attrName>fill.type</p:attrName>
                                        </p:attrNameLst>
                                      </p:cBhvr>
                                      <p:to>
                                        <p:strVal val="solid"/>
                                      </p:to>
                                    </p:set>
                                    <p:set>
                                      <p:cBhvr>
                                        <p:cTn id="43" dur="100" autoRev="1" fill="remove"/>
                                        <p:tgtEl>
                                          <p:spTgt spid="9"/>
                                        </p:tgtEl>
                                        <p:attrNameLst>
                                          <p:attrName>fill.on</p:attrName>
                                        </p:attrNameLst>
                                      </p:cBhvr>
                                      <p:to>
                                        <p:strVal val="true"/>
                                      </p:to>
                                    </p:set>
                                  </p:childTnLst>
                                </p:cTn>
                              </p:par>
                              <p:par>
                                <p:cTn id="44" presetID="27" presetClass="emph" presetSubtype="0" fill="remove" grpId="0" nodeType="withEffect">
                                  <p:stCondLst>
                                    <p:cond delay="100"/>
                                  </p:stCondLst>
                                  <p:childTnLst>
                                    <p:animClr clrSpc="rgb" dir="cw">
                                      <p:cBhvr override="childStyle">
                                        <p:cTn id="45" dur="100" autoRev="1" fill="remove"/>
                                        <p:tgtEl>
                                          <p:spTgt spid="10"/>
                                        </p:tgtEl>
                                        <p:attrNameLst>
                                          <p:attrName>style.color</p:attrName>
                                        </p:attrNameLst>
                                      </p:cBhvr>
                                      <p:to>
                                        <a:schemeClr val="bg1"/>
                                      </p:to>
                                    </p:animClr>
                                    <p:animClr clrSpc="rgb" dir="cw">
                                      <p:cBhvr>
                                        <p:cTn id="46" dur="100" autoRev="1" fill="remove"/>
                                        <p:tgtEl>
                                          <p:spTgt spid="10"/>
                                        </p:tgtEl>
                                        <p:attrNameLst>
                                          <p:attrName>fillcolor</p:attrName>
                                        </p:attrNameLst>
                                      </p:cBhvr>
                                      <p:to>
                                        <a:schemeClr val="bg1"/>
                                      </p:to>
                                    </p:animClr>
                                    <p:set>
                                      <p:cBhvr>
                                        <p:cTn id="47" dur="100" autoRev="1" fill="remove"/>
                                        <p:tgtEl>
                                          <p:spTgt spid="10"/>
                                        </p:tgtEl>
                                        <p:attrNameLst>
                                          <p:attrName>fill.type</p:attrName>
                                        </p:attrNameLst>
                                      </p:cBhvr>
                                      <p:to>
                                        <p:strVal val="solid"/>
                                      </p:to>
                                    </p:set>
                                    <p:set>
                                      <p:cBhvr>
                                        <p:cTn id="48" dur="100" autoRev="1" fill="remove"/>
                                        <p:tgtEl>
                                          <p:spTgt spid="10"/>
                                        </p:tgtEl>
                                        <p:attrNameLst>
                                          <p:attrName>fill.on</p:attrName>
                                        </p:attrNameLst>
                                      </p:cBhvr>
                                      <p:to>
                                        <p:strVal val="true"/>
                                      </p:to>
                                    </p:set>
                                  </p:childTnLst>
                                </p:cTn>
                              </p:par>
                              <p:par>
                                <p:cTn id="49" presetID="27" presetClass="emph" presetSubtype="0" fill="remove" grpId="0" nodeType="withEffect">
                                  <p:stCondLst>
                                    <p:cond delay="200"/>
                                  </p:stCondLst>
                                  <p:childTnLst>
                                    <p:animClr clrSpc="rgb" dir="cw">
                                      <p:cBhvr override="childStyle">
                                        <p:cTn id="50" dur="100" autoRev="1" fill="remove"/>
                                        <p:tgtEl>
                                          <p:spTgt spid="11"/>
                                        </p:tgtEl>
                                        <p:attrNameLst>
                                          <p:attrName>style.color</p:attrName>
                                        </p:attrNameLst>
                                      </p:cBhvr>
                                      <p:to>
                                        <a:schemeClr val="bg1"/>
                                      </p:to>
                                    </p:animClr>
                                    <p:animClr clrSpc="rgb" dir="cw">
                                      <p:cBhvr>
                                        <p:cTn id="51" dur="100" autoRev="1" fill="remove"/>
                                        <p:tgtEl>
                                          <p:spTgt spid="11"/>
                                        </p:tgtEl>
                                        <p:attrNameLst>
                                          <p:attrName>fillcolor</p:attrName>
                                        </p:attrNameLst>
                                      </p:cBhvr>
                                      <p:to>
                                        <a:schemeClr val="bg1"/>
                                      </p:to>
                                    </p:animClr>
                                    <p:set>
                                      <p:cBhvr>
                                        <p:cTn id="52" dur="100" autoRev="1" fill="remove"/>
                                        <p:tgtEl>
                                          <p:spTgt spid="11"/>
                                        </p:tgtEl>
                                        <p:attrNameLst>
                                          <p:attrName>fill.type</p:attrName>
                                        </p:attrNameLst>
                                      </p:cBhvr>
                                      <p:to>
                                        <p:strVal val="solid"/>
                                      </p:to>
                                    </p:set>
                                    <p:set>
                                      <p:cBhvr>
                                        <p:cTn id="53" dur="100" autoRev="1" fill="remove"/>
                                        <p:tgtEl>
                                          <p:spTgt spid="11"/>
                                        </p:tgtEl>
                                        <p:attrNameLst>
                                          <p:attrName>fill.on</p:attrName>
                                        </p:attrNameLst>
                                      </p:cBhvr>
                                      <p:to>
                                        <p:strVal val="true"/>
                                      </p:to>
                                    </p:set>
                                  </p:childTnLst>
                                </p:cTn>
                              </p:par>
                              <p:par>
                                <p:cTn id="54" presetID="27" presetClass="emph" presetSubtype="0" fill="remove" grpId="0" nodeType="withEffect">
                                  <p:stCondLst>
                                    <p:cond delay="300"/>
                                  </p:stCondLst>
                                  <p:childTnLst>
                                    <p:animClr clrSpc="rgb" dir="cw">
                                      <p:cBhvr override="childStyle">
                                        <p:cTn id="55" dur="100" autoRev="1" fill="remove"/>
                                        <p:tgtEl>
                                          <p:spTgt spid="12"/>
                                        </p:tgtEl>
                                        <p:attrNameLst>
                                          <p:attrName>style.color</p:attrName>
                                        </p:attrNameLst>
                                      </p:cBhvr>
                                      <p:to>
                                        <a:schemeClr val="bg1"/>
                                      </p:to>
                                    </p:animClr>
                                    <p:animClr clrSpc="rgb" dir="cw">
                                      <p:cBhvr>
                                        <p:cTn id="56" dur="100" autoRev="1" fill="remove"/>
                                        <p:tgtEl>
                                          <p:spTgt spid="12"/>
                                        </p:tgtEl>
                                        <p:attrNameLst>
                                          <p:attrName>fillcolor</p:attrName>
                                        </p:attrNameLst>
                                      </p:cBhvr>
                                      <p:to>
                                        <a:schemeClr val="bg1"/>
                                      </p:to>
                                    </p:animClr>
                                    <p:set>
                                      <p:cBhvr>
                                        <p:cTn id="57" dur="100" autoRev="1" fill="remove"/>
                                        <p:tgtEl>
                                          <p:spTgt spid="12"/>
                                        </p:tgtEl>
                                        <p:attrNameLst>
                                          <p:attrName>fill.type</p:attrName>
                                        </p:attrNameLst>
                                      </p:cBhvr>
                                      <p:to>
                                        <p:strVal val="solid"/>
                                      </p:to>
                                    </p:set>
                                    <p:set>
                                      <p:cBhvr>
                                        <p:cTn id="58" dur="100" autoRev="1" fill="remove"/>
                                        <p:tgtEl>
                                          <p:spTgt spid="12"/>
                                        </p:tgtEl>
                                        <p:attrNameLst>
                                          <p:attrName>fill.on</p:attrName>
                                        </p:attrNameLst>
                                      </p:cBhvr>
                                      <p:to>
                                        <p:strVal val="true"/>
                                      </p:to>
                                    </p:set>
                                  </p:childTnLst>
                                </p:cTn>
                              </p:par>
                              <p:par>
                                <p:cTn id="59" presetID="27" presetClass="emph" presetSubtype="0" fill="remove" grpId="1" nodeType="withEffect">
                                  <p:stCondLst>
                                    <p:cond delay="400"/>
                                  </p:stCondLst>
                                  <p:childTnLst>
                                    <p:animClr clrSpc="rgb" dir="cw">
                                      <p:cBhvr override="childStyle">
                                        <p:cTn id="60" dur="100" autoRev="1" fill="remove"/>
                                        <p:tgtEl>
                                          <p:spTgt spid="13"/>
                                        </p:tgtEl>
                                        <p:attrNameLst>
                                          <p:attrName>style.color</p:attrName>
                                        </p:attrNameLst>
                                      </p:cBhvr>
                                      <p:to>
                                        <a:schemeClr val="bg1"/>
                                      </p:to>
                                    </p:animClr>
                                    <p:animClr clrSpc="rgb" dir="cw">
                                      <p:cBhvr>
                                        <p:cTn id="61" dur="100" autoRev="1" fill="remove"/>
                                        <p:tgtEl>
                                          <p:spTgt spid="13"/>
                                        </p:tgtEl>
                                        <p:attrNameLst>
                                          <p:attrName>fillcolor</p:attrName>
                                        </p:attrNameLst>
                                      </p:cBhvr>
                                      <p:to>
                                        <a:schemeClr val="bg1"/>
                                      </p:to>
                                    </p:animClr>
                                    <p:set>
                                      <p:cBhvr>
                                        <p:cTn id="62" dur="100" autoRev="1" fill="remove"/>
                                        <p:tgtEl>
                                          <p:spTgt spid="13"/>
                                        </p:tgtEl>
                                        <p:attrNameLst>
                                          <p:attrName>fill.type</p:attrName>
                                        </p:attrNameLst>
                                      </p:cBhvr>
                                      <p:to>
                                        <p:strVal val="solid"/>
                                      </p:to>
                                    </p:set>
                                    <p:set>
                                      <p:cBhvr>
                                        <p:cTn id="63" dur="100" autoRev="1" fill="remove"/>
                                        <p:tgtEl>
                                          <p:spTgt spid="13"/>
                                        </p:tgtEl>
                                        <p:attrNameLst>
                                          <p:attrName>fill.on</p:attrName>
                                        </p:attrNameLst>
                                      </p:cBhvr>
                                      <p:to>
                                        <p:strVal val="true"/>
                                      </p:to>
                                    </p:set>
                                  </p:childTnLst>
                                </p:cTn>
                              </p:par>
                              <p:par>
                                <p:cTn id="64" presetID="27" presetClass="emph" presetSubtype="0" fill="remove" grpId="1" nodeType="withEffect">
                                  <p:stCondLst>
                                    <p:cond delay="500"/>
                                  </p:stCondLst>
                                  <p:childTnLst>
                                    <p:animClr clrSpc="rgb" dir="cw">
                                      <p:cBhvr override="childStyle">
                                        <p:cTn id="65" dur="100" autoRev="1" fill="remove"/>
                                        <p:tgtEl>
                                          <p:spTgt spid="14"/>
                                        </p:tgtEl>
                                        <p:attrNameLst>
                                          <p:attrName>style.color</p:attrName>
                                        </p:attrNameLst>
                                      </p:cBhvr>
                                      <p:to>
                                        <a:schemeClr val="bg1"/>
                                      </p:to>
                                    </p:animClr>
                                    <p:animClr clrSpc="rgb" dir="cw">
                                      <p:cBhvr>
                                        <p:cTn id="66" dur="100" autoRev="1" fill="remove"/>
                                        <p:tgtEl>
                                          <p:spTgt spid="14"/>
                                        </p:tgtEl>
                                        <p:attrNameLst>
                                          <p:attrName>fillcolor</p:attrName>
                                        </p:attrNameLst>
                                      </p:cBhvr>
                                      <p:to>
                                        <a:schemeClr val="bg1"/>
                                      </p:to>
                                    </p:animClr>
                                    <p:set>
                                      <p:cBhvr>
                                        <p:cTn id="67" dur="100" autoRev="1" fill="remove"/>
                                        <p:tgtEl>
                                          <p:spTgt spid="14"/>
                                        </p:tgtEl>
                                        <p:attrNameLst>
                                          <p:attrName>fill.type</p:attrName>
                                        </p:attrNameLst>
                                      </p:cBhvr>
                                      <p:to>
                                        <p:strVal val="solid"/>
                                      </p:to>
                                    </p:set>
                                    <p:set>
                                      <p:cBhvr>
                                        <p:cTn id="68" dur="100" autoRev="1" fill="remove"/>
                                        <p:tgtEl>
                                          <p:spTgt spid="14"/>
                                        </p:tgtEl>
                                        <p:attrNameLst>
                                          <p:attrName>fill.on</p:attrName>
                                        </p:attrNameLst>
                                      </p:cBhvr>
                                      <p:to>
                                        <p:strVal val="true"/>
                                      </p:to>
                                    </p:set>
                                  </p:childTnLst>
                                </p:cTn>
                              </p:par>
                              <p:par>
                                <p:cTn id="69" presetID="27" presetClass="emph" presetSubtype="0" fill="remove" grpId="1" nodeType="withEffect">
                                  <p:stCondLst>
                                    <p:cond delay="600"/>
                                  </p:stCondLst>
                                  <p:childTnLst>
                                    <p:animClr clrSpc="rgb" dir="cw">
                                      <p:cBhvr override="childStyle">
                                        <p:cTn id="70" dur="100" autoRev="1" fill="remove"/>
                                        <p:tgtEl>
                                          <p:spTgt spid="15"/>
                                        </p:tgtEl>
                                        <p:attrNameLst>
                                          <p:attrName>style.color</p:attrName>
                                        </p:attrNameLst>
                                      </p:cBhvr>
                                      <p:to>
                                        <a:schemeClr val="bg1"/>
                                      </p:to>
                                    </p:animClr>
                                    <p:animClr clrSpc="rgb" dir="cw">
                                      <p:cBhvr>
                                        <p:cTn id="71" dur="100" autoRev="1" fill="remove"/>
                                        <p:tgtEl>
                                          <p:spTgt spid="15"/>
                                        </p:tgtEl>
                                        <p:attrNameLst>
                                          <p:attrName>fillcolor</p:attrName>
                                        </p:attrNameLst>
                                      </p:cBhvr>
                                      <p:to>
                                        <a:schemeClr val="bg1"/>
                                      </p:to>
                                    </p:animClr>
                                    <p:set>
                                      <p:cBhvr>
                                        <p:cTn id="72" dur="100" autoRev="1" fill="remove"/>
                                        <p:tgtEl>
                                          <p:spTgt spid="15"/>
                                        </p:tgtEl>
                                        <p:attrNameLst>
                                          <p:attrName>fill.type</p:attrName>
                                        </p:attrNameLst>
                                      </p:cBhvr>
                                      <p:to>
                                        <p:strVal val="solid"/>
                                      </p:to>
                                    </p:set>
                                    <p:set>
                                      <p:cBhvr>
                                        <p:cTn id="73" dur="100" autoRev="1" fill="remove"/>
                                        <p:tgtEl>
                                          <p:spTgt spid="15"/>
                                        </p:tgtEl>
                                        <p:attrNameLst>
                                          <p:attrName>fill.on</p:attrName>
                                        </p:attrNameLst>
                                      </p:cBhvr>
                                      <p:to>
                                        <p:strVal val="true"/>
                                      </p:to>
                                    </p:set>
                                  </p:childTnLst>
                                </p:cTn>
                              </p:par>
                              <p:par>
                                <p:cTn id="74" presetID="27" presetClass="emph" presetSubtype="0" fill="remove" grpId="1" nodeType="withEffect">
                                  <p:stCondLst>
                                    <p:cond delay="700"/>
                                  </p:stCondLst>
                                  <p:childTnLst>
                                    <p:animClr clrSpc="rgb" dir="cw">
                                      <p:cBhvr override="childStyle">
                                        <p:cTn id="75" dur="100" autoRev="1" fill="remove"/>
                                        <p:tgtEl>
                                          <p:spTgt spid="16"/>
                                        </p:tgtEl>
                                        <p:attrNameLst>
                                          <p:attrName>style.color</p:attrName>
                                        </p:attrNameLst>
                                      </p:cBhvr>
                                      <p:to>
                                        <a:schemeClr val="bg1"/>
                                      </p:to>
                                    </p:animClr>
                                    <p:animClr clrSpc="rgb" dir="cw">
                                      <p:cBhvr>
                                        <p:cTn id="76" dur="100" autoRev="1" fill="remove"/>
                                        <p:tgtEl>
                                          <p:spTgt spid="16"/>
                                        </p:tgtEl>
                                        <p:attrNameLst>
                                          <p:attrName>fillcolor</p:attrName>
                                        </p:attrNameLst>
                                      </p:cBhvr>
                                      <p:to>
                                        <a:schemeClr val="bg1"/>
                                      </p:to>
                                    </p:animClr>
                                    <p:set>
                                      <p:cBhvr>
                                        <p:cTn id="77" dur="100" autoRev="1" fill="remove"/>
                                        <p:tgtEl>
                                          <p:spTgt spid="16"/>
                                        </p:tgtEl>
                                        <p:attrNameLst>
                                          <p:attrName>fill.type</p:attrName>
                                        </p:attrNameLst>
                                      </p:cBhvr>
                                      <p:to>
                                        <p:strVal val="solid"/>
                                      </p:to>
                                    </p:set>
                                    <p:set>
                                      <p:cBhvr>
                                        <p:cTn id="78" dur="100" autoRev="1" fill="remove"/>
                                        <p:tgtEl>
                                          <p:spTgt spid="16"/>
                                        </p:tgtEl>
                                        <p:attrNameLst>
                                          <p:attrName>fill.on</p:attrName>
                                        </p:attrNameLst>
                                      </p:cBhvr>
                                      <p:to>
                                        <p:strVal val="true"/>
                                      </p:to>
                                    </p:set>
                                  </p:childTnLst>
                                </p:cTn>
                              </p:par>
                              <p:par>
                                <p:cTn id="79" presetID="27" presetClass="emph" presetSubtype="0" fill="remove" grpId="1" nodeType="withEffect">
                                  <p:stCondLst>
                                    <p:cond delay="800"/>
                                  </p:stCondLst>
                                  <p:childTnLst>
                                    <p:animClr clrSpc="rgb" dir="cw">
                                      <p:cBhvr override="childStyle">
                                        <p:cTn id="80" dur="100" autoRev="1" fill="remove"/>
                                        <p:tgtEl>
                                          <p:spTgt spid="17"/>
                                        </p:tgtEl>
                                        <p:attrNameLst>
                                          <p:attrName>style.color</p:attrName>
                                        </p:attrNameLst>
                                      </p:cBhvr>
                                      <p:to>
                                        <a:schemeClr val="bg1"/>
                                      </p:to>
                                    </p:animClr>
                                    <p:animClr clrSpc="rgb" dir="cw">
                                      <p:cBhvr>
                                        <p:cTn id="81" dur="100" autoRev="1" fill="remove"/>
                                        <p:tgtEl>
                                          <p:spTgt spid="17"/>
                                        </p:tgtEl>
                                        <p:attrNameLst>
                                          <p:attrName>fillcolor</p:attrName>
                                        </p:attrNameLst>
                                      </p:cBhvr>
                                      <p:to>
                                        <a:schemeClr val="bg1"/>
                                      </p:to>
                                    </p:animClr>
                                    <p:set>
                                      <p:cBhvr>
                                        <p:cTn id="82" dur="100" autoRev="1" fill="remove"/>
                                        <p:tgtEl>
                                          <p:spTgt spid="17"/>
                                        </p:tgtEl>
                                        <p:attrNameLst>
                                          <p:attrName>fill.type</p:attrName>
                                        </p:attrNameLst>
                                      </p:cBhvr>
                                      <p:to>
                                        <p:strVal val="solid"/>
                                      </p:to>
                                    </p:set>
                                    <p:set>
                                      <p:cBhvr>
                                        <p:cTn id="83" dur="100" autoRev="1" fill="remove"/>
                                        <p:tgtEl>
                                          <p:spTgt spid="17"/>
                                        </p:tgtEl>
                                        <p:attrNameLst>
                                          <p:attrName>fill.on</p:attrName>
                                        </p:attrNameLst>
                                      </p:cBhvr>
                                      <p:to>
                                        <p:strVal val="true"/>
                                      </p:to>
                                    </p:set>
                                  </p:childTnLst>
                                </p:cTn>
                              </p:par>
                              <p:par>
                                <p:cTn id="84" presetID="27" presetClass="emph" presetSubtype="0" fill="remove" grpId="1" nodeType="withEffect">
                                  <p:stCondLst>
                                    <p:cond delay="900"/>
                                  </p:stCondLst>
                                  <p:childTnLst>
                                    <p:animClr clrSpc="rgb" dir="cw">
                                      <p:cBhvr override="childStyle">
                                        <p:cTn id="85" dur="100" autoRev="1" fill="remove"/>
                                        <p:tgtEl>
                                          <p:spTgt spid="18"/>
                                        </p:tgtEl>
                                        <p:attrNameLst>
                                          <p:attrName>style.color</p:attrName>
                                        </p:attrNameLst>
                                      </p:cBhvr>
                                      <p:to>
                                        <a:schemeClr val="bg1"/>
                                      </p:to>
                                    </p:animClr>
                                    <p:animClr clrSpc="rgb" dir="cw">
                                      <p:cBhvr>
                                        <p:cTn id="86" dur="100" autoRev="1" fill="remove"/>
                                        <p:tgtEl>
                                          <p:spTgt spid="18"/>
                                        </p:tgtEl>
                                        <p:attrNameLst>
                                          <p:attrName>fillcolor</p:attrName>
                                        </p:attrNameLst>
                                      </p:cBhvr>
                                      <p:to>
                                        <a:schemeClr val="bg1"/>
                                      </p:to>
                                    </p:animClr>
                                    <p:set>
                                      <p:cBhvr>
                                        <p:cTn id="87" dur="100" autoRev="1" fill="remove"/>
                                        <p:tgtEl>
                                          <p:spTgt spid="18"/>
                                        </p:tgtEl>
                                        <p:attrNameLst>
                                          <p:attrName>fill.type</p:attrName>
                                        </p:attrNameLst>
                                      </p:cBhvr>
                                      <p:to>
                                        <p:strVal val="solid"/>
                                      </p:to>
                                    </p:set>
                                    <p:set>
                                      <p:cBhvr>
                                        <p:cTn id="88" dur="100" autoRev="1" fill="remove"/>
                                        <p:tgtEl>
                                          <p:spTgt spid="18"/>
                                        </p:tgtEl>
                                        <p:attrNameLst>
                                          <p:attrName>fill.on</p:attrName>
                                        </p:attrNameLst>
                                      </p:cBhvr>
                                      <p:to>
                                        <p:strVal val="true"/>
                                      </p:to>
                                    </p:set>
                                  </p:childTnLst>
                                </p:cTn>
                              </p:par>
                              <p:par>
                                <p:cTn id="89" presetID="27" presetClass="emph" presetSubtype="0" fill="remove" grpId="1" nodeType="withEffect">
                                  <p:stCondLst>
                                    <p:cond delay="1000"/>
                                  </p:stCondLst>
                                  <p:childTnLst>
                                    <p:animClr clrSpc="rgb" dir="cw">
                                      <p:cBhvr override="childStyle">
                                        <p:cTn id="90" dur="100" autoRev="1" fill="remove"/>
                                        <p:tgtEl>
                                          <p:spTgt spid="19"/>
                                        </p:tgtEl>
                                        <p:attrNameLst>
                                          <p:attrName>style.color</p:attrName>
                                        </p:attrNameLst>
                                      </p:cBhvr>
                                      <p:to>
                                        <a:schemeClr val="bg1"/>
                                      </p:to>
                                    </p:animClr>
                                    <p:animClr clrSpc="rgb" dir="cw">
                                      <p:cBhvr>
                                        <p:cTn id="91" dur="100" autoRev="1" fill="remove"/>
                                        <p:tgtEl>
                                          <p:spTgt spid="19"/>
                                        </p:tgtEl>
                                        <p:attrNameLst>
                                          <p:attrName>fillcolor</p:attrName>
                                        </p:attrNameLst>
                                      </p:cBhvr>
                                      <p:to>
                                        <a:schemeClr val="bg1"/>
                                      </p:to>
                                    </p:animClr>
                                    <p:set>
                                      <p:cBhvr>
                                        <p:cTn id="92" dur="100" autoRev="1" fill="remove"/>
                                        <p:tgtEl>
                                          <p:spTgt spid="19"/>
                                        </p:tgtEl>
                                        <p:attrNameLst>
                                          <p:attrName>fill.type</p:attrName>
                                        </p:attrNameLst>
                                      </p:cBhvr>
                                      <p:to>
                                        <p:strVal val="solid"/>
                                      </p:to>
                                    </p:set>
                                    <p:set>
                                      <p:cBhvr>
                                        <p:cTn id="93" dur="100" autoRev="1" fill="remove"/>
                                        <p:tgtEl>
                                          <p:spTgt spid="19"/>
                                        </p:tgtEl>
                                        <p:attrNameLst>
                                          <p:attrName>fill.on</p:attrName>
                                        </p:attrNameLst>
                                      </p:cBhvr>
                                      <p:to>
                                        <p:strVal val="true"/>
                                      </p:to>
                                    </p:set>
                                  </p:childTnLst>
                                </p:cTn>
                              </p:par>
                              <p:par>
                                <p:cTn id="94" presetID="27" presetClass="emph" presetSubtype="0" fill="remove" grpId="1" nodeType="withEffect">
                                  <p:stCondLst>
                                    <p:cond delay="1100"/>
                                  </p:stCondLst>
                                  <p:childTnLst>
                                    <p:animClr clrSpc="rgb" dir="cw">
                                      <p:cBhvr override="childStyle">
                                        <p:cTn id="95" dur="100" autoRev="1" fill="remove"/>
                                        <p:tgtEl>
                                          <p:spTgt spid="20"/>
                                        </p:tgtEl>
                                        <p:attrNameLst>
                                          <p:attrName>style.color</p:attrName>
                                        </p:attrNameLst>
                                      </p:cBhvr>
                                      <p:to>
                                        <a:schemeClr val="bg1"/>
                                      </p:to>
                                    </p:animClr>
                                    <p:animClr clrSpc="rgb" dir="cw">
                                      <p:cBhvr>
                                        <p:cTn id="96" dur="100" autoRev="1" fill="remove"/>
                                        <p:tgtEl>
                                          <p:spTgt spid="20"/>
                                        </p:tgtEl>
                                        <p:attrNameLst>
                                          <p:attrName>fillcolor</p:attrName>
                                        </p:attrNameLst>
                                      </p:cBhvr>
                                      <p:to>
                                        <a:schemeClr val="bg1"/>
                                      </p:to>
                                    </p:animClr>
                                    <p:set>
                                      <p:cBhvr>
                                        <p:cTn id="97" dur="100" autoRev="1" fill="remove"/>
                                        <p:tgtEl>
                                          <p:spTgt spid="20"/>
                                        </p:tgtEl>
                                        <p:attrNameLst>
                                          <p:attrName>fill.type</p:attrName>
                                        </p:attrNameLst>
                                      </p:cBhvr>
                                      <p:to>
                                        <p:strVal val="solid"/>
                                      </p:to>
                                    </p:set>
                                    <p:set>
                                      <p:cBhvr>
                                        <p:cTn id="98" dur="100" autoRev="1" fill="remove"/>
                                        <p:tgtEl>
                                          <p:spTgt spid="20"/>
                                        </p:tgtEl>
                                        <p:attrNameLst>
                                          <p:attrName>fill.on</p:attrName>
                                        </p:attrNameLst>
                                      </p:cBhvr>
                                      <p:to>
                                        <p:strVal val="true"/>
                                      </p:to>
                                    </p:set>
                                  </p:childTnLst>
                                </p:cTn>
                              </p:par>
                              <p:par>
                                <p:cTn id="99" presetID="27" presetClass="emph" presetSubtype="0" fill="remove" grpId="1" nodeType="withEffect">
                                  <p:stCondLst>
                                    <p:cond delay="1200"/>
                                  </p:stCondLst>
                                  <p:childTnLst>
                                    <p:animClr clrSpc="rgb" dir="cw">
                                      <p:cBhvr override="childStyle">
                                        <p:cTn id="100" dur="100" autoRev="1" fill="remove"/>
                                        <p:tgtEl>
                                          <p:spTgt spid="21"/>
                                        </p:tgtEl>
                                        <p:attrNameLst>
                                          <p:attrName>style.color</p:attrName>
                                        </p:attrNameLst>
                                      </p:cBhvr>
                                      <p:to>
                                        <a:schemeClr val="bg1"/>
                                      </p:to>
                                    </p:animClr>
                                    <p:animClr clrSpc="rgb" dir="cw">
                                      <p:cBhvr>
                                        <p:cTn id="101" dur="100" autoRev="1" fill="remove"/>
                                        <p:tgtEl>
                                          <p:spTgt spid="21"/>
                                        </p:tgtEl>
                                        <p:attrNameLst>
                                          <p:attrName>fillcolor</p:attrName>
                                        </p:attrNameLst>
                                      </p:cBhvr>
                                      <p:to>
                                        <a:schemeClr val="bg1"/>
                                      </p:to>
                                    </p:animClr>
                                    <p:set>
                                      <p:cBhvr>
                                        <p:cTn id="102" dur="100" autoRev="1" fill="remove"/>
                                        <p:tgtEl>
                                          <p:spTgt spid="21"/>
                                        </p:tgtEl>
                                        <p:attrNameLst>
                                          <p:attrName>fill.type</p:attrName>
                                        </p:attrNameLst>
                                      </p:cBhvr>
                                      <p:to>
                                        <p:strVal val="solid"/>
                                      </p:to>
                                    </p:set>
                                    <p:set>
                                      <p:cBhvr>
                                        <p:cTn id="103" dur="100" autoRev="1" fill="remove"/>
                                        <p:tgtEl>
                                          <p:spTgt spid="21"/>
                                        </p:tgtEl>
                                        <p:attrNameLst>
                                          <p:attrName>fill.on</p:attrName>
                                        </p:attrNameLst>
                                      </p:cBhvr>
                                      <p:to>
                                        <p:strVal val="true"/>
                                      </p:to>
                                    </p:set>
                                  </p:childTnLst>
                                </p:cTn>
                              </p:par>
                              <p:par>
                                <p:cTn id="104" presetID="27" presetClass="emph" presetSubtype="0" fill="remove" grpId="1" nodeType="withEffect">
                                  <p:stCondLst>
                                    <p:cond delay="1300"/>
                                  </p:stCondLst>
                                  <p:childTnLst>
                                    <p:animClr clrSpc="rgb" dir="cw">
                                      <p:cBhvr override="childStyle">
                                        <p:cTn id="105" dur="100" autoRev="1" fill="remove"/>
                                        <p:tgtEl>
                                          <p:spTgt spid="22"/>
                                        </p:tgtEl>
                                        <p:attrNameLst>
                                          <p:attrName>style.color</p:attrName>
                                        </p:attrNameLst>
                                      </p:cBhvr>
                                      <p:to>
                                        <a:schemeClr val="bg1"/>
                                      </p:to>
                                    </p:animClr>
                                    <p:animClr clrSpc="rgb" dir="cw">
                                      <p:cBhvr>
                                        <p:cTn id="106" dur="100" autoRev="1" fill="remove"/>
                                        <p:tgtEl>
                                          <p:spTgt spid="22"/>
                                        </p:tgtEl>
                                        <p:attrNameLst>
                                          <p:attrName>fillcolor</p:attrName>
                                        </p:attrNameLst>
                                      </p:cBhvr>
                                      <p:to>
                                        <a:schemeClr val="bg1"/>
                                      </p:to>
                                    </p:animClr>
                                    <p:set>
                                      <p:cBhvr>
                                        <p:cTn id="107" dur="100" autoRev="1" fill="remove"/>
                                        <p:tgtEl>
                                          <p:spTgt spid="22"/>
                                        </p:tgtEl>
                                        <p:attrNameLst>
                                          <p:attrName>fill.type</p:attrName>
                                        </p:attrNameLst>
                                      </p:cBhvr>
                                      <p:to>
                                        <p:strVal val="solid"/>
                                      </p:to>
                                    </p:set>
                                    <p:set>
                                      <p:cBhvr>
                                        <p:cTn id="108" dur="100" autoRev="1" fill="remove"/>
                                        <p:tgtEl>
                                          <p:spTgt spid="22"/>
                                        </p:tgtEl>
                                        <p:attrNameLst>
                                          <p:attrName>fill.on</p:attrName>
                                        </p:attrNameLst>
                                      </p:cBhvr>
                                      <p:to>
                                        <p:strVal val="true"/>
                                      </p:to>
                                    </p:set>
                                  </p:childTnLst>
                                </p:cTn>
                              </p:par>
                              <p:par>
                                <p:cTn id="109" presetID="27" presetClass="emph" presetSubtype="0" fill="remove" grpId="1" nodeType="withEffect">
                                  <p:stCondLst>
                                    <p:cond delay="1400"/>
                                  </p:stCondLst>
                                  <p:childTnLst>
                                    <p:animClr clrSpc="rgb" dir="cw">
                                      <p:cBhvr override="childStyle">
                                        <p:cTn id="110" dur="100" autoRev="1" fill="remove"/>
                                        <p:tgtEl>
                                          <p:spTgt spid="23"/>
                                        </p:tgtEl>
                                        <p:attrNameLst>
                                          <p:attrName>style.color</p:attrName>
                                        </p:attrNameLst>
                                      </p:cBhvr>
                                      <p:to>
                                        <a:schemeClr val="bg1"/>
                                      </p:to>
                                    </p:animClr>
                                    <p:animClr clrSpc="rgb" dir="cw">
                                      <p:cBhvr>
                                        <p:cTn id="111" dur="100" autoRev="1" fill="remove"/>
                                        <p:tgtEl>
                                          <p:spTgt spid="23"/>
                                        </p:tgtEl>
                                        <p:attrNameLst>
                                          <p:attrName>fillcolor</p:attrName>
                                        </p:attrNameLst>
                                      </p:cBhvr>
                                      <p:to>
                                        <a:schemeClr val="bg1"/>
                                      </p:to>
                                    </p:animClr>
                                    <p:set>
                                      <p:cBhvr>
                                        <p:cTn id="112" dur="100" autoRev="1" fill="remove"/>
                                        <p:tgtEl>
                                          <p:spTgt spid="23"/>
                                        </p:tgtEl>
                                        <p:attrNameLst>
                                          <p:attrName>fill.type</p:attrName>
                                        </p:attrNameLst>
                                      </p:cBhvr>
                                      <p:to>
                                        <p:strVal val="solid"/>
                                      </p:to>
                                    </p:set>
                                    <p:set>
                                      <p:cBhvr>
                                        <p:cTn id="113" dur="100" autoRev="1" fill="remove"/>
                                        <p:tgtEl>
                                          <p:spTgt spid="23"/>
                                        </p:tgtEl>
                                        <p:attrNameLst>
                                          <p:attrName>fill.on</p:attrName>
                                        </p:attrNameLst>
                                      </p:cBhvr>
                                      <p:to>
                                        <p:strVal val="true"/>
                                      </p:to>
                                    </p:set>
                                  </p:childTnLst>
                                </p:cTn>
                              </p:par>
                              <p:par>
                                <p:cTn id="114" presetID="27" presetClass="emph" presetSubtype="0" fill="remove" grpId="1" nodeType="withEffect">
                                  <p:stCondLst>
                                    <p:cond delay="1500"/>
                                  </p:stCondLst>
                                  <p:childTnLst>
                                    <p:animClr clrSpc="rgb" dir="cw">
                                      <p:cBhvr override="childStyle">
                                        <p:cTn id="115" dur="100" autoRev="1" fill="remove"/>
                                        <p:tgtEl>
                                          <p:spTgt spid="24"/>
                                        </p:tgtEl>
                                        <p:attrNameLst>
                                          <p:attrName>style.color</p:attrName>
                                        </p:attrNameLst>
                                      </p:cBhvr>
                                      <p:to>
                                        <a:schemeClr val="bg1"/>
                                      </p:to>
                                    </p:animClr>
                                    <p:animClr clrSpc="rgb" dir="cw">
                                      <p:cBhvr>
                                        <p:cTn id="116" dur="100" autoRev="1" fill="remove"/>
                                        <p:tgtEl>
                                          <p:spTgt spid="24"/>
                                        </p:tgtEl>
                                        <p:attrNameLst>
                                          <p:attrName>fillcolor</p:attrName>
                                        </p:attrNameLst>
                                      </p:cBhvr>
                                      <p:to>
                                        <a:schemeClr val="bg1"/>
                                      </p:to>
                                    </p:animClr>
                                    <p:set>
                                      <p:cBhvr>
                                        <p:cTn id="117" dur="100" autoRev="1" fill="remove"/>
                                        <p:tgtEl>
                                          <p:spTgt spid="24"/>
                                        </p:tgtEl>
                                        <p:attrNameLst>
                                          <p:attrName>fill.type</p:attrName>
                                        </p:attrNameLst>
                                      </p:cBhvr>
                                      <p:to>
                                        <p:strVal val="solid"/>
                                      </p:to>
                                    </p:set>
                                    <p:set>
                                      <p:cBhvr>
                                        <p:cTn id="118" dur="100" autoRev="1" fill="remove"/>
                                        <p:tgtEl>
                                          <p:spTgt spid="2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41" grpId="0"/>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9E3B-AD39-4BE2-8699-90B28A409E7F}"/>
              </a:ext>
            </a:extLst>
          </p:cNvPr>
          <p:cNvSpPr>
            <a:spLocks noGrp="1"/>
          </p:cNvSpPr>
          <p:nvPr>
            <p:ph type="title"/>
          </p:nvPr>
        </p:nvSpPr>
        <p:spPr/>
        <p:txBody>
          <a:bodyPr/>
          <a:lstStyle/>
          <a:p>
            <a:r>
              <a:rPr lang="en-US" dirty="0"/>
              <a:t>Collapse Clause</a:t>
            </a:r>
          </a:p>
        </p:txBody>
      </p:sp>
      <p:sp>
        <p:nvSpPr>
          <p:cNvPr id="3" name="Content Placeholder 2">
            <a:extLst>
              <a:ext uri="{FF2B5EF4-FFF2-40B4-BE49-F238E27FC236}">
                <a16:creationId xmlns:a16="http://schemas.microsoft.com/office/drawing/2014/main" id="{B18EB833-C6A5-43EA-BCEC-2D82A7D86CB1}"/>
              </a:ext>
            </a:extLst>
          </p:cNvPr>
          <p:cNvSpPr>
            <a:spLocks noGrp="1"/>
          </p:cNvSpPr>
          <p:nvPr>
            <p:ph idx="1"/>
          </p:nvPr>
        </p:nvSpPr>
        <p:spPr/>
        <p:txBody>
          <a:bodyPr/>
          <a:lstStyle/>
          <a:p>
            <a:r>
              <a:rPr lang="en-US" dirty="0"/>
              <a:t>A single loop might not have enough iterations to parallelize</a:t>
            </a:r>
          </a:p>
          <a:p>
            <a:r>
              <a:rPr lang="en-US" dirty="0"/>
              <a:t>Collapsing outer loops gives more scalable (gangs) parallelism</a:t>
            </a:r>
          </a:p>
          <a:p>
            <a:r>
              <a:rPr lang="en-US" dirty="0"/>
              <a:t>Collapsing inner loops gives more tight (vector) parallelism</a:t>
            </a:r>
          </a:p>
          <a:p>
            <a:r>
              <a:rPr lang="en-US" dirty="0"/>
              <a:t>Collapsing all loops gives the compiler total freedom, but may cost data locality</a:t>
            </a:r>
          </a:p>
        </p:txBody>
      </p:sp>
      <p:sp>
        <p:nvSpPr>
          <p:cNvPr id="4" name="Text Placeholder 3">
            <a:extLst>
              <a:ext uri="{FF2B5EF4-FFF2-40B4-BE49-F238E27FC236}">
                <a16:creationId xmlns:a16="http://schemas.microsoft.com/office/drawing/2014/main" id="{E9C728A8-9438-4CF3-9C99-9F73565A10F2}"/>
              </a:ext>
            </a:extLst>
          </p:cNvPr>
          <p:cNvSpPr>
            <a:spLocks noGrp="1"/>
          </p:cNvSpPr>
          <p:nvPr>
            <p:ph type="body" sz="quarter" idx="10"/>
          </p:nvPr>
        </p:nvSpPr>
        <p:spPr/>
        <p:txBody>
          <a:bodyPr/>
          <a:lstStyle/>
          <a:p>
            <a:r>
              <a:rPr lang="en-US" dirty="0"/>
              <a:t>When/Why to use it</a:t>
            </a:r>
          </a:p>
        </p:txBody>
      </p:sp>
    </p:spTree>
    <p:extLst>
      <p:ext uri="{BB962C8B-B14F-4D97-AF65-F5344CB8AC3E}">
        <p14:creationId xmlns:p14="http://schemas.microsoft.com/office/powerpoint/2010/main" val="3132811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20981" y="281527"/>
            <a:ext cx="9976104" cy="535531"/>
          </a:xfrm>
        </p:spPr>
        <p:txBody>
          <a:bodyPr/>
          <a:lstStyle/>
          <a:p>
            <a:r>
              <a:rPr lang="en-US" sz="3200" dirty="0"/>
              <a:t>Collapse Clause</a:t>
            </a:r>
          </a:p>
        </p:txBody>
      </p:sp>
      <p:sp>
        <p:nvSpPr>
          <p:cNvPr id="4" name="TextBox 3"/>
          <p:cNvSpPr txBox="1"/>
          <p:nvPr>
            <p:custDataLst>
              <p:tags r:id="rId2"/>
            </p:custDataLst>
          </p:nvPr>
        </p:nvSpPr>
        <p:spPr>
          <a:xfrm>
            <a:off x="959667" y="952500"/>
            <a:ext cx="9098733" cy="5047475"/>
          </a:xfrm>
          <a:prstGeom prst="rect">
            <a:avLst/>
          </a:prstGeom>
          <a:noFill/>
        </p:spPr>
        <p:txBody>
          <a:bodyPr wrap="square" lIns="91386" tIns="45690" rIns="91386" bIns="45690" rtlCol="0">
            <a:spAutoFit/>
          </a:bodyPr>
          <a:lstStyle/>
          <a:p>
            <a:r>
              <a:rPr lang="en-US" sz="1400" b="1" dirty="0">
                <a:solidFill>
                  <a:srgbClr val="4091F0"/>
                </a:solidFill>
                <a:latin typeface="Courier New" pitchFamily="49" charset="0"/>
                <a:cs typeface="Courier New" pitchFamily="49" charset="0"/>
              </a:rPr>
              <a:t>#pragma </a:t>
            </a:r>
            <a:r>
              <a:rPr lang="en-US" sz="1400" b="1" dirty="0" err="1">
                <a:solidFill>
                  <a:srgbClr val="4091F0"/>
                </a:solidFill>
                <a:latin typeface="Courier New" pitchFamily="49" charset="0"/>
                <a:cs typeface="Courier New" pitchFamily="49" charset="0"/>
              </a:rPr>
              <a:t>acc</a:t>
            </a:r>
            <a:r>
              <a:rPr lang="en-US" sz="1400" b="1" dirty="0">
                <a:solidFill>
                  <a:srgbClr val="4091F0"/>
                </a:solidFill>
                <a:latin typeface="Courier New" pitchFamily="49" charset="0"/>
                <a:cs typeface="Courier New" pitchFamily="49" charset="0"/>
              </a:rPr>
              <a:t> data copy(A[:n*m]) </a:t>
            </a:r>
            <a:r>
              <a:rPr lang="en-US" sz="1400" b="1" dirty="0" err="1">
                <a:solidFill>
                  <a:srgbClr val="4091F0"/>
                </a:solidFill>
                <a:latin typeface="Courier New" pitchFamily="49" charset="0"/>
                <a:cs typeface="Courier New" pitchFamily="49" charset="0"/>
              </a:rPr>
              <a:t>copyin</a:t>
            </a:r>
            <a:r>
              <a:rPr lang="en-US" sz="1400" b="1" dirty="0">
                <a:solidFill>
                  <a:srgbClr val="4091F0"/>
                </a:solidFill>
                <a:latin typeface="Courier New" pitchFamily="49" charset="0"/>
                <a:cs typeface="Courier New" pitchFamily="49" charset="0"/>
              </a:rPr>
              <a:t>(Anew[:n*m])</a:t>
            </a:r>
          </a:p>
          <a:p>
            <a:r>
              <a:rPr lang="en-US" sz="1400" b="1" dirty="0">
                <a:solidFill>
                  <a:schemeClr val="bg1"/>
                </a:solidFill>
                <a:latin typeface="Courier New" pitchFamily="49" charset="0"/>
                <a:cs typeface="Courier New" pitchFamily="49" charset="0"/>
              </a:rPr>
              <a:t>while ( err &gt; </a:t>
            </a:r>
            <a:r>
              <a:rPr lang="en-US" sz="1400" b="1" dirty="0" err="1">
                <a:solidFill>
                  <a:schemeClr val="bg1"/>
                </a:solidFill>
                <a:latin typeface="Courier New" pitchFamily="49" charset="0"/>
                <a:cs typeface="Courier New" pitchFamily="49" charset="0"/>
              </a:rPr>
              <a:t>tol</a:t>
            </a:r>
            <a:r>
              <a:rPr lang="en-US" sz="1400" b="1" dirty="0">
                <a:solidFill>
                  <a:schemeClr val="bg1"/>
                </a:solidFill>
                <a:latin typeface="Courier New" pitchFamily="49" charset="0"/>
                <a:cs typeface="Courier New" pitchFamily="49" charset="0"/>
              </a:rPr>
              <a:t> &amp;&amp;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 &lt; </a:t>
            </a:r>
            <a:r>
              <a:rPr lang="en-US" sz="1400" b="1" dirty="0" err="1">
                <a:solidFill>
                  <a:schemeClr val="bg1"/>
                </a:solidFill>
                <a:latin typeface="Courier New" pitchFamily="49" charset="0"/>
                <a:cs typeface="Courier New" pitchFamily="49" charset="0"/>
              </a:rPr>
              <a:t>iter_max</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err=0.0;</a:t>
            </a:r>
          </a:p>
          <a:p>
            <a:endParaRPr lang="en-US" sz="1400" b="1" dirty="0">
              <a:solidFill>
                <a:schemeClr val="tx2">
                  <a:lumMod val="50000"/>
                </a:schemeClr>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reduction(</a:t>
            </a:r>
            <a:r>
              <a:rPr lang="en-US" sz="1400" b="1" dirty="0" err="1">
                <a:solidFill>
                  <a:schemeClr val="tx2">
                    <a:lumMod val="60000"/>
                    <a:lumOff val="40000"/>
                  </a:schemeClr>
                </a:solidFill>
                <a:latin typeface="Courier New" pitchFamily="49" charset="0"/>
                <a:cs typeface="Courier New" pitchFamily="49" charset="0"/>
              </a:rPr>
              <a:t>max:err</a:t>
            </a:r>
            <a:r>
              <a:rPr lang="en-US" sz="1400" b="1" dirty="0">
                <a:solidFill>
                  <a:schemeClr val="tx2">
                    <a:lumMod val="60000"/>
                    <a:lumOff val="40000"/>
                  </a:schemeClr>
                </a:solidFill>
                <a:latin typeface="Courier New" pitchFamily="49" charset="0"/>
                <a:cs typeface="Courier New" pitchFamily="49" charset="0"/>
              </a:rPr>
              <a:t>) </a:t>
            </a:r>
            <a:r>
              <a:rPr lang="en-US" sz="1400" b="1" dirty="0">
                <a:solidFill>
                  <a:schemeClr val="accent4"/>
                </a:solidFill>
                <a:latin typeface="Courier New" pitchFamily="49" charset="0"/>
                <a:cs typeface="Courier New" pitchFamily="49" charset="0"/>
              </a:rPr>
              <a:t>collapse(2) </a:t>
            </a:r>
            <a:r>
              <a:rPr lang="en-US" sz="1400" b="1" dirty="0">
                <a:solidFill>
                  <a:schemeClr val="tx2">
                    <a:lumMod val="60000"/>
                    <a:lumOff val="40000"/>
                  </a:schemeClr>
                </a:solidFill>
                <a:latin typeface="Courier New" pitchFamily="49" charset="0"/>
                <a:cs typeface="Courier New" pitchFamily="49" charset="0"/>
              </a:rPr>
              <a:t>\</a:t>
            </a:r>
          </a:p>
          <a:p>
            <a:r>
              <a:rPr lang="en-US" sz="1400" b="1" dirty="0">
                <a:solidFill>
                  <a:schemeClr val="tx2">
                    <a:lumMod val="60000"/>
                    <a:lumOff val="40000"/>
                  </a:schemeClr>
                </a:solidFill>
                <a:latin typeface="Courier New" pitchFamily="49" charset="0"/>
                <a:cs typeface="Courier New" pitchFamily="49" charset="0"/>
              </a:rPr>
              <a:t>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(A[0:n*m]) copy(Anew[0:n*m])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for(int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0.25 * (A[j][i+1] + A[j][i-1] +</a:t>
            </a:r>
          </a:p>
          <a:p>
            <a:r>
              <a:rPr lang="en-US" sz="1400" b="1" dirty="0">
                <a:solidFill>
                  <a:schemeClr val="bg1"/>
                </a:solidFill>
                <a:latin typeface="Courier New" pitchFamily="49" charset="0"/>
                <a:cs typeface="Courier New" pitchFamily="49" charset="0"/>
              </a:rPr>
              <a:t>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err = max(err, abs(Anew[j][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endParaRPr lang="en-US" sz="1400" b="1" dirty="0">
              <a:solidFill>
                <a:schemeClr val="bg1"/>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a:t>
            </a:r>
            <a:r>
              <a:rPr lang="en-US" sz="1400" b="1" dirty="0">
                <a:solidFill>
                  <a:schemeClr val="accent4"/>
                </a:solidFill>
                <a:latin typeface="Courier New" pitchFamily="49" charset="0"/>
                <a:cs typeface="Courier New" pitchFamily="49" charset="0"/>
              </a:rPr>
              <a:t>collapse(2) </a:t>
            </a:r>
            <a:r>
              <a:rPr lang="en-US" sz="1400" b="1" dirty="0">
                <a:solidFill>
                  <a:schemeClr val="tx2">
                    <a:lumMod val="60000"/>
                    <a:lumOff val="40000"/>
                  </a:schemeClr>
                </a:solidFill>
                <a:latin typeface="Courier New" pitchFamily="49" charset="0"/>
                <a:cs typeface="Courier New" pitchFamily="49" charset="0"/>
              </a:rPr>
              <a:t>\</a:t>
            </a:r>
          </a:p>
          <a:p>
            <a:r>
              <a:rPr lang="en-US" sz="1400" b="1" dirty="0">
                <a:solidFill>
                  <a:schemeClr val="tx2">
                    <a:lumMod val="60000"/>
                    <a:lumOff val="40000"/>
                  </a:schemeClr>
                </a:solidFill>
                <a:latin typeface="Courier New" pitchFamily="49" charset="0"/>
                <a:cs typeface="Courier New" pitchFamily="49" charset="0"/>
              </a:rPr>
              <a:t>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(Anew[0:n*m]) </a:t>
            </a:r>
            <a:r>
              <a:rPr lang="en-US" sz="1400" b="1" dirty="0" err="1">
                <a:solidFill>
                  <a:schemeClr val="tx2">
                    <a:lumMod val="60000"/>
                    <a:lumOff val="40000"/>
                  </a:schemeClr>
                </a:solidFill>
                <a:latin typeface="Courier New" pitchFamily="49" charset="0"/>
                <a:cs typeface="Courier New" pitchFamily="49" charset="0"/>
              </a:rPr>
              <a:t>copyout</a:t>
            </a:r>
            <a:r>
              <a:rPr lang="en-US" sz="1400" b="1" dirty="0">
                <a:solidFill>
                  <a:schemeClr val="tx2">
                    <a:lumMod val="60000"/>
                    <a:lumOff val="40000"/>
                  </a:schemeClr>
                </a:solidFill>
                <a:latin typeface="Courier New" pitchFamily="49" charset="0"/>
                <a:cs typeface="Courier New" pitchFamily="49" charset="0"/>
              </a:rPr>
              <a:t>(A[0:n*m])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a:t>
            </a:r>
          </a:p>
        </p:txBody>
      </p:sp>
      <p:grpSp>
        <p:nvGrpSpPr>
          <p:cNvPr id="7" name="Group 6">
            <a:extLst>
              <a:ext uri="{FF2B5EF4-FFF2-40B4-BE49-F238E27FC236}">
                <a16:creationId xmlns:a16="http://schemas.microsoft.com/office/drawing/2014/main" id="{D1BCCD31-6678-4DC6-9F66-62770EAA5BDB}"/>
              </a:ext>
            </a:extLst>
          </p:cNvPr>
          <p:cNvGrpSpPr/>
          <p:nvPr>
            <p:custDataLst>
              <p:tags r:id="rId3"/>
            </p:custDataLst>
          </p:nvPr>
        </p:nvGrpSpPr>
        <p:grpSpPr>
          <a:xfrm>
            <a:off x="7250130" y="1357745"/>
            <a:ext cx="3246955" cy="1219199"/>
            <a:chOff x="5520312" y="680708"/>
            <a:chExt cx="3202589" cy="480593"/>
          </a:xfrm>
          <a:solidFill>
            <a:schemeClr val="tx2"/>
          </a:solidFill>
        </p:grpSpPr>
        <p:sp>
          <p:nvSpPr>
            <p:cNvPr id="8" name="Rounded Rectangle 15">
              <a:extLst>
                <a:ext uri="{FF2B5EF4-FFF2-40B4-BE49-F238E27FC236}">
                  <a16:creationId xmlns:a16="http://schemas.microsoft.com/office/drawing/2014/main" id="{FED0C4D5-00AE-4903-8149-006E900A644B}"/>
                </a:ext>
              </a:extLst>
            </p:cNvPr>
            <p:cNvSpPr/>
            <p:nvPr>
              <p:custDataLst>
                <p:tags r:id="rId4"/>
              </p:custDataLst>
            </p:nvPr>
          </p:nvSpPr>
          <p:spPr>
            <a:xfrm>
              <a:off x="6042107" y="680708"/>
              <a:ext cx="2680794" cy="480593"/>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dirty="0">
                  <a:solidFill>
                    <a:schemeClr val="tx1"/>
                  </a:solidFill>
                  <a:ea typeface="DejaVu Sans" charset="0"/>
                  <a:cs typeface="DejaVu Sans" charset="0"/>
                </a:rPr>
                <a:t>Collapse 2 loops into one for more flexibility in parallelizing.</a:t>
              </a:r>
            </a:p>
          </p:txBody>
        </p:sp>
        <p:sp>
          <p:nvSpPr>
            <p:cNvPr id="9" name="AutoShape 14">
              <a:extLst>
                <a:ext uri="{FF2B5EF4-FFF2-40B4-BE49-F238E27FC236}">
                  <a16:creationId xmlns:a16="http://schemas.microsoft.com/office/drawing/2014/main" id="{24FE046E-4AEB-44BD-9ED9-75ECA21175DC}"/>
                </a:ext>
              </a:extLst>
            </p:cNvPr>
            <p:cNvSpPr>
              <a:spLocks noChangeArrowheads="1"/>
            </p:cNvSpPr>
            <p:nvPr>
              <p:custDataLst>
                <p:tags r:id="rId5"/>
              </p:custDataLst>
            </p:nvPr>
          </p:nvSpPr>
          <p:spPr bwMode="auto">
            <a:xfrm rot="5400000" flipV="1">
              <a:off x="5524833" y="826487"/>
              <a:ext cx="169240" cy="178281"/>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spTree>
    <p:extLst>
      <p:ext uri="{BB962C8B-B14F-4D97-AF65-F5344CB8AC3E}">
        <p14:creationId xmlns:p14="http://schemas.microsoft.com/office/powerpoint/2010/main" val="164296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9C4B9-7892-4CCD-86BE-8453E86749FA}"/>
              </a:ext>
            </a:extLst>
          </p:cNvPr>
          <p:cNvSpPr>
            <a:spLocks noGrp="1"/>
          </p:cNvSpPr>
          <p:nvPr>
            <p:ph type="title"/>
          </p:nvPr>
        </p:nvSpPr>
        <p:spPr/>
        <p:txBody>
          <a:bodyPr/>
          <a:lstStyle/>
          <a:p>
            <a:r>
              <a:rPr lang="en-US" dirty="0"/>
              <a:t>OpenACC Speed-up</a:t>
            </a:r>
          </a:p>
        </p:txBody>
      </p:sp>
      <p:graphicFrame>
        <p:nvGraphicFramePr>
          <p:cNvPr id="7" name="Content Placeholder 6">
            <a:extLst>
              <a:ext uri="{FF2B5EF4-FFF2-40B4-BE49-F238E27FC236}">
                <a16:creationId xmlns:a16="http://schemas.microsoft.com/office/drawing/2014/main" id="{0895A406-DFE6-47E9-B648-6F9BDC7779F7}"/>
              </a:ext>
            </a:extLst>
          </p:cNvPr>
          <p:cNvGraphicFramePr>
            <a:graphicFrameLocks noGrp="1"/>
          </p:cNvGraphicFramePr>
          <p:nvPr>
            <p:ph idx="1"/>
            <p:extLst>
              <p:ext uri="{D42A27DB-BD31-4B8C-83A1-F6EECF244321}">
                <p14:modId xmlns:p14="http://schemas.microsoft.com/office/powerpoint/2010/main" val="1811207822"/>
              </p:ext>
            </p:extLst>
          </p:nvPr>
        </p:nvGraphicFramePr>
        <p:xfrm>
          <a:off x="438150" y="1406237"/>
          <a:ext cx="9948863" cy="418567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F070DA4-1E29-476E-88DC-84B3590E04C6}"/>
              </a:ext>
            </a:extLst>
          </p:cNvPr>
          <p:cNvSpPr txBox="1"/>
          <p:nvPr/>
        </p:nvSpPr>
        <p:spPr>
          <a:xfrm>
            <a:off x="3886200" y="5678054"/>
            <a:ext cx="6500813"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i="1" dirty="0">
                <a:solidFill>
                  <a:schemeClr val="bg1">
                    <a:lumMod val="50000"/>
                    <a:lumOff val="50000"/>
                  </a:schemeClr>
                </a:solidFill>
              </a:rPr>
              <a:t>PGI 18.7, NVIDIA Tesla V100, Intel i9-7900X CPU @ 3.30GHz</a:t>
            </a:r>
          </a:p>
        </p:txBody>
      </p:sp>
    </p:spTree>
    <p:extLst>
      <p:ext uri="{BB962C8B-B14F-4D97-AF65-F5344CB8AC3E}">
        <p14:creationId xmlns:p14="http://schemas.microsoft.com/office/powerpoint/2010/main" val="201047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B2F-F2CB-449C-B9DF-77994FE9E1DF}"/>
              </a:ext>
            </a:extLst>
          </p:cNvPr>
          <p:cNvSpPr>
            <a:spLocks noGrp="1"/>
          </p:cNvSpPr>
          <p:nvPr>
            <p:ph type="title"/>
          </p:nvPr>
        </p:nvSpPr>
        <p:spPr/>
        <p:txBody>
          <a:bodyPr/>
          <a:lstStyle/>
          <a:p>
            <a:r>
              <a:rPr lang="en-US" dirty="0"/>
              <a:t>tile clause</a:t>
            </a:r>
          </a:p>
        </p:txBody>
      </p:sp>
      <p:sp>
        <p:nvSpPr>
          <p:cNvPr id="3" name="Content Placeholder 2">
            <a:extLst>
              <a:ext uri="{FF2B5EF4-FFF2-40B4-BE49-F238E27FC236}">
                <a16:creationId xmlns:a16="http://schemas.microsoft.com/office/drawing/2014/main" id="{3069B362-31EF-4596-BA0B-6360C54A4247}"/>
              </a:ext>
            </a:extLst>
          </p:cNvPr>
          <p:cNvSpPr>
            <a:spLocks noGrp="1"/>
          </p:cNvSpPr>
          <p:nvPr>
            <p:ph idx="1"/>
          </p:nvPr>
        </p:nvSpPr>
        <p:spPr>
          <a:xfrm>
            <a:off x="436740" y="2103035"/>
            <a:ext cx="4952124" cy="3718925"/>
          </a:xfrm>
        </p:spPr>
        <p:txBody>
          <a:bodyPr/>
          <a:lstStyle/>
          <a:p>
            <a:r>
              <a:rPr lang="en-US" b="1" dirty="0">
                <a:solidFill>
                  <a:srgbClr val="FF0000"/>
                </a:solidFill>
                <a:latin typeface="Consolas" panose="020B0609020204030204" pitchFamily="49" charset="0"/>
              </a:rPr>
              <a:t>tile ( x , y , z, ...)</a:t>
            </a:r>
          </a:p>
          <a:p>
            <a:r>
              <a:rPr lang="en-US" dirty="0">
                <a:latin typeface="+mn-lt"/>
              </a:rPr>
              <a:t>Breaks multidimensional loops into “tiles” or “blocks”</a:t>
            </a:r>
          </a:p>
          <a:p>
            <a:r>
              <a:rPr lang="en-US" dirty="0">
                <a:latin typeface="+mn-lt"/>
              </a:rPr>
              <a:t>Can increase data locality in some codes</a:t>
            </a:r>
          </a:p>
          <a:p>
            <a:r>
              <a:rPr lang="en-US" dirty="0">
                <a:latin typeface="+mn-lt"/>
              </a:rPr>
              <a:t>Will be able to execute multiple “tiles” simultaneously</a:t>
            </a:r>
          </a:p>
          <a:p>
            <a:endParaRPr lang="en-US" b="1" dirty="0">
              <a:solidFill>
                <a:srgbClr val="FF0000"/>
              </a:solidFill>
              <a:latin typeface="Consolas" panose="020B0609020204030204" pitchFamily="49" charset="0"/>
            </a:endParaRPr>
          </a:p>
        </p:txBody>
      </p:sp>
      <p:sp>
        <p:nvSpPr>
          <p:cNvPr id="5" name="TextBox 4">
            <a:extLst>
              <a:ext uri="{FF2B5EF4-FFF2-40B4-BE49-F238E27FC236}">
                <a16:creationId xmlns:a16="http://schemas.microsoft.com/office/drawing/2014/main" id="{1313C490-E3BC-4E29-AA73-03002159772F}"/>
              </a:ext>
            </a:extLst>
          </p:cNvPr>
          <p:cNvSpPr txBox="1"/>
          <p:nvPr/>
        </p:nvSpPr>
        <p:spPr>
          <a:xfrm>
            <a:off x="5528202" y="2777898"/>
            <a:ext cx="5006881" cy="1338828"/>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kernels loop tile(32, 32)</a:t>
            </a:r>
          </a:p>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size;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size;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k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k &lt; size; k</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c[i][j] += a[i][k] * b[k][j];</a:t>
            </a:r>
          </a:p>
        </p:txBody>
      </p:sp>
      <p:sp>
        <p:nvSpPr>
          <p:cNvPr id="6" name="Rectangle 5">
            <a:extLst>
              <a:ext uri="{FF2B5EF4-FFF2-40B4-BE49-F238E27FC236}">
                <a16:creationId xmlns:a16="http://schemas.microsoft.com/office/drawing/2014/main" id="{81067A96-FD4E-4F3F-8E93-CBC10F5F2033}"/>
              </a:ext>
            </a:extLst>
          </p:cNvPr>
          <p:cNvSpPr/>
          <p:nvPr/>
        </p:nvSpPr>
        <p:spPr>
          <a:xfrm>
            <a:off x="5575338" y="2828037"/>
            <a:ext cx="4691848" cy="7621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302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3 Outline</a:t>
            </a:r>
          </a:p>
        </p:txBody>
      </p:sp>
      <p:sp>
        <p:nvSpPr>
          <p:cNvPr id="4" name="Text Placeholder 3"/>
          <p:cNvSpPr>
            <a:spLocks noGrp="1"/>
          </p:cNvSpPr>
          <p:nvPr>
            <p:ph type="body" sz="quarter" idx="10"/>
          </p:nvPr>
        </p:nvSpPr>
        <p:spPr/>
        <p:txBody>
          <a:bodyPr/>
          <a:lstStyle/>
          <a:p>
            <a:r>
              <a:rPr lang="en-US" dirty="0"/>
              <a:t>Topics to be covered</a:t>
            </a:r>
          </a:p>
        </p:txBody>
      </p:sp>
      <p:sp>
        <p:nvSpPr>
          <p:cNvPr id="3" name="Content Placeholder 2"/>
          <p:cNvSpPr>
            <a:spLocks noGrp="1"/>
          </p:cNvSpPr>
          <p:nvPr>
            <p:ph idx="1"/>
          </p:nvPr>
        </p:nvSpPr>
        <p:spPr/>
        <p:txBody>
          <a:bodyPr/>
          <a:lstStyle/>
          <a:p>
            <a:r>
              <a:rPr lang="en-US" dirty="0"/>
              <a:t>Gangs, Workers, and Vectors Demystified</a:t>
            </a:r>
          </a:p>
          <a:p>
            <a:r>
              <a:rPr lang="en-US" dirty="0"/>
              <a:t>GPU Profiles</a:t>
            </a:r>
          </a:p>
          <a:p>
            <a:r>
              <a:rPr lang="en-US" dirty="0"/>
              <a:t>Loop Optimizations</a:t>
            </a:r>
          </a:p>
          <a:p>
            <a:r>
              <a:rPr lang="en-US" dirty="0"/>
              <a:t>Week 3 Lab </a:t>
            </a:r>
          </a:p>
          <a:p>
            <a:r>
              <a:rPr lang="en-US" dirty="0"/>
              <a:t>Where to Get Help</a:t>
            </a:r>
          </a:p>
        </p:txBody>
      </p:sp>
    </p:spTree>
    <p:extLst>
      <p:ext uri="{BB962C8B-B14F-4D97-AF65-F5344CB8AC3E}">
        <p14:creationId xmlns:p14="http://schemas.microsoft.com/office/powerpoint/2010/main" val="1603121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8CB14-267A-4085-BCD1-A15B4C4667D4}"/>
              </a:ext>
            </a:extLst>
          </p:cNvPr>
          <p:cNvSpPr>
            <a:spLocks noGrp="1"/>
          </p:cNvSpPr>
          <p:nvPr>
            <p:ph type="title"/>
          </p:nvPr>
        </p:nvSpPr>
        <p:spPr>
          <a:xfrm>
            <a:off x="415828" y="652517"/>
            <a:ext cx="9976104" cy="590931"/>
          </a:xfrm>
        </p:spPr>
        <p:txBody>
          <a:bodyPr/>
          <a:lstStyle/>
          <a:p>
            <a:r>
              <a:rPr lang="en-US" dirty="0"/>
              <a:t>Tile clause</a:t>
            </a:r>
          </a:p>
        </p:txBody>
      </p:sp>
      <p:sp>
        <p:nvSpPr>
          <p:cNvPr id="3" name="Rectangle 2">
            <a:extLst>
              <a:ext uri="{FF2B5EF4-FFF2-40B4-BE49-F238E27FC236}">
                <a16:creationId xmlns:a16="http://schemas.microsoft.com/office/drawing/2014/main" id="{2C7EB9A3-8052-4FF9-9B86-50C38EB8F896}"/>
              </a:ext>
            </a:extLst>
          </p:cNvPr>
          <p:cNvSpPr/>
          <p:nvPr/>
        </p:nvSpPr>
        <p:spPr>
          <a:xfrm>
            <a:off x="6791325" y="2310193"/>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(0,0)</a:t>
            </a:r>
          </a:p>
        </p:txBody>
      </p:sp>
      <p:sp>
        <p:nvSpPr>
          <p:cNvPr id="4" name="Rectangle 3">
            <a:extLst>
              <a:ext uri="{FF2B5EF4-FFF2-40B4-BE49-F238E27FC236}">
                <a16:creationId xmlns:a16="http://schemas.microsoft.com/office/drawing/2014/main" id="{A7A84AB8-B1E7-4D18-AD39-F066BE18380E}"/>
              </a:ext>
            </a:extLst>
          </p:cNvPr>
          <p:cNvSpPr/>
          <p:nvPr/>
        </p:nvSpPr>
        <p:spPr>
          <a:xfrm>
            <a:off x="7543800" y="2310193"/>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(0,1)</a:t>
            </a:r>
          </a:p>
        </p:txBody>
      </p:sp>
      <p:sp>
        <p:nvSpPr>
          <p:cNvPr id="5" name="Rectangle 4">
            <a:extLst>
              <a:ext uri="{FF2B5EF4-FFF2-40B4-BE49-F238E27FC236}">
                <a16:creationId xmlns:a16="http://schemas.microsoft.com/office/drawing/2014/main" id="{93D1C826-6613-48F2-9DD3-3BF32F2EEE1A}"/>
              </a:ext>
            </a:extLst>
          </p:cNvPr>
          <p:cNvSpPr/>
          <p:nvPr/>
        </p:nvSpPr>
        <p:spPr>
          <a:xfrm>
            <a:off x="9048750" y="2310193"/>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(0,3)</a:t>
            </a:r>
          </a:p>
        </p:txBody>
      </p:sp>
      <p:sp>
        <p:nvSpPr>
          <p:cNvPr id="6" name="Rectangle 5">
            <a:extLst>
              <a:ext uri="{FF2B5EF4-FFF2-40B4-BE49-F238E27FC236}">
                <a16:creationId xmlns:a16="http://schemas.microsoft.com/office/drawing/2014/main" id="{BA17E707-D625-451E-A844-7500603C791F}"/>
              </a:ext>
            </a:extLst>
          </p:cNvPr>
          <p:cNvSpPr/>
          <p:nvPr/>
        </p:nvSpPr>
        <p:spPr>
          <a:xfrm>
            <a:off x="8296275" y="2310193"/>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(0,2)</a:t>
            </a:r>
          </a:p>
        </p:txBody>
      </p:sp>
      <p:sp>
        <p:nvSpPr>
          <p:cNvPr id="7" name="Rectangle 6">
            <a:extLst>
              <a:ext uri="{FF2B5EF4-FFF2-40B4-BE49-F238E27FC236}">
                <a16:creationId xmlns:a16="http://schemas.microsoft.com/office/drawing/2014/main" id="{0AA18120-C583-4186-9785-ED6F6F3B24E7}"/>
              </a:ext>
            </a:extLst>
          </p:cNvPr>
          <p:cNvSpPr/>
          <p:nvPr/>
        </p:nvSpPr>
        <p:spPr>
          <a:xfrm>
            <a:off x="6791325" y="3062668"/>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(1,0)</a:t>
            </a:r>
          </a:p>
        </p:txBody>
      </p:sp>
      <p:sp>
        <p:nvSpPr>
          <p:cNvPr id="8" name="Rectangle 7">
            <a:extLst>
              <a:ext uri="{FF2B5EF4-FFF2-40B4-BE49-F238E27FC236}">
                <a16:creationId xmlns:a16="http://schemas.microsoft.com/office/drawing/2014/main" id="{6F24F813-2660-4AF2-B24D-6EDEF69ED85C}"/>
              </a:ext>
            </a:extLst>
          </p:cNvPr>
          <p:cNvSpPr/>
          <p:nvPr/>
        </p:nvSpPr>
        <p:spPr>
          <a:xfrm>
            <a:off x="7543800" y="3062668"/>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(1,1)</a:t>
            </a:r>
          </a:p>
        </p:txBody>
      </p:sp>
      <p:sp>
        <p:nvSpPr>
          <p:cNvPr id="9" name="Rectangle 8">
            <a:extLst>
              <a:ext uri="{FF2B5EF4-FFF2-40B4-BE49-F238E27FC236}">
                <a16:creationId xmlns:a16="http://schemas.microsoft.com/office/drawing/2014/main" id="{E669B8C2-BBCE-492D-98C2-2C749251F4CE}"/>
              </a:ext>
            </a:extLst>
          </p:cNvPr>
          <p:cNvSpPr/>
          <p:nvPr/>
        </p:nvSpPr>
        <p:spPr>
          <a:xfrm>
            <a:off x="9048750" y="3062668"/>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(1,3)</a:t>
            </a:r>
          </a:p>
        </p:txBody>
      </p:sp>
      <p:sp>
        <p:nvSpPr>
          <p:cNvPr id="10" name="Rectangle 9">
            <a:extLst>
              <a:ext uri="{FF2B5EF4-FFF2-40B4-BE49-F238E27FC236}">
                <a16:creationId xmlns:a16="http://schemas.microsoft.com/office/drawing/2014/main" id="{6B1DC12A-AA16-40FA-BBD6-5BB5C7D91C3E}"/>
              </a:ext>
            </a:extLst>
          </p:cNvPr>
          <p:cNvSpPr/>
          <p:nvPr/>
        </p:nvSpPr>
        <p:spPr>
          <a:xfrm>
            <a:off x="8296275" y="3062668"/>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(1,2)</a:t>
            </a:r>
          </a:p>
        </p:txBody>
      </p:sp>
      <p:sp>
        <p:nvSpPr>
          <p:cNvPr id="19" name="Rectangle 18">
            <a:extLst>
              <a:ext uri="{FF2B5EF4-FFF2-40B4-BE49-F238E27FC236}">
                <a16:creationId xmlns:a16="http://schemas.microsoft.com/office/drawing/2014/main" id="{7AC9CE2F-AF34-43B5-A11D-8DD7AA3BE10E}"/>
              </a:ext>
            </a:extLst>
          </p:cNvPr>
          <p:cNvSpPr/>
          <p:nvPr/>
        </p:nvSpPr>
        <p:spPr>
          <a:xfrm>
            <a:off x="6791325" y="3815143"/>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a:t>
            </a:r>
          </a:p>
        </p:txBody>
      </p:sp>
      <p:sp>
        <p:nvSpPr>
          <p:cNvPr id="20" name="Rectangle 19">
            <a:extLst>
              <a:ext uri="{FF2B5EF4-FFF2-40B4-BE49-F238E27FC236}">
                <a16:creationId xmlns:a16="http://schemas.microsoft.com/office/drawing/2014/main" id="{6BF44758-EB4A-4E66-9D2E-CE808B7A97A9}"/>
              </a:ext>
            </a:extLst>
          </p:cNvPr>
          <p:cNvSpPr/>
          <p:nvPr/>
        </p:nvSpPr>
        <p:spPr>
          <a:xfrm>
            <a:off x="7543800" y="3815143"/>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(2,1)</a:t>
            </a:r>
          </a:p>
        </p:txBody>
      </p:sp>
      <p:sp>
        <p:nvSpPr>
          <p:cNvPr id="21" name="Rectangle 20">
            <a:extLst>
              <a:ext uri="{FF2B5EF4-FFF2-40B4-BE49-F238E27FC236}">
                <a16:creationId xmlns:a16="http://schemas.microsoft.com/office/drawing/2014/main" id="{5FA51ADE-86F0-473A-8611-C689700F93E5}"/>
              </a:ext>
            </a:extLst>
          </p:cNvPr>
          <p:cNvSpPr/>
          <p:nvPr/>
        </p:nvSpPr>
        <p:spPr>
          <a:xfrm>
            <a:off x="9048750" y="3815143"/>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(2,3)</a:t>
            </a:r>
          </a:p>
        </p:txBody>
      </p:sp>
      <p:sp>
        <p:nvSpPr>
          <p:cNvPr id="22" name="Rectangle 21">
            <a:extLst>
              <a:ext uri="{FF2B5EF4-FFF2-40B4-BE49-F238E27FC236}">
                <a16:creationId xmlns:a16="http://schemas.microsoft.com/office/drawing/2014/main" id="{CB37082C-682F-490E-8C79-ACB890A39808}"/>
              </a:ext>
            </a:extLst>
          </p:cNvPr>
          <p:cNvSpPr/>
          <p:nvPr/>
        </p:nvSpPr>
        <p:spPr>
          <a:xfrm>
            <a:off x="8296275" y="3815143"/>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(2,2)</a:t>
            </a:r>
          </a:p>
        </p:txBody>
      </p:sp>
      <p:sp>
        <p:nvSpPr>
          <p:cNvPr id="23" name="Rectangle 22">
            <a:extLst>
              <a:ext uri="{FF2B5EF4-FFF2-40B4-BE49-F238E27FC236}">
                <a16:creationId xmlns:a16="http://schemas.microsoft.com/office/drawing/2014/main" id="{99D7340D-3D81-49D4-8DC6-EB27B279BB3F}"/>
              </a:ext>
            </a:extLst>
          </p:cNvPr>
          <p:cNvSpPr/>
          <p:nvPr/>
        </p:nvSpPr>
        <p:spPr>
          <a:xfrm>
            <a:off x="6791325" y="4572761"/>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(3,0)</a:t>
            </a:r>
          </a:p>
        </p:txBody>
      </p:sp>
      <p:sp>
        <p:nvSpPr>
          <p:cNvPr id="24" name="Rectangle 23">
            <a:extLst>
              <a:ext uri="{FF2B5EF4-FFF2-40B4-BE49-F238E27FC236}">
                <a16:creationId xmlns:a16="http://schemas.microsoft.com/office/drawing/2014/main" id="{BEB46140-9932-4395-B6ED-8E5CCA479D17}"/>
              </a:ext>
            </a:extLst>
          </p:cNvPr>
          <p:cNvSpPr/>
          <p:nvPr/>
        </p:nvSpPr>
        <p:spPr>
          <a:xfrm>
            <a:off x="7543800" y="4572761"/>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(3,1)</a:t>
            </a:r>
          </a:p>
        </p:txBody>
      </p:sp>
      <p:sp>
        <p:nvSpPr>
          <p:cNvPr id="25" name="Rectangle 24">
            <a:extLst>
              <a:ext uri="{FF2B5EF4-FFF2-40B4-BE49-F238E27FC236}">
                <a16:creationId xmlns:a16="http://schemas.microsoft.com/office/drawing/2014/main" id="{896A4E0F-6BEB-4602-A120-E3C96572AB09}"/>
              </a:ext>
            </a:extLst>
          </p:cNvPr>
          <p:cNvSpPr/>
          <p:nvPr/>
        </p:nvSpPr>
        <p:spPr>
          <a:xfrm>
            <a:off x="9048750" y="4572761"/>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(3,3)</a:t>
            </a:r>
          </a:p>
        </p:txBody>
      </p:sp>
      <p:sp>
        <p:nvSpPr>
          <p:cNvPr id="26" name="Rectangle 25">
            <a:extLst>
              <a:ext uri="{FF2B5EF4-FFF2-40B4-BE49-F238E27FC236}">
                <a16:creationId xmlns:a16="http://schemas.microsoft.com/office/drawing/2014/main" id="{0EBF657F-D6EE-44A0-BDF3-D2F708A94648}"/>
              </a:ext>
            </a:extLst>
          </p:cNvPr>
          <p:cNvSpPr/>
          <p:nvPr/>
        </p:nvSpPr>
        <p:spPr>
          <a:xfrm>
            <a:off x="8296275" y="4572761"/>
            <a:ext cx="752475" cy="7524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(3,2)</a:t>
            </a:r>
          </a:p>
        </p:txBody>
      </p:sp>
      <p:sp>
        <p:nvSpPr>
          <p:cNvPr id="27" name="TextBox 26">
            <a:extLst>
              <a:ext uri="{FF2B5EF4-FFF2-40B4-BE49-F238E27FC236}">
                <a16:creationId xmlns:a16="http://schemas.microsoft.com/office/drawing/2014/main" id="{6BA83BB8-F264-4559-8F80-63C6FD8EAF56}"/>
              </a:ext>
            </a:extLst>
          </p:cNvPr>
          <p:cNvSpPr txBox="1"/>
          <p:nvPr/>
        </p:nvSpPr>
        <p:spPr>
          <a:xfrm>
            <a:off x="391066" y="2644841"/>
            <a:ext cx="4590974" cy="1588127"/>
          </a:xfrm>
          <a:prstGeom prst="rect">
            <a:avLst/>
          </a:prstGeom>
          <a:solidFill>
            <a:schemeClr val="tx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endParaRPr lang="en-US" dirty="0">
              <a:solidFill>
                <a:srgbClr val="5570FD"/>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x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x &lt; </a:t>
            </a:r>
            <a:r>
              <a:rPr lang="en-US" dirty="0">
                <a:solidFill>
                  <a:srgbClr val="FF8738"/>
                </a:solidFill>
                <a:latin typeface="Consolas" panose="020B0609020204030204" pitchFamily="49" charset="0"/>
                <a:cs typeface="Courier New" panose="02070309020205020404" pitchFamily="49" charset="0"/>
              </a:rPr>
              <a:t>4</a:t>
            </a:r>
            <a:r>
              <a:rPr lang="en-US" dirty="0">
                <a:solidFill>
                  <a:schemeClr val="bg1"/>
                </a:solidFill>
                <a:latin typeface="Consolas" panose="020B0609020204030204" pitchFamily="49" charset="0"/>
                <a:cs typeface="Courier New" panose="02070309020205020404" pitchFamily="49" charset="0"/>
              </a:rPr>
              <a:t>; x</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y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y &lt; </a:t>
            </a:r>
            <a:r>
              <a:rPr lang="en-US" dirty="0">
                <a:solidFill>
                  <a:srgbClr val="FF8738"/>
                </a:solidFill>
                <a:latin typeface="Consolas" panose="020B0609020204030204" pitchFamily="49" charset="0"/>
                <a:cs typeface="Courier New" panose="02070309020205020404" pitchFamily="49" charset="0"/>
              </a:rPr>
              <a:t>4</a:t>
            </a:r>
            <a:r>
              <a:rPr lang="en-US" dirty="0">
                <a:solidFill>
                  <a:schemeClr val="bg1"/>
                </a:solidFill>
                <a:latin typeface="Consolas" panose="020B0609020204030204" pitchFamily="49" charset="0"/>
                <a:cs typeface="Courier New" panose="02070309020205020404" pitchFamily="49" charset="0"/>
              </a:rPr>
              <a:t>; y</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array[x][y]</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p:txBody>
      </p:sp>
      <p:sp>
        <p:nvSpPr>
          <p:cNvPr id="28" name="TextBox 27">
            <a:extLst>
              <a:ext uri="{FF2B5EF4-FFF2-40B4-BE49-F238E27FC236}">
                <a16:creationId xmlns:a16="http://schemas.microsoft.com/office/drawing/2014/main" id="{FA384406-1A68-4288-AAB1-133558382339}"/>
              </a:ext>
            </a:extLst>
          </p:cNvPr>
          <p:cNvSpPr txBox="1"/>
          <p:nvPr/>
        </p:nvSpPr>
        <p:spPr>
          <a:xfrm>
            <a:off x="391066" y="2644841"/>
            <a:ext cx="4590974" cy="1588127"/>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kernels loop tile(2,2)</a:t>
            </a:r>
          </a:p>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x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x &lt; </a:t>
            </a:r>
            <a:r>
              <a:rPr lang="en-US" dirty="0">
                <a:solidFill>
                  <a:srgbClr val="FF8738"/>
                </a:solidFill>
                <a:latin typeface="Consolas" panose="020B0609020204030204" pitchFamily="49" charset="0"/>
                <a:cs typeface="Courier New" panose="02070309020205020404" pitchFamily="49" charset="0"/>
              </a:rPr>
              <a:t>4</a:t>
            </a:r>
            <a:r>
              <a:rPr lang="en-US" dirty="0">
                <a:solidFill>
                  <a:schemeClr val="bg1"/>
                </a:solidFill>
                <a:latin typeface="Consolas" panose="020B0609020204030204" pitchFamily="49" charset="0"/>
                <a:cs typeface="Courier New" panose="02070309020205020404" pitchFamily="49" charset="0"/>
              </a:rPr>
              <a:t>; x</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y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y &lt; </a:t>
            </a:r>
            <a:r>
              <a:rPr lang="en-US" dirty="0">
                <a:solidFill>
                  <a:srgbClr val="FF8738"/>
                </a:solidFill>
                <a:latin typeface="Consolas" panose="020B0609020204030204" pitchFamily="49" charset="0"/>
                <a:cs typeface="Courier New" panose="02070309020205020404" pitchFamily="49" charset="0"/>
              </a:rPr>
              <a:t>4</a:t>
            </a:r>
            <a:r>
              <a:rPr lang="en-US" dirty="0">
                <a:solidFill>
                  <a:schemeClr val="bg1"/>
                </a:solidFill>
                <a:latin typeface="Consolas" panose="020B0609020204030204" pitchFamily="49" charset="0"/>
                <a:cs typeface="Courier New" panose="02070309020205020404" pitchFamily="49" charset="0"/>
              </a:rPr>
              <a:t>; y</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array[x][y]</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p:txBody>
      </p:sp>
      <p:sp>
        <p:nvSpPr>
          <p:cNvPr id="29" name="TextBox 28">
            <a:extLst>
              <a:ext uri="{FF2B5EF4-FFF2-40B4-BE49-F238E27FC236}">
                <a16:creationId xmlns:a16="http://schemas.microsoft.com/office/drawing/2014/main" id="{48CFC6A1-856B-4EBB-B1EB-88D33847D526}"/>
              </a:ext>
            </a:extLst>
          </p:cNvPr>
          <p:cNvSpPr txBox="1"/>
          <p:nvPr/>
        </p:nvSpPr>
        <p:spPr>
          <a:xfrm>
            <a:off x="7246607" y="1421508"/>
            <a:ext cx="195758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dirty="0">
                <a:solidFill>
                  <a:srgbClr val="FF0000"/>
                </a:solidFill>
                <a:latin typeface="Consolas" panose="020B0609020204030204" pitchFamily="49" charset="0"/>
              </a:rPr>
              <a:t>tile ( 2 , 2 )</a:t>
            </a:r>
          </a:p>
        </p:txBody>
      </p:sp>
      <p:sp>
        <p:nvSpPr>
          <p:cNvPr id="46" name="Rectangle 45">
            <a:extLst>
              <a:ext uri="{FF2B5EF4-FFF2-40B4-BE49-F238E27FC236}">
                <a16:creationId xmlns:a16="http://schemas.microsoft.com/office/drawing/2014/main" id="{8C979404-52B7-4EB0-858E-5919F4960A10}"/>
              </a:ext>
            </a:extLst>
          </p:cNvPr>
          <p:cNvSpPr/>
          <p:nvPr/>
        </p:nvSpPr>
        <p:spPr>
          <a:xfrm>
            <a:off x="6494132" y="2004632"/>
            <a:ext cx="752475" cy="752475"/>
          </a:xfrm>
          <a:prstGeom prst="rect">
            <a:avLst/>
          </a:prstGeom>
          <a:solidFill>
            <a:srgbClr val="0080A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(0,0)</a:t>
            </a:r>
          </a:p>
        </p:txBody>
      </p:sp>
      <p:sp>
        <p:nvSpPr>
          <p:cNvPr id="47" name="Rectangle 46">
            <a:extLst>
              <a:ext uri="{FF2B5EF4-FFF2-40B4-BE49-F238E27FC236}">
                <a16:creationId xmlns:a16="http://schemas.microsoft.com/office/drawing/2014/main" id="{CBD5C58A-4A00-4109-94FA-C6D3BBDCFCF9}"/>
              </a:ext>
            </a:extLst>
          </p:cNvPr>
          <p:cNvSpPr/>
          <p:nvPr/>
        </p:nvSpPr>
        <p:spPr>
          <a:xfrm>
            <a:off x="7246607" y="2004632"/>
            <a:ext cx="752475" cy="752475"/>
          </a:xfrm>
          <a:prstGeom prst="rect">
            <a:avLst/>
          </a:prstGeom>
          <a:solidFill>
            <a:srgbClr val="0080A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(0,1)</a:t>
            </a:r>
          </a:p>
        </p:txBody>
      </p:sp>
      <p:sp>
        <p:nvSpPr>
          <p:cNvPr id="48" name="Rectangle 47">
            <a:extLst>
              <a:ext uri="{FF2B5EF4-FFF2-40B4-BE49-F238E27FC236}">
                <a16:creationId xmlns:a16="http://schemas.microsoft.com/office/drawing/2014/main" id="{2AA73F18-9F55-433C-AEED-4C951CA78527}"/>
              </a:ext>
            </a:extLst>
          </p:cNvPr>
          <p:cNvSpPr/>
          <p:nvPr/>
        </p:nvSpPr>
        <p:spPr>
          <a:xfrm>
            <a:off x="9424987" y="2004632"/>
            <a:ext cx="752475" cy="752475"/>
          </a:xfrm>
          <a:prstGeom prst="rect">
            <a:avLst/>
          </a:prstGeom>
          <a:solidFill>
            <a:srgbClr val="F1562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(0,3)</a:t>
            </a:r>
          </a:p>
        </p:txBody>
      </p:sp>
      <p:sp>
        <p:nvSpPr>
          <p:cNvPr id="49" name="Rectangle 48">
            <a:extLst>
              <a:ext uri="{FF2B5EF4-FFF2-40B4-BE49-F238E27FC236}">
                <a16:creationId xmlns:a16="http://schemas.microsoft.com/office/drawing/2014/main" id="{09CE5EF4-2A71-4038-A5C9-B401AE830699}"/>
              </a:ext>
            </a:extLst>
          </p:cNvPr>
          <p:cNvSpPr/>
          <p:nvPr/>
        </p:nvSpPr>
        <p:spPr>
          <a:xfrm>
            <a:off x="8672512" y="2004632"/>
            <a:ext cx="752475" cy="752475"/>
          </a:xfrm>
          <a:prstGeom prst="rect">
            <a:avLst/>
          </a:prstGeom>
          <a:solidFill>
            <a:srgbClr val="F1562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(0,2)</a:t>
            </a:r>
          </a:p>
        </p:txBody>
      </p:sp>
      <p:sp>
        <p:nvSpPr>
          <p:cNvPr id="50" name="Rectangle 49">
            <a:extLst>
              <a:ext uri="{FF2B5EF4-FFF2-40B4-BE49-F238E27FC236}">
                <a16:creationId xmlns:a16="http://schemas.microsoft.com/office/drawing/2014/main" id="{D98022B8-C3C3-4E45-BE65-D1F3CF6DA72F}"/>
              </a:ext>
            </a:extLst>
          </p:cNvPr>
          <p:cNvSpPr/>
          <p:nvPr/>
        </p:nvSpPr>
        <p:spPr>
          <a:xfrm>
            <a:off x="6494132" y="2757107"/>
            <a:ext cx="752475" cy="752475"/>
          </a:xfrm>
          <a:prstGeom prst="rect">
            <a:avLst/>
          </a:prstGeom>
          <a:solidFill>
            <a:srgbClr val="0080A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51" name="Rectangle 50">
            <a:extLst>
              <a:ext uri="{FF2B5EF4-FFF2-40B4-BE49-F238E27FC236}">
                <a16:creationId xmlns:a16="http://schemas.microsoft.com/office/drawing/2014/main" id="{62CD5373-DD3C-4C81-A746-C395F32692B7}"/>
              </a:ext>
            </a:extLst>
          </p:cNvPr>
          <p:cNvSpPr/>
          <p:nvPr/>
        </p:nvSpPr>
        <p:spPr>
          <a:xfrm>
            <a:off x="7246607" y="2757107"/>
            <a:ext cx="752475" cy="752475"/>
          </a:xfrm>
          <a:prstGeom prst="rect">
            <a:avLst/>
          </a:prstGeom>
          <a:solidFill>
            <a:srgbClr val="0080A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52" name="Rectangle 51">
            <a:extLst>
              <a:ext uri="{FF2B5EF4-FFF2-40B4-BE49-F238E27FC236}">
                <a16:creationId xmlns:a16="http://schemas.microsoft.com/office/drawing/2014/main" id="{FA936E2E-CF76-47C0-BABF-FFBF6844CF9C}"/>
              </a:ext>
            </a:extLst>
          </p:cNvPr>
          <p:cNvSpPr/>
          <p:nvPr/>
        </p:nvSpPr>
        <p:spPr>
          <a:xfrm>
            <a:off x="9424987" y="2757107"/>
            <a:ext cx="752475" cy="752475"/>
          </a:xfrm>
          <a:prstGeom prst="rect">
            <a:avLst/>
          </a:prstGeom>
          <a:solidFill>
            <a:srgbClr val="F1562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p>
        </p:txBody>
      </p:sp>
      <p:sp>
        <p:nvSpPr>
          <p:cNvPr id="53" name="Rectangle 52">
            <a:extLst>
              <a:ext uri="{FF2B5EF4-FFF2-40B4-BE49-F238E27FC236}">
                <a16:creationId xmlns:a16="http://schemas.microsoft.com/office/drawing/2014/main" id="{E592A121-ABE1-424F-A7EC-C86F4C99A76D}"/>
              </a:ext>
            </a:extLst>
          </p:cNvPr>
          <p:cNvSpPr/>
          <p:nvPr/>
        </p:nvSpPr>
        <p:spPr>
          <a:xfrm>
            <a:off x="8672512" y="2757107"/>
            <a:ext cx="752475" cy="752475"/>
          </a:xfrm>
          <a:prstGeom prst="rect">
            <a:avLst/>
          </a:prstGeom>
          <a:solidFill>
            <a:srgbClr val="F1562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p>
        </p:txBody>
      </p:sp>
      <p:sp>
        <p:nvSpPr>
          <p:cNvPr id="54" name="Rectangle 53">
            <a:extLst>
              <a:ext uri="{FF2B5EF4-FFF2-40B4-BE49-F238E27FC236}">
                <a16:creationId xmlns:a16="http://schemas.microsoft.com/office/drawing/2014/main" id="{1FC363D1-051B-413F-BC88-D1969582BC09}"/>
              </a:ext>
            </a:extLst>
          </p:cNvPr>
          <p:cNvSpPr/>
          <p:nvPr/>
        </p:nvSpPr>
        <p:spPr>
          <a:xfrm>
            <a:off x="6485423" y="4191380"/>
            <a:ext cx="752475" cy="752475"/>
          </a:xfrm>
          <a:prstGeom prst="rect">
            <a:avLst/>
          </a:prstGeom>
          <a:solidFill>
            <a:srgbClr val="0C4E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a:t>
            </a:r>
          </a:p>
        </p:txBody>
      </p:sp>
      <p:sp>
        <p:nvSpPr>
          <p:cNvPr id="55" name="Rectangle 54">
            <a:extLst>
              <a:ext uri="{FF2B5EF4-FFF2-40B4-BE49-F238E27FC236}">
                <a16:creationId xmlns:a16="http://schemas.microsoft.com/office/drawing/2014/main" id="{38AFFB55-1AEE-4B7E-B2FC-1D58EA12C289}"/>
              </a:ext>
            </a:extLst>
          </p:cNvPr>
          <p:cNvSpPr/>
          <p:nvPr/>
        </p:nvSpPr>
        <p:spPr>
          <a:xfrm>
            <a:off x="7237898" y="4191380"/>
            <a:ext cx="752475" cy="752475"/>
          </a:xfrm>
          <a:prstGeom prst="rect">
            <a:avLst/>
          </a:prstGeom>
          <a:solidFill>
            <a:srgbClr val="0C4E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(2,1)</a:t>
            </a:r>
          </a:p>
        </p:txBody>
      </p:sp>
      <p:sp>
        <p:nvSpPr>
          <p:cNvPr id="56" name="Rectangle 55">
            <a:extLst>
              <a:ext uri="{FF2B5EF4-FFF2-40B4-BE49-F238E27FC236}">
                <a16:creationId xmlns:a16="http://schemas.microsoft.com/office/drawing/2014/main" id="{0317851C-D993-4DF1-AE53-2F4EE2D77069}"/>
              </a:ext>
            </a:extLst>
          </p:cNvPr>
          <p:cNvSpPr/>
          <p:nvPr/>
        </p:nvSpPr>
        <p:spPr>
          <a:xfrm>
            <a:off x="9424987" y="4191380"/>
            <a:ext cx="752475" cy="752475"/>
          </a:xfrm>
          <a:prstGeom prst="rect">
            <a:avLst/>
          </a:prstGeom>
          <a:solidFill>
            <a:srgbClr val="F0047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(2,3)</a:t>
            </a:r>
          </a:p>
        </p:txBody>
      </p:sp>
      <p:sp>
        <p:nvSpPr>
          <p:cNvPr id="57" name="Rectangle 56">
            <a:extLst>
              <a:ext uri="{FF2B5EF4-FFF2-40B4-BE49-F238E27FC236}">
                <a16:creationId xmlns:a16="http://schemas.microsoft.com/office/drawing/2014/main" id="{1F4E5ED8-1135-4C61-B723-1831D3EA230E}"/>
              </a:ext>
            </a:extLst>
          </p:cNvPr>
          <p:cNvSpPr/>
          <p:nvPr/>
        </p:nvSpPr>
        <p:spPr>
          <a:xfrm>
            <a:off x="8672512" y="4191380"/>
            <a:ext cx="752475" cy="752475"/>
          </a:xfrm>
          <a:prstGeom prst="rect">
            <a:avLst/>
          </a:prstGeom>
          <a:solidFill>
            <a:srgbClr val="F0047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(2,2)</a:t>
            </a:r>
          </a:p>
        </p:txBody>
      </p:sp>
      <p:sp>
        <p:nvSpPr>
          <p:cNvPr id="58" name="Rectangle 57">
            <a:extLst>
              <a:ext uri="{FF2B5EF4-FFF2-40B4-BE49-F238E27FC236}">
                <a16:creationId xmlns:a16="http://schemas.microsoft.com/office/drawing/2014/main" id="{6028DAC7-A319-41B0-8DA8-74FCA478E813}"/>
              </a:ext>
            </a:extLst>
          </p:cNvPr>
          <p:cNvSpPr/>
          <p:nvPr/>
        </p:nvSpPr>
        <p:spPr>
          <a:xfrm>
            <a:off x="6485423" y="4948998"/>
            <a:ext cx="752475" cy="752475"/>
          </a:xfrm>
          <a:prstGeom prst="rect">
            <a:avLst/>
          </a:prstGeom>
          <a:solidFill>
            <a:srgbClr val="0C4E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a:t>
            </a:r>
          </a:p>
        </p:txBody>
      </p:sp>
      <p:sp>
        <p:nvSpPr>
          <p:cNvPr id="59" name="Rectangle 58">
            <a:extLst>
              <a:ext uri="{FF2B5EF4-FFF2-40B4-BE49-F238E27FC236}">
                <a16:creationId xmlns:a16="http://schemas.microsoft.com/office/drawing/2014/main" id="{0DEC5753-E31C-40B6-A8C8-7D812A83F45E}"/>
              </a:ext>
            </a:extLst>
          </p:cNvPr>
          <p:cNvSpPr/>
          <p:nvPr/>
        </p:nvSpPr>
        <p:spPr>
          <a:xfrm>
            <a:off x="7237898" y="4948998"/>
            <a:ext cx="752475" cy="752475"/>
          </a:xfrm>
          <a:prstGeom prst="rect">
            <a:avLst/>
          </a:prstGeom>
          <a:solidFill>
            <a:srgbClr val="0C4E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(3,1)</a:t>
            </a:r>
          </a:p>
        </p:txBody>
      </p:sp>
      <p:sp>
        <p:nvSpPr>
          <p:cNvPr id="60" name="Rectangle 59">
            <a:extLst>
              <a:ext uri="{FF2B5EF4-FFF2-40B4-BE49-F238E27FC236}">
                <a16:creationId xmlns:a16="http://schemas.microsoft.com/office/drawing/2014/main" id="{7E094683-3AF9-44EE-9944-2928EB2007E6}"/>
              </a:ext>
            </a:extLst>
          </p:cNvPr>
          <p:cNvSpPr/>
          <p:nvPr/>
        </p:nvSpPr>
        <p:spPr>
          <a:xfrm>
            <a:off x="9424987" y="4948998"/>
            <a:ext cx="752475" cy="752475"/>
          </a:xfrm>
          <a:prstGeom prst="rect">
            <a:avLst/>
          </a:prstGeom>
          <a:solidFill>
            <a:srgbClr val="F0047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(3,3)</a:t>
            </a:r>
          </a:p>
        </p:txBody>
      </p:sp>
      <p:sp>
        <p:nvSpPr>
          <p:cNvPr id="61" name="Rectangle 60">
            <a:extLst>
              <a:ext uri="{FF2B5EF4-FFF2-40B4-BE49-F238E27FC236}">
                <a16:creationId xmlns:a16="http://schemas.microsoft.com/office/drawing/2014/main" id="{1ABCA566-84CD-4498-A0A0-B2250ACFDD27}"/>
              </a:ext>
            </a:extLst>
          </p:cNvPr>
          <p:cNvSpPr/>
          <p:nvPr/>
        </p:nvSpPr>
        <p:spPr>
          <a:xfrm>
            <a:off x="8672512" y="4948998"/>
            <a:ext cx="752475" cy="752475"/>
          </a:xfrm>
          <a:prstGeom prst="rect">
            <a:avLst/>
          </a:prstGeom>
          <a:solidFill>
            <a:srgbClr val="F0047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(3,2)</a:t>
            </a:r>
          </a:p>
        </p:txBody>
      </p:sp>
    </p:spTree>
    <p:extLst>
      <p:ext uri="{BB962C8B-B14F-4D97-AF65-F5344CB8AC3E}">
        <p14:creationId xmlns:p14="http://schemas.microsoft.com/office/powerpoint/2010/main" val="14278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9.72222E-7 -2.34568E-6 L 0.03429 0.06096 " pathEditMode="relative" rAng="0" ptsTypes="AA">
                                      <p:cBhvr>
                                        <p:cTn id="14" dur="1500" fill="hold"/>
                                        <p:tgtEl>
                                          <p:spTgt spid="21"/>
                                        </p:tgtEl>
                                        <p:attrNameLst>
                                          <p:attrName>ppt_x</p:attrName>
                                          <p:attrName>ppt_y</p:attrName>
                                        </p:attrNameLst>
                                      </p:cBhvr>
                                      <p:rCtr x="1707" y="3035"/>
                                    </p:animMotion>
                                  </p:childTnLst>
                                </p:cTn>
                              </p:par>
                              <p:par>
                                <p:cTn id="15" presetID="42" presetClass="path" presetSubtype="0" accel="50000" decel="50000" fill="hold" grpId="0" nodeType="withEffect">
                                  <p:stCondLst>
                                    <p:cond delay="0"/>
                                  </p:stCondLst>
                                  <p:childTnLst>
                                    <p:animMotion origin="layout" path="M -4.58333E-6 -2.34568E-6 L 0.03429 0.06096 " pathEditMode="relative" rAng="0" ptsTypes="AA">
                                      <p:cBhvr>
                                        <p:cTn id="16" dur="1500" fill="hold"/>
                                        <p:tgtEl>
                                          <p:spTgt spid="22"/>
                                        </p:tgtEl>
                                        <p:attrNameLst>
                                          <p:attrName>ppt_x</p:attrName>
                                          <p:attrName>ppt_y</p:attrName>
                                        </p:attrNameLst>
                                      </p:cBhvr>
                                      <p:rCtr x="1707" y="3035"/>
                                    </p:animMotion>
                                  </p:childTnLst>
                                </p:cTn>
                              </p:par>
                              <p:par>
                                <p:cTn id="17" presetID="42" presetClass="path" presetSubtype="0" accel="50000" decel="50000" fill="hold" grpId="0" nodeType="withEffect">
                                  <p:stCondLst>
                                    <p:cond delay="0"/>
                                  </p:stCondLst>
                                  <p:childTnLst>
                                    <p:animMotion origin="layout" path="M -9.72222E-7 2.46914E-6 L 0.03429 0.06018 " pathEditMode="relative" rAng="0" ptsTypes="AA">
                                      <p:cBhvr>
                                        <p:cTn id="18" dur="1500" fill="hold"/>
                                        <p:tgtEl>
                                          <p:spTgt spid="25"/>
                                        </p:tgtEl>
                                        <p:attrNameLst>
                                          <p:attrName>ppt_x</p:attrName>
                                          <p:attrName>ppt_y</p:attrName>
                                        </p:attrNameLst>
                                      </p:cBhvr>
                                      <p:rCtr x="1707" y="3009"/>
                                    </p:animMotion>
                                  </p:childTnLst>
                                </p:cTn>
                              </p:par>
                              <p:par>
                                <p:cTn id="19" presetID="42" presetClass="path" presetSubtype="0" accel="50000" decel="50000" fill="hold" grpId="0" nodeType="withEffect">
                                  <p:stCondLst>
                                    <p:cond delay="0"/>
                                  </p:stCondLst>
                                  <p:childTnLst>
                                    <p:animMotion origin="layout" path="M -4.58333E-6 2.46914E-6 L 0.03429 0.06018 " pathEditMode="relative" rAng="0" ptsTypes="AA">
                                      <p:cBhvr>
                                        <p:cTn id="20" dur="1500" fill="hold"/>
                                        <p:tgtEl>
                                          <p:spTgt spid="26"/>
                                        </p:tgtEl>
                                        <p:attrNameLst>
                                          <p:attrName>ppt_x</p:attrName>
                                          <p:attrName>ppt_y</p:attrName>
                                        </p:attrNameLst>
                                      </p:cBhvr>
                                      <p:rCtr x="1707" y="3009"/>
                                    </p:animMotion>
                                  </p:childTnLst>
                                </p:cTn>
                              </p:par>
                              <p:par>
                                <p:cTn id="21" presetID="42" presetClass="path" presetSubtype="0" accel="50000" decel="50000" fill="hold" grpId="0" nodeType="withEffect">
                                  <p:stCondLst>
                                    <p:cond delay="0"/>
                                  </p:stCondLst>
                                  <p:childTnLst>
                                    <p:animMotion origin="layout" path="M -1.80556E-6 -2.34568E-6 L -0.02792 0.06096 " pathEditMode="relative" rAng="0" ptsTypes="AA">
                                      <p:cBhvr>
                                        <p:cTn id="22" dur="1500" fill="hold"/>
                                        <p:tgtEl>
                                          <p:spTgt spid="19"/>
                                        </p:tgtEl>
                                        <p:attrNameLst>
                                          <p:attrName>ppt_x</p:attrName>
                                          <p:attrName>ppt_y</p:attrName>
                                        </p:attrNameLst>
                                      </p:cBhvr>
                                      <p:rCtr x="-1403" y="3035"/>
                                    </p:animMotion>
                                  </p:childTnLst>
                                </p:cTn>
                              </p:par>
                              <p:par>
                                <p:cTn id="23" presetID="42" presetClass="path" presetSubtype="0" accel="50000" decel="50000" fill="hold" grpId="0" nodeType="withEffect">
                                  <p:stCondLst>
                                    <p:cond delay="0"/>
                                  </p:stCondLst>
                                  <p:childTnLst>
                                    <p:animMotion origin="layout" path="M 1.80556E-6 -2.34568E-6 L -0.02792 0.06096 " pathEditMode="relative" rAng="0" ptsTypes="AA">
                                      <p:cBhvr>
                                        <p:cTn id="24" dur="1500" fill="hold"/>
                                        <p:tgtEl>
                                          <p:spTgt spid="20"/>
                                        </p:tgtEl>
                                        <p:attrNameLst>
                                          <p:attrName>ppt_x</p:attrName>
                                          <p:attrName>ppt_y</p:attrName>
                                        </p:attrNameLst>
                                      </p:cBhvr>
                                      <p:rCtr x="-1403" y="3035"/>
                                    </p:animMotion>
                                  </p:childTnLst>
                                </p:cTn>
                              </p:par>
                              <p:par>
                                <p:cTn id="25" presetID="42" presetClass="path" presetSubtype="0" accel="50000" decel="50000" fill="hold" grpId="0" nodeType="withEffect">
                                  <p:stCondLst>
                                    <p:cond delay="0"/>
                                  </p:stCondLst>
                                  <p:childTnLst>
                                    <p:animMotion origin="layout" path="M -1.80556E-6 2.46914E-6 L -0.02792 0.06018 " pathEditMode="relative" rAng="0" ptsTypes="AA">
                                      <p:cBhvr>
                                        <p:cTn id="26" dur="1500" fill="hold"/>
                                        <p:tgtEl>
                                          <p:spTgt spid="23"/>
                                        </p:tgtEl>
                                        <p:attrNameLst>
                                          <p:attrName>ppt_x</p:attrName>
                                          <p:attrName>ppt_y</p:attrName>
                                        </p:attrNameLst>
                                      </p:cBhvr>
                                      <p:rCtr x="-1403" y="3009"/>
                                    </p:animMotion>
                                  </p:childTnLst>
                                </p:cTn>
                              </p:par>
                              <p:par>
                                <p:cTn id="27" presetID="42" presetClass="path" presetSubtype="0" accel="50000" decel="50000" fill="hold" grpId="0" nodeType="withEffect">
                                  <p:stCondLst>
                                    <p:cond delay="0"/>
                                  </p:stCondLst>
                                  <p:childTnLst>
                                    <p:animMotion origin="layout" path="M 1.80556E-6 2.46914E-6 L -0.02792 0.06018 " pathEditMode="relative" rAng="0" ptsTypes="AA">
                                      <p:cBhvr>
                                        <p:cTn id="28" dur="1500" fill="hold"/>
                                        <p:tgtEl>
                                          <p:spTgt spid="24"/>
                                        </p:tgtEl>
                                        <p:attrNameLst>
                                          <p:attrName>ppt_x</p:attrName>
                                          <p:attrName>ppt_y</p:attrName>
                                        </p:attrNameLst>
                                      </p:cBhvr>
                                      <p:rCtr x="-1403" y="3009"/>
                                    </p:animMotion>
                                  </p:childTnLst>
                                </p:cTn>
                              </p:par>
                              <p:par>
                                <p:cTn id="29" presetID="35" presetClass="path" presetSubtype="0" accel="50000" decel="50000" fill="hold" grpId="0" nodeType="withEffect">
                                  <p:stCondLst>
                                    <p:cond delay="0"/>
                                  </p:stCondLst>
                                  <p:childTnLst>
                                    <p:animMotion origin="layout" path="M -1.80556E-6 4.81481E-6 L -0.02705 -0.04939 " pathEditMode="relative" rAng="0" ptsTypes="AA">
                                      <p:cBhvr>
                                        <p:cTn id="30" dur="1500" fill="hold"/>
                                        <p:tgtEl>
                                          <p:spTgt spid="3"/>
                                        </p:tgtEl>
                                        <p:attrNameLst>
                                          <p:attrName>ppt_x</p:attrName>
                                          <p:attrName>ppt_y</p:attrName>
                                        </p:attrNameLst>
                                      </p:cBhvr>
                                      <p:rCtr x="-1360" y="-2469"/>
                                    </p:animMotion>
                                  </p:childTnLst>
                                </p:cTn>
                              </p:par>
                              <p:par>
                                <p:cTn id="31" presetID="35" presetClass="path" presetSubtype="0" accel="50000" decel="50000" fill="hold" grpId="0" nodeType="withEffect">
                                  <p:stCondLst>
                                    <p:cond delay="0"/>
                                  </p:stCondLst>
                                  <p:childTnLst>
                                    <p:animMotion origin="layout" path="M 1.80556E-6 4.81481E-6 L -0.02706 -0.04939 " pathEditMode="relative" rAng="0" ptsTypes="AA">
                                      <p:cBhvr>
                                        <p:cTn id="32" dur="1500" fill="hold"/>
                                        <p:tgtEl>
                                          <p:spTgt spid="4"/>
                                        </p:tgtEl>
                                        <p:attrNameLst>
                                          <p:attrName>ppt_x</p:attrName>
                                          <p:attrName>ppt_y</p:attrName>
                                        </p:attrNameLst>
                                      </p:cBhvr>
                                      <p:rCtr x="-1360" y="-2469"/>
                                    </p:animMotion>
                                  </p:childTnLst>
                                </p:cTn>
                              </p:par>
                              <p:par>
                                <p:cTn id="33" presetID="35" presetClass="path" presetSubtype="0" accel="50000" decel="50000" fill="hold" grpId="0" nodeType="withEffect">
                                  <p:stCondLst>
                                    <p:cond delay="0"/>
                                  </p:stCondLst>
                                  <p:childTnLst>
                                    <p:animMotion origin="layout" path="M -1.80556E-6 1.23457E-6 L -0.02705 -0.04938 " pathEditMode="relative" rAng="0" ptsTypes="AA">
                                      <p:cBhvr>
                                        <p:cTn id="34" dur="1500" fill="hold"/>
                                        <p:tgtEl>
                                          <p:spTgt spid="7"/>
                                        </p:tgtEl>
                                        <p:attrNameLst>
                                          <p:attrName>ppt_x</p:attrName>
                                          <p:attrName>ppt_y</p:attrName>
                                        </p:attrNameLst>
                                      </p:cBhvr>
                                      <p:rCtr x="-1360" y="-2469"/>
                                    </p:animMotion>
                                  </p:childTnLst>
                                </p:cTn>
                              </p:par>
                              <p:par>
                                <p:cTn id="35" presetID="35" presetClass="path" presetSubtype="0" accel="50000" decel="50000" fill="hold" grpId="0" nodeType="withEffect">
                                  <p:stCondLst>
                                    <p:cond delay="0"/>
                                  </p:stCondLst>
                                  <p:childTnLst>
                                    <p:animMotion origin="layout" path="M 1.80556E-6 1.23457E-6 L -0.02706 -0.04938 " pathEditMode="relative" rAng="0" ptsTypes="AA">
                                      <p:cBhvr>
                                        <p:cTn id="36" dur="1500" fill="hold"/>
                                        <p:tgtEl>
                                          <p:spTgt spid="8"/>
                                        </p:tgtEl>
                                        <p:attrNameLst>
                                          <p:attrName>ppt_x</p:attrName>
                                          <p:attrName>ppt_y</p:attrName>
                                        </p:attrNameLst>
                                      </p:cBhvr>
                                      <p:rCtr x="-1360" y="-2469"/>
                                    </p:animMotion>
                                  </p:childTnLst>
                                </p:cTn>
                              </p:par>
                              <p:par>
                                <p:cTn id="37" presetID="63" presetClass="path" presetSubtype="0" accel="50000" decel="50000" fill="hold" grpId="0" nodeType="withEffect">
                                  <p:stCondLst>
                                    <p:cond delay="0"/>
                                  </p:stCondLst>
                                  <p:childTnLst>
                                    <p:animMotion origin="layout" path="M -9.72222E-7 4.81481E-6 L 0.03429 -0.04939 " pathEditMode="relative" rAng="0" ptsTypes="AA">
                                      <p:cBhvr>
                                        <p:cTn id="38" dur="1500" fill="hold"/>
                                        <p:tgtEl>
                                          <p:spTgt spid="5"/>
                                        </p:tgtEl>
                                        <p:attrNameLst>
                                          <p:attrName>ppt_x</p:attrName>
                                          <p:attrName>ppt_y</p:attrName>
                                        </p:attrNameLst>
                                      </p:cBhvr>
                                      <p:rCtr x="1707" y="-2469"/>
                                    </p:animMotion>
                                  </p:childTnLst>
                                </p:cTn>
                              </p:par>
                              <p:par>
                                <p:cTn id="39" presetID="63" presetClass="path" presetSubtype="0" accel="50000" decel="50000" fill="hold" grpId="0" nodeType="withEffect">
                                  <p:stCondLst>
                                    <p:cond delay="0"/>
                                  </p:stCondLst>
                                  <p:childTnLst>
                                    <p:animMotion origin="layout" path="M -4.58333E-6 4.81481E-6 L 0.03429 -0.04939 " pathEditMode="relative" rAng="0" ptsTypes="AA">
                                      <p:cBhvr>
                                        <p:cTn id="40" dur="1500" fill="hold"/>
                                        <p:tgtEl>
                                          <p:spTgt spid="6"/>
                                        </p:tgtEl>
                                        <p:attrNameLst>
                                          <p:attrName>ppt_x</p:attrName>
                                          <p:attrName>ppt_y</p:attrName>
                                        </p:attrNameLst>
                                      </p:cBhvr>
                                      <p:rCtr x="1707" y="-2469"/>
                                    </p:animMotion>
                                  </p:childTnLst>
                                </p:cTn>
                              </p:par>
                              <p:par>
                                <p:cTn id="41" presetID="63" presetClass="path" presetSubtype="0" accel="50000" decel="50000" fill="hold" grpId="0" nodeType="withEffect">
                                  <p:stCondLst>
                                    <p:cond delay="0"/>
                                  </p:stCondLst>
                                  <p:childTnLst>
                                    <p:animMotion origin="layout" path="M -9.72222E-7 1.23457E-6 L 0.03429 -0.04938 " pathEditMode="relative" rAng="0" ptsTypes="AA">
                                      <p:cBhvr>
                                        <p:cTn id="42" dur="1500" fill="hold"/>
                                        <p:tgtEl>
                                          <p:spTgt spid="9"/>
                                        </p:tgtEl>
                                        <p:attrNameLst>
                                          <p:attrName>ppt_x</p:attrName>
                                          <p:attrName>ppt_y</p:attrName>
                                        </p:attrNameLst>
                                      </p:cBhvr>
                                      <p:rCtr x="1707" y="-2469"/>
                                    </p:animMotion>
                                  </p:childTnLst>
                                </p:cTn>
                              </p:par>
                              <p:par>
                                <p:cTn id="43" presetID="63" presetClass="path" presetSubtype="0" accel="50000" decel="50000" fill="hold" grpId="0" nodeType="withEffect">
                                  <p:stCondLst>
                                    <p:cond delay="0"/>
                                  </p:stCondLst>
                                  <p:childTnLst>
                                    <p:animMotion origin="layout" path="M -4.58333E-6 1.23457E-6 L 0.03487 -0.04938 " pathEditMode="relative" rAng="0" ptsTypes="AA">
                                      <p:cBhvr>
                                        <p:cTn id="44" dur="1500" fill="hold"/>
                                        <p:tgtEl>
                                          <p:spTgt spid="10"/>
                                        </p:tgtEl>
                                        <p:attrNameLst>
                                          <p:attrName>ppt_x</p:attrName>
                                          <p:attrName>ppt_y</p:attrName>
                                        </p:attrNameLst>
                                      </p:cBhvr>
                                      <p:rCtr x="1736" y="-2469"/>
                                    </p:animMotion>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fade">
                                      <p:cBhvr>
                                        <p:cTn id="78" dur="500"/>
                                        <p:tgtEl>
                                          <p:spTgt spid="5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500"/>
                                        <p:tgtEl>
                                          <p:spTgt spid="5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500"/>
                                        <p:tgtEl>
                                          <p:spTgt spid="5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fade">
                                      <p:cBhvr>
                                        <p:cTn id="90" dur="500"/>
                                        <p:tgtEl>
                                          <p:spTgt spid="6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fade">
                                      <p:cBhvr>
                                        <p:cTn id="9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20981" y="281527"/>
            <a:ext cx="9976104" cy="535531"/>
          </a:xfrm>
        </p:spPr>
        <p:txBody>
          <a:bodyPr/>
          <a:lstStyle/>
          <a:p>
            <a:r>
              <a:rPr lang="en-US" sz="3200" dirty="0"/>
              <a:t>Optimized Data Movement</a:t>
            </a:r>
          </a:p>
        </p:txBody>
      </p:sp>
      <p:sp>
        <p:nvSpPr>
          <p:cNvPr id="4" name="TextBox 3"/>
          <p:cNvSpPr txBox="1"/>
          <p:nvPr>
            <p:custDataLst>
              <p:tags r:id="rId2"/>
            </p:custDataLst>
          </p:nvPr>
        </p:nvSpPr>
        <p:spPr>
          <a:xfrm>
            <a:off x="959667" y="952500"/>
            <a:ext cx="9098733" cy="5047475"/>
          </a:xfrm>
          <a:prstGeom prst="rect">
            <a:avLst/>
          </a:prstGeom>
          <a:noFill/>
        </p:spPr>
        <p:txBody>
          <a:bodyPr wrap="square" lIns="91386" tIns="45690" rIns="91386" bIns="45690" rtlCol="0">
            <a:spAutoFit/>
          </a:bodyPr>
          <a:lstStyle/>
          <a:p>
            <a:r>
              <a:rPr lang="en-US" sz="1400" b="1" dirty="0">
                <a:solidFill>
                  <a:srgbClr val="4091F0"/>
                </a:solidFill>
                <a:latin typeface="Courier New" pitchFamily="49" charset="0"/>
                <a:cs typeface="Courier New" pitchFamily="49" charset="0"/>
              </a:rPr>
              <a:t>#pragma </a:t>
            </a:r>
            <a:r>
              <a:rPr lang="en-US" sz="1400" b="1" dirty="0" err="1">
                <a:solidFill>
                  <a:srgbClr val="4091F0"/>
                </a:solidFill>
                <a:latin typeface="Courier New" pitchFamily="49" charset="0"/>
                <a:cs typeface="Courier New" pitchFamily="49" charset="0"/>
              </a:rPr>
              <a:t>acc</a:t>
            </a:r>
            <a:r>
              <a:rPr lang="en-US" sz="1400" b="1" dirty="0">
                <a:solidFill>
                  <a:srgbClr val="4091F0"/>
                </a:solidFill>
                <a:latin typeface="Courier New" pitchFamily="49" charset="0"/>
                <a:cs typeface="Courier New" pitchFamily="49" charset="0"/>
              </a:rPr>
              <a:t> data copy(A[:n*m]) </a:t>
            </a:r>
            <a:r>
              <a:rPr lang="en-US" sz="1400" b="1" dirty="0" err="1">
                <a:solidFill>
                  <a:srgbClr val="4091F0"/>
                </a:solidFill>
                <a:latin typeface="Courier New" pitchFamily="49" charset="0"/>
                <a:cs typeface="Courier New" pitchFamily="49" charset="0"/>
              </a:rPr>
              <a:t>copyin</a:t>
            </a:r>
            <a:r>
              <a:rPr lang="en-US" sz="1400" b="1" dirty="0">
                <a:solidFill>
                  <a:srgbClr val="4091F0"/>
                </a:solidFill>
                <a:latin typeface="Courier New" pitchFamily="49" charset="0"/>
                <a:cs typeface="Courier New" pitchFamily="49" charset="0"/>
              </a:rPr>
              <a:t>(Anew[:n*m])</a:t>
            </a:r>
          </a:p>
          <a:p>
            <a:r>
              <a:rPr lang="en-US" sz="1400" b="1" dirty="0">
                <a:solidFill>
                  <a:schemeClr val="bg1"/>
                </a:solidFill>
                <a:latin typeface="Courier New" pitchFamily="49" charset="0"/>
                <a:cs typeface="Courier New" pitchFamily="49" charset="0"/>
              </a:rPr>
              <a:t>while ( err &gt; </a:t>
            </a:r>
            <a:r>
              <a:rPr lang="en-US" sz="1400" b="1" dirty="0" err="1">
                <a:solidFill>
                  <a:schemeClr val="bg1"/>
                </a:solidFill>
                <a:latin typeface="Courier New" pitchFamily="49" charset="0"/>
                <a:cs typeface="Courier New" pitchFamily="49" charset="0"/>
              </a:rPr>
              <a:t>tol</a:t>
            </a:r>
            <a:r>
              <a:rPr lang="en-US" sz="1400" b="1" dirty="0">
                <a:solidFill>
                  <a:schemeClr val="bg1"/>
                </a:solidFill>
                <a:latin typeface="Courier New" pitchFamily="49" charset="0"/>
                <a:cs typeface="Courier New" pitchFamily="49" charset="0"/>
              </a:rPr>
              <a:t> &amp;&amp;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 &lt; </a:t>
            </a:r>
            <a:r>
              <a:rPr lang="en-US" sz="1400" b="1" dirty="0" err="1">
                <a:solidFill>
                  <a:schemeClr val="bg1"/>
                </a:solidFill>
                <a:latin typeface="Courier New" pitchFamily="49" charset="0"/>
                <a:cs typeface="Courier New" pitchFamily="49" charset="0"/>
              </a:rPr>
              <a:t>iter_max</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err=0.0;</a:t>
            </a:r>
          </a:p>
          <a:p>
            <a:endParaRPr lang="en-US" sz="1400" b="1" dirty="0">
              <a:solidFill>
                <a:schemeClr val="tx2">
                  <a:lumMod val="50000"/>
                </a:schemeClr>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reduction(</a:t>
            </a:r>
            <a:r>
              <a:rPr lang="en-US" sz="1400" b="1" dirty="0" err="1">
                <a:solidFill>
                  <a:schemeClr val="tx2">
                    <a:lumMod val="60000"/>
                    <a:lumOff val="40000"/>
                  </a:schemeClr>
                </a:solidFill>
                <a:latin typeface="Courier New" pitchFamily="49" charset="0"/>
                <a:cs typeface="Courier New" pitchFamily="49" charset="0"/>
              </a:rPr>
              <a:t>max:err</a:t>
            </a:r>
            <a:r>
              <a:rPr lang="en-US" sz="1400" b="1" dirty="0">
                <a:solidFill>
                  <a:schemeClr val="tx2">
                    <a:lumMod val="60000"/>
                    <a:lumOff val="40000"/>
                  </a:schemeClr>
                </a:solidFill>
                <a:latin typeface="Courier New" pitchFamily="49" charset="0"/>
                <a:cs typeface="Courier New" pitchFamily="49" charset="0"/>
              </a:rPr>
              <a:t>) </a:t>
            </a:r>
            <a:r>
              <a:rPr lang="en-US" sz="1400" b="1" dirty="0">
                <a:solidFill>
                  <a:schemeClr val="accent4"/>
                </a:solidFill>
                <a:latin typeface="Courier New" pitchFamily="49" charset="0"/>
                <a:cs typeface="Courier New" pitchFamily="49" charset="0"/>
              </a:rPr>
              <a:t>tile(32,32) </a:t>
            </a:r>
            <a:r>
              <a:rPr lang="en-US" sz="1400" b="1" dirty="0">
                <a:solidFill>
                  <a:schemeClr val="tx2">
                    <a:lumMod val="60000"/>
                    <a:lumOff val="40000"/>
                  </a:schemeClr>
                </a:solidFill>
                <a:latin typeface="Courier New" pitchFamily="49" charset="0"/>
                <a:cs typeface="Courier New" pitchFamily="49" charset="0"/>
              </a:rPr>
              <a:t>\</a:t>
            </a:r>
          </a:p>
          <a:p>
            <a:r>
              <a:rPr lang="en-US" sz="1400" b="1" dirty="0">
                <a:solidFill>
                  <a:schemeClr val="tx2">
                    <a:lumMod val="60000"/>
                    <a:lumOff val="40000"/>
                  </a:schemeClr>
                </a:solidFill>
                <a:latin typeface="Courier New" pitchFamily="49" charset="0"/>
                <a:cs typeface="Courier New" pitchFamily="49" charset="0"/>
              </a:rPr>
              <a:t>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(A[0:n*m]) copy(Anew[0:n*m])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for(int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0.25 * (A[j][i+1] + A[j][i-1] +</a:t>
            </a:r>
          </a:p>
          <a:p>
            <a:r>
              <a:rPr lang="en-US" sz="1400" b="1" dirty="0">
                <a:solidFill>
                  <a:schemeClr val="bg1"/>
                </a:solidFill>
                <a:latin typeface="Courier New" pitchFamily="49" charset="0"/>
                <a:cs typeface="Courier New" pitchFamily="49" charset="0"/>
              </a:rPr>
              <a:t>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err = max(err, abs(Anew[j][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endParaRPr lang="en-US" sz="1400" b="1" dirty="0">
              <a:solidFill>
                <a:schemeClr val="bg1"/>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a:t>
            </a:r>
            <a:r>
              <a:rPr lang="en-US" sz="1400" b="1" dirty="0">
                <a:solidFill>
                  <a:schemeClr val="accent4"/>
                </a:solidFill>
                <a:latin typeface="Courier New" pitchFamily="49" charset="0"/>
                <a:cs typeface="Courier New" pitchFamily="49" charset="0"/>
              </a:rPr>
              <a:t>tile(32,32) </a:t>
            </a:r>
            <a:r>
              <a:rPr lang="en-US" sz="1400" b="1" dirty="0">
                <a:solidFill>
                  <a:schemeClr val="tx2">
                    <a:lumMod val="60000"/>
                    <a:lumOff val="40000"/>
                  </a:schemeClr>
                </a:solidFill>
                <a:latin typeface="Courier New" pitchFamily="49" charset="0"/>
                <a:cs typeface="Courier New" pitchFamily="49" charset="0"/>
              </a:rPr>
              <a:t>\</a:t>
            </a:r>
          </a:p>
          <a:p>
            <a:r>
              <a:rPr lang="en-US" sz="1400" b="1" dirty="0">
                <a:solidFill>
                  <a:schemeClr val="tx2">
                    <a:lumMod val="60000"/>
                    <a:lumOff val="40000"/>
                  </a:schemeClr>
                </a:solidFill>
                <a:latin typeface="Courier New" pitchFamily="49" charset="0"/>
                <a:cs typeface="Courier New" pitchFamily="49" charset="0"/>
              </a:rPr>
              <a:t>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(Anew[0:n*m]) </a:t>
            </a:r>
            <a:r>
              <a:rPr lang="en-US" sz="1400" b="1" dirty="0" err="1">
                <a:solidFill>
                  <a:schemeClr val="tx2">
                    <a:lumMod val="60000"/>
                    <a:lumOff val="40000"/>
                  </a:schemeClr>
                </a:solidFill>
                <a:latin typeface="Courier New" pitchFamily="49" charset="0"/>
                <a:cs typeface="Courier New" pitchFamily="49" charset="0"/>
              </a:rPr>
              <a:t>copyout</a:t>
            </a:r>
            <a:r>
              <a:rPr lang="en-US" sz="1400" b="1" dirty="0">
                <a:solidFill>
                  <a:schemeClr val="tx2">
                    <a:lumMod val="60000"/>
                    <a:lumOff val="40000"/>
                  </a:schemeClr>
                </a:solidFill>
                <a:latin typeface="Courier New" pitchFamily="49" charset="0"/>
                <a:cs typeface="Courier New" pitchFamily="49" charset="0"/>
              </a:rPr>
              <a:t>(A[0:n*m])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a:t>
            </a:r>
          </a:p>
        </p:txBody>
      </p:sp>
      <p:grpSp>
        <p:nvGrpSpPr>
          <p:cNvPr id="5" name="Group 4">
            <a:extLst>
              <a:ext uri="{FF2B5EF4-FFF2-40B4-BE49-F238E27FC236}">
                <a16:creationId xmlns:a16="http://schemas.microsoft.com/office/drawing/2014/main" id="{A64DD2E7-CB44-45B7-9EDA-03ADFA4B2EE0}"/>
              </a:ext>
            </a:extLst>
          </p:cNvPr>
          <p:cNvGrpSpPr/>
          <p:nvPr>
            <p:custDataLst>
              <p:tags r:id="rId3"/>
            </p:custDataLst>
          </p:nvPr>
        </p:nvGrpSpPr>
        <p:grpSpPr>
          <a:xfrm>
            <a:off x="7250130" y="1357745"/>
            <a:ext cx="3246955" cy="1219199"/>
            <a:chOff x="5520312" y="680708"/>
            <a:chExt cx="3202589" cy="480593"/>
          </a:xfrm>
          <a:solidFill>
            <a:schemeClr val="tx2"/>
          </a:solidFill>
        </p:grpSpPr>
        <p:sp>
          <p:nvSpPr>
            <p:cNvPr id="6" name="Rounded Rectangle 15">
              <a:extLst>
                <a:ext uri="{FF2B5EF4-FFF2-40B4-BE49-F238E27FC236}">
                  <a16:creationId xmlns:a16="http://schemas.microsoft.com/office/drawing/2014/main" id="{F9AF4AB1-99B9-4188-8812-DEE87A0F5571}"/>
                </a:ext>
              </a:extLst>
            </p:cNvPr>
            <p:cNvSpPr/>
            <p:nvPr>
              <p:custDataLst>
                <p:tags r:id="rId4"/>
              </p:custDataLst>
            </p:nvPr>
          </p:nvSpPr>
          <p:spPr>
            <a:xfrm>
              <a:off x="6042107" y="680708"/>
              <a:ext cx="2680794" cy="480593"/>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dirty="0">
                  <a:solidFill>
                    <a:schemeClr val="tx1"/>
                  </a:solidFill>
                  <a:ea typeface="DejaVu Sans" charset="0"/>
                  <a:cs typeface="DejaVu Sans" charset="0"/>
                </a:rPr>
                <a:t>Create 32x32 tiles of the loops to better exploit data locality.</a:t>
              </a:r>
            </a:p>
          </p:txBody>
        </p:sp>
        <p:sp>
          <p:nvSpPr>
            <p:cNvPr id="7" name="AutoShape 14">
              <a:extLst>
                <a:ext uri="{FF2B5EF4-FFF2-40B4-BE49-F238E27FC236}">
                  <a16:creationId xmlns:a16="http://schemas.microsoft.com/office/drawing/2014/main" id="{6D1F1486-045E-40A7-803C-BE1D9B80DA52}"/>
                </a:ext>
              </a:extLst>
            </p:cNvPr>
            <p:cNvSpPr>
              <a:spLocks noChangeArrowheads="1"/>
            </p:cNvSpPr>
            <p:nvPr>
              <p:custDataLst>
                <p:tags r:id="rId5"/>
              </p:custDataLst>
            </p:nvPr>
          </p:nvSpPr>
          <p:spPr bwMode="auto">
            <a:xfrm rot="5400000" flipV="1">
              <a:off x="5524833" y="826487"/>
              <a:ext cx="169240" cy="178281"/>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spTree>
    <p:extLst>
      <p:ext uri="{BB962C8B-B14F-4D97-AF65-F5344CB8AC3E}">
        <p14:creationId xmlns:p14="http://schemas.microsoft.com/office/powerpoint/2010/main" val="159262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B11C85-FA58-4B7E-8135-240B0A18E8F2}"/>
              </a:ext>
            </a:extLst>
          </p:cNvPr>
          <p:cNvSpPr>
            <a:spLocks noGrp="1"/>
          </p:cNvSpPr>
          <p:nvPr>
            <p:ph type="title"/>
          </p:nvPr>
        </p:nvSpPr>
        <p:spPr/>
        <p:txBody>
          <a:bodyPr/>
          <a:lstStyle/>
          <a:p>
            <a:r>
              <a:rPr lang="en-US" dirty="0"/>
              <a:t>Tiling Results (V100)</a:t>
            </a:r>
          </a:p>
        </p:txBody>
      </p:sp>
      <p:sp>
        <p:nvSpPr>
          <p:cNvPr id="6" name="Content Placeholder 5">
            <a:extLst>
              <a:ext uri="{FF2B5EF4-FFF2-40B4-BE49-F238E27FC236}">
                <a16:creationId xmlns:a16="http://schemas.microsoft.com/office/drawing/2014/main" id="{C2963D48-016F-412F-A514-FB0C5F5014F6}"/>
              </a:ext>
            </a:extLst>
          </p:cNvPr>
          <p:cNvSpPr>
            <a:spLocks noGrp="1"/>
          </p:cNvSpPr>
          <p:nvPr>
            <p:ph idx="1"/>
          </p:nvPr>
        </p:nvSpPr>
        <p:spPr>
          <a:xfrm>
            <a:off x="512065" y="2103035"/>
            <a:ext cx="4856096" cy="3693758"/>
          </a:xfrm>
        </p:spPr>
        <p:txBody>
          <a:bodyPr/>
          <a:lstStyle/>
          <a:p>
            <a:r>
              <a:rPr lang="en-US" dirty="0"/>
              <a:t>The collapse clause often requires an exhaustive search of options.</a:t>
            </a:r>
          </a:p>
          <a:p>
            <a:r>
              <a:rPr lang="en-US" dirty="0"/>
              <a:t>For our example code…</a:t>
            </a:r>
          </a:p>
          <a:p>
            <a:pPr marL="342900" indent="-342900">
              <a:buFont typeface="Arial" panose="020B0604020202020204" pitchFamily="34" charset="0"/>
              <a:buChar char="•"/>
            </a:pPr>
            <a:r>
              <a:rPr lang="en-US" dirty="0"/>
              <a:t>CPU saw no benefit from tiling</a:t>
            </a:r>
          </a:p>
          <a:p>
            <a:pPr marL="342900" indent="-342900">
              <a:buFont typeface="Arial" panose="020B0604020202020204" pitchFamily="34" charset="0"/>
              <a:buChar char="•"/>
            </a:pPr>
            <a:r>
              <a:rPr lang="en-US" dirty="0"/>
              <a:t>GPU saw anywhere from a 23% loss of performance to a 10% improvement</a:t>
            </a:r>
          </a:p>
        </p:txBody>
      </p:sp>
      <p:sp>
        <p:nvSpPr>
          <p:cNvPr id="7" name="Text Placeholder 6">
            <a:extLst>
              <a:ext uri="{FF2B5EF4-FFF2-40B4-BE49-F238E27FC236}">
                <a16:creationId xmlns:a16="http://schemas.microsoft.com/office/drawing/2014/main" id="{CA77B07E-F169-461C-94E8-0014750F1C12}"/>
              </a:ext>
            </a:extLst>
          </p:cNvPr>
          <p:cNvSpPr>
            <a:spLocks noGrp="1"/>
          </p:cNvSpPr>
          <p:nvPr>
            <p:ph type="body" sz="quarter" idx="10"/>
          </p:nvPr>
        </p:nvSpPr>
        <p:spPr/>
        <p:txBody>
          <a:bodyPr/>
          <a:lstStyle/>
          <a:p>
            <a:endParaRPr lang="en-US"/>
          </a:p>
        </p:txBody>
      </p:sp>
      <p:graphicFrame>
        <p:nvGraphicFramePr>
          <p:cNvPr id="4" name="Table 3">
            <a:extLst>
              <a:ext uri="{FF2B5EF4-FFF2-40B4-BE49-F238E27FC236}">
                <a16:creationId xmlns:a16="http://schemas.microsoft.com/office/drawing/2014/main" id="{652E6706-866E-446F-AC2A-A86130EE706F}"/>
              </a:ext>
            </a:extLst>
          </p:cNvPr>
          <p:cNvGraphicFramePr>
            <a:graphicFrameLocks noGrp="1"/>
          </p:cNvGraphicFramePr>
          <p:nvPr>
            <p:extLst>
              <p:ext uri="{D42A27DB-BD31-4B8C-83A1-F6EECF244321}">
                <p14:modId xmlns:p14="http://schemas.microsoft.com/office/powerpoint/2010/main" val="1297530821"/>
              </p:ext>
            </p:extLst>
          </p:nvPr>
        </p:nvGraphicFramePr>
        <p:xfrm>
          <a:off x="6824421" y="1183333"/>
          <a:ext cx="3351674" cy="3883148"/>
        </p:xfrm>
        <a:graphic>
          <a:graphicData uri="http://schemas.openxmlformats.org/drawingml/2006/table">
            <a:tbl>
              <a:tblPr/>
              <a:tblGrid>
                <a:gridCol w="826187">
                  <a:extLst>
                    <a:ext uri="{9D8B030D-6E8A-4147-A177-3AD203B41FA5}">
                      <a16:colId xmlns:a16="http://schemas.microsoft.com/office/drawing/2014/main" val="305080205"/>
                    </a:ext>
                  </a:extLst>
                </a:gridCol>
                <a:gridCol w="1239281">
                  <a:extLst>
                    <a:ext uri="{9D8B030D-6E8A-4147-A177-3AD203B41FA5}">
                      <a16:colId xmlns:a16="http://schemas.microsoft.com/office/drawing/2014/main" val="1827005437"/>
                    </a:ext>
                  </a:extLst>
                </a:gridCol>
                <a:gridCol w="1286206">
                  <a:extLst>
                    <a:ext uri="{9D8B030D-6E8A-4147-A177-3AD203B41FA5}">
                      <a16:colId xmlns:a16="http://schemas.microsoft.com/office/drawing/2014/main" val="2126597453"/>
                    </a:ext>
                  </a:extLst>
                </a:gridCol>
              </a:tblGrid>
              <a:tr h="307813">
                <a:tc>
                  <a:txBody>
                    <a:bodyPr/>
                    <a:lstStyle/>
                    <a:p>
                      <a:pPr algn="l" fontAlgn="b"/>
                      <a:endParaRPr lang="en-US" sz="1600" b="1"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solidFill>
                      <a:schemeClr val="tx2"/>
                    </a:solidFill>
                  </a:tcPr>
                </a:tc>
                <a:tc>
                  <a:txBody>
                    <a:bodyPr/>
                    <a:lstStyle/>
                    <a:p>
                      <a:pPr algn="ctr" fontAlgn="b"/>
                      <a:r>
                        <a:rPr lang="en-US" sz="1600" b="1" i="0" u="none" strike="noStrike" dirty="0">
                          <a:solidFill>
                            <a:schemeClr val="tx1"/>
                          </a:solidFill>
                          <a:effectLst/>
                          <a:latin typeface="Calibri" panose="020F0502020204030204" pitchFamily="34" charset="0"/>
                        </a:rPr>
                        <a:t>CPU </a:t>
                      </a:r>
                    </a:p>
                    <a:p>
                      <a:pPr algn="ctr" fontAlgn="b"/>
                      <a:r>
                        <a:rPr lang="en-US" sz="1600" b="1" i="0" u="none" strike="noStrike" dirty="0">
                          <a:solidFill>
                            <a:schemeClr val="tx1"/>
                          </a:solidFill>
                          <a:effectLst/>
                          <a:latin typeface="Calibri" panose="020F0502020204030204" pitchFamily="34" charset="0"/>
                        </a:rPr>
                        <a:t>Improvement</a:t>
                      </a:r>
                    </a:p>
                  </a:txBody>
                  <a:tcPr marL="9525" marR="9525" marT="9525" marB="0" anchor="b">
                    <a:lnL>
                      <a:noFill/>
                    </a:lnL>
                    <a:lnR>
                      <a:noFill/>
                    </a:lnR>
                    <a:lnT>
                      <a:noFill/>
                    </a:lnT>
                    <a:lnB>
                      <a:noFill/>
                    </a:lnB>
                    <a:solidFill>
                      <a:schemeClr val="tx2"/>
                    </a:solidFill>
                  </a:tcPr>
                </a:tc>
                <a:tc>
                  <a:txBody>
                    <a:bodyPr/>
                    <a:lstStyle/>
                    <a:p>
                      <a:pPr algn="ctr" fontAlgn="b"/>
                      <a:r>
                        <a:rPr lang="en-US" sz="1600" b="1" i="0" u="none" strike="noStrike" dirty="0">
                          <a:solidFill>
                            <a:schemeClr val="tx1"/>
                          </a:solidFill>
                          <a:effectLst/>
                          <a:latin typeface="Calibri" panose="020F0502020204030204" pitchFamily="34" charset="0"/>
                        </a:rPr>
                        <a:t>GPU </a:t>
                      </a:r>
                    </a:p>
                    <a:p>
                      <a:pPr algn="ctr" fontAlgn="b"/>
                      <a:r>
                        <a:rPr lang="en-US" sz="1600" b="1" i="0" u="none" strike="noStrike" dirty="0">
                          <a:solidFill>
                            <a:schemeClr val="tx1"/>
                          </a:solidFill>
                          <a:effectLst/>
                          <a:latin typeface="Calibri" panose="020F0502020204030204" pitchFamily="34" charset="0"/>
                        </a:rPr>
                        <a:t>Improvement</a:t>
                      </a:r>
                    </a:p>
                  </a:txBody>
                  <a:tcPr marL="9525" marR="9525" marT="9525" marB="0" anchor="b">
                    <a:lnL>
                      <a:noFill/>
                    </a:lnL>
                    <a:lnR>
                      <a:noFill/>
                    </a:lnR>
                    <a:lnT>
                      <a:noFill/>
                    </a:lnT>
                    <a:lnB>
                      <a:noFill/>
                    </a:lnB>
                    <a:solidFill>
                      <a:schemeClr val="tx2"/>
                    </a:solidFill>
                  </a:tcPr>
                </a:tc>
                <a:extLst>
                  <a:ext uri="{0D108BD9-81ED-4DB2-BD59-A6C34878D82A}">
                    <a16:rowId xmlns:a16="http://schemas.microsoft.com/office/drawing/2014/main" val="162788990"/>
                  </a:ext>
                </a:extLst>
              </a:tr>
              <a:tr h="307813">
                <a:tc>
                  <a:txBody>
                    <a:bodyPr/>
                    <a:lstStyle/>
                    <a:p>
                      <a:pPr algn="r" fontAlgn="b"/>
                      <a:r>
                        <a:rPr lang="en-US" sz="1100" b="0" i="0" u="none" strike="noStrike" dirty="0">
                          <a:solidFill>
                            <a:srgbClr val="000000"/>
                          </a:solidFill>
                          <a:effectLst/>
                          <a:latin typeface="Calibri" panose="020F0502020204030204" pitchFamily="34" charset="0"/>
                        </a:rPr>
                        <a:t>Baseline</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85991340"/>
                  </a:ext>
                </a:extLst>
              </a:tr>
              <a:tr h="307813">
                <a:tc>
                  <a:txBody>
                    <a:bodyPr/>
                    <a:lstStyle/>
                    <a:p>
                      <a:pPr algn="r" fontAlgn="b"/>
                      <a:r>
                        <a:rPr lang="en-US" sz="1100" b="0" i="0" u="none" strike="noStrike" dirty="0">
                          <a:solidFill>
                            <a:srgbClr val="000000"/>
                          </a:solidFill>
                          <a:effectLst/>
                          <a:latin typeface="Calibri" panose="020F0502020204030204" pitchFamily="34" charset="0"/>
                        </a:rPr>
                        <a:t>4x4</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0.77X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451589"/>
                  </a:ext>
                </a:extLst>
              </a:tr>
              <a:tr h="307813">
                <a:tc>
                  <a:txBody>
                    <a:bodyPr/>
                    <a:lstStyle/>
                    <a:p>
                      <a:pPr algn="r" fontAlgn="b"/>
                      <a:r>
                        <a:rPr lang="en-US" sz="1100" b="0" i="0" u="none" strike="noStrike" dirty="0">
                          <a:solidFill>
                            <a:srgbClr val="000000"/>
                          </a:solidFill>
                          <a:effectLst/>
                          <a:latin typeface="Calibri" panose="020F0502020204030204" pitchFamily="34" charset="0"/>
                        </a:rPr>
                        <a:t>4x8</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0.92X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238821070"/>
                  </a:ext>
                </a:extLst>
              </a:tr>
              <a:tr h="307813">
                <a:tc>
                  <a:txBody>
                    <a:bodyPr/>
                    <a:lstStyle/>
                    <a:p>
                      <a:pPr algn="r" fontAlgn="b"/>
                      <a:r>
                        <a:rPr lang="en-US" sz="1100" b="0" i="0" u="none" strike="noStrike">
                          <a:solidFill>
                            <a:srgbClr val="000000"/>
                          </a:solidFill>
                          <a:effectLst/>
                          <a:latin typeface="Calibri" panose="020F0502020204030204" pitchFamily="34" charset="0"/>
                        </a:rPr>
                        <a:t>8x4</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0.95X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8784223"/>
                  </a:ext>
                </a:extLst>
              </a:tr>
              <a:tr h="307813">
                <a:tc>
                  <a:txBody>
                    <a:bodyPr/>
                    <a:lstStyle/>
                    <a:p>
                      <a:pPr algn="r" fontAlgn="b"/>
                      <a:r>
                        <a:rPr lang="en-US" sz="1100" b="0" i="0" u="none" strike="noStrike" dirty="0">
                          <a:solidFill>
                            <a:srgbClr val="000000"/>
                          </a:solidFill>
                          <a:effectLst/>
                          <a:latin typeface="Calibri" panose="020F0502020204030204" pitchFamily="34" charset="0"/>
                        </a:rPr>
                        <a:t>8x8</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1.02X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331994377"/>
                  </a:ext>
                </a:extLst>
              </a:tr>
              <a:tr h="307813">
                <a:tc>
                  <a:txBody>
                    <a:bodyPr/>
                    <a:lstStyle/>
                    <a:p>
                      <a:pPr algn="r" fontAlgn="b"/>
                      <a:r>
                        <a:rPr lang="en-US" sz="1100" b="0" i="0" u="none" strike="noStrike">
                          <a:solidFill>
                            <a:srgbClr val="000000"/>
                          </a:solidFill>
                          <a:effectLst/>
                          <a:latin typeface="Calibri" panose="020F0502020204030204" pitchFamily="34" charset="0"/>
                        </a:rPr>
                        <a:t>8x16</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0.99X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0358637"/>
                  </a:ext>
                </a:extLst>
              </a:tr>
              <a:tr h="307813">
                <a:tc>
                  <a:txBody>
                    <a:bodyPr/>
                    <a:lstStyle/>
                    <a:p>
                      <a:pPr algn="r" fontAlgn="b"/>
                      <a:r>
                        <a:rPr lang="en-US" sz="1100" b="0" i="0" u="none" strike="noStrike" dirty="0">
                          <a:solidFill>
                            <a:srgbClr val="000000"/>
                          </a:solidFill>
                          <a:effectLst/>
                          <a:latin typeface="Calibri" panose="020F0502020204030204" pitchFamily="34" charset="0"/>
                        </a:rPr>
                        <a:t>16x8</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1.02X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857080302"/>
                  </a:ext>
                </a:extLst>
              </a:tr>
              <a:tr h="307813">
                <a:tc>
                  <a:txBody>
                    <a:bodyPr/>
                    <a:lstStyle/>
                    <a:p>
                      <a:pPr algn="r" fontAlgn="b"/>
                      <a:r>
                        <a:rPr lang="en-US" sz="1100" b="0" i="0" u="none" strike="noStrike">
                          <a:solidFill>
                            <a:srgbClr val="000000"/>
                          </a:solidFill>
                          <a:effectLst/>
                          <a:latin typeface="Calibri" panose="020F0502020204030204" pitchFamily="34" charset="0"/>
                        </a:rPr>
                        <a:t>16x16</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1.01X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3098649"/>
                  </a:ext>
                </a:extLst>
              </a:tr>
              <a:tr h="307813">
                <a:tc>
                  <a:txBody>
                    <a:bodyPr/>
                    <a:lstStyle/>
                    <a:p>
                      <a:pPr algn="r" fontAlgn="b"/>
                      <a:r>
                        <a:rPr lang="en-US" sz="1100" b="0" i="0" u="none" strike="noStrike" dirty="0">
                          <a:solidFill>
                            <a:srgbClr val="000000"/>
                          </a:solidFill>
                          <a:effectLst/>
                          <a:latin typeface="Calibri" panose="020F0502020204030204" pitchFamily="34" charset="0"/>
                        </a:rPr>
                        <a:t>16x32</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1.06X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216887171"/>
                  </a:ext>
                </a:extLst>
              </a:tr>
              <a:tr h="307813">
                <a:tc>
                  <a:txBody>
                    <a:bodyPr/>
                    <a:lstStyle/>
                    <a:p>
                      <a:pPr algn="r" fontAlgn="b"/>
                      <a:r>
                        <a:rPr lang="en-US" sz="1100" b="0" i="0" u="none" strike="noStrike">
                          <a:solidFill>
                            <a:srgbClr val="000000"/>
                          </a:solidFill>
                          <a:effectLst/>
                          <a:latin typeface="Calibri" panose="020F0502020204030204" pitchFamily="34" charset="0"/>
                        </a:rPr>
                        <a:t>32x16</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panose="020F0502020204030204" pitchFamily="34" charset="0"/>
                        </a:rPr>
                        <a:t>1.07X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97112"/>
                  </a:ext>
                </a:extLst>
              </a:tr>
              <a:tr h="307813">
                <a:tc>
                  <a:txBody>
                    <a:bodyPr/>
                    <a:lstStyle/>
                    <a:p>
                      <a:pPr algn="r" fontAlgn="b"/>
                      <a:r>
                        <a:rPr lang="en-US" sz="1100" b="0" i="0" u="none" strike="noStrike" dirty="0">
                          <a:solidFill>
                            <a:srgbClr val="000000"/>
                          </a:solidFill>
                          <a:effectLst/>
                          <a:latin typeface="Calibri" panose="020F0502020204030204" pitchFamily="34" charset="0"/>
                        </a:rPr>
                        <a:t>32x32</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1.00X</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lumMod val="40000"/>
                        <a:lumOff val="60000"/>
                      </a:schemeClr>
                    </a:solidFill>
                  </a:tcPr>
                </a:tc>
                <a:tc>
                  <a:txBody>
                    <a:bodyPr/>
                    <a:lstStyle/>
                    <a:p>
                      <a:pPr algn="r" fontAlgn="b"/>
                      <a:r>
                        <a:rPr lang="en-US" sz="1100" b="1" i="0" u="none" strike="noStrike" dirty="0">
                          <a:solidFill>
                            <a:srgbClr val="000000"/>
                          </a:solidFill>
                          <a:effectLst/>
                          <a:latin typeface="Calibri" panose="020F0502020204030204" pitchFamily="34" charset="0"/>
                        </a:rPr>
                        <a:t>1.10X</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2">
                        <a:lumMod val="40000"/>
                        <a:lumOff val="60000"/>
                      </a:schemeClr>
                    </a:solidFill>
                  </a:tcPr>
                </a:tc>
                <a:extLst>
                  <a:ext uri="{0D108BD9-81ED-4DB2-BD59-A6C34878D82A}">
                    <a16:rowId xmlns:a16="http://schemas.microsoft.com/office/drawing/2014/main" val="4217911241"/>
                  </a:ext>
                </a:extLst>
              </a:tr>
            </a:tbl>
          </a:graphicData>
        </a:graphic>
      </p:graphicFrame>
    </p:spTree>
    <p:extLst>
      <p:ext uri="{BB962C8B-B14F-4D97-AF65-F5344CB8AC3E}">
        <p14:creationId xmlns:p14="http://schemas.microsoft.com/office/powerpoint/2010/main" val="3775928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9C4B9-7892-4CCD-86BE-8453E86749FA}"/>
              </a:ext>
            </a:extLst>
          </p:cNvPr>
          <p:cNvSpPr>
            <a:spLocks noGrp="1"/>
          </p:cNvSpPr>
          <p:nvPr>
            <p:ph type="title"/>
          </p:nvPr>
        </p:nvSpPr>
        <p:spPr/>
        <p:txBody>
          <a:bodyPr/>
          <a:lstStyle/>
          <a:p>
            <a:r>
              <a:rPr lang="en-US" dirty="0"/>
              <a:t>OpenACC Speed-up</a:t>
            </a:r>
          </a:p>
        </p:txBody>
      </p:sp>
      <p:graphicFrame>
        <p:nvGraphicFramePr>
          <p:cNvPr id="7" name="Content Placeholder 6">
            <a:extLst>
              <a:ext uri="{FF2B5EF4-FFF2-40B4-BE49-F238E27FC236}">
                <a16:creationId xmlns:a16="http://schemas.microsoft.com/office/drawing/2014/main" id="{0895A406-DFE6-47E9-B648-6F9BDC7779F7}"/>
              </a:ext>
            </a:extLst>
          </p:cNvPr>
          <p:cNvGraphicFramePr>
            <a:graphicFrameLocks noGrp="1"/>
          </p:cNvGraphicFramePr>
          <p:nvPr>
            <p:ph idx="1"/>
            <p:extLst>
              <p:ext uri="{D42A27DB-BD31-4B8C-83A1-F6EECF244321}">
                <p14:modId xmlns:p14="http://schemas.microsoft.com/office/powerpoint/2010/main" val="4165916011"/>
              </p:ext>
            </p:extLst>
          </p:nvPr>
        </p:nvGraphicFramePr>
        <p:xfrm>
          <a:off x="438150" y="1406237"/>
          <a:ext cx="9948863" cy="418567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F070DA4-1E29-476E-88DC-84B3590E04C6}"/>
              </a:ext>
            </a:extLst>
          </p:cNvPr>
          <p:cNvSpPr txBox="1"/>
          <p:nvPr/>
        </p:nvSpPr>
        <p:spPr>
          <a:xfrm>
            <a:off x="3886200" y="5678054"/>
            <a:ext cx="6500813"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i="1" dirty="0">
                <a:solidFill>
                  <a:schemeClr val="bg1">
                    <a:lumMod val="50000"/>
                    <a:lumOff val="50000"/>
                  </a:schemeClr>
                </a:solidFill>
              </a:rPr>
              <a:t>PGI 18.7, NVIDIA Tesla V100, Intel i9-7900X CPU @ 3.30GHz</a:t>
            </a:r>
          </a:p>
        </p:txBody>
      </p:sp>
    </p:spTree>
    <p:extLst>
      <p:ext uri="{BB962C8B-B14F-4D97-AF65-F5344CB8AC3E}">
        <p14:creationId xmlns:p14="http://schemas.microsoft.com/office/powerpoint/2010/main" val="2723758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B2F-F2CB-449C-B9DF-77994FE9E1DF}"/>
              </a:ext>
            </a:extLst>
          </p:cNvPr>
          <p:cNvSpPr>
            <a:spLocks noGrp="1"/>
          </p:cNvSpPr>
          <p:nvPr>
            <p:ph type="title"/>
          </p:nvPr>
        </p:nvSpPr>
        <p:spPr/>
        <p:txBody>
          <a:bodyPr/>
          <a:lstStyle/>
          <a:p>
            <a:r>
              <a:rPr lang="en-US" dirty="0"/>
              <a:t>Private and </a:t>
            </a:r>
            <a:r>
              <a:rPr lang="en-US" dirty="0" err="1"/>
              <a:t>FirstPrivate</a:t>
            </a:r>
            <a:r>
              <a:rPr lang="en-US" dirty="0"/>
              <a:t> clauses</a:t>
            </a:r>
          </a:p>
        </p:txBody>
      </p:sp>
      <p:sp>
        <p:nvSpPr>
          <p:cNvPr id="3" name="Content Placeholder 2">
            <a:extLst>
              <a:ext uri="{FF2B5EF4-FFF2-40B4-BE49-F238E27FC236}">
                <a16:creationId xmlns:a16="http://schemas.microsoft.com/office/drawing/2014/main" id="{3069B362-31EF-4596-BA0B-6360C54A4247}"/>
              </a:ext>
            </a:extLst>
          </p:cNvPr>
          <p:cNvSpPr>
            <a:spLocks noGrp="1"/>
          </p:cNvSpPr>
          <p:nvPr>
            <p:ph idx="1"/>
          </p:nvPr>
        </p:nvSpPr>
        <p:spPr>
          <a:xfrm>
            <a:off x="335106" y="2121408"/>
            <a:ext cx="4864466" cy="3895344"/>
          </a:xfrm>
        </p:spPr>
        <p:txBody>
          <a:bodyPr/>
          <a:lstStyle/>
          <a:p>
            <a:r>
              <a:rPr lang="en-US" dirty="0">
                <a:latin typeface="+mn-lt"/>
              </a:rPr>
              <a:t>The</a:t>
            </a:r>
            <a:r>
              <a:rPr lang="en-US" b="1" dirty="0">
                <a:solidFill>
                  <a:srgbClr val="FF0000"/>
                </a:solidFill>
                <a:latin typeface="+mn-lt"/>
              </a:rPr>
              <a:t> private</a:t>
            </a:r>
            <a:r>
              <a:rPr lang="en-US" dirty="0">
                <a:solidFill>
                  <a:srgbClr val="FF0000"/>
                </a:solidFill>
                <a:latin typeface="+mn-lt"/>
              </a:rPr>
              <a:t> </a:t>
            </a:r>
            <a:r>
              <a:rPr lang="en-US" dirty="0">
                <a:latin typeface="+mn-lt"/>
              </a:rPr>
              <a:t>clause allows the programmer to define a list of variables as “thread-private”.  </a:t>
            </a:r>
          </a:p>
          <a:p>
            <a:r>
              <a:rPr lang="en-US" dirty="0">
                <a:latin typeface="+mn-lt"/>
              </a:rPr>
              <a:t>Each thread will be given a private copy of every variable in the comma-separated list</a:t>
            </a:r>
          </a:p>
          <a:p>
            <a:r>
              <a:rPr lang="en-US" b="1" dirty="0" err="1">
                <a:solidFill>
                  <a:srgbClr val="FF0000"/>
                </a:solidFill>
                <a:latin typeface="+mn-lt"/>
              </a:rPr>
              <a:t>firstprivate</a:t>
            </a:r>
            <a:r>
              <a:rPr lang="en-US" b="1" dirty="0">
                <a:solidFill>
                  <a:srgbClr val="FF0000"/>
                </a:solidFill>
                <a:latin typeface="+mn-lt"/>
              </a:rPr>
              <a:t> </a:t>
            </a:r>
            <a:r>
              <a:rPr lang="en-US" dirty="0">
                <a:latin typeface="+mn-lt"/>
              </a:rPr>
              <a:t>is like private except that the private values are initialized to the same value used on the host.  </a:t>
            </a:r>
            <a:r>
              <a:rPr lang="en-US" b="1" dirty="0">
                <a:solidFill>
                  <a:srgbClr val="FF0000"/>
                </a:solidFill>
                <a:latin typeface="+mn-lt"/>
              </a:rPr>
              <a:t>private</a:t>
            </a:r>
            <a:r>
              <a:rPr lang="en-US" dirty="0">
                <a:latin typeface="+mn-lt"/>
              </a:rPr>
              <a:t> variables are uninitialized.</a:t>
            </a:r>
            <a:endParaRPr lang="en-US" b="1" dirty="0">
              <a:solidFill>
                <a:srgbClr val="FF0000"/>
              </a:solidFill>
              <a:latin typeface="+mn-lt"/>
            </a:endParaRPr>
          </a:p>
        </p:txBody>
      </p:sp>
      <p:sp>
        <p:nvSpPr>
          <p:cNvPr id="4" name="Text Placeholder 3">
            <a:extLst>
              <a:ext uri="{FF2B5EF4-FFF2-40B4-BE49-F238E27FC236}">
                <a16:creationId xmlns:a16="http://schemas.microsoft.com/office/drawing/2014/main" id="{A37D000D-61A3-4A42-AE23-4226ECEB855B}"/>
              </a:ext>
            </a:extLst>
          </p:cNvPr>
          <p:cNvSpPr>
            <a:spLocks noGrp="1"/>
          </p:cNvSpPr>
          <p:nvPr>
            <p:ph type="body" sz="quarter" idx="10"/>
          </p:nvPr>
        </p:nvSpPr>
        <p:spPr/>
        <p:txBody>
          <a:bodyPr/>
          <a:lstStyle/>
          <a:p>
            <a:endParaRPr lang="en-US" dirty="0"/>
          </a:p>
        </p:txBody>
      </p:sp>
      <p:sp>
        <p:nvSpPr>
          <p:cNvPr id="6" name="TextBox 5">
            <a:extLst>
              <a:ext uri="{FF2B5EF4-FFF2-40B4-BE49-F238E27FC236}">
                <a16:creationId xmlns:a16="http://schemas.microsoft.com/office/drawing/2014/main" id="{2FA3024C-AA1F-4E40-8DFD-44AE4E8637BE}"/>
              </a:ext>
            </a:extLst>
          </p:cNvPr>
          <p:cNvSpPr txBox="1"/>
          <p:nvPr/>
        </p:nvSpPr>
        <p:spPr>
          <a:xfrm>
            <a:off x="5199572" y="2130041"/>
            <a:ext cx="5613815" cy="3083921"/>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A64CFF"/>
                </a:solidFill>
                <a:latin typeface="Consolas" panose="020B0609020204030204" pitchFamily="49" charset="0"/>
                <a:cs typeface="Courier New" panose="02070309020205020404" pitchFamily="49" charset="0"/>
              </a:rPr>
              <a:t>double</a:t>
            </a:r>
            <a:r>
              <a:rPr lang="en-US" dirty="0">
                <a:solidFill>
                  <a:schemeClr val="bg1"/>
                </a:solidFill>
                <a:latin typeface="Consolas" panose="020B0609020204030204" pitchFamily="49" charset="0"/>
                <a:cs typeface="Courier New" panose="02070309020205020404" pitchFamily="49" charset="0"/>
              </a:rPr>
              <a:t> tmp[</a:t>
            </a:r>
            <a:r>
              <a:rPr lang="en-US" dirty="0">
                <a:solidFill>
                  <a:srgbClr val="FF8738"/>
                </a:solidFill>
                <a:latin typeface="Consolas" panose="020B0609020204030204" pitchFamily="49" charset="0"/>
                <a:cs typeface="Courier New" panose="02070309020205020404" pitchFamily="49" charset="0"/>
              </a:rPr>
              <a:t>3</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acc kernels loop private(tmp[0:3])</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size;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tmp[</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&lt;value&gt;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tmp[</a:t>
            </a:r>
            <a:r>
              <a:rPr lang="en-US" dirty="0">
                <a:solidFill>
                  <a:srgbClr val="FF8738"/>
                </a:solidFill>
                <a:latin typeface="Consolas" panose="020B0609020204030204" pitchFamily="49" charset="0"/>
                <a:cs typeface="Courier New" panose="02070309020205020404" pitchFamily="49" charset="0"/>
              </a:rPr>
              <a:t>1</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&lt;value&gt;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tmp[</a:t>
            </a:r>
            <a:r>
              <a:rPr lang="en-US" dirty="0">
                <a:solidFill>
                  <a:srgbClr val="FF8738"/>
                </a:solidFill>
                <a:latin typeface="Consolas" panose="020B0609020204030204" pitchFamily="49" charset="0"/>
                <a:cs typeface="Courier New" panose="02070309020205020404" pitchFamily="49" charset="0"/>
              </a:rPr>
              <a:t>2</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&lt;value&gt;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chemeClr val="accent2">
                    <a:lumMod val="60000"/>
                    <a:lumOff val="40000"/>
                  </a:schemeClr>
                </a:solidFill>
                <a:latin typeface="Consolas" panose="020B0609020204030204" pitchFamily="49" charset="0"/>
                <a:cs typeface="Courier New" panose="02070309020205020404" pitchFamily="49" charset="0"/>
              </a:rPr>
              <a:t>// note that the host value of “</a:t>
            </a:r>
            <a:r>
              <a:rPr lang="en-US" dirty="0" err="1">
                <a:solidFill>
                  <a:schemeClr val="accent2">
                    <a:lumMod val="60000"/>
                    <a:lumOff val="40000"/>
                  </a:schemeClr>
                </a:solidFill>
                <a:latin typeface="Consolas" panose="020B0609020204030204" pitchFamily="49" charset="0"/>
                <a:cs typeface="Courier New" panose="02070309020205020404" pitchFamily="49" charset="0"/>
              </a:rPr>
              <a:t>tmp</a:t>
            </a:r>
            <a:r>
              <a:rPr lang="en-US" dirty="0">
                <a:solidFill>
                  <a:schemeClr val="accent2">
                    <a:lumMod val="60000"/>
                    <a:lumOff val="40000"/>
                  </a:schemeClr>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accent2">
                    <a:lumMod val="60000"/>
                    <a:lumOff val="40000"/>
                  </a:schemeClr>
                </a:solidFill>
                <a:latin typeface="Consolas" panose="020B0609020204030204" pitchFamily="49" charset="0"/>
                <a:cs typeface="Courier New" panose="02070309020205020404" pitchFamily="49" charset="0"/>
              </a:rPr>
              <a:t>// remains unchanged.</a:t>
            </a:r>
          </a:p>
        </p:txBody>
      </p:sp>
    </p:spTree>
    <p:extLst>
      <p:ext uri="{BB962C8B-B14F-4D97-AF65-F5344CB8AC3E}">
        <p14:creationId xmlns:p14="http://schemas.microsoft.com/office/powerpoint/2010/main" val="358374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B2F-F2CB-449C-B9DF-77994FE9E1DF}"/>
              </a:ext>
            </a:extLst>
          </p:cNvPr>
          <p:cNvSpPr>
            <a:spLocks noGrp="1"/>
          </p:cNvSpPr>
          <p:nvPr>
            <p:ph type="title"/>
          </p:nvPr>
        </p:nvSpPr>
        <p:spPr/>
        <p:txBody>
          <a:bodyPr/>
          <a:lstStyle/>
          <a:p>
            <a:r>
              <a:rPr lang="en-US" dirty="0"/>
              <a:t>Gang, Worker, and Vector clauses</a:t>
            </a:r>
          </a:p>
        </p:txBody>
      </p:sp>
      <p:sp>
        <p:nvSpPr>
          <p:cNvPr id="3" name="Content Placeholder 2">
            <a:extLst>
              <a:ext uri="{FF2B5EF4-FFF2-40B4-BE49-F238E27FC236}">
                <a16:creationId xmlns:a16="http://schemas.microsoft.com/office/drawing/2014/main" id="{3069B362-31EF-4596-BA0B-6360C54A4247}"/>
              </a:ext>
            </a:extLst>
          </p:cNvPr>
          <p:cNvSpPr>
            <a:spLocks noGrp="1"/>
          </p:cNvSpPr>
          <p:nvPr>
            <p:ph idx="1"/>
          </p:nvPr>
        </p:nvSpPr>
        <p:spPr>
          <a:xfrm>
            <a:off x="419641" y="1585876"/>
            <a:ext cx="4891164" cy="3302996"/>
          </a:xfrm>
        </p:spPr>
        <p:txBody>
          <a:bodyPr/>
          <a:lstStyle/>
          <a:p>
            <a:pPr defTabSz="914400"/>
            <a:r>
              <a:rPr lang="en-US" dirty="0"/>
              <a:t>The developer can instruct the compiler which levels of parallelism to use on given loops by adding clauses:</a:t>
            </a:r>
          </a:p>
          <a:p>
            <a:pPr defTabSz="914400"/>
            <a:r>
              <a:rPr lang="en-US" dirty="0">
                <a:solidFill>
                  <a:schemeClr val="accent4"/>
                </a:solidFill>
              </a:rPr>
              <a:t>gang</a:t>
            </a:r>
            <a:r>
              <a:rPr lang="en-US" dirty="0"/>
              <a:t> – Mark this loop for gang parallelism</a:t>
            </a:r>
          </a:p>
          <a:p>
            <a:pPr defTabSz="914400"/>
            <a:r>
              <a:rPr lang="en-US" dirty="0">
                <a:solidFill>
                  <a:schemeClr val="accent4"/>
                </a:solidFill>
              </a:rPr>
              <a:t>worker</a:t>
            </a:r>
            <a:r>
              <a:rPr lang="en-US" dirty="0"/>
              <a:t> – Mark this loop for worker parallelism</a:t>
            </a:r>
          </a:p>
          <a:p>
            <a:pPr defTabSz="914400"/>
            <a:r>
              <a:rPr lang="en-US" dirty="0">
                <a:solidFill>
                  <a:schemeClr val="accent4"/>
                </a:solidFill>
              </a:rPr>
              <a:t>vector</a:t>
            </a:r>
            <a:r>
              <a:rPr lang="en-US" dirty="0"/>
              <a:t> – Mark this loop for vector parallelism</a:t>
            </a:r>
          </a:p>
          <a:p>
            <a:pPr marL="0" indent="0" defTabSz="914400">
              <a:buNone/>
            </a:pPr>
            <a:r>
              <a:rPr lang="en-US" dirty="0"/>
              <a:t>These can be combined on the same loop.</a:t>
            </a:r>
          </a:p>
          <a:p>
            <a:pPr marL="0" indent="0" defTabSz="914400">
              <a:buNone/>
            </a:pPr>
            <a:endParaRPr lang="en-US" dirty="0"/>
          </a:p>
        </p:txBody>
      </p:sp>
      <p:sp>
        <p:nvSpPr>
          <p:cNvPr id="6" name="TextBox 5">
            <a:extLst>
              <a:ext uri="{FF2B5EF4-FFF2-40B4-BE49-F238E27FC236}">
                <a16:creationId xmlns:a16="http://schemas.microsoft.com/office/drawing/2014/main" id="{BBA4A101-C3EE-4E93-996E-9CEAE466592A}"/>
              </a:ext>
            </a:extLst>
          </p:cNvPr>
          <p:cNvSpPr txBox="1"/>
          <p:nvPr/>
        </p:nvSpPr>
        <p:spPr>
          <a:xfrm>
            <a:off x="5486400" y="1602296"/>
            <a:ext cx="4805267" cy="1837426"/>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acc parallel loop gang</a:t>
            </a:r>
            <a:endParaRPr lang="en-US" dirty="0">
              <a:solidFill>
                <a:srgbClr val="3051FF"/>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size;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acc loop worker</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size;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acc loop vector</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k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k &lt; size; k</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c[i][j] += a[i][k] * b[k][j];</a:t>
            </a:r>
          </a:p>
        </p:txBody>
      </p:sp>
      <p:sp>
        <p:nvSpPr>
          <p:cNvPr id="7" name="TextBox 6">
            <a:extLst>
              <a:ext uri="{FF2B5EF4-FFF2-40B4-BE49-F238E27FC236}">
                <a16:creationId xmlns:a16="http://schemas.microsoft.com/office/drawing/2014/main" id="{5D7E6729-7046-41B1-8DAD-783F12EF82F3}"/>
              </a:ext>
            </a:extLst>
          </p:cNvPr>
          <p:cNvSpPr txBox="1"/>
          <p:nvPr/>
        </p:nvSpPr>
        <p:spPr>
          <a:xfrm>
            <a:off x="5486399" y="3801291"/>
            <a:ext cx="4805267" cy="1588127"/>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acc parallel loop \ </a:t>
            </a: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        collapse(3) gang vector</a:t>
            </a:r>
            <a:endParaRPr lang="en-US" dirty="0">
              <a:solidFill>
                <a:srgbClr val="3051FF"/>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size;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size;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k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k &lt; size; k</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c[i][j] += a[i][k] * b[k][j];</a:t>
            </a:r>
          </a:p>
        </p:txBody>
      </p:sp>
    </p:spTree>
    <p:extLst>
      <p:ext uri="{BB962C8B-B14F-4D97-AF65-F5344CB8AC3E}">
        <p14:creationId xmlns:p14="http://schemas.microsoft.com/office/powerpoint/2010/main" val="1422545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B2F-F2CB-449C-B9DF-77994FE9E1DF}"/>
              </a:ext>
            </a:extLst>
          </p:cNvPr>
          <p:cNvSpPr>
            <a:spLocks noGrp="1"/>
          </p:cNvSpPr>
          <p:nvPr>
            <p:ph type="title"/>
          </p:nvPr>
        </p:nvSpPr>
        <p:spPr/>
        <p:txBody>
          <a:bodyPr/>
          <a:lstStyle/>
          <a:p>
            <a:r>
              <a:rPr lang="en-US" dirty="0"/>
              <a:t>seq clause</a:t>
            </a:r>
          </a:p>
        </p:txBody>
      </p:sp>
      <p:sp>
        <p:nvSpPr>
          <p:cNvPr id="3" name="Content Placeholder 2">
            <a:extLst>
              <a:ext uri="{FF2B5EF4-FFF2-40B4-BE49-F238E27FC236}">
                <a16:creationId xmlns:a16="http://schemas.microsoft.com/office/drawing/2014/main" id="{3069B362-31EF-4596-BA0B-6360C54A4247}"/>
              </a:ext>
            </a:extLst>
          </p:cNvPr>
          <p:cNvSpPr>
            <a:spLocks noGrp="1"/>
          </p:cNvSpPr>
          <p:nvPr>
            <p:ph idx="1"/>
          </p:nvPr>
        </p:nvSpPr>
        <p:spPr>
          <a:xfrm>
            <a:off x="419641" y="1585875"/>
            <a:ext cx="4891164" cy="3718925"/>
          </a:xfrm>
        </p:spPr>
        <p:txBody>
          <a:bodyPr/>
          <a:lstStyle/>
          <a:p>
            <a:pPr defTabSz="914400"/>
            <a:r>
              <a:rPr lang="en-US" dirty="0"/>
              <a:t>The </a:t>
            </a:r>
            <a:r>
              <a:rPr lang="en-US" b="1" dirty="0">
                <a:solidFill>
                  <a:srgbClr val="FF0000"/>
                </a:solidFill>
              </a:rPr>
              <a:t>seq</a:t>
            </a:r>
            <a:r>
              <a:rPr lang="en-US" dirty="0"/>
              <a:t> clause (short for sequential) will tell the compiler to run the loop sequentially</a:t>
            </a:r>
          </a:p>
          <a:p>
            <a:pPr defTabSz="914400"/>
            <a:r>
              <a:rPr lang="en-US" dirty="0"/>
              <a:t>In the sample code, the compiler will parallelize the outer loops across the parallel threads, but each thread will run the inner-most loop sequentially</a:t>
            </a:r>
          </a:p>
          <a:p>
            <a:pPr defTabSz="914400"/>
            <a:r>
              <a:rPr lang="en-US" dirty="0"/>
              <a:t>The compiler may automatically apply the seq clause to loops as well</a:t>
            </a:r>
          </a:p>
        </p:txBody>
      </p:sp>
      <p:sp>
        <p:nvSpPr>
          <p:cNvPr id="6" name="TextBox 5">
            <a:extLst>
              <a:ext uri="{FF2B5EF4-FFF2-40B4-BE49-F238E27FC236}">
                <a16:creationId xmlns:a16="http://schemas.microsoft.com/office/drawing/2014/main" id="{BBA4A101-C3EE-4E93-996E-9CEAE466592A}"/>
              </a:ext>
            </a:extLst>
          </p:cNvPr>
          <p:cNvSpPr txBox="1"/>
          <p:nvPr/>
        </p:nvSpPr>
        <p:spPr>
          <a:xfrm>
            <a:off x="5590478" y="2397481"/>
            <a:ext cx="4805267" cy="1837426"/>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a:t>
            </a:r>
            <a:endParaRPr lang="en-US" dirty="0">
              <a:solidFill>
                <a:srgbClr val="3051FF"/>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i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i &lt; size;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size;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acc loop seq</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 k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k &lt; size; k</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c[i][j] += a[i][k] * b[k][j];</a:t>
            </a:r>
          </a:p>
        </p:txBody>
      </p:sp>
    </p:spTree>
    <p:extLst>
      <p:ext uri="{BB962C8B-B14F-4D97-AF65-F5344CB8AC3E}">
        <p14:creationId xmlns:p14="http://schemas.microsoft.com/office/powerpoint/2010/main" val="4249188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B2F-F2CB-449C-B9DF-77994FE9E1DF}"/>
              </a:ext>
            </a:extLst>
          </p:cNvPr>
          <p:cNvSpPr>
            <a:spLocks noGrp="1"/>
          </p:cNvSpPr>
          <p:nvPr>
            <p:ph type="title"/>
          </p:nvPr>
        </p:nvSpPr>
        <p:spPr/>
        <p:txBody>
          <a:bodyPr/>
          <a:lstStyle/>
          <a:p>
            <a:r>
              <a:rPr lang="en-US" dirty="0"/>
              <a:t>SCALARs and private clause</a:t>
            </a:r>
          </a:p>
        </p:txBody>
      </p:sp>
      <p:sp>
        <p:nvSpPr>
          <p:cNvPr id="3" name="Content Placeholder 2">
            <a:extLst>
              <a:ext uri="{FF2B5EF4-FFF2-40B4-BE49-F238E27FC236}">
                <a16:creationId xmlns:a16="http://schemas.microsoft.com/office/drawing/2014/main" id="{3069B362-31EF-4596-BA0B-6360C54A4247}"/>
              </a:ext>
            </a:extLst>
          </p:cNvPr>
          <p:cNvSpPr>
            <a:spLocks noGrp="1"/>
          </p:cNvSpPr>
          <p:nvPr>
            <p:ph idx="1"/>
          </p:nvPr>
        </p:nvSpPr>
        <p:spPr>
          <a:xfrm>
            <a:off x="419640" y="1906513"/>
            <a:ext cx="10205687" cy="3718925"/>
          </a:xfrm>
        </p:spPr>
        <p:txBody>
          <a:bodyPr/>
          <a:lstStyle/>
          <a:p>
            <a:r>
              <a:rPr lang="en-US" dirty="0">
                <a:latin typeface="+mn-lt"/>
              </a:rPr>
              <a:t>By default, scalars are </a:t>
            </a:r>
            <a:r>
              <a:rPr lang="en-US" b="1" dirty="0" err="1">
                <a:solidFill>
                  <a:srgbClr val="FF0000"/>
                </a:solidFill>
                <a:latin typeface="+mn-lt"/>
              </a:rPr>
              <a:t>firstprivate</a:t>
            </a:r>
            <a:r>
              <a:rPr lang="en-US" dirty="0">
                <a:latin typeface="+mn-lt"/>
              </a:rPr>
              <a:t> when used in a parallel region and </a:t>
            </a:r>
            <a:r>
              <a:rPr lang="en-US" b="1" dirty="0">
                <a:solidFill>
                  <a:srgbClr val="FF0000"/>
                </a:solidFill>
                <a:latin typeface="+mn-lt"/>
              </a:rPr>
              <a:t>private</a:t>
            </a:r>
            <a:r>
              <a:rPr lang="en-US" dirty="0">
                <a:latin typeface="+mn-lt"/>
              </a:rPr>
              <a:t> when used in a kernels region.</a:t>
            </a:r>
          </a:p>
          <a:p>
            <a:r>
              <a:rPr lang="en-US" dirty="0">
                <a:latin typeface="+mn-lt"/>
              </a:rPr>
              <a:t>Except in some cases, scalars do not need to be added to a private clause.  These cases may include but are not limited to:</a:t>
            </a:r>
          </a:p>
          <a:p>
            <a:pPr marL="457200" lvl="2" indent="-457200">
              <a:buFont typeface="+mj-lt"/>
              <a:buAutoNum type="arabicPeriod"/>
            </a:pPr>
            <a:r>
              <a:rPr lang="en-US" dirty="0">
                <a:solidFill>
                  <a:schemeClr val="bg1"/>
                </a:solidFill>
                <a:latin typeface="+mn-lt"/>
              </a:rPr>
              <a:t>Scalars with global storage such as global variables in C/C++, Module variables in Fortran</a:t>
            </a:r>
          </a:p>
          <a:p>
            <a:pPr marL="457200" lvl="2" indent="-457200">
              <a:buFont typeface="+mj-lt"/>
              <a:buAutoNum type="arabicPeriod"/>
            </a:pPr>
            <a:r>
              <a:rPr lang="en-US" dirty="0">
                <a:solidFill>
                  <a:schemeClr val="bg1"/>
                </a:solidFill>
                <a:latin typeface="+mn-lt"/>
              </a:rPr>
              <a:t>When the scalar is passed by reference to a device subroutine</a:t>
            </a:r>
          </a:p>
          <a:p>
            <a:pPr marL="457200" lvl="2" indent="-457200">
              <a:buFont typeface="+mj-lt"/>
              <a:buAutoNum type="arabicPeriod"/>
            </a:pPr>
            <a:r>
              <a:rPr lang="en-US" dirty="0">
                <a:latin typeface="+mn-lt"/>
              </a:rPr>
              <a:t>When the scalar is used as an </a:t>
            </a:r>
            <a:r>
              <a:rPr lang="en-US" dirty="0" err="1">
                <a:latin typeface="+mn-lt"/>
              </a:rPr>
              <a:t>rvalue</a:t>
            </a:r>
            <a:r>
              <a:rPr lang="en-US" dirty="0">
                <a:latin typeface="+mn-lt"/>
              </a:rPr>
              <a:t> after the compute region, aka “live-out”</a:t>
            </a:r>
            <a:endParaRPr lang="en-US" dirty="0">
              <a:solidFill>
                <a:schemeClr val="bg1"/>
              </a:solidFill>
              <a:latin typeface="+mn-lt"/>
            </a:endParaRPr>
          </a:p>
          <a:p>
            <a:pPr lvl="1"/>
            <a:r>
              <a:rPr lang="en-US" dirty="0">
                <a:latin typeface="+mn-lt"/>
              </a:rPr>
              <a:t>Note that putting scalars in a private clause may actually hurt performance!</a:t>
            </a:r>
          </a:p>
          <a:p>
            <a:pPr lvl="2"/>
            <a:endParaRPr lang="en-US" dirty="0">
              <a:latin typeface="+mn-lt"/>
            </a:endParaRPr>
          </a:p>
          <a:p>
            <a:pPr lvl="1"/>
            <a:endParaRPr lang="en-US" dirty="0">
              <a:latin typeface="+mn-lt"/>
            </a:endParaRPr>
          </a:p>
        </p:txBody>
      </p:sp>
      <p:sp>
        <p:nvSpPr>
          <p:cNvPr id="4" name="Text Placeholder 3">
            <a:extLst>
              <a:ext uri="{FF2B5EF4-FFF2-40B4-BE49-F238E27FC236}">
                <a16:creationId xmlns:a16="http://schemas.microsoft.com/office/drawing/2014/main" id="{A37D000D-61A3-4A42-AE23-4226ECEB855B}"/>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577250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3F2E-1E44-4981-B29D-74E602209182}"/>
              </a:ext>
            </a:extLst>
          </p:cNvPr>
          <p:cNvSpPr>
            <a:spLocks noGrp="1"/>
          </p:cNvSpPr>
          <p:nvPr>
            <p:ph type="title"/>
          </p:nvPr>
        </p:nvSpPr>
        <p:spPr/>
        <p:txBody>
          <a:bodyPr/>
          <a:lstStyle/>
          <a:p>
            <a:r>
              <a:rPr lang="en-US" dirty="0"/>
              <a:t>Adjusting gangs, Workers, and </a:t>
            </a:r>
            <a:r>
              <a:rPr lang="en-US" dirty="0" err="1"/>
              <a:t>VEctors</a:t>
            </a:r>
            <a:endParaRPr lang="en-US" dirty="0"/>
          </a:p>
        </p:txBody>
      </p:sp>
      <p:sp>
        <p:nvSpPr>
          <p:cNvPr id="3" name="TextBox 2">
            <a:extLst>
              <a:ext uri="{FF2B5EF4-FFF2-40B4-BE49-F238E27FC236}">
                <a16:creationId xmlns:a16="http://schemas.microsoft.com/office/drawing/2014/main" id="{282F1395-4DEC-48C1-9258-10EA27811140}"/>
              </a:ext>
            </a:extLst>
          </p:cNvPr>
          <p:cNvSpPr txBox="1"/>
          <p:nvPr/>
        </p:nvSpPr>
        <p:spPr>
          <a:xfrm>
            <a:off x="6053509" y="2036488"/>
            <a:ext cx="4590974" cy="2834622"/>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acc parallel num_gangs(2) \</a:t>
            </a: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	num_workers(2) vector_length(32)</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	#pragma acc loop gang worker</a:t>
            </a:r>
          </a:p>
          <a:p>
            <a:pPr defTabSz="228600">
              <a:lnSpc>
                <a:spcPct val="90000"/>
              </a:lnSpc>
            </a:pPr>
            <a:r>
              <a:rPr lang="en-US" dirty="0">
                <a:solidFill>
                  <a:srgbClr val="5570FD"/>
                </a:solidFill>
                <a:latin typeface="Consolas" panose="020B0609020204030204" pitchFamily="49" charset="0"/>
                <a:cs typeface="Courier New" panose="02070309020205020404" pitchFamily="49" charset="0"/>
              </a:rPr>
              <a:t>	for</a:t>
            </a:r>
            <a:r>
              <a:rPr lang="en-US" dirty="0">
                <a:solidFill>
                  <a:schemeClr val="bg1"/>
                </a:solidFill>
                <a:latin typeface="Consolas" panose="020B0609020204030204" pitchFamily="49" charset="0"/>
                <a:cs typeface="Courier New" panose="02070309020205020404" pitchFamily="49" charset="0"/>
              </a:rPr>
              <a:t>(</a:t>
            </a:r>
            <a:r>
              <a:rPr lang="en-US" dirty="0">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x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x &lt; </a:t>
            </a:r>
            <a:r>
              <a:rPr lang="en-US" dirty="0">
                <a:solidFill>
                  <a:srgbClr val="FF8738"/>
                </a:solidFill>
                <a:latin typeface="Consolas" panose="020B0609020204030204" pitchFamily="49" charset="0"/>
                <a:cs typeface="Courier New" panose="02070309020205020404" pitchFamily="49" charset="0"/>
              </a:rPr>
              <a:t>4</a:t>
            </a:r>
            <a:r>
              <a:rPr lang="en-US" dirty="0">
                <a:solidFill>
                  <a:schemeClr val="bg1"/>
                </a:solidFill>
                <a:latin typeface="Consolas" panose="020B0609020204030204" pitchFamily="49" charset="0"/>
                <a:cs typeface="Courier New" panose="02070309020205020404" pitchFamily="49" charset="0"/>
              </a:rPr>
              <a:t>; x</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acc loop vector</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5570FD"/>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y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y &lt; </a:t>
            </a:r>
            <a:r>
              <a:rPr lang="en-US" dirty="0">
                <a:solidFill>
                  <a:srgbClr val="FF8738"/>
                </a:solidFill>
                <a:latin typeface="Consolas" panose="020B0609020204030204" pitchFamily="49" charset="0"/>
                <a:cs typeface="Courier New" panose="02070309020205020404" pitchFamily="49" charset="0"/>
              </a:rPr>
              <a:t>32</a:t>
            </a:r>
            <a:r>
              <a:rPr lang="en-US" dirty="0">
                <a:solidFill>
                  <a:schemeClr val="bg1"/>
                </a:solidFill>
                <a:latin typeface="Consolas" panose="020B0609020204030204" pitchFamily="49" charset="0"/>
                <a:cs typeface="Courier New" panose="02070309020205020404" pitchFamily="49" charset="0"/>
              </a:rPr>
              <a:t>; y</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array[x][y]</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p:txBody>
      </p:sp>
      <p:sp>
        <p:nvSpPr>
          <p:cNvPr id="5" name="Content Placeholder 2">
            <a:extLst>
              <a:ext uri="{FF2B5EF4-FFF2-40B4-BE49-F238E27FC236}">
                <a16:creationId xmlns:a16="http://schemas.microsoft.com/office/drawing/2014/main" id="{17229A96-702F-4A43-AE56-EC2427D02C88}"/>
              </a:ext>
            </a:extLst>
          </p:cNvPr>
          <p:cNvSpPr txBox="1">
            <a:spLocks/>
          </p:cNvSpPr>
          <p:nvPr/>
        </p:nvSpPr>
        <p:spPr>
          <a:xfrm>
            <a:off x="419418" y="1720543"/>
            <a:ext cx="5367897" cy="3718925"/>
          </a:xfrm>
          <a:prstGeom prst="rect">
            <a:avLst/>
          </a:prstGeom>
        </p:spPr>
        <p:txBody>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defTabSz="914400">
              <a:buNone/>
            </a:pPr>
            <a:r>
              <a:rPr lang="en-US" kern="0" dirty="0"/>
              <a:t>The compiler will choose a number of gangs, workers, and a vector length for you, but you can change it with clauses.</a:t>
            </a:r>
          </a:p>
          <a:p>
            <a:pPr defTabSz="914400"/>
            <a:r>
              <a:rPr lang="en-US" b="1" kern="0" dirty="0" err="1">
                <a:solidFill>
                  <a:schemeClr val="accent4"/>
                </a:solidFill>
              </a:rPr>
              <a:t>num_gangs</a:t>
            </a:r>
            <a:r>
              <a:rPr lang="en-US" b="1" kern="0" dirty="0">
                <a:solidFill>
                  <a:schemeClr val="accent4"/>
                </a:solidFill>
              </a:rPr>
              <a:t>(N)</a:t>
            </a:r>
            <a:r>
              <a:rPr lang="en-US" kern="0" dirty="0">
                <a:solidFill>
                  <a:schemeClr val="accent4"/>
                </a:solidFill>
              </a:rPr>
              <a:t> </a:t>
            </a:r>
            <a:r>
              <a:rPr lang="en-US" kern="0" dirty="0"/>
              <a:t>– Generate N gangs for this parallel region</a:t>
            </a:r>
            <a:endParaRPr lang="en-US" kern="0" dirty="0">
              <a:solidFill>
                <a:schemeClr val="accent4"/>
              </a:solidFill>
            </a:endParaRPr>
          </a:p>
          <a:p>
            <a:pPr defTabSz="914400"/>
            <a:r>
              <a:rPr lang="en-US" b="1" kern="0" dirty="0" err="1">
                <a:solidFill>
                  <a:schemeClr val="accent4"/>
                </a:solidFill>
              </a:rPr>
              <a:t>num_workers</a:t>
            </a:r>
            <a:r>
              <a:rPr lang="en-US" b="1" kern="0" dirty="0">
                <a:solidFill>
                  <a:schemeClr val="accent4"/>
                </a:solidFill>
              </a:rPr>
              <a:t>(M)</a:t>
            </a:r>
            <a:r>
              <a:rPr lang="en-US" kern="0" dirty="0">
                <a:solidFill>
                  <a:schemeClr val="accent4"/>
                </a:solidFill>
              </a:rPr>
              <a:t> </a:t>
            </a:r>
            <a:r>
              <a:rPr lang="en-US" kern="0" dirty="0"/>
              <a:t>– Generate M workers for this parallel region</a:t>
            </a:r>
            <a:endParaRPr lang="en-US" kern="0" dirty="0">
              <a:solidFill>
                <a:schemeClr val="accent4"/>
              </a:solidFill>
            </a:endParaRPr>
          </a:p>
          <a:p>
            <a:pPr defTabSz="914400"/>
            <a:r>
              <a:rPr lang="en-US" b="1" kern="0" dirty="0" err="1">
                <a:solidFill>
                  <a:schemeClr val="accent4"/>
                </a:solidFill>
              </a:rPr>
              <a:t>vector_length</a:t>
            </a:r>
            <a:r>
              <a:rPr lang="en-US" b="1" kern="0" dirty="0">
                <a:solidFill>
                  <a:schemeClr val="accent4"/>
                </a:solidFill>
              </a:rPr>
              <a:t>(Q)</a:t>
            </a:r>
            <a:r>
              <a:rPr lang="en-US" kern="0" dirty="0">
                <a:solidFill>
                  <a:schemeClr val="accent4"/>
                </a:solidFill>
              </a:rPr>
              <a:t> </a:t>
            </a:r>
            <a:r>
              <a:rPr lang="en-US" kern="0" dirty="0"/>
              <a:t>– Use a vector length of Q for this parallel region</a:t>
            </a:r>
            <a:endParaRPr lang="en-US" b="1" kern="0" dirty="0">
              <a:solidFill>
                <a:schemeClr val="accent4"/>
              </a:solidFill>
            </a:endParaRPr>
          </a:p>
        </p:txBody>
      </p:sp>
    </p:spTree>
    <p:extLst>
      <p:ext uri="{BB962C8B-B14F-4D97-AF65-F5344CB8AC3E}">
        <p14:creationId xmlns:p14="http://schemas.microsoft.com/office/powerpoint/2010/main" val="240739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20981" y="281527"/>
            <a:ext cx="9976104" cy="535531"/>
          </a:xfrm>
        </p:spPr>
        <p:txBody>
          <a:bodyPr/>
          <a:lstStyle/>
          <a:p>
            <a:r>
              <a:rPr lang="en-US" sz="3200" dirty="0"/>
              <a:t>Collapse Clause with Vector Length</a:t>
            </a:r>
          </a:p>
        </p:txBody>
      </p:sp>
      <p:sp>
        <p:nvSpPr>
          <p:cNvPr id="4" name="TextBox 3"/>
          <p:cNvSpPr txBox="1"/>
          <p:nvPr>
            <p:custDataLst>
              <p:tags r:id="rId2"/>
            </p:custDataLst>
          </p:nvPr>
        </p:nvSpPr>
        <p:spPr>
          <a:xfrm>
            <a:off x="959667" y="952500"/>
            <a:ext cx="9098733" cy="5047475"/>
          </a:xfrm>
          <a:prstGeom prst="rect">
            <a:avLst/>
          </a:prstGeom>
          <a:noFill/>
        </p:spPr>
        <p:txBody>
          <a:bodyPr wrap="square" lIns="91386" tIns="45690" rIns="91386" bIns="45690" rtlCol="0">
            <a:spAutoFit/>
          </a:bodyPr>
          <a:lstStyle/>
          <a:p>
            <a:r>
              <a:rPr lang="en-US" sz="1400" b="1" dirty="0">
                <a:solidFill>
                  <a:srgbClr val="4091F0"/>
                </a:solidFill>
                <a:latin typeface="Courier New" pitchFamily="49" charset="0"/>
                <a:cs typeface="Courier New" pitchFamily="49" charset="0"/>
              </a:rPr>
              <a:t>#pragma </a:t>
            </a:r>
            <a:r>
              <a:rPr lang="en-US" sz="1400" b="1" dirty="0" err="1">
                <a:solidFill>
                  <a:srgbClr val="4091F0"/>
                </a:solidFill>
                <a:latin typeface="Courier New" pitchFamily="49" charset="0"/>
                <a:cs typeface="Courier New" pitchFamily="49" charset="0"/>
              </a:rPr>
              <a:t>acc</a:t>
            </a:r>
            <a:r>
              <a:rPr lang="en-US" sz="1400" b="1" dirty="0">
                <a:solidFill>
                  <a:srgbClr val="4091F0"/>
                </a:solidFill>
                <a:latin typeface="Courier New" pitchFamily="49" charset="0"/>
                <a:cs typeface="Courier New" pitchFamily="49" charset="0"/>
              </a:rPr>
              <a:t> data copy(A[:n*m]) </a:t>
            </a:r>
            <a:r>
              <a:rPr lang="en-US" sz="1400" b="1" dirty="0" err="1">
                <a:solidFill>
                  <a:srgbClr val="4091F0"/>
                </a:solidFill>
                <a:latin typeface="Courier New" pitchFamily="49" charset="0"/>
                <a:cs typeface="Courier New" pitchFamily="49" charset="0"/>
              </a:rPr>
              <a:t>copyin</a:t>
            </a:r>
            <a:r>
              <a:rPr lang="en-US" sz="1400" b="1" dirty="0">
                <a:solidFill>
                  <a:srgbClr val="4091F0"/>
                </a:solidFill>
                <a:latin typeface="Courier New" pitchFamily="49" charset="0"/>
                <a:cs typeface="Courier New" pitchFamily="49" charset="0"/>
              </a:rPr>
              <a:t>(Anew[:n*m])</a:t>
            </a:r>
          </a:p>
          <a:p>
            <a:r>
              <a:rPr lang="en-US" sz="1400" b="1" dirty="0">
                <a:solidFill>
                  <a:schemeClr val="bg1"/>
                </a:solidFill>
                <a:latin typeface="Courier New" pitchFamily="49" charset="0"/>
                <a:cs typeface="Courier New" pitchFamily="49" charset="0"/>
              </a:rPr>
              <a:t>while ( err &gt; </a:t>
            </a:r>
            <a:r>
              <a:rPr lang="en-US" sz="1400" b="1" dirty="0" err="1">
                <a:solidFill>
                  <a:schemeClr val="bg1"/>
                </a:solidFill>
                <a:latin typeface="Courier New" pitchFamily="49" charset="0"/>
                <a:cs typeface="Courier New" pitchFamily="49" charset="0"/>
              </a:rPr>
              <a:t>tol</a:t>
            </a:r>
            <a:r>
              <a:rPr lang="en-US" sz="1400" b="1" dirty="0">
                <a:solidFill>
                  <a:schemeClr val="bg1"/>
                </a:solidFill>
                <a:latin typeface="Courier New" pitchFamily="49" charset="0"/>
                <a:cs typeface="Courier New" pitchFamily="49" charset="0"/>
              </a:rPr>
              <a:t> &amp;&amp;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 &lt; </a:t>
            </a:r>
            <a:r>
              <a:rPr lang="en-US" sz="1400" b="1" dirty="0" err="1">
                <a:solidFill>
                  <a:schemeClr val="bg1"/>
                </a:solidFill>
                <a:latin typeface="Courier New" pitchFamily="49" charset="0"/>
                <a:cs typeface="Courier New" pitchFamily="49" charset="0"/>
              </a:rPr>
              <a:t>iter_max</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err=0.0;</a:t>
            </a:r>
          </a:p>
          <a:p>
            <a:endParaRPr lang="en-US" sz="1400" b="1" dirty="0">
              <a:solidFill>
                <a:schemeClr val="tx2">
                  <a:lumMod val="50000"/>
                </a:schemeClr>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reduction(</a:t>
            </a:r>
            <a:r>
              <a:rPr lang="en-US" sz="1400" b="1" dirty="0" err="1">
                <a:solidFill>
                  <a:schemeClr val="tx2">
                    <a:lumMod val="60000"/>
                    <a:lumOff val="40000"/>
                  </a:schemeClr>
                </a:solidFill>
                <a:latin typeface="Courier New" pitchFamily="49" charset="0"/>
                <a:cs typeface="Courier New" pitchFamily="49" charset="0"/>
              </a:rPr>
              <a:t>max:err</a:t>
            </a:r>
            <a:r>
              <a:rPr lang="en-US" sz="1400" b="1" dirty="0">
                <a:solidFill>
                  <a:schemeClr val="tx2">
                    <a:lumMod val="60000"/>
                    <a:lumOff val="40000"/>
                  </a:schemeClr>
                </a:solidFill>
                <a:latin typeface="Courier New" pitchFamily="49" charset="0"/>
                <a:cs typeface="Courier New" pitchFamily="49" charset="0"/>
              </a:rPr>
              <a:t>) </a:t>
            </a:r>
            <a:r>
              <a:rPr lang="en-US" sz="1400" b="1" dirty="0">
                <a:solidFill>
                  <a:schemeClr val="accent4"/>
                </a:solidFill>
                <a:latin typeface="Courier New" pitchFamily="49" charset="0"/>
                <a:cs typeface="Courier New" pitchFamily="49" charset="0"/>
              </a:rPr>
              <a:t>collapse(2) </a:t>
            </a:r>
            <a:r>
              <a:rPr lang="en-US" sz="1400" b="1" dirty="0" err="1">
                <a:solidFill>
                  <a:schemeClr val="accent4"/>
                </a:solidFill>
                <a:latin typeface="Courier New" pitchFamily="49" charset="0"/>
                <a:cs typeface="Courier New" pitchFamily="49" charset="0"/>
              </a:rPr>
              <a:t>vector_length</a:t>
            </a:r>
            <a:r>
              <a:rPr lang="en-US" sz="1400" b="1" dirty="0">
                <a:solidFill>
                  <a:schemeClr val="accent4"/>
                </a:solidFill>
                <a:latin typeface="Courier New" pitchFamily="49" charset="0"/>
                <a:cs typeface="Courier New" pitchFamily="49" charset="0"/>
              </a:rPr>
              <a:t>(1024) </a:t>
            </a:r>
            <a:r>
              <a:rPr lang="en-US" sz="1400" b="1" dirty="0">
                <a:solidFill>
                  <a:schemeClr val="tx2">
                    <a:lumMod val="60000"/>
                    <a:lumOff val="40000"/>
                  </a:schemeClr>
                </a:solidFill>
                <a:latin typeface="Courier New" pitchFamily="49" charset="0"/>
                <a:cs typeface="Courier New" pitchFamily="49" charset="0"/>
              </a:rPr>
              <a:t>\</a:t>
            </a:r>
          </a:p>
          <a:p>
            <a:r>
              <a:rPr lang="en-US" sz="1400" b="1" dirty="0">
                <a:solidFill>
                  <a:schemeClr val="tx2">
                    <a:lumMod val="60000"/>
                    <a:lumOff val="40000"/>
                  </a:schemeClr>
                </a:solidFill>
                <a:latin typeface="Courier New" pitchFamily="49" charset="0"/>
                <a:cs typeface="Courier New" pitchFamily="49" charset="0"/>
              </a:rPr>
              <a:t>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(A[0:n*m]) copy(Anew[0:n*m])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for(int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0.25 * (A[j][i+1] + A[j][i-1] +</a:t>
            </a:r>
          </a:p>
          <a:p>
            <a:r>
              <a:rPr lang="en-US" sz="1400" b="1" dirty="0">
                <a:solidFill>
                  <a:schemeClr val="bg1"/>
                </a:solidFill>
                <a:latin typeface="Courier New" pitchFamily="49" charset="0"/>
                <a:cs typeface="Courier New" pitchFamily="49" charset="0"/>
              </a:rPr>
              <a:t>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err = max(err, abs(Anew[j][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endParaRPr lang="en-US" sz="1400" b="1" dirty="0">
              <a:solidFill>
                <a:schemeClr val="bg1"/>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a:t>
            </a:r>
            <a:r>
              <a:rPr lang="en-US" sz="1400" b="1" dirty="0">
                <a:solidFill>
                  <a:schemeClr val="accent4"/>
                </a:solidFill>
                <a:latin typeface="Courier New" pitchFamily="49" charset="0"/>
                <a:cs typeface="Courier New" pitchFamily="49" charset="0"/>
              </a:rPr>
              <a:t>collapse(2) </a:t>
            </a:r>
            <a:r>
              <a:rPr lang="en-US" sz="1400" b="1" dirty="0" err="1">
                <a:solidFill>
                  <a:schemeClr val="accent4"/>
                </a:solidFill>
                <a:latin typeface="Courier New" pitchFamily="49" charset="0"/>
                <a:cs typeface="Courier New" pitchFamily="49" charset="0"/>
              </a:rPr>
              <a:t>vector_length</a:t>
            </a:r>
            <a:r>
              <a:rPr lang="en-US" sz="1400" b="1" dirty="0">
                <a:solidFill>
                  <a:schemeClr val="accent4"/>
                </a:solidFill>
                <a:latin typeface="Courier New" pitchFamily="49" charset="0"/>
                <a:cs typeface="Courier New" pitchFamily="49" charset="0"/>
              </a:rPr>
              <a:t>(1024) </a:t>
            </a:r>
            <a:r>
              <a:rPr lang="en-US" sz="1400" b="1" dirty="0">
                <a:solidFill>
                  <a:schemeClr val="tx2">
                    <a:lumMod val="60000"/>
                    <a:lumOff val="40000"/>
                  </a:schemeClr>
                </a:solidFill>
                <a:latin typeface="Courier New" pitchFamily="49" charset="0"/>
                <a:cs typeface="Courier New" pitchFamily="49" charset="0"/>
              </a:rPr>
              <a:t>\</a:t>
            </a:r>
          </a:p>
          <a:p>
            <a:r>
              <a:rPr lang="en-US" sz="1400" b="1" dirty="0">
                <a:solidFill>
                  <a:schemeClr val="tx2">
                    <a:lumMod val="60000"/>
                    <a:lumOff val="40000"/>
                  </a:schemeClr>
                </a:solidFill>
                <a:latin typeface="Courier New" pitchFamily="49" charset="0"/>
                <a:cs typeface="Courier New" pitchFamily="49" charset="0"/>
              </a:rPr>
              <a:t>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(Anew[0:n*m]) </a:t>
            </a:r>
            <a:r>
              <a:rPr lang="en-US" sz="1400" b="1" dirty="0" err="1">
                <a:solidFill>
                  <a:schemeClr val="tx2">
                    <a:lumMod val="60000"/>
                    <a:lumOff val="40000"/>
                  </a:schemeClr>
                </a:solidFill>
                <a:latin typeface="Courier New" pitchFamily="49" charset="0"/>
                <a:cs typeface="Courier New" pitchFamily="49" charset="0"/>
              </a:rPr>
              <a:t>copyout</a:t>
            </a:r>
            <a:r>
              <a:rPr lang="en-US" sz="1400" b="1" dirty="0">
                <a:solidFill>
                  <a:schemeClr val="tx2">
                    <a:lumMod val="60000"/>
                    <a:lumOff val="40000"/>
                  </a:schemeClr>
                </a:solidFill>
                <a:latin typeface="Courier New" pitchFamily="49" charset="0"/>
                <a:cs typeface="Courier New" pitchFamily="49" charset="0"/>
              </a:rPr>
              <a:t>(A[0:n*m])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a:t>
            </a:r>
          </a:p>
        </p:txBody>
      </p:sp>
    </p:spTree>
    <p:extLst>
      <p:ext uri="{BB962C8B-B14F-4D97-AF65-F5344CB8AC3E}">
        <p14:creationId xmlns:p14="http://schemas.microsoft.com/office/powerpoint/2010/main" val="3646645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7FAA-C1EC-4369-BBD5-47D51FB55ED1}"/>
              </a:ext>
            </a:extLst>
          </p:cNvPr>
          <p:cNvSpPr>
            <a:spLocks noGrp="1"/>
          </p:cNvSpPr>
          <p:nvPr>
            <p:ph type="title"/>
          </p:nvPr>
        </p:nvSpPr>
        <p:spPr>
          <a:xfrm>
            <a:off x="498348" y="2176772"/>
            <a:ext cx="9976104" cy="1149232"/>
          </a:xfrm>
        </p:spPr>
        <p:txBody>
          <a:bodyPr/>
          <a:lstStyle/>
          <a:p>
            <a:r>
              <a:rPr lang="en-US" dirty="0"/>
              <a:t>Gangs, Workers, and Vectors Demystified</a:t>
            </a:r>
          </a:p>
        </p:txBody>
      </p:sp>
    </p:spTree>
    <p:extLst>
      <p:ext uri="{BB962C8B-B14F-4D97-AF65-F5344CB8AC3E}">
        <p14:creationId xmlns:p14="http://schemas.microsoft.com/office/powerpoint/2010/main" val="3180773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9C4B9-7892-4CCD-86BE-8453E86749FA}"/>
              </a:ext>
            </a:extLst>
          </p:cNvPr>
          <p:cNvSpPr>
            <a:spLocks noGrp="1"/>
          </p:cNvSpPr>
          <p:nvPr>
            <p:ph type="title"/>
          </p:nvPr>
        </p:nvSpPr>
        <p:spPr/>
        <p:txBody>
          <a:bodyPr/>
          <a:lstStyle/>
          <a:p>
            <a:r>
              <a:rPr lang="en-US" dirty="0"/>
              <a:t>OpenACC Speed-up</a:t>
            </a:r>
          </a:p>
        </p:txBody>
      </p:sp>
      <p:graphicFrame>
        <p:nvGraphicFramePr>
          <p:cNvPr id="7" name="Content Placeholder 6">
            <a:extLst>
              <a:ext uri="{FF2B5EF4-FFF2-40B4-BE49-F238E27FC236}">
                <a16:creationId xmlns:a16="http://schemas.microsoft.com/office/drawing/2014/main" id="{0895A406-DFE6-47E9-B648-6F9BDC7779F7}"/>
              </a:ext>
            </a:extLst>
          </p:cNvPr>
          <p:cNvGraphicFramePr>
            <a:graphicFrameLocks noGrp="1"/>
          </p:cNvGraphicFramePr>
          <p:nvPr>
            <p:ph idx="1"/>
            <p:extLst>
              <p:ext uri="{D42A27DB-BD31-4B8C-83A1-F6EECF244321}">
                <p14:modId xmlns:p14="http://schemas.microsoft.com/office/powerpoint/2010/main" val="354159463"/>
              </p:ext>
            </p:extLst>
          </p:nvPr>
        </p:nvGraphicFramePr>
        <p:xfrm>
          <a:off x="438150" y="1406237"/>
          <a:ext cx="9948863" cy="418567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F070DA4-1E29-476E-88DC-84B3590E04C6}"/>
              </a:ext>
            </a:extLst>
          </p:cNvPr>
          <p:cNvSpPr txBox="1"/>
          <p:nvPr/>
        </p:nvSpPr>
        <p:spPr>
          <a:xfrm>
            <a:off x="3886200" y="5678054"/>
            <a:ext cx="6500813" cy="2585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r">
              <a:lnSpc>
                <a:spcPct val="90000"/>
              </a:lnSpc>
            </a:pPr>
            <a:r>
              <a:rPr lang="en-US" sz="1200" i="1" dirty="0">
                <a:solidFill>
                  <a:schemeClr val="bg1">
                    <a:lumMod val="50000"/>
                    <a:lumOff val="50000"/>
                  </a:schemeClr>
                </a:solidFill>
              </a:rPr>
              <a:t>PGI 18.7, NVIDIA Tesla V100, Intel i9-7900X CPU @ 3.30GHz</a:t>
            </a:r>
          </a:p>
        </p:txBody>
      </p:sp>
    </p:spTree>
    <p:extLst>
      <p:ext uri="{BB962C8B-B14F-4D97-AF65-F5344CB8AC3E}">
        <p14:creationId xmlns:p14="http://schemas.microsoft.com/office/powerpoint/2010/main" val="373912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12E3-3383-4F33-A5E4-F9AC16DBF1D6}"/>
              </a:ext>
            </a:extLst>
          </p:cNvPr>
          <p:cNvSpPr>
            <a:spLocks noGrp="1"/>
          </p:cNvSpPr>
          <p:nvPr>
            <p:ph type="title"/>
          </p:nvPr>
        </p:nvSpPr>
        <p:spPr/>
        <p:txBody>
          <a:bodyPr/>
          <a:lstStyle/>
          <a:p>
            <a:r>
              <a:rPr lang="en-US" dirty="0"/>
              <a:t>Loop Optimization Rules of Thumb</a:t>
            </a:r>
          </a:p>
        </p:txBody>
      </p:sp>
      <p:sp>
        <p:nvSpPr>
          <p:cNvPr id="3" name="Content Placeholder 2">
            <a:extLst>
              <a:ext uri="{FF2B5EF4-FFF2-40B4-BE49-F238E27FC236}">
                <a16:creationId xmlns:a16="http://schemas.microsoft.com/office/drawing/2014/main" id="{916B83B1-4E98-475B-9723-F1035509D954}"/>
              </a:ext>
            </a:extLst>
          </p:cNvPr>
          <p:cNvSpPr>
            <a:spLocks noGrp="1"/>
          </p:cNvSpPr>
          <p:nvPr>
            <p:ph idx="1"/>
          </p:nvPr>
        </p:nvSpPr>
        <p:spPr/>
        <p:txBody>
          <a:bodyPr/>
          <a:lstStyle/>
          <a:p>
            <a:r>
              <a:rPr lang="en-US" dirty="0"/>
              <a:t>It is rarely a good idea to set the number of gangs in your code, let the compiler decide.</a:t>
            </a:r>
          </a:p>
          <a:p>
            <a:r>
              <a:rPr lang="en-US" dirty="0"/>
              <a:t>Most of the time you can effectively tune a loop nest by adjusting only the vector length.</a:t>
            </a:r>
          </a:p>
          <a:p>
            <a:r>
              <a:rPr lang="en-US" dirty="0"/>
              <a:t>It is rare to use a worker loop. When the vector length is very short, a worker loop can increase the parallelism in your gang. </a:t>
            </a:r>
          </a:p>
          <a:p>
            <a:r>
              <a:rPr lang="en-US" dirty="0"/>
              <a:t>When possible, the vector loop should step through your arrays </a:t>
            </a:r>
          </a:p>
          <a:p>
            <a:r>
              <a:rPr lang="en-US" dirty="0"/>
              <a:t>Gangs should come from outer loops, vectors from inner</a:t>
            </a:r>
          </a:p>
        </p:txBody>
      </p:sp>
      <p:sp>
        <p:nvSpPr>
          <p:cNvPr id="4" name="Text Placeholder 3">
            <a:extLst>
              <a:ext uri="{FF2B5EF4-FFF2-40B4-BE49-F238E27FC236}">
                <a16:creationId xmlns:a16="http://schemas.microsoft.com/office/drawing/2014/main" id="{EAF445DD-A6B9-41D5-8004-9CD54694312C}"/>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458187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Remarks</a:t>
            </a:r>
          </a:p>
        </p:txBody>
      </p:sp>
    </p:spTree>
    <p:extLst>
      <p:ext uri="{BB962C8B-B14F-4D97-AF65-F5344CB8AC3E}">
        <p14:creationId xmlns:p14="http://schemas.microsoft.com/office/powerpoint/2010/main" val="1575753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concepts</a:t>
            </a:r>
          </a:p>
        </p:txBody>
      </p:sp>
      <p:sp>
        <p:nvSpPr>
          <p:cNvPr id="4" name="Text Placeholder 3"/>
          <p:cNvSpPr>
            <a:spLocks noGrp="1"/>
          </p:cNvSpPr>
          <p:nvPr>
            <p:ph type="body" sz="quarter" idx="10"/>
          </p:nvPr>
        </p:nvSpPr>
        <p:spPr/>
        <p:txBody>
          <a:bodyPr/>
          <a:lstStyle/>
          <a:p>
            <a:r>
              <a:rPr lang="en-US" dirty="0"/>
              <a:t>In this lab we discussed…</a:t>
            </a:r>
          </a:p>
        </p:txBody>
      </p:sp>
      <p:sp>
        <p:nvSpPr>
          <p:cNvPr id="3" name="Content Placeholder 2"/>
          <p:cNvSpPr>
            <a:spLocks noGrp="1"/>
          </p:cNvSpPr>
          <p:nvPr>
            <p:ph idx="1"/>
          </p:nvPr>
        </p:nvSpPr>
        <p:spPr>
          <a:xfrm>
            <a:off x="436740" y="1778961"/>
            <a:ext cx="9948672" cy="4043000"/>
          </a:xfrm>
        </p:spPr>
        <p:txBody>
          <a:bodyPr/>
          <a:lstStyle/>
          <a:p>
            <a:r>
              <a:rPr lang="en-US" sz="2400" dirty="0"/>
              <a:t>Some details that are available to use from a GPU profile</a:t>
            </a:r>
          </a:p>
          <a:p>
            <a:r>
              <a:rPr lang="en-US" sz="2400" dirty="0"/>
              <a:t>Gangs, Workers, and Vectors Demystified</a:t>
            </a:r>
          </a:p>
          <a:p>
            <a:r>
              <a:rPr lang="en-US" sz="2400" dirty="0"/>
              <a:t>Collapse clause</a:t>
            </a:r>
          </a:p>
          <a:p>
            <a:r>
              <a:rPr lang="en-US" sz="2400" dirty="0"/>
              <a:t>Tile clause</a:t>
            </a:r>
          </a:p>
          <a:p>
            <a:r>
              <a:rPr lang="en-US" sz="2400" dirty="0"/>
              <a:t>Gang/Worker/Vector clauses</a:t>
            </a:r>
          </a:p>
        </p:txBody>
      </p:sp>
    </p:spTree>
    <p:extLst>
      <p:ext uri="{BB962C8B-B14F-4D97-AF65-F5344CB8AC3E}">
        <p14:creationId xmlns:p14="http://schemas.microsoft.com/office/powerpoint/2010/main" val="2199061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02CF6A8-2841-4444-8146-1B180405FAA1}"/>
              </a:ext>
            </a:extLst>
          </p:cNvPr>
          <p:cNvSpPr/>
          <p:nvPr/>
        </p:nvSpPr>
        <p:spPr>
          <a:xfrm>
            <a:off x="1770748" y="2371494"/>
            <a:ext cx="1966827" cy="275417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9250" y="2170463"/>
            <a:ext cx="2861037" cy="143295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l="273" t="494" r="-273" b="48949"/>
          <a:stretch/>
        </p:blipFill>
        <p:spPr>
          <a:xfrm>
            <a:off x="7574039" y="2160205"/>
            <a:ext cx="2861036" cy="144321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311503" y="1672978"/>
            <a:ext cx="2908090" cy="516535"/>
          </a:xfrm>
        </p:spPr>
        <p:txBody>
          <a:bodyPr/>
          <a:lstStyle/>
          <a:p>
            <a:pPr marL="0" indent="0" algn="ctr">
              <a:lnSpc>
                <a:spcPct val="100000"/>
              </a:lnSpc>
              <a:spcBef>
                <a:spcPts val="0"/>
              </a:spcBef>
              <a:spcAft>
                <a:spcPts val="0"/>
              </a:spcAft>
              <a:buNone/>
            </a:pPr>
            <a:r>
              <a:rPr lang="en-US" sz="1600" b="1" dirty="0"/>
              <a:t>Resources</a:t>
            </a:r>
            <a:r>
              <a:rPr lang="en-US" sz="1600" dirty="0"/>
              <a:t> </a:t>
            </a:r>
          </a:p>
          <a:p>
            <a:pPr marL="0" indent="0" algn="ctr">
              <a:lnSpc>
                <a:spcPct val="100000"/>
              </a:lnSpc>
              <a:spcBef>
                <a:spcPts val="0"/>
              </a:spcBef>
              <a:spcAft>
                <a:spcPts val="0"/>
              </a:spcAft>
              <a:buNone/>
            </a:pPr>
            <a:r>
              <a:rPr lang="en-US" sz="1200" dirty="0">
                <a:solidFill>
                  <a:schemeClr val="tx1"/>
                </a:solidFill>
                <a:hlinkClick r:id="rId5"/>
              </a:rPr>
              <a:t>https://www.openacc.org/resources</a:t>
            </a:r>
            <a:endParaRPr lang="en-US" sz="1200" dirty="0"/>
          </a:p>
          <a:p>
            <a:pPr marL="0" indent="0" algn="ctr">
              <a:lnSpc>
                <a:spcPct val="100000"/>
              </a:lnSpc>
              <a:spcBef>
                <a:spcPts val="0"/>
              </a:spcBef>
              <a:spcAft>
                <a:spcPts val="0"/>
              </a:spcAft>
              <a:buNone/>
            </a:pPr>
            <a:endParaRPr lang="en-US" sz="1200" dirty="0">
              <a:solidFill>
                <a:schemeClr val="tx1"/>
              </a:solidFill>
            </a:endParaRPr>
          </a:p>
          <a:p>
            <a:pPr marL="0" indent="0" algn="ctr">
              <a:lnSpc>
                <a:spcPct val="100000"/>
              </a:lnSpc>
              <a:spcBef>
                <a:spcPts val="0"/>
              </a:spcBef>
              <a:spcAft>
                <a:spcPts val="0"/>
              </a:spcAft>
              <a:buNone/>
            </a:pPr>
            <a:endParaRPr lang="en-US" sz="1200" dirty="0">
              <a:solidFill>
                <a:schemeClr val="tx1"/>
              </a:solidFill>
            </a:endParaRPr>
          </a:p>
          <a:p>
            <a:pPr algn="ctr"/>
            <a:endParaRPr lang="en-US" sz="1200" dirty="0"/>
          </a:p>
        </p:txBody>
      </p:sp>
      <p:pic>
        <p:nvPicPr>
          <p:cNvPr id="4" name="Picture 3">
            <a:extLst>
              <a:ext uri="{FF2B5EF4-FFF2-40B4-BE49-F238E27FC236}">
                <a16:creationId xmlns:a16="http://schemas.microsoft.com/office/drawing/2014/main" id="{E8770385-2D00-4EB4-B87B-0874961982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 b="48914"/>
          <a:stretch/>
        </p:blipFill>
        <p:spPr>
          <a:xfrm>
            <a:off x="4402472" y="4238221"/>
            <a:ext cx="2861037" cy="1432952"/>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BA3C4650-5352-4599-B736-35E5BF2A68E9}"/>
              </a:ext>
            </a:extLst>
          </p:cNvPr>
          <p:cNvSpPr txBox="1">
            <a:spLocks/>
          </p:cNvSpPr>
          <p:nvPr/>
        </p:nvSpPr>
        <p:spPr bwMode="auto">
          <a:xfrm>
            <a:off x="7519779" y="1655462"/>
            <a:ext cx="2984772" cy="311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Success Stories</a:t>
            </a:r>
            <a:r>
              <a:rPr lang="en-US" sz="1200" b="1" kern="0" dirty="0"/>
              <a:t> </a:t>
            </a:r>
            <a:r>
              <a:rPr lang="en-US" sz="1200" kern="0" dirty="0">
                <a:solidFill>
                  <a:schemeClr val="tx1"/>
                </a:solidFill>
                <a:hlinkClick r:id="rId7"/>
              </a:rPr>
              <a:t>https://www.openacc.org/success-stories</a:t>
            </a:r>
            <a:endParaRPr lang="en-US" sz="1200" kern="0" dirty="0"/>
          </a:p>
        </p:txBody>
      </p:sp>
      <p:sp>
        <p:nvSpPr>
          <p:cNvPr id="14" name="Content Placeholder 2">
            <a:extLst>
              <a:ext uri="{FF2B5EF4-FFF2-40B4-BE49-F238E27FC236}">
                <a16:creationId xmlns:a16="http://schemas.microsoft.com/office/drawing/2014/main" id="{7557CE45-D9EB-4C00-A648-92B3EA1A0CB6}"/>
              </a:ext>
            </a:extLst>
          </p:cNvPr>
          <p:cNvSpPr txBox="1">
            <a:spLocks/>
          </p:cNvSpPr>
          <p:nvPr/>
        </p:nvSpPr>
        <p:spPr bwMode="auto">
          <a:xfrm>
            <a:off x="7519779" y="3756013"/>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Events</a:t>
            </a:r>
          </a:p>
          <a:p>
            <a:pPr marL="0" indent="0" algn="ctr" defTabSz="914400">
              <a:lnSpc>
                <a:spcPct val="100000"/>
              </a:lnSpc>
              <a:spcBef>
                <a:spcPts val="0"/>
              </a:spcBef>
              <a:spcAft>
                <a:spcPts val="0"/>
              </a:spcAft>
              <a:buFont typeface="Wingdings" panose="05000000000000000000" pitchFamily="2" charset="2"/>
              <a:buNone/>
            </a:pPr>
            <a:r>
              <a:rPr lang="en-US" sz="1200" kern="0" dirty="0">
                <a:hlinkClick r:id="rId8"/>
              </a:rPr>
              <a:t>https://www.openacc.org/events</a:t>
            </a:r>
            <a:r>
              <a:rPr lang="en-US" sz="1200" kern="0" dirty="0"/>
              <a:t>  </a:t>
            </a:r>
          </a:p>
        </p:txBody>
      </p:sp>
      <p:sp>
        <p:nvSpPr>
          <p:cNvPr id="15" name="Title 1">
            <a:extLst>
              <a:ext uri="{FF2B5EF4-FFF2-40B4-BE49-F238E27FC236}">
                <a16:creationId xmlns:a16="http://schemas.microsoft.com/office/drawing/2014/main" id="{AEA3F0A9-E37A-4E15-952A-5A6EC29F2502}"/>
              </a:ext>
            </a:extLst>
          </p:cNvPr>
          <p:cNvSpPr>
            <a:spLocks noGrp="1"/>
          </p:cNvSpPr>
          <p:nvPr>
            <p:ph type="title"/>
          </p:nvPr>
        </p:nvSpPr>
        <p:spPr>
          <a:xfrm>
            <a:off x="419641" y="649796"/>
            <a:ext cx="9976104" cy="590931"/>
          </a:xfrm>
        </p:spPr>
        <p:txBody>
          <a:bodyPr/>
          <a:lstStyle/>
          <a:p>
            <a:pPr algn="ctr"/>
            <a:r>
              <a:rPr lang="en-US" dirty="0"/>
              <a:t>OPENACC Resources</a:t>
            </a:r>
          </a:p>
        </p:txBody>
      </p:sp>
      <p:sp>
        <p:nvSpPr>
          <p:cNvPr id="41" name="Rectangle 40">
            <a:extLst>
              <a:ext uri="{FF2B5EF4-FFF2-40B4-BE49-F238E27FC236}">
                <a16:creationId xmlns:a16="http://schemas.microsoft.com/office/drawing/2014/main" id="{067845C9-6EFB-40CD-BEE4-4A113C70DBC9}"/>
              </a:ext>
            </a:extLst>
          </p:cNvPr>
          <p:cNvSpPr/>
          <p:nvPr/>
        </p:nvSpPr>
        <p:spPr>
          <a:xfrm>
            <a:off x="193424" y="1231258"/>
            <a:ext cx="10779376" cy="369332"/>
          </a:xfrm>
          <a:prstGeom prst="rect">
            <a:avLst/>
          </a:prstGeom>
        </p:spPr>
        <p:txBody>
          <a:bodyPr wrap="square">
            <a:spAutoFit/>
          </a:bodyPr>
          <a:lstStyle/>
          <a:p>
            <a:pPr algn="ctr">
              <a:lnSpc>
                <a:spcPct val="150000"/>
              </a:lnSpc>
            </a:pPr>
            <a:r>
              <a:rPr lang="en-US" sz="1200" dirty="0">
                <a:solidFill>
                  <a:schemeClr val="bg1"/>
                </a:solidFill>
                <a:latin typeface="Trebuchet MS" charset="0"/>
                <a:ea typeface="Trebuchet MS" charset="0"/>
                <a:cs typeface="Trebuchet MS" charset="0"/>
              </a:rPr>
              <a:t>Guides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Talks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Tutorials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Videos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Books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Spec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Code</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Samples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Teaching Materials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Events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Success Stories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Courses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Slack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Stack Overflow</a:t>
            </a:r>
          </a:p>
        </p:txBody>
      </p:sp>
      <p:pic>
        <p:nvPicPr>
          <p:cNvPr id="1028" name="Picture 4" descr="GCC">
            <a:hlinkClick r:id="rId9"/>
            <a:extLst>
              <a:ext uri="{FF2B5EF4-FFF2-40B4-BE49-F238E27FC236}">
                <a16:creationId xmlns:a16="http://schemas.microsoft.com/office/drawing/2014/main" id="{51186137-8338-49F1-9051-2EE1E7D9E83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10131" y="3976473"/>
            <a:ext cx="818967" cy="82796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D17AF6F2-DE98-48C5-9F7F-34F710FDD6A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40989"/>
          <a:stretch/>
        </p:blipFill>
        <p:spPr>
          <a:xfrm>
            <a:off x="7574038" y="4238221"/>
            <a:ext cx="2861037" cy="1432952"/>
          </a:xfrm>
          <a:prstGeom prst="rect">
            <a:avLst/>
          </a:prstGeom>
          <a:ln>
            <a:noFill/>
          </a:ln>
          <a:effectLst>
            <a:outerShdw blurRad="292100" dist="139700" dir="2700000" algn="tl" rotWithShape="0">
              <a:srgbClr val="333333">
                <a:alpha val="65000"/>
              </a:srgbClr>
            </a:outerShdw>
          </a:effectLst>
        </p:spPr>
      </p:pic>
      <p:sp>
        <p:nvSpPr>
          <p:cNvPr id="57" name="Content Placeholder 2">
            <a:extLst>
              <a:ext uri="{FF2B5EF4-FFF2-40B4-BE49-F238E27FC236}">
                <a16:creationId xmlns:a16="http://schemas.microsoft.com/office/drawing/2014/main" id="{49681552-B428-4B5B-B5AA-388AFDCF4651}"/>
              </a:ext>
            </a:extLst>
          </p:cNvPr>
          <p:cNvSpPr txBox="1">
            <a:spLocks/>
          </p:cNvSpPr>
          <p:nvPr/>
        </p:nvSpPr>
        <p:spPr bwMode="auto">
          <a:xfrm>
            <a:off x="4419249" y="3725716"/>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Compilers and Tools </a:t>
            </a:r>
            <a:r>
              <a:rPr lang="en-US" sz="1200" kern="0" dirty="0">
                <a:hlinkClick r:id="rId12"/>
              </a:rPr>
              <a:t>https://www.openacc.org/tools</a:t>
            </a:r>
            <a:r>
              <a:rPr lang="en-US" sz="1200" kern="0" dirty="0"/>
              <a:t> </a:t>
            </a:r>
          </a:p>
        </p:txBody>
      </p:sp>
      <p:sp>
        <p:nvSpPr>
          <p:cNvPr id="58" name="Content Placeholder 2">
            <a:extLst>
              <a:ext uri="{FF2B5EF4-FFF2-40B4-BE49-F238E27FC236}">
                <a16:creationId xmlns:a16="http://schemas.microsoft.com/office/drawing/2014/main" id="{29336D4D-54CC-4033-A510-8863023E36C5}"/>
              </a:ext>
            </a:extLst>
          </p:cNvPr>
          <p:cNvSpPr txBox="1">
            <a:spLocks/>
          </p:cNvSpPr>
          <p:nvPr/>
        </p:nvSpPr>
        <p:spPr bwMode="auto">
          <a:xfrm>
            <a:off x="847706" y="2507348"/>
            <a:ext cx="2908090" cy="9095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FREE </a:t>
            </a:r>
          </a:p>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Compilers</a:t>
            </a:r>
            <a:endParaRPr lang="en-US" kern="0" dirty="0">
              <a:solidFill>
                <a:schemeClr val="tx2"/>
              </a:solidFill>
            </a:endParaRPr>
          </a:p>
          <a:p>
            <a:pPr algn="ctr" defTabSz="914400"/>
            <a:endParaRPr lang="en-US" sz="1400" kern="0" dirty="0"/>
          </a:p>
        </p:txBody>
      </p:sp>
      <p:sp>
        <p:nvSpPr>
          <p:cNvPr id="55" name="Rectangle 54">
            <a:extLst>
              <a:ext uri="{FF2B5EF4-FFF2-40B4-BE49-F238E27FC236}">
                <a16:creationId xmlns:a16="http://schemas.microsoft.com/office/drawing/2014/main" id="{0C82B055-899C-43AB-BC20-6E78BE60B8E1}"/>
              </a:ext>
            </a:extLst>
          </p:cNvPr>
          <p:cNvSpPr/>
          <p:nvPr/>
        </p:nvSpPr>
        <p:spPr>
          <a:xfrm>
            <a:off x="961470" y="2160205"/>
            <a:ext cx="2680562" cy="351096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image001">
            <a:hlinkClick r:id="rId13"/>
            <a:extLst>
              <a:ext uri="{FF2B5EF4-FFF2-40B4-BE49-F238E27FC236}">
                <a16:creationId xmlns:a16="http://schemas.microsoft.com/office/drawing/2014/main" id="{31A6CC86-7E60-4D06-8651-B802233DA1D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404518" y="4058795"/>
            <a:ext cx="970040" cy="7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6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CCC0-8BFE-48E0-9D28-FF3B9254B25B}"/>
              </a:ext>
            </a:extLst>
          </p:cNvPr>
          <p:cNvSpPr>
            <a:spLocks noGrp="1"/>
          </p:cNvSpPr>
          <p:nvPr>
            <p:ph type="title"/>
          </p:nvPr>
        </p:nvSpPr>
        <p:spPr>
          <a:xfrm>
            <a:off x="419641" y="649796"/>
            <a:ext cx="9976104" cy="1097523"/>
          </a:xfrm>
        </p:spPr>
        <p:txBody>
          <a:bodyPr/>
          <a:lstStyle/>
          <a:p>
            <a:r>
              <a:rPr lang="en-US" dirty="0"/>
              <a:t>Gangs, Workers, and Vectors Demystified</a:t>
            </a:r>
          </a:p>
        </p:txBody>
      </p:sp>
      <p:pic>
        <p:nvPicPr>
          <p:cNvPr id="6" name="Content Placeholder 5">
            <a:extLst>
              <a:ext uri="{FF2B5EF4-FFF2-40B4-BE49-F238E27FC236}">
                <a16:creationId xmlns:a16="http://schemas.microsoft.com/office/drawing/2014/main" id="{30E35127-5C15-4C78-8B9D-902A2642B4DD}"/>
              </a:ext>
            </a:extLst>
          </p:cNvPr>
          <p:cNvPicPr>
            <a:picLocks noGrp="1" noChangeAspect="1"/>
          </p:cNvPicPr>
          <p:nvPr>
            <p:ph idx="1"/>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532338" y="1994797"/>
            <a:ext cx="3750710" cy="3717925"/>
          </a:xfrm>
        </p:spPr>
      </p:pic>
    </p:spTree>
    <p:extLst>
      <p:ext uri="{BB962C8B-B14F-4D97-AF65-F5344CB8AC3E}">
        <p14:creationId xmlns:p14="http://schemas.microsoft.com/office/powerpoint/2010/main" val="113784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CCC0-8BFE-48E0-9D28-FF3B9254B25B}"/>
              </a:ext>
            </a:extLst>
          </p:cNvPr>
          <p:cNvSpPr>
            <a:spLocks noGrp="1"/>
          </p:cNvSpPr>
          <p:nvPr>
            <p:ph type="title"/>
          </p:nvPr>
        </p:nvSpPr>
        <p:spPr>
          <a:xfrm>
            <a:off x="419641" y="649796"/>
            <a:ext cx="9976104" cy="1097523"/>
          </a:xfrm>
        </p:spPr>
        <p:txBody>
          <a:bodyPr/>
          <a:lstStyle/>
          <a:p>
            <a:r>
              <a:rPr lang="en-US" dirty="0"/>
              <a:t>Gangs, Workers, and Vectors Demystified</a:t>
            </a:r>
          </a:p>
        </p:txBody>
      </p:sp>
      <p:pic>
        <p:nvPicPr>
          <p:cNvPr id="1026" name="Picture 2" descr="Comic characters: House Painter by nicubunu">
            <a:extLst>
              <a:ext uri="{FF2B5EF4-FFF2-40B4-BE49-F238E27FC236}">
                <a16:creationId xmlns:a16="http://schemas.microsoft.com/office/drawing/2014/main" id="{D7DA33A9-4ED6-4CD1-BE7E-4C5914B30DC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19641" y="3527506"/>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a:extLst>
              <a:ext uri="{FF2B5EF4-FFF2-40B4-BE49-F238E27FC236}">
                <a16:creationId xmlns:a16="http://schemas.microsoft.com/office/drawing/2014/main" id="{48AB2B23-9E0A-4B65-9D07-9425A926C165}"/>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bwMode="auto">
          <a:xfrm>
            <a:off x="3532338" y="1994797"/>
            <a:ext cx="3750710" cy="3717925"/>
          </a:xfrm>
          <a:prstGeom prst="rect">
            <a:avLst/>
          </a:prstGeom>
          <a:noFill/>
          <a:ln w="9525">
            <a:noFill/>
            <a:miter lim="800000"/>
            <a:headEnd/>
            <a:tailEnd/>
          </a:ln>
        </p:spPr>
      </p:pic>
    </p:spTree>
    <p:extLst>
      <p:ext uri="{BB962C8B-B14F-4D97-AF65-F5344CB8AC3E}">
        <p14:creationId xmlns:p14="http://schemas.microsoft.com/office/powerpoint/2010/main" val="1617052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CCC0-8BFE-48E0-9D28-FF3B9254B25B}"/>
              </a:ext>
            </a:extLst>
          </p:cNvPr>
          <p:cNvSpPr>
            <a:spLocks noGrp="1"/>
          </p:cNvSpPr>
          <p:nvPr>
            <p:ph type="title"/>
          </p:nvPr>
        </p:nvSpPr>
        <p:spPr>
          <a:xfrm>
            <a:off x="419641" y="649796"/>
            <a:ext cx="9976104" cy="1097523"/>
          </a:xfrm>
        </p:spPr>
        <p:txBody>
          <a:bodyPr/>
          <a:lstStyle/>
          <a:p>
            <a:r>
              <a:rPr lang="en-US" dirty="0"/>
              <a:t>Gangs, Workers, and Vectors Demystified</a:t>
            </a:r>
          </a:p>
        </p:txBody>
      </p:sp>
      <p:pic>
        <p:nvPicPr>
          <p:cNvPr id="1026" name="Picture 2" descr="Comic characters: House Painter by nicubunu">
            <a:extLst>
              <a:ext uri="{FF2B5EF4-FFF2-40B4-BE49-F238E27FC236}">
                <a16:creationId xmlns:a16="http://schemas.microsoft.com/office/drawing/2014/main" id="{D7DA33A9-4ED6-4CD1-BE7E-4C5914B30DC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19641" y="3527506"/>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a:extLst>
              <a:ext uri="{FF2B5EF4-FFF2-40B4-BE49-F238E27FC236}">
                <a16:creationId xmlns:a16="http://schemas.microsoft.com/office/drawing/2014/main" id="{48AB2B23-9E0A-4B65-9D07-9425A926C165}"/>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bwMode="auto">
          <a:xfrm>
            <a:off x="5011836" y="4744730"/>
            <a:ext cx="949127" cy="940831"/>
          </a:xfrm>
          <a:prstGeom prst="rect">
            <a:avLst/>
          </a:prstGeom>
          <a:noFill/>
          <a:ln w="9525">
            <a:noFill/>
            <a:miter lim="800000"/>
            <a:headEnd/>
            <a:tailEnd/>
          </a:ln>
        </p:spPr>
      </p:pic>
      <p:pic>
        <p:nvPicPr>
          <p:cNvPr id="2050" name="Picture 2" descr="Office building by egore911">
            <a:extLst>
              <a:ext uri="{FF2B5EF4-FFF2-40B4-BE49-F238E27FC236}">
                <a16:creationId xmlns:a16="http://schemas.microsoft.com/office/drawing/2014/main" id="{424609C8-252C-433F-8A3B-E4E43D2C1A5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83516" y="1069234"/>
            <a:ext cx="4916543" cy="4916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B31A2B-9F7B-4AC2-ABD2-D4CDCA1E988D}"/>
              </a:ext>
            </a:extLst>
          </p:cNvPr>
          <p:cNvSpPr txBox="1"/>
          <p:nvPr/>
        </p:nvSpPr>
        <p:spPr>
          <a:xfrm>
            <a:off x="624689" y="2231413"/>
            <a:ext cx="751438" cy="14219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9600" dirty="0">
                <a:solidFill>
                  <a:schemeClr val="bg1"/>
                </a:solidFill>
              </a:rPr>
              <a:t>!</a:t>
            </a:r>
          </a:p>
        </p:txBody>
      </p:sp>
      <p:sp>
        <p:nvSpPr>
          <p:cNvPr id="8" name="TextBox 7">
            <a:extLst>
              <a:ext uri="{FF2B5EF4-FFF2-40B4-BE49-F238E27FC236}">
                <a16:creationId xmlns:a16="http://schemas.microsoft.com/office/drawing/2014/main" id="{718D8B00-5486-4E47-BFAD-45629E42D6BB}"/>
              </a:ext>
            </a:extLst>
          </p:cNvPr>
          <p:cNvSpPr txBox="1"/>
          <p:nvPr/>
        </p:nvSpPr>
        <p:spPr>
          <a:xfrm>
            <a:off x="3865668" y="1939378"/>
            <a:ext cx="3084050" cy="15881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90000"/>
              </a:lnSpc>
            </a:pPr>
            <a:r>
              <a:rPr lang="en-US" dirty="0">
                <a:solidFill>
                  <a:schemeClr val="bg1"/>
                </a:solidFill>
              </a:rPr>
              <a:t>How much work 1 worker can do is limited by his speed.</a:t>
            </a:r>
          </a:p>
          <a:p>
            <a:pPr>
              <a:lnSpc>
                <a:spcPct val="90000"/>
              </a:lnSpc>
            </a:pPr>
            <a:endParaRPr lang="en-US" dirty="0">
              <a:solidFill>
                <a:schemeClr val="bg1"/>
              </a:solidFill>
            </a:endParaRPr>
          </a:p>
          <a:p>
            <a:pPr>
              <a:lnSpc>
                <a:spcPct val="90000"/>
              </a:lnSpc>
            </a:pPr>
            <a:r>
              <a:rPr lang="en-US" dirty="0">
                <a:solidFill>
                  <a:schemeClr val="bg1"/>
                </a:solidFill>
              </a:rPr>
              <a:t>A single worker can only move so fast.</a:t>
            </a:r>
          </a:p>
        </p:txBody>
      </p:sp>
    </p:spTree>
    <p:extLst>
      <p:ext uri="{BB962C8B-B14F-4D97-AF65-F5344CB8AC3E}">
        <p14:creationId xmlns:p14="http://schemas.microsoft.com/office/powerpoint/2010/main" val="2557717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CCC0-8BFE-48E0-9D28-FF3B9254B25B}"/>
              </a:ext>
            </a:extLst>
          </p:cNvPr>
          <p:cNvSpPr>
            <a:spLocks noGrp="1"/>
          </p:cNvSpPr>
          <p:nvPr>
            <p:ph type="title"/>
          </p:nvPr>
        </p:nvSpPr>
        <p:spPr>
          <a:xfrm>
            <a:off x="419641" y="649796"/>
            <a:ext cx="9976104" cy="1097523"/>
          </a:xfrm>
        </p:spPr>
        <p:txBody>
          <a:bodyPr/>
          <a:lstStyle/>
          <a:p>
            <a:r>
              <a:rPr lang="en-US" dirty="0"/>
              <a:t>Gangs, Workers, and Vectors Demystified</a:t>
            </a:r>
          </a:p>
        </p:txBody>
      </p:sp>
      <p:pic>
        <p:nvPicPr>
          <p:cNvPr id="1026" name="Picture 2" descr="Comic characters: House Painter by nicubunu">
            <a:extLst>
              <a:ext uri="{FF2B5EF4-FFF2-40B4-BE49-F238E27FC236}">
                <a16:creationId xmlns:a16="http://schemas.microsoft.com/office/drawing/2014/main" id="{D7DA33A9-4ED6-4CD1-BE7E-4C5914B30DC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19641" y="3527506"/>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a:extLst>
              <a:ext uri="{FF2B5EF4-FFF2-40B4-BE49-F238E27FC236}">
                <a16:creationId xmlns:a16="http://schemas.microsoft.com/office/drawing/2014/main" id="{48AB2B23-9E0A-4B65-9D07-9425A926C165}"/>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bwMode="auto">
          <a:xfrm>
            <a:off x="5011836" y="4744730"/>
            <a:ext cx="949127" cy="940831"/>
          </a:xfrm>
          <a:prstGeom prst="rect">
            <a:avLst/>
          </a:prstGeom>
          <a:noFill/>
          <a:ln w="9525">
            <a:noFill/>
            <a:miter lim="800000"/>
            <a:headEnd/>
            <a:tailEnd/>
          </a:ln>
        </p:spPr>
      </p:pic>
      <p:pic>
        <p:nvPicPr>
          <p:cNvPr id="2050" name="Picture 2" descr="Office building by egore911">
            <a:extLst>
              <a:ext uri="{FF2B5EF4-FFF2-40B4-BE49-F238E27FC236}">
                <a16:creationId xmlns:a16="http://schemas.microsoft.com/office/drawing/2014/main" id="{424609C8-252C-433F-8A3B-E4E43D2C1A5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83516" y="1069234"/>
            <a:ext cx="4916543" cy="4916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B31A2B-9F7B-4AC2-ABD2-D4CDCA1E988D}"/>
              </a:ext>
            </a:extLst>
          </p:cNvPr>
          <p:cNvSpPr txBox="1"/>
          <p:nvPr/>
        </p:nvSpPr>
        <p:spPr>
          <a:xfrm>
            <a:off x="624689" y="2231413"/>
            <a:ext cx="751438" cy="14219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9600" dirty="0">
                <a:solidFill>
                  <a:schemeClr val="bg1"/>
                </a:solidFill>
              </a:rPr>
              <a:t>!</a:t>
            </a:r>
          </a:p>
        </p:txBody>
      </p:sp>
      <p:sp>
        <p:nvSpPr>
          <p:cNvPr id="8" name="TextBox 7">
            <a:extLst>
              <a:ext uri="{FF2B5EF4-FFF2-40B4-BE49-F238E27FC236}">
                <a16:creationId xmlns:a16="http://schemas.microsoft.com/office/drawing/2014/main" id="{718D8B00-5486-4E47-BFAD-45629E42D6BB}"/>
              </a:ext>
            </a:extLst>
          </p:cNvPr>
          <p:cNvSpPr txBox="1"/>
          <p:nvPr/>
        </p:nvSpPr>
        <p:spPr>
          <a:xfrm>
            <a:off x="4246074" y="1939378"/>
            <a:ext cx="2703643" cy="13388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90000"/>
              </a:lnSpc>
            </a:pPr>
            <a:r>
              <a:rPr lang="en-US" dirty="0">
                <a:solidFill>
                  <a:schemeClr val="bg1"/>
                </a:solidFill>
              </a:rPr>
              <a:t>Even if we increase the size of his roller, he can only paint so fast.</a:t>
            </a:r>
          </a:p>
          <a:p>
            <a:pPr>
              <a:lnSpc>
                <a:spcPct val="90000"/>
              </a:lnSpc>
            </a:pPr>
            <a:endParaRPr lang="en-US" dirty="0">
              <a:solidFill>
                <a:schemeClr val="bg1"/>
              </a:solidFill>
            </a:endParaRPr>
          </a:p>
          <a:p>
            <a:pPr>
              <a:lnSpc>
                <a:spcPct val="90000"/>
              </a:lnSpc>
            </a:pPr>
            <a:r>
              <a:rPr lang="en-US" dirty="0">
                <a:solidFill>
                  <a:schemeClr val="bg1"/>
                </a:solidFill>
              </a:rPr>
              <a:t>We need more workers!</a:t>
            </a:r>
          </a:p>
        </p:txBody>
      </p:sp>
      <p:pic>
        <p:nvPicPr>
          <p:cNvPr id="3078" name="Picture 6" descr="Paint roller, border, and banner by Gerald_G">
            <a:extLst>
              <a:ext uri="{FF2B5EF4-FFF2-40B4-BE49-F238E27FC236}">
                <a16:creationId xmlns:a16="http://schemas.microsoft.com/office/drawing/2014/main" id="{0F4EEFE4-BFA3-476F-A5D0-171ECE108F5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2272394">
            <a:off x="1795111" y="2679189"/>
            <a:ext cx="2277269"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27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omic characters: House Painter by nicubunu">
            <a:extLst>
              <a:ext uri="{FF2B5EF4-FFF2-40B4-BE49-F238E27FC236}">
                <a16:creationId xmlns:a16="http://schemas.microsoft.com/office/drawing/2014/main" id="{BB3A49DC-A616-43B5-B717-5C5C1B9457A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309231" y="1871650"/>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mic characters: House Painter by nicubunu">
            <a:extLst>
              <a:ext uri="{FF2B5EF4-FFF2-40B4-BE49-F238E27FC236}">
                <a16:creationId xmlns:a16="http://schemas.microsoft.com/office/drawing/2014/main" id="{BF21DFCD-912A-4E3E-ABD5-B7981EF76AE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1196270" y="1871649"/>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mic characters: House Painter by nicubunu">
            <a:extLst>
              <a:ext uri="{FF2B5EF4-FFF2-40B4-BE49-F238E27FC236}">
                <a16:creationId xmlns:a16="http://schemas.microsoft.com/office/drawing/2014/main" id="{87A3E445-3411-449F-9DF1-DB5C555C2C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2304129" y="1871649"/>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mic characters: House Painter by nicubunu">
            <a:extLst>
              <a:ext uri="{FF2B5EF4-FFF2-40B4-BE49-F238E27FC236}">
                <a16:creationId xmlns:a16="http://schemas.microsoft.com/office/drawing/2014/main" id="{092ED242-01E1-4112-81E8-2D24AE9DF09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3302385" y="1871649"/>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mic characters: House Painter by nicubunu">
            <a:extLst>
              <a:ext uri="{FF2B5EF4-FFF2-40B4-BE49-F238E27FC236}">
                <a16:creationId xmlns:a16="http://schemas.microsoft.com/office/drawing/2014/main" id="{031C5BE1-2355-470F-88C5-B05BEDFB484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299834" y="1871649"/>
            <a:ext cx="1994898" cy="19948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1DCCC0-8BFE-48E0-9D28-FF3B9254B25B}"/>
              </a:ext>
            </a:extLst>
          </p:cNvPr>
          <p:cNvSpPr>
            <a:spLocks noGrp="1"/>
          </p:cNvSpPr>
          <p:nvPr>
            <p:ph type="title"/>
          </p:nvPr>
        </p:nvSpPr>
        <p:spPr>
          <a:xfrm>
            <a:off x="419641" y="649796"/>
            <a:ext cx="9976104" cy="1097523"/>
          </a:xfrm>
        </p:spPr>
        <p:txBody>
          <a:bodyPr/>
          <a:lstStyle/>
          <a:p>
            <a:r>
              <a:rPr lang="en-US" dirty="0"/>
              <a:t>Gangs, Workers, and Vectors Demystified</a:t>
            </a:r>
          </a:p>
        </p:txBody>
      </p:sp>
      <p:pic>
        <p:nvPicPr>
          <p:cNvPr id="1026" name="Picture 2" descr="Comic characters: House Painter by nicubunu">
            <a:extLst>
              <a:ext uri="{FF2B5EF4-FFF2-40B4-BE49-F238E27FC236}">
                <a16:creationId xmlns:a16="http://schemas.microsoft.com/office/drawing/2014/main" id="{D7DA33A9-4ED6-4CD1-BE7E-4C5914B30DC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19641" y="3527506"/>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ffice building by egore911">
            <a:extLst>
              <a:ext uri="{FF2B5EF4-FFF2-40B4-BE49-F238E27FC236}">
                <a16:creationId xmlns:a16="http://schemas.microsoft.com/office/drawing/2014/main" id="{424609C8-252C-433F-8A3B-E4E43D2C1A5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83516" y="1069234"/>
            <a:ext cx="4916543" cy="491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mic characters: House Painter by nicubunu">
            <a:extLst>
              <a:ext uri="{FF2B5EF4-FFF2-40B4-BE49-F238E27FC236}">
                <a16:creationId xmlns:a16="http://schemas.microsoft.com/office/drawing/2014/main" id="{60E11117-F5AD-404F-9DC5-6BEDB968BCC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1306680"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mic characters: House Painter by nicubunu">
            <a:extLst>
              <a:ext uri="{FF2B5EF4-FFF2-40B4-BE49-F238E27FC236}">
                <a16:creationId xmlns:a16="http://schemas.microsoft.com/office/drawing/2014/main" id="{0CF255A8-E782-4FAD-96FE-3B58E52502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2414539"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mic characters: House Painter by nicubunu">
            <a:extLst>
              <a:ext uri="{FF2B5EF4-FFF2-40B4-BE49-F238E27FC236}">
                <a16:creationId xmlns:a16="http://schemas.microsoft.com/office/drawing/2014/main" id="{A835A62D-A106-438F-BF21-73C18ACF9DC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3412795"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mic characters: House Painter by nicubunu">
            <a:extLst>
              <a:ext uri="{FF2B5EF4-FFF2-40B4-BE49-F238E27FC236}">
                <a16:creationId xmlns:a16="http://schemas.microsoft.com/office/drawing/2014/main" id="{8814028E-1071-4CC0-B3C4-B8970EDBEE6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4410244"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4AF0DC1-174E-4586-9A17-F057A685B9B5}"/>
              </a:ext>
            </a:extLst>
          </p:cNvPr>
          <p:cNvSpPr txBox="1"/>
          <p:nvPr/>
        </p:nvSpPr>
        <p:spPr>
          <a:xfrm>
            <a:off x="7069942" y="2399168"/>
            <a:ext cx="3084050" cy="1089529"/>
          </a:xfrm>
          <a:prstGeom prst="rect">
            <a:avLst/>
          </a:prstGeom>
          <a:solidFill>
            <a:schemeClr val="tx1">
              <a:alpha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90000"/>
              </a:lnSpc>
            </a:pPr>
            <a:r>
              <a:rPr lang="en-US" dirty="0">
                <a:solidFill>
                  <a:schemeClr val="bg1"/>
                </a:solidFill>
              </a:rPr>
              <a:t>Multiple workers can do more work and share resources, if organized properly.</a:t>
            </a:r>
          </a:p>
        </p:txBody>
      </p:sp>
    </p:spTree>
    <p:extLst>
      <p:ext uri="{BB962C8B-B14F-4D97-AF65-F5344CB8AC3E}">
        <p14:creationId xmlns:p14="http://schemas.microsoft.com/office/powerpoint/2010/main" val="2534699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CCC0-8BFE-48E0-9D28-FF3B9254B25B}"/>
              </a:ext>
            </a:extLst>
          </p:cNvPr>
          <p:cNvSpPr>
            <a:spLocks noGrp="1"/>
          </p:cNvSpPr>
          <p:nvPr>
            <p:ph type="title"/>
          </p:nvPr>
        </p:nvSpPr>
        <p:spPr>
          <a:xfrm>
            <a:off x="419641" y="649796"/>
            <a:ext cx="9976104" cy="1097523"/>
          </a:xfrm>
        </p:spPr>
        <p:txBody>
          <a:bodyPr/>
          <a:lstStyle/>
          <a:p>
            <a:r>
              <a:rPr lang="en-US" dirty="0"/>
              <a:t>Gangs, Workers, and Vectors Demystified</a:t>
            </a:r>
          </a:p>
        </p:txBody>
      </p:sp>
      <p:pic>
        <p:nvPicPr>
          <p:cNvPr id="2050" name="Picture 2" descr="Office building by egore911">
            <a:extLst>
              <a:ext uri="{FF2B5EF4-FFF2-40B4-BE49-F238E27FC236}">
                <a16:creationId xmlns:a16="http://schemas.microsoft.com/office/drawing/2014/main" id="{424609C8-252C-433F-8A3B-E4E43D2C1A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3516" y="1069234"/>
            <a:ext cx="4916543" cy="49165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88EF4AF-D8E1-4A42-B99A-0ADC79EC27F4}"/>
              </a:ext>
            </a:extLst>
          </p:cNvPr>
          <p:cNvGrpSpPr/>
          <p:nvPr/>
        </p:nvGrpSpPr>
        <p:grpSpPr>
          <a:xfrm rot="1024195">
            <a:off x="7180964" y="3833162"/>
            <a:ext cx="1994899" cy="664877"/>
            <a:chOff x="419641" y="3527505"/>
            <a:chExt cx="5985501" cy="1994899"/>
          </a:xfrm>
        </p:grpSpPr>
        <p:pic>
          <p:nvPicPr>
            <p:cNvPr id="1026" name="Picture 2" descr="Comic characters: House Painter by nicubunu">
              <a:extLst>
                <a:ext uri="{FF2B5EF4-FFF2-40B4-BE49-F238E27FC236}">
                  <a16:creationId xmlns:a16="http://schemas.microsoft.com/office/drawing/2014/main" id="{D7DA33A9-4ED6-4CD1-BE7E-4C5914B30DC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19641" y="3527506"/>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mic characters: House Painter by nicubunu">
              <a:extLst>
                <a:ext uri="{FF2B5EF4-FFF2-40B4-BE49-F238E27FC236}">
                  <a16:creationId xmlns:a16="http://schemas.microsoft.com/office/drawing/2014/main" id="{60E11117-F5AD-404F-9DC5-6BEDB968BCC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1306680"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mic characters: House Painter by nicubunu">
              <a:extLst>
                <a:ext uri="{FF2B5EF4-FFF2-40B4-BE49-F238E27FC236}">
                  <a16:creationId xmlns:a16="http://schemas.microsoft.com/office/drawing/2014/main" id="{0CF255A8-E782-4FAD-96FE-3B58E52502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2414539"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mic characters: House Painter by nicubunu">
              <a:extLst>
                <a:ext uri="{FF2B5EF4-FFF2-40B4-BE49-F238E27FC236}">
                  <a16:creationId xmlns:a16="http://schemas.microsoft.com/office/drawing/2014/main" id="{A835A62D-A106-438F-BF21-73C18ACF9DC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412795"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mic characters: House Painter by nicubunu">
              <a:extLst>
                <a:ext uri="{FF2B5EF4-FFF2-40B4-BE49-F238E27FC236}">
                  <a16:creationId xmlns:a16="http://schemas.microsoft.com/office/drawing/2014/main" id="{8814028E-1071-4CC0-B3C4-B8970EDBEE6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410244"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E24AB2CA-4C2E-478B-9B55-D73522601F06}"/>
              </a:ext>
            </a:extLst>
          </p:cNvPr>
          <p:cNvGrpSpPr/>
          <p:nvPr/>
        </p:nvGrpSpPr>
        <p:grpSpPr>
          <a:xfrm rot="19883328">
            <a:off x="8766701" y="3195067"/>
            <a:ext cx="1994899" cy="664877"/>
            <a:chOff x="419641" y="3527505"/>
            <a:chExt cx="5985501" cy="1994899"/>
          </a:xfrm>
        </p:grpSpPr>
        <p:pic>
          <p:nvPicPr>
            <p:cNvPr id="18" name="Picture 2" descr="Comic characters: House Painter by nicubunu">
              <a:extLst>
                <a:ext uri="{FF2B5EF4-FFF2-40B4-BE49-F238E27FC236}">
                  <a16:creationId xmlns:a16="http://schemas.microsoft.com/office/drawing/2014/main" id="{625AF009-026E-44E0-B0C5-D973B6AA0C2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19641" y="3527506"/>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mic characters: House Painter by nicubunu">
              <a:extLst>
                <a:ext uri="{FF2B5EF4-FFF2-40B4-BE49-F238E27FC236}">
                  <a16:creationId xmlns:a16="http://schemas.microsoft.com/office/drawing/2014/main" id="{8D7EA1EC-7C49-437C-BF19-3666B068549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1306680"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mic characters: House Painter by nicubunu">
              <a:extLst>
                <a:ext uri="{FF2B5EF4-FFF2-40B4-BE49-F238E27FC236}">
                  <a16:creationId xmlns:a16="http://schemas.microsoft.com/office/drawing/2014/main" id="{A2566035-2884-428F-93EB-DB9157FE3EE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2414539"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omic characters: House Painter by nicubunu">
              <a:extLst>
                <a:ext uri="{FF2B5EF4-FFF2-40B4-BE49-F238E27FC236}">
                  <a16:creationId xmlns:a16="http://schemas.microsoft.com/office/drawing/2014/main" id="{48824354-156C-4D31-9608-B134E2A513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412795"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mic characters: House Painter by nicubunu">
              <a:extLst>
                <a:ext uri="{FF2B5EF4-FFF2-40B4-BE49-F238E27FC236}">
                  <a16:creationId xmlns:a16="http://schemas.microsoft.com/office/drawing/2014/main" id="{E8A2B29E-248E-461D-BD10-4E8AA766A5E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4410244" y="3527505"/>
              <a:ext cx="1994898" cy="1994898"/>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21A8B503-F6DB-4220-831D-150137DFCB78}"/>
              </a:ext>
            </a:extLst>
          </p:cNvPr>
          <p:cNvSpPr txBox="1"/>
          <p:nvPr/>
        </p:nvSpPr>
        <p:spPr>
          <a:xfrm>
            <a:off x="2186570" y="2071966"/>
            <a:ext cx="3084050" cy="30839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90000"/>
              </a:lnSpc>
            </a:pPr>
            <a:r>
              <a:rPr lang="en-US" dirty="0">
                <a:solidFill>
                  <a:schemeClr val="bg1"/>
                </a:solidFill>
              </a:rPr>
              <a:t>By organizing our workers into groups (gangs), they can effectively work together within a floor.</a:t>
            </a:r>
          </a:p>
          <a:p>
            <a:pPr>
              <a:lnSpc>
                <a:spcPct val="90000"/>
              </a:lnSpc>
            </a:pPr>
            <a:endParaRPr lang="en-US" dirty="0">
              <a:solidFill>
                <a:schemeClr val="bg1"/>
              </a:solidFill>
            </a:endParaRPr>
          </a:p>
          <a:p>
            <a:pPr>
              <a:lnSpc>
                <a:spcPct val="90000"/>
              </a:lnSpc>
            </a:pPr>
            <a:r>
              <a:rPr lang="en-US" dirty="0">
                <a:solidFill>
                  <a:schemeClr val="bg1"/>
                </a:solidFill>
              </a:rPr>
              <a:t>Groups (gangs) on different floors can operate independently.</a:t>
            </a:r>
          </a:p>
          <a:p>
            <a:pPr>
              <a:lnSpc>
                <a:spcPct val="90000"/>
              </a:lnSpc>
            </a:pPr>
            <a:endParaRPr lang="en-US" dirty="0">
              <a:solidFill>
                <a:schemeClr val="bg1"/>
              </a:solidFill>
            </a:endParaRPr>
          </a:p>
          <a:p>
            <a:pPr>
              <a:lnSpc>
                <a:spcPct val="90000"/>
              </a:lnSpc>
            </a:pPr>
            <a:r>
              <a:rPr lang="en-US" dirty="0">
                <a:solidFill>
                  <a:schemeClr val="bg1"/>
                </a:solidFill>
              </a:rPr>
              <a:t>Since gangs operate independently, we can use as many or few as we need.</a:t>
            </a:r>
          </a:p>
        </p:txBody>
      </p:sp>
    </p:spTree>
    <p:extLst>
      <p:ext uri="{BB962C8B-B14F-4D97-AF65-F5344CB8AC3E}">
        <p14:creationId xmlns:p14="http://schemas.microsoft.com/office/powerpoint/2010/main" val="24623630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L8179 – Fundamentals of Accelerated Computing with OpenACC&amp;quot;&quot;/&gt;&lt;property id=&quot;20307&quot; value=&quot;849&quot;/&gt;&lt;/object&gt;&lt;object type=&quot;3&quot; unique_id=&quot;10004&quot;&gt;&lt;property id=&quot;20148&quot; value=&quot;5&quot;/&gt;&lt;property id=&quot;20300&quot; value=&quot;Slide 3 - &amp;quot;Module OVERVIEW&amp;quot;&quot;/&gt;&lt;property id=&quot;20307&quot; value=&quot;940&quot;/&gt;&lt;/object&gt;&lt;object type=&quot;3&quot; unique_id=&quot;10005&quot;&gt;&lt;property id=&quot;20148&quot; value=&quot;5&quot;/&gt;&lt;property id=&quot;20300&quot; value=&quot;Slide 4 - &amp;quot;Introduction to parallel programming&amp;quot;&quot;/&gt;&lt;property id=&quot;20307&quot; value=&quot;850&quot;/&gt;&lt;/object&gt;&lt;object type=&quot;3&quot; unique_id=&quot;10006&quot;&gt;&lt;property id=&quot;20148&quot; value=&quot;5&quot;/&gt;&lt;property id=&quot;20300&quot; value=&quot;Slide 5 - &amp;quot;What is parallel programming?&amp;quot;&quot;/&gt;&lt;property id=&quot;20307&quot; value=&quot;960&quot;/&gt;&lt;/object&gt;&lt;object type=&quot;3&quot; unique_id=&quot;10007&quot;&gt;&lt;property id=&quot;20148&quot; value=&quot;5&quot;/&gt;&lt;property id=&quot;20300&quot; value=&quot;Slide 6 - &amp;quot;A real world Case study&amp;quot;&quot;/&gt;&lt;property id=&quot;20307&quot; value=&quot;962&quot;/&gt;&lt;/object&gt;&lt;object type=&quot;3&quot; unique_id=&quot;10016&quot;&gt;&lt;property id=&quot;20148&quot; value=&quot;5&quot;/&gt;&lt;property id=&quot;20300&quot; value=&quot;Slide 7 - &amp;quot;Amdahl’s Law&amp;quot;&quot;/&gt;&lt;property id=&quot;20307&quot; value=&quot;970&quot;/&gt;&lt;/object&gt;&lt;object type=&quot;3&quot; unique_id=&quot;10017&quot;&gt;&lt;property id=&quot;20148&quot; value=&quot;5&quot;/&gt;&lt;property id=&quot;20300&quot; value=&quot;Slide 8 - &amp;quot;Amdahl’s Law&amp;quot;&quot;/&gt;&lt;property id=&quot;20307&quot; value=&quot;971&quot;/&gt;&lt;/object&gt;&lt;object type=&quot;3&quot; unique_id=&quot;10018&quot;&gt;&lt;property id=&quot;20148&quot; value=&quot;5&quot;/&gt;&lt;property id=&quot;20300&quot; value=&quot;Slide 9 - &amp;quot;Applying Amdahl’s Law&amp;quot;&quot;/&gt;&lt;property id=&quot;20307&quot; value=&quot;972&quot;/&gt;&lt;/object&gt;&lt;object type=&quot;3&quot; unique_id=&quot;10019&quot;&gt;&lt;property id=&quot;20148&quot; value=&quot;5&quot;/&gt;&lt;property id=&quot;20300&quot; value=&quot;Slide 11 - &amp;quot;Introduction to Openacc&amp;quot;&quot;/&gt;&lt;property id=&quot;20307&quot; value=&quot;855&quot;/&gt;&lt;/object&gt;&lt;object type=&quot;3&quot; unique_id=&quot;10020&quot;&gt;&lt;property id=&quot;20148&quot; value=&quot;5&quot;/&gt;&lt;property id=&quot;20300&quot; value=&quot;Slide 12&quot;/&gt;&lt;property id=&quot;20307&quot; value=&quot;952&quot;/&gt;&lt;/object&gt;&lt;object type=&quot;3&quot; unique_id=&quot;10021&quot;&gt;&lt;property id=&quot;20148&quot; value=&quot;5&quot;/&gt;&lt;property id=&quot;20300&quot; value=&quot;Slide 13 - &amp;quot;3 Ways to Accelerate Applications&amp;quot;&quot;/&gt;&lt;property id=&quot;20307&quot; value=&quot;936&quot;/&gt;&lt;/object&gt;&lt;object type=&quot;3&quot; unique_id=&quot;10022&quot;&gt;&lt;property id=&quot;20148&quot; value=&quot;5&quot;/&gt;&lt;property id=&quot;20300&quot; value=&quot;Slide 14 - &amp;quot;Openacc portability&amp;quot;&quot;/&gt;&lt;property id=&quot;20307&quot; value=&quot;950&quot;/&gt;&lt;/object&gt;&lt;object type=&quot;3&quot; unique_id=&quot;10023&quot;&gt;&lt;property id=&quot;20148&quot; value=&quot;5&quot;/&gt;&lt;property id=&quot;20300&quot; value=&quot;Slide 15 - &amp;quot;openacc&amp;quot;&quot;/&gt;&lt;property id=&quot;20307&quot; value=&quot;953&quot;/&gt;&lt;/object&gt;&lt;object type=&quot;3&quot; unique_id=&quot;10024&quot;&gt;&lt;property id=&quot;20148&quot; value=&quot;5&quot;/&gt;&lt;property id=&quot;20300&quot; value=&quot;Slide 16 - &amp;quot;openacc&amp;quot;&quot;/&gt;&lt;property id=&quot;20307&quot; value=&quot;954&quot;/&gt;&lt;/object&gt;&lt;object type=&quot;3&quot; unique_id=&quot;10025&quot;&gt;&lt;property id=&quot;20148&quot; value=&quot;5&quot;/&gt;&lt;property id=&quot;20300&quot; value=&quot;Slide 17 - &amp;quot;openacc&amp;quot;&quot;/&gt;&lt;property id=&quot;20307&quot; value=&quot;955&quot;/&gt;&lt;/object&gt;&lt;object type=&quot;3&quot; unique_id=&quot;10026&quot;&gt;&lt;property id=&quot;20148&quot; value=&quot;5&quot;/&gt;&lt;property id=&quot;20300&quot; value=&quot;Slide 18 - &amp;quot;openacc&amp;quot;&quot;/&gt;&lt;property id=&quot;20307&quot; value=&quot;956&quot;/&gt;&lt;/object&gt;&lt;object type=&quot;3&quot; unique_id=&quot;10027&quot;&gt;&lt;property id=&quot;20148&quot; value=&quot;5&quot;/&gt;&lt;property id=&quot;20300&quot; value=&quot;Slide 19 - &amp;quot;openacc&amp;quot;&quot;/&gt;&lt;property id=&quot;20307&quot; value=&quot;957&quot;/&gt;&lt;/object&gt;&lt;object type=&quot;3&quot; unique_id=&quot;10028&quot;&gt;&lt;property id=&quot;20148&quot; value=&quot;5&quot;/&gt;&lt;property id=&quot;20300&quot; value=&quot;Slide 20 - &amp;quot;openacc&amp;quot;&quot;/&gt;&lt;property id=&quot;20307&quot; value=&quot;958&quot;/&gt;&lt;/object&gt;&lt;object type=&quot;3&quot; unique_id=&quot;10029&quot;&gt;&lt;property id=&quot;20148&quot; value=&quot;5&quot;/&gt;&lt;property id=&quot;20300&quot; value=&quot;Slide 21 - &amp;quot;openacc&amp;quot;&quot;/&gt;&lt;property id=&quot;20307&quot; value=&quot;959&quot;/&gt;&lt;/object&gt;&lt;object type=&quot;3&quot; unique_id=&quot;10030&quot;&gt;&lt;property id=&quot;20148&quot; value=&quot;5&quot;/&gt;&lt;property id=&quot;20300&quot; value=&quot;Slide 22 - &amp;quot;Openacc Successes&amp;quot;&quot;/&gt;&lt;property id=&quot;20307&quot; value=&quot;853&quot;/&gt;&lt;/object&gt;&lt;object type=&quot;3&quot; unique_id=&quot;10031&quot;&gt;&lt;property id=&quot;20148&quot; value=&quot;5&quot;/&gt;&lt;property id=&quot;20300&quot; value=&quot;Slide 23 - &amp;quot;OPENACC Resources&amp;quot;&quot;/&gt;&lt;property id=&quot;20307&quot; value=&quot;951&quot;/&gt;&lt;/object&gt;&lt;object type=&quot;3&quot; unique_id=&quot;10032&quot;&gt;&lt;property id=&quot;20148&quot; value=&quot;5&quot;/&gt;&lt;property id=&quot;20300&quot; value=&quot;Slide 24 - &amp;quot;Expressing parallelism with openacc&amp;quot;&quot;/&gt;&lt;property id=&quot;20307&quot; value=&quot;912&quot;/&gt;&lt;/object&gt;&lt;object type=&quot;3&quot; unique_id=&quot;10033&quot;&gt;&lt;property id=&quot;20148&quot; value=&quot;5&quot;/&gt;&lt;property id=&quot;20300&quot; value=&quot;Slide 25 - &amp;quot;Coding with openacc&amp;quot;&quot;/&gt;&lt;property id=&quot;20307&quot; value=&quot;941&quot;/&gt;&lt;/object&gt;&lt;object type=&quot;3&quot; unique_id=&quot;10034&quot;&gt;&lt;property id=&quot;20148&quot; value=&quot;5&quot;/&gt;&lt;property id=&quot;20300&quot; value=&quot;Slide 26 - &amp;quot;Coding with openacc&amp;quot;&quot;/&gt;&lt;property id=&quot;20307&quot; value=&quot;965&quot;/&gt;&lt;/object&gt;&lt;object type=&quot;3&quot; unique_id=&quot;10035&quot;&gt;&lt;property id=&quot;20148&quot; value=&quot;5&quot;/&gt;&lt;property id=&quot;20300&quot; value=&quot;Slide 27 - &amp;quot;Coding with openacc&amp;quot;&quot;/&gt;&lt;property id=&quot;20307&quot; value=&quot;942&quot;/&gt;&lt;/object&gt;&lt;object type=&quot;3&quot; unique_id=&quot;10036&quot;&gt;&lt;property id=&quot;20148&quot; value=&quot;5&quot;/&gt;&lt;property id=&quot;20300&quot; value=&quot;Slide 28 - &amp;quot;Coding with openacc&amp;quot;&quot;/&gt;&lt;property id=&quot;20307&quot; value=&quot;966&quot;/&gt;&lt;/object&gt;&lt;object type=&quot;3&quot; unique_id=&quot;10037&quot;&gt;&lt;property id=&quot;20148&quot; value=&quot;5&quot;/&gt;&lt;property id=&quot;20300&quot; value=&quot;Slide 29 - &amp;quot;Data Dependencies&amp;quot;&quot;/&gt;&lt;property id=&quot;20307&quot; value=&quot;943&quot;/&gt;&lt;/object&gt;&lt;object type=&quot;3&quot; unique_id=&quot;10038&quot;&gt;&lt;property id=&quot;20148&quot; value=&quot;5&quot;/&gt;&lt;property id=&quot;20300&quot; value=&quot;Slide 30 - &amp;quot;Data Dependencies&amp;quot;&quot;/&gt;&lt;property id=&quot;20307&quot; value=&quot;945&quot;/&gt;&lt;/object&gt;&lt;object type=&quot;3&quot; unique_id=&quot;10039&quot;&gt;&lt;property id=&quot;20148&quot; value=&quot;5&quot;/&gt;&lt;property id=&quot;20300&quot; value=&quot;Slide 31 - &amp;quot;Data Dependencies&amp;quot;&quot;/&gt;&lt;property id=&quot;20307&quot; value=&quot;946&quot;/&gt;&lt;/object&gt;&lt;object type=&quot;3&quot; unique_id=&quot;10040&quot;&gt;&lt;property id=&quot;20148&quot; value=&quot;5&quot;/&gt;&lt;property id=&quot;20300&quot; value=&quot;Slide 32 - &amp;quot;Data Dependencies&amp;quot;&quot;/&gt;&lt;property id=&quot;20307&quot; value=&quot;967&quot;/&gt;&lt;/object&gt;&lt;object type=&quot;3&quot; unique_id=&quot;10041&quot;&gt;&lt;property id=&quot;20148&quot; value=&quot;5&quot;/&gt;&lt;property id=&quot;20300&quot; value=&quot;Slide 33 - &amp;quot;Data Dependencies&amp;quot;&quot;/&gt;&lt;property id=&quot;20307&quot; value=&quot;968&quot;/&gt;&lt;/object&gt;&lt;object type=&quot;3&quot; unique_id=&quot;10042&quot;&gt;&lt;property id=&quot;20148&quot; value=&quot;5&quot;/&gt;&lt;property id=&quot;20300&quot; value=&quot;Slide 34 - &amp;quot;Data Dependencies&amp;quot;&quot;/&gt;&lt;property id=&quot;20307&quot; value=&quot;969&quot;/&gt;&lt;/object&gt;&lt;object type=&quot;3&quot; unique_id=&quot;10043&quot;&gt;&lt;property id=&quot;20148&quot; value=&quot;5&quot;/&gt;&lt;property id=&quot;20300&quot; value=&quot;Slide 35 - &amp;quot;Module 1 Review&amp;quot;&quot;/&gt;&lt;property id=&quot;20307&quot; value=&quot;964&quot;/&gt;&lt;/object&gt;&lt;object type=&quot;3&quot; unique_id=&quot;10044&quot;&gt;&lt;property id=&quot;20148&quot; value=&quot;5&quot;/&gt;&lt;property id=&quot;20300&quot; value=&quot;Slide 36 - &amp;quot;Closing Summary&amp;quot;&quot;/&gt;&lt;property id=&quot;20307&quot; value=&quot;933&quot;/&gt;&lt;/object&gt;&lt;object type=&quot;3&quot; unique_id=&quot;10574&quot;&gt;&lt;property id=&quot;20148&quot; value=&quot;5&quot;/&gt;&lt;property id=&quot;20300&quot; value=&quot;Slide 2 - &amp;quot;MODULE ONE: INTRODUCTION&amp;quot;&quot;/&gt;&lt;property id=&quot;20307&quot; value=&quot;973&quot;/&gt;&lt;/object&gt;&lt;object type=&quot;3&quot; unique_id=&quot;12562&quot;&gt;&lt;property id=&quot;20148&quot; value=&quot;5&quot;/&gt;&lt;property id=&quot;20300&quot; value=&quot;Slide 37 - &amp;quot;MODULE two: profiling&amp;quot;&quot;/&gt;&lt;property id=&quot;20307&quot; value=&quot;974&quot;/&gt;&lt;/object&gt;&lt;object type=&quot;3&quot; unique_id=&quot;12563&quot;&gt;&lt;property id=&quot;20148&quot; value=&quot;5&quot;/&gt;&lt;property id=&quot;20300&quot; value=&quot;Slide 38 - &amp;quot;Module OVERVIEW&amp;quot;&quot;/&gt;&lt;property id=&quot;20307&quot; value=&quot;975&quot;/&gt;&lt;/object&gt;&lt;object type=&quot;3&quot; unique_id=&quot;12564&quot;&gt;&lt;property id=&quot;20148&quot; value=&quot;5&quot;/&gt;&lt;property id=&quot;20300&quot; value=&quot;Slide 39 - &amp;quot;Compiling sequential code&amp;quot;&quot;/&gt;&lt;property id=&quot;20307&quot; value=&quot;976&quot;/&gt;&lt;/object&gt;&lt;object type=&quot;3&quot; unique_id=&quot;12565&quot;&gt;&lt;property id=&quot;20148&quot; value=&quot;5&quot;/&gt;&lt;property id=&quot;20300&quot; value=&quot;Slide 40 - &amp;quot;PGI Compiler Basics&amp;quot;&quot;/&gt;&lt;property id=&quot;20307&quot; value=&quot;977&quot;/&gt;&lt;/object&gt;&lt;object type=&quot;3&quot; unique_id=&quot;12566&quot;&gt;&lt;property id=&quot;20148&quot; value=&quot;5&quot;/&gt;&lt;property id=&quot;20300&quot; value=&quot;Slide 41 - &amp;quot;PGI Compiler Basics&amp;quot;&quot;/&gt;&lt;property id=&quot;20307&quot; value=&quot;978&quot;/&gt;&lt;/object&gt;&lt;object type=&quot;3&quot; unique_id=&quot;12567&quot;&gt;&lt;property id=&quot;20148&quot; value=&quot;5&quot;/&gt;&lt;property id=&quot;20300&quot; value=&quot;Slide 42 - &amp;quot;GCC Compiler Basics&amp;quot;&quot;/&gt;&lt;property id=&quot;20307&quot; value=&quot;979&quot;/&gt;&lt;/object&gt;&lt;object type=&quot;3&quot; unique_id=&quot;12568&quot;&gt;&lt;property id=&quot;20148&quot; value=&quot;5&quot;/&gt;&lt;property id=&quot;20300&quot; value=&quot;Slide 43 - &amp;quot;GCC Compiler Basics&amp;quot;&quot;/&gt;&lt;property id=&quot;20307&quot; value=&quot;980&quot;/&gt;&lt;/object&gt;&lt;object type=&quot;3&quot; unique_id=&quot;12569&quot;&gt;&lt;property id=&quot;20148&quot; value=&quot;5&quot;/&gt;&lt;property id=&quot;20300&quot; value=&quot;Slide 44 - &amp;quot;Profiling sequential code&amp;quot;&quot;/&gt;&lt;property id=&quot;20307&quot; value=&quot;981&quot;/&gt;&lt;/object&gt;&lt;object type=&quot;3&quot; unique_id=&quot;12570&quot;&gt;&lt;property id=&quot;20148&quot; value=&quot;5&quot;/&gt;&lt;property id=&quot;20300&quot; value=&quot;Slide 45 - &amp;quot;Openacc development CYCLE&amp;quot;&quot;/&gt;&lt;property id=&quot;20307&quot; value=&quot;982&quot;/&gt;&lt;/object&gt;&lt;object type=&quot;3&quot; unique_id=&quot;12571&quot;&gt;&lt;property id=&quot;20148&quot; value=&quot;5&quot;/&gt;&lt;property id=&quot;20300&quot; value=&quot;Slide 46 - &amp;quot;Profiling sequential code&amp;quot;&quot;/&gt;&lt;property id=&quot;20307&quot; value=&quot;983&quot;/&gt;&lt;/object&gt;&lt;object type=&quot;3&quot; unique_id=&quot;12572&quot;&gt;&lt;property id=&quot;20148&quot; value=&quot;5&quot;/&gt;&lt;property id=&quot;20300&quot; value=&quot;Slide 47 - &amp;quot;Profiling sequential code&amp;quot;&quot;/&gt;&lt;property id=&quot;20307&quot; value=&quot;984&quot;/&gt;&lt;/object&gt;&lt;object type=&quot;3&quot; unique_id=&quot;12573&quot;&gt;&lt;property id=&quot;20148&quot; value=&quot;5&quot;/&gt;&lt;property id=&quot;20300&quot; value=&quot;Slide 48 - &amp;quot;Profiling sequential code&amp;quot;&quot;/&gt;&lt;property id=&quot;20307&quot; value=&quot;985&quot;/&gt;&lt;/object&gt;&lt;object type=&quot;3&quot; unique_id=&quot;12574&quot;&gt;&lt;property id=&quot;20148&quot; value=&quot;5&quot;/&gt;&lt;property id=&quot;20300&quot; value=&quot;Slide 49 - &amp;quot;Profiling sequential code&amp;quot;&quot;/&gt;&lt;property id=&quot;20307&quot; value=&quot;986&quot;/&gt;&lt;/object&gt;&lt;object type=&quot;3&quot; unique_id=&quot;12575&quot;&gt;&lt;property id=&quot;20148&quot; value=&quot;5&quot;/&gt;&lt;property id=&quot;20300&quot; value=&quot;Slide 50 - &amp;quot;Profiling sequential code&amp;quot;&quot;/&gt;&lt;property id=&quot;20307&quot; value=&quot;987&quot;/&gt;&lt;/object&gt;&lt;object type=&quot;3&quot; unique_id=&quot;12576&quot;&gt;&lt;property id=&quot;20148&quot; value=&quot;5&quot;/&gt;&lt;property id=&quot;20300&quot; value=&quot;Slide 51 - &amp;quot;Profiling sequential code&amp;quot;&quot;/&gt;&lt;property id=&quot;20307&quot; value=&quot;988&quot;/&gt;&lt;/object&gt;&lt;object type=&quot;3&quot; unique_id=&quot;12577&quot;&gt;&lt;property id=&quot;20148&quot; value=&quot;5&quot;/&gt;&lt;property id=&quot;20300&quot; value=&quot;Slide 52 - &amp;quot;Profiling sequential code&amp;quot;&quot;/&gt;&lt;property id=&quot;20307&quot; value=&quot;989&quot;/&gt;&lt;/object&gt;&lt;object type=&quot;3&quot; unique_id=&quot;12578&quot;&gt;&lt;property id=&quot;20148&quot; value=&quot;5&quot;/&gt;&lt;property id=&quot;20300&quot; value=&quot;Slide 53 - &amp;quot;Profiling sequential code&amp;quot;&quot;/&gt;&lt;property id=&quot;20307&quot; value=&quot;990&quot;/&gt;&lt;/object&gt;&lt;object type=&quot;3&quot; unique_id=&quot;12579&quot;&gt;&lt;property id=&quot;20148&quot; value=&quot;5&quot;/&gt;&lt;property id=&quot;20300&quot; value=&quot;Slide 54 - &amp;quot;Profiling sequential code&amp;quot;&quot;/&gt;&lt;property id=&quot;20307&quot; value=&quot;991&quot;/&gt;&lt;/object&gt;&lt;object type=&quot;3&quot; unique_id=&quot;12580&quot;&gt;&lt;property id=&quot;20148&quot; value=&quot;5&quot;/&gt;&lt;property id=&quot;20300&quot; value=&quot;Slide 55 - &amp;quot;profiling multicore code&amp;quot;&quot;/&gt;&lt;property id=&quot;20307&quot; value=&quot;992&quot;/&gt;&lt;/object&gt;&lt;object type=&quot;3&quot; unique_id=&quot;12581&quot;&gt;&lt;property id=&quot;20148&quot; value=&quot;5&quot;/&gt;&lt;property id=&quot;20300&quot; value=&quot;Slide 56 - &amp;quot;Profiling multicore code&amp;quot;&quot;/&gt;&lt;property id=&quot;20307&quot; value=&quot;993&quot;/&gt;&lt;/object&gt;&lt;object type=&quot;3&quot; unique_id=&quot;12582&quot;&gt;&lt;property id=&quot;20148&quot; value=&quot;5&quot;/&gt;&lt;property id=&quot;20300&quot; value=&quot;Slide 57 - &amp;quot;Profiling multicore code&amp;quot;&quot;/&gt;&lt;property id=&quot;20307&quot; value=&quot;994&quot;/&gt;&lt;/object&gt;&lt;object type=&quot;3&quot; unique_id=&quot;12583&quot;&gt;&lt;property id=&quot;20148&quot; value=&quot;5&quot;/&gt;&lt;property id=&quot;20300&quot; value=&quot;Slide 58 - &amp;quot;Profiling multicore code&amp;quot;&quot;/&gt;&lt;property id=&quot;20307&quot; value=&quot;995&quot;/&gt;&lt;/object&gt;&lt;object type=&quot;3&quot; unique_id=&quot;12584&quot;&gt;&lt;property id=&quot;20148&quot; value=&quot;5&quot;/&gt;&lt;property id=&quot;20300&quot; value=&quot;Slide 59 - &amp;quot;Profiling multicore code&amp;quot;&quot;/&gt;&lt;property id=&quot;20307&quot; value=&quot;996&quot;/&gt;&lt;/object&gt;&lt;object type=&quot;3&quot; unique_id=&quot;12585&quot;&gt;&lt;property id=&quot;20148&quot; value=&quot;5&quot;/&gt;&lt;property id=&quot;20300&quot; value=&quot;Slide 60 - &amp;quot;Profiling multicore code&amp;quot;&quot;/&gt;&lt;property id=&quot;20307&quot; value=&quot;997&quot;/&gt;&lt;/object&gt;&lt;object type=&quot;3&quot; unique_id=&quot;12586&quot;&gt;&lt;property id=&quot;20148&quot; value=&quot;5&quot;/&gt;&lt;property id=&quot;20300&quot; value=&quot;Slide 61 - &amp;quot;Profiling multicore code&amp;quot;&quot;/&gt;&lt;property id=&quot;20307&quot; value=&quot;998&quot;/&gt;&lt;/object&gt;&lt;object type=&quot;3&quot; unique_id=&quot;12587&quot;&gt;&lt;property id=&quot;20148&quot; value=&quot;5&quot;/&gt;&lt;property id=&quot;20300&quot; value=&quot;Slide 62 - &amp;quot;Profiling multicore code&amp;quot;&quot;/&gt;&lt;property id=&quot;20307&quot; value=&quot;999&quot;/&gt;&lt;/object&gt;&lt;object type=&quot;3&quot; unique_id=&quot;12588&quot;&gt;&lt;property id=&quot;20148&quot; value=&quot;5&quot;/&gt;&lt;property id=&quot;20300&quot; value=&quot;Slide 63 - &amp;quot;Profiling multicore code&amp;quot;&quot;/&gt;&lt;property id=&quot;20307&quot; value=&quot;1000&quot;/&gt;&lt;/object&gt;&lt;object type=&quot;3&quot; unique_id=&quot;12589&quot;&gt;&lt;property id=&quot;20148&quot; value=&quot;5&quot;/&gt;&lt;property id=&quot;20300&quot; value=&quot;Slide 64 - &amp;quot;Profiling multicore code&amp;quot;&quot;/&gt;&lt;property id=&quot;20307&quot; value=&quot;1001&quot;/&gt;&lt;/object&gt;&lt;object type=&quot;3&quot; unique_id=&quot;12590&quot;&gt;&lt;property id=&quot;20148&quot; value=&quot;5&quot;/&gt;&lt;property id=&quot;20300&quot; value=&quot;Slide 65 - &amp;quot;Profiling multicore code&amp;quot;&quot;/&gt;&lt;property id=&quot;20307&quot; value=&quot;1002&quot;/&gt;&lt;/object&gt;&lt;object type=&quot;3&quot; unique_id=&quot;12591&quot;&gt;&lt;property id=&quot;20148&quot; value=&quot;5&quot;/&gt;&lt;property id=&quot;20300&quot; value=&quot;Slide 66 - &amp;quot;Lab code&amp;quot;&quot;/&gt;&lt;property id=&quot;20307&quot; value=&quot;1003&quot;/&gt;&lt;/object&gt;&lt;object type=&quot;3&quot; unique_id=&quot;12592&quot;&gt;&lt;property id=&quot;20148&quot; value=&quot;5&quot;/&gt;&lt;property id=&quot;20300&quot; value=&quot;Slide 67 - &amp;quot;Laplace heat transfer&amp;quot;&quot;/&gt;&lt;property id=&quot;20307&quot; value=&quot;1004&quot;/&gt;&lt;/object&gt;&lt;object type=&quot;3&quot; unique_id=&quot;12593&quot;&gt;&lt;property id=&quot;20148&quot; value=&quot;5&quot;/&gt;&lt;property id=&quot;20300&quot; value=&quot;Slide 68 - &amp;quot;Laplace heat transfer&amp;quot;&quot;/&gt;&lt;property id=&quot;20307&quot; value=&quot;1005&quot;/&gt;&lt;/object&gt;&lt;object type=&quot;3&quot; unique_id=&quot;12594&quot;&gt;&lt;property id=&quot;20148&quot; value=&quot;5&quot;/&gt;&lt;property id=&quot;20300&quot; value=&quot;Slide 69 - &amp;quot;Laplace heat transfer&amp;quot;&quot;/&gt;&lt;property id=&quot;20307&quot; value=&quot;1006&quot;/&gt;&lt;/object&gt;&lt;object type=&quot;3&quot; unique_id=&quot;12595&quot;&gt;&lt;property id=&quot;20148&quot; value=&quot;5&quot;/&gt;&lt;property id=&quot;20300&quot; value=&quot;Slide 70 - &amp;quot;Laplace heat transfer&amp;quot;&quot;/&gt;&lt;property id=&quot;20307&quot; value=&quot;1007&quot;/&gt;&lt;/object&gt;&lt;object type=&quot;3&quot; unique_id=&quot;12596&quot;&gt;&lt;property id=&quot;20148&quot; value=&quot;5&quot;/&gt;&lt;property id=&quot;20300&quot; value=&quot;Slide 71 - &amp;quot;KEY concepts&amp;quot;&quot;/&gt;&lt;property id=&quot;20307&quot; value=&quot;1008&quot;/&gt;&lt;/object&gt;&lt;object type=&quot;3&quot; unique_id=&quot;12597&quot;&gt;&lt;property id=&quot;20148&quot; value=&quot;5&quot;/&gt;&lt;property id=&quot;20300&quot; value=&quot;Slide 72 - &amp;quot;Lab Goals&amp;quot;&quot;/&gt;&lt;property id=&quot;20307&quot; value=&quot;1009&quot;/&gt;&lt;/object&gt;&lt;object type=&quot;3&quot; unique_id=&quot;15840&quot;&gt;&lt;property id=&quot;20148&quot; value=&quot;5&quot;/&gt;&lt;property id=&quot;20300&quot; value=&quot;Slide 73 - &amp;quot;MODULE three: openacc directives&amp;quot;&quot;/&gt;&lt;property id=&quot;20307&quot; value=&quot;1010&quot;/&gt;&lt;/object&gt;&lt;object type=&quot;3&quot; unique_id=&quot;15841&quot;&gt;&lt;property id=&quot;20148&quot; value=&quot;5&quot;/&gt;&lt;property id=&quot;20300&quot; value=&quot;Slide 74 - &amp;quot;MODULE OVERVIEW&amp;quot;&quot;/&gt;&lt;property id=&quot;20307&quot; value=&quot;1011&quot;/&gt;&lt;/object&gt;&lt;object type=&quot;3&quot; unique_id=&quot;15842&quot;&gt;&lt;property id=&quot;20148&quot; value=&quot;5&quot;/&gt;&lt;property id=&quot;20300&quot; value=&quot;Slide 75 - &amp;quot;Openacc syntax&amp;quot;&quot;/&gt;&lt;property id=&quot;20307&quot; value=&quot;1012&quot;/&gt;&lt;/object&gt;&lt;object type=&quot;3&quot; unique_id=&quot;15843&quot;&gt;&lt;property id=&quot;20148&quot; value=&quot;5&quot;/&gt;&lt;property id=&quot;20300&quot; value=&quot;Slide 76 - &amp;quot;Openacc syntax&amp;quot;&quot;/&gt;&lt;property id=&quot;20307&quot; value=&quot;1013&quot;/&gt;&lt;/object&gt;&lt;object type=&quot;3&quot; unique_id=&quot;15844&quot;&gt;&lt;property id=&quot;20148&quot; value=&quot;5&quot;/&gt;&lt;property id=&quot;20300&quot; value=&quot;Slide 77 - &amp;quot;Openacc parallel directive&amp;quot;&quot;/&gt;&lt;property id=&quot;20307&quot; value=&quot;1014&quot;/&gt;&lt;/object&gt;&lt;object type=&quot;3&quot; unique_id=&quot;15845&quot;&gt;&lt;property id=&quot;20148&quot; value=&quot;5&quot;/&gt;&lt;property id=&quot;20300&quot; value=&quot;Slide 78 - &amp;quot;Openacc parallel directive&amp;quot;&quot;/&gt;&lt;property id=&quot;20307&quot; value=&quot;1015&quot;/&gt;&lt;/object&gt;&lt;object type=&quot;3&quot; unique_id=&quot;15846&quot;&gt;&lt;property id=&quot;20148&quot; value=&quot;5&quot;/&gt;&lt;property id=&quot;20300&quot; value=&quot;Slide 79 - &amp;quot;Openacc parallel directive&amp;quot;&quot;/&gt;&lt;property id=&quot;20307&quot; value=&quot;1016&quot;/&gt;&lt;/object&gt;&lt;object type=&quot;3&quot; unique_id=&quot;15847&quot;&gt;&lt;property id=&quot;20148&quot; value=&quot;5&quot;/&gt;&lt;property id=&quot;20300&quot; value=&quot;Slide 80 - &amp;quot;Openacc parallel directive&amp;quot;&quot;/&gt;&lt;property id=&quot;20307&quot; value=&quot;1017&quot;/&gt;&lt;/object&gt;&lt;object type=&quot;3&quot; unique_id=&quot;15848&quot;&gt;&lt;property id=&quot;20148&quot; value=&quot;5&quot;/&gt;&lt;property id=&quot;20300&quot; value=&quot;Slide 81 - &amp;quot;Openacc parallel directive&amp;quot;&quot;/&gt;&lt;property id=&quot;20307&quot; value=&quot;1018&quot;/&gt;&lt;/object&gt;&lt;object type=&quot;3&quot; unique_id=&quot;15849&quot;&gt;&lt;property id=&quot;20148&quot; value=&quot;5&quot;/&gt;&lt;property id=&quot;20300&quot; value=&quot;Slide 82 - &amp;quot;Openacc parallel directive&amp;quot;&quot;/&gt;&lt;property id=&quot;20307&quot; value=&quot;1019&quot;/&gt;&lt;/object&gt;&lt;object type=&quot;3&quot; unique_id=&quot;15850&quot;&gt;&lt;property id=&quot;20148&quot; value=&quot;5&quot;/&gt;&lt;property id=&quot;20300&quot; value=&quot;Slide 83 - &amp;quot;Openacc parallel directive&amp;quot;&quot;/&gt;&lt;property id=&quot;20307&quot; value=&quot;1020&quot;/&gt;&lt;/object&gt;&lt;object type=&quot;3&quot; unique_id=&quot;15851&quot;&gt;&lt;property id=&quot;20148&quot; value=&quot;5&quot;/&gt;&lt;property id=&quot;20300&quot; value=&quot;Slide 84 - &amp;quot;Openacc parallel directive&amp;quot;&quot;/&gt;&lt;property id=&quot;20307&quot; value=&quot;1021&quot;/&gt;&lt;/object&gt;&lt;object type=&quot;3&quot; unique_id=&quot;15852&quot;&gt;&lt;property id=&quot;20148&quot; value=&quot;5&quot;/&gt;&lt;property id=&quot;20300&quot; value=&quot;Slide 85 - &amp;quot;Openacc parallel directive&amp;quot;&quot;/&gt;&lt;property id=&quot;20307&quot; value=&quot;1022&quot;/&gt;&lt;/object&gt;&lt;object type=&quot;3&quot; unique_id=&quot;15853&quot;&gt;&lt;property id=&quot;20148&quot; value=&quot;5&quot;/&gt;&lt;property id=&quot;20300&quot; value=&quot;Slide 86 - &amp;quot;Openacc parallel directive&amp;quot;&quot;/&gt;&lt;property id=&quot;20307&quot; value=&quot;1023&quot;/&gt;&lt;/object&gt;&lt;object type=&quot;3&quot; unique_id=&quot;15854&quot;&gt;&lt;property id=&quot;20148&quot; value=&quot;5&quot;/&gt;&lt;property id=&quot;20300&quot; value=&quot;Slide 87 - &amp;quot;Openacc parallel directive&amp;quot;&quot;/&gt;&lt;property id=&quot;20307&quot; value=&quot;1024&quot;/&gt;&lt;/object&gt;&lt;object type=&quot;3&quot; unique_id=&quot;15855&quot;&gt;&lt;property id=&quot;20148&quot; value=&quot;5&quot;/&gt;&lt;property id=&quot;20300&quot; value=&quot;Slide 88 - &amp;quot;Openacc parallel directive&amp;quot;&quot;/&gt;&lt;property id=&quot;20307&quot; value=&quot;1025&quot;/&gt;&lt;/object&gt;&lt;object type=&quot;3&quot; unique_id=&quot;15856&quot;&gt;&lt;property id=&quot;20148&quot; value=&quot;5&quot;/&gt;&lt;property id=&quot;20300&quot; value=&quot;Slide 89 - &amp;quot;Openacc parallel directive&amp;quot;&quot;/&gt;&lt;property id=&quot;20307&quot; value=&quot;1026&quot;/&gt;&lt;/object&gt;&lt;object type=&quot;3&quot; unique_id=&quot;15857&quot;&gt;&lt;property id=&quot;20148&quot; value=&quot;5&quot;/&gt;&lt;property id=&quot;20300&quot; value=&quot;Slide 90 - &amp;quot;Openacc parallel directive&amp;quot;&quot;/&gt;&lt;property id=&quot;20307&quot; value=&quot;1027&quot;/&gt;&lt;/object&gt;&lt;object type=&quot;3&quot; unique_id=&quot;15858&quot;&gt;&lt;property id=&quot;20148&quot; value=&quot;5&quot;/&gt;&lt;property id=&quot;20300&quot; value=&quot;Slide 91 - &amp;quot;Openacc kernels directive&amp;quot;&quot;/&gt;&lt;property id=&quot;20307&quot; value=&quot;1028&quot;/&gt;&lt;/object&gt;&lt;object type=&quot;3&quot; unique_id=&quot;15859&quot;&gt;&lt;property id=&quot;20148&quot; value=&quot;5&quot;/&gt;&lt;property id=&quot;20300&quot; value=&quot;Slide 92 - &amp;quot;Openacc kernels directive&amp;quot;&quot;/&gt;&lt;property id=&quot;20307&quot; value=&quot;1029&quot;/&gt;&lt;/object&gt;&lt;object type=&quot;3&quot; unique_id=&quot;15860&quot;&gt;&lt;property id=&quot;20148&quot; value=&quot;5&quot;/&gt;&lt;property id=&quot;20300&quot; value=&quot;Slide 93 - &amp;quot;Openacc kernels directive&amp;quot;&quot;/&gt;&lt;property id=&quot;20307&quot; value=&quot;1030&quot;/&gt;&lt;/object&gt;&lt;object type=&quot;3&quot; unique_id=&quot;15861&quot;&gt;&lt;property id=&quot;20148&quot; value=&quot;5&quot;/&gt;&lt;property id=&quot;20300&quot; value=&quot;Slide 94 - &amp;quot;Openacc kernels directive&amp;quot;&quot;/&gt;&lt;property id=&quot;20307&quot; value=&quot;1031&quot;/&gt;&lt;/object&gt;&lt;object type=&quot;3&quot; unique_id=&quot;15862&quot;&gt;&lt;property id=&quot;20148&quot; value=&quot;5&quot;/&gt;&lt;property id=&quot;20300&quot; value=&quot;Slide 95 - &amp;quot;Expressing parallelism&amp;quot;&quot;/&gt;&lt;property id=&quot;20307&quot; value=&quot;1032&quot;/&gt;&lt;/object&gt;&lt;object type=&quot;3&quot; unique_id=&quot;15863&quot;&gt;&lt;property id=&quot;20148&quot; value=&quot;5&quot;/&gt;&lt;property id=&quot;20300&quot; value=&quot;Slide 96 - &amp;quot;Expressing parallelism&amp;quot;&quot;/&gt;&lt;property id=&quot;20307&quot; value=&quot;1033&quot;/&gt;&lt;/object&gt;&lt;object type=&quot;3&quot; unique_id=&quot;15864&quot;&gt;&lt;property id=&quot;20148&quot; value=&quot;5&quot;/&gt;&lt;property id=&quot;20300&quot; value=&quot;Slide 97 - &amp;quot;Openacc kernels directive&amp;quot;&quot;/&gt;&lt;property id=&quot;20307&quot; value=&quot;1034&quot;/&gt;&lt;/object&gt;&lt;object type=&quot;3&quot; unique_id=&quot;15865&quot;&gt;&lt;property id=&quot;20148&quot; value=&quot;5&quot;/&gt;&lt;property id=&quot;20300&quot; value=&quot;Slide 98 - &amp;quot;Kernels vs parallel&amp;quot;&quot;/&gt;&lt;property id=&quot;20307&quot; value=&quot;1035&quot;/&gt;&lt;/object&gt;&lt;object type=&quot;3&quot; unique_id=&quot;15866&quot;&gt;&lt;property id=&quot;20148&quot; value=&quot;5&quot;/&gt;&lt;property id=&quot;20300&quot; value=&quot;Slide 99 - &amp;quot;Openacc loop directive&amp;quot;&quot;/&gt;&lt;property id=&quot;20307&quot; value=&quot;1036&quot;/&gt;&lt;/object&gt;&lt;object type=&quot;3&quot; unique_id=&quot;15867&quot;&gt;&lt;property id=&quot;20148&quot; value=&quot;5&quot;/&gt;&lt;property id=&quot;20300&quot; value=&quot;Slide 100 - &amp;quot;Openacc loop directive&amp;quot;&quot;/&gt;&lt;property id=&quot;20307&quot; value=&quot;1037&quot;/&gt;&lt;/object&gt;&lt;object type=&quot;3&quot; unique_id=&quot;15868&quot;&gt;&lt;property id=&quot;20148&quot; value=&quot;5&quot;/&gt;&lt;property id=&quot;20300&quot; value=&quot;Slide 101 - &amp;quot;Openacc loop directive&amp;quot;&quot;/&gt;&lt;property id=&quot;20307&quot; value=&quot;1038&quot;/&gt;&lt;/object&gt;&lt;object type=&quot;3&quot; unique_id=&quot;15869&quot;&gt;&lt;property id=&quot;20148&quot; value=&quot;5&quot;/&gt;&lt;property id=&quot;20300&quot; value=&quot;Slide 102 - &amp;quot;Openacc loop directive&amp;quot;&quot;/&gt;&lt;property id=&quot;20307&quot; value=&quot;1039&quot;/&gt;&lt;/object&gt;&lt;object type=&quot;3&quot; unique_id=&quot;15870&quot;&gt;&lt;property id=&quot;20148&quot; value=&quot;5&quot;/&gt;&lt;property id=&quot;20300&quot; value=&quot;Slide 103 - &amp;quot;Openacc loop directive&amp;quot;&quot;/&gt;&lt;property id=&quot;20307&quot; value=&quot;1040&quot;/&gt;&lt;/object&gt;&lt;object type=&quot;3&quot; unique_id=&quot;15871&quot;&gt;&lt;property id=&quot;20148&quot; value=&quot;5&quot;/&gt;&lt;property id=&quot;20300&quot; value=&quot;Slide 104 - &amp;quot;Compiling parallel code&amp;quot;&quot;/&gt;&lt;property id=&quot;20307&quot; value=&quot;1041&quot;/&gt;&lt;/object&gt;&lt;object type=&quot;3&quot; unique_id=&quot;15872&quot;&gt;&lt;property id=&quot;20148&quot; value=&quot;5&quot;/&gt;&lt;property id=&quot;20300&quot; value=&quot;Slide 105 - &amp;quot;Compiling parallel code (PGI)&amp;quot;&quot;/&gt;&lt;property id=&quot;20307&quot; value=&quot;1042&quot;/&gt;&lt;/object&gt;&lt;object type=&quot;3&quot; unique_id=&quot;15873&quot;&gt;&lt;property id=&quot;20148&quot; value=&quot;5&quot;/&gt;&lt;property id=&quot;20300&quot; value=&quot;Slide 106 - &amp;quot;Compiling parallel code (PGI)&amp;quot;&quot;/&gt;&lt;property id=&quot;20307&quot; value=&quot;1043&quot;/&gt;&lt;/object&gt;&lt;object type=&quot;3&quot; unique_id=&quot;15874&quot;&gt;&lt;property id=&quot;20148&quot; value=&quot;5&quot;/&gt;&lt;property id=&quot;20300&quot; value=&quot;Slide 107 - &amp;quot;Compiling parallel code (PGI)&amp;quot;&quot;/&gt;&lt;property id=&quot;20307&quot; value=&quot;1044&quot;/&gt;&lt;/object&gt;&lt;object type=&quot;3&quot; unique_id=&quot;15875&quot;&gt;&lt;property id=&quot;20148&quot; value=&quot;5&quot;/&gt;&lt;property id=&quot;20300&quot; value=&quot;Slide 108 - &amp;quot;Compiling parallel code (PGI)&amp;quot;&quot;/&gt;&lt;property id=&quot;20307&quot; value=&quot;1045&quot;/&gt;&lt;/object&gt;&lt;object type=&quot;3&quot; unique_id=&quot;15876&quot;&gt;&lt;property id=&quot;20148&quot; value=&quot;5&quot;/&gt;&lt;property id=&quot;20300&quot; value=&quot;Slide 109 - &amp;quot;KEY concepts&amp;quot;&quot;/&gt;&lt;property id=&quot;20307&quot; value=&quot;1046&quot;/&gt;&lt;/object&gt;&lt;object type=&quot;3&quot; unique_id=&quot;21423&quot;&gt;&lt;property id=&quot;20148&quot; value=&quot;5&quot;/&gt;&lt;property id=&quot;20300&quot; value=&quot;Slide 110 - &amp;quot;MODULE four: gpu programming&amp;quot;&quot;/&gt;&lt;property id=&quot;20307&quot; value=&quot;1047&quot;/&gt;&lt;/object&gt;&lt;object type=&quot;3&quot; unique_id=&quot;21424&quot;&gt;&lt;property id=&quot;20148&quot; value=&quot;5&quot;/&gt;&lt;property id=&quot;20300&quot; value=&quot;Slide 111 - &amp;quot;MODULE OVERVIEW&amp;quot;&quot;/&gt;&lt;property id=&quot;20307&quot; value=&quot;1048&quot;/&gt;&lt;/object&gt;&lt;object type=&quot;3&quot; unique_id=&quot;21425&quot;&gt;&lt;property id=&quot;20148&quot; value=&quot;5&quot;/&gt;&lt;property id=&quot;20300&quot; value=&quot;Slide 112 - &amp;quot;CPU vs gpu&amp;quot;&quot;/&gt;&lt;property id=&quot;20307&quot; value=&quot;1049&quot;/&gt;&lt;/object&gt;&lt;object type=&quot;3&quot; unique_id=&quot;21426&quot;&gt;&lt;property id=&quot;20148&quot; value=&quot;5&quot;/&gt;&lt;property id=&quot;20300&quot; value=&quot;Slide 113 - &amp;quot;CPU vs gpu&amp;quot;&quot;/&gt;&lt;property id=&quot;20307&quot; value=&quot;1050&quot;/&gt;&lt;/object&gt;&lt;object type=&quot;3&quot; unique_id=&quot;21427&quot;&gt;&lt;property id=&quot;20148&quot; value=&quot;5&quot;/&gt;&lt;property id=&quot;20300&quot; value=&quot;Slide 114 - &amp;quot;CPU + GPU Workflow&amp;quot;&quot;/&gt;&lt;property id=&quot;20307&quot; value=&quot;1051&quot;/&gt;&lt;/object&gt;&lt;object type=&quot;3&quot; unique_id=&quot;21428&quot;&gt;&lt;property id=&quot;20148&quot; value=&quot;5&quot;/&gt;&lt;property id=&quot;20300&quot; value=&quot;Slide 115 - &amp;quot;GPU PROGRAMMING IN OPENACC&amp;quot;&quot;/&gt;&lt;property id=&quot;20307&quot; value=&quot;1052&quot;/&gt;&lt;/object&gt;&lt;object type=&quot;3&quot; unique_id=&quot;21429&quot;&gt;&lt;property id=&quot;20148&quot; value=&quot;5&quot;/&gt;&lt;property id=&quot;20300&quot; value=&quot;Slide 116 - &amp;quot;CPU + GPU&amp;quot;&quot;/&gt;&lt;property id=&quot;20307&quot; value=&quot;1053&quot;/&gt;&lt;/object&gt;&lt;object type=&quot;3&quot; unique_id=&quot;21430&quot;&gt;&lt;property id=&quot;20148&quot; value=&quot;5&quot;/&gt;&lt;property id=&quot;20300&quot; value=&quot;Slide 117 - &amp;quot;Basic data management&amp;quot;&quot;/&gt;&lt;property id=&quot;20307&quot; value=&quot;1054&quot;/&gt;&lt;/object&gt;&lt;object type=&quot;3&quot; unique_id=&quot;21431&quot;&gt;&lt;property id=&quot;20148&quot; value=&quot;5&quot;/&gt;&lt;property id=&quot;20300&quot; value=&quot;Slide 118 - &amp;quot;Basic data management&amp;quot;&quot;/&gt;&lt;property id=&quot;20307&quot; value=&quot;1055&quot;/&gt;&lt;/object&gt;&lt;object type=&quot;3&quot; unique_id=&quot;21432&quot;&gt;&lt;property id=&quot;20148&quot; value=&quot;5&quot;/&gt;&lt;property id=&quot;20300&quot; value=&quot;Slide 119 - &amp;quot;Basic data management&amp;quot;&quot;/&gt;&lt;property id=&quot;20307&quot; value=&quot;1056&quot;/&gt;&lt;/object&gt;&lt;object type=&quot;3&quot; unique_id=&quot;21433&quot;&gt;&lt;property id=&quot;20148&quot; value=&quot;5&quot;/&gt;&lt;property id=&quot;20300&quot; value=&quot;Slide 120 - &amp;quot;CUDA Managed memory&amp;quot;&quot;/&gt;&lt;property id=&quot;20307&quot; value=&quot;1057&quot;/&gt;&lt;/object&gt;&lt;object type=&quot;3&quot; unique_id=&quot;21434&quot;&gt;&lt;property id=&quot;20148&quot; value=&quot;5&quot;/&gt;&lt;property id=&quot;20300&quot; value=&quot;Slide 121 - &amp;quot;Cuda managed memory&amp;quot;&quot;/&gt;&lt;property id=&quot;20307&quot; value=&quot;1058&quot;/&gt;&lt;/object&gt;&lt;object type=&quot;3&quot; unique_id=&quot;21435&quot;&gt;&lt;property id=&quot;20148&quot; value=&quot;5&quot;/&gt;&lt;property id=&quot;20300&quot; value=&quot;Slide 122 - &amp;quot;CUDA Managed memory&amp;quot;&quot;/&gt;&lt;property id=&quot;20307&quot; value=&quot;1059&quot;/&gt;&lt;/object&gt;&lt;object type=&quot;3&quot; unique_id=&quot;21436&quot;&gt;&lt;property id=&quot;20148&quot; value=&quot;5&quot;/&gt;&lt;property id=&quot;20300&quot; value=&quot;Slide 123 - &amp;quot;Managed memory&amp;quot;&quot;/&gt;&lt;property id=&quot;20307&quot; value=&quot;1060&quot;/&gt;&lt;/object&gt;&lt;object type=&quot;3&quot; unique_id=&quot;21437&quot;&gt;&lt;property id=&quot;20148&quot; value=&quot;5&quot;/&gt;&lt;property id=&quot;20300&quot; value=&quot;Slide 124 - &amp;quot;OpenACC with Managed Memory&amp;quot;&quot;/&gt;&lt;property id=&quot;20307&quot; value=&quot;1061&quot;/&gt;&lt;/object&gt;&lt;object type=&quot;3&quot; unique_id=&quot;21438&quot;&gt;&lt;property id=&quot;20148&quot; value=&quot;5&quot;/&gt;&lt;property id=&quot;20300&quot; value=&quot;Slide 125 - &amp;quot;Introduction to data clauses&amp;quot;&quot;/&gt;&lt;property id=&quot;20307&quot; value=&quot;1062&quot;/&gt;&lt;/object&gt;&lt;object type=&quot;3&quot; unique_id=&quot;21439&quot;&gt;&lt;property id=&quot;20148&quot; value=&quot;5&quot;/&gt;&lt;property id=&quot;20300&quot; value=&quot;Slide 126 - &amp;quot;Basic data management&amp;quot;&quot;/&gt;&lt;property id=&quot;20307&quot; value=&quot;1063&quot;/&gt;&lt;/object&gt;&lt;object type=&quot;3&quot; unique_id=&quot;21440&quot;&gt;&lt;property id=&quot;20148&quot; value=&quot;5&quot;/&gt;&lt;property id=&quot;20300&quot; value=&quot;Slide 127 - &amp;quot;Basic data management&amp;quot;&quot;/&gt;&lt;property id=&quot;20307&quot; value=&quot;1064&quot;/&gt;&lt;/object&gt;&lt;object type=&quot;3&quot; unique_id=&quot;21441&quot;&gt;&lt;property id=&quot;20148&quot; value=&quot;5&quot;/&gt;&lt;property id=&quot;20300&quot; value=&quot;Slide 128 - &amp;quot;Basic data management&amp;quot;&quot;/&gt;&lt;property id=&quot;20307&quot; value=&quot;1065&quot;/&gt;&lt;/object&gt;&lt;object type=&quot;3&quot; unique_id=&quot;21442&quot;&gt;&lt;property id=&quot;20148&quot; value=&quot;5&quot;/&gt;&lt;property id=&quot;20300&quot; value=&quot;Slide 129 - &amp;quot;Basic data management&amp;quot;&quot;/&gt;&lt;property id=&quot;20307&quot; value=&quot;1066&quot;/&gt;&lt;/object&gt;&lt;object type=&quot;3&quot; unique_id=&quot;21443&quot;&gt;&lt;property id=&quot;20148&quot; value=&quot;5&quot;/&gt;&lt;property id=&quot;20300&quot; value=&quot;Slide 130 - &amp;quot;Basic data management&amp;quot;&quot;/&gt;&lt;property id=&quot;20307&quot; value=&quot;1067&quot;/&gt;&lt;/object&gt;&lt;object type=&quot;3&quot; unique_id=&quot;21444&quot;&gt;&lt;property id=&quot;20148&quot; value=&quot;5&quot;/&gt;&lt;property id=&quot;20300&quot; value=&quot;Slide 131 - &amp;quot;Data Clauses&amp;quot;&quot;/&gt;&lt;property id=&quot;20307&quot; value=&quot;1068&quot;/&gt;&lt;/object&gt;&lt;object type=&quot;3&quot; unique_id=&quot;21445&quot;&gt;&lt;property id=&quot;20148&quot; value=&quot;5&quot;/&gt;&lt;property id=&quot;20300&quot; value=&quot;Slide 132 - &amp;quot;Array Shaping&amp;quot;&quot;/&gt;&lt;property id=&quot;20307&quot; value=&quot;1069&quot;/&gt;&lt;/object&gt;&lt;object type=&quot;3&quot; unique_id=&quot;21446&quot;&gt;&lt;property id=&quot;20148&quot; value=&quot;5&quot;/&gt;&lt;property id=&quot;20300&quot; value=&quot;Slide 133 - &amp;quot;Basic data management&amp;quot;&quot;/&gt;&lt;property id=&quot;20307&quot; value=&quot;1070&quot;/&gt;&lt;/object&gt;&lt;object type=&quot;3&quot; unique_id=&quot;21447&quot;&gt;&lt;property id=&quot;20148&quot; value=&quot;5&quot;/&gt;&lt;property id=&quot;20300&quot; value=&quot;Slide 134 - &amp;quot;Profiling gpu code&amp;quot;&quot;/&gt;&lt;property id=&quot;20307&quot; value=&quot;1071&quot;/&gt;&lt;/object&gt;&lt;object type=&quot;3&quot; unique_id=&quot;21448&quot;&gt;&lt;property id=&quot;20148&quot; value=&quot;5&quot;/&gt;&lt;property id=&quot;20300&quot; value=&quot;Slide 135 - &amp;quot;Profiling gpu code (PGI)&amp;quot;&quot;/&gt;&lt;property id=&quot;20307&quot; value=&quot;1072&quot;/&gt;&lt;/object&gt;&lt;object type=&quot;3&quot; unique_id=&quot;21449&quot;&gt;&lt;property id=&quot;20148&quot; value=&quot;5&quot;/&gt;&lt;property id=&quot;20300&quot; value=&quot;Slide 136 - &amp;quot;Profiling gpu code&amp;quot;&quot;/&gt;&lt;property id=&quot;20307&quot; value=&quot;1073&quot;/&gt;&lt;/object&gt;&lt;object type=&quot;3&quot; unique_id=&quot;21450&quot;&gt;&lt;property id=&quot;20148&quot; value=&quot;5&quot;/&gt;&lt;property id=&quot;20300&quot; value=&quot;Slide 137 - &amp;quot;Profiling gpu code&amp;quot;&quot;/&gt;&lt;property id=&quot;20307&quot; value=&quot;1074&quot;/&gt;&lt;/object&gt;&lt;object type=&quot;3&quot; unique_id=&quot;21451&quot;&gt;&lt;property id=&quot;20148&quot; value=&quot;5&quot;/&gt;&lt;property id=&quot;20300&quot; value=&quot;Slide 138 - &amp;quot;Profiling gpu code&amp;quot;&quot;/&gt;&lt;property id=&quot;20307&quot; value=&quot;1075&quot;/&gt;&lt;/object&gt;&lt;object type=&quot;3&quot; unique_id=&quot;21452&quot;&gt;&lt;property id=&quot;20148&quot; value=&quot;5&quot;/&gt;&lt;property id=&quot;20300&quot; value=&quot;Slide 139 - &amp;quot;Profiling gpu code&amp;quot;&quot;/&gt;&lt;property id=&quot;20307&quot; value=&quot;1076&quot;/&gt;&lt;/object&gt;&lt;object type=&quot;3&quot; unique_id=&quot;21453&quot;&gt;&lt;property id=&quot;20148&quot; value=&quot;5&quot;/&gt;&lt;property id=&quot;20300&quot; value=&quot;Slide 140 - &amp;quot;Compiling gpu code&amp;quot;&quot;/&gt;&lt;property id=&quot;20307&quot; value=&quot;1077&quot;/&gt;&lt;/object&gt;&lt;object type=&quot;3&quot; unique_id=&quot;21454&quot;&gt;&lt;property id=&quot;20148&quot; value=&quot;5&quot;/&gt;&lt;property id=&quot;20300&quot; value=&quot;Slide 141 - &amp;quot;Compiling gpu code&amp;quot;&quot;/&gt;&lt;property id=&quot;20307&quot; value=&quot;1078&quot;/&gt;&lt;/object&gt;&lt;object type=&quot;3&quot; unique_id=&quot;21455&quot;&gt;&lt;property id=&quot;20148&quot; value=&quot;5&quot;/&gt;&lt;property id=&quot;20300&quot; value=&quot;Slide 142 - &amp;quot;Compiling gpu code&amp;quot;&quot;/&gt;&lt;property id=&quot;20307&quot; value=&quot;1079&quot;/&gt;&lt;/object&gt;&lt;object type=&quot;3&quot; unique_id=&quot;21456&quot;&gt;&lt;property id=&quot;20148&quot; value=&quot;5&quot;/&gt;&lt;property id=&quot;20300&quot; value=&quot;Slide 143 - &amp;quot;Profiling gpu code (PGPROF)&amp;quot;&quot;/&gt;&lt;property id=&quot;20307&quot; value=&quot;1080&quot;/&gt;&lt;/object&gt;&lt;object type=&quot;3&quot; unique_id=&quot;21457&quot;&gt;&lt;property id=&quot;20148&quot; value=&quot;5&quot;/&gt;&lt;property id=&quot;20300&quot; value=&quot;Slide 144 - &amp;quot;Profiling gpu code (PGPROF)&amp;quot;&quot;/&gt;&lt;property id=&quot;20307&quot; value=&quot;1081&quot;/&gt;&lt;/object&gt;&lt;object type=&quot;3&quot; unique_id=&quot;21458&quot;&gt;&lt;property id=&quot;20148&quot; value=&quot;5&quot;/&gt;&lt;property id=&quot;20300&quot; value=&quot;Slide 145 - &amp;quot;Profiling GPU code&amp;quot;&quot;/&gt;&lt;property id=&quot;20307&quot; value=&quot;1082&quot;/&gt;&lt;/object&gt;&lt;object type=&quot;3&quot; unique_id=&quot;21459&quot;&gt;&lt;property id=&quot;20148&quot; value=&quot;5&quot;/&gt;&lt;property id=&quot;20300&quot; value=&quot;Slide 146 - &amp;quot;Profiling GPU code&amp;quot;&quot;/&gt;&lt;property id=&quot;20307&quot; value=&quot;1083&quot;/&gt;&lt;/object&gt;&lt;object type=&quot;3&quot; unique_id=&quot;21460&quot;&gt;&lt;property id=&quot;20148&quot; value=&quot;5&quot;/&gt;&lt;property id=&quot;20300&quot; value=&quot;Slide 147 - &amp;quot;Profiling gpu code&amp;quot;&quot;/&gt;&lt;property id=&quot;20307&quot; value=&quot;1084&quot;/&gt;&lt;/object&gt;&lt;object type=&quot;3&quot; unique_id=&quot;21461&quot;&gt;&lt;property id=&quot;20148&quot; value=&quot;5&quot;/&gt;&lt;property id=&quot;20300&quot; value=&quot;Slide 148 - &amp;quot;Profiling gpu code&amp;quot;&quot;/&gt;&lt;property id=&quot;20307&quot; value=&quot;1085&quot;/&gt;&lt;/object&gt;&lt;object type=&quot;3&quot; unique_id=&quot;21462&quot;&gt;&lt;property id=&quot;20148&quot; value=&quot;5&quot;/&gt;&lt;property id=&quot;20300&quot; value=&quot;Slide 149 - &amp;quot;KEY concepts&amp;quot;&quot;/&gt;&lt;property id=&quot;20307&quot; value=&quot;1086&quot;/&gt;&lt;/object&gt;&lt;object type=&quot;3&quot; unique_id=&quot;29995&quot;&gt;&lt;property id=&quot;20148&quot; value=&quot;5&quot;/&gt;&lt;property id=&quot;20300&quot; value=&quot;Slide 150 - &amp;quot;MODULE five: data management&amp;quot;&quot;/&gt;&lt;property id=&quot;20307&quot; value=&quot;1087&quot;/&gt;&lt;/object&gt;&lt;object type=&quot;3&quot; unique_id=&quot;29996&quot;&gt;&lt;property id=&quot;20148&quot; value=&quot;5&quot;/&gt;&lt;property id=&quot;20300&quot; value=&quot;Slide 151 - &amp;quot;MODULE OVERVIEW&amp;quot;&quot;/&gt;&lt;property id=&quot;20307&quot; value=&quot;1088&quot;/&gt;&lt;/object&gt;&lt;object type=&quot;3&quot; unique_id=&quot;29997&quot;&gt;&lt;property id=&quot;20148&quot; value=&quot;5&quot;/&gt;&lt;property id=&quot;20300&quot; value=&quot;Slide 152 - &amp;quot;Explicit Memory management&amp;quot;&quot;/&gt;&lt;property id=&quot;20307&quot; value=&quot;1089&quot;/&gt;&lt;/object&gt;&lt;object type=&quot;3&quot; unique_id=&quot;29998&quot;&gt;&lt;property id=&quot;20148&quot; value=&quot;5&quot;/&gt;&lt;property id=&quot;20300&quot; value=&quot;Slide 153 - &amp;quot;Explicit memory management&amp;quot;&quot;/&gt;&lt;property id=&quot;20307&quot; value=&quot;1090&quot;/&gt;&lt;/object&gt;&lt;object type=&quot;3&quot; unique_id=&quot;29999&quot;&gt;&lt;property id=&quot;20148&quot; value=&quot;5&quot;/&gt;&lt;property id=&quot;20300&quot; value=&quot;Slide 154 - &amp;quot;Explicit memory management&amp;quot;&quot;/&gt;&lt;property id=&quot;20307&quot; value=&quot;1091&quot;/&gt;&lt;/object&gt;&lt;object type=&quot;3&quot; unique_id=&quot;30000&quot;&gt;&lt;property id=&quot;20148&quot; value=&quot;5&quot;/&gt;&lt;property id=&quot;20300&quot; value=&quot;Slide 155 - &amp;quot;Explicit memory management&amp;quot;&quot;/&gt;&lt;property id=&quot;20307&quot; value=&quot;1092&quot;/&gt;&lt;/object&gt;&lt;object type=&quot;3&quot; unique_id=&quot;30001&quot;&gt;&lt;property id=&quot;20148&quot; value=&quot;5&quot;/&gt;&lt;property id=&quot;20300&quot; value=&quot;Slide 156 - &amp;quot;Openacc Data directive&amp;quot;&quot;/&gt;&lt;property id=&quot;20307&quot; value=&quot;1093&quot;/&gt;&lt;/object&gt;&lt;object type=&quot;3&quot; unique_id=&quot;30002&quot;&gt;&lt;property id=&quot;20148&quot; value=&quot;5&quot;/&gt;&lt;property id=&quot;20300&quot; value=&quot;Slide 157 - &amp;quot;Openacc Data directive&amp;quot;&quot;/&gt;&lt;property id=&quot;20307&quot; value=&quot;1094&quot;/&gt;&lt;/object&gt;&lt;object type=&quot;3&quot; unique_id=&quot;30003&quot;&gt;&lt;property id=&quot;20148&quot; value=&quot;5&quot;/&gt;&lt;property id=&quot;20300&quot; value=&quot;Slide 158 - &amp;quot;Data Clauses&amp;quot;&quot;/&gt;&lt;property id=&quot;20307&quot; value=&quot;1095&quot;/&gt;&lt;/object&gt;&lt;object type=&quot;3&quot; unique_id=&quot;30004&quot;&gt;&lt;property id=&quot;20148&quot; value=&quot;5&quot;/&gt;&lt;property id=&quot;20300&quot; value=&quot;Slide 159 - &amp;quot;Structured data Directive&amp;quot;&quot;/&gt;&lt;property id=&quot;20307&quot; value=&quot;1096&quot;/&gt;&lt;/object&gt;&lt;object type=&quot;3&quot; unique_id=&quot;30005&quot;&gt;&lt;property id=&quot;20148&quot; value=&quot;5&quot;/&gt;&lt;property id=&quot;20300&quot; value=&quot;Slide 160 - &amp;quot;Structured data Directive&amp;quot;&quot;/&gt;&lt;property id=&quot;20307&quot; value=&quot;1097&quot;/&gt;&lt;/object&gt;&lt;object type=&quot;3&quot; unique_id=&quot;30006&quot;&gt;&lt;property id=&quot;20148&quot; value=&quot;5&quot;/&gt;&lt;property id=&quot;20300&quot; value=&quot;Slide 161 - &amp;quot;Structured data Directive&amp;quot;&quot;/&gt;&lt;property id=&quot;20307&quot; value=&quot;1098&quot;/&gt;&lt;/object&gt;&lt;object type=&quot;3&quot; unique_id=&quot;30007&quot;&gt;&lt;property id=&quot;20148&quot; value=&quot;5&quot;/&gt;&lt;property id=&quot;20300&quot; value=&quot;Slide 162 - &amp;quot;Structured data Directive&amp;quot;&quot;/&gt;&lt;property id=&quot;20307&quot; value=&quot;1099&quot;/&gt;&lt;/object&gt;&lt;object type=&quot;3&quot; unique_id=&quot;30008&quot;&gt;&lt;property id=&quot;20148&quot; value=&quot;5&quot;/&gt;&lt;property id=&quot;20300&quot; value=&quot;Slide 163 - &amp;quot;Structured data Directive&amp;quot;&quot;/&gt;&lt;property id=&quot;20307&quot; value=&quot;1100&quot;/&gt;&lt;/object&gt;&lt;object type=&quot;3&quot; unique_id=&quot;30009&quot;&gt;&lt;property id=&quot;20148&quot; value=&quot;5&quot;/&gt;&lt;property id=&quot;20300&quot; value=&quot;Slide 164 - &amp;quot;Structured data Directive&amp;quot;&quot;/&gt;&lt;property id=&quot;20307&quot; value=&quot;1101&quot;/&gt;&lt;/object&gt;&lt;object type=&quot;3&quot; unique_id=&quot;30010&quot;&gt;&lt;property id=&quot;20148&quot; value=&quot;5&quot;/&gt;&lt;property id=&quot;20300&quot; value=&quot;Slide 165 - &amp;quot;Array Shaping&amp;quot;&quot;/&gt;&lt;property id=&quot;20307&quot; value=&quot;1102&quot;/&gt;&lt;/object&gt;&lt;object type=&quot;3&quot; unique_id=&quot;30011&quot;&gt;&lt;property id=&quot;20148&quot; value=&quot;5&quot;/&gt;&lt;property id=&quot;20300&quot; value=&quot;Slide 166 - &amp;quot;Array Shaping (cont.)&amp;quot;&quot;/&gt;&lt;property id=&quot;20307&quot; value=&quot;1103&quot;/&gt;&lt;/object&gt;&lt;object type=&quot;3&quot; unique_id=&quot;30012&quot;&gt;&lt;property id=&quot;20148&quot; value=&quot;5&quot;/&gt;&lt;property id=&quot;20300&quot; value=&quot;Slide 167 - &amp;quot;Array Shaping (cont.)&amp;quot;&quot;/&gt;&lt;property id=&quot;20307&quot; value=&quot;1104&quot;/&gt;&lt;/object&gt;&lt;object type=&quot;3&quot; unique_id=&quot;30013&quot;&gt;&lt;property id=&quot;20148&quot; value=&quot;5&quot;/&gt;&lt;property id=&quot;20300&quot; value=&quot;Slide 168 - &amp;quot;Implied data regions&amp;quot;&quot;/&gt;&lt;property id=&quot;20307&quot; value=&quot;1105&quot;/&gt;&lt;/object&gt;&lt;object type=&quot;3&quot; unique_id=&quot;30014&quot;&gt;&lt;property id=&quot;20148&quot; value=&quot;5&quot;/&gt;&lt;property id=&quot;20300&quot; value=&quot;Slide 169 - &amp;quot;Implied data regions&amp;quot;&quot;/&gt;&lt;property id=&quot;20307&quot; value=&quot;1106&quot;/&gt;&lt;/object&gt;&lt;object type=&quot;3&quot; unique_id=&quot;30015&quot;&gt;&lt;property id=&quot;20148&quot; value=&quot;5&quot;/&gt;&lt;property id=&quot;20300&quot; value=&quot;Slide 170 - &amp;quot;Implied data regions&amp;quot;&quot;/&gt;&lt;property id=&quot;20307&quot; value=&quot;1107&quot;/&gt;&lt;/object&gt;&lt;object type=&quot;3&quot; unique_id=&quot;30016&quot;&gt;&lt;property id=&quot;20148&quot; value=&quot;5&quot;/&gt;&lt;property id=&quot;20300&quot; value=&quot;Slide 171 - &amp;quot;Implied data regions&amp;quot;&quot;/&gt;&lt;property id=&quot;20307&quot; value=&quot;1108&quot;/&gt;&lt;/object&gt;&lt;object type=&quot;3&quot; unique_id=&quot;30017&quot;&gt;&lt;property id=&quot;20148&quot; value=&quot;5&quot;/&gt;&lt;property id=&quot;20300&quot; value=&quot;Slide 172 - &amp;quot;Implied data regions&amp;quot;&quot;/&gt;&lt;property id=&quot;20307&quot; value=&quot;1109&quot;/&gt;&lt;/object&gt;&lt;object type=&quot;3&quot; unique_id=&quot;30018&quot;&gt;&lt;property id=&quot;20148&quot; value=&quot;5&quot;/&gt;&lt;property id=&quot;20300&quot; value=&quot;Slide 173 - &amp;quot;Explicit vs. Implicit data regions&amp;quot;&quot;/&gt;&lt;property id=&quot;20307&quot; value=&quot;1110&quot;/&gt;&lt;/object&gt;&lt;object type=&quot;3&quot; unique_id=&quot;30019&quot;&gt;&lt;property id=&quot;20148&quot; value=&quot;5&quot;/&gt;&lt;property id=&quot;20300&quot; value=&quot;Slide 174 - &amp;quot;Explicit vs. Implicit data regions&amp;quot;&quot;/&gt;&lt;property id=&quot;20307&quot; value=&quot;1111&quot;/&gt;&lt;/object&gt;&lt;object type=&quot;3&quot; unique_id=&quot;30020&quot;&gt;&lt;property id=&quot;20148&quot; value=&quot;5&quot;/&gt;&lt;property id=&quot;20300&quot; value=&quot;Slide 175 - &amp;quot;unstructured data Directives&amp;quot;&quot;/&gt;&lt;property id=&quot;20307&quot; value=&quot;1112&quot;/&gt;&lt;/object&gt;&lt;object type=&quot;3&quot; unique_id=&quot;30021&quot;&gt;&lt;property id=&quot;20148&quot; value=&quot;5&quot;/&gt;&lt;property id=&quot;20300&quot; value=&quot;Slide 176 - &amp;quot;unStructured data Directives&amp;quot;&quot;/&gt;&lt;property id=&quot;20307&quot; value=&quot;1113&quot;/&gt;&lt;/object&gt;&lt;object type=&quot;3&quot; unique_id=&quot;30022&quot;&gt;&lt;property id=&quot;20148&quot; value=&quot;5&quot;/&gt;&lt;property id=&quot;20300&quot; value=&quot;Slide 177 - &amp;quot;unStructured data Directives&amp;quot;&quot;/&gt;&lt;property id=&quot;20307&quot; value=&quot;1114&quot;/&gt;&lt;/object&gt;&lt;object type=&quot;3&quot; unique_id=&quot;30023&quot;&gt;&lt;property id=&quot;20148&quot; value=&quot;5&quot;/&gt;&lt;property id=&quot;20300&quot; value=&quot;Slide 178 - &amp;quot;Unstructured Data Clauses&amp;quot;&quot;/&gt;&lt;property id=&quot;20307&quot; value=&quot;1115&quot;/&gt;&lt;/object&gt;&lt;object type=&quot;3&quot; unique_id=&quot;30024&quot;&gt;&lt;property id=&quot;20148&quot; value=&quot;5&quot;/&gt;&lt;property id=&quot;20300&quot; value=&quot;Slide 179 - &amp;quot;unStructured data Directives&amp;quot;&quot;/&gt;&lt;property id=&quot;20307&quot; value=&quot;1116&quot;/&gt;&lt;/object&gt;&lt;object type=&quot;3&quot; unique_id=&quot;30025&quot;&gt;&lt;property id=&quot;20148&quot; value=&quot;5&quot;/&gt;&lt;property id=&quot;20300&quot; value=&quot;Slide 180 - &amp;quot;unStructured data Directives&amp;quot;&quot;/&gt;&lt;property id=&quot;20307&quot; value=&quot;1117&quot;/&gt;&lt;/object&gt;&lt;object type=&quot;3&quot; unique_id=&quot;30026&quot;&gt;&lt;property id=&quot;20148&quot; value=&quot;5&quot;/&gt;&lt;property id=&quot;20300&quot; value=&quot;Slide 181 - &amp;quot;unStructured data Directives&amp;quot;&quot;/&gt;&lt;property id=&quot;20307&quot; value=&quot;1118&quot;/&gt;&lt;/object&gt;&lt;object type=&quot;3&quot; unique_id=&quot;30027&quot;&gt;&lt;property id=&quot;20148&quot; value=&quot;5&quot;/&gt;&lt;property id=&quot;20300&quot; value=&quot;Slide 182 - &amp;quot;unStructured data Directives&amp;quot;&quot;/&gt;&lt;property id=&quot;20307&quot; value=&quot;1119&quot;/&gt;&lt;/object&gt;&lt;object type=&quot;3&quot; unique_id=&quot;30028&quot;&gt;&lt;property id=&quot;20148&quot; value=&quot;5&quot;/&gt;&lt;property id=&quot;20300&quot; value=&quot;Slide 183 - &amp;quot;unstructured vs structured&amp;quot;&quot;/&gt;&lt;property id=&quot;20307&quot; value=&quot;1120&quot;/&gt;&lt;/object&gt;&lt;object type=&quot;3&quot; unique_id=&quot;30029&quot;&gt;&lt;property id=&quot;20148&quot; value=&quot;5&quot;/&gt;&lt;property id=&quot;20300&quot; value=&quot;Slide 184 - &amp;quot;unStructured data Directives&amp;quot;&quot;/&gt;&lt;property id=&quot;20307&quot; value=&quot;1121&quot;/&gt;&lt;/object&gt;&lt;object type=&quot;3&quot; unique_id=&quot;30030&quot;&gt;&lt;property id=&quot;20148&quot; value=&quot;5&quot;/&gt;&lt;property id=&quot;20300&quot; value=&quot;Slide 185 - &amp;quot;Data synchronization&amp;quot;&quot;/&gt;&lt;property id=&quot;20307&quot; value=&quot;1122&quot;/&gt;&lt;/object&gt;&lt;object type=&quot;3&quot; unique_id=&quot;30031&quot;&gt;&lt;property id=&quot;20148&quot; value=&quot;5&quot;/&gt;&lt;property id=&quot;20300&quot; value=&quot;Slide 186 - &amp;quot;OpenACC UPDATE Directive&amp;quot;&quot;/&gt;&lt;property id=&quot;20307&quot; value=&quot;1123&quot;/&gt;&lt;/object&gt;&lt;object type=&quot;3&quot; unique_id=&quot;30032&quot;&gt;&lt;property id=&quot;20148&quot; value=&quot;5&quot;/&gt;&lt;property id=&quot;20300&quot; value=&quot;Slide 187 - &amp;quot;OpenACC UPDATE Directive&amp;quot;&quot;/&gt;&lt;property id=&quot;20307&quot; value=&quot;1124&quot;/&gt;&lt;/object&gt;&lt;object type=&quot;3&quot; unique_id=&quot;30033&quot;&gt;&lt;property id=&quot;20148&quot; value=&quot;5&quot;/&gt;&lt;property id=&quot;20300&quot; value=&quot;Slide 188 - &amp;quot;Synchronize data with update&amp;quot;&quot;/&gt;&lt;property id=&quot;20307&quot; value=&quot;1125&quot;/&gt;&lt;/object&gt;&lt;object type=&quot;3&quot; unique_id=&quot;30034&quot;&gt;&lt;property id=&quot;20148&quot; value=&quot;5&quot;/&gt;&lt;property id=&quot;20300&quot; value=&quot;Slide 189 - &amp;quot;Synchronize data with update&amp;quot;&quot;/&gt;&lt;property id=&quot;20307&quot; value=&quot;1126&quot;/&gt;&lt;/object&gt;&lt;object type=&quot;3&quot; unique_id=&quot;30035&quot;&gt;&lt;property id=&quot;20148&quot; value=&quot;5&quot;/&gt;&lt;property id=&quot;20300&quot; value=&quot;Slide 190 - &amp;quot;C/C++ structs/classes&amp;quot;&quot;/&gt;&lt;property id=&quot;20307&quot; value=&quot;1127&quot;/&gt;&lt;/object&gt;&lt;object type=&quot;3&quot; unique_id=&quot;30036&quot;&gt;&lt;property id=&quot;20148&quot; value=&quot;5&quot;/&gt;&lt;property id=&quot;20300&quot; value=&quot;Slide 191 - &amp;quot;C structs&amp;quot;&quot;/&gt;&lt;property id=&quot;20307&quot; value=&quot;1128&quot;/&gt;&lt;/object&gt;&lt;object type=&quot;3&quot; unique_id=&quot;30037&quot;&gt;&lt;property id=&quot;20148&quot; value=&quot;5&quot;/&gt;&lt;property id=&quot;20300&quot; value=&quot;Slide 192 - &amp;quot;C structs&amp;quot;&quot;/&gt;&lt;property id=&quot;20307&quot; value=&quot;1129&quot;/&gt;&lt;/object&gt;&lt;object type=&quot;3&quot; unique_id=&quot;30038&quot;&gt;&lt;property id=&quot;20148&quot; value=&quot;5&quot;/&gt;&lt;property id=&quot;20300&quot; value=&quot;Slide 193 - &amp;quot;C++ structs/classes&amp;quot;&quot;/&gt;&lt;property id=&quot;20307&quot; value=&quot;1130&quot;/&gt;&lt;/object&gt;&lt;object type=&quot;3&quot; unique_id=&quot;30039&quot;&gt;&lt;property id=&quot;20148&quot; value=&quot;5&quot;/&gt;&lt;property id=&quot;20300&quot; value=&quot;Slide 194 - &amp;quot;C++ Class Data SYNCHRONIZATION&amp;quot;&quot;/&gt;&lt;property id=&quot;20307&quot; value=&quot;1131&quot;/&gt;&lt;/object&gt;&lt;object type=&quot;3&quot; unique_id=&quot;30040&quot;&gt;&lt;property id=&quot;20148&quot; value=&quot;5&quot;/&gt;&lt;property id=&quot;20300&quot; value=&quot;Slide 195 - &amp;quot;USING A OPENACC aware C++ Class&amp;quot;&quot;/&gt;&lt;property id=&quot;20307&quot; value=&quot;1132&quot;/&gt;&lt;/object&gt;&lt;object type=&quot;3&quot; unique_id=&quot;30041&quot;&gt;&lt;property id=&quot;20148&quot; value=&quot;5&quot;/&gt;&lt;property id=&quot;20300&quot; value=&quot;Slide 196 - &amp;quot;Module Review&amp;quot;&quot;/&gt;&lt;property id=&quot;20307&quot; value=&quot;1133&quot;/&gt;&lt;/object&gt;&lt;object type=&quot;3&quot; unique_id=&quot;30042&quot;&gt;&lt;property id=&quot;20148&quot; value=&quot;5&quot;/&gt;&lt;property id=&quot;20300&quot; value=&quot;Slide 197 - &amp;quot;KEY concepts&amp;quot;&quot;/&gt;&lt;property id=&quot;20307&quot; value=&quot;1134&quot;/&gt;&lt;/object&gt;&lt;object type=&quot;3&quot; unique_id=&quot;30043&quot;&gt;&lt;property id=&quot;20148&quot; value=&quot;5&quot;/&gt;&lt;property id=&quot;20300&quot; value=&quot;Slide 198 - &amp;quot;Lab Assignment&amp;quot;&quot;/&gt;&lt;property id=&quot;20307&quot; value=&quot;1135&quot;/&gt;&lt;/object&gt;&lt;object type=&quot;3&quot; unique_id=&quot;31684&quot;&gt;&lt;property id=&quot;20148&quot; value=&quot;5&quot;/&gt;&lt;property id=&quot;20300&quot; value=&quot;Slide 10 - &amp;quot;What does Amdahl’s Law teach Us?&amp;quot;&quot;/&gt;&lt;property id=&quot;20307&quot; value=&quot;1136&quot;/&gt;&lt;/object&gt;&lt;/object&gt;&lt;object type=&quot;8&quot; unique_id=&quot;10090&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9&quot;/&gt;&lt;lineCharCount val=&quot;22&quot;/&gt;&lt;lineCharCount val=&quot;8&quot;/&gt;&lt;lineCharCount val=&quot;1&quot;/&gt;&lt;lineCharCount val=&quot;24&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B45BD53F-4539-487B-B123-E461E6334C85}_34.png&quot;/&gt;&lt;left val=&quot;28&quot;/&gt;&lt;top val=&quot;12&quot;/&gt;&lt;width val=&quot;798&quot;/&gt;&lt;height val=&quot;68&quot;/&gt;&lt;hasText val=&quot;1&quot;/&gt;&lt;/Image&gt;&lt;/ThreeDShapeInfo&gt;"/>
  <p:tag name="PRESENTER_SHAPETEXTINFO" val="&lt;ShapeTextInfo&gt;&lt;TableIndex row=&quot;-1&quot; col=&quot;-1&quot;&gt;&lt;linesCount val=&quot;1&quot;/&gt;&lt;lineCharCount val=&quot;2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64B9B5CC-21B8-47D2-9CC6-47FBCB203F0B}_34.png&quot;/&gt;&lt;left val=&quot;74&quot;/&gt;&lt;top val=&quot;74&quot;/&gt;&lt;width val=&quot;718&quot;/&gt;&lt;height val=&quot;399&quot;/&gt;&lt;hasText val=&quot;1&quot;/&gt;&lt;/Image&gt;&lt;/ThreeDShapeInfo&gt;"/>
  <p:tag name="PRESENTER_SHAPETEXTINFO" val="&lt;ShapeTextInfo&gt;&lt;TableIndex row=&quot;-1&quot; col=&quot;-1&quot;&gt;&lt;linesCount val=&quot;23&quot;/&gt;&lt;lineCharCount val=&quot;38&quot;/&gt;&lt;lineCharCount val=&quot;41&quot;/&gt;&lt;lineCharCount val=&quot;11&quot;/&gt;&lt;lineCharCount val=&quot;20&quot;/&gt;&lt;lineCharCount val=&quot;2&quot;/&gt;&lt;lineCharCount val=&quot;34&quot;/&gt;&lt;lineCharCount val=&quot;35&quot;/&gt;&lt;lineCharCount val=&quot;13&quot;/&gt;&lt;lineCharCount val=&quot;51&quot;/&gt;&lt;lineCharCount val=&quot;51&quot;/&gt;&lt;lineCharCount val=&quot;1&quot;/&gt;&lt;lineCharCount val=&quot;49&quot;/&gt;&lt;lineCharCount val=&quot;6&quot;/&gt;&lt;lineCharCount val=&quot;4&quot;/&gt;&lt;lineCharCount val=&quot;1&quot;/&gt;&lt;lineCharCount val=&quot;34&quot;/&gt;&lt;lineCharCount val=&quot;37&quot;/&gt;&lt;lineCharCount val=&quot;34&quot;/&gt;&lt;lineCharCount val=&quot;6&quot;/&gt;&lt;lineCharCount val=&quot;4&quot;/&gt;&lt;lineCharCount val=&quot;2&quot;/&gt;&lt;lineCharCount val=&quot;10&quot;/&gt;&lt;lineCharCount val=&quot;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B45BD53F-4539-487B-B123-E461E6334C85}_34.png&quot;/&gt;&lt;left val=&quot;28&quot;/&gt;&lt;top val=&quot;12&quot;/&gt;&lt;width val=&quot;798&quot;/&gt;&lt;height val=&quot;68&quot;/&gt;&lt;hasText val=&quot;1&quot;/&gt;&lt;/Image&gt;&lt;/ThreeDShapeInfo&gt;"/>
  <p:tag name="PRESENTER_SHAPETEXTINFO" val="&lt;ShapeTextInfo&gt;&lt;TableIndex row=&quot;-1&quot; col=&quot;-1&quot;&gt;&lt;linesCount val=&quot;1&quot;/&gt;&lt;lineCharCount val=&quot;2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64B9B5CC-21B8-47D2-9CC6-47FBCB203F0B}_34.png&quot;/&gt;&lt;left val=&quot;74&quot;/&gt;&lt;top val=&quot;74&quot;/&gt;&lt;width val=&quot;718&quot;/&gt;&lt;height val=&quot;399&quot;/&gt;&lt;hasText val=&quot;1&quot;/&gt;&lt;/Image&gt;&lt;/ThreeDShapeInfo&gt;"/>
  <p:tag name="PRESENTER_SHAPETEXTINFO" val="&lt;ShapeTextInfo&gt;&lt;TableIndex row=&quot;-1&quot; col=&quot;-1&quot;&gt;&lt;linesCount val=&quot;23&quot;/&gt;&lt;lineCharCount val=&quot;38&quot;/&gt;&lt;lineCharCount val=&quot;41&quot;/&gt;&lt;lineCharCount val=&quot;11&quot;/&gt;&lt;lineCharCount val=&quot;20&quot;/&gt;&lt;lineCharCount val=&quot;2&quot;/&gt;&lt;lineCharCount val=&quot;34&quot;/&gt;&lt;lineCharCount val=&quot;35&quot;/&gt;&lt;lineCharCount val=&quot;13&quot;/&gt;&lt;lineCharCount val=&quot;51&quot;/&gt;&lt;lineCharCount val=&quot;51&quot;/&gt;&lt;lineCharCount val=&quot;1&quot;/&gt;&lt;lineCharCount val=&quot;49&quot;/&gt;&lt;lineCharCount val=&quot;6&quot;/&gt;&lt;lineCharCount val=&quot;4&quot;/&gt;&lt;lineCharCount val=&quot;1&quot;/&gt;&lt;lineCharCount val=&quot;34&quot;/&gt;&lt;lineCharCount val=&quot;37&quot;/&gt;&lt;lineCharCount val=&quot;34&quot;/&gt;&lt;lineCharCount val=&quot;6&quot;/&gt;&lt;lineCharCount val=&quot;4&quot;/&gt;&lt;lineCharCount val=&quot;2&quot;/&gt;&lt;lineCharCount val=&quot;10&quot;/&gt;&lt;lineCharCount val=&quot;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CB5419D-8BEE-4838-8A3D-B3DA95335941}&quot;/&gt;&lt;isInvalidForFieldText val=&quot;0&quot;/&gt;&lt;Image&gt;&lt;filename val=&quot;C:\Users\jlarkin\AppData\Local\Temp\~CaBB85\data\asimages\{2CB5419D-8BEE-4838-8A3D-B3DA95335941}_34.png&quot;/&gt;&lt;left val=&quot;545&quot;/&gt;&lt;top val=&quot;59&quot;/&gt;&lt;width val=&quot;266&quot;/&gt;&lt;height val=&quot;15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9&quot;/&gt;&lt;lineCharCount val=&quot;22&quot;/&gt;&lt;lineCharCount val=&quot;8&quot;/&gt;&lt;lineCharCount val=&quot;1&quot;/&gt;&lt;lineCharCount val=&quot;24&quot;/&gt;&lt;lineCharCount val=&quot;11&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B45BD53F-4539-487B-B123-E461E6334C85}_34.png&quot;/&gt;&lt;left val=&quot;28&quot;/&gt;&lt;top val=&quot;12&quot;/&gt;&lt;width val=&quot;798&quot;/&gt;&lt;height val=&quot;68&quot;/&gt;&lt;hasText val=&quot;1&quot;/&gt;&lt;/Image&gt;&lt;/ThreeDShapeInfo&gt;"/>
  <p:tag name="PRESENTER_SHAPETEXTINFO" val="&lt;ShapeTextInfo&gt;&lt;TableIndex row=&quot;-1&quot; col=&quot;-1&quot;&gt;&lt;linesCount val=&quot;1&quot;/&gt;&lt;lineCharCount val=&quot;2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64B9B5CC-21B8-47D2-9CC6-47FBCB203F0B}_34.png&quot;/&gt;&lt;left val=&quot;74&quot;/&gt;&lt;top val=&quot;74&quot;/&gt;&lt;width val=&quot;718&quot;/&gt;&lt;height val=&quot;399&quot;/&gt;&lt;hasText val=&quot;1&quot;/&gt;&lt;/Image&gt;&lt;/ThreeDShapeInfo&gt;"/>
  <p:tag name="PRESENTER_SHAPETEXTINFO" val="&lt;ShapeTextInfo&gt;&lt;TableIndex row=&quot;-1&quot; col=&quot;-1&quot;&gt;&lt;linesCount val=&quot;23&quot;/&gt;&lt;lineCharCount val=&quot;38&quot;/&gt;&lt;lineCharCount val=&quot;41&quot;/&gt;&lt;lineCharCount val=&quot;11&quot;/&gt;&lt;lineCharCount val=&quot;20&quot;/&gt;&lt;lineCharCount val=&quot;2&quot;/&gt;&lt;lineCharCount val=&quot;34&quot;/&gt;&lt;lineCharCount val=&quot;35&quot;/&gt;&lt;lineCharCount val=&quot;13&quot;/&gt;&lt;lineCharCount val=&quot;51&quot;/&gt;&lt;lineCharCount val=&quot;51&quot;/&gt;&lt;lineCharCount val=&quot;1&quot;/&gt;&lt;lineCharCount val=&quot;49&quot;/&gt;&lt;lineCharCount val=&quot;6&quot;/&gt;&lt;lineCharCount val=&quot;4&quot;/&gt;&lt;lineCharCount val=&quot;1&quot;/&gt;&lt;lineCharCount val=&quot;34&quot;/&gt;&lt;lineCharCount val=&quot;37&quot;/&gt;&lt;lineCharCount val=&quot;34&quot;/&gt;&lt;lineCharCount val=&quot;6&quot;/&gt;&lt;lineCharCount val=&quot;4&quot;/&gt;&lt;lineCharCount val=&quot;2&quot;/&gt;&lt;lineCharCount val=&quot;10&quot;/&gt;&lt;lineCharCount val=&quot;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CB5419D-8BEE-4838-8A3D-B3DA95335941}&quot;/&gt;&lt;isInvalidForFieldText val=&quot;0&quot;/&gt;&lt;Image&gt;&lt;filename val=&quot;C:\Users\jlarkin\AppData\Local\Temp\~CaBB85\data\asimages\{2CB5419D-8BEE-4838-8A3D-B3DA95335941}_34.png&quot;/&gt;&lt;left val=&quot;545&quot;/&gt;&lt;top val=&quot;59&quot;/&gt;&lt;width val=&quot;266&quot;/&gt;&lt;height val=&quot;156&quot;/&gt;&lt;hasText val=&quot;1&quot;/&gt;&lt;/Image&gt;&lt;/ThreeDShapeInfo&gt;"/>
</p:tagLst>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0C4E9B"/>
      </a:lt2>
      <a:accent1>
        <a:srgbClr val="042251"/>
      </a:accent1>
      <a:accent2>
        <a:srgbClr val="0C4E9B"/>
      </a:accent2>
      <a:accent3>
        <a:srgbClr val="0080A7"/>
      </a:accent3>
      <a:accent4>
        <a:srgbClr val="FF5400"/>
      </a:accent4>
      <a:accent5>
        <a:srgbClr val="C2000B"/>
      </a:accent5>
      <a:accent6>
        <a:srgbClr val="F0047F"/>
      </a:accent6>
      <a:hlink>
        <a:srgbClr val="0C4E9B"/>
      </a:hlink>
      <a:folHlink>
        <a:srgbClr val="868686"/>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8E22E-2A4B-4FB1-9848-BF16E7DBE74B}">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2809</Words>
  <Application>Microsoft Office PowerPoint</Application>
  <PresentationFormat>Custom</PresentationFormat>
  <Paragraphs>419</Paragraphs>
  <Slides>34</Slides>
  <Notes>17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Consolas</vt:lpstr>
      <vt:lpstr>Courier New</vt:lpstr>
      <vt:lpstr>Trebuchet MS</vt:lpstr>
      <vt:lpstr>Wingdings</vt:lpstr>
      <vt:lpstr>Title &amp; Bullet</vt:lpstr>
      <vt:lpstr>Loop Optimizations with OpenACC</vt:lpstr>
      <vt:lpstr>lecture 3 Outline</vt:lpstr>
      <vt:lpstr>Gangs, Workers, and Vectors Demystified</vt:lpstr>
      <vt:lpstr>Gangs, Workers, and Vectors Demystified</vt:lpstr>
      <vt:lpstr>Gangs, Workers, and Vectors Demystified</vt:lpstr>
      <vt:lpstr>Gangs, Workers, and Vectors Demystified</vt:lpstr>
      <vt:lpstr>Gangs, Workers, and Vectors Demystified</vt:lpstr>
      <vt:lpstr>Gangs, Workers, and Vectors Demystified</vt:lpstr>
      <vt:lpstr>Gangs, Workers, and Vectors Demystified</vt:lpstr>
      <vt:lpstr>Gangs, Workers, and Vectors Demystified</vt:lpstr>
      <vt:lpstr>Gangs, Workers, and Vectors Demystified</vt:lpstr>
      <vt:lpstr>Loop optimizations</vt:lpstr>
      <vt:lpstr>Openacc loop directive</vt:lpstr>
      <vt:lpstr>collapse clause</vt:lpstr>
      <vt:lpstr>collapse clause</vt:lpstr>
      <vt:lpstr>Collapse Clause</vt:lpstr>
      <vt:lpstr>Collapse Clause</vt:lpstr>
      <vt:lpstr>OpenACC Speed-up</vt:lpstr>
      <vt:lpstr>tile clause</vt:lpstr>
      <vt:lpstr>Tile clause</vt:lpstr>
      <vt:lpstr>Optimized Data Movement</vt:lpstr>
      <vt:lpstr>Tiling Results (V100)</vt:lpstr>
      <vt:lpstr>OpenACC Speed-up</vt:lpstr>
      <vt:lpstr>Private and FirstPrivate clauses</vt:lpstr>
      <vt:lpstr>Gang, Worker, and Vector clauses</vt:lpstr>
      <vt:lpstr>seq clause</vt:lpstr>
      <vt:lpstr>SCALARs and private clause</vt:lpstr>
      <vt:lpstr>Adjusting gangs, Workers, and VEctors</vt:lpstr>
      <vt:lpstr>Collapse Clause with Vector Length</vt:lpstr>
      <vt:lpstr>OpenACC Speed-up</vt:lpstr>
      <vt:lpstr>Loop Optimization Rules of Thumb</vt:lpstr>
      <vt:lpstr>Closing Remarks</vt:lpstr>
      <vt:lpstr>KEY concepts</vt:lpstr>
      <vt:lpstr>OPENACC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OpenACC Online Course 2018 Week 1</dc:title>
  <dc:creator>Bharat Kumar</dc:creator>
  <cp:lastModifiedBy>Bharat Kumar</cp:lastModifiedBy>
  <cp:revision>4286</cp:revision>
  <cp:lastPrinted>2019-03-15T14:38:26Z</cp:lastPrinted>
  <dcterms:created xsi:type="dcterms:W3CDTF">2008-01-24T03:11:41Z</dcterms:created>
  <dcterms:modified xsi:type="dcterms:W3CDTF">2019-12-08T11:50:47Z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y fmtid="{D5CDD505-2E9C-101B-9397-08002B2CF9AE}" pid="3" name="MSIP_Label_6b558183-044c-4105-8d9c-cea02a2a3d86_SiteId">
    <vt:lpwstr>43083d15-7273-40c1-b7db-39efd9ccc17a</vt:lpwstr>
  </property>
  <property fmtid="{D5CDD505-2E9C-101B-9397-08002B2CF9AE}" pid="4" name="MSIP_Label_6b558183-044c-4105-8d9c-cea02a2a3d86_Enabled">
    <vt:lpwstr>True</vt:lpwstr>
  </property>
  <property fmtid="{D5CDD505-2E9C-101B-9397-08002B2CF9AE}" pid="5" name="Sensitivity">
    <vt:lpwstr>Unrestricted</vt:lpwstr>
  </property>
  <property fmtid="{D5CDD505-2E9C-101B-9397-08002B2CF9AE}" pid="6" name="MSIP_Label_6b558183-044c-4105-8d9c-cea02a2a3d86_Owner">
    <vt:lpwstr>jlevites@nvidia.com</vt:lpwstr>
  </property>
  <property fmtid="{D5CDD505-2E9C-101B-9397-08002B2CF9AE}" pid="7" name="MSIP_Label_6b558183-044c-4105-8d9c-cea02a2a3d86_SetDate">
    <vt:lpwstr>2018-10-15T18:00:07.0248524Z</vt:lpwstr>
  </property>
  <property fmtid="{D5CDD505-2E9C-101B-9397-08002B2CF9AE}" pid="8" name="MSIP_Label_6b558183-044c-4105-8d9c-cea02a2a3d86_Extended_MSFT_Method">
    <vt:lpwstr>Automatic</vt:lpwstr>
  </property>
  <property fmtid="{D5CDD505-2E9C-101B-9397-08002B2CF9AE}" pid="9" name="MSIP_Label_6b558183-044c-4105-8d9c-cea02a2a3d86_Name">
    <vt:lpwstr>Unrestricted</vt:lpwstr>
  </property>
  <property fmtid="{D5CDD505-2E9C-101B-9397-08002B2CF9AE}" pid="10" name="MSIP_Label_6b558183-044c-4105-8d9c-cea02a2a3d86_Application">
    <vt:lpwstr>Microsoft Azure Information Protection</vt:lpwstr>
  </property>
</Properties>
</file>