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551" r:id="rId6"/>
    <p:sldId id="649" r:id="rId7"/>
    <p:sldId id="502" r:id="rId8"/>
    <p:sldId id="410" r:id="rId9"/>
    <p:sldId id="412" r:id="rId10"/>
    <p:sldId id="413" r:id="rId11"/>
    <p:sldId id="647" r:id="rId12"/>
    <p:sldId id="648" r:id="rId13"/>
    <p:sldId id="645" r:id="rId14"/>
    <p:sldId id="6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C275D1"/>
    <a:srgbClr val="0000FF"/>
    <a:srgbClr val="B466E0"/>
    <a:srgbClr val="935DFF"/>
    <a:srgbClr val="8477E5"/>
    <a:srgbClr val="B18AD1"/>
    <a:srgbClr val="C366E0"/>
    <a:srgbClr val="E165D8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41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231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677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24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022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04-02-2026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41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630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04-02-2026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371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852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5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3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46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04-02-2026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04-02-2026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1689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CS772: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13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409" y="3116588"/>
            <a:ext cx="8873181" cy="74975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Generative Supervised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Hybrids of Discriminative and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Both discriminative and generative models have their strengths/shortcomings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Some aspects about discriminative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Discriminative models have usually fewer parameters (e.g., just a weight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Given “plenty” of training data, disc. models can usually outperform generative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Some aspects about generative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Can be more flexible (we have seen the reasons already)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Usually have more parameters to be 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Modeling the inputs (learning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can be difficult for high-dim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Some prior work on combining discriminative and generative models. Examples: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25641-2775-474B-90A9-4779A2A6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23" y="5104586"/>
            <a:ext cx="3867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9F8FDD-0115-41AE-AEA1-263A3715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5" y="5097429"/>
            <a:ext cx="53244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08B702-B8B0-4C07-AC4A-B6FCC9BC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67" y="5642443"/>
            <a:ext cx="39147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/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Approach 1 (McCullum et al, 2006) – modeling the joint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using a multi-conditional likelihood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blipFill>
                <a:blip r:embed="rId7"/>
                <a:stretch>
                  <a:fillRect l="-567" b="-7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E3F3AB0-96C2-4D4B-8EC5-081ADAAF794E}"/>
              </a:ext>
            </a:extLst>
          </p:cNvPr>
          <p:cNvSpPr/>
          <p:nvPr/>
        </p:nvSpPr>
        <p:spPr>
          <a:xfrm>
            <a:off x="8876247" y="5590875"/>
            <a:ext cx="3157980" cy="673104"/>
          </a:xfrm>
          <a:prstGeom prst="wedgeRectCallout">
            <a:avLst>
              <a:gd name="adj1" fmla="val 3585"/>
              <a:gd name="adj2" fmla="val -65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Approach 2 (</a:t>
            </a:r>
            <a:r>
              <a:rPr lang="en-IN" sz="14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Lasserre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 et al, 2006) – Coupled parameters between discriminative and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/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Approach 3 (Kuleshov and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Ermon</a:t>
                </a:r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2017) – Coupling discriminative and generative models via a latent variable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(see “</a:t>
                </a:r>
                <a:r>
                  <a:rPr lang="en-GB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Deep Hybrid Models: Bridging Discriminative and Generative Approaches</a:t>
                </a:r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“, UAI 2017)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blipFill>
                <a:blip r:embed="rId8"/>
                <a:stretch>
                  <a:fillRect l="-165" b="-57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5C6F376-9B72-45EC-A2D7-B4C58213B7DA}"/>
              </a:ext>
            </a:extLst>
          </p:cNvPr>
          <p:cNvSpPr/>
          <p:nvPr/>
        </p:nvSpPr>
        <p:spPr>
          <a:xfrm>
            <a:off x="9803523" y="1564849"/>
            <a:ext cx="2055397" cy="520045"/>
          </a:xfrm>
          <a:prstGeom prst="wedgeRectCallout">
            <a:avLst>
              <a:gd name="adj1" fmla="val -42608"/>
              <a:gd name="adj2" fmla="val 680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Recall prob linear regression and logistic reg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53"/>
    </mc:Choice>
    <mc:Fallback xmlns="">
      <p:transition spd="slow" advTm="407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D730-E6D6-DDA9-A2B1-1EE6A0C6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1416-7D67-05FD-4213-A577CC26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Announcement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590C62-36FB-12CF-9C83-E1FFC6E97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0A7156-7021-4469-8BCB-3AEBFF42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Students facing issues with marking biometric attendance: Please visit Biometrics office (located below L-16) to get the issue fixed.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800" i="1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badi ExtraLight" panose="020B0204020104020204" pitchFamily="34" charset="0"/>
              </a:rPr>
              <a:t>           </a:t>
            </a: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052"/>
    </mc:Choice>
    <mc:Fallback>
      <p:transition spd="slow" advTm="4190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E19A9-649B-A2E9-8B1B-A36E73119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871" y="1793000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A Basic Idea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Learn the probability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of inputs from each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Abadi ExtraLight" panose="020B0204020104020204" pitchFamily="34" charset="0"/>
                  </a:rPr>
                  <a:t>           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usually assume some form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(e.g., Gaussian) and estimate the parameters of that distribution (MLE/MAP/fully posterior)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then predict label of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by comparing probabilities under each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Or can report the probability of belonging to each class (soft prediction)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864" r="-779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456C46-F8F2-4EC5-A82E-C6B1C53DA9FA}"/>
              </a:ext>
            </a:extLst>
          </p:cNvPr>
          <p:cNvSpPr/>
          <p:nvPr/>
        </p:nvSpPr>
        <p:spPr>
          <a:xfrm>
            <a:off x="2206794" y="1921338"/>
            <a:ext cx="4303553" cy="2600653"/>
          </a:xfrm>
          <a:custGeom>
            <a:avLst/>
            <a:gdLst>
              <a:gd name="connsiteX0" fmla="*/ 0 w 4018327"/>
              <a:gd name="connsiteY0" fmla="*/ 2206508 h 2374288"/>
              <a:gd name="connsiteX1" fmla="*/ 771787 w 4018327"/>
              <a:gd name="connsiteY1" fmla="*/ 16981 h 2374288"/>
              <a:gd name="connsiteX2" fmla="*/ 2374085 w 4018327"/>
              <a:gd name="connsiteY2" fmla="*/ 1241774 h 2374288"/>
              <a:gd name="connsiteX3" fmla="*/ 3464653 w 4018327"/>
              <a:gd name="connsiteY3" fmla="*/ 2181341 h 2374288"/>
              <a:gd name="connsiteX4" fmla="*/ 4018327 w 4018327"/>
              <a:gd name="connsiteY4" fmla="*/ 2374288 h 2374288"/>
              <a:gd name="connsiteX0" fmla="*/ 0 w 4093828"/>
              <a:gd name="connsiteY0" fmla="*/ 2345068 h 2378624"/>
              <a:gd name="connsiteX1" fmla="*/ 847288 w 4093828"/>
              <a:gd name="connsiteY1" fmla="*/ 21317 h 2378624"/>
              <a:gd name="connsiteX2" fmla="*/ 2449586 w 4093828"/>
              <a:gd name="connsiteY2" fmla="*/ 1246110 h 2378624"/>
              <a:gd name="connsiteX3" fmla="*/ 3540154 w 4093828"/>
              <a:gd name="connsiteY3" fmla="*/ 2185677 h 2378624"/>
              <a:gd name="connsiteX4" fmla="*/ 4093828 w 4093828"/>
              <a:gd name="connsiteY4" fmla="*/ 2378624 h 2378624"/>
              <a:gd name="connsiteX0" fmla="*/ 0 w 4093828"/>
              <a:gd name="connsiteY0" fmla="*/ 2345068 h 2378624"/>
              <a:gd name="connsiteX1" fmla="*/ 847288 w 4093828"/>
              <a:gd name="connsiteY1" fmla="*/ 21317 h 2378624"/>
              <a:gd name="connsiteX2" fmla="*/ 2449586 w 4093828"/>
              <a:gd name="connsiteY2" fmla="*/ 1246110 h 2378624"/>
              <a:gd name="connsiteX3" fmla="*/ 3540154 w 4093828"/>
              <a:gd name="connsiteY3" fmla="*/ 2185677 h 2378624"/>
              <a:gd name="connsiteX4" fmla="*/ 4093828 w 4093828"/>
              <a:gd name="connsiteY4" fmla="*/ 2378624 h 2378624"/>
              <a:gd name="connsiteX0" fmla="*/ 0 w 4093828"/>
              <a:gd name="connsiteY0" fmla="*/ 2369865 h 2403421"/>
              <a:gd name="connsiteX1" fmla="*/ 1375795 w 4093828"/>
              <a:gd name="connsiteY1" fmla="*/ 20947 h 2403421"/>
              <a:gd name="connsiteX2" fmla="*/ 2449586 w 4093828"/>
              <a:gd name="connsiteY2" fmla="*/ 1270907 h 2403421"/>
              <a:gd name="connsiteX3" fmla="*/ 3540154 w 4093828"/>
              <a:gd name="connsiteY3" fmla="*/ 2210474 h 2403421"/>
              <a:gd name="connsiteX4" fmla="*/ 4093828 w 4093828"/>
              <a:gd name="connsiteY4" fmla="*/ 2403421 h 2403421"/>
              <a:gd name="connsiteX0" fmla="*/ 0 w 4093828"/>
              <a:gd name="connsiteY0" fmla="*/ 2373948 h 2407504"/>
              <a:gd name="connsiteX1" fmla="*/ 1375795 w 4093828"/>
              <a:gd name="connsiteY1" fmla="*/ 25030 h 2407504"/>
              <a:gd name="connsiteX2" fmla="*/ 2617365 w 4093828"/>
              <a:gd name="connsiteY2" fmla="*/ 1199489 h 2407504"/>
              <a:gd name="connsiteX3" fmla="*/ 3540154 w 4093828"/>
              <a:gd name="connsiteY3" fmla="*/ 2214557 h 2407504"/>
              <a:gd name="connsiteX4" fmla="*/ 4093828 w 4093828"/>
              <a:gd name="connsiteY4" fmla="*/ 2407504 h 2407504"/>
              <a:gd name="connsiteX0" fmla="*/ 0 w 4093828"/>
              <a:gd name="connsiteY0" fmla="*/ 2373948 h 2407504"/>
              <a:gd name="connsiteX1" fmla="*/ 1375795 w 4093828"/>
              <a:gd name="connsiteY1" fmla="*/ 25030 h 2407504"/>
              <a:gd name="connsiteX2" fmla="*/ 2617365 w 4093828"/>
              <a:gd name="connsiteY2" fmla="*/ 1199489 h 2407504"/>
              <a:gd name="connsiteX3" fmla="*/ 3540154 w 4093828"/>
              <a:gd name="connsiteY3" fmla="*/ 2214557 h 2407504"/>
              <a:gd name="connsiteX4" fmla="*/ 4093828 w 4093828"/>
              <a:gd name="connsiteY4" fmla="*/ 2407504 h 2407504"/>
              <a:gd name="connsiteX0" fmla="*/ 0 w 4152551"/>
              <a:gd name="connsiteY0" fmla="*/ 2452246 h 2459979"/>
              <a:gd name="connsiteX1" fmla="*/ 1434518 w 4152551"/>
              <a:gd name="connsiteY1" fmla="*/ 27827 h 2459979"/>
              <a:gd name="connsiteX2" fmla="*/ 2676088 w 4152551"/>
              <a:gd name="connsiteY2" fmla="*/ 1202286 h 2459979"/>
              <a:gd name="connsiteX3" fmla="*/ 3598877 w 4152551"/>
              <a:gd name="connsiteY3" fmla="*/ 2217354 h 2459979"/>
              <a:gd name="connsiteX4" fmla="*/ 4152551 w 4152551"/>
              <a:gd name="connsiteY4" fmla="*/ 2410301 h 2459979"/>
              <a:gd name="connsiteX0" fmla="*/ 0 w 4152551"/>
              <a:gd name="connsiteY0" fmla="*/ 2452246 h 2454521"/>
              <a:gd name="connsiteX1" fmla="*/ 1434518 w 4152551"/>
              <a:gd name="connsiteY1" fmla="*/ 27827 h 2454521"/>
              <a:gd name="connsiteX2" fmla="*/ 2676088 w 4152551"/>
              <a:gd name="connsiteY2" fmla="*/ 1202286 h 2454521"/>
              <a:gd name="connsiteX3" fmla="*/ 3598877 w 4152551"/>
              <a:gd name="connsiteY3" fmla="*/ 2217354 h 2454521"/>
              <a:gd name="connsiteX4" fmla="*/ 4152551 w 4152551"/>
              <a:gd name="connsiteY4" fmla="*/ 2410301 h 2454521"/>
              <a:gd name="connsiteX0" fmla="*/ 0 w 4152551"/>
              <a:gd name="connsiteY0" fmla="*/ 2451870 h 2454145"/>
              <a:gd name="connsiteX1" fmla="*/ 1434518 w 4152551"/>
              <a:gd name="connsiteY1" fmla="*/ 27451 h 2454145"/>
              <a:gd name="connsiteX2" fmla="*/ 2676088 w 4152551"/>
              <a:gd name="connsiteY2" fmla="*/ 1201910 h 2454145"/>
              <a:gd name="connsiteX3" fmla="*/ 3548543 w 4152551"/>
              <a:gd name="connsiteY3" fmla="*/ 2116310 h 2454145"/>
              <a:gd name="connsiteX4" fmla="*/ 4152551 w 4152551"/>
              <a:gd name="connsiteY4" fmla="*/ 2409925 h 2454145"/>
              <a:gd name="connsiteX0" fmla="*/ 0 w 4152551"/>
              <a:gd name="connsiteY0" fmla="*/ 2452438 h 2454713"/>
              <a:gd name="connsiteX1" fmla="*/ 1434518 w 4152551"/>
              <a:gd name="connsiteY1" fmla="*/ 28019 h 2454713"/>
              <a:gd name="connsiteX2" fmla="*/ 2676088 w 4152551"/>
              <a:gd name="connsiteY2" fmla="*/ 1202478 h 2454713"/>
              <a:gd name="connsiteX3" fmla="*/ 3548543 w 4152551"/>
              <a:gd name="connsiteY3" fmla="*/ 2116878 h 2454713"/>
              <a:gd name="connsiteX4" fmla="*/ 4152551 w 4152551"/>
              <a:gd name="connsiteY4" fmla="*/ 2410493 h 2454713"/>
              <a:gd name="connsiteX0" fmla="*/ 0 w 4194496"/>
              <a:gd name="connsiteY0" fmla="*/ 2548287 h 2550490"/>
              <a:gd name="connsiteX1" fmla="*/ 1476463 w 4194496"/>
              <a:gd name="connsiteY1" fmla="*/ 31589 h 2550490"/>
              <a:gd name="connsiteX2" fmla="*/ 2718033 w 4194496"/>
              <a:gd name="connsiteY2" fmla="*/ 1206048 h 2550490"/>
              <a:gd name="connsiteX3" fmla="*/ 3590488 w 4194496"/>
              <a:gd name="connsiteY3" fmla="*/ 2120448 h 2550490"/>
              <a:gd name="connsiteX4" fmla="*/ 4194496 w 4194496"/>
              <a:gd name="connsiteY4" fmla="*/ 2414063 h 2550490"/>
              <a:gd name="connsiteX0" fmla="*/ 0 w 4194496"/>
              <a:gd name="connsiteY0" fmla="*/ 2548287 h 2548287"/>
              <a:gd name="connsiteX1" fmla="*/ 1476463 w 4194496"/>
              <a:gd name="connsiteY1" fmla="*/ 31589 h 2548287"/>
              <a:gd name="connsiteX2" fmla="*/ 2718033 w 4194496"/>
              <a:gd name="connsiteY2" fmla="*/ 1206048 h 2548287"/>
              <a:gd name="connsiteX3" fmla="*/ 3590488 w 4194496"/>
              <a:gd name="connsiteY3" fmla="*/ 2120448 h 2548287"/>
              <a:gd name="connsiteX4" fmla="*/ 4194496 w 4194496"/>
              <a:gd name="connsiteY4" fmla="*/ 2414063 h 2548287"/>
              <a:gd name="connsiteX0" fmla="*/ 0 w 4303553"/>
              <a:gd name="connsiteY0" fmla="*/ 2600627 h 2600627"/>
              <a:gd name="connsiteX1" fmla="*/ 1585520 w 4303553"/>
              <a:gd name="connsiteY1" fmla="*/ 33595 h 2600627"/>
              <a:gd name="connsiteX2" fmla="*/ 2827090 w 4303553"/>
              <a:gd name="connsiteY2" fmla="*/ 1208054 h 2600627"/>
              <a:gd name="connsiteX3" fmla="*/ 3699545 w 4303553"/>
              <a:gd name="connsiteY3" fmla="*/ 2122454 h 2600627"/>
              <a:gd name="connsiteX4" fmla="*/ 4303553 w 4303553"/>
              <a:gd name="connsiteY4" fmla="*/ 2416069 h 2600627"/>
              <a:gd name="connsiteX0" fmla="*/ 0 w 4303553"/>
              <a:gd name="connsiteY0" fmla="*/ 2600627 h 2600653"/>
              <a:gd name="connsiteX1" fmla="*/ 1585520 w 4303553"/>
              <a:gd name="connsiteY1" fmla="*/ 33595 h 2600653"/>
              <a:gd name="connsiteX2" fmla="*/ 2827090 w 4303553"/>
              <a:gd name="connsiteY2" fmla="*/ 1208054 h 2600653"/>
              <a:gd name="connsiteX3" fmla="*/ 3699545 w 4303553"/>
              <a:gd name="connsiteY3" fmla="*/ 2122454 h 2600653"/>
              <a:gd name="connsiteX4" fmla="*/ 4303553 w 4303553"/>
              <a:gd name="connsiteY4" fmla="*/ 2416069 h 260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3553" h="2600653">
                <a:moveTo>
                  <a:pt x="0" y="2600627"/>
                </a:moveTo>
                <a:cubicBezTo>
                  <a:pt x="834005" y="2609715"/>
                  <a:pt x="1114338" y="265691"/>
                  <a:pt x="1585520" y="33595"/>
                </a:cubicBezTo>
                <a:cubicBezTo>
                  <a:pt x="2056702" y="-198501"/>
                  <a:pt x="2508309" y="834744"/>
                  <a:pt x="2827090" y="1208054"/>
                </a:cubicBezTo>
                <a:cubicBezTo>
                  <a:pt x="3145871" y="1581364"/>
                  <a:pt x="3453468" y="1921118"/>
                  <a:pt x="3699545" y="2122454"/>
                </a:cubicBezTo>
                <a:cubicBezTo>
                  <a:pt x="3945622" y="2323790"/>
                  <a:pt x="4163736" y="2413971"/>
                  <a:pt x="4303553" y="2416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15CFC7A-8068-4BA3-9A08-8B1F00BA922B}"/>
              </a:ext>
            </a:extLst>
          </p:cNvPr>
          <p:cNvSpPr/>
          <p:nvPr/>
        </p:nvSpPr>
        <p:spPr>
          <a:xfrm>
            <a:off x="5470721" y="1975191"/>
            <a:ext cx="4588779" cy="2469467"/>
          </a:xfrm>
          <a:custGeom>
            <a:avLst/>
            <a:gdLst>
              <a:gd name="connsiteX0" fmla="*/ 0 w 4018327"/>
              <a:gd name="connsiteY0" fmla="*/ 2206508 h 2374288"/>
              <a:gd name="connsiteX1" fmla="*/ 771787 w 4018327"/>
              <a:gd name="connsiteY1" fmla="*/ 16981 h 2374288"/>
              <a:gd name="connsiteX2" fmla="*/ 2374085 w 4018327"/>
              <a:gd name="connsiteY2" fmla="*/ 1241774 h 2374288"/>
              <a:gd name="connsiteX3" fmla="*/ 3464653 w 4018327"/>
              <a:gd name="connsiteY3" fmla="*/ 2181341 h 2374288"/>
              <a:gd name="connsiteX4" fmla="*/ 4018327 w 4018327"/>
              <a:gd name="connsiteY4" fmla="*/ 2374288 h 2374288"/>
              <a:gd name="connsiteX0" fmla="*/ 0 w 4093828"/>
              <a:gd name="connsiteY0" fmla="*/ 2345068 h 2378624"/>
              <a:gd name="connsiteX1" fmla="*/ 847288 w 4093828"/>
              <a:gd name="connsiteY1" fmla="*/ 21317 h 2378624"/>
              <a:gd name="connsiteX2" fmla="*/ 2449586 w 4093828"/>
              <a:gd name="connsiteY2" fmla="*/ 1246110 h 2378624"/>
              <a:gd name="connsiteX3" fmla="*/ 3540154 w 4093828"/>
              <a:gd name="connsiteY3" fmla="*/ 2185677 h 2378624"/>
              <a:gd name="connsiteX4" fmla="*/ 4093828 w 4093828"/>
              <a:gd name="connsiteY4" fmla="*/ 2378624 h 2378624"/>
              <a:gd name="connsiteX0" fmla="*/ 0 w 4093828"/>
              <a:gd name="connsiteY0" fmla="*/ 2345068 h 2378624"/>
              <a:gd name="connsiteX1" fmla="*/ 847288 w 4093828"/>
              <a:gd name="connsiteY1" fmla="*/ 21317 h 2378624"/>
              <a:gd name="connsiteX2" fmla="*/ 2449586 w 4093828"/>
              <a:gd name="connsiteY2" fmla="*/ 1246110 h 2378624"/>
              <a:gd name="connsiteX3" fmla="*/ 3540154 w 4093828"/>
              <a:gd name="connsiteY3" fmla="*/ 2185677 h 2378624"/>
              <a:gd name="connsiteX4" fmla="*/ 4093828 w 4093828"/>
              <a:gd name="connsiteY4" fmla="*/ 2378624 h 2378624"/>
              <a:gd name="connsiteX0" fmla="*/ 0 w 4093828"/>
              <a:gd name="connsiteY0" fmla="*/ 2369865 h 2403421"/>
              <a:gd name="connsiteX1" fmla="*/ 1375795 w 4093828"/>
              <a:gd name="connsiteY1" fmla="*/ 20947 h 2403421"/>
              <a:gd name="connsiteX2" fmla="*/ 2449586 w 4093828"/>
              <a:gd name="connsiteY2" fmla="*/ 1270907 h 2403421"/>
              <a:gd name="connsiteX3" fmla="*/ 3540154 w 4093828"/>
              <a:gd name="connsiteY3" fmla="*/ 2210474 h 2403421"/>
              <a:gd name="connsiteX4" fmla="*/ 4093828 w 4093828"/>
              <a:gd name="connsiteY4" fmla="*/ 2403421 h 2403421"/>
              <a:gd name="connsiteX0" fmla="*/ 0 w 4093828"/>
              <a:gd name="connsiteY0" fmla="*/ 2373948 h 2407504"/>
              <a:gd name="connsiteX1" fmla="*/ 1375795 w 4093828"/>
              <a:gd name="connsiteY1" fmla="*/ 25030 h 2407504"/>
              <a:gd name="connsiteX2" fmla="*/ 2617365 w 4093828"/>
              <a:gd name="connsiteY2" fmla="*/ 1199489 h 2407504"/>
              <a:gd name="connsiteX3" fmla="*/ 3540154 w 4093828"/>
              <a:gd name="connsiteY3" fmla="*/ 2214557 h 2407504"/>
              <a:gd name="connsiteX4" fmla="*/ 4093828 w 4093828"/>
              <a:gd name="connsiteY4" fmla="*/ 2407504 h 2407504"/>
              <a:gd name="connsiteX0" fmla="*/ 0 w 4093828"/>
              <a:gd name="connsiteY0" fmla="*/ 2373948 h 2407504"/>
              <a:gd name="connsiteX1" fmla="*/ 1375795 w 4093828"/>
              <a:gd name="connsiteY1" fmla="*/ 25030 h 2407504"/>
              <a:gd name="connsiteX2" fmla="*/ 2617365 w 4093828"/>
              <a:gd name="connsiteY2" fmla="*/ 1199489 h 2407504"/>
              <a:gd name="connsiteX3" fmla="*/ 3540154 w 4093828"/>
              <a:gd name="connsiteY3" fmla="*/ 2214557 h 2407504"/>
              <a:gd name="connsiteX4" fmla="*/ 4093828 w 4093828"/>
              <a:gd name="connsiteY4" fmla="*/ 2407504 h 2407504"/>
              <a:gd name="connsiteX0" fmla="*/ 0 w 4152551"/>
              <a:gd name="connsiteY0" fmla="*/ 2452246 h 2459979"/>
              <a:gd name="connsiteX1" fmla="*/ 1434518 w 4152551"/>
              <a:gd name="connsiteY1" fmla="*/ 27827 h 2459979"/>
              <a:gd name="connsiteX2" fmla="*/ 2676088 w 4152551"/>
              <a:gd name="connsiteY2" fmla="*/ 1202286 h 2459979"/>
              <a:gd name="connsiteX3" fmla="*/ 3598877 w 4152551"/>
              <a:gd name="connsiteY3" fmla="*/ 2217354 h 2459979"/>
              <a:gd name="connsiteX4" fmla="*/ 4152551 w 4152551"/>
              <a:gd name="connsiteY4" fmla="*/ 2410301 h 2459979"/>
              <a:gd name="connsiteX0" fmla="*/ 0 w 4152551"/>
              <a:gd name="connsiteY0" fmla="*/ 2452246 h 2454521"/>
              <a:gd name="connsiteX1" fmla="*/ 1434518 w 4152551"/>
              <a:gd name="connsiteY1" fmla="*/ 27827 h 2454521"/>
              <a:gd name="connsiteX2" fmla="*/ 2676088 w 4152551"/>
              <a:gd name="connsiteY2" fmla="*/ 1202286 h 2454521"/>
              <a:gd name="connsiteX3" fmla="*/ 3598877 w 4152551"/>
              <a:gd name="connsiteY3" fmla="*/ 2217354 h 2454521"/>
              <a:gd name="connsiteX4" fmla="*/ 4152551 w 4152551"/>
              <a:gd name="connsiteY4" fmla="*/ 2410301 h 2454521"/>
              <a:gd name="connsiteX0" fmla="*/ 0 w 4152551"/>
              <a:gd name="connsiteY0" fmla="*/ 2451870 h 2454145"/>
              <a:gd name="connsiteX1" fmla="*/ 1434518 w 4152551"/>
              <a:gd name="connsiteY1" fmla="*/ 27451 h 2454145"/>
              <a:gd name="connsiteX2" fmla="*/ 2676088 w 4152551"/>
              <a:gd name="connsiteY2" fmla="*/ 1201910 h 2454145"/>
              <a:gd name="connsiteX3" fmla="*/ 3548543 w 4152551"/>
              <a:gd name="connsiteY3" fmla="*/ 2116310 h 2454145"/>
              <a:gd name="connsiteX4" fmla="*/ 4152551 w 4152551"/>
              <a:gd name="connsiteY4" fmla="*/ 2409925 h 2454145"/>
              <a:gd name="connsiteX0" fmla="*/ 0 w 4152551"/>
              <a:gd name="connsiteY0" fmla="*/ 2452438 h 2454713"/>
              <a:gd name="connsiteX1" fmla="*/ 1434518 w 4152551"/>
              <a:gd name="connsiteY1" fmla="*/ 28019 h 2454713"/>
              <a:gd name="connsiteX2" fmla="*/ 2676088 w 4152551"/>
              <a:gd name="connsiteY2" fmla="*/ 1202478 h 2454713"/>
              <a:gd name="connsiteX3" fmla="*/ 3548543 w 4152551"/>
              <a:gd name="connsiteY3" fmla="*/ 2116878 h 2454713"/>
              <a:gd name="connsiteX4" fmla="*/ 4152551 w 4152551"/>
              <a:gd name="connsiteY4" fmla="*/ 2410493 h 2454713"/>
              <a:gd name="connsiteX0" fmla="*/ 0 w 4152551"/>
              <a:gd name="connsiteY0" fmla="*/ 2304108 h 2306538"/>
              <a:gd name="connsiteX1" fmla="*/ 1342239 w 4152551"/>
              <a:gd name="connsiteY1" fmla="*/ 30690 h 2306538"/>
              <a:gd name="connsiteX2" fmla="*/ 2676088 w 4152551"/>
              <a:gd name="connsiteY2" fmla="*/ 1054148 h 2306538"/>
              <a:gd name="connsiteX3" fmla="*/ 3548543 w 4152551"/>
              <a:gd name="connsiteY3" fmla="*/ 1968548 h 2306538"/>
              <a:gd name="connsiteX4" fmla="*/ 4152551 w 4152551"/>
              <a:gd name="connsiteY4" fmla="*/ 2262163 h 2306538"/>
              <a:gd name="connsiteX0" fmla="*/ 0 w 4152551"/>
              <a:gd name="connsiteY0" fmla="*/ 2287738 h 2290187"/>
              <a:gd name="connsiteX1" fmla="*/ 2197916 w 4152551"/>
              <a:gd name="connsiteY1" fmla="*/ 31098 h 2290187"/>
              <a:gd name="connsiteX2" fmla="*/ 2676088 w 4152551"/>
              <a:gd name="connsiteY2" fmla="*/ 1037778 h 2290187"/>
              <a:gd name="connsiteX3" fmla="*/ 3548543 w 4152551"/>
              <a:gd name="connsiteY3" fmla="*/ 1952178 h 2290187"/>
              <a:gd name="connsiteX4" fmla="*/ 4152551 w 4152551"/>
              <a:gd name="connsiteY4" fmla="*/ 2245793 h 2290187"/>
              <a:gd name="connsiteX0" fmla="*/ 0 w 4152551"/>
              <a:gd name="connsiteY0" fmla="*/ 2292119 h 2294579"/>
              <a:gd name="connsiteX1" fmla="*/ 2197916 w 4152551"/>
              <a:gd name="connsiteY1" fmla="*/ 35479 h 2294579"/>
              <a:gd name="connsiteX2" fmla="*/ 3070370 w 4152551"/>
              <a:gd name="connsiteY2" fmla="*/ 983436 h 2294579"/>
              <a:gd name="connsiteX3" fmla="*/ 3548543 w 4152551"/>
              <a:gd name="connsiteY3" fmla="*/ 1956559 h 2294579"/>
              <a:gd name="connsiteX4" fmla="*/ 4152551 w 4152551"/>
              <a:gd name="connsiteY4" fmla="*/ 2250174 h 2294579"/>
              <a:gd name="connsiteX0" fmla="*/ 0 w 4152551"/>
              <a:gd name="connsiteY0" fmla="*/ 2295136 h 2297596"/>
              <a:gd name="connsiteX1" fmla="*/ 2197916 w 4152551"/>
              <a:gd name="connsiteY1" fmla="*/ 38496 h 2297596"/>
              <a:gd name="connsiteX2" fmla="*/ 3070370 w 4152551"/>
              <a:gd name="connsiteY2" fmla="*/ 986453 h 2297596"/>
              <a:gd name="connsiteX3" fmla="*/ 3548543 w 4152551"/>
              <a:gd name="connsiteY3" fmla="*/ 1959576 h 2297596"/>
              <a:gd name="connsiteX4" fmla="*/ 4152551 w 4152551"/>
              <a:gd name="connsiteY4" fmla="*/ 2253191 h 2297596"/>
              <a:gd name="connsiteX0" fmla="*/ 0 w 4345498"/>
              <a:gd name="connsiteY0" fmla="*/ 2295136 h 2311914"/>
              <a:gd name="connsiteX1" fmla="*/ 2197916 w 4345498"/>
              <a:gd name="connsiteY1" fmla="*/ 38496 h 2311914"/>
              <a:gd name="connsiteX2" fmla="*/ 3070370 w 4345498"/>
              <a:gd name="connsiteY2" fmla="*/ 986453 h 2311914"/>
              <a:gd name="connsiteX3" fmla="*/ 3548543 w 4345498"/>
              <a:gd name="connsiteY3" fmla="*/ 1959576 h 2311914"/>
              <a:gd name="connsiteX4" fmla="*/ 4345498 w 4345498"/>
              <a:gd name="connsiteY4" fmla="*/ 2311914 h 2311914"/>
              <a:gd name="connsiteX0" fmla="*/ 0 w 4345498"/>
              <a:gd name="connsiteY0" fmla="*/ 2383010 h 2385394"/>
              <a:gd name="connsiteX1" fmla="*/ 2197916 w 4345498"/>
              <a:gd name="connsiteY1" fmla="*/ 42480 h 2385394"/>
              <a:gd name="connsiteX2" fmla="*/ 3070370 w 4345498"/>
              <a:gd name="connsiteY2" fmla="*/ 990437 h 2385394"/>
              <a:gd name="connsiteX3" fmla="*/ 3548543 w 4345498"/>
              <a:gd name="connsiteY3" fmla="*/ 1963560 h 2385394"/>
              <a:gd name="connsiteX4" fmla="*/ 4345498 w 4345498"/>
              <a:gd name="connsiteY4" fmla="*/ 2315898 h 2385394"/>
              <a:gd name="connsiteX0" fmla="*/ 0 w 4345498"/>
              <a:gd name="connsiteY0" fmla="*/ 2383010 h 2383010"/>
              <a:gd name="connsiteX1" fmla="*/ 2197916 w 4345498"/>
              <a:gd name="connsiteY1" fmla="*/ 42480 h 2383010"/>
              <a:gd name="connsiteX2" fmla="*/ 3070370 w 4345498"/>
              <a:gd name="connsiteY2" fmla="*/ 990437 h 2383010"/>
              <a:gd name="connsiteX3" fmla="*/ 3548543 w 4345498"/>
              <a:gd name="connsiteY3" fmla="*/ 1963560 h 2383010"/>
              <a:gd name="connsiteX4" fmla="*/ 4345498 w 4345498"/>
              <a:gd name="connsiteY4" fmla="*/ 2315898 h 2383010"/>
              <a:gd name="connsiteX0" fmla="*/ 0 w 4362276"/>
              <a:gd name="connsiteY0" fmla="*/ 2497399 h 2497399"/>
              <a:gd name="connsiteX1" fmla="*/ 2214694 w 4362276"/>
              <a:gd name="connsiteY1" fmla="*/ 47812 h 2497399"/>
              <a:gd name="connsiteX2" fmla="*/ 3087148 w 4362276"/>
              <a:gd name="connsiteY2" fmla="*/ 995769 h 2497399"/>
              <a:gd name="connsiteX3" fmla="*/ 3565321 w 4362276"/>
              <a:gd name="connsiteY3" fmla="*/ 1968892 h 2497399"/>
              <a:gd name="connsiteX4" fmla="*/ 4362276 w 4362276"/>
              <a:gd name="connsiteY4" fmla="*/ 2321230 h 2497399"/>
              <a:gd name="connsiteX0" fmla="*/ 0 w 4588779"/>
              <a:gd name="connsiteY0" fmla="*/ 2497399 h 2497399"/>
              <a:gd name="connsiteX1" fmla="*/ 2214694 w 4588779"/>
              <a:gd name="connsiteY1" fmla="*/ 47812 h 2497399"/>
              <a:gd name="connsiteX2" fmla="*/ 3087148 w 4588779"/>
              <a:gd name="connsiteY2" fmla="*/ 995769 h 2497399"/>
              <a:gd name="connsiteX3" fmla="*/ 3565321 w 4588779"/>
              <a:gd name="connsiteY3" fmla="*/ 1968892 h 2497399"/>
              <a:gd name="connsiteX4" fmla="*/ 4588779 w 4588779"/>
              <a:gd name="connsiteY4" fmla="*/ 2413509 h 2497399"/>
              <a:gd name="connsiteX0" fmla="*/ 0 w 4588779"/>
              <a:gd name="connsiteY0" fmla="*/ 2464856 h 2464856"/>
              <a:gd name="connsiteX1" fmla="*/ 829903 w 4588779"/>
              <a:gd name="connsiteY1" fmla="*/ 1711655 h 2464856"/>
              <a:gd name="connsiteX2" fmla="*/ 2214694 w 4588779"/>
              <a:gd name="connsiteY2" fmla="*/ 15269 h 2464856"/>
              <a:gd name="connsiteX3" fmla="*/ 3087148 w 4588779"/>
              <a:gd name="connsiteY3" fmla="*/ 963226 h 2464856"/>
              <a:gd name="connsiteX4" fmla="*/ 3565321 w 4588779"/>
              <a:gd name="connsiteY4" fmla="*/ 1936349 h 2464856"/>
              <a:gd name="connsiteX5" fmla="*/ 4588779 w 4588779"/>
              <a:gd name="connsiteY5" fmla="*/ 2380966 h 2464856"/>
              <a:gd name="connsiteX0" fmla="*/ 0 w 4588779"/>
              <a:gd name="connsiteY0" fmla="*/ 2464856 h 2464856"/>
              <a:gd name="connsiteX1" fmla="*/ 829903 w 4588779"/>
              <a:gd name="connsiteY1" fmla="*/ 1711655 h 2464856"/>
              <a:gd name="connsiteX2" fmla="*/ 2214694 w 4588779"/>
              <a:gd name="connsiteY2" fmla="*/ 15269 h 2464856"/>
              <a:gd name="connsiteX3" fmla="*/ 3087148 w 4588779"/>
              <a:gd name="connsiteY3" fmla="*/ 963226 h 2464856"/>
              <a:gd name="connsiteX4" fmla="*/ 3565321 w 4588779"/>
              <a:gd name="connsiteY4" fmla="*/ 1936349 h 2464856"/>
              <a:gd name="connsiteX5" fmla="*/ 4588779 w 4588779"/>
              <a:gd name="connsiteY5" fmla="*/ 2380966 h 2464856"/>
              <a:gd name="connsiteX0" fmla="*/ 0 w 4588779"/>
              <a:gd name="connsiteY0" fmla="*/ 2469467 h 2469467"/>
              <a:gd name="connsiteX1" fmla="*/ 989294 w 4588779"/>
              <a:gd name="connsiteY1" fmla="*/ 1842100 h 2469467"/>
              <a:gd name="connsiteX2" fmla="*/ 2214694 w 4588779"/>
              <a:gd name="connsiteY2" fmla="*/ 19880 h 2469467"/>
              <a:gd name="connsiteX3" fmla="*/ 3087148 w 4588779"/>
              <a:gd name="connsiteY3" fmla="*/ 967837 h 2469467"/>
              <a:gd name="connsiteX4" fmla="*/ 3565321 w 4588779"/>
              <a:gd name="connsiteY4" fmla="*/ 1940960 h 2469467"/>
              <a:gd name="connsiteX5" fmla="*/ 4588779 w 4588779"/>
              <a:gd name="connsiteY5" fmla="*/ 2385577 h 24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779" h="2469467">
                <a:moveTo>
                  <a:pt x="0" y="2469467"/>
                </a:moveTo>
                <a:cubicBezTo>
                  <a:pt x="138317" y="2343933"/>
                  <a:pt x="620178" y="2250365"/>
                  <a:pt x="989294" y="1842100"/>
                </a:cubicBezTo>
                <a:cubicBezTo>
                  <a:pt x="1417132" y="1333168"/>
                  <a:pt x="1865052" y="165590"/>
                  <a:pt x="2214694" y="19880"/>
                </a:cubicBezTo>
                <a:cubicBezTo>
                  <a:pt x="2564336" y="-125830"/>
                  <a:pt x="2912378" y="563767"/>
                  <a:pt x="3087148" y="967837"/>
                </a:cubicBezTo>
                <a:cubicBezTo>
                  <a:pt x="3261918" y="1371907"/>
                  <a:pt x="3315049" y="1704670"/>
                  <a:pt x="3565321" y="1940960"/>
                </a:cubicBezTo>
                <a:cubicBezTo>
                  <a:pt x="3815593" y="2177250"/>
                  <a:pt x="4448962" y="2383479"/>
                  <a:pt x="4588779" y="23855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924C62A-5607-43E9-875D-834888130DC1}"/>
              </a:ext>
            </a:extLst>
          </p:cNvPr>
          <p:cNvSpPr/>
          <p:nvPr/>
        </p:nvSpPr>
        <p:spPr>
          <a:xfrm>
            <a:off x="2648212" y="4447789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5006DECA-4CA0-47D7-B4C9-9C6771969929}"/>
              </a:ext>
            </a:extLst>
          </p:cNvPr>
          <p:cNvSpPr/>
          <p:nvPr/>
        </p:nvSpPr>
        <p:spPr>
          <a:xfrm>
            <a:off x="2866326" y="4447789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9042F414-47ED-46B6-8FCD-BFED1F1EAB6A}"/>
              </a:ext>
            </a:extLst>
          </p:cNvPr>
          <p:cNvSpPr/>
          <p:nvPr/>
        </p:nvSpPr>
        <p:spPr>
          <a:xfrm>
            <a:off x="3476734" y="4427648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D816A862-F1D9-42D4-8700-80936A933EBC}"/>
              </a:ext>
            </a:extLst>
          </p:cNvPr>
          <p:cNvSpPr/>
          <p:nvPr/>
        </p:nvSpPr>
        <p:spPr>
          <a:xfrm>
            <a:off x="3694848" y="4440066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ED35DCF2-A68F-41B1-82C8-37EE6662FC5E}"/>
              </a:ext>
            </a:extLst>
          </p:cNvPr>
          <p:cNvSpPr/>
          <p:nvPr/>
        </p:nvSpPr>
        <p:spPr>
          <a:xfrm>
            <a:off x="3897395" y="4435601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7B662EE1-4CCC-403C-BF38-2D9C790D8942}"/>
              </a:ext>
            </a:extLst>
          </p:cNvPr>
          <p:cNvSpPr/>
          <p:nvPr/>
        </p:nvSpPr>
        <p:spPr>
          <a:xfrm>
            <a:off x="4502094" y="4407303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E5CB35B4-CA0B-4E5C-8F08-18ED4CC18A21}"/>
              </a:ext>
            </a:extLst>
          </p:cNvPr>
          <p:cNvSpPr/>
          <p:nvPr/>
        </p:nvSpPr>
        <p:spPr>
          <a:xfrm>
            <a:off x="4756274" y="4423695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30839E4-4163-4918-ACA6-AF3D1E37401E}"/>
              </a:ext>
            </a:extLst>
          </p:cNvPr>
          <p:cNvSpPr/>
          <p:nvPr/>
        </p:nvSpPr>
        <p:spPr>
          <a:xfrm>
            <a:off x="5984269" y="4407303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47C64C6-D96E-4589-8D04-DED3C8919931}"/>
              </a:ext>
            </a:extLst>
          </p:cNvPr>
          <p:cNvSpPr/>
          <p:nvPr/>
        </p:nvSpPr>
        <p:spPr>
          <a:xfrm>
            <a:off x="5240023" y="4407303"/>
            <a:ext cx="218114" cy="19659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C5E386AE-90E6-4556-B0A4-0D8F1CB381BB}"/>
              </a:ext>
            </a:extLst>
          </p:cNvPr>
          <p:cNvSpPr/>
          <p:nvPr/>
        </p:nvSpPr>
        <p:spPr>
          <a:xfrm>
            <a:off x="5671971" y="4407303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7E2969A0-BDCC-47D4-A99C-677161C54CF7}"/>
              </a:ext>
            </a:extLst>
          </p:cNvPr>
          <p:cNvSpPr/>
          <p:nvPr/>
        </p:nvSpPr>
        <p:spPr>
          <a:xfrm>
            <a:off x="6310831" y="4407303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BD0C29A4-6803-4433-8024-0F0A6EF70AEE}"/>
              </a:ext>
            </a:extLst>
          </p:cNvPr>
          <p:cNvSpPr/>
          <p:nvPr/>
        </p:nvSpPr>
        <p:spPr>
          <a:xfrm>
            <a:off x="6842708" y="4383871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534A6067-55B4-48FA-9391-62002895D8A0}"/>
              </a:ext>
            </a:extLst>
          </p:cNvPr>
          <p:cNvSpPr/>
          <p:nvPr/>
        </p:nvSpPr>
        <p:spPr>
          <a:xfrm>
            <a:off x="7091917" y="4388461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50F05552-8DAE-4EC2-ABC7-AA59810DC515}"/>
              </a:ext>
            </a:extLst>
          </p:cNvPr>
          <p:cNvSpPr/>
          <p:nvPr/>
        </p:nvSpPr>
        <p:spPr>
          <a:xfrm>
            <a:off x="7546001" y="4383871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1D0AFD95-F6A7-4F75-A019-8EA02933BD89}"/>
              </a:ext>
            </a:extLst>
          </p:cNvPr>
          <p:cNvSpPr/>
          <p:nvPr/>
        </p:nvSpPr>
        <p:spPr>
          <a:xfrm>
            <a:off x="7760832" y="4383871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27F82E22-9BCC-423D-9025-2509F49CD025}"/>
              </a:ext>
            </a:extLst>
          </p:cNvPr>
          <p:cNvSpPr/>
          <p:nvPr/>
        </p:nvSpPr>
        <p:spPr>
          <a:xfrm>
            <a:off x="8440861" y="4380886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4B178ACC-17F1-4741-8F39-30B37D71B15F}"/>
              </a:ext>
            </a:extLst>
          </p:cNvPr>
          <p:cNvSpPr/>
          <p:nvPr/>
        </p:nvSpPr>
        <p:spPr>
          <a:xfrm>
            <a:off x="8684144" y="4384915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7AA865A8-A622-4428-9DA3-7E9DC54BD1DE}"/>
              </a:ext>
            </a:extLst>
          </p:cNvPr>
          <p:cNvSpPr/>
          <p:nvPr/>
        </p:nvSpPr>
        <p:spPr>
          <a:xfrm>
            <a:off x="9229688" y="4380886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9A992470-02EC-4C24-A3C5-858DDE99B171}"/>
              </a:ext>
            </a:extLst>
          </p:cNvPr>
          <p:cNvSpPr/>
          <p:nvPr/>
        </p:nvSpPr>
        <p:spPr>
          <a:xfrm>
            <a:off x="9743703" y="4378131"/>
            <a:ext cx="218114" cy="19659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7887BA-4142-4669-8B2E-3831756D6990}"/>
                  </a:ext>
                </a:extLst>
              </p:cNvPr>
              <p:cNvSpPr txBox="1"/>
              <p:nvPr/>
            </p:nvSpPr>
            <p:spPr>
              <a:xfrm>
                <a:off x="3260531" y="2889731"/>
                <a:ext cx="17099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|"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red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")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7887BA-4142-4669-8B2E-3831756D6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31" y="2889731"/>
                <a:ext cx="17099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1C1EC4F-A8BA-471A-BCD9-040CB48F2A39}"/>
                  </a:ext>
                </a:extLst>
              </p:cNvPr>
              <p:cNvSpPr txBox="1"/>
              <p:nvPr/>
            </p:nvSpPr>
            <p:spPr>
              <a:xfrm>
                <a:off x="6668224" y="3350474"/>
                <a:ext cx="2064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|"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green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")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1C1EC4F-A8BA-471A-BCD9-040CB48F2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24" y="3350474"/>
                <a:ext cx="206421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44C9B4C-568A-4CE9-B523-A612CB07B037}"/>
              </a:ext>
            </a:extLst>
          </p:cNvPr>
          <p:cNvCxnSpPr/>
          <p:nvPr/>
        </p:nvCxnSpPr>
        <p:spPr>
          <a:xfrm flipV="1">
            <a:off x="2038350" y="4505599"/>
            <a:ext cx="8191500" cy="759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DD17CF-49FE-409C-B152-2933CE61A6F0}"/>
              </a:ext>
            </a:extLst>
          </p:cNvPr>
          <p:cNvCxnSpPr>
            <a:cxnSpLocks/>
          </p:cNvCxnSpPr>
          <p:nvPr/>
        </p:nvCxnSpPr>
        <p:spPr>
          <a:xfrm>
            <a:off x="5671971" y="3819525"/>
            <a:ext cx="0" cy="755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DC8B203-A729-4899-B139-D2E6E653D9DE}"/>
                  </a:ext>
                </a:extLst>
              </p:cNvPr>
              <p:cNvSpPr txBox="1"/>
              <p:nvPr/>
            </p:nvSpPr>
            <p:spPr>
              <a:xfrm>
                <a:off x="5539320" y="4511805"/>
                <a:ext cx="3686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DC8B203-A729-4899-B139-D2E6E653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20" y="4511805"/>
                <a:ext cx="368627" cy="369332"/>
              </a:xfrm>
              <a:prstGeom prst="rect">
                <a:avLst/>
              </a:prstGeom>
              <a:blipFill>
                <a:blip r:embed="rId7"/>
                <a:stretch>
                  <a:fillRect l="-11667" r="-3333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39DAA42-4B1B-42FA-AE3A-16022F385405}"/>
              </a:ext>
            </a:extLst>
          </p:cNvPr>
          <p:cNvCxnSpPr>
            <a:cxnSpLocks/>
          </p:cNvCxnSpPr>
          <p:nvPr/>
        </p:nvCxnSpPr>
        <p:spPr>
          <a:xfrm flipH="1">
            <a:off x="6293109" y="3981450"/>
            <a:ext cx="13442" cy="5551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C56F044-5DD9-427A-95D2-071AF37F9554}"/>
                  </a:ext>
                </a:extLst>
              </p:cNvPr>
              <p:cNvSpPr txBox="1"/>
              <p:nvPr/>
            </p:nvSpPr>
            <p:spPr>
              <a:xfrm>
                <a:off x="6160457" y="4473641"/>
                <a:ext cx="3686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C56F044-5DD9-427A-95D2-071AF37F9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57" y="4473641"/>
                <a:ext cx="368627" cy="369332"/>
              </a:xfrm>
              <a:prstGeom prst="rect">
                <a:avLst/>
              </a:prstGeom>
              <a:blipFill>
                <a:blip r:embed="rId8"/>
                <a:stretch>
                  <a:fillRect l="-11667" r="-3333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EB8463-B9CB-49AF-9C53-CF2FF86908FC}"/>
              </a:ext>
            </a:extLst>
          </p:cNvPr>
          <p:cNvCxnSpPr>
            <a:cxnSpLocks/>
          </p:cNvCxnSpPr>
          <p:nvPr/>
        </p:nvCxnSpPr>
        <p:spPr>
          <a:xfrm flipH="1">
            <a:off x="6054228" y="4173809"/>
            <a:ext cx="2061" cy="3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58AA96-48D7-42EF-93C3-49CE2AB8CD6D}"/>
                  </a:ext>
                </a:extLst>
              </p:cNvPr>
              <p:cNvSpPr txBox="1"/>
              <p:nvPr/>
            </p:nvSpPr>
            <p:spPr>
              <a:xfrm>
                <a:off x="5892424" y="4493486"/>
                <a:ext cx="3686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58AA96-48D7-42EF-93C3-49CE2AB8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24" y="4493486"/>
                <a:ext cx="368627" cy="369332"/>
              </a:xfrm>
              <a:prstGeom prst="rect">
                <a:avLst/>
              </a:prstGeom>
              <a:blipFill>
                <a:blip r:embed="rId9"/>
                <a:stretch>
                  <a:fillRect l="-11667" r="-3333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7C040A-C08C-48F5-8449-D3AC5D1141C2}"/>
              </a:ext>
            </a:extLst>
          </p:cNvPr>
          <p:cNvCxnSpPr/>
          <p:nvPr/>
        </p:nvCxnSpPr>
        <p:spPr>
          <a:xfrm>
            <a:off x="5298990" y="3774040"/>
            <a:ext cx="6345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E4F5D27-3DD4-417F-9C10-1F64DFCA4345}"/>
              </a:ext>
            </a:extLst>
          </p:cNvPr>
          <p:cNvSpPr/>
          <p:nvPr/>
        </p:nvSpPr>
        <p:spPr>
          <a:xfrm>
            <a:off x="5399169" y="3379059"/>
            <a:ext cx="117935" cy="3949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3836F2-FD52-4C3E-B58B-DEBE052203DA}"/>
              </a:ext>
            </a:extLst>
          </p:cNvPr>
          <p:cNvSpPr/>
          <p:nvPr/>
        </p:nvSpPr>
        <p:spPr>
          <a:xfrm>
            <a:off x="5645753" y="3574747"/>
            <a:ext cx="117935" cy="1992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CE50341-C86C-4E4C-9425-9D32E7F8F3C9}"/>
              </a:ext>
            </a:extLst>
          </p:cNvPr>
          <p:cNvCxnSpPr>
            <a:cxnSpLocks/>
          </p:cNvCxnSpPr>
          <p:nvPr/>
        </p:nvCxnSpPr>
        <p:spPr>
          <a:xfrm>
            <a:off x="5759861" y="4091791"/>
            <a:ext cx="6345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B26B1CF-7A65-4556-A6ED-E8F1966443A7}"/>
              </a:ext>
            </a:extLst>
          </p:cNvPr>
          <p:cNvSpPr/>
          <p:nvPr/>
        </p:nvSpPr>
        <p:spPr>
          <a:xfrm>
            <a:off x="5837864" y="3892498"/>
            <a:ext cx="117935" cy="1992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224906D-D6DB-472E-882A-68F70C30DB21}"/>
              </a:ext>
            </a:extLst>
          </p:cNvPr>
          <p:cNvSpPr/>
          <p:nvPr/>
        </p:nvSpPr>
        <p:spPr>
          <a:xfrm>
            <a:off x="6084448" y="3892498"/>
            <a:ext cx="117935" cy="1992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54B88A0-73AA-4B69-B6E6-524C89BA8EE4}"/>
              </a:ext>
            </a:extLst>
          </p:cNvPr>
          <p:cNvCxnSpPr/>
          <p:nvPr/>
        </p:nvCxnSpPr>
        <p:spPr>
          <a:xfrm>
            <a:off x="6049659" y="3932621"/>
            <a:ext cx="6345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1F65B85-01AF-437E-BBEE-ED7173C90969}"/>
              </a:ext>
            </a:extLst>
          </p:cNvPr>
          <p:cNvSpPr/>
          <p:nvPr/>
        </p:nvSpPr>
        <p:spPr>
          <a:xfrm>
            <a:off x="6149839" y="3733328"/>
            <a:ext cx="117778" cy="1992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A10B1BA-4CFB-4420-9827-1D1A9843682C}"/>
              </a:ext>
            </a:extLst>
          </p:cNvPr>
          <p:cNvSpPr/>
          <p:nvPr/>
        </p:nvSpPr>
        <p:spPr>
          <a:xfrm>
            <a:off x="6396422" y="3537640"/>
            <a:ext cx="113925" cy="3949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54E7C3-7C2F-4AD3-BA25-08117BB97E9E}"/>
                  </a:ext>
                </a:extLst>
              </p:cNvPr>
              <p:cNvSpPr txBox="1"/>
              <p:nvPr/>
            </p:nvSpPr>
            <p:spPr>
              <a:xfrm>
                <a:off x="5008211" y="3070469"/>
                <a:ext cx="1148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I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class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54E7C3-7C2F-4AD3-BA25-08117BB9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11" y="3070469"/>
                <a:ext cx="1148904" cy="276999"/>
              </a:xfrm>
              <a:prstGeom prst="rect">
                <a:avLst/>
              </a:prstGeom>
              <a:blipFill>
                <a:blip r:embed="rId10"/>
                <a:stretch>
                  <a:fillRect l="-4787" t="-4444" r="-744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3E67C2C-68C5-4ED0-BF53-0B49869D168F}"/>
                  </a:ext>
                </a:extLst>
              </p:cNvPr>
              <p:cNvSpPr txBox="1"/>
              <p:nvPr/>
            </p:nvSpPr>
            <p:spPr>
              <a:xfrm>
                <a:off x="5849072" y="3195786"/>
                <a:ext cx="1148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I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class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3E67C2C-68C5-4ED0-BF53-0B49869D1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72" y="3195786"/>
                <a:ext cx="1148904" cy="276999"/>
              </a:xfrm>
              <a:prstGeom prst="rect">
                <a:avLst/>
              </a:prstGeom>
              <a:blipFill>
                <a:blip r:embed="rId11"/>
                <a:stretch>
                  <a:fillRect l="-4762" t="-2174" r="-687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4D8D0F-78AD-444A-9F93-19EC9111CD9E}"/>
                  </a:ext>
                </a:extLst>
              </p:cNvPr>
              <p:cNvSpPr txBox="1"/>
              <p:nvPr/>
            </p:nvSpPr>
            <p:spPr>
              <a:xfrm>
                <a:off x="5516995" y="3623901"/>
                <a:ext cx="1148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I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class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4D8D0F-78AD-444A-9F93-19EC9111C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95" y="3623901"/>
                <a:ext cx="1148904" cy="276999"/>
              </a:xfrm>
              <a:prstGeom prst="rect">
                <a:avLst/>
              </a:prstGeom>
              <a:blipFill>
                <a:blip r:embed="rId12"/>
                <a:stretch>
                  <a:fillRect l="-4787" t="-2174" r="-7447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4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385AAEE0-A99B-4853-A140-E219A93A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9" y="2517981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F142A87A-04AB-42B7-A744-8EC821A86B12}"/>
              </a:ext>
            </a:extLst>
          </p:cNvPr>
          <p:cNvSpPr/>
          <p:nvPr/>
        </p:nvSpPr>
        <p:spPr>
          <a:xfrm>
            <a:off x="1109988" y="1771768"/>
            <a:ext cx="2021172" cy="1330239"/>
          </a:xfrm>
          <a:prstGeom prst="wedgeRectCallout">
            <a:avLst>
              <a:gd name="adj1" fmla="val -65232"/>
              <a:gd name="adj2" fmla="val 543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What if I expect that the green class is more likely for a test input because the training data also had more green examples?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id="{1527218D-CB68-40DD-A86D-A618C0EDC7E6}"/>
              </a:ext>
            </a:extLst>
          </p:cNvPr>
          <p:cNvSpPr/>
          <p:nvPr/>
        </p:nvSpPr>
        <p:spPr>
          <a:xfrm>
            <a:off x="1165502" y="3347468"/>
            <a:ext cx="1512132" cy="612220"/>
          </a:xfrm>
          <a:prstGeom prst="wedgeRectCallout">
            <a:avLst>
              <a:gd name="adj1" fmla="val 62408"/>
              <a:gd name="adj2" fmla="val -977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Can I incorporate this knowledge?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FE410666-9711-48BC-A4FF-986A04052943}"/>
                  </a:ext>
                </a:extLst>
              </p:cNvPr>
              <p:cNvSpPr/>
              <p:nvPr/>
            </p:nvSpPr>
            <p:spPr>
              <a:xfrm>
                <a:off x="8354670" y="1590245"/>
                <a:ext cx="2708406" cy="1069854"/>
              </a:xfrm>
              <a:prstGeom prst="wedgeRectCallout">
                <a:avLst>
                  <a:gd name="adj1" fmla="val 63105"/>
                  <a:gd name="adj2" fmla="val 18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Yes.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Possible with generative model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. We can do it by estimating </a:t>
                </a:r>
                <a:r>
                  <a:rPr kumimoji="0" lang="en-IN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class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marginal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probabilities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(</a:t>
                </a:r>
                <a:r>
                  <a:rPr kumimoji="0" lang="en-IN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class proportions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in the training data) in our model</a:t>
                </a:r>
              </a:p>
            </p:txBody>
          </p:sp>
        </mc:Choice>
        <mc:Fallback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FE410666-9711-48BC-A4FF-986A04052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670" y="1590245"/>
                <a:ext cx="2708406" cy="1069854"/>
              </a:xfrm>
              <a:prstGeom prst="wedgeRectCallout">
                <a:avLst>
                  <a:gd name="adj1" fmla="val 63105"/>
                  <a:gd name="adj2" fmla="val 1860"/>
                </a:avLst>
              </a:prstGeom>
              <a:blipFill>
                <a:blip r:embed="rId14"/>
                <a:stretch>
                  <a:fillRect l="-393" t="-4494" b="-89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70A7AD82-FFB0-4420-B8D6-B78B81C57D2D}"/>
                  </a:ext>
                </a:extLst>
              </p:cNvPr>
              <p:cNvSpPr/>
              <p:nvPr/>
            </p:nvSpPr>
            <p:spPr>
              <a:xfrm>
                <a:off x="9143863" y="2904334"/>
                <a:ext cx="2490787" cy="869705"/>
              </a:xfrm>
              <a:prstGeom prst="wedgeRectCallout">
                <a:avLst>
                  <a:gd name="adj1" fmla="val 3517"/>
                  <a:gd name="adj2" fmla="val -891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Then we can combine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14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-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conditional probability of label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for any given input</a:t>
                </a:r>
              </a:p>
            </p:txBody>
          </p:sp>
        </mc:Choice>
        <mc:Fallback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70A7AD82-FFB0-4420-B8D6-B78B81C57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863" y="2904334"/>
                <a:ext cx="2490787" cy="869705"/>
              </a:xfrm>
              <a:prstGeom prst="wedgeRectCallout">
                <a:avLst>
                  <a:gd name="adj1" fmla="val 3517"/>
                  <a:gd name="adj2" fmla="val -89117"/>
                </a:avLst>
              </a:prstGeom>
              <a:blipFill>
                <a:blip r:embed="rId15"/>
                <a:stretch>
                  <a:fillRect l="-485" r="-1942" b="-73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Speech Bubble: Rectangle 91">
            <a:extLst>
              <a:ext uri="{FF2B5EF4-FFF2-40B4-BE49-F238E27FC236}">
                <a16:creationId xmlns:a16="http://schemas.microsoft.com/office/drawing/2014/main" id="{D9DC9726-E24A-41C2-B187-DEFCBFD00F29}"/>
              </a:ext>
            </a:extLst>
          </p:cNvPr>
          <p:cNvSpPr/>
          <p:nvPr/>
        </p:nvSpPr>
        <p:spPr>
          <a:xfrm>
            <a:off x="9624027" y="3888737"/>
            <a:ext cx="2302728" cy="296810"/>
          </a:xfrm>
          <a:prstGeom prst="wedgeRectCallout">
            <a:avLst>
              <a:gd name="adj1" fmla="val 3931"/>
              <a:gd name="adj2" fmla="val -1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Going to talk about this next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1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052"/>
    </mc:Choice>
    <mc:Fallback xmlns="">
      <p:transition spd="slow" advTm="419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/>
      <p:bldP spid="55" grpId="0"/>
      <p:bldP spid="61" grpId="0"/>
      <p:bldP spid="61" grpId="1"/>
      <p:bldP spid="63" grpId="0"/>
      <p:bldP spid="63" grpId="1"/>
      <p:bldP spid="67" grpId="0"/>
      <p:bldP spid="67" grpId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81" grpId="0" animBg="1"/>
      <p:bldP spid="81" grpId="1" animBg="1"/>
      <p:bldP spid="82" grpId="0" animBg="1"/>
      <p:bldP spid="82" grpId="1" animBg="1"/>
      <p:bldP spid="83" grpId="0"/>
      <p:bldP spid="83" grpId="1"/>
      <p:bldP spid="84" grpId="0"/>
      <p:bldP spid="84" grpId="1"/>
      <p:bldP spid="85" grpId="0"/>
      <p:bldP spid="85" grpId="1"/>
      <p:bldP spid="87" grpId="0" animBg="1"/>
      <p:bldP spid="88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82C659-D5CC-8A28-F624-0312D9BECD86}"/>
                  </a:ext>
                </a:extLst>
              </p:cNvPr>
              <p:cNvSpPr txBox="1"/>
              <p:nvPr/>
            </p:nvSpPr>
            <p:spPr>
              <a:xfrm>
                <a:off x="3381397" y="4213178"/>
                <a:ext cx="5048305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</m:d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82C659-D5CC-8A28-F624-0312D9BEC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97" y="4213178"/>
                <a:ext cx="5048305" cy="1043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06AEDC2-B329-787F-7BD9-97DB4E677796}"/>
              </a:ext>
            </a:extLst>
          </p:cNvPr>
          <p:cNvSpPr/>
          <p:nvPr/>
        </p:nvSpPr>
        <p:spPr>
          <a:xfrm>
            <a:off x="3725975" y="4073574"/>
            <a:ext cx="1956621" cy="746167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60D3CC-64E0-8993-1EED-7AEC44413C24}"/>
              </a:ext>
            </a:extLst>
          </p:cNvPr>
          <p:cNvSpPr/>
          <p:nvPr/>
        </p:nvSpPr>
        <p:spPr>
          <a:xfrm>
            <a:off x="5267632" y="4814664"/>
            <a:ext cx="1496962" cy="479468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A89574-E00A-D08F-359D-B60EB5E15DBC}"/>
              </a:ext>
            </a:extLst>
          </p:cNvPr>
          <p:cNvSpPr/>
          <p:nvPr/>
        </p:nvSpPr>
        <p:spPr>
          <a:xfrm>
            <a:off x="5951765" y="3941223"/>
            <a:ext cx="2516697" cy="941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Suppose we have training data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classes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conditional probability of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given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use the training data to estimate the class-marginal and class-conditionals</a:t>
                </a: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Abadi ExtraLight" panose="020B0204020104020204" pitchFamily="34" charset="0"/>
                  </a:rPr>
                  <a:t>           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D6212-2289-B40C-BD33-E2B95560E06B}"/>
                  </a:ext>
                </a:extLst>
              </p:cNvPr>
              <p:cNvSpPr txBox="1"/>
              <p:nvPr/>
            </p:nvSpPr>
            <p:spPr>
              <a:xfrm>
                <a:off x="1128456" y="2776274"/>
                <a:ext cx="5359929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D6212-2289-B40C-BD33-E2B95560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56" y="2776274"/>
                <a:ext cx="5359929" cy="1025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DE19E-EE8B-D6EB-C8BC-97E20379A451}"/>
                  </a:ext>
                </a:extLst>
              </p:cNvPr>
              <p:cNvSpPr/>
              <p:nvPr/>
            </p:nvSpPr>
            <p:spPr>
              <a:xfrm>
                <a:off x="7424347" y="3295092"/>
                <a:ext cx="3104203" cy="604226"/>
              </a:xfrm>
              <a:prstGeom prst="wedgeRectCallout">
                <a:avLst>
                  <a:gd name="adj1" fmla="val -47499"/>
                  <a:gd name="adj2" fmla="val 834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Probability distribution of the inputs from class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DE19E-EE8B-D6EB-C8BC-97E20379A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347" y="3295092"/>
                <a:ext cx="3104203" cy="604226"/>
              </a:xfrm>
              <a:prstGeom prst="wedgeRectCallout">
                <a:avLst>
                  <a:gd name="adj1" fmla="val -47499"/>
                  <a:gd name="adj2" fmla="val 83455"/>
                </a:avLst>
              </a:prstGeom>
              <a:blipFill>
                <a:blip r:embed="rId6"/>
                <a:stretch>
                  <a:fillRect l="-1953" t="-9489" r="-17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408CE7E-2AC4-4158-676E-93AD257602B1}"/>
              </a:ext>
            </a:extLst>
          </p:cNvPr>
          <p:cNvSpPr/>
          <p:nvPr/>
        </p:nvSpPr>
        <p:spPr>
          <a:xfrm>
            <a:off x="7984019" y="2556616"/>
            <a:ext cx="3539613" cy="604226"/>
          </a:xfrm>
          <a:prstGeom prst="wedgeRectCallout">
            <a:avLst>
              <a:gd name="adj1" fmla="val -47499"/>
              <a:gd name="adj2" fmla="val 834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Known as the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“class-conditional”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distribution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DCF9206-3EA1-EE05-EFB0-F6733449E3A2}"/>
              </a:ext>
            </a:extLst>
          </p:cNvPr>
          <p:cNvSpPr/>
          <p:nvPr/>
        </p:nvSpPr>
        <p:spPr>
          <a:xfrm>
            <a:off x="402673" y="3911065"/>
            <a:ext cx="3188717" cy="604226"/>
          </a:xfrm>
          <a:prstGeom prst="wedgeRectCallout">
            <a:avLst>
              <a:gd name="adj1" fmla="val 61390"/>
              <a:gd name="adj2" fmla="val -44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Known as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“class-marginal”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or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“class-prior”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50677E5-B0C2-5B5C-F38C-01466D99E0BA}"/>
                  </a:ext>
                </a:extLst>
              </p:cNvPr>
              <p:cNvSpPr/>
              <p:nvPr/>
            </p:nvSpPr>
            <p:spPr>
              <a:xfrm>
                <a:off x="6995375" y="5011369"/>
                <a:ext cx="2227284" cy="604226"/>
              </a:xfrm>
              <a:prstGeom prst="wedgeRectCallout">
                <a:avLst>
                  <a:gd name="adj1" fmla="val -58268"/>
                  <a:gd name="adj2" fmla="val -32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Marginal distribution of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50677E5-B0C2-5B5C-F38C-01466D99E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75" y="5011369"/>
                <a:ext cx="2227284" cy="604226"/>
              </a:xfrm>
              <a:prstGeom prst="wedgeRectCallout">
                <a:avLst>
                  <a:gd name="adj1" fmla="val -58268"/>
                  <a:gd name="adj2" fmla="val -32080"/>
                </a:avLst>
              </a:prstGeom>
              <a:blipFill>
                <a:blip r:embed="rId7"/>
                <a:stretch>
                  <a:fillRect t="-11765" r="-3242" b="-235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6112797-A490-9246-B226-F8C3D717F543}"/>
                  </a:ext>
                </a:extLst>
              </p:cNvPr>
              <p:cNvSpPr/>
              <p:nvPr/>
            </p:nvSpPr>
            <p:spPr>
              <a:xfrm>
                <a:off x="8698871" y="4001221"/>
                <a:ext cx="3441576" cy="941350"/>
              </a:xfrm>
              <a:prstGeom prst="wedgeRectCallout">
                <a:avLst>
                  <a:gd name="adj1" fmla="val -39276"/>
                  <a:gd name="adj2" fmla="val 631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numerator (joint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summed over all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06112797-A490-9246-B226-F8C3D71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871" y="4001221"/>
                <a:ext cx="3441576" cy="941350"/>
              </a:xfrm>
              <a:prstGeom prst="wedgeRectCallout">
                <a:avLst>
                  <a:gd name="adj1" fmla="val -39276"/>
                  <a:gd name="adj2" fmla="val 63146"/>
                </a:avLst>
              </a:prstGeom>
              <a:blipFill>
                <a:blip r:embed="rId8"/>
                <a:stretch>
                  <a:fillRect l="-1761" t="-5000" r="-21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BA42BC8-91D8-DB0A-B3C2-CF099E263C0D}"/>
              </a:ext>
            </a:extLst>
          </p:cNvPr>
          <p:cNvSpPr/>
          <p:nvPr/>
        </p:nvSpPr>
        <p:spPr>
          <a:xfrm>
            <a:off x="192680" y="4676617"/>
            <a:ext cx="3188717" cy="938978"/>
          </a:xfrm>
          <a:prstGeom prst="wedgeRectCallout">
            <a:avLst>
              <a:gd name="adj1" fmla="val 45665"/>
              <a:gd name="adj2" fmla="val -73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Marginal distribution of just the labels (not looking at the inputs) – Bernoulli/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multinoulli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1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052"/>
    </mc:Choice>
    <mc:Fallback xmlns="">
      <p:transition spd="slow" advTm="419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9" grpId="0" animBg="1"/>
      <p:bldP spid="7" grpId="0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Class Marginals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Estimating class marginals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usually straightforward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Since labels are discrete, we assume class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be a </a:t>
                </a:r>
                <a:r>
                  <a:rPr lang="en-GB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multinoulli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:r>
                  <a:rPr lang="en-GB" dirty="0" err="1">
                    <a:latin typeface="Abadi ExtraLight" panose="020B0204020104020204" pitchFamily="34" charset="0"/>
                  </a:rPr>
                  <a:t>i.i.d.</a:t>
                </a:r>
                <a:r>
                  <a:rPr lang="en-GB" dirty="0">
                    <a:latin typeface="Abadi ExtraLight" panose="020B0204020104020204" pitchFamily="34" charset="0"/>
                  </a:rPr>
                  <a:t> labelled examples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{1,2,…,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the MLE </a:t>
                </a:r>
                <a:r>
                  <a:rPr lang="en-GB" dirty="0" err="1">
                    <a:latin typeface="Abadi ExtraLight" panose="020B0204020104020204" pitchFamily="34" charset="0"/>
                  </a:rPr>
                  <a:t>soln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MLE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latin typeface="Abadi Extra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simply the fraction of inputs from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also compute MAP estimate or full posterior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using a </a:t>
                </a:r>
                <a:r>
                  <a:rPr lang="en-IN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Dirichlet prior 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5A0CD-786D-4F1E-A8F8-2C88A352120F}"/>
                  </a:ext>
                </a:extLst>
              </p:cNvPr>
              <p:cNvSpPr txBox="1"/>
              <p:nvPr/>
            </p:nvSpPr>
            <p:spPr>
              <a:xfrm>
                <a:off x="1178166" y="2553480"/>
                <a:ext cx="9452972" cy="639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e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</m:e>
                    </m:d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multinoulli</m:t>
                    </m:r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  <m:sub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kumimoji="0" lang="en-I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 </m:t>
                    </m:r>
                    <m:nary>
                      <m:naryPr>
                        <m:chr m:val="∏"/>
                        <m:limLoc m:val="subSup"/>
                        <m:ctrl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I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𝕀</m:t>
                            </m:r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[</m:t>
                            </m:r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I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]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5A0CD-786D-4F1E-A8F8-2C88A3521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66" y="2553480"/>
                <a:ext cx="9452972" cy="639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393CF1B-315E-4CD5-9F41-E12C155AD58B}"/>
                  </a:ext>
                </a:extLst>
              </p:cNvPr>
              <p:cNvSpPr/>
              <p:nvPr/>
            </p:nvSpPr>
            <p:spPr>
              <a:xfrm>
                <a:off x="4283800" y="2331831"/>
                <a:ext cx="1635728" cy="319216"/>
              </a:xfrm>
              <a:prstGeom prst="wedgeRectCallout">
                <a:avLst>
                  <a:gd name="adj1" fmla="val 54691"/>
                  <a:gd name="adj2" fmla="val 984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IN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393CF1B-315E-4CD5-9F41-E12C155AD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00" y="2331831"/>
                <a:ext cx="1635728" cy="319216"/>
              </a:xfrm>
              <a:prstGeom prst="wedgeRectCallout">
                <a:avLst>
                  <a:gd name="adj1" fmla="val 54691"/>
                  <a:gd name="adj2" fmla="val 98400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907BA-C0E8-42A0-A896-F2C25B7F2193}"/>
                  </a:ext>
                </a:extLst>
              </p:cNvPr>
              <p:cNvSpPr txBox="1"/>
              <p:nvPr/>
            </p:nvSpPr>
            <p:spPr>
              <a:xfrm>
                <a:off x="3025352" y="3977558"/>
                <a:ext cx="5408788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𝝅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arg</m:t>
                      </m:r>
                      <m:limLow>
                        <m:limLow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e>
                        <m:lim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𝝅</m:t>
                          </m:r>
                        </m:lim>
                      </m:limLow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𝝅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907BA-C0E8-42A0-A896-F2C25B7F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352" y="3977558"/>
                <a:ext cx="5408788" cy="881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048A979-6CA2-40E3-BED2-ED14F9B38604}"/>
                  </a:ext>
                </a:extLst>
              </p:cNvPr>
              <p:cNvSpPr/>
              <p:nvPr/>
            </p:nvSpPr>
            <p:spPr>
              <a:xfrm>
                <a:off x="6140797" y="2193741"/>
                <a:ext cx="3913322" cy="331186"/>
              </a:xfrm>
              <a:prstGeom prst="wedgeRectCallout">
                <a:avLst>
                  <a:gd name="adj1" fmla="val -40790"/>
                  <a:gd name="adj2" fmla="val 1033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These probabilities sum to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kumimoji="0" lang="en-I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I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048A979-6CA2-40E3-BED2-ED14F9B38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797" y="2193741"/>
                <a:ext cx="3913322" cy="331186"/>
              </a:xfrm>
              <a:prstGeom prst="wedgeRectCallout">
                <a:avLst>
                  <a:gd name="adj1" fmla="val -40790"/>
                  <a:gd name="adj2" fmla="val 103383"/>
                </a:avLst>
              </a:prstGeom>
              <a:blipFill>
                <a:blip r:embed="rId7"/>
                <a:stretch>
                  <a:fillRect l="-620" t="-85057" b="-977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5831683-62FE-4675-BA53-1EDC4A93E51D}"/>
                  </a:ext>
                </a:extLst>
              </p:cNvPr>
              <p:cNvSpPr/>
              <p:nvPr/>
            </p:nvSpPr>
            <p:spPr>
              <a:xfrm>
                <a:off x="8595112" y="4065112"/>
                <a:ext cx="3030230" cy="451073"/>
              </a:xfrm>
              <a:prstGeom prst="wedgeRectCallout">
                <a:avLst>
                  <a:gd name="adj1" fmla="val -54160"/>
                  <a:gd name="adj2" fmla="val 240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Subject to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5831683-62FE-4675-BA53-1EDC4A93E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12" y="4065112"/>
                <a:ext cx="3030230" cy="451073"/>
              </a:xfrm>
              <a:prstGeom prst="wedgeRectCallout">
                <a:avLst>
                  <a:gd name="adj1" fmla="val -54160"/>
                  <a:gd name="adj2" fmla="val 24022"/>
                </a:avLst>
              </a:prstGeom>
              <a:blipFill>
                <a:blip r:embed="rId8"/>
                <a:stretch>
                  <a:fillRect t="-63636" b="-1103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F43A6BB-372D-4B5E-96EF-3AFA2A0DBE36}"/>
              </a:ext>
            </a:extLst>
          </p:cNvPr>
          <p:cNvSpPr/>
          <p:nvPr/>
        </p:nvSpPr>
        <p:spPr>
          <a:xfrm>
            <a:off x="10198622" y="928761"/>
            <a:ext cx="1744165" cy="568139"/>
          </a:xfrm>
          <a:prstGeom prst="wedgeRectCallout">
            <a:avLst>
              <a:gd name="adj1" fmla="val -61937"/>
              <a:gd name="adj2" fmla="val 832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If only two classes, assume Bernoulli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EDF10-69AB-4FEB-5518-1F7E65EEE89C}"/>
              </a:ext>
            </a:extLst>
          </p:cNvPr>
          <p:cNvSpPr txBox="1"/>
          <p:nvPr/>
        </p:nvSpPr>
        <p:spPr>
          <a:xfrm>
            <a:off x="5647508" y="300445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6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462"/>
    </mc:Choice>
    <mc:Fallback xmlns="">
      <p:transition spd="slow" advTm="50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Class-Conditionals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assume a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for inputs of each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-dimensional,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will be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-dimensional distribution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compute MLE/MAP estimate or full posterior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This essentially is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density estimation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problem for the class-cond.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 principle, can use any density estimation method</a:t>
                </a: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Choice of the form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depends on various factors</a:t>
                </a:r>
                <a:endParaRPr lang="en-GB" sz="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Nature of input features, e.g.,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can use 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-dim Gaussian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can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Bernoullis (one for each feature)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also choose other more sophisticated distributions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Amount of training data available (</a:t>
                </a:r>
                <a:r>
                  <a:rPr lang="en-GB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important</a:t>
                </a:r>
                <a:r>
                  <a:rPr lang="en-GB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large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small, it will be difficult to get a good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100" dirty="0">
                    <a:latin typeface="Abadi ExtraLight" panose="020B0204020104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5B75A17-EB2B-4294-85C1-46F38A99805E}"/>
                  </a:ext>
                </a:extLst>
              </p:cNvPr>
              <p:cNvSpPr/>
              <p:nvPr/>
            </p:nvSpPr>
            <p:spPr>
              <a:xfrm>
                <a:off x="7435834" y="5332446"/>
                <a:ext cx="4740001" cy="1003396"/>
              </a:xfrm>
              <a:prstGeom prst="wedgeRectCallout">
                <a:avLst>
                  <a:gd name="adj1" fmla="val -58803"/>
                  <a:gd name="adj2" fmla="val 478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Especially if the number of features (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is very large because large value of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means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consists of a large number of parameters (e.g., in the Gaussian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IN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params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params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.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overfit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5B75A17-EB2B-4294-85C1-46F38A998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34" y="5332446"/>
                <a:ext cx="4740001" cy="1003396"/>
              </a:xfrm>
              <a:prstGeom prst="wedgeRectCallout">
                <a:avLst>
                  <a:gd name="adj1" fmla="val -58803"/>
                  <a:gd name="adj2" fmla="val 47806"/>
                </a:avLst>
              </a:prstGeom>
              <a:blipFill>
                <a:blip r:embed="rId4"/>
                <a:stretch>
                  <a:fillRect r="-1055" b="-29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CCF3838-0A0C-4615-A2B9-1991D2AB9767}"/>
                  </a:ext>
                </a:extLst>
              </p:cNvPr>
              <p:cNvSpPr/>
              <p:nvPr/>
            </p:nvSpPr>
            <p:spPr>
              <a:xfrm>
                <a:off x="7327856" y="180133"/>
                <a:ext cx="2356918" cy="821500"/>
              </a:xfrm>
              <a:prstGeom prst="wedgeRectCallout">
                <a:avLst>
                  <a:gd name="adj1" fmla="val -51631"/>
                  <a:gd name="adj2" fmla="val 668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To be estimated using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training inputs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from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CCF3838-0A0C-4615-A2B9-1991D2AB9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56" y="180133"/>
                <a:ext cx="2356918" cy="821500"/>
              </a:xfrm>
              <a:prstGeom prst="wedgeRectCallout">
                <a:avLst>
                  <a:gd name="adj1" fmla="val -51631"/>
                  <a:gd name="adj2" fmla="val 66810"/>
                </a:avLst>
              </a:prstGeom>
              <a:blipFill>
                <a:blip r:embed="rId5"/>
                <a:stretch>
                  <a:fillRect t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D4375A1-C81A-9FC3-865B-B711EA6F4F38}"/>
                  </a:ext>
                </a:extLst>
              </p:cNvPr>
              <p:cNvSpPr/>
              <p:nvPr/>
            </p:nvSpPr>
            <p:spPr>
              <a:xfrm>
                <a:off x="7510510" y="4318359"/>
                <a:ext cx="4665326" cy="967425"/>
              </a:xfrm>
              <a:prstGeom prst="wedgeRectCallout">
                <a:avLst>
                  <a:gd name="adj1" fmla="val -46116"/>
                  <a:gd name="adj2" fmla="val 624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In such cases, we may need to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regularize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or make some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simplifying assumptions on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, such as features being conditionally independent given class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e.g.,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𝑘𝑑</m:t>
                            </m:r>
                          </m:sub>
                        </m:s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 -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naïve Bayes</a:t>
                </a:r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D4375A1-C81A-9FC3-865B-B711EA6F4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510" y="4318359"/>
                <a:ext cx="4665326" cy="967425"/>
              </a:xfrm>
              <a:prstGeom prst="wedgeRectCallout">
                <a:avLst>
                  <a:gd name="adj1" fmla="val -46116"/>
                  <a:gd name="adj2" fmla="val 62425"/>
                </a:avLst>
              </a:prstGeom>
              <a:blipFill>
                <a:blip r:embed="rId6"/>
                <a:stretch>
                  <a:fillRect l="-521" t="-6011" b="-442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479C17F-84CC-F220-0D66-76A6D820A72D}"/>
              </a:ext>
            </a:extLst>
          </p:cNvPr>
          <p:cNvSpPr/>
          <p:nvPr/>
        </p:nvSpPr>
        <p:spPr>
          <a:xfrm>
            <a:off x="8678825" y="3637595"/>
            <a:ext cx="3412024" cy="551611"/>
          </a:xfrm>
          <a:prstGeom prst="wedgeRectCallout">
            <a:avLst>
              <a:gd name="adj1" fmla="val -3804"/>
              <a:gd name="adj2" fmla="val 748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Such assumptions greatly reduce the number of parameters to be estimated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3ED0AE9-E6E5-E0A3-9330-D02E16E6FE14}"/>
                  </a:ext>
                </a:extLst>
              </p:cNvPr>
              <p:cNvSpPr/>
              <p:nvPr/>
            </p:nvSpPr>
            <p:spPr>
              <a:xfrm>
                <a:off x="8678825" y="2388093"/>
                <a:ext cx="2862146" cy="1040907"/>
              </a:xfrm>
              <a:prstGeom prst="wedgeRectCallout">
                <a:avLst>
                  <a:gd name="adj1" fmla="val -3804"/>
                  <a:gd name="adj2" fmla="val 748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E.g., if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I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I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multivariate Gaussian then assume it to have a diagonal covariance matrix instead of full covariance matrix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13ED0AE9-E6E5-E0A3-9330-D02E16E6F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825" y="2388093"/>
                <a:ext cx="2862146" cy="1040907"/>
              </a:xfrm>
              <a:prstGeom prst="wedgeRectCallout">
                <a:avLst>
                  <a:gd name="adj1" fmla="val -3804"/>
                  <a:gd name="adj2" fmla="val 74818"/>
                </a:avLst>
              </a:prstGeom>
              <a:blipFill>
                <a:blip r:embed="rId7"/>
                <a:stretch>
                  <a:fillRect l="-1059" t="-18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50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94"/>
    </mc:Choice>
    <mc:Fallback xmlns="">
      <p:transition spd="slow" advTm="339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B4C8-6068-C487-DC3A-1257D971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ECD4-FEDE-40F9-9755-7ACCF0B2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At Test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3F71F6-8D3D-394E-379A-33071A646D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D6FBC4-A7F9-32EE-FCEC-E44F86C9E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Recall the form of the conditional distribution of the label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assume the class-marginal to be uniform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most likely label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D6FBC4-A7F9-32EE-FCEC-E44F86C9E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1BDDEC-7B66-A75B-1501-38F2A496EE87}"/>
                  </a:ext>
                </a:extLst>
              </p:cNvPr>
              <p:cNvSpPr txBox="1"/>
              <p:nvPr/>
            </p:nvSpPr>
            <p:spPr>
              <a:xfrm>
                <a:off x="1545656" y="2193658"/>
                <a:ext cx="7263783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</m:d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1BDDEC-7B66-A75B-1501-38F2A496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56" y="2193658"/>
                <a:ext cx="7263783" cy="104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2FA699-FCEE-6BE2-EBC7-FDF688E458F9}"/>
                  </a:ext>
                </a:extLst>
              </p:cNvPr>
              <p:cNvSpPr txBox="1"/>
              <p:nvPr/>
            </p:nvSpPr>
            <p:spPr>
              <a:xfrm>
                <a:off x="4079700" y="3621301"/>
                <a:ext cx="49021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2FA699-FCEE-6BE2-EBC7-FDF688E45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0" y="3621301"/>
                <a:ext cx="490211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0A627EB-B406-EF35-13EF-9B889F2C022D}"/>
                  </a:ext>
                </a:extLst>
              </p:cNvPr>
              <p:cNvSpPr/>
              <p:nvPr/>
            </p:nvSpPr>
            <p:spPr>
              <a:xfrm>
                <a:off x="9049914" y="1537563"/>
                <a:ext cx="2713711" cy="821500"/>
              </a:xfrm>
              <a:prstGeom prst="wedgeRectCallout">
                <a:avLst>
                  <a:gd name="adj1" fmla="val -58317"/>
                  <a:gd name="adj2" fmla="val 318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Class-conditional distribution of inputs accounts for the shape/spread of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0A627EB-B406-EF35-13EF-9B889F2C0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914" y="1537563"/>
                <a:ext cx="2713711" cy="821500"/>
              </a:xfrm>
              <a:prstGeom prst="wedgeRectCallout">
                <a:avLst>
                  <a:gd name="adj1" fmla="val -58317"/>
                  <a:gd name="adj2" fmla="val 31802"/>
                </a:avLst>
              </a:prstGeom>
              <a:blipFill>
                <a:blip r:embed="rId6"/>
                <a:stretch>
                  <a:fillRect t="-1449" r="-820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44559E3-CBBF-CCED-E464-C2ABA6DF60B5}"/>
                  </a:ext>
                </a:extLst>
              </p:cNvPr>
              <p:cNvSpPr/>
              <p:nvPr/>
            </p:nvSpPr>
            <p:spPr>
              <a:xfrm>
                <a:off x="1577412" y="1560472"/>
                <a:ext cx="2713711" cy="821500"/>
              </a:xfrm>
              <a:prstGeom prst="wedgeRectCallout">
                <a:avLst>
                  <a:gd name="adj1" fmla="val 62137"/>
                  <a:gd name="adj2" fmla="val 368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Class-marginal accounts for the frequency of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labels in the training data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44559E3-CBBF-CCED-E464-C2ABA6DF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12" y="1560472"/>
                <a:ext cx="2713711" cy="821500"/>
              </a:xfrm>
              <a:prstGeom prst="wedgeRectCallout">
                <a:avLst>
                  <a:gd name="adj1" fmla="val 62137"/>
                  <a:gd name="adj2" fmla="val 36888"/>
                </a:avLst>
              </a:prstGeom>
              <a:blipFill>
                <a:blip r:embed="rId7"/>
                <a:stretch>
                  <a:fillRect l="-988"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687F39-1150-BB85-0066-7B1070BC6A20}"/>
                  </a:ext>
                </a:extLst>
              </p:cNvPr>
              <p:cNvSpPr txBox="1"/>
              <p:nvPr/>
            </p:nvSpPr>
            <p:spPr>
              <a:xfrm>
                <a:off x="3557955" y="5213997"/>
                <a:ext cx="5068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687F39-1150-BB85-0066-7B1070BC6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55" y="5213997"/>
                <a:ext cx="506882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6435665-6A74-E5CC-726C-8F00458DB7A3}"/>
                  </a:ext>
                </a:extLst>
              </p:cNvPr>
              <p:cNvSpPr/>
              <p:nvPr/>
            </p:nvSpPr>
            <p:spPr>
              <a:xfrm>
                <a:off x="353878" y="3318020"/>
                <a:ext cx="3010864" cy="1227933"/>
              </a:xfrm>
              <a:prstGeom prst="wedgeRectCallout">
                <a:avLst>
                  <a:gd name="adj1" fmla="val 71526"/>
                  <a:gd name="adj2" fmla="val -1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belonging to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proportional to the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fraction of training inputs from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times the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under the distribution of inputs from class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6435665-6A74-E5CC-726C-8F00458DB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8" y="3318020"/>
                <a:ext cx="3010864" cy="1227933"/>
              </a:xfrm>
              <a:prstGeom prst="wedgeRectCallout">
                <a:avLst>
                  <a:gd name="adj1" fmla="val 71526"/>
                  <a:gd name="adj2" fmla="val -148"/>
                </a:avLst>
              </a:prstGeom>
              <a:blipFill>
                <a:blip r:embed="rId9"/>
                <a:stretch>
                  <a:fillRect l="-657" t="-3902" b="-87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FA2C1B28-EBED-9D34-736D-5C3C57F89244}"/>
                  </a:ext>
                </a:extLst>
              </p:cNvPr>
              <p:cNvSpPr/>
              <p:nvPr/>
            </p:nvSpPr>
            <p:spPr>
              <a:xfrm>
                <a:off x="8911631" y="5163027"/>
                <a:ext cx="2713711" cy="594381"/>
              </a:xfrm>
              <a:prstGeom prst="wedgeRectCallout">
                <a:avLst>
                  <a:gd name="adj1" fmla="val -58533"/>
                  <a:gd name="adj2" fmla="val 171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Basically, the probability of input</a:t>
                </a:r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under class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distribution</a:t>
                </a: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FA2C1B28-EBED-9D34-736D-5C3C57F89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631" y="5163027"/>
                <a:ext cx="2713711" cy="594381"/>
              </a:xfrm>
              <a:prstGeom prst="wedgeRectCallout">
                <a:avLst>
                  <a:gd name="adj1" fmla="val -58533"/>
                  <a:gd name="adj2" fmla="val 17105"/>
                </a:avLst>
              </a:prstGeom>
              <a:blipFill>
                <a:blip r:embed="rId10"/>
                <a:stretch>
                  <a:fillRect t="-1000" b="-1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110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94"/>
    </mc:Choice>
    <mc:Fallback>
      <p:transition spd="slow" advTm="339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 animBg="1"/>
      <p:bldP spid="19" grpId="0" animBg="1"/>
      <p:bldP spid="20" grpId="0"/>
      <p:bldP spid="2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C5F2-EAE5-D64B-D8DE-4E63F192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8693-2638-8033-2200-984696FE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At Test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047A0F-58DE-041C-0640-BBF353EEE7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92B071E-CC99-292D-7927-B5053338B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Prediction rule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have point estimates for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say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have posteriors for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92B071E-CC99-292D-7927-B5053338B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22D53-8DC8-6CAF-5148-D849877E928C}"/>
                  </a:ext>
                </a:extLst>
              </p:cNvPr>
              <p:cNvSpPr txBox="1"/>
              <p:nvPr/>
            </p:nvSpPr>
            <p:spPr>
              <a:xfrm>
                <a:off x="2669645" y="1731960"/>
                <a:ext cx="72461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I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22D53-8DC8-6CAF-5148-D849877E9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645" y="1731960"/>
                <a:ext cx="724615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D0397-14B7-A291-0FAA-A48E6611D7DB}"/>
                  </a:ext>
                </a:extLst>
              </p:cNvPr>
              <p:cNvSpPr txBox="1"/>
              <p:nvPr/>
            </p:nvSpPr>
            <p:spPr>
              <a:xfrm>
                <a:off x="3557955" y="3275111"/>
                <a:ext cx="4724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D0397-14B7-A291-0FAA-A48E6611D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55" y="3275111"/>
                <a:ext cx="47244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B3F1DA-6AFD-08C0-07B6-31B7AB02ECEE}"/>
                  </a:ext>
                </a:extLst>
              </p:cNvPr>
              <p:cNvSpPr txBox="1"/>
              <p:nvPr/>
            </p:nvSpPr>
            <p:spPr>
              <a:xfrm>
                <a:off x="3641989" y="3820347"/>
                <a:ext cx="3836178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B3F1DA-6AFD-08C0-07B6-31B7AB02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989" y="3820347"/>
                <a:ext cx="3836178" cy="449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6BB93-78D1-57A8-DCFF-D00758685BA6}"/>
                  </a:ext>
                </a:extLst>
              </p:cNvPr>
              <p:cNvSpPr txBox="1"/>
              <p:nvPr/>
            </p:nvSpPr>
            <p:spPr>
              <a:xfrm>
                <a:off x="2030816" y="5279976"/>
                <a:ext cx="8010142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N" sz="2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6BB93-78D1-57A8-DCFF-D0075868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16" y="5279976"/>
                <a:ext cx="8010142" cy="447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D497A8-FAFB-23F2-38A8-897191118984}"/>
                  </a:ext>
                </a:extLst>
              </p:cNvPr>
              <p:cNvSpPr txBox="1"/>
              <p:nvPr/>
            </p:nvSpPr>
            <p:spPr>
              <a:xfrm>
                <a:off x="2102557" y="5866818"/>
                <a:ext cx="806599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D497A8-FAFB-23F2-38A8-89719111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57" y="5866818"/>
                <a:ext cx="8065991" cy="447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872F798-D50C-ADC4-CE8E-86AB9123C175}"/>
                  </a:ext>
                </a:extLst>
              </p:cNvPr>
              <p:cNvSpPr/>
              <p:nvPr/>
            </p:nvSpPr>
            <p:spPr>
              <a:xfrm>
                <a:off x="10040958" y="4949859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872F798-D50C-ADC4-CE8E-86AB9123C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958" y="4949859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blipFill>
                <a:blip r:embed="rId9"/>
                <a:stretch>
                  <a:fillRect l="-1449" t="-202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C6BA9E1-B22B-EDAE-E695-0382DB1CF27B}"/>
                  </a:ext>
                </a:extLst>
              </p:cNvPr>
              <p:cNvSpPr/>
              <p:nvPr/>
            </p:nvSpPr>
            <p:spPr>
              <a:xfrm>
                <a:off x="10261532" y="581908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C6BA9E1-B22B-EDAE-E695-0382DB1CF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532" y="581908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blipFill>
                <a:blip r:embed="rId10"/>
                <a:stretch>
                  <a:fillRect t="-31818" b="-52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767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94"/>
    </mc:Choice>
    <mc:Fallback>
      <p:transition spd="slow" advTm="339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Sup. Learning: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 very flexible approach for classification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handle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missing labels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and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missing features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These can be treated as latent variables as estimated using methods such as EM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Ability to handle missing labels makes it suitable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semi-supervised learning</a:t>
                </a:r>
              </a:p>
              <a:p>
                <a:pPr marL="0" indent="0">
                  <a:buNone/>
                </a:pPr>
                <a:endParaRPr lang="en-IN" sz="5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choice of the class-conditional and proper estimation is important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Can leverage advances in deep generative models to learn very flexible forms for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also use it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regression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(define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via some distr. and obtain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from it)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also </a:t>
                </a:r>
                <a:r>
                  <a:rPr lang="en-IN" sz="2600" u="sng" dirty="0">
                    <a:latin typeface="Abadi ExtraLight" panose="020B0204020104020204" pitchFamily="34" charset="0"/>
                  </a:rPr>
                  <a:t>combine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generative and discriminative approaches for supervised learning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675" b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/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7CCBF0-489A-42E0-AC6A-D85291247F61}"/>
              </a:ext>
            </a:extLst>
          </p:cNvPr>
          <p:cNvSpPr/>
          <p:nvPr/>
        </p:nvSpPr>
        <p:spPr>
          <a:xfrm>
            <a:off x="2761622" y="1531348"/>
            <a:ext cx="3237544" cy="394874"/>
          </a:xfrm>
          <a:prstGeom prst="wedgeRectCallout">
            <a:avLst>
              <a:gd name="adj1" fmla="val 40468"/>
              <a:gd name="adj2" fmla="val 841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Incorporate info about how frequent each class is in the training data (“class prior”)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51478F5-84C9-4E00-B08C-140D30EA3EC1}"/>
              </a:ext>
            </a:extLst>
          </p:cNvPr>
          <p:cNvSpPr/>
          <p:nvPr/>
        </p:nvSpPr>
        <p:spPr>
          <a:xfrm>
            <a:off x="6713992" y="1486554"/>
            <a:ext cx="1985392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Incorporate info about the shape of each class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A68FEEE-A2E2-4CBD-83B9-3A1A1F37202F}"/>
              </a:ext>
            </a:extLst>
          </p:cNvPr>
          <p:cNvSpPr/>
          <p:nvPr/>
        </p:nvSpPr>
        <p:spPr>
          <a:xfrm>
            <a:off x="10130877" y="2698852"/>
            <a:ext cx="1613671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Will discuss this later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5A5FE11-831B-4FFA-91D3-AF3ABAAB2107}"/>
              </a:ext>
            </a:extLst>
          </p:cNvPr>
          <p:cNvSpPr/>
          <p:nvPr/>
        </p:nvSpPr>
        <p:spPr>
          <a:xfrm>
            <a:off x="8937824" y="1324263"/>
            <a:ext cx="2386106" cy="979788"/>
          </a:xfrm>
          <a:prstGeom prst="wedgeRectCallout">
            <a:avLst>
              <a:gd name="adj1" fmla="val -59946"/>
              <a:gd name="adj2" fmla="val -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Light" panose="020B0204020104020204" pitchFamily="34" charset="0"/>
              </a:rPr>
              <a:t>Consequently, can naturally learn nonlinear boundaries, too (without using kernel methods or deep learning)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41"/>
    </mc:Choice>
    <mc:Fallback xmlns="">
      <p:transition spd="slow" advTm="45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9|6.8|33.1|4.6|11.1|10.7|13.3|31.8|4.1|13.8|44.6|3.3|20.1|25.8|1|5.7|14.3|1.1|5.7|11.2|1.2|35.7|18.3|25.7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9|6.8|33.1|4.6|11.1|10.7|13.3|31.8|4.1|13.8|44.6|3.3|20.1|25.8|1|5.7|14.3|1.1|5.7|11.2|1.2|35.7|18.3|25.7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9|6.8|33.1|4.6|11.1|10.7|13.3|31.8|4.1|13.8|44.6|3.3|20.1|25.8|1|5.7|14.3|1.1|5.7|11.2|1.2|35.7|18.3|25.7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7|13.5|14.2|25.5|20.5|15.8|45.5|17.1|14.8|38.8|29.1|16.4|42.9|3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9.9|14.8|33.1|8.5|24.2|27.7|36.1|10.2|21.2|19.7|73|15.4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9.9|14.8|33.1|8.5|24.2|27.7|36.1|10.2|21.2|19.7|73|15.4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9.9|14.8|33.1|8.5|24.2|27.7|36.1|10.2|21.2|19.7|73|15.4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.4|15|52.6|30.9|48.6|10.1|21.9|15|29.5|49.3|51.4|7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.1|8.6|17.5|18|22.6|8.6|24.8|36.8|14.2|24.4|20.9|48.5|2.8|59.5|2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54D16-AF59-491A-A959-17499C742619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f5e4ebc-8a67-4d1c-93f5-b4161f914f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C58478-2B3E-422F-852F-4E019BA80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E670F-1B95-4F83-8845-619F80844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58996</TotalTime>
  <Words>1405</Words>
  <Application>Microsoft Office PowerPoint</Application>
  <PresentationFormat>Widescreen</PresentationFormat>
  <Paragraphs>225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1_Office Theme</vt:lpstr>
      <vt:lpstr>Generative Supervised Learning</vt:lpstr>
      <vt:lpstr>Announcement</vt:lpstr>
      <vt:lpstr>Generative Classification: A Basic Idea</vt:lpstr>
      <vt:lpstr>Generative Classification</vt:lpstr>
      <vt:lpstr>Estimating Class Marginals</vt:lpstr>
      <vt:lpstr>Estimating Class-Conditionals</vt:lpstr>
      <vt:lpstr>Generative Classification: At Test Time</vt:lpstr>
      <vt:lpstr>Generative Classification: At Test Time</vt:lpstr>
      <vt:lpstr>Generative Sup. Learning: Some Comments</vt:lpstr>
      <vt:lpstr>Hybrids of Discriminative and Generative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2594</cp:revision>
  <dcterms:created xsi:type="dcterms:W3CDTF">2020-07-07T20:42:16Z</dcterms:created>
  <dcterms:modified xsi:type="dcterms:W3CDTF">2026-02-04T12:24:13Z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