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sldIdLst>
    <p:sldId id="551" r:id="rId5"/>
    <p:sldId id="894" r:id="rId6"/>
    <p:sldId id="855" r:id="rId7"/>
    <p:sldId id="857" r:id="rId8"/>
    <p:sldId id="858" r:id="rId9"/>
    <p:sldId id="859" r:id="rId10"/>
    <p:sldId id="860" r:id="rId11"/>
    <p:sldId id="861" r:id="rId12"/>
    <p:sldId id="862" r:id="rId13"/>
    <p:sldId id="863" r:id="rId14"/>
    <p:sldId id="866" r:id="rId15"/>
    <p:sldId id="867" r:id="rId16"/>
    <p:sldId id="879" r:id="rId17"/>
    <p:sldId id="876" r:id="rId18"/>
    <p:sldId id="878" r:id="rId19"/>
    <p:sldId id="616" r:id="rId20"/>
    <p:sldId id="617" r:id="rId21"/>
    <p:sldId id="618" r:id="rId22"/>
    <p:sldId id="8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BC3"/>
    <a:srgbClr val="C275D1"/>
    <a:srgbClr val="0000FF"/>
    <a:srgbClr val="B466E0"/>
    <a:srgbClr val="935DFF"/>
    <a:srgbClr val="8477E5"/>
    <a:srgbClr val="B18AD1"/>
    <a:srgbClr val="C366E0"/>
    <a:srgbClr val="E165D8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3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21-01-2026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21-01-2026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21-01-2026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21-01-2026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21-01-2026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21-01-2026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21-01-2026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21-01-2026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21-01-2026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21-01-2026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21-01-2026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29.png"/><Relationship Id="rId4" Type="http://schemas.openxmlformats.org/officeDocument/2006/relationships/image" Target="../media/image25.png"/><Relationship Id="rId9" Type="http://schemas.openxmlformats.org/officeDocument/2006/relationships/image" Target="../media/image4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31.png"/><Relationship Id="rId7" Type="http://schemas.openxmlformats.org/officeDocument/2006/relationships/image" Target="../media/image1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560.png"/><Relationship Id="rId11" Type="http://schemas.openxmlformats.org/officeDocument/2006/relationships/image" Target="../media/image136.png"/><Relationship Id="rId5" Type="http://schemas.openxmlformats.org/officeDocument/2006/relationships/image" Target="../media/image29.png"/><Relationship Id="rId10" Type="http://schemas.openxmlformats.org/officeDocument/2006/relationships/image" Target="../media/image135.png"/><Relationship Id="rId4" Type="http://schemas.openxmlformats.org/officeDocument/2006/relationships/image" Target="../media/image540.png"/><Relationship Id="rId9" Type="http://schemas.openxmlformats.org/officeDocument/2006/relationships/image" Target="../media/image5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11.png"/><Relationship Id="rId5" Type="http://schemas.openxmlformats.org/officeDocument/2006/relationships/image" Target="../media/image30.png"/><Relationship Id="rId10" Type="http://schemas.openxmlformats.org/officeDocument/2006/relationships/image" Target="../media/image57.png"/><Relationship Id="rId4" Type="http://schemas.openxmlformats.org/officeDocument/2006/relationships/image" Target="../media/image390.pn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91.png"/><Relationship Id="rId5" Type="http://schemas.openxmlformats.org/officeDocument/2006/relationships/image" Target="../media/image31.jpeg"/><Relationship Id="rId4" Type="http://schemas.openxmlformats.org/officeDocument/2006/relationships/image" Target="../media/image4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34.pn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32.png"/><Relationship Id="rId5" Type="http://schemas.openxmlformats.org/officeDocument/2006/relationships/image" Target="../media/image121.png"/><Relationship Id="rId4" Type="http://schemas.openxmlformats.org/officeDocument/2006/relationships/image" Target="../media/image61.png"/><Relationship Id="rId9" Type="http://schemas.openxmlformats.org/officeDocument/2006/relationships/image" Target="../media/image1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3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20.png"/><Relationship Id="rId5" Type="http://schemas.openxmlformats.org/officeDocument/2006/relationships/image" Target="../media/image1310.png"/><Relationship Id="rId4" Type="http://schemas.openxmlformats.org/officeDocument/2006/relationships/image" Target="../media/image30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0.png"/><Relationship Id="rId3" Type="http://schemas.openxmlformats.org/officeDocument/2006/relationships/image" Target="../media/image64.png"/><Relationship Id="rId7" Type="http://schemas.openxmlformats.org/officeDocument/2006/relationships/image" Target="../media/image3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9.png"/><Relationship Id="rId7" Type="http://schemas.openxmlformats.org/officeDocument/2006/relationships/image" Target="../media/image4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70.png"/><Relationship Id="rId5" Type="http://schemas.openxmlformats.org/officeDocument/2006/relationships/image" Target="../media/image3.png"/><Relationship Id="rId4" Type="http://schemas.openxmlformats.org/officeDocument/2006/relationships/image" Target="../media/image4000.png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61.png"/><Relationship Id="rId5" Type="http://schemas.openxmlformats.org/officeDocument/2006/relationships/image" Target="../media/image550.png"/><Relationship Id="rId4" Type="http://schemas.openxmlformats.org/officeDocument/2006/relationships/image" Target="../media/image5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0.pn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191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" Type="http://schemas.openxmlformats.org/officeDocument/2006/relationships/tags" Target="../tags/tag3.xml"/><Relationship Id="rId6" Type="http://schemas.openxmlformats.org/officeDocument/2006/relationships/image" Target="../media/image300.png"/><Relationship Id="rId11" Type="http://schemas.openxmlformats.org/officeDocument/2006/relationships/image" Target="../media/image41.png"/><Relationship Id="rId5" Type="http://schemas.openxmlformats.org/officeDocument/2006/relationships/image" Target="../media/image291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161.png"/><Relationship Id="rId9" Type="http://schemas.openxmlformats.org/officeDocument/2006/relationships/image" Target="../media/image35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3.png"/><Relationship Id="rId7" Type="http://schemas.openxmlformats.org/officeDocument/2006/relationships/image" Target="../media/image6.png"/><Relationship Id="rId12" Type="http://schemas.openxmlformats.org/officeDocument/2006/relationships/image" Target="../media/image2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68.png"/><Relationship Id="rId10" Type="http://schemas.openxmlformats.org/officeDocument/2006/relationships/image" Target="../media/image101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8.png"/><Relationship Id="rId7" Type="http://schemas.openxmlformats.org/officeDocument/2006/relationships/image" Target="../media/image36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500.png"/><Relationship Id="rId11" Type="http://schemas.openxmlformats.org/officeDocument/2006/relationships/image" Target="../media/image114.png"/><Relationship Id="rId5" Type="http://schemas.openxmlformats.org/officeDocument/2006/relationships/image" Target="../media/image110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3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504" y="2939755"/>
            <a:ext cx="8873181" cy="13736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Probabilistic Supervised Learning (</a:t>
            </a:r>
            <a:r>
              <a:rPr lang="en-US" sz="4400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contd</a:t>
            </a:r>
            <a:r>
              <a:rPr lang="en-US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)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More on Visualization of Uncertainty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Figures below: Green curve is the true function and blue circles are observations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Posterior of the nonlinear regression model: Some curves drawn from the posterior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PPD: Red curve is predictive mean, shaded region denotes predictive uncertainty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FB153-89F0-4BA7-9585-DC557397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14" y="2243195"/>
            <a:ext cx="9906336" cy="1776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DD767C-0AE7-4DB2-A065-F3A860925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614" y="4614805"/>
            <a:ext cx="9906336" cy="18027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45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Estimating Hyperparameters via MLE-II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The probabilistic linear reg. model we saw had two </a:t>
                </a:r>
                <a:r>
                  <a:rPr lang="en-IN" dirty="0" err="1">
                    <a:latin typeface="Abadi ExtraLight" panose="020B0204020104020204" pitchFamily="34" charset="0"/>
                  </a:rPr>
                  <a:t>hyperparams</a:t>
                </a:r>
                <a:r>
                  <a:rPr lang="en-IN" dirty="0">
                    <a:latin typeface="Abadi Extra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Thus total three unknowns (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Posterior and PPD computation is intractable.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If we just want point estimates for (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) then MLE-II is an option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9CADC-57F4-4D53-8110-5C2AACE2A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01" y="2201009"/>
            <a:ext cx="3343275" cy="217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ACC35E-F76F-468F-B88A-8F709B8EF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590" y="2226359"/>
            <a:ext cx="5944527" cy="889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4876EE-7DA5-42A9-BEE9-CF9467F4B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9651" y="3115976"/>
            <a:ext cx="5449280" cy="712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B25736-7DC2-4331-941A-B62284F62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5918" y="3872363"/>
            <a:ext cx="7798291" cy="700965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CC59FBC-A01E-4C64-9213-6E62E7CAEA07}"/>
              </a:ext>
            </a:extLst>
          </p:cNvPr>
          <p:cNvSpPr/>
          <p:nvPr/>
        </p:nvSpPr>
        <p:spPr>
          <a:xfrm>
            <a:off x="5668501" y="1763280"/>
            <a:ext cx="1821605" cy="507599"/>
          </a:xfrm>
          <a:prstGeom prst="wedgeRectCallout">
            <a:avLst>
              <a:gd name="adj1" fmla="val -52787"/>
              <a:gd name="adj2" fmla="val 8656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Need posterior over all the 3 unknowns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893E3267-21DF-495C-98DF-21638D46A715}"/>
              </a:ext>
            </a:extLst>
          </p:cNvPr>
          <p:cNvSpPr/>
          <p:nvPr/>
        </p:nvSpPr>
        <p:spPr>
          <a:xfrm>
            <a:off x="4769699" y="3137822"/>
            <a:ext cx="1821605" cy="712416"/>
          </a:xfrm>
          <a:prstGeom prst="wedgeRectCallout">
            <a:avLst>
              <a:gd name="adj1" fmla="val -48473"/>
              <a:gd name="adj2" fmla="val 753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PPD would require integrating out all 3 unknowns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DC294C02-4158-486D-A3FE-0F3459D7C7CE}"/>
                  </a:ext>
                </a:extLst>
              </p:cNvPr>
              <p:cNvSpPr/>
              <p:nvPr/>
            </p:nvSpPr>
            <p:spPr>
              <a:xfrm>
                <a:off x="454117" y="5551125"/>
                <a:ext cx="2511205" cy="1004316"/>
              </a:xfrm>
              <a:prstGeom prst="wedgeRectCallout">
                <a:avLst>
                  <a:gd name="adj1" fmla="val 64505"/>
                  <a:gd name="adj2" fmla="val -179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And then compute </a:t>
                </a:r>
                <a14:m>
                  <m:oMath xmlns:m="http://schemas.openxmlformats.org/officeDocument/2006/math">
                    <m:r>
                      <a:rPr kumimoji="0" lang="en-I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0" lang="en-I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IN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𝒘</m:t>
                    </m:r>
                    <m:r>
                      <a:rPr kumimoji="0" lang="en-I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</m:t>
                    </m:r>
                    <m:r>
                      <a:rPr kumimoji="0" lang="en-IN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𝑿</m:t>
                    </m:r>
                    <m:r>
                      <a:rPr kumimoji="0" lang="en-I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IN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I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kumimoji="0" lang="en-I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I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kumimoji="0" lang="en-I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kumimoji="0" lang="en-I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I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kumimoji="0" lang="en-IN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treating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I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I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kumimoji="0" lang="en-IN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kumimoji="0" lang="en-I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IN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kumimoji="0" lang="en-I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as given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DC294C02-4158-486D-A3FE-0F3459D7C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17" y="5551125"/>
                <a:ext cx="2511205" cy="1004316"/>
              </a:xfrm>
              <a:prstGeom prst="wedgeRectCallout">
                <a:avLst>
                  <a:gd name="adj1" fmla="val 64505"/>
                  <a:gd name="adj2" fmla="val -17909"/>
                </a:avLst>
              </a:prstGeom>
              <a:blipFill>
                <a:blip r:embed="rId8"/>
                <a:stretch>
                  <a:fillRect l="-1883" t="-4790" b="-119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5B4C9753-9008-0123-59C6-46BB9D1A1E1A}"/>
              </a:ext>
            </a:extLst>
          </p:cNvPr>
          <p:cNvSpPr/>
          <p:nvPr/>
        </p:nvSpPr>
        <p:spPr>
          <a:xfrm>
            <a:off x="8165063" y="4477573"/>
            <a:ext cx="3634024" cy="547278"/>
          </a:xfrm>
          <a:prstGeom prst="wedgeRectCallout">
            <a:avLst>
              <a:gd name="adj1" fmla="val -59496"/>
              <a:gd name="adj2" fmla="val 4956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Called “MLE-II” because we are maximizing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 ExtraLight" panose="020B0204020104020204" pitchFamily="34" charset="0"/>
              </a:rPr>
              <a:t>marginal likelihood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, not the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7BF741-A27B-75BA-007C-048AEBE51599}"/>
                  </a:ext>
                </a:extLst>
              </p:cNvPr>
              <p:cNvSpPr txBox="1"/>
              <p:nvPr/>
            </p:nvSpPr>
            <p:spPr>
              <a:xfrm>
                <a:off x="3283735" y="5542421"/>
                <a:ext cx="5447710" cy="50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𝛽</m:t>
                              </m:r>
                            </m:e>
                          </m:acc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𝜆</m:t>
                              </m:r>
                            </m:e>
                          </m:acc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IN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𝛽</m:t>
                          </m:r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𝜆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log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I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r>
                        <a:rPr kumimoji="0" lang="en-I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𝑿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𝛽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𝜆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7BF741-A27B-75BA-007C-048AEBE51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735" y="5542421"/>
                <a:ext cx="5447710" cy="5025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1388D37A-2BA3-90F6-B5B4-AB7E9E85238D}"/>
              </a:ext>
            </a:extLst>
          </p:cNvPr>
          <p:cNvSpPr/>
          <p:nvPr/>
        </p:nvSpPr>
        <p:spPr>
          <a:xfrm>
            <a:off x="9680795" y="5456056"/>
            <a:ext cx="2511205" cy="742941"/>
          </a:xfrm>
          <a:prstGeom prst="wedgeRectCallout">
            <a:avLst>
              <a:gd name="adj1" fmla="val -58693"/>
              <a:gd name="adj2" fmla="val -5075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Will see various other methods like EM, variational inference, MCMC, etc later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E3A21947-8250-C233-661A-4417F75B3A78}"/>
                  </a:ext>
                </a:extLst>
              </p:cNvPr>
              <p:cNvSpPr/>
              <p:nvPr/>
            </p:nvSpPr>
            <p:spPr>
              <a:xfrm>
                <a:off x="5165094" y="6115506"/>
                <a:ext cx="3590825" cy="712416"/>
              </a:xfrm>
              <a:prstGeom prst="wedgeRectCallout">
                <a:avLst>
                  <a:gd name="adj1" fmla="val 399"/>
                  <a:gd name="adj2" fmla="val -672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For regression with Gaussian likelihood and Gaussian prior on </a:t>
                </a:r>
                <a14:m>
                  <m:oMath xmlns:m="http://schemas.openxmlformats.org/officeDocument/2006/math"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, the marginal likelihood has an exact expression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E3A21947-8250-C233-661A-4417F75B3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094" y="6115506"/>
                <a:ext cx="3590825" cy="712416"/>
              </a:xfrm>
              <a:prstGeom prst="wedgeRectCallout">
                <a:avLst>
                  <a:gd name="adj1" fmla="val 399"/>
                  <a:gd name="adj2" fmla="val -67204"/>
                </a:avLst>
              </a:prstGeom>
              <a:blipFill>
                <a:blip r:embed="rId10"/>
                <a:stretch>
                  <a:fillRect l="-676" b="-1408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193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52"/>
    </mc:Choice>
    <mc:Fallback xmlns="">
      <p:transition spd="slow" advTm="36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Prob. Linear Regression: Some Other Variations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Can use other likelihoods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and/or prior distribution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Laplace distribution for the likelihood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Heteroskedastic noise in the likelihood, e.g.,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Feature-specific variances in the prior for </a:t>
                </a:r>
                <a14:m>
                  <m:oMath xmlns:m="http://schemas.openxmlformats.org/officeDocument/2006/math">
                    <m:r>
                      <a:rPr lang="en-IN" sz="2600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F04408-1F29-C7A0-1FFE-F5CFAAB2106C}"/>
                  </a:ext>
                </a:extLst>
              </p:cNvPr>
              <p:cNvSpPr txBox="1"/>
              <p:nvPr/>
            </p:nvSpPr>
            <p:spPr>
              <a:xfrm>
                <a:off x="1352184" y="2242278"/>
                <a:ext cx="5322354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3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3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3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IN" sz="3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IN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𝒘</m:t>
                      </m:r>
                      <m:r>
                        <a:rPr kumimoji="0" lang="en-IN" sz="3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r>
                        <m:rPr>
                          <m:sty m:val="p"/>
                        </m:rP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Lap</m:t>
                      </m:r>
                      <m:d>
                        <m:dPr>
                          <m:endChr m:val="|"/>
                          <m:ctrl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  <m:sup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F04408-1F29-C7A0-1FFE-F5CFAAB21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184" y="2242278"/>
                <a:ext cx="532235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3AA2E20-8BDB-F5EA-8B0C-7A1D3A9A0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642" y="1611321"/>
            <a:ext cx="3680174" cy="26816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158162-3DA9-3DAD-0AD8-DDE4035A4BAC}"/>
                  </a:ext>
                </a:extLst>
              </p:cNvPr>
              <p:cNvSpPr txBox="1"/>
              <p:nvPr/>
            </p:nvSpPr>
            <p:spPr>
              <a:xfrm>
                <a:off x="1488936" y="4738764"/>
                <a:ext cx="7465313" cy="944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</m:d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sup>
                        <m:e>
                          <m: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𝒩</m:t>
                          </m:r>
                          <m: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IN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IN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sub>
                          </m:sSub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|0,</m:t>
                          </m:r>
                          <m:sSubSup>
                            <m:sSubSupPr>
                              <m:ctrlPr>
                                <a:rPr kumimoji="0" lang="en-IN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IN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en-IN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sub>
                            <m:sup>
                              <m:r>
                                <a:rPr kumimoji="0" lang="en-IN" sz="3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r>
                        <a:rPr kumimoji="0" lang="en-IN" sz="3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IN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𝒘</m:t>
                      </m:r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|</m:t>
                      </m:r>
                      <m:r>
                        <a:rPr kumimoji="0" lang="en-IN" sz="3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𝚲</m:t>
                          </m:r>
                        </m:e>
                        <m:sup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158162-3DA9-3DAD-0AD8-DDE4035A4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936" y="4738764"/>
                <a:ext cx="7465313" cy="9449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42654AA-5FBE-D281-0858-D6DD567A2A77}"/>
              </a:ext>
            </a:extLst>
          </p:cNvPr>
          <p:cNvSpPr/>
          <p:nvPr/>
        </p:nvSpPr>
        <p:spPr>
          <a:xfrm>
            <a:off x="3803958" y="5865627"/>
            <a:ext cx="1969589" cy="822691"/>
          </a:xfrm>
          <a:prstGeom prst="wedgeRectCallout">
            <a:avLst>
              <a:gd name="adj1" fmla="val 42363"/>
              <a:gd name="adj2" fmla="val -929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This has the effect of having feature-specific regularization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D27A6217-1483-39FD-6625-7C48F530F33F}"/>
                  </a:ext>
                </a:extLst>
              </p:cNvPr>
              <p:cNvSpPr/>
              <p:nvPr/>
            </p:nvSpPr>
            <p:spPr>
              <a:xfrm>
                <a:off x="6807306" y="5519477"/>
                <a:ext cx="4111201" cy="1283282"/>
              </a:xfrm>
              <a:prstGeom prst="wedgeRectCallout">
                <a:avLst>
                  <a:gd name="adj1" fmla="val -76219"/>
                  <a:gd name="adj2" fmla="val 251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Since we can also learn these precisions (e.g., using MLE-II), using such a prior, we can learn the importance of different features (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feature selection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) which isn’t possible with a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0" lang="en-IN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kumimoji="0" lang="en-IN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0" lang="en-IN" sz="1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prior with spherical covariance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D27A6217-1483-39FD-6625-7C48F530F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306" y="5519477"/>
                <a:ext cx="4111201" cy="1283282"/>
              </a:xfrm>
              <a:prstGeom prst="wedgeRectCallout">
                <a:avLst>
                  <a:gd name="adj1" fmla="val -76219"/>
                  <a:gd name="adj2" fmla="val 2510"/>
                </a:avLst>
              </a:prstGeom>
              <a:blipFill>
                <a:blip r:embed="rId7"/>
                <a:stretch>
                  <a:fillRect t="-1869" b="-654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2343539A-54B0-3AA4-FCB7-497E314CF9B3}"/>
                  </a:ext>
                </a:extLst>
              </p:cNvPr>
              <p:cNvSpPr/>
              <p:nvPr/>
            </p:nvSpPr>
            <p:spPr>
              <a:xfrm>
                <a:off x="9238270" y="4649467"/>
                <a:ext cx="2534013" cy="761329"/>
              </a:xfrm>
              <a:prstGeom prst="wedgeRectCallout">
                <a:avLst>
                  <a:gd name="adj1" fmla="val -63354"/>
                  <a:gd name="adj2" fmla="val 2367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Diagonal precision/covariance matrix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’s along the columns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IN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2343539A-54B0-3AA4-FCB7-497E314CF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270" y="4649467"/>
                <a:ext cx="2534013" cy="761329"/>
              </a:xfrm>
              <a:prstGeom prst="wedgeRectCallout">
                <a:avLst>
                  <a:gd name="adj1" fmla="val -63354"/>
                  <a:gd name="adj2" fmla="val 23676"/>
                </a:avLst>
              </a:prstGeom>
              <a:blipFill>
                <a:blip r:embed="rId8"/>
                <a:stretch>
                  <a:fillRect t="-5469" r="-2714" b="-12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44BFA6-0C10-9A41-83C7-A92998390444}"/>
                  </a:ext>
                </a:extLst>
              </p:cNvPr>
              <p:cNvSpPr txBox="1"/>
              <p:nvPr/>
            </p:nvSpPr>
            <p:spPr>
              <a:xfrm>
                <a:off x="1212658" y="3242208"/>
                <a:ext cx="551279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3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3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3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3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3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IN" sz="3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IN" sz="3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𝒘</m:t>
                      </m:r>
                      <m:r>
                        <a:rPr kumimoji="0" lang="en-IN" sz="3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|</m:t>
                      </m:r>
                      <m:sSup>
                        <m:sSupPr>
                          <m:ctrl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  <m:sup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3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sSubSup>
                        <m:sSubSupPr>
                          <m:ctrlP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𝛽</m:t>
                          </m:r>
                        </m:e>
                        <m:sub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IN" sz="3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bSup>
                      <m:r>
                        <a:rPr kumimoji="0" lang="en-IN" sz="3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44BFA6-0C10-9A41-83C7-A92998390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58" y="3242208"/>
                <a:ext cx="551279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6884819D-7059-644C-B1A5-D521F9548377}"/>
              </a:ext>
            </a:extLst>
          </p:cNvPr>
          <p:cNvSpPr/>
          <p:nvPr/>
        </p:nvSpPr>
        <p:spPr>
          <a:xfrm>
            <a:off x="9717555" y="3988544"/>
            <a:ext cx="2401904" cy="521319"/>
          </a:xfrm>
          <a:prstGeom prst="wedgeRectCallout">
            <a:avLst>
              <a:gd name="adj1" fmla="val -47118"/>
              <a:gd name="adj2" fmla="val -7563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Gives rise to “absolute loss” instead of squared loss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E094EB38-31CF-F868-6213-1D2207EBFEF9}"/>
              </a:ext>
            </a:extLst>
          </p:cNvPr>
          <p:cNvSpPr/>
          <p:nvPr/>
        </p:nvSpPr>
        <p:spPr>
          <a:xfrm>
            <a:off x="10614753" y="2970187"/>
            <a:ext cx="1418354" cy="778090"/>
          </a:xfrm>
          <a:prstGeom prst="wedgeRectCallout">
            <a:avLst>
              <a:gd name="adj1" fmla="val -39059"/>
              <a:gd name="adj2" fmla="val 920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More robust to outliers than squared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160AA3BA-DA66-216C-5B9C-E2F66E4D426D}"/>
                  </a:ext>
                </a:extLst>
              </p:cNvPr>
              <p:cNvSpPr/>
              <p:nvPr/>
            </p:nvSpPr>
            <p:spPr>
              <a:xfrm>
                <a:off x="3861811" y="3774873"/>
                <a:ext cx="2341096" cy="521319"/>
              </a:xfrm>
              <a:prstGeom prst="wedgeRectCallout">
                <a:avLst>
                  <a:gd name="adj1" fmla="val 38917"/>
                  <a:gd name="adj2" fmla="val -768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Different noise distribution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bSup>
                      <m:sSubSupPr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160AA3BA-DA66-216C-5B9C-E2F66E4D42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811" y="3774873"/>
                <a:ext cx="2341096" cy="521319"/>
              </a:xfrm>
              <a:prstGeom prst="wedgeRectCallout">
                <a:avLst>
                  <a:gd name="adj1" fmla="val 38917"/>
                  <a:gd name="adj2" fmla="val -76873"/>
                </a:avLst>
              </a:prstGeom>
              <a:blipFill>
                <a:blip r:embed="rId10"/>
                <a:stretch>
                  <a:fillRect l="-1031" b="-1415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F94C88C7-1FCB-A075-B9C8-2025DAA6F04A}"/>
                  </a:ext>
                </a:extLst>
              </p:cNvPr>
              <p:cNvSpPr/>
              <p:nvPr/>
            </p:nvSpPr>
            <p:spPr>
              <a:xfrm>
                <a:off x="1633817" y="3774873"/>
                <a:ext cx="2056551" cy="521319"/>
              </a:xfrm>
              <a:prstGeom prst="wedgeRectCallout">
                <a:avLst>
                  <a:gd name="adj1" fmla="val 58734"/>
                  <a:gd name="adj2" fmla="val 134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Can even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to depend on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F94C88C7-1FCB-A075-B9C8-2025DAA6F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817" y="3774873"/>
                <a:ext cx="2056551" cy="521319"/>
              </a:xfrm>
              <a:prstGeom prst="wedgeRectCallout">
                <a:avLst>
                  <a:gd name="adj1" fmla="val 58734"/>
                  <a:gd name="adj2" fmla="val 13407"/>
                </a:avLst>
              </a:prstGeom>
              <a:blipFill>
                <a:blip r:embed="rId11"/>
                <a:stretch>
                  <a:fillRect l="-1072" t="-7865" b="-1685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743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A discriminative model for binary classification (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A linear model with parameters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computes a </a:t>
                </a:r>
                <a:r>
                  <a:rPr lang="en-IN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score</a:t>
                </a:r>
                <a:r>
                  <a:rPr lang="en-IN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6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for input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A </a:t>
                </a:r>
                <a:r>
                  <a:rPr lang="en-IN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sigmoid</a:t>
                </a:r>
                <a:r>
                  <a:rPr lang="en-IN" sz="2600" dirty="0">
                    <a:latin typeface="Abadi ExtraLight" panose="020B0204020104020204" pitchFamily="34" charset="0"/>
                  </a:rPr>
                  <a:t> function maps this real-valued score into probability of label being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Thus conditional distribution of label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{0,1}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IN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is the following Bernoulli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NLL is the </a:t>
                </a: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binary</a:t>
                </a:r>
                <a:r>
                  <a:rPr lang="en-IN" dirty="0">
                    <a:latin typeface="Abadi ExtraLight" panose="020B0204020104020204" pitchFamily="34" charset="0"/>
                  </a:rPr>
                  <a:t> </a:t>
                </a: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cross-entropy loss</a:t>
                </a:r>
                <a:r>
                  <a:rPr lang="en-IN" dirty="0">
                    <a:latin typeface="Abadi ExtraLight" panose="020B0204020104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−[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sty m:val="p"/>
                      </m:rPr>
                      <a:rPr lang="en-IN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b="1" dirty="0">
                  <a:latin typeface="Abadi ExtraLight" panose="020B0204020104020204" pitchFamily="34" charset="0"/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NLL is convex in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. Can also use a prior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if interested in MAP or full posterior on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</a:t>
                </a:r>
                <a:endParaRPr lang="en-IN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206" b="-3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5B783C-D01B-4FAB-A72A-6A5765B6A8AB}"/>
                  </a:ext>
                </a:extLst>
              </p:cNvPr>
              <p:cNvSpPr txBox="1"/>
              <p:nvPr/>
            </p:nvSpPr>
            <p:spPr>
              <a:xfrm>
                <a:off x="1588198" y="4368272"/>
                <a:ext cx="9246377" cy="7450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Bernoulli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I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I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I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0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IN" sz="2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5B783C-D01B-4FAB-A72A-6A5765B6A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98" y="4368272"/>
                <a:ext cx="9246377" cy="7450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65AC3032-719F-450D-9C9D-7CFD61C78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966" y="2791607"/>
            <a:ext cx="1958570" cy="9208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22FB40D-C42F-45D8-AB23-3FD135D575F1}"/>
              </a:ext>
            </a:extLst>
          </p:cNvPr>
          <p:cNvSpPr txBox="1"/>
          <p:nvPr/>
        </p:nvSpPr>
        <p:spPr>
          <a:xfrm>
            <a:off x="7662193" y="3575057"/>
            <a:ext cx="1196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real-valued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8DAAEC-B072-4F57-92C5-7269DC745653}"/>
                  </a:ext>
                </a:extLst>
              </p:cNvPr>
              <p:cNvSpPr txBox="1"/>
              <p:nvPr/>
            </p:nvSpPr>
            <p:spPr>
              <a:xfrm>
                <a:off x="2200282" y="3059668"/>
                <a:ext cx="38886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I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8DAAEC-B072-4F57-92C5-7269DC745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82" y="3059668"/>
                <a:ext cx="3888629" cy="369332"/>
              </a:xfrm>
              <a:prstGeom prst="rect">
                <a:avLst/>
              </a:prstGeom>
              <a:blipFill>
                <a:blip r:embed="rId6"/>
                <a:stretch>
                  <a:fillRect l="-1411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4DB67FB5-0BAB-4F38-8EFF-3CB0C63123B8}"/>
                  </a:ext>
                </a:extLst>
              </p:cNvPr>
              <p:cNvSpPr/>
              <p:nvPr/>
            </p:nvSpPr>
            <p:spPr>
              <a:xfrm>
                <a:off x="9628330" y="3206515"/>
                <a:ext cx="2425370" cy="630152"/>
              </a:xfrm>
              <a:prstGeom prst="wedgeRectCallout">
                <a:avLst>
                  <a:gd name="adj1" fmla="val -74172"/>
                  <a:gd name="adj2" fmla="val -1668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Large positive score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means large prob of label being 1, and large negative score means low prob</a:t>
                </a:r>
                <a:endParaRPr lang="en-IN" sz="1200" b="1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4DB67FB5-0BAB-4F38-8EFF-3CB0C63123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330" y="3206515"/>
                <a:ext cx="2425370" cy="630152"/>
              </a:xfrm>
              <a:prstGeom prst="wedgeRectCallout">
                <a:avLst>
                  <a:gd name="adj1" fmla="val -74172"/>
                  <a:gd name="adj2" fmla="val -16689"/>
                </a:avLst>
              </a:prstGeom>
              <a:blipFill>
                <a:blip r:embed="rId7"/>
                <a:stretch>
                  <a:fillRect r="-197" b="-660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6E21CC68-2C71-410D-BACB-A886039E209D}"/>
              </a:ext>
            </a:extLst>
          </p:cNvPr>
          <p:cNvSpPr/>
          <p:nvPr/>
        </p:nvSpPr>
        <p:spPr>
          <a:xfrm>
            <a:off x="416911" y="4344848"/>
            <a:ext cx="1120225" cy="229486"/>
          </a:xfrm>
          <a:prstGeom prst="wedgeRectCallout">
            <a:avLst>
              <a:gd name="adj1" fmla="val 56284"/>
              <a:gd name="adj2" fmla="val 10496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Likelihood</a:t>
            </a:r>
            <a:endParaRPr lang="en-IN" sz="1600" b="1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143B75-F08F-4718-986C-9F8EEEDF1CAE}"/>
                  </a:ext>
                </a:extLst>
              </p:cNvPr>
              <p:cNvSpPr txBox="1"/>
              <p:nvPr/>
            </p:nvSpPr>
            <p:spPr>
              <a:xfrm>
                <a:off x="9433079" y="2656020"/>
                <a:ext cx="2298643" cy="38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IN" sz="1200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IN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143B75-F08F-4718-986C-9F8EEEDF1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079" y="2656020"/>
                <a:ext cx="2298643" cy="383438"/>
              </a:xfrm>
              <a:prstGeom prst="rect">
                <a:avLst/>
              </a:prstGeom>
              <a:blipFill>
                <a:blip r:embed="rId8"/>
                <a:stretch>
                  <a:fillRect l="-265" t="-6349" r="-2122" b="-190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CA3A2691-CBCB-46FF-9EF4-7481D7A29B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8183" y="298392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49945C3C-B8D6-418B-9D6A-6A84B090FAF1}"/>
                  </a:ext>
                </a:extLst>
              </p:cNvPr>
              <p:cNvSpPr/>
              <p:nvPr/>
            </p:nvSpPr>
            <p:spPr>
              <a:xfrm>
                <a:off x="7581298" y="114957"/>
                <a:ext cx="2849360" cy="955598"/>
              </a:xfrm>
              <a:prstGeom prst="wedgeRectCallout">
                <a:avLst>
                  <a:gd name="adj1" fmla="val 58817"/>
                  <a:gd name="adj2" fmla="val 78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There are other ways too that can convert the score into a probability, such as a CDF:</a:t>
                </a:r>
              </a:p>
              <a:p>
                <a14:m>
                  <m:oMath xmlns:m="http://schemas.openxmlformats.org/officeDocument/2006/math"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1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sz="1200" b="1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  <a:r>
                  <a:rPr lang="en-IN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2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is the CDF of </a:t>
                </a:r>
                <a14:m>
                  <m:oMath xmlns:m="http://schemas.openxmlformats.org/officeDocument/2006/math">
                    <m:r>
                      <a:rPr lang="en-IN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. This model is known as </a:t>
                </a:r>
                <a:r>
                  <a:rPr lang="en-IN" sz="12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“</a:t>
                </a:r>
                <a:r>
                  <a:rPr lang="en-IN" sz="1200" dirty="0" err="1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Probit</a:t>
                </a:r>
                <a:r>
                  <a:rPr lang="en-IN" sz="12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 Regression”.</a:t>
                </a:r>
              </a:p>
            </p:txBody>
          </p:sp>
        </mc:Choice>
        <mc:Fallback xmlns="">
          <p:sp>
            <p:nvSpPr>
              <p:cNvPr id="35" name="Speech Bubble: Rectangle 34">
                <a:extLst>
                  <a:ext uri="{FF2B5EF4-FFF2-40B4-BE49-F238E27FC236}">
                    <a16:creationId xmlns:a16="http://schemas.microsoft.com/office/drawing/2014/main" id="{49945C3C-B8D6-418B-9D6A-6A84B090F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298" y="114957"/>
                <a:ext cx="2849360" cy="955598"/>
              </a:xfrm>
              <a:prstGeom prst="wedgeRectCallout">
                <a:avLst>
                  <a:gd name="adj1" fmla="val 58817"/>
                  <a:gd name="adj2" fmla="val 7880"/>
                </a:avLst>
              </a:prstGeom>
              <a:blipFill>
                <a:blip r:embed="rId10"/>
                <a:stretch>
                  <a:fillRect t="-2500" b="-625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2971A5AF-0C1F-DF5D-E1E1-702BBE406824}"/>
              </a:ext>
            </a:extLst>
          </p:cNvPr>
          <p:cNvSpPr/>
          <p:nvPr/>
        </p:nvSpPr>
        <p:spPr>
          <a:xfrm>
            <a:off x="70511" y="2565993"/>
            <a:ext cx="1881228" cy="955598"/>
          </a:xfrm>
          <a:prstGeom prst="wedgeRectCallout">
            <a:avLst>
              <a:gd name="adj1" fmla="val 39196"/>
              <a:gd name="adj2" fmla="val -5796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Also used as a nonlinear </a:t>
            </a:r>
            <a:r>
              <a:rPr lang="en-IN" sz="1600" dirty="0">
                <a:solidFill>
                  <a:srgbClr val="FF0000"/>
                </a:solidFill>
                <a:latin typeface="Abadi ExtraLight" panose="020B0204020104020204" pitchFamily="34" charset="0"/>
              </a:rPr>
              <a:t>“activation function” 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in deep neural networks</a:t>
            </a:r>
            <a:endParaRPr lang="en-IN" sz="1600" dirty="0">
              <a:solidFill>
                <a:srgbClr val="0000FF"/>
              </a:solidFill>
              <a:latin typeface="Abadi Extra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1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960"/>
    </mc:Choice>
    <mc:Fallback xmlns="">
      <p:transition spd="slow" advTm="514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30" grpId="0"/>
      <p:bldP spid="31" grpId="0" animBg="1"/>
      <p:bldP spid="32" grpId="0" animBg="1"/>
      <p:bldP spid="27" grpId="0"/>
      <p:bldP spid="35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Logistic Regression: MAP and Posterior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The posterior will be</a:t>
                </a: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MAP estimation is easy.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IN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is convex for LR. Unique minima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Can use first or second order optimization with gradient and Hessian being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Full posterior is intractable because of non-conjugacy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A popular option is to use the </a:t>
                </a: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Laplace’s approximation </a:t>
                </a:r>
                <a:r>
                  <a:rPr lang="en-GB" dirty="0">
                    <a:latin typeface="Abadi ExtraLight" panose="020B0204020104020204" pitchFamily="34" charset="0"/>
                  </a:rPr>
                  <a:t>(other methods like MCMC and variational inference can also be used; will see them later)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247991" y="278308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7EAF39-83FC-4362-8541-80F14B114463}"/>
                  </a:ext>
                </a:extLst>
              </p:cNvPr>
              <p:cNvSpPr txBox="1"/>
              <p:nvPr/>
            </p:nvSpPr>
            <p:spPr>
              <a:xfrm>
                <a:off x="2069417" y="1588405"/>
                <a:ext cx="7872861" cy="8837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  <m:nary>
                            <m:naryPr>
                              <m:chr m:val="∏"/>
                              <m:limLoc m:val="subSup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7EAF39-83FC-4362-8541-80F14B114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417" y="1588405"/>
                <a:ext cx="7872861" cy="8837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2C7E4F5-E6FA-4422-8950-45AF253DF0A3}"/>
              </a:ext>
            </a:extLst>
          </p:cNvPr>
          <p:cNvSpPr/>
          <p:nvPr/>
        </p:nvSpPr>
        <p:spPr>
          <a:xfrm>
            <a:off x="8737473" y="1164080"/>
            <a:ext cx="1002309" cy="325439"/>
          </a:xfrm>
          <a:prstGeom prst="wedgeRectCallout">
            <a:avLst>
              <a:gd name="adj1" fmla="val -51931"/>
              <a:gd name="adj2" fmla="val 867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Bernoulli</a:t>
            </a:r>
            <a:endParaRPr lang="en-IN" sz="1600" dirty="0">
              <a:solidFill>
                <a:srgbClr val="0000FF"/>
              </a:solidFill>
              <a:latin typeface="Abadi ExtraLight" panose="020B0204020104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C05D8FC-BD98-4FA8-B282-1120942A1A0B}"/>
              </a:ext>
            </a:extLst>
          </p:cNvPr>
          <p:cNvSpPr/>
          <p:nvPr/>
        </p:nvSpPr>
        <p:spPr>
          <a:xfrm>
            <a:off x="6851668" y="1193164"/>
            <a:ext cx="1002309" cy="325439"/>
          </a:xfrm>
          <a:prstGeom prst="wedgeRectCallout">
            <a:avLst>
              <a:gd name="adj1" fmla="val -39396"/>
              <a:gd name="adj2" fmla="val 867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Gaussian</a:t>
            </a:r>
            <a:endParaRPr lang="en-IN" sz="1600" dirty="0">
              <a:solidFill>
                <a:srgbClr val="0000FF"/>
              </a:solidFill>
              <a:latin typeface="Abadi ExtraLight" panose="020B0204020104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1E5D84-5B45-5AC7-F22B-D4BE4397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55" y="3707517"/>
            <a:ext cx="6651714" cy="141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8B5732-F0A6-02F9-E603-0E13ADCD12AD}"/>
                  </a:ext>
                </a:extLst>
              </p:cNvPr>
              <p:cNvSpPr txBox="1"/>
              <p:nvPr/>
            </p:nvSpPr>
            <p:spPr>
              <a:xfrm>
                <a:off x="2764666" y="5204192"/>
                <a:ext cx="1535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8B5732-F0A6-02F9-E603-0E13ADCD1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66" y="5204192"/>
                <a:ext cx="1535612" cy="276999"/>
              </a:xfrm>
              <a:prstGeom prst="rect">
                <a:avLst/>
              </a:prstGeom>
              <a:blipFill>
                <a:blip r:embed="rId6"/>
                <a:stretch>
                  <a:fillRect l="-2390" t="-4444" r="-438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9A38446-5310-F8D2-0940-25BB1B81440E}"/>
              </a:ext>
            </a:extLst>
          </p:cNvPr>
          <p:cNvSpPr/>
          <p:nvPr/>
        </p:nvSpPr>
        <p:spPr>
          <a:xfrm>
            <a:off x="2475570" y="3626579"/>
            <a:ext cx="6887370" cy="191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6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280"/>
    </mc:Choice>
    <mc:Fallback xmlns="">
      <p:transition spd="slow" advTm="563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Laplace’s (or Gaussian) Approximation</a:t>
            </a:r>
            <a:endParaRPr lang="en-IN" dirty="0">
              <a:solidFill>
                <a:srgbClr val="A33BC3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Consider a posterior distribution that is intractable to compute</a:t>
            </a:r>
            <a:endParaRPr lang="en-IN" b="1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b="1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b="1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Laplace approximation approximates the above using a </a:t>
            </a:r>
            <a:r>
              <a:rPr lang="en-IN" b="1" dirty="0">
                <a:solidFill>
                  <a:srgbClr val="00B050"/>
                </a:solidFill>
                <a:latin typeface="Abadi ExtraLight" panose="020B0204020104020204" pitchFamily="34" charset="0"/>
              </a:rPr>
              <a:t>Gaussian</a:t>
            </a:r>
            <a:r>
              <a:rPr lang="en-IN" dirty="0">
                <a:latin typeface="Abadi ExtraLight" panose="020B0204020104020204" pitchFamily="34" charset="0"/>
              </a:rPr>
              <a:t> distribution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10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Laplace’s approx. is based on a second-order Taylor approx. of the posterior (will see the proof and details later)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1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IN" sz="2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06B1425-9C7B-4832-88EF-FF1BCB5ED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53" y="3429000"/>
            <a:ext cx="2639543" cy="19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19760F23-2635-5185-D7D5-FB2C6F42486F}"/>
                  </a:ext>
                </a:extLst>
              </p:cNvPr>
              <p:cNvSpPr/>
              <p:nvPr/>
            </p:nvSpPr>
            <p:spPr>
              <a:xfrm>
                <a:off x="9156727" y="4263137"/>
                <a:ext cx="2236681" cy="728781"/>
              </a:xfrm>
              <a:prstGeom prst="wedgeRectCallout">
                <a:avLst>
                  <a:gd name="adj1" fmla="val -49913"/>
                  <a:gd name="adj2" fmla="val 6997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Negative of the Hessian, i.e., the second derivative of the log joint,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  <a:endParaRPr lang="en-IN" sz="1600" b="1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19760F23-2635-5185-D7D5-FB2C6F424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727" y="4263137"/>
                <a:ext cx="2236681" cy="728781"/>
              </a:xfrm>
              <a:prstGeom prst="wedgeRectCallout">
                <a:avLst>
                  <a:gd name="adj1" fmla="val -49913"/>
                  <a:gd name="adj2" fmla="val 69977"/>
                </a:avLst>
              </a:prstGeom>
              <a:blipFill>
                <a:blip r:embed="rId4"/>
                <a:stretch>
                  <a:fillRect t="-6040" r="-105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93D7A0-7D03-9985-1C93-0904C614B502}"/>
                  </a:ext>
                </a:extLst>
              </p:cNvPr>
              <p:cNvSpPr txBox="1"/>
              <p:nvPr/>
            </p:nvSpPr>
            <p:spPr>
              <a:xfrm>
                <a:off x="3599150" y="1762979"/>
                <a:ext cx="4396267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93D7A0-7D03-9985-1C93-0904C614B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150" y="1762979"/>
                <a:ext cx="4396267" cy="7822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2C5E2B-7246-EACA-EF32-B7DC6B3CE5EF}"/>
                  </a:ext>
                </a:extLst>
              </p:cNvPr>
              <p:cNvSpPr txBox="1"/>
              <p:nvPr/>
            </p:nvSpPr>
            <p:spPr>
              <a:xfrm>
                <a:off x="3599150" y="3919809"/>
                <a:ext cx="41336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𝚲</m:t>
                          </m:r>
                        </m:e>
                        <m:sup>
                          <m:r>
                            <a:rPr lang="en-IN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2C5E2B-7246-EACA-EF32-B7DC6B3CE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150" y="3919809"/>
                <a:ext cx="413363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13233DD5-2091-8476-4B10-7C0C1D3B1A5E}"/>
                  </a:ext>
                </a:extLst>
              </p:cNvPr>
              <p:cNvSpPr/>
              <p:nvPr/>
            </p:nvSpPr>
            <p:spPr>
              <a:xfrm>
                <a:off x="7727588" y="3298993"/>
                <a:ext cx="2236681" cy="854337"/>
              </a:xfrm>
              <a:prstGeom prst="wedgeRectCallout">
                <a:avLst>
                  <a:gd name="adj1" fmla="val 41048"/>
                  <a:gd name="adj2" fmla="val 6752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Tells us about the space (curvature) of the true posterior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  <a:endParaRPr lang="en-IN" sz="1600" b="1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13233DD5-2091-8476-4B10-7C0C1D3B1A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588" y="3298993"/>
                <a:ext cx="2236681" cy="854337"/>
              </a:xfrm>
              <a:prstGeom prst="wedgeRectCallout">
                <a:avLst>
                  <a:gd name="adj1" fmla="val 41048"/>
                  <a:gd name="adj2" fmla="val 67522"/>
                </a:avLst>
              </a:prstGeom>
              <a:blipFill>
                <a:blip r:embed="rId7"/>
                <a:stretch>
                  <a:fillRect l="-135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CDC5-B38F-CD40-F219-C9CC128E7AB9}"/>
                  </a:ext>
                </a:extLst>
              </p:cNvPr>
              <p:cNvSpPr txBox="1"/>
              <p:nvPr/>
            </p:nvSpPr>
            <p:spPr>
              <a:xfrm>
                <a:off x="4397228" y="5061720"/>
                <a:ext cx="7415363" cy="6438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𝚲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 </m:t>
                      </m:r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𝑀𝐴𝑃</m:t>
                              </m:r>
                            </m:sub>
                          </m:sSub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IN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𝑀𝐴𝑃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C2CDC5-B38F-CD40-F219-C9CC128E7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228" y="5061720"/>
                <a:ext cx="7415363" cy="6438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47E62D-6776-F1F7-C87D-28BA94AE242D}"/>
                  </a:ext>
                </a:extLst>
              </p:cNvPr>
              <p:cNvSpPr txBox="1"/>
              <p:nvPr/>
            </p:nvSpPr>
            <p:spPr>
              <a:xfrm>
                <a:off x="3943090" y="4605622"/>
                <a:ext cx="38406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𝑀𝐴𝑃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47E62D-6776-F1F7-C87D-28BA94AE2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090" y="4605622"/>
                <a:ext cx="3840603" cy="369332"/>
              </a:xfrm>
              <a:prstGeom prst="rect">
                <a:avLst/>
              </a:prstGeom>
              <a:blipFill>
                <a:blip r:embed="rId9"/>
                <a:stretch>
                  <a:fillRect l="-1429" r="-2381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E3D82856-0DB0-9E39-021F-13C8A9CC5E08}"/>
              </a:ext>
            </a:extLst>
          </p:cNvPr>
          <p:cNvSpPr/>
          <p:nvPr/>
        </p:nvSpPr>
        <p:spPr>
          <a:xfrm>
            <a:off x="10051160" y="3312609"/>
            <a:ext cx="2045456" cy="854337"/>
          </a:xfrm>
          <a:prstGeom prst="wedgeRectCallout">
            <a:avLst>
              <a:gd name="adj1" fmla="val -57519"/>
              <a:gd name="adj2" fmla="val 1281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Related to the </a:t>
            </a:r>
            <a:r>
              <a:rPr lang="en-IN" sz="1600" b="1" dirty="0">
                <a:solidFill>
                  <a:schemeClr val="tx1"/>
                </a:solidFill>
                <a:latin typeface="Abadi ExtraLight" panose="020B0204020104020204" pitchFamily="34" charset="0"/>
              </a:rPr>
              <a:t>Fisher Information Matrix (FIM)</a:t>
            </a:r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; will see shortly</a:t>
            </a:r>
            <a:endParaRPr lang="en-IN" sz="1600" b="1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28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28"/>
    </mc:Choice>
    <mc:Fallback xmlns="">
      <p:transition spd="slow" advTm="208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 animBg="1"/>
      <p:bldP spid="11" grpId="0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LR: Posterior Predictive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The posterior predictive distribution can be computed as</a:t>
                </a: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Monte-Carlo approximation of this integral is one possible way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Draw 𝑀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from the approx. of posterior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Approximate the PPD as follows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In contrast, when using MLE/MAP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the plug-in pred.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1EDDE1-F66D-4C81-9D59-B470E6F9E715}"/>
                  </a:ext>
                </a:extLst>
              </p:cNvPr>
              <p:cNvSpPr txBox="1"/>
              <p:nvPr/>
            </p:nvSpPr>
            <p:spPr>
              <a:xfrm>
                <a:off x="1620287" y="1724507"/>
                <a:ext cx="8951425" cy="5686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IN" sz="32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  <m:r>
                                  <a:rPr lang="en-IN" sz="32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</m:d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2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e>
                            <m:r>
                              <a:rPr lang="en-IN" sz="32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32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32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nary>
                  </m:oMath>
                </a14:m>
                <a:r>
                  <a:rPr lang="en-IN" sz="32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1EDDE1-F66D-4C81-9D59-B470E6F9E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287" y="1724507"/>
                <a:ext cx="8951425" cy="5686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15E214C-C6F2-4733-8DFF-68CE27EAFFC8}"/>
              </a:ext>
            </a:extLst>
          </p:cNvPr>
          <p:cNvSpPr/>
          <p:nvPr/>
        </p:nvSpPr>
        <p:spPr>
          <a:xfrm>
            <a:off x="5958428" y="2463028"/>
            <a:ext cx="855726" cy="325439"/>
          </a:xfrm>
          <a:prstGeom prst="wedgeRectCallout">
            <a:avLst>
              <a:gd name="adj1" fmla="val 52862"/>
              <a:gd name="adj2" fmla="val -13203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sigmoid</a:t>
            </a:r>
            <a:endParaRPr lang="en-IN" sz="1600" dirty="0">
              <a:solidFill>
                <a:srgbClr val="0000FF"/>
              </a:solidFill>
              <a:latin typeface="Abadi ExtraLight" panose="020B0204020104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AC2556D-B865-413A-A422-C586C023F6AD}"/>
              </a:ext>
            </a:extLst>
          </p:cNvPr>
          <p:cNvSpPr/>
          <p:nvPr/>
        </p:nvSpPr>
        <p:spPr>
          <a:xfrm>
            <a:off x="7861879" y="2463028"/>
            <a:ext cx="3157194" cy="325439"/>
          </a:xfrm>
          <a:prstGeom prst="wedgeRectCallout">
            <a:avLst>
              <a:gd name="adj1" fmla="val -13048"/>
              <a:gd name="adj2" fmla="val -12774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Gaussian (if using Laplace approx.)</a:t>
            </a:r>
            <a:endParaRPr lang="en-IN" sz="1600" dirty="0">
              <a:solidFill>
                <a:srgbClr val="0000FF"/>
              </a:solidFill>
              <a:latin typeface="Abadi ExtraLight" panose="020B0204020104020204" pitchFamily="34" charset="0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15C5A79-60F1-490B-BDCE-09710C5076B1}"/>
              </a:ext>
            </a:extLst>
          </p:cNvPr>
          <p:cNvSpPr/>
          <p:nvPr/>
        </p:nvSpPr>
        <p:spPr>
          <a:xfrm>
            <a:off x="3181647" y="2335855"/>
            <a:ext cx="2252918" cy="568616"/>
          </a:xfrm>
          <a:prstGeom prst="wedgeRectCallout">
            <a:avLst>
              <a:gd name="adj1" fmla="val 39885"/>
              <a:gd name="adj2" fmla="val -660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Integral not tractable and must be approximated</a:t>
            </a:r>
            <a:endParaRPr lang="en-IN" sz="1600" dirty="0">
              <a:solidFill>
                <a:srgbClr val="0000FF"/>
              </a:solidFill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014971-646C-4FC2-A4A4-36EB787E766D}"/>
                  </a:ext>
                </a:extLst>
              </p:cNvPr>
              <p:cNvSpPr txBox="1"/>
              <p:nvPr/>
            </p:nvSpPr>
            <p:spPr>
              <a:xfrm>
                <a:off x="1506753" y="4186920"/>
                <a:ext cx="9257599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IN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I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IN" sz="2400" dirty="0">
                          <a:latin typeface="Abadi Extra Light" panose="020B0204020104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014971-646C-4FC2-A4A4-36EB787E7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753" y="4186920"/>
                <a:ext cx="9257599" cy="755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4ECA18-C3A5-4859-9F3C-2759F34095DD}"/>
                  </a:ext>
                </a:extLst>
              </p:cNvPr>
              <p:cNvSpPr txBox="1"/>
              <p:nvPr/>
            </p:nvSpPr>
            <p:spPr>
              <a:xfrm>
                <a:off x="2460842" y="5650539"/>
                <a:ext cx="6711837" cy="426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  <m:r>
                                  <a:rPr lang="en-IN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</m:d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nary>
                  </m:oMath>
                </a14:m>
                <a:r>
                  <a:rPr lang="en-IN" sz="24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4ECA18-C3A5-4859-9F3C-2759F3409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842" y="5650539"/>
                <a:ext cx="6711837" cy="426463"/>
              </a:xfrm>
              <a:prstGeom prst="rect">
                <a:avLst/>
              </a:prstGeom>
              <a:blipFill>
                <a:blip r:embed="rId6"/>
                <a:stretch>
                  <a:fillRect l="-1635" t="-184286" b="-25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E59FC5-DBF4-45AB-8B27-A942F0BC1402}"/>
                  </a:ext>
                </a:extLst>
              </p:cNvPr>
              <p:cNvSpPr txBox="1"/>
              <p:nvPr/>
            </p:nvSpPr>
            <p:spPr>
              <a:xfrm>
                <a:off x="4761861" y="6061512"/>
                <a:ext cx="4803686" cy="4426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𝑜𝑝𝑡</m:t>
                                  </m:r>
                                </m:sub>
                              </m:sSub>
                              <m:r>
                                <a:rPr lang="en-IN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</m:sub>
                          </m:sSub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E59FC5-DBF4-45AB-8B27-A942F0BC1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861" y="6061512"/>
                <a:ext cx="4803686" cy="4426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960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053"/>
    </mc:Choice>
    <mc:Fallback xmlns="">
      <p:transition spd="slow" advTm="391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3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LR: </a:t>
            </a:r>
            <a:r>
              <a:rPr lang="en-GB" dirty="0">
                <a:solidFill>
                  <a:srgbClr val="A33BC3"/>
                </a:solidFill>
              </a:rPr>
              <a:t>Plug-in Prediction vs Bayesian Averaging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Plug-in prediction uses a single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(point </a:t>
                </a:r>
                <a:r>
                  <a:rPr lang="en-IN" dirty="0" err="1">
                    <a:latin typeface="Abadi ExtraLight" panose="020B0204020104020204" pitchFamily="34" charset="0"/>
                  </a:rPr>
                  <a:t>est</a:t>
                </a:r>
                <a:r>
                  <a:rPr lang="en-IN" dirty="0">
                    <a:latin typeface="Abadi ExtraLight" panose="020B0204020104020204" pitchFamily="34" charset="0"/>
                  </a:rPr>
                  <a:t>) to make prediction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PPD does an averaging using all possible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’s from the posterior</a:t>
                </a: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723380F-7488-4723-A8FA-C3B41D3BE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3" y="2572512"/>
            <a:ext cx="3270824" cy="297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B1EE93-6CFB-448D-BC00-8B9A19D5A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139" y="2572512"/>
            <a:ext cx="3270824" cy="29316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DF473B-D462-4AA2-9048-7E8B66922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3831" y="2740679"/>
            <a:ext cx="1004822" cy="965223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7804CB1-2435-43BA-8144-79CA85E7F202}"/>
              </a:ext>
            </a:extLst>
          </p:cNvPr>
          <p:cNvSpPr/>
          <p:nvPr/>
        </p:nvSpPr>
        <p:spPr>
          <a:xfrm>
            <a:off x="9128160" y="3520558"/>
            <a:ext cx="2457681" cy="1866202"/>
          </a:xfrm>
          <a:prstGeom prst="wedgeRectCallout">
            <a:avLst>
              <a:gd name="adj1" fmla="val 45063"/>
              <a:gd name="adj2" fmla="val -6150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Posterior averaging is like using an ensemble of models. In this example, each model is a linear classifier but the ensemble-like effect resulted in nonlinear boundaries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3E0CB6-D6F2-406E-BC3B-673F3FB94173}"/>
                  </a:ext>
                </a:extLst>
              </p:cNvPr>
              <p:cNvSpPr txBox="1"/>
              <p:nvPr/>
            </p:nvSpPr>
            <p:spPr>
              <a:xfrm>
                <a:off x="661465" y="5567033"/>
                <a:ext cx="3622274" cy="368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0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𝑜𝑝𝑡</m:t>
                              </m:r>
                            </m:sub>
                          </m:sSub>
                        </m:e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3E0CB6-D6F2-406E-BC3B-673F3FB94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65" y="5567033"/>
                <a:ext cx="3622274" cy="368884"/>
              </a:xfrm>
              <a:prstGeom prst="rect">
                <a:avLst/>
              </a:prstGeom>
              <a:blipFill>
                <a:blip r:embed="rId7"/>
                <a:stretch>
                  <a:fillRect l="-1347" t="-8197" r="-2189" b="-229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D020DB-F08E-479C-83C4-B42E1C30FF15}"/>
                  </a:ext>
                </a:extLst>
              </p:cNvPr>
              <p:cNvSpPr txBox="1"/>
              <p:nvPr/>
            </p:nvSpPr>
            <p:spPr>
              <a:xfrm>
                <a:off x="5286400" y="5526364"/>
                <a:ext cx="4487318" cy="6299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lang="en-IN" sz="2000" dirty="0">
                          <a:latin typeface="Abadi Extra Light" panose="020B0204020104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D020DB-F08E-479C-83C4-B42E1C30F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400" y="5526364"/>
                <a:ext cx="4487318" cy="6299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>
            <a:extLst>
              <a:ext uri="{FF2B5EF4-FFF2-40B4-BE49-F238E27FC236}">
                <a16:creationId xmlns:a16="http://schemas.microsoft.com/office/drawing/2014/main" id="{F12A8E34-1C27-4899-85E1-D8E6CFB46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013" y="1066476"/>
            <a:ext cx="2062356" cy="16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3BACA79D-C19F-46C7-96BB-A8ED54E0ED8B}"/>
              </a:ext>
            </a:extLst>
          </p:cNvPr>
          <p:cNvSpPr/>
          <p:nvPr/>
        </p:nvSpPr>
        <p:spPr>
          <a:xfrm>
            <a:off x="3893180" y="2296216"/>
            <a:ext cx="1668405" cy="2819372"/>
          </a:xfrm>
          <a:prstGeom prst="wedgeRectCallout">
            <a:avLst>
              <a:gd name="adj1" fmla="val 28081"/>
              <a:gd name="adj2" fmla="val -498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 err="1">
                <a:solidFill>
                  <a:schemeClr val="tx1"/>
                </a:solidFill>
                <a:latin typeface="Abadi ExtraLight" panose="020B0204020104020204" pitchFamily="34" charset="0"/>
              </a:rPr>
              <a:t>Color</a:t>
            </a:r>
            <a:r>
              <a:rPr lang="en-IN" sz="1400" dirty="0">
                <a:solidFill>
                  <a:schemeClr val="tx1"/>
                </a:solidFill>
                <a:latin typeface="Abadi ExtraLight" panose="020B0204020104020204" pitchFamily="34" charset="0"/>
              </a:rPr>
              <a:t> transitions (red to blue) in both plots denote how the probability of an input changes from belonging to red class to belonging to blue class. All inputs on a line (or curve on RHS plot)have the same probability of belonging to the red/blue class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1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101"/>
    </mc:Choice>
    <mc:Fallback xmlns="">
      <p:transition spd="slow" advTm="495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Multiclass Logistic (a.k.a. </a:t>
            </a:r>
            <a:r>
              <a:rPr lang="en-IN" dirty="0" err="1">
                <a:solidFill>
                  <a:srgbClr val="A33BC3"/>
                </a:solidFill>
              </a:rPr>
              <a:t>Softmax</a:t>
            </a:r>
            <a:r>
              <a:rPr lang="en-IN" dirty="0">
                <a:solidFill>
                  <a:srgbClr val="A33BC3"/>
                </a:solidFill>
              </a:rPr>
              <a:t>) Regression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BF473E1-4A0C-48ED-B582-712DB521F2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Also called </a:t>
                </a:r>
                <a:r>
                  <a:rPr lang="en-GB" dirty="0" err="1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multinoulli</a:t>
                </a: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/multinomial regression</a:t>
                </a:r>
                <a:r>
                  <a:rPr lang="en-GB" dirty="0">
                    <a:latin typeface="Abadi ExtraLight" panose="020B0204020104020204" pitchFamily="34" charset="0"/>
                  </a:rPr>
                  <a:t>: Basically, LR 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&gt; 2 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classes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In this 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and label probabilities are defined as</a:t>
                </a:r>
              </a:p>
              <a:p>
                <a:pPr marL="0" indent="0">
                  <a:buNone/>
                </a:pPr>
                <a:endParaRPr lang="en-IN" sz="800" i="1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Abadi ExtraLight" panose="020B0204020104020204" pitchFamily="34" charset="0"/>
                  </a:rPr>
                  <a:t>           </a:t>
                </a: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weight </a:t>
                </a:r>
                <a:r>
                  <a:rPr lang="en-GB" sz="2600" dirty="0" err="1">
                    <a:latin typeface="Abadi ExtraLight" panose="020B0204020104020204" pitchFamily="34" charset="0"/>
                  </a:rPr>
                  <a:t>vecs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1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(one per class), each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-dim, and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Each likelihood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is a </a:t>
                </a:r>
                <a:r>
                  <a:rPr lang="en-GB" sz="2600" dirty="0" err="1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multinoulli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distribution. Therefore total likelihood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Can do MLE/MAP/fully Bayesian estimation for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similar to LR model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BF473E1-4A0C-48ED-B582-712DB521F2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345E1-7AF6-431E-9F5E-A929E3384DEB}"/>
                  </a:ext>
                </a:extLst>
              </p:cNvPr>
              <p:cNvSpPr txBox="1"/>
              <p:nvPr/>
            </p:nvSpPr>
            <p:spPr>
              <a:xfrm>
                <a:off x="1443733" y="2580754"/>
                <a:ext cx="5915145" cy="848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IN" sz="24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ℓ=1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I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C345E1-7AF6-431E-9F5E-A929E3384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733" y="2580754"/>
                <a:ext cx="5915145" cy="84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524664E-8C6A-4EEF-A22C-54B94908D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7063" y="2580754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5707903-1BC5-4911-9229-AFD2B6CC4E9E}"/>
                  </a:ext>
                </a:extLst>
              </p:cNvPr>
              <p:cNvSpPr/>
              <p:nvPr/>
            </p:nvSpPr>
            <p:spPr>
              <a:xfrm>
                <a:off x="7696034" y="2883834"/>
                <a:ext cx="3017948" cy="652333"/>
              </a:xfrm>
              <a:prstGeom prst="wedgeRectCallout">
                <a:avLst>
                  <a:gd name="adj1" fmla="val 65621"/>
                  <a:gd name="adj2" fmla="val -387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Also note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ℓ=1</m:t>
                        </m:r>
                      </m:sub>
                      <m:sup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I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20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 </a:t>
                </a:r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=1 for any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20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5707903-1BC5-4911-9229-AFD2B6CC4E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34" y="2883834"/>
                <a:ext cx="3017948" cy="652333"/>
              </a:xfrm>
              <a:prstGeom prst="wedgeRectCallout">
                <a:avLst>
                  <a:gd name="adj1" fmla="val 65621"/>
                  <a:gd name="adj2" fmla="val -38705"/>
                </a:avLst>
              </a:prstGeom>
              <a:blipFill>
                <a:blip r:embed="rId6"/>
                <a:stretch>
                  <a:fillRect l="-1538" t="-74545" b="-681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A771ECE6-C86D-4FF1-8908-88389769539E}"/>
              </a:ext>
            </a:extLst>
          </p:cNvPr>
          <p:cNvSpPr/>
          <p:nvPr/>
        </p:nvSpPr>
        <p:spPr>
          <a:xfrm>
            <a:off x="4020568" y="2477954"/>
            <a:ext cx="2463994" cy="120756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82F21994-8CF0-4CC9-893E-3CC4ED321DB7}"/>
              </a:ext>
            </a:extLst>
          </p:cNvPr>
          <p:cNvSpPr/>
          <p:nvPr/>
        </p:nvSpPr>
        <p:spPr>
          <a:xfrm>
            <a:off x="5849904" y="2151031"/>
            <a:ext cx="1880415" cy="341549"/>
          </a:xfrm>
          <a:prstGeom prst="wedgeRectCallout">
            <a:avLst>
              <a:gd name="adj1" fmla="val -41697"/>
              <a:gd name="adj2" fmla="val 682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 err="1">
                <a:solidFill>
                  <a:schemeClr val="tx1"/>
                </a:solidFill>
                <a:latin typeface="Abadi ExtraLight" panose="020B0204020104020204" pitchFamily="34" charset="0"/>
              </a:rPr>
              <a:t>Softmax</a:t>
            </a:r>
            <a:r>
              <a:rPr lang="en-IN" sz="2000" dirty="0">
                <a:solidFill>
                  <a:schemeClr val="tx1"/>
                </a:solidFill>
                <a:latin typeface="Abadi ExtraLight" panose="020B0204020104020204" pitchFamily="34" charset="0"/>
              </a:rPr>
              <a:t> function</a:t>
            </a:r>
            <a:endParaRPr lang="en-IN" sz="2000" dirty="0">
              <a:solidFill>
                <a:srgbClr val="0000FF"/>
              </a:solidFill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ED0209-3E91-44E5-B9B9-625393CC1068}"/>
                  </a:ext>
                </a:extLst>
              </p:cNvPr>
              <p:cNvSpPr txBox="1"/>
              <p:nvPr/>
            </p:nvSpPr>
            <p:spPr>
              <a:xfrm>
                <a:off x="2307687" y="4845370"/>
                <a:ext cx="5051191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∏"/>
                              <m:limLoc m:val="subSup"/>
                              <m:ctrlP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ℓ=1</m:t>
                              </m:r>
                            </m:sub>
                            <m:sup>
                              <m: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I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IN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IN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IN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ED0209-3E91-44E5-B9B9-625393CC1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687" y="4845370"/>
                <a:ext cx="5051191" cy="881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D5A1260B-A4F2-4300-9FE2-CC92EF0B075E}"/>
                  </a:ext>
                </a:extLst>
              </p:cNvPr>
              <p:cNvSpPr/>
              <p:nvPr/>
            </p:nvSpPr>
            <p:spPr>
              <a:xfrm>
                <a:off x="7775774" y="4960126"/>
                <a:ext cx="3516299" cy="652332"/>
              </a:xfrm>
              <a:prstGeom prst="wedgeRectCallout">
                <a:avLst>
                  <a:gd name="adj1" fmla="val -60944"/>
                  <a:gd name="adj2" fmla="val 1257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Notation: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= 1 if true class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I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I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= 0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sSup>
                      <m:sSup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≠ℓ  </m:t>
                    </m:r>
                  </m:oMath>
                </a14:m>
                <a:endParaRPr lang="en-IN" sz="20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D5A1260B-A4F2-4300-9FE2-CC92EF0B0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774" y="4960126"/>
                <a:ext cx="3516299" cy="652332"/>
              </a:xfrm>
              <a:prstGeom prst="wedgeRectCallout">
                <a:avLst>
                  <a:gd name="adj1" fmla="val -60944"/>
                  <a:gd name="adj2" fmla="val 12570"/>
                </a:avLst>
              </a:prstGeom>
              <a:blipFill>
                <a:blip r:embed="rId8"/>
                <a:stretch>
                  <a:fillRect t="-8182" r="-2469" b="-181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109DD0AE-66A1-6FEA-ACCF-1EE626A0DC97}"/>
                  </a:ext>
                </a:extLst>
              </p:cNvPr>
              <p:cNvSpPr/>
              <p:nvPr/>
            </p:nvSpPr>
            <p:spPr>
              <a:xfrm>
                <a:off x="7798527" y="2059145"/>
                <a:ext cx="3946629" cy="551310"/>
              </a:xfrm>
              <a:prstGeom prst="wedgeRectCallout">
                <a:avLst>
                  <a:gd name="adj1" fmla="val -53775"/>
                  <a:gd name="adj2" fmla="val 772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Real-valued scores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are also known as </a:t>
                </a:r>
                <a:r>
                  <a:rPr lang="en-IN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“logits” </a:t>
                </a:r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(thus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logits for each input)</a:t>
                </a: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109DD0AE-66A1-6FEA-ACCF-1EE626A0D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527" y="2059145"/>
                <a:ext cx="3946629" cy="551310"/>
              </a:xfrm>
              <a:prstGeom prst="wedgeRectCallout">
                <a:avLst>
                  <a:gd name="adj1" fmla="val -53775"/>
                  <a:gd name="adj2" fmla="val 7727"/>
                </a:avLst>
              </a:prstGeom>
              <a:blipFill>
                <a:blip r:embed="rId9"/>
                <a:stretch>
                  <a:fillRect t="-11828" r="-590" b="-2473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2977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14"/>
    </mc:Choice>
    <mc:Fallback xmlns="">
      <p:transition spd="slow" advTm="210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/>
      <p:bldP spid="14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Generalized 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023925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(Probabilistic) Linear Regression: </a:t>
                </a:r>
                <a:r>
                  <a:rPr lang="en-GB" dirty="0">
                    <a:latin typeface="Abadi ExtraLight" panose="020B0204020104020204" pitchFamily="34" charset="0"/>
                  </a:rPr>
                  <a:t> when response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is real-valued</a:t>
                </a:r>
                <a:r>
                  <a:rPr lang="en-IN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Logistic Regression: </a:t>
                </a:r>
                <a:r>
                  <a:rPr lang="en-GB" dirty="0">
                    <a:latin typeface="Abadi ExtraLight" panose="020B0204020104020204" pitchFamily="34" charset="0"/>
                  </a:rPr>
                  <a:t>when response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is binary (0/1)</a:t>
                </a:r>
                <a:r>
                  <a:rPr lang="en-IN" dirty="0">
                    <a:latin typeface="Abadi Extra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Both are examples of a Generalized Linear Model (GLM)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The model depends on the inputs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b="1" dirty="0">
                    <a:latin typeface="Abadi ExtraLight" panose="020B0204020104020204" pitchFamily="34" charset="0"/>
                  </a:rPr>
                  <a:t> </a:t>
                </a:r>
                <a:r>
                  <a:rPr lang="en-IN" dirty="0">
                    <a:latin typeface="Abadi ExtraLight" panose="020B0204020104020204" pitchFamily="34" charset="0"/>
                  </a:rPr>
                  <a:t>via a linear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GLM is defined using an exponential family distribution</a:t>
                </a:r>
              </a:p>
              <a:p>
                <a:pPr marL="0" indent="0">
                  <a:buNone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 err="1">
                    <a:latin typeface="Abadi ExtraLight" panose="020B0204020104020204" pitchFamily="34" charset="0"/>
                  </a:rPr>
                  <a:t>ExpFam</a:t>
                </a:r>
                <a:r>
                  <a:rPr lang="en-IN" dirty="0">
                    <a:latin typeface="Abadi ExtraLight" panose="020B0204020104020204" pitchFamily="34" charset="0"/>
                  </a:rPr>
                  <a:t> can be any suitable distribution depending on the nature of outputs,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Gaussian for reals, Bernoulli for binary, Poisson for Count, gamma for positive reals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 err="1">
                    <a:latin typeface="Abadi ExtraLight" panose="020B0204020104020204" pitchFamily="34" charset="0"/>
                  </a:rPr>
                  <a:t>ExpFam</a:t>
                </a:r>
                <a:r>
                  <a:rPr lang="en-IN" b="1" dirty="0">
                    <a:latin typeface="Abadi ExtraLight" panose="020B0204020104020204" pitchFamily="34" charset="0"/>
                  </a:rPr>
                  <a:t> </a:t>
                </a:r>
                <a:r>
                  <a:rPr lang="en-IN" dirty="0">
                    <a:latin typeface="Abadi ExtraLight" panose="020B0204020104020204" pitchFamily="34" charset="0"/>
                  </a:rPr>
                  <a:t>distributions are more generally useful in other contexts as well</a:t>
                </a:r>
                <a:endParaRPr lang="en-IN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023925"/>
                <a:ext cx="11740617" cy="5557532"/>
              </a:xfrm>
              <a:blipFill>
                <a:blip r:embed="rId3"/>
                <a:stretch>
                  <a:fillRect l="-935" t="-1974" r="-935" b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16E13E-2F9B-7A2F-4BB4-B487BD7B2E11}"/>
                  </a:ext>
                </a:extLst>
              </p:cNvPr>
              <p:cNvSpPr txBox="1"/>
              <p:nvPr/>
            </p:nvSpPr>
            <p:spPr>
              <a:xfrm>
                <a:off x="3457979" y="4689455"/>
                <a:ext cx="51674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ExpFam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16E13E-2F9B-7A2F-4BB4-B487BD7B2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979" y="4689455"/>
                <a:ext cx="516744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3C6890-7411-7BD1-5567-B01B9B596886}"/>
                  </a:ext>
                </a:extLst>
              </p:cNvPr>
              <p:cNvSpPr txBox="1"/>
              <p:nvPr/>
            </p:nvSpPr>
            <p:spPr>
              <a:xfrm>
                <a:off x="3914274" y="1538595"/>
                <a:ext cx="44650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3C6890-7411-7BD1-5567-B01B9B596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274" y="1538595"/>
                <a:ext cx="446506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BEA043-4A44-36EE-AA71-600647078EB9}"/>
                  </a:ext>
                </a:extLst>
              </p:cNvPr>
              <p:cNvSpPr txBox="1"/>
              <p:nvPr/>
            </p:nvSpPr>
            <p:spPr>
              <a:xfrm>
                <a:off x="2075886" y="2484152"/>
                <a:ext cx="8141844" cy="7450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Bernoulli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I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I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IN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0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I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IN" sz="20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I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I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IN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IN" sz="2000" i="1">
                                                  <a:latin typeface="Cambria Math" panose="02040503050406030204" pitchFamily="18" charset="0"/>
                                                </a:rPr>
                                                <m:t>⊤</m:t>
                                              </m:r>
                                            </m:sup>
                                          </m:sSup>
                                          <m:r>
                                            <a:rPr lang="en-IN" sz="2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IN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BEA043-4A44-36EE-AA71-600647078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886" y="2484152"/>
                <a:ext cx="8141844" cy="7450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D146D7B3-6231-8AC3-2CCB-B540C7B3E73A}"/>
                  </a:ext>
                </a:extLst>
              </p:cNvPr>
              <p:cNvSpPr/>
              <p:nvPr/>
            </p:nvSpPr>
            <p:spPr>
              <a:xfrm>
                <a:off x="8750424" y="3417265"/>
                <a:ext cx="3297106" cy="1484810"/>
              </a:xfrm>
              <a:prstGeom prst="wedgeRectCallout">
                <a:avLst>
                  <a:gd name="adj1" fmla="val -58232"/>
                  <a:gd name="adj2" fmla="val 471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MLE/MAP of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is easy for GLMs (due to convex objective, thanks to exp-family). Posterior usually requires approximations if likelihood and prior are not conjugate pairs (Laplace approximation or other methods used) </a:t>
                </a:r>
                <a:endParaRPr lang="en-IN" sz="1600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D146D7B3-6231-8AC3-2CCB-B540C7B3E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424" y="3417265"/>
                <a:ext cx="3297106" cy="1484810"/>
              </a:xfrm>
              <a:prstGeom prst="wedgeRectCallout">
                <a:avLst>
                  <a:gd name="adj1" fmla="val -58232"/>
                  <a:gd name="adj2" fmla="val 47106"/>
                </a:avLst>
              </a:prstGeom>
              <a:blipFill>
                <a:blip r:embed="rId7"/>
                <a:stretch>
                  <a:fillRect t="-3252" r="-846" b="-69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539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745"/>
    </mc:Choice>
    <mc:Fallback xmlns="">
      <p:transition spd="slow" advTm="380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A30A5-1838-6FB2-1935-1B95CE641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5BAD-E80E-9DCF-6CE3-5EC75EBD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Plan Today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B7098B-8707-0D43-7924-9CF68CD0F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Abadi ExtraLight" panose="020B0204020104020204" pitchFamily="34" charset="0"/>
              </a:rPr>
              <a:t>Probabilistic linear regression (</a:t>
            </a:r>
            <a:r>
              <a:rPr lang="en-US" sz="3200" dirty="0" err="1">
                <a:latin typeface="Abadi ExtraLight" panose="020B0204020104020204" pitchFamily="34" charset="0"/>
              </a:rPr>
              <a:t>contd</a:t>
            </a:r>
            <a:r>
              <a:rPr lang="en-US" sz="3200" dirty="0">
                <a:latin typeface="Abadi ExtraLight" panose="020B0204020104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Abadi ExtraLight" panose="020B0204020104020204" pitchFamily="34" charset="0"/>
              </a:rPr>
              <a:t>Logistic and </a:t>
            </a:r>
            <a:r>
              <a:rPr lang="en-US" sz="3200" dirty="0" err="1">
                <a:latin typeface="Abadi ExtraLight" panose="020B0204020104020204" pitchFamily="34" charset="0"/>
              </a:rPr>
              <a:t>Softmax</a:t>
            </a:r>
            <a:r>
              <a:rPr lang="en-US" sz="3200" dirty="0">
                <a:latin typeface="Abadi ExtraLight" panose="020B0204020104020204" pitchFamily="34" charset="0"/>
              </a:rPr>
              <a:t>/</a:t>
            </a:r>
            <a:r>
              <a:rPr lang="en-US" sz="3200" dirty="0" err="1">
                <a:latin typeface="Abadi ExtraLight" panose="020B0204020104020204" pitchFamily="34" charset="0"/>
              </a:rPr>
              <a:t>Multinoulli</a:t>
            </a:r>
            <a:r>
              <a:rPr lang="en-US" sz="3200" dirty="0">
                <a:latin typeface="Abadi ExtraLight" panose="020B0204020104020204" pitchFamily="34" charset="0"/>
              </a:rPr>
              <a:t> Regression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Abadi ExtraLight" panose="020B0204020104020204" pitchFamily="34" charset="0"/>
              </a:rPr>
              <a:t>Generalized Linear Models</a:t>
            </a:r>
            <a:endParaRPr lang="en-GB" sz="32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A66D9706-E681-0DA4-C9CD-2ECF8A87677D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05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473"/>
    </mc:Choice>
    <mc:Fallback xmlns="">
      <p:transition spd="slow" advTm="41747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Probabilistic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Assume training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, with 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and responses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generated by a noisy linear model with </a:t>
                </a:r>
                <a:r>
                  <a:rPr lang="en-IN" dirty="0" err="1">
                    <a:latin typeface="Abadi ExtraLight" panose="020B0204020104020204" pitchFamily="34" charset="0"/>
                  </a:rPr>
                  <a:t>wts</a:t>
                </a:r>
                <a:r>
                  <a:rPr lang="en-IN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Notation alert: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is the </a:t>
                </a:r>
                <a:r>
                  <a:rPr lang="en-IN" u="sng" dirty="0">
                    <a:latin typeface="Abadi ExtraLight" panose="020B0204020104020204" pitchFamily="34" charset="0"/>
                  </a:rPr>
                  <a:t>precision</a:t>
                </a:r>
                <a:r>
                  <a:rPr lang="en-IN" dirty="0">
                    <a:latin typeface="Abadi ExtraLight" panose="020B0204020104020204" pitchFamily="34" charset="0"/>
                  </a:rPr>
                  <a:t> of Gaussian noise (and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the </a:t>
                </a:r>
                <a:r>
                  <a:rPr lang="en-IN" u="sng" dirty="0">
                    <a:latin typeface="Abadi ExtraLight" panose="020B0204020104020204" pitchFamily="34" charset="0"/>
                  </a:rPr>
                  <a:t>variance</a:t>
                </a:r>
                <a:r>
                  <a:rPr lang="en-IN" dirty="0">
                    <a:latin typeface="Abadi Extra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Speech Bubble: Rectangle 115">
            <a:extLst>
              <a:ext uri="{FF2B5EF4-FFF2-40B4-BE49-F238E27FC236}">
                <a16:creationId xmlns:a16="http://schemas.microsoft.com/office/drawing/2014/main" id="{59A7BBAB-74AA-4432-9178-4F32896220BA}"/>
              </a:ext>
            </a:extLst>
          </p:cNvPr>
          <p:cNvSpPr/>
          <p:nvPr/>
        </p:nvSpPr>
        <p:spPr>
          <a:xfrm>
            <a:off x="9588136" y="1567542"/>
            <a:ext cx="2534195" cy="266363"/>
          </a:xfrm>
          <a:prstGeom prst="wedgeRectCallout">
            <a:avLst>
              <a:gd name="adj1" fmla="val -40447"/>
              <a:gd name="adj2" fmla="val 718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Each weight assumed real-valued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912D53-2F0E-B946-5D8A-0D90F4A1A9FC}"/>
                  </a:ext>
                </a:extLst>
              </p:cNvPr>
              <p:cNvSpPr txBox="1"/>
              <p:nvPr/>
            </p:nvSpPr>
            <p:spPr>
              <a:xfrm>
                <a:off x="3349325" y="2392924"/>
                <a:ext cx="29506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IN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  <m:sup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IN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IN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𝜖</m:t>
                          </m:r>
                        </m:e>
                        <m:sub>
                          <m:r>
                            <a:rPr kumimoji="0" lang="en-I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912D53-2F0E-B946-5D8A-0D90F4A1A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325" y="2392924"/>
                <a:ext cx="295061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DD085153-917B-3FA1-5695-C48DD1374EC2}"/>
                  </a:ext>
                </a:extLst>
              </p:cNvPr>
              <p:cNvSpPr/>
              <p:nvPr/>
            </p:nvSpPr>
            <p:spPr>
              <a:xfrm>
                <a:off x="6424843" y="2354248"/>
                <a:ext cx="2066810" cy="537582"/>
              </a:xfrm>
              <a:prstGeom prst="wedgeRectCallout">
                <a:avLst>
                  <a:gd name="adj1" fmla="val -58969"/>
                  <a:gd name="adj2" fmla="val -13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Gaussian noise drawn from  </a:t>
                </a:r>
                <a14:m>
                  <m:oMath xmlns:m="http://schemas.openxmlformats.org/officeDocument/2006/math">
                    <m:r>
                      <a:rPr kumimoji="0" lang="en-GB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I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  <m:sSup>
                      <m:sSupPr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DD085153-917B-3FA1-5695-C48DD1374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843" y="2354248"/>
                <a:ext cx="2066810" cy="537582"/>
              </a:xfrm>
              <a:prstGeom prst="wedgeRectCallout">
                <a:avLst>
                  <a:gd name="adj1" fmla="val -58969"/>
                  <a:gd name="adj2" fmla="val -1305"/>
                </a:avLst>
              </a:prstGeom>
              <a:blipFill>
                <a:blip r:embed="rId5"/>
                <a:stretch>
                  <a:fillRect t="-5495" b="-175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Freeform 53">
            <a:extLst>
              <a:ext uri="{FF2B5EF4-FFF2-40B4-BE49-F238E27FC236}">
                <a16:creationId xmlns:a16="http://schemas.microsoft.com/office/drawing/2014/main" id="{D67C5ED9-E59D-62D4-9E61-C209964CA1A0}"/>
              </a:ext>
            </a:extLst>
          </p:cNvPr>
          <p:cNvSpPr>
            <a:spLocks noChangeArrowheads="1"/>
          </p:cNvSpPr>
          <p:nvPr/>
        </p:nvSpPr>
        <p:spPr bwMode="auto">
          <a:xfrm rot="5571752">
            <a:off x="1158377" y="3405840"/>
            <a:ext cx="2081662" cy="3049174"/>
          </a:xfrm>
          <a:custGeom>
            <a:avLst/>
            <a:gdLst>
              <a:gd name="T0" fmla="*/ 1600 w 1601"/>
              <a:gd name="T1" fmla="*/ 3700 h 3701"/>
              <a:gd name="T2" fmla="*/ 700 w 1601"/>
              <a:gd name="T3" fmla="*/ 1500 h 3701"/>
              <a:gd name="T4" fmla="*/ 1500 w 1601"/>
              <a:gd name="T5" fmla="*/ 0 h 3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" h="3701">
                <a:moveTo>
                  <a:pt x="1600" y="3700"/>
                </a:moveTo>
                <a:cubicBezTo>
                  <a:pt x="1500" y="2700"/>
                  <a:pt x="0" y="2200"/>
                  <a:pt x="700" y="1500"/>
                </a:cubicBezTo>
                <a:cubicBezTo>
                  <a:pt x="1401" y="800"/>
                  <a:pt x="1401" y="800"/>
                  <a:pt x="1500" y="0"/>
                </a:cubicBezTo>
              </a:path>
            </a:pathLst>
          </a:cu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A925615-6993-944B-67D6-49E8004E410B}"/>
              </a:ext>
            </a:extLst>
          </p:cNvPr>
          <p:cNvCxnSpPr>
            <a:cxnSpLocks/>
          </p:cNvCxnSpPr>
          <p:nvPr/>
        </p:nvCxnSpPr>
        <p:spPr>
          <a:xfrm>
            <a:off x="624544" y="5946751"/>
            <a:ext cx="314932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9068D97-C024-0471-3FFD-5BD7F274EC9C}"/>
                  </a:ext>
                </a:extLst>
              </p:cNvPr>
              <p:cNvSpPr txBox="1"/>
              <p:nvPr/>
            </p:nvSpPr>
            <p:spPr>
              <a:xfrm>
                <a:off x="15031" y="4128412"/>
                <a:ext cx="5209938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kumimoji="0" lang="en-IN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IN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IN" sz="2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IN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𝒘</m:t>
                          </m:r>
                          <m:r>
                            <a:rPr kumimoji="0" lang="en-IN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IN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e>
                      </m:d>
                      <m:r>
                        <a:rPr kumimoji="0" lang="en-IN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GB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d>
                        <m:dPr>
                          <m:endChr m:val="|"/>
                          <m:ctrlPr>
                            <a:rPr kumimoji="0" lang="en-IN" sz="2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IN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IN" sz="2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kumimoji="0" lang="en-IN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𝒘</m:t>
                          </m:r>
                        </m:e>
                        <m:sup>
                          <m:r>
                            <a:rPr kumimoji="0" lang="en-IN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kumimoji="0" lang="en-IN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  <m:r>
                        <a:rPr kumimoji="0" lang="en-IN" sz="2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IN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e>
                        <m:sup>
                          <m:r>
                            <a:rPr kumimoji="0" lang="en-IN" sz="2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IN" sz="2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9068D97-C024-0471-3FFD-5BD7F274E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1" y="4128412"/>
                <a:ext cx="520993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5B081D2-706B-CC00-0B72-6EA0AE9E3A7C}"/>
              </a:ext>
            </a:extLst>
          </p:cNvPr>
          <p:cNvCxnSpPr>
            <a:cxnSpLocks/>
          </p:cNvCxnSpPr>
          <p:nvPr/>
        </p:nvCxnSpPr>
        <p:spPr>
          <a:xfrm>
            <a:off x="2197735" y="4563843"/>
            <a:ext cx="1473" cy="138290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16E34A3-C4A7-973D-D94E-23440CFE8ED0}"/>
                  </a:ext>
                </a:extLst>
              </p:cNvPr>
              <p:cNvSpPr txBox="1"/>
              <p:nvPr/>
            </p:nvSpPr>
            <p:spPr>
              <a:xfrm>
                <a:off x="1950619" y="5992024"/>
                <a:ext cx="6167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I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𝒘</m:t>
                          </m:r>
                        </m:e>
                        <m:sup>
                          <m:r>
                            <a:rPr kumimoji="0" lang="en-I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kumimoji="0" lang="en-I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16E34A3-C4A7-973D-D94E-23440CFE8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619" y="5992024"/>
                <a:ext cx="616707" cy="276999"/>
              </a:xfrm>
              <a:prstGeom prst="rect">
                <a:avLst/>
              </a:prstGeom>
              <a:blipFill>
                <a:blip r:embed="rId7"/>
                <a:stretch>
                  <a:fillRect l="-4950" t="-4444" r="-990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Line 1">
            <a:extLst>
              <a:ext uri="{FF2B5EF4-FFF2-40B4-BE49-F238E27FC236}">
                <a16:creationId xmlns:a16="http://schemas.microsoft.com/office/drawing/2014/main" id="{3F7D3FEB-2F6C-6FA9-5B72-36F7236AA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8399" y="3591684"/>
            <a:ext cx="36512" cy="3132138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Line 2">
            <a:extLst>
              <a:ext uri="{FF2B5EF4-FFF2-40B4-BE49-F238E27FC236}">
                <a16:creationId xmlns:a16="http://schemas.microsoft.com/office/drawing/2014/main" id="{00A07670-D3E8-CD87-A3C9-AC44A57709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7424" y="6542847"/>
            <a:ext cx="4430712" cy="71437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Line 3">
            <a:extLst>
              <a:ext uri="{FF2B5EF4-FFF2-40B4-BE49-F238E27FC236}">
                <a16:creationId xmlns:a16="http://schemas.microsoft.com/office/drawing/2014/main" id="{BF806A82-4CBD-CB0E-D96B-805162BA99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5736" y="4201284"/>
            <a:ext cx="3492500" cy="2235200"/>
          </a:xfrm>
          <a:prstGeom prst="line">
            <a:avLst/>
          </a:prstGeom>
          <a:noFill/>
          <a:ln w="3816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Oval 4">
            <a:extLst>
              <a:ext uri="{FF2B5EF4-FFF2-40B4-BE49-F238E27FC236}">
                <a16:creationId xmlns:a16="http://schemas.microsoft.com/office/drawing/2014/main" id="{A750B62C-C081-718C-62BB-F4B7919DC4A4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7867286" y="4752147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Oval 5">
            <a:extLst>
              <a:ext uri="{FF2B5EF4-FFF2-40B4-BE49-F238E27FC236}">
                <a16:creationId xmlns:a16="http://schemas.microsoft.com/office/drawing/2014/main" id="{B986E4C7-2D63-CE1F-5280-32BD12E9232E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7543436" y="4883909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val 6">
            <a:extLst>
              <a:ext uri="{FF2B5EF4-FFF2-40B4-BE49-F238E27FC236}">
                <a16:creationId xmlns:a16="http://schemas.microsoft.com/office/drawing/2014/main" id="{92E4EDD1-8C7A-B366-CE17-AF113B08C196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8176849" y="4812472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val 7">
            <a:extLst>
              <a:ext uri="{FF2B5EF4-FFF2-40B4-BE49-F238E27FC236}">
                <a16:creationId xmlns:a16="http://schemas.microsoft.com/office/drawing/2014/main" id="{1AF3FFCB-2605-E84A-C300-85AED0EF881E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8227649" y="4534659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Oval 8">
            <a:extLst>
              <a:ext uri="{FF2B5EF4-FFF2-40B4-BE49-F238E27FC236}">
                <a16:creationId xmlns:a16="http://schemas.microsoft.com/office/drawing/2014/main" id="{272A01E5-A8FD-5E59-FCF0-A6F5E8DAA2C7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7779974" y="5063297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val 9">
            <a:extLst>
              <a:ext uri="{FF2B5EF4-FFF2-40B4-BE49-F238E27FC236}">
                <a16:creationId xmlns:a16="http://schemas.microsoft.com/office/drawing/2014/main" id="{65CFA000-F7B4-8E6B-62E8-3991F1919A05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6390911" y="5963409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Oval 10">
            <a:extLst>
              <a:ext uri="{FF2B5EF4-FFF2-40B4-BE49-F238E27FC236}">
                <a16:creationId xmlns:a16="http://schemas.microsoft.com/office/drawing/2014/main" id="{9018483C-1632-D1B4-9239-BDD51A4E480C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6736986" y="5784022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Oval 11">
            <a:extLst>
              <a:ext uri="{FF2B5EF4-FFF2-40B4-BE49-F238E27FC236}">
                <a16:creationId xmlns:a16="http://schemas.microsoft.com/office/drawing/2014/main" id="{275CB7D4-6DD5-1567-6997-AF4C85E0F755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6751274" y="5495097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Oval 12">
            <a:extLst>
              <a:ext uri="{FF2B5EF4-FFF2-40B4-BE49-F238E27FC236}">
                <a16:creationId xmlns:a16="http://schemas.microsoft.com/office/drawing/2014/main" id="{428A93D4-0967-C3F8-5065-688E4512CEE7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7097349" y="5506209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Oval 13">
            <a:extLst>
              <a:ext uri="{FF2B5EF4-FFF2-40B4-BE49-F238E27FC236}">
                <a16:creationId xmlns:a16="http://schemas.microsoft.com/office/drawing/2014/main" id="{05FC196C-BD73-B994-309C-58F6E463701E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5800361" y="6084059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Oval 14">
            <a:extLst>
              <a:ext uri="{FF2B5EF4-FFF2-40B4-BE49-F238E27FC236}">
                <a16:creationId xmlns:a16="http://schemas.microsoft.com/office/drawing/2014/main" id="{24E4B43D-5869-9D40-448A-E86AA99F64F6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6089286" y="5928484"/>
            <a:ext cx="142875" cy="13811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Oval 15">
            <a:extLst>
              <a:ext uri="{FF2B5EF4-FFF2-40B4-BE49-F238E27FC236}">
                <a16:creationId xmlns:a16="http://schemas.microsoft.com/office/drawing/2014/main" id="{FE1FE542-E757-947B-427B-4D210CDA68E9}"/>
              </a:ext>
            </a:extLst>
          </p:cNvPr>
          <p:cNvSpPr>
            <a:spLocks noChangeArrowheads="1"/>
          </p:cNvSpPr>
          <p:nvPr/>
        </p:nvSpPr>
        <p:spPr bwMode="auto">
          <a:xfrm rot="420000">
            <a:off x="8753111" y="4752147"/>
            <a:ext cx="142875" cy="13811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5" name="Group 22">
            <a:extLst>
              <a:ext uri="{FF2B5EF4-FFF2-40B4-BE49-F238E27FC236}">
                <a16:creationId xmlns:a16="http://schemas.microsoft.com/office/drawing/2014/main" id="{9C176360-D11D-81AC-7CE9-8500CCB02660}"/>
              </a:ext>
            </a:extLst>
          </p:cNvPr>
          <p:cNvGrpSpPr>
            <a:grpSpLocks/>
          </p:cNvGrpSpPr>
          <p:nvPr/>
        </p:nvGrpSpPr>
        <p:grpSpPr bwMode="auto">
          <a:xfrm>
            <a:off x="6059124" y="6158672"/>
            <a:ext cx="1006475" cy="274637"/>
            <a:chOff x="2563" y="2751"/>
            <a:chExt cx="634" cy="173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9422175F-2383-EBEA-FB36-B1342E665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2752"/>
              <a:ext cx="634" cy="171"/>
            </a:xfrm>
            <a:custGeom>
              <a:avLst/>
              <a:gdLst>
                <a:gd name="T0" fmla="*/ 1400 w 2801"/>
                <a:gd name="T1" fmla="*/ 756 h 757"/>
                <a:gd name="T2" fmla="*/ 0 w 2801"/>
                <a:gd name="T3" fmla="*/ 756 h 757"/>
                <a:gd name="T4" fmla="*/ 0 w 2801"/>
                <a:gd name="T5" fmla="*/ 0 h 757"/>
                <a:gd name="T6" fmla="*/ 2800 w 2801"/>
                <a:gd name="T7" fmla="*/ 0 h 757"/>
                <a:gd name="T8" fmla="*/ 2800 w 2801"/>
                <a:gd name="T9" fmla="*/ 756 h 757"/>
                <a:gd name="T10" fmla="*/ 1400 w 2801"/>
                <a:gd name="T11" fmla="*/ 756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1" h="757">
                  <a:moveTo>
                    <a:pt x="1400" y="756"/>
                  </a:moveTo>
                  <a:lnTo>
                    <a:pt x="0" y="756"/>
                  </a:lnTo>
                  <a:lnTo>
                    <a:pt x="0" y="0"/>
                  </a:lnTo>
                  <a:lnTo>
                    <a:pt x="2800" y="0"/>
                  </a:lnTo>
                  <a:lnTo>
                    <a:pt x="2800" y="756"/>
                  </a:lnTo>
                  <a:lnTo>
                    <a:pt x="1400" y="75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24">
              <a:extLst>
                <a:ext uri="{FF2B5EF4-FFF2-40B4-BE49-F238E27FC236}">
                  <a16:creationId xmlns:a16="http://schemas.microsoft.com/office/drawing/2014/main" id="{4456062D-A7CE-F7D1-0EDC-2A0EBC537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2824"/>
              <a:ext cx="72" cy="101"/>
            </a:xfrm>
            <a:custGeom>
              <a:avLst/>
              <a:gdLst>
                <a:gd name="T0" fmla="*/ 318 w 323"/>
                <a:gd name="T1" fmla="*/ 43 h 449"/>
                <a:gd name="T2" fmla="*/ 322 w 323"/>
                <a:gd name="T3" fmla="*/ 28 h 449"/>
                <a:gd name="T4" fmla="*/ 302 w 323"/>
                <a:gd name="T5" fmla="*/ 8 h 449"/>
                <a:gd name="T6" fmla="*/ 276 w 323"/>
                <a:gd name="T7" fmla="*/ 21 h 449"/>
                <a:gd name="T8" fmla="*/ 266 w 323"/>
                <a:gd name="T9" fmla="*/ 59 h 449"/>
                <a:gd name="T10" fmla="*/ 253 w 323"/>
                <a:gd name="T11" fmla="*/ 115 h 449"/>
                <a:gd name="T12" fmla="*/ 220 w 323"/>
                <a:gd name="T13" fmla="*/ 240 h 449"/>
                <a:gd name="T14" fmla="*/ 144 w 323"/>
                <a:gd name="T15" fmla="*/ 299 h 449"/>
                <a:gd name="T16" fmla="*/ 98 w 323"/>
                <a:gd name="T17" fmla="*/ 241 h 449"/>
                <a:gd name="T18" fmla="*/ 136 w 323"/>
                <a:gd name="T19" fmla="*/ 107 h 449"/>
                <a:gd name="T20" fmla="*/ 148 w 323"/>
                <a:gd name="T21" fmla="*/ 57 h 449"/>
                <a:gd name="T22" fmla="*/ 90 w 323"/>
                <a:gd name="T23" fmla="*/ 0 h 449"/>
                <a:gd name="T24" fmla="*/ 0 w 323"/>
                <a:gd name="T25" fmla="*/ 107 h 449"/>
                <a:gd name="T26" fmla="*/ 8 w 323"/>
                <a:gd name="T27" fmla="*/ 115 h 449"/>
                <a:gd name="T28" fmla="*/ 20 w 323"/>
                <a:gd name="T29" fmla="*/ 100 h 449"/>
                <a:gd name="T30" fmla="*/ 90 w 323"/>
                <a:gd name="T31" fmla="*/ 16 h 449"/>
                <a:gd name="T32" fmla="*/ 107 w 323"/>
                <a:gd name="T33" fmla="*/ 38 h 449"/>
                <a:gd name="T34" fmla="*/ 95 w 323"/>
                <a:gd name="T35" fmla="*/ 87 h 449"/>
                <a:gd name="T36" fmla="*/ 56 w 323"/>
                <a:gd name="T37" fmla="*/ 232 h 449"/>
                <a:gd name="T38" fmla="*/ 140 w 323"/>
                <a:gd name="T39" fmla="*/ 315 h 449"/>
                <a:gd name="T40" fmla="*/ 208 w 323"/>
                <a:gd name="T41" fmla="*/ 284 h 449"/>
                <a:gd name="T42" fmla="*/ 166 w 323"/>
                <a:gd name="T43" fmla="*/ 393 h 449"/>
                <a:gd name="T44" fmla="*/ 89 w 323"/>
                <a:gd name="T45" fmla="*/ 435 h 449"/>
                <a:gd name="T46" fmla="*/ 36 w 323"/>
                <a:gd name="T47" fmla="*/ 406 h 449"/>
                <a:gd name="T48" fmla="*/ 67 w 323"/>
                <a:gd name="T49" fmla="*/ 397 h 449"/>
                <a:gd name="T50" fmla="*/ 79 w 323"/>
                <a:gd name="T51" fmla="*/ 368 h 449"/>
                <a:gd name="T52" fmla="*/ 53 w 323"/>
                <a:gd name="T53" fmla="*/ 343 h 449"/>
                <a:gd name="T54" fmla="*/ 13 w 323"/>
                <a:gd name="T55" fmla="*/ 389 h 449"/>
                <a:gd name="T56" fmla="*/ 89 w 323"/>
                <a:gd name="T57" fmla="*/ 448 h 449"/>
                <a:gd name="T58" fmla="*/ 249 w 323"/>
                <a:gd name="T59" fmla="*/ 307 h 449"/>
                <a:gd name="T60" fmla="*/ 318 w 323"/>
                <a:gd name="T61" fmla="*/ 4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3" h="449">
                  <a:moveTo>
                    <a:pt x="318" y="43"/>
                  </a:moveTo>
                  <a:cubicBezTo>
                    <a:pt x="322" y="33"/>
                    <a:pt x="322" y="31"/>
                    <a:pt x="322" y="28"/>
                  </a:cubicBezTo>
                  <a:cubicBezTo>
                    <a:pt x="322" y="13"/>
                    <a:pt x="312" y="8"/>
                    <a:pt x="302" y="8"/>
                  </a:cubicBezTo>
                  <a:cubicBezTo>
                    <a:pt x="294" y="8"/>
                    <a:pt x="282" y="11"/>
                    <a:pt x="276" y="21"/>
                  </a:cubicBezTo>
                  <a:cubicBezTo>
                    <a:pt x="274" y="26"/>
                    <a:pt x="269" y="48"/>
                    <a:pt x="266" y="59"/>
                  </a:cubicBezTo>
                  <a:cubicBezTo>
                    <a:pt x="263" y="77"/>
                    <a:pt x="256" y="97"/>
                    <a:pt x="253" y="115"/>
                  </a:cubicBezTo>
                  <a:lnTo>
                    <a:pt x="220" y="240"/>
                  </a:lnTo>
                  <a:cubicBezTo>
                    <a:pt x="218" y="250"/>
                    <a:pt x="189" y="299"/>
                    <a:pt x="144" y="299"/>
                  </a:cubicBezTo>
                  <a:cubicBezTo>
                    <a:pt x="107" y="299"/>
                    <a:pt x="98" y="269"/>
                    <a:pt x="98" y="241"/>
                  </a:cubicBezTo>
                  <a:cubicBezTo>
                    <a:pt x="98" y="210"/>
                    <a:pt x="112" y="169"/>
                    <a:pt x="136" y="107"/>
                  </a:cubicBezTo>
                  <a:cubicBezTo>
                    <a:pt x="146" y="79"/>
                    <a:pt x="148" y="71"/>
                    <a:pt x="148" y="57"/>
                  </a:cubicBezTo>
                  <a:cubicBezTo>
                    <a:pt x="148" y="26"/>
                    <a:pt x="126" y="0"/>
                    <a:pt x="90" y="0"/>
                  </a:cubicBezTo>
                  <a:cubicBezTo>
                    <a:pt x="26" y="0"/>
                    <a:pt x="0" y="100"/>
                    <a:pt x="0" y="107"/>
                  </a:cubicBezTo>
                  <a:cubicBezTo>
                    <a:pt x="0" y="115"/>
                    <a:pt x="7" y="115"/>
                    <a:pt x="8" y="115"/>
                  </a:cubicBezTo>
                  <a:cubicBezTo>
                    <a:pt x="16" y="115"/>
                    <a:pt x="16" y="112"/>
                    <a:pt x="20" y="100"/>
                  </a:cubicBezTo>
                  <a:cubicBezTo>
                    <a:pt x="38" y="36"/>
                    <a:pt x="67" y="16"/>
                    <a:pt x="90" y="16"/>
                  </a:cubicBezTo>
                  <a:cubicBezTo>
                    <a:pt x="95" y="16"/>
                    <a:pt x="107" y="16"/>
                    <a:pt x="107" y="38"/>
                  </a:cubicBezTo>
                  <a:cubicBezTo>
                    <a:pt x="107" y="56"/>
                    <a:pt x="100" y="72"/>
                    <a:pt x="95" y="87"/>
                  </a:cubicBezTo>
                  <a:cubicBezTo>
                    <a:pt x="67" y="159"/>
                    <a:pt x="56" y="200"/>
                    <a:pt x="56" y="232"/>
                  </a:cubicBezTo>
                  <a:cubicBezTo>
                    <a:pt x="56" y="294"/>
                    <a:pt x="98" y="315"/>
                    <a:pt x="140" y="315"/>
                  </a:cubicBezTo>
                  <a:cubicBezTo>
                    <a:pt x="167" y="315"/>
                    <a:pt x="190" y="304"/>
                    <a:pt x="208" y="284"/>
                  </a:cubicBezTo>
                  <a:cubicBezTo>
                    <a:pt x="200" y="319"/>
                    <a:pt x="194" y="353"/>
                    <a:pt x="166" y="393"/>
                  </a:cubicBezTo>
                  <a:cubicBezTo>
                    <a:pt x="146" y="416"/>
                    <a:pt x="120" y="435"/>
                    <a:pt x="89" y="435"/>
                  </a:cubicBezTo>
                  <a:cubicBezTo>
                    <a:pt x="79" y="435"/>
                    <a:pt x="48" y="432"/>
                    <a:pt x="36" y="406"/>
                  </a:cubicBezTo>
                  <a:cubicBezTo>
                    <a:pt x="48" y="406"/>
                    <a:pt x="56" y="406"/>
                    <a:pt x="67" y="397"/>
                  </a:cubicBezTo>
                  <a:cubicBezTo>
                    <a:pt x="72" y="393"/>
                    <a:pt x="79" y="383"/>
                    <a:pt x="79" y="368"/>
                  </a:cubicBezTo>
                  <a:cubicBezTo>
                    <a:pt x="79" y="347"/>
                    <a:pt x="59" y="343"/>
                    <a:pt x="53" y="343"/>
                  </a:cubicBezTo>
                  <a:cubicBezTo>
                    <a:pt x="38" y="343"/>
                    <a:pt x="13" y="355"/>
                    <a:pt x="13" y="389"/>
                  </a:cubicBezTo>
                  <a:cubicBezTo>
                    <a:pt x="13" y="424"/>
                    <a:pt x="46" y="448"/>
                    <a:pt x="89" y="448"/>
                  </a:cubicBezTo>
                  <a:cubicBezTo>
                    <a:pt x="161" y="448"/>
                    <a:pt x="233" y="386"/>
                    <a:pt x="249" y="307"/>
                  </a:cubicBezTo>
                  <a:lnTo>
                    <a:pt x="318" y="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25">
              <a:extLst>
                <a:ext uri="{FF2B5EF4-FFF2-40B4-BE49-F238E27FC236}">
                  <a16:creationId xmlns:a16="http://schemas.microsoft.com/office/drawing/2014/main" id="{4BF7620D-043D-655B-5903-ACEEC0A04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" y="2835"/>
              <a:ext cx="104" cy="36"/>
            </a:xfrm>
            <a:custGeom>
              <a:avLst/>
              <a:gdLst>
                <a:gd name="T0" fmla="*/ 437 w 462"/>
                <a:gd name="T1" fmla="*/ 28 h 165"/>
                <a:gd name="T2" fmla="*/ 461 w 462"/>
                <a:gd name="T3" fmla="*/ 13 h 165"/>
                <a:gd name="T4" fmla="*/ 440 w 462"/>
                <a:gd name="T5" fmla="*/ 0 h 165"/>
                <a:gd name="T6" fmla="*/ 23 w 462"/>
                <a:gd name="T7" fmla="*/ 0 h 165"/>
                <a:gd name="T8" fmla="*/ 0 w 462"/>
                <a:gd name="T9" fmla="*/ 13 h 165"/>
                <a:gd name="T10" fmla="*/ 23 w 462"/>
                <a:gd name="T11" fmla="*/ 28 h 165"/>
                <a:gd name="T12" fmla="*/ 437 w 462"/>
                <a:gd name="T13" fmla="*/ 28 h 165"/>
                <a:gd name="T14" fmla="*/ 440 w 462"/>
                <a:gd name="T15" fmla="*/ 164 h 165"/>
                <a:gd name="T16" fmla="*/ 461 w 462"/>
                <a:gd name="T17" fmla="*/ 149 h 165"/>
                <a:gd name="T18" fmla="*/ 437 w 462"/>
                <a:gd name="T19" fmla="*/ 136 h 165"/>
                <a:gd name="T20" fmla="*/ 23 w 462"/>
                <a:gd name="T21" fmla="*/ 136 h 165"/>
                <a:gd name="T22" fmla="*/ 0 w 462"/>
                <a:gd name="T23" fmla="*/ 149 h 165"/>
                <a:gd name="T24" fmla="*/ 23 w 462"/>
                <a:gd name="T25" fmla="*/ 164 h 165"/>
                <a:gd name="T26" fmla="*/ 440 w 462"/>
                <a:gd name="T27" fmla="*/ 16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2" h="165">
                  <a:moveTo>
                    <a:pt x="437" y="28"/>
                  </a:moveTo>
                  <a:cubicBezTo>
                    <a:pt x="450" y="28"/>
                    <a:pt x="461" y="28"/>
                    <a:pt x="461" y="13"/>
                  </a:cubicBezTo>
                  <a:cubicBezTo>
                    <a:pt x="461" y="0"/>
                    <a:pt x="450" y="0"/>
                    <a:pt x="440" y="0"/>
                  </a:cubicBezTo>
                  <a:lnTo>
                    <a:pt x="23" y="0"/>
                  </a:lnTo>
                  <a:cubicBezTo>
                    <a:pt x="11" y="0"/>
                    <a:pt x="0" y="0"/>
                    <a:pt x="0" y="13"/>
                  </a:cubicBezTo>
                  <a:cubicBezTo>
                    <a:pt x="0" y="28"/>
                    <a:pt x="11" y="28"/>
                    <a:pt x="23" y="28"/>
                  </a:cubicBezTo>
                  <a:lnTo>
                    <a:pt x="437" y="28"/>
                  </a:lnTo>
                  <a:close/>
                  <a:moveTo>
                    <a:pt x="440" y="164"/>
                  </a:moveTo>
                  <a:cubicBezTo>
                    <a:pt x="450" y="164"/>
                    <a:pt x="461" y="164"/>
                    <a:pt x="461" y="149"/>
                  </a:cubicBezTo>
                  <a:cubicBezTo>
                    <a:pt x="461" y="136"/>
                    <a:pt x="450" y="136"/>
                    <a:pt x="437" y="136"/>
                  </a:cubicBezTo>
                  <a:lnTo>
                    <a:pt x="23" y="136"/>
                  </a:lnTo>
                  <a:cubicBezTo>
                    <a:pt x="11" y="136"/>
                    <a:pt x="0" y="136"/>
                    <a:pt x="0" y="149"/>
                  </a:cubicBezTo>
                  <a:cubicBezTo>
                    <a:pt x="0" y="164"/>
                    <a:pt x="11" y="164"/>
                    <a:pt x="23" y="164"/>
                  </a:cubicBezTo>
                  <a:lnTo>
                    <a:pt x="44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26">
              <a:extLst>
                <a:ext uri="{FF2B5EF4-FFF2-40B4-BE49-F238E27FC236}">
                  <a16:creationId xmlns:a16="http://schemas.microsoft.com/office/drawing/2014/main" id="{F6567FC6-534D-AA89-D30D-A6182D289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" y="2822"/>
              <a:ext cx="120" cy="72"/>
            </a:xfrm>
            <a:custGeom>
              <a:avLst/>
              <a:gdLst>
                <a:gd name="T0" fmla="*/ 364 w 533"/>
                <a:gd name="T1" fmla="*/ 67 h 321"/>
                <a:gd name="T2" fmla="*/ 371 w 533"/>
                <a:gd name="T3" fmla="*/ 36 h 321"/>
                <a:gd name="T4" fmla="*/ 338 w 533"/>
                <a:gd name="T5" fmla="*/ 7 h 321"/>
                <a:gd name="T6" fmla="*/ 294 w 533"/>
                <a:gd name="T7" fmla="*/ 43 h 321"/>
                <a:gd name="T8" fmla="*/ 256 w 533"/>
                <a:gd name="T9" fmla="*/ 186 h 321"/>
                <a:gd name="T10" fmla="*/ 253 w 533"/>
                <a:gd name="T11" fmla="*/ 227 h 321"/>
                <a:gd name="T12" fmla="*/ 254 w 533"/>
                <a:gd name="T13" fmla="*/ 248 h 321"/>
                <a:gd name="T14" fmla="*/ 194 w 533"/>
                <a:gd name="T15" fmla="*/ 296 h 321"/>
                <a:gd name="T16" fmla="*/ 138 w 533"/>
                <a:gd name="T17" fmla="*/ 238 h 321"/>
                <a:gd name="T18" fmla="*/ 176 w 533"/>
                <a:gd name="T19" fmla="*/ 107 h 321"/>
                <a:gd name="T20" fmla="*/ 187 w 533"/>
                <a:gd name="T21" fmla="*/ 62 h 321"/>
                <a:gd name="T22" fmla="*/ 108 w 533"/>
                <a:gd name="T23" fmla="*/ 0 h 321"/>
                <a:gd name="T24" fmla="*/ 0 w 533"/>
                <a:gd name="T25" fmla="*/ 108 h 321"/>
                <a:gd name="T26" fmla="*/ 18 w 533"/>
                <a:gd name="T27" fmla="*/ 118 h 321"/>
                <a:gd name="T28" fmla="*/ 33 w 533"/>
                <a:gd name="T29" fmla="*/ 110 h 321"/>
                <a:gd name="T30" fmla="*/ 105 w 533"/>
                <a:gd name="T31" fmla="*/ 26 h 321"/>
                <a:gd name="T32" fmla="*/ 117 w 533"/>
                <a:gd name="T33" fmla="*/ 41 h 321"/>
                <a:gd name="T34" fmla="*/ 100 w 533"/>
                <a:gd name="T35" fmla="*/ 95 h 321"/>
                <a:gd name="T36" fmla="*/ 62 w 533"/>
                <a:gd name="T37" fmla="*/ 225 h 321"/>
                <a:gd name="T38" fmla="*/ 189 w 533"/>
                <a:gd name="T39" fmla="*/ 320 h 321"/>
                <a:gd name="T40" fmla="*/ 268 w 533"/>
                <a:gd name="T41" fmla="*/ 281 h 321"/>
                <a:gd name="T42" fmla="*/ 373 w 533"/>
                <a:gd name="T43" fmla="*/ 320 h 321"/>
                <a:gd name="T44" fmla="*/ 483 w 533"/>
                <a:gd name="T45" fmla="*/ 240 h 321"/>
                <a:gd name="T46" fmla="*/ 532 w 533"/>
                <a:gd name="T47" fmla="*/ 62 h 321"/>
                <a:gd name="T48" fmla="*/ 484 w 533"/>
                <a:gd name="T49" fmla="*/ 0 h 321"/>
                <a:gd name="T50" fmla="*/ 432 w 533"/>
                <a:gd name="T51" fmla="*/ 53 h 321"/>
                <a:gd name="T52" fmla="*/ 453 w 533"/>
                <a:gd name="T53" fmla="*/ 82 h 321"/>
                <a:gd name="T54" fmla="*/ 486 w 533"/>
                <a:gd name="T55" fmla="*/ 128 h 321"/>
                <a:gd name="T56" fmla="*/ 446 w 533"/>
                <a:gd name="T57" fmla="*/ 241 h 321"/>
                <a:gd name="T58" fmla="*/ 376 w 533"/>
                <a:gd name="T59" fmla="*/ 296 h 321"/>
                <a:gd name="T60" fmla="*/ 327 w 533"/>
                <a:gd name="T61" fmla="*/ 240 h 321"/>
                <a:gd name="T62" fmla="*/ 336 w 533"/>
                <a:gd name="T63" fmla="*/ 177 h 321"/>
                <a:gd name="T64" fmla="*/ 355 w 533"/>
                <a:gd name="T65" fmla="*/ 107 h 321"/>
                <a:gd name="T66" fmla="*/ 364 w 533"/>
                <a:gd name="T67" fmla="*/ 6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3" h="321">
                  <a:moveTo>
                    <a:pt x="364" y="67"/>
                  </a:moveTo>
                  <a:cubicBezTo>
                    <a:pt x="366" y="59"/>
                    <a:pt x="371" y="41"/>
                    <a:pt x="371" y="36"/>
                  </a:cubicBezTo>
                  <a:cubicBezTo>
                    <a:pt x="371" y="21"/>
                    <a:pt x="358" y="7"/>
                    <a:pt x="338" y="7"/>
                  </a:cubicBezTo>
                  <a:cubicBezTo>
                    <a:pt x="327" y="7"/>
                    <a:pt x="302" y="11"/>
                    <a:pt x="294" y="43"/>
                  </a:cubicBezTo>
                  <a:cubicBezTo>
                    <a:pt x="279" y="87"/>
                    <a:pt x="268" y="138"/>
                    <a:pt x="256" y="186"/>
                  </a:cubicBezTo>
                  <a:cubicBezTo>
                    <a:pt x="253" y="209"/>
                    <a:pt x="253" y="218"/>
                    <a:pt x="253" y="227"/>
                  </a:cubicBezTo>
                  <a:cubicBezTo>
                    <a:pt x="253" y="246"/>
                    <a:pt x="254" y="246"/>
                    <a:pt x="254" y="248"/>
                  </a:cubicBezTo>
                  <a:cubicBezTo>
                    <a:pt x="254" y="255"/>
                    <a:pt x="235" y="296"/>
                    <a:pt x="194" y="296"/>
                  </a:cubicBezTo>
                  <a:cubicBezTo>
                    <a:pt x="138" y="296"/>
                    <a:pt x="138" y="255"/>
                    <a:pt x="138" y="238"/>
                  </a:cubicBezTo>
                  <a:cubicBezTo>
                    <a:pt x="138" y="209"/>
                    <a:pt x="146" y="177"/>
                    <a:pt x="176" y="107"/>
                  </a:cubicBezTo>
                  <a:cubicBezTo>
                    <a:pt x="179" y="90"/>
                    <a:pt x="187" y="76"/>
                    <a:pt x="187" y="62"/>
                  </a:cubicBezTo>
                  <a:cubicBezTo>
                    <a:pt x="187" y="23"/>
                    <a:pt x="146" y="0"/>
                    <a:pt x="108" y="0"/>
                  </a:cubicBezTo>
                  <a:cubicBezTo>
                    <a:pt x="36" y="0"/>
                    <a:pt x="0" y="95"/>
                    <a:pt x="0" y="108"/>
                  </a:cubicBezTo>
                  <a:cubicBezTo>
                    <a:pt x="0" y="118"/>
                    <a:pt x="11" y="118"/>
                    <a:pt x="18" y="118"/>
                  </a:cubicBezTo>
                  <a:cubicBezTo>
                    <a:pt x="26" y="118"/>
                    <a:pt x="30" y="118"/>
                    <a:pt x="33" y="110"/>
                  </a:cubicBezTo>
                  <a:cubicBezTo>
                    <a:pt x="56" y="33"/>
                    <a:pt x="92" y="26"/>
                    <a:pt x="105" y="26"/>
                  </a:cubicBezTo>
                  <a:cubicBezTo>
                    <a:pt x="108" y="26"/>
                    <a:pt x="117" y="26"/>
                    <a:pt x="117" y="41"/>
                  </a:cubicBezTo>
                  <a:cubicBezTo>
                    <a:pt x="117" y="57"/>
                    <a:pt x="108" y="76"/>
                    <a:pt x="100" y="95"/>
                  </a:cubicBezTo>
                  <a:cubicBezTo>
                    <a:pt x="75" y="161"/>
                    <a:pt x="62" y="197"/>
                    <a:pt x="62" y="225"/>
                  </a:cubicBezTo>
                  <a:cubicBezTo>
                    <a:pt x="62" y="304"/>
                    <a:pt x="130" y="320"/>
                    <a:pt x="189" y="320"/>
                  </a:cubicBezTo>
                  <a:cubicBezTo>
                    <a:pt x="204" y="320"/>
                    <a:pt x="235" y="320"/>
                    <a:pt x="268" y="281"/>
                  </a:cubicBezTo>
                  <a:cubicBezTo>
                    <a:pt x="287" y="305"/>
                    <a:pt x="317" y="320"/>
                    <a:pt x="373" y="320"/>
                  </a:cubicBezTo>
                  <a:cubicBezTo>
                    <a:pt x="414" y="320"/>
                    <a:pt x="451" y="301"/>
                    <a:pt x="483" y="240"/>
                  </a:cubicBezTo>
                  <a:cubicBezTo>
                    <a:pt x="509" y="187"/>
                    <a:pt x="532" y="99"/>
                    <a:pt x="532" y="62"/>
                  </a:cubicBezTo>
                  <a:cubicBezTo>
                    <a:pt x="532" y="0"/>
                    <a:pt x="484" y="0"/>
                    <a:pt x="484" y="0"/>
                  </a:cubicBezTo>
                  <a:cubicBezTo>
                    <a:pt x="456" y="0"/>
                    <a:pt x="432" y="28"/>
                    <a:pt x="432" y="53"/>
                  </a:cubicBezTo>
                  <a:cubicBezTo>
                    <a:pt x="432" y="72"/>
                    <a:pt x="445" y="80"/>
                    <a:pt x="453" y="82"/>
                  </a:cubicBezTo>
                  <a:cubicBezTo>
                    <a:pt x="479" y="100"/>
                    <a:pt x="486" y="115"/>
                    <a:pt x="486" y="128"/>
                  </a:cubicBezTo>
                  <a:cubicBezTo>
                    <a:pt x="486" y="138"/>
                    <a:pt x="469" y="205"/>
                    <a:pt x="446" y="241"/>
                  </a:cubicBezTo>
                  <a:cubicBezTo>
                    <a:pt x="430" y="278"/>
                    <a:pt x="405" y="296"/>
                    <a:pt x="376" y="296"/>
                  </a:cubicBezTo>
                  <a:cubicBezTo>
                    <a:pt x="327" y="296"/>
                    <a:pt x="327" y="256"/>
                    <a:pt x="327" y="240"/>
                  </a:cubicBezTo>
                  <a:cubicBezTo>
                    <a:pt x="327" y="222"/>
                    <a:pt x="327" y="214"/>
                    <a:pt x="336" y="177"/>
                  </a:cubicBezTo>
                  <a:cubicBezTo>
                    <a:pt x="343" y="158"/>
                    <a:pt x="351" y="122"/>
                    <a:pt x="355" y="107"/>
                  </a:cubicBezTo>
                  <a:lnTo>
                    <a:pt x="364" y="6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27">
              <a:extLst>
                <a:ext uri="{FF2B5EF4-FFF2-40B4-BE49-F238E27FC236}">
                  <a16:creationId xmlns:a16="http://schemas.microsoft.com/office/drawing/2014/main" id="{E27D9488-3BE6-7B73-55EC-68AB59CAB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2751"/>
              <a:ext cx="80" cy="76"/>
            </a:xfrm>
            <a:custGeom>
              <a:avLst/>
              <a:gdLst>
                <a:gd name="T0" fmla="*/ 194 w 359"/>
                <a:gd name="T1" fmla="*/ 23 h 338"/>
                <a:gd name="T2" fmla="*/ 341 w 359"/>
                <a:gd name="T3" fmla="*/ 23 h 338"/>
                <a:gd name="T4" fmla="*/ 358 w 359"/>
                <a:gd name="T5" fmla="*/ 11 h 338"/>
                <a:gd name="T6" fmla="*/ 341 w 359"/>
                <a:gd name="T7" fmla="*/ 0 h 338"/>
                <a:gd name="T8" fmla="*/ 20 w 359"/>
                <a:gd name="T9" fmla="*/ 0 h 338"/>
                <a:gd name="T10" fmla="*/ 0 w 359"/>
                <a:gd name="T11" fmla="*/ 11 h 338"/>
                <a:gd name="T12" fmla="*/ 20 w 359"/>
                <a:gd name="T13" fmla="*/ 23 h 338"/>
                <a:gd name="T14" fmla="*/ 169 w 359"/>
                <a:gd name="T15" fmla="*/ 23 h 338"/>
                <a:gd name="T16" fmla="*/ 169 w 359"/>
                <a:gd name="T17" fmla="*/ 319 h 338"/>
                <a:gd name="T18" fmla="*/ 179 w 359"/>
                <a:gd name="T19" fmla="*/ 337 h 338"/>
                <a:gd name="T20" fmla="*/ 194 w 359"/>
                <a:gd name="T21" fmla="*/ 319 h 338"/>
                <a:gd name="T22" fmla="*/ 194 w 359"/>
                <a:gd name="T23" fmla="*/ 2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9" h="338">
                  <a:moveTo>
                    <a:pt x="194" y="23"/>
                  </a:moveTo>
                  <a:lnTo>
                    <a:pt x="341" y="23"/>
                  </a:lnTo>
                  <a:cubicBezTo>
                    <a:pt x="348" y="23"/>
                    <a:pt x="358" y="23"/>
                    <a:pt x="358" y="11"/>
                  </a:cubicBezTo>
                  <a:cubicBezTo>
                    <a:pt x="358" y="0"/>
                    <a:pt x="348" y="0"/>
                    <a:pt x="341" y="0"/>
                  </a:cubicBezTo>
                  <a:lnTo>
                    <a:pt x="20" y="0"/>
                  </a:lnTo>
                  <a:cubicBezTo>
                    <a:pt x="11" y="0"/>
                    <a:pt x="0" y="0"/>
                    <a:pt x="0" y="11"/>
                  </a:cubicBezTo>
                  <a:cubicBezTo>
                    <a:pt x="0" y="23"/>
                    <a:pt x="11" y="23"/>
                    <a:pt x="20" y="23"/>
                  </a:cubicBezTo>
                  <a:lnTo>
                    <a:pt x="169" y="23"/>
                  </a:lnTo>
                  <a:lnTo>
                    <a:pt x="169" y="319"/>
                  </a:lnTo>
                  <a:cubicBezTo>
                    <a:pt x="169" y="327"/>
                    <a:pt x="169" y="337"/>
                    <a:pt x="179" y="337"/>
                  </a:cubicBezTo>
                  <a:cubicBezTo>
                    <a:pt x="194" y="337"/>
                    <a:pt x="194" y="327"/>
                    <a:pt x="194" y="319"/>
                  </a:cubicBezTo>
                  <a:lnTo>
                    <a:pt x="194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28">
              <a:extLst>
                <a:ext uri="{FF2B5EF4-FFF2-40B4-BE49-F238E27FC236}">
                  <a16:creationId xmlns:a16="http://schemas.microsoft.com/office/drawing/2014/main" id="{F0B7D59F-7AC6-1E73-6C83-338E53B27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2822"/>
              <a:ext cx="89" cy="72"/>
            </a:xfrm>
            <a:custGeom>
              <a:avLst/>
              <a:gdLst>
                <a:gd name="T0" fmla="*/ 346 w 395"/>
                <a:gd name="T1" fmla="*/ 36 h 320"/>
                <a:gd name="T2" fmla="*/ 309 w 395"/>
                <a:gd name="T3" fmla="*/ 82 h 320"/>
                <a:gd name="T4" fmla="*/ 343 w 395"/>
                <a:gd name="T5" fmla="*/ 115 h 320"/>
                <a:gd name="T6" fmla="*/ 394 w 395"/>
                <a:gd name="T7" fmla="*/ 61 h 320"/>
                <a:gd name="T8" fmla="*/ 313 w 395"/>
                <a:gd name="T9" fmla="*/ 0 h 320"/>
                <a:gd name="T10" fmla="*/ 240 w 395"/>
                <a:gd name="T11" fmla="*/ 43 h 320"/>
                <a:gd name="T12" fmla="*/ 144 w 395"/>
                <a:gd name="T13" fmla="*/ 0 h 320"/>
                <a:gd name="T14" fmla="*/ 10 w 395"/>
                <a:gd name="T15" fmla="*/ 108 h 320"/>
                <a:gd name="T16" fmla="*/ 26 w 395"/>
                <a:gd name="T17" fmla="*/ 118 h 320"/>
                <a:gd name="T18" fmla="*/ 41 w 395"/>
                <a:gd name="T19" fmla="*/ 108 h 320"/>
                <a:gd name="T20" fmla="*/ 140 w 395"/>
                <a:gd name="T21" fmla="*/ 26 h 320"/>
                <a:gd name="T22" fmla="*/ 179 w 395"/>
                <a:gd name="T23" fmla="*/ 59 h 320"/>
                <a:gd name="T24" fmla="*/ 164 w 395"/>
                <a:gd name="T25" fmla="*/ 138 h 320"/>
                <a:gd name="T26" fmla="*/ 140 w 395"/>
                <a:gd name="T27" fmla="*/ 232 h 320"/>
                <a:gd name="T28" fmla="*/ 80 w 395"/>
                <a:gd name="T29" fmla="*/ 296 h 320"/>
                <a:gd name="T30" fmla="*/ 48 w 395"/>
                <a:gd name="T31" fmla="*/ 286 h 320"/>
                <a:gd name="T32" fmla="*/ 85 w 395"/>
                <a:gd name="T33" fmla="*/ 237 h 320"/>
                <a:gd name="T34" fmla="*/ 51 w 395"/>
                <a:gd name="T35" fmla="*/ 205 h 320"/>
                <a:gd name="T36" fmla="*/ 0 w 395"/>
                <a:gd name="T37" fmla="*/ 258 h 320"/>
                <a:gd name="T38" fmla="*/ 79 w 395"/>
                <a:gd name="T39" fmla="*/ 319 h 320"/>
                <a:gd name="T40" fmla="*/ 154 w 395"/>
                <a:gd name="T41" fmla="*/ 278 h 320"/>
                <a:gd name="T42" fmla="*/ 248 w 395"/>
                <a:gd name="T43" fmla="*/ 319 h 320"/>
                <a:gd name="T44" fmla="*/ 384 w 395"/>
                <a:gd name="T45" fmla="*/ 210 h 320"/>
                <a:gd name="T46" fmla="*/ 366 w 395"/>
                <a:gd name="T47" fmla="*/ 200 h 320"/>
                <a:gd name="T48" fmla="*/ 351 w 395"/>
                <a:gd name="T49" fmla="*/ 210 h 320"/>
                <a:gd name="T50" fmla="*/ 254 w 395"/>
                <a:gd name="T51" fmla="*/ 296 h 320"/>
                <a:gd name="T52" fmla="*/ 215 w 395"/>
                <a:gd name="T53" fmla="*/ 259 h 320"/>
                <a:gd name="T54" fmla="*/ 230 w 395"/>
                <a:gd name="T55" fmla="*/ 184 h 320"/>
                <a:gd name="T56" fmla="*/ 254 w 395"/>
                <a:gd name="T57" fmla="*/ 89 h 320"/>
                <a:gd name="T58" fmla="*/ 312 w 395"/>
                <a:gd name="T59" fmla="*/ 26 h 320"/>
                <a:gd name="T60" fmla="*/ 346 w 395"/>
                <a:gd name="T61" fmla="*/ 3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5" h="320">
                  <a:moveTo>
                    <a:pt x="346" y="36"/>
                  </a:moveTo>
                  <a:cubicBezTo>
                    <a:pt x="322" y="43"/>
                    <a:pt x="309" y="67"/>
                    <a:pt x="309" y="82"/>
                  </a:cubicBezTo>
                  <a:cubicBezTo>
                    <a:pt x="309" y="99"/>
                    <a:pt x="318" y="115"/>
                    <a:pt x="343" y="115"/>
                  </a:cubicBezTo>
                  <a:cubicBezTo>
                    <a:pt x="366" y="115"/>
                    <a:pt x="394" y="95"/>
                    <a:pt x="394" y="61"/>
                  </a:cubicBezTo>
                  <a:cubicBezTo>
                    <a:pt x="394" y="23"/>
                    <a:pt x="356" y="0"/>
                    <a:pt x="313" y="0"/>
                  </a:cubicBezTo>
                  <a:cubicBezTo>
                    <a:pt x="274" y="0"/>
                    <a:pt x="248" y="30"/>
                    <a:pt x="240" y="43"/>
                  </a:cubicBezTo>
                  <a:cubicBezTo>
                    <a:pt x="223" y="11"/>
                    <a:pt x="184" y="0"/>
                    <a:pt x="144" y="0"/>
                  </a:cubicBezTo>
                  <a:cubicBezTo>
                    <a:pt x="57" y="0"/>
                    <a:pt x="10" y="85"/>
                    <a:pt x="10" y="108"/>
                  </a:cubicBezTo>
                  <a:cubicBezTo>
                    <a:pt x="10" y="118"/>
                    <a:pt x="20" y="118"/>
                    <a:pt x="26" y="118"/>
                  </a:cubicBezTo>
                  <a:cubicBezTo>
                    <a:pt x="36" y="118"/>
                    <a:pt x="39" y="118"/>
                    <a:pt x="41" y="108"/>
                  </a:cubicBezTo>
                  <a:cubicBezTo>
                    <a:pt x="61" y="46"/>
                    <a:pt x="112" y="26"/>
                    <a:pt x="140" y="26"/>
                  </a:cubicBezTo>
                  <a:cubicBezTo>
                    <a:pt x="167" y="26"/>
                    <a:pt x="179" y="38"/>
                    <a:pt x="179" y="59"/>
                  </a:cubicBezTo>
                  <a:cubicBezTo>
                    <a:pt x="179" y="72"/>
                    <a:pt x="169" y="112"/>
                    <a:pt x="164" y="138"/>
                  </a:cubicBezTo>
                  <a:lnTo>
                    <a:pt x="140" y="232"/>
                  </a:lnTo>
                  <a:cubicBezTo>
                    <a:pt x="130" y="274"/>
                    <a:pt x="105" y="296"/>
                    <a:pt x="80" y="296"/>
                  </a:cubicBezTo>
                  <a:cubicBezTo>
                    <a:pt x="77" y="296"/>
                    <a:pt x="61" y="296"/>
                    <a:pt x="48" y="286"/>
                  </a:cubicBezTo>
                  <a:cubicBezTo>
                    <a:pt x="72" y="278"/>
                    <a:pt x="85" y="255"/>
                    <a:pt x="85" y="237"/>
                  </a:cubicBezTo>
                  <a:cubicBezTo>
                    <a:pt x="85" y="220"/>
                    <a:pt x="72" y="205"/>
                    <a:pt x="51" y="205"/>
                  </a:cubicBezTo>
                  <a:cubicBezTo>
                    <a:pt x="26" y="205"/>
                    <a:pt x="0" y="225"/>
                    <a:pt x="0" y="258"/>
                  </a:cubicBezTo>
                  <a:cubicBezTo>
                    <a:pt x="0" y="296"/>
                    <a:pt x="36" y="319"/>
                    <a:pt x="79" y="319"/>
                  </a:cubicBezTo>
                  <a:cubicBezTo>
                    <a:pt x="118" y="319"/>
                    <a:pt x="146" y="289"/>
                    <a:pt x="154" y="278"/>
                  </a:cubicBezTo>
                  <a:cubicBezTo>
                    <a:pt x="171" y="307"/>
                    <a:pt x="208" y="319"/>
                    <a:pt x="248" y="319"/>
                  </a:cubicBezTo>
                  <a:cubicBezTo>
                    <a:pt x="336" y="319"/>
                    <a:pt x="384" y="235"/>
                    <a:pt x="384" y="210"/>
                  </a:cubicBezTo>
                  <a:cubicBezTo>
                    <a:pt x="384" y="200"/>
                    <a:pt x="374" y="200"/>
                    <a:pt x="366" y="200"/>
                  </a:cubicBezTo>
                  <a:cubicBezTo>
                    <a:pt x="358" y="200"/>
                    <a:pt x="355" y="200"/>
                    <a:pt x="351" y="210"/>
                  </a:cubicBezTo>
                  <a:cubicBezTo>
                    <a:pt x="332" y="274"/>
                    <a:pt x="282" y="296"/>
                    <a:pt x="254" y="296"/>
                  </a:cubicBezTo>
                  <a:cubicBezTo>
                    <a:pt x="226" y="296"/>
                    <a:pt x="215" y="281"/>
                    <a:pt x="215" y="259"/>
                  </a:cubicBezTo>
                  <a:cubicBezTo>
                    <a:pt x="215" y="246"/>
                    <a:pt x="225" y="209"/>
                    <a:pt x="230" y="184"/>
                  </a:cubicBezTo>
                  <a:cubicBezTo>
                    <a:pt x="235" y="166"/>
                    <a:pt x="249" y="99"/>
                    <a:pt x="254" y="89"/>
                  </a:cubicBezTo>
                  <a:cubicBezTo>
                    <a:pt x="264" y="48"/>
                    <a:pt x="287" y="26"/>
                    <a:pt x="312" y="26"/>
                  </a:cubicBezTo>
                  <a:cubicBezTo>
                    <a:pt x="317" y="26"/>
                    <a:pt x="333" y="26"/>
                    <a:pt x="346" y="3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2" name="Line 29">
            <a:extLst>
              <a:ext uri="{FF2B5EF4-FFF2-40B4-BE49-F238E27FC236}">
                <a16:creationId xmlns:a16="http://schemas.microsoft.com/office/drawing/2014/main" id="{A4B9F493-9D2B-27B3-2DB3-9432A3F377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6936" y="4923597"/>
            <a:ext cx="1588" cy="25241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3" name="Group 30">
            <a:extLst>
              <a:ext uri="{FF2B5EF4-FFF2-40B4-BE49-F238E27FC236}">
                <a16:creationId xmlns:a16="http://schemas.microsoft.com/office/drawing/2014/main" id="{D505A7D8-955D-408F-F90B-C5D335508C7E}"/>
              </a:ext>
            </a:extLst>
          </p:cNvPr>
          <p:cNvGrpSpPr>
            <a:grpSpLocks/>
          </p:cNvGrpSpPr>
          <p:nvPr/>
        </p:nvGrpSpPr>
        <p:grpSpPr bwMode="auto">
          <a:xfrm>
            <a:off x="6490924" y="4960109"/>
            <a:ext cx="977900" cy="249238"/>
            <a:chOff x="2835" y="1996"/>
            <a:chExt cx="616" cy="157"/>
          </a:xfrm>
        </p:grpSpPr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id="{77A4EF68-AF12-DF1D-34AF-F4AE43EE6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1996"/>
              <a:ext cx="616" cy="155"/>
            </a:xfrm>
            <a:custGeom>
              <a:avLst/>
              <a:gdLst>
                <a:gd name="T0" fmla="*/ 1361 w 2723"/>
                <a:gd name="T1" fmla="*/ 688 h 689"/>
                <a:gd name="T2" fmla="*/ 0 w 2723"/>
                <a:gd name="T3" fmla="*/ 688 h 689"/>
                <a:gd name="T4" fmla="*/ 0 w 2723"/>
                <a:gd name="T5" fmla="*/ 0 h 689"/>
                <a:gd name="T6" fmla="*/ 2722 w 2723"/>
                <a:gd name="T7" fmla="*/ 0 h 689"/>
                <a:gd name="T8" fmla="*/ 2722 w 2723"/>
                <a:gd name="T9" fmla="*/ 688 h 689"/>
                <a:gd name="T10" fmla="*/ 1361 w 2723"/>
                <a:gd name="T11" fmla="*/ 6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3" h="689">
                  <a:moveTo>
                    <a:pt x="1361" y="688"/>
                  </a:moveTo>
                  <a:lnTo>
                    <a:pt x="0" y="688"/>
                  </a:lnTo>
                  <a:lnTo>
                    <a:pt x="0" y="0"/>
                  </a:lnTo>
                  <a:lnTo>
                    <a:pt x="2722" y="0"/>
                  </a:lnTo>
                  <a:lnTo>
                    <a:pt x="2722" y="688"/>
                  </a:lnTo>
                  <a:lnTo>
                    <a:pt x="1361" y="68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32">
              <a:extLst>
                <a:ext uri="{FF2B5EF4-FFF2-40B4-BE49-F238E27FC236}">
                  <a16:creationId xmlns:a16="http://schemas.microsoft.com/office/drawing/2014/main" id="{44D8FF4B-41AF-A72C-CEC2-83FCEE735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061"/>
              <a:ext cx="57" cy="92"/>
            </a:xfrm>
            <a:custGeom>
              <a:avLst/>
              <a:gdLst>
                <a:gd name="T0" fmla="*/ 253 w 257"/>
                <a:gd name="T1" fmla="*/ 39 h 409"/>
                <a:gd name="T2" fmla="*/ 256 w 257"/>
                <a:gd name="T3" fmla="*/ 25 h 409"/>
                <a:gd name="T4" fmla="*/ 240 w 257"/>
                <a:gd name="T5" fmla="*/ 7 h 409"/>
                <a:gd name="T6" fmla="*/ 219 w 257"/>
                <a:gd name="T7" fmla="*/ 19 h 409"/>
                <a:gd name="T8" fmla="*/ 212 w 257"/>
                <a:gd name="T9" fmla="*/ 54 h 409"/>
                <a:gd name="T10" fmla="*/ 201 w 257"/>
                <a:gd name="T11" fmla="*/ 105 h 409"/>
                <a:gd name="T12" fmla="*/ 175 w 257"/>
                <a:gd name="T13" fmla="*/ 218 h 409"/>
                <a:gd name="T14" fmla="*/ 115 w 257"/>
                <a:gd name="T15" fmla="*/ 272 h 409"/>
                <a:gd name="T16" fmla="*/ 78 w 257"/>
                <a:gd name="T17" fmla="*/ 220 h 409"/>
                <a:gd name="T18" fmla="*/ 108 w 257"/>
                <a:gd name="T19" fmla="*/ 97 h 409"/>
                <a:gd name="T20" fmla="*/ 118 w 257"/>
                <a:gd name="T21" fmla="*/ 52 h 409"/>
                <a:gd name="T22" fmla="*/ 72 w 257"/>
                <a:gd name="T23" fmla="*/ 0 h 409"/>
                <a:gd name="T24" fmla="*/ 0 w 257"/>
                <a:gd name="T25" fmla="*/ 97 h 409"/>
                <a:gd name="T26" fmla="*/ 7 w 257"/>
                <a:gd name="T27" fmla="*/ 105 h 409"/>
                <a:gd name="T28" fmla="*/ 16 w 257"/>
                <a:gd name="T29" fmla="*/ 91 h 409"/>
                <a:gd name="T30" fmla="*/ 72 w 257"/>
                <a:gd name="T31" fmla="*/ 15 h 409"/>
                <a:gd name="T32" fmla="*/ 85 w 257"/>
                <a:gd name="T33" fmla="*/ 34 h 409"/>
                <a:gd name="T34" fmla="*/ 76 w 257"/>
                <a:gd name="T35" fmla="*/ 79 h 409"/>
                <a:gd name="T36" fmla="*/ 44 w 257"/>
                <a:gd name="T37" fmla="*/ 211 h 409"/>
                <a:gd name="T38" fmla="*/ 111 w 257"/>
                <a:gd name="T39" fmla="*/ 287 h 409"/>
                <a:gd name="T40" fmla="*/ 166 w 257"/>
                <a:gd name="T41" fmla="*/ 259 h 409"/>
                <a:gd name="T42" fmla="*/ 132 w 257"/>
                <a:gd name="T43" fmla="*/ 357 h 409"/>
                <a:gd name="T44" fmla="*/ 71 w 257"/>
                <a:gd name="T45" fmla="*/ 396 h 409"/>
                <a:gd name="T46" fmla="*/ 29 w 257"/>
                <a:gd name="T47" fmla="*/ 369 h 409"/>
                <a:gd name="T48" fmla="*/ 54 w 257"/>
                <a:gd name="T49" fmla="*/ 362 h 409"/>
                <a:gd name="T50" fmla="*/ 63 w 257"/>
                <a:gd name="T51" fmla="*/ 335 h 409"/>
                <a:gd name="T52" fmla="*/ 42 w 257"/>
                <a:gd name="T53" fmla="*/ 312 h 409"/>
                <a:gd name="T54" fmla="*/ 10 w 257"/>
                <a:gd name="T55" fmla="*/ 354 h 409"/>
                <a:gd name="T56" fmla="*/ 71 w 257"/>
                <a:gd name="T57" fmla="*/ 408 h 409"/>
                <a:gd name="T58" fmla="*/ 199 w 257"/>
                <a:gd name="T59" fmla="*/ 279 h 409"/>
                <a:gd name="T60" fmla="*/ 253 w 257"/>
                <a:gd name="T61" fmla="*/ 3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7" h="409">
                  <a:moveTo>
                    <a:pt x="253" y="39"/>
                  </a:moveTo>
                  <a:cubicBezTo>
                    <a:pt x="256" y="30"/>
                    <a:pt x="256" y="28"/>
                    <a:pt x="256" y="25"/>
                  </a:cubicBezTo>
                  <a:cubicBezTo>
                    <a:pt x="256" y="12"/>
                    <a:pt x="248" y="7"/>
                    <a:pt x="240" y="7"/>
                  </a:cubicBezTo>
                  <a:cubicBezTo>
                    <a:pt x="234" y="7"/>
                    <a:pt x="225" y="10"/>
                    <a:pt x="219" y="19"/>
                  </a:cubicBezTo>
                  <a:cubicBezTo>
                    <a:pt x="218" y="24"/>
                    <a:pt x="214" y="43"/>
                    <a:pt x="212" y="54"/>
                  </a:cubicBezTo>
                  <a:cubicBezTo>
                    <a:pt x="209" y="70"/>
                    <a:pt x="204" y="88"/>
                    <a:pt x="201" y="105"/>
                  </a:cubicBezTo>
                  <a:lnTo>
                    <a:pt x="175" y="218"/>
                  </a:lnTo>
                  <a:cubicBezTo>
                    <a:pt x="174" y="227"/>
                    <a:pt x="150" y="272"/>
                    <a:pt x="115" y="272"/>
                  </a:cubicBezTo>
                  <a:cubicBezTo>
                    <a:pt x="85" y="272"/>
                    <a:pt x="78" y="245"/>
                    <a:pt x="78" y="220"/>
                  </a:cubicBezTo>
                  <a:cubicBezTo>
                    <a:pt x="78" y="191"/>
                    <a:pt x="89" y="154"/>
                    <a:pt x="108" y="97"/>
                  </a:cubicBezTo>
                  <a:cubicBezTo>
                    <a:pt x="116" y="72"/>
                    <a:pt x="118" y="64"/>
                    <a:pt x="118" y="52"/>
                  </a:cubicBezTo>
                  <a:cubicBezTo>
                    <a:pt x="118" y="24"/>
                    <a:pt x="101" y="0"/>
                    <a:pt x="72" y="0"/>
                  </a:cubicBezTo>
                  <a:cubicBezTo>
                    <a:pt x="21" y="0"/>
                    <a:pt x="0" y="91"/>
                    <a:pt x="0" y="97"/>
                  </a:cubicBezTo>
                  <a:cubicBezTo>
                    <a:pt x="0" y="105"/>
                    <a:pt x="5" y="105"/>
                    <a:pt x="7" y="105"/>
                  </a:cubicBezTo>
                  <a:cubicBezTo>
                    <a:pt x="13" y="105"/>
                    <a:pt x="13" y="102"/>
                    <a:pt x="16" y="91"/>
                  </a:cubicBezTo>
                  <a:cubicBezTo>
                    <a:pt x="30" y="33"/>
                    <a:pt x="54" y="15"/>
                    <a:pt x="72" y="15"/>
                  </a:cubicBezTo>
                  <a:cubicBezTo>
                    <a:pt x="76" y="15"/>
                    <a:pt x="85" y="15"/>
                    <a:pt x="85" y="34"/>
                  </a:cubicBezTo>
                  <a:cubicBezTo>
                    <a:pt x="85" y="51"/>
                    <a:pt x="80" y="66"/>
                    <a:pt x="76" y="79"/>
                  </a:cubicBezTo>
                  <a:cubicBezTo>
                    <a:pt x="54" y="145"/>
                    <a:pt x="44" y="182"/>
                    <a:pt x="44" y="211"/>
                  </a:cubicBezTo>
                  <a:cubicBezTo>
                    <a:pt x="44" y="268"/>
                    <a:pt x="78" y="287"/>
                    <a:pt x="111" y="287"/>
                  </a:cubicBezTo>
                  <a:cubicBezTo>
                    <a:pt x="133" y="287"/>
                    <a:pt x="152" y="277"/>
                    <a:pt x="166" y="259"/>
                  </a:cubicBezTo>
                  <a:cubicBezTo>
                    <a:pt x="159" y="290"/>
                    <a:pt x="154" y="321"/>
                    <a:pt x="132" y="357"/>
                  </a:cubicBezTo>
                  <a:cubicBezTo>
                    <a:pt x="116" y="378"/>
                    <a:pt x="95" y="396"/>
                    <a:pt x="71" y="396"/>
                  </a:cubicBezTo>
                  <a:cubicBezTo>
                    <a:pt x="63" y="396"/>
                    <a:pt x="38" y="393"/>
                    <a:pt x="29" y="369"/>
                  </a:cubicBezTo>
                  <a:cubicBezTo>
                    <a:pt x="38" y="369"/>
                    <a:pt x="44" y="369"/>
                    <a:pt x="54" y="362"/>
                  </a:cubicBezTo>
                  <a:cubicBezTo>
                    <a:pt x="57" y="357"/>
                    <a:pt x="63" y="348"/>
                    <a:pt x="63" y="335"/>
                  </a:cubicBezTo>
                  <a:cubicBezTo>
                    <a:pt x="63" y="315"/>
                    <a:pt x="47" y="312"/>
                    <a:pt x="42" y="312"/>
                  </a:cubicBezTo>
                  <a:cubicBezTo>
                    <a:pt x="30" y="312"/>
                    <a:pt x="10" y="323"/>
                    <a:pt x="10" y="354"/>
                  </a:cubicBezTo>
                  <a:cubicBezTo>
                    <a:pt x="10" y="386"/>
                    <a:pt x="37" y="408"/>
                    <a:pt x="71" y="408"/>
                  </a:cubicBezTo>
                  <a:cubicBezTo>
                    <a:pt x="128" y="408"/>
                    <a:pt x="185" y="351"/>
                    <a:pt x="199" y="279"/>
                  </a:cubicBezTo>
                  <a:lnTo>
                    <a:pt x="253" y="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 33">
              <a:extLst>
                <a:ext uri="{FF2B5EF4-FFF2-40B4-BE49-F238E27FC236}">
                  <a16:creationId xmlns:a16="http://schemas.microsoft.com/office/drawing/2014/main" id="{A86E0D67-59E6-C399-C527-1800B6632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2101"/>
              <a:ext cx="53" cy="45"/>
            </a:xfrm>
            <a:custGeom>
              <a:avLst/>
              <a:gdLst>
                <a:gd name="T0" fmla="*/ 29 w 237"/>
                <a:gd name="T1" fmla="*/ 169 h 201"/>
                <a:gd name="T2" fmla="*/ 25 w 237"/>
                <a:gd name="T3" fmla="*/ 187 h 201"/>
                <a:gd name="T4" fmla="*/ 39 w 237"/>
                <a:gd name="T5" fmla="*/ 200 h 201"/>
                <a:gd name="T6" fmla="*/ 54 w 237"/>
                <a:gd name="T7" fmla="*/ 190 h 201"/>
                <a:gd name="T8" fmla="*/ 60 w 237"/>
                <a:gd name="T9" fmla="*/ 163 h 201"/>
                <a:gd name="T10" fmla="*/ 69 w 237"/>
                <a:gd name="T11" fmla="*/ 124 h 201"/>
                <a:gd name="T12" fmla="*/ 76 w 237"/>
                <a:gd name="T13" fmla="*/ 93 h 201"/>
                <a:gd name="T14" fmla="*/ 91 w 237"/>
                <a:gd name="T15" fmla="*/ 54 h 201"/>
                <a:gd name="T16" fmla="*/ 150 w 237"/>
                <a:gd name="T17" fmla="*/ 12 h 201"/>
                <a:gd name="T18" fmla="*/ 172 w 237"/>
                <a:gd name="T19" fmla="*/ 43 h 201"/>
                <a:gd name="T20" fmla="*/ 150 w 237"/>
                <a:gd name="T21" fmla="*/ 138 h 201"/>
                <a:gd name="T22" fmla="*/ 144 w 237"/>
                <a:gd name="T23" fmla="*/ 161 h 201"/>
                <a:gd name="T24" fmla="*/ 180 w 237"/>
                <a:gd name="T25" fmla="*/ 200 h 201"/>
                <a:gd name="T26" fmla="*/ 236 w 237"/>
                <a:gd name="T27" fmla="*/ 133 h 201"/>
                <a:gd name="T28" fmla="*/ 230 w 237"/>
                <a:gd name="T29" fmla="*/ 126 h 201"/>
                <a:gd name="T30" fmla="*/ 222 w 237"/>
                <a:gd name="T31" fmla="*/ 135 h 201"/>
                <a:gd name="T32" fmla="*/ 182 w 237"/>
                <a:gd name="T33" fmla="*/ 188 h 201"/>
                <a:gd name="T34" fmla="*/ 172 w 237"/>
                <a:gd name="T35" fmla="*/ 172 h 201"/>
                <a:gd name="T36" fmla="*/ 182 w 237"/>
                <a:gd name="T37" fmla="*/ 136 h 201"/>
                <a:gd name="T38" fmla="*/ 202 w 237"/>
                <a:gd name="T39" fmla="*/ 51 h 201"/>
                <a:gd name="T40" fmla="*/ 152 w 237"/>
                <a:gd name="T41" fmla="*/ 0 h 201"/>
                <a:gd name="T42" fmla="*/ 86 w 237"/>
                <a:gd name="T43" fmla="*/ 39 h 201"/>
                <a:gd name="T44" fmla="*/ 46 w 237"/>
                <a:gd name="T45" fmla="*/ 0 h 201"/>
                <a:gd name="T46" fmla="*/ 14 w 237"/>
                <a:gd name="T47" fmla="*/ 25 h 201"/>
                <a:gd name="T48" fmla="*/ 0 w 237"/>
                <a:gd name="T49" fmla="*/ 69 h 201"/>
                <a:gd name="T50" fmla="*/ 7 w 237"/>
                <a:gd name="T51" fmla="*/ 73 h 201"/>
                <a:gd name="T52" fmla="*/ 16 w 237"/>
                <a:gd name="T53" fmla="*/ 61 h 201"/>
                <a:gd name="T54" fmla="*/ 44 w 237"/>
                <a:gd name="T55" fmla="*/ 12 h 201"/>
                <a:gd name="T56" fmla="*/ 56 w 237"/>
                <a:gd name="T57" fmla="*/ 34 h 201"/>
                <a:gd name="T58" fmla="*/ 50 w 237"/>
                <a:gd name="T59" fmla="*/ 72 h 201"/>
                <a:gd name="T60" fmla="*/ 40 w 237"/>
                <a:gd name="T61" fmla="*/ 111 h 201"/>
                <a:gd name="T62" fmla="*/ 29 w 237"/>
                <a:gd name="T63" fmla="*/ 1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" h="201">
                  <a:moveTo>
                    <a:pt x="29" y="169"/>
                  </a:moveTo>
                  <a:cubicBezTo>
                    <a:pt x="29" y="173"/>
                    <a:pt x="25" y="185"/>
                    <a:pt x="25" y="187"/>
                  </a:cubicBezTo>
                  <a:cubicBezTo>
                    <a:pt x="25" y="197"/>
                    <a:pt x="33" y="200"/>
                    <a:pt x="39" y="200"/>
                  </a:cubicBezTo>
                  <a:cubicBezTo>
                    <a:pt x="46" y="200"/>
                    <a:pt x="52" y="196"/>
                    <a:pt x="54" y="190"/>
                  </a:cubicBezTo>
                  <a:cubicBezTo>
                    <a:pt x="55" y="187"/>
                    <a:pt x="60" y="172"/>
                    <a:pt x="60" y="163"/>
                  </a:cubicBezTo>
                  <a:cubicBezTo>
                    <a:pt x="63" y="154"/>
                    <a:pt x="65" y="135"/>
                    <a:pt x="69" y="124"/>
                  </a:cubicBezTo>
                  <a:cubicBezTo>
                    <a:pt x="72" y="114"/>
                    <a:pt x="73" y="105"/>
                    <a:pt x="76" y="93"/>
                  </a:cubicBezTo>
                  <a:cubicBezTo>
                    <a:pt x="80" y="75"/>
                    <a:pt x="80" y="72"/>
                    <a:pt x="91" y="54"/>
                  </a:cubicBezTo>
                  <a:cubicBezTo>
                    <a:pt x="103" y="36"/>
                    <a:pt x="120" y="12"/>
                    <a:pt x="150" y="12"/>
                  </a:cubicBezTo>
                  <a:cubicBezTo>
                    <a:pt x="172" y="12"/>
                    <a:pt x="172" y="34"/>
                    <a:pt x="172" y="43"/>
                  </a:cubicBezTo>
                  <a:cubicBezTo>
                    <a:pt x="172" y="70"/>
                    <a:pt x="157" y="118"/>
                    <a:pt x="150" y="138"/>
                  </a:cubicBezTo>
                  <a:cubicBezTo>
                    <a:pt x="146" y="151"/>
                    <a:pt x="144" y="154"/>
                    <a:pt x="144" y="161"/>
                  </a:cubicBezTo>
                  <a:cubicBezTo>
                    <a:pt x="144" y="185"/>
                    <a:pt x="162" y="200"/>
                    <a:pt x="180" y="200"/>
                  </a:cubicBezTo>
                  <a:cubicBezTo>
                    <a:pt x="219" y="200"/>
                    <a:pt x="236" y="140"/>
                    <a:pt x="236" y="133"/>
                  </a:cubicBezTo>
                  <a:cubicBezTo>
                    <a:pt x="236" y="126"/>
                    <a:pt x="232" y="126"/>
                    <a:pt x="230" y="126"/>
                  </a:cubicBezTo>
                  <a:cubicBezTo>
                    <a:pt x="226" y="126"/>
                    <a:pt x="225" y="129"/>
                    <a:pt x="222" y="135"/>
                  </a:cubicBezTo>
                  <a:cubicBezTo>
                    <a:pt x="214" y="169"/>
                    <a:pt x="197" y="188"/>
                    <a:pt x="182" y="188"/>
                  </a:cubicBezTo>
                  <a:cubicBezTo>
                    <a:pt x="174" y="188"/>
                    <a:pt x="172" y="182"/>
                    <a:pt x="172" y="172"/>
                  </a:cubicBezTo>
                  <a:cubicBezTo>
                    <a:pt x="172" y="161"/>
                    <a:pt x="174" y="155"/>
                    <a:pt x="182" y="136"/>
                  </a:cubicBezTo>
                  <a:cubicBezTo>
                    <a:pt x="185" y="123"/>
                    <a:pt x="202" y="75"/>
                    <a:pt x="202" y="51"/>
                  </a:cubicBezTo>
                  <a:cubicBezTo>
                    <a:pt x="202" y="7"/>
                    <a:pt x="172" y="0"/>
                    <a:pt x="152" y="0"/>
                  </a:cubicBezTo>
                  <a:cubicBezTo>
                    <a:pt x="119" y="0"/>
                    <a:pt x="97" y="24"/>
                    <a:pt x="86" y="39"/>
                  </a:cubicBezTo>
                  <a:cubicBezTo>
                    <a:pt x="84" y="10"/>
                    <a:pt x="60" y="0"/>
                    <a:pt x="46" y="0"/>
                  </a:cubicBezTo>
                  <a:cubicBezTo>
                    <a:pt x="29" y="0"/>
                    <a:pt x="18" y="15"/>
                    <a:pt x="14" y="25"/>
                  </a:cubicBezTo>
                  <a:cubicBezTo>
                    <a:pt x="5" y="39"/>
                    <a:pt x="0" y="66"/>
                    <a:pt x="0" y="69"/>
                  </a:cubicBezTo>
                  <a:cubicBezTo>
                    <a:pt x="0" y="73"/>
                    <a:pt x="5" y="73"/>
                    <a:pt x="7" y="73"/>
                  </a:cubicBezTo>
                  <a:cubicBezTo>
                    <a:pt x="13" y="73"/>
                    <a:pt x="13" y="72"/>
                    <a:pt x="16" y="61"/>
                  </a:cubicBezTo>
                  <a:cubicBezTo>
                    <a:pt x="22" y="34"/>
                    <a:pt x="29" y="12"/>
                    <a:pt x="44" y="12"/>
                  </a:cubicBezTo>
                  <a:cubicBezTo>
                    <a:pt x="54" y="12"/>
                    <a:pt x="56" y="21"/>
                    <a:pt x="56" y="34"/>
                  </a:cubicBezTo>
                  <a:cubicBezTo>
                    <a:pt x="56" y="43"/>
                    <a:pt x="54" y="60"/>
                    <a:pt x="50" y="72"/>
                  </a:cubicBezTo>
                  <a:cubicBezTo>
                    <a:pt x="47" y="82"/>
                    <a:pt x="44" y="102"/>
                    <a:pt x="40" y="111"/>
                  </a:cubicBezTo>
                  <a:lnTo>
                    <a:pt x="29" y="1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 34">
              <a:extLst>
                <a:ext uri="{FF2B5EF4-FFF2-40B4-BE49-F238E27FC236}">
                  <a16:creationId xmlns:a16="http://schemas.microsoft.com/office/drawing/2014/main" id="{0FFD4073-80E6-3E9E-E0BA-023BCA101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2086"/>
              <a:ext cx="76" cy="5"/>
            </a:xfrm>
            <a:custGeom>
              <a:avLst/>
              <a:gdLst>
                <a:gd name="T0" fmla="*/ 319 w 338"/>
                <a:gd name="T1" fmla="*/ 27 h 28"/>
                <a:gd name="T2" fmla="*/ 337 w 338"/>
                <a:gd name="T3" fmla="*/ 12 h 28"/>
                <a:gd name="T4" fmla="*/ 319 w 338"/>
                <a:gd name="T5" fmla="*/ 0 h 28"/>
                <a:gd name="T6" fmla="*/ 18 w 338"/>
                <a:gd name="T7" fmla="*/ 0 h 28"/>
                <a:gd name="T8" fmla="*/ 0 w 338"/>
                <a:gd name="T9" fmla="*/ 12 h 28"/>
                <a:gd name="T10" fmla="*/ 18 w 338"/>
                <a:gd name="T11" fmla="*/ 27 h 28"/>
                <a:gd name="T12" fmla="*/ 319 w 338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8">
                  <a:moveTo>
                    <a:pt x="319" y="27"/>
                  </a:moveTo>
                  <a:cubicBezTo>
                    <a:pt x="328" y="27"/>
                    <a:pt x="337" y="27"/>
                    <a:pt x="337" y="12"/>
                  </a:cubicBezTo>
                  <a:cubicBezTo>
                    <a:pt x="337" y="0"/>
                    <a:pt x="328" y="0"/>
                    <a:pt x="319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2"/>
                  </a:cubicBezTo>
                  <a:cubicBezTo>
                    <a:pt x="0" y="27"/>
                    <a:pt x="9" y="27"/>
                    <a:pt x="18" y="27"/>
                  </a:cubicBezTo>
                  <a:lnTo>
                    <a:pt x="319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35">
              <a:extLst>
                <a:ext uri="{FF2B5EF4-FFF2-40B4-BE49-F238E27FC236}">
                  <a16:creationId xmlns:a16="http://schemas.microsoft.com/office/drawing/2014/main" id="{0E8E2679-6DA6-3D16-5C6B-B369956BD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060"/>
              <a:ext cx="95" cy="65"/>
            </a:xfrm>
            <a:custGeom>
              <a:avLst/>
              <a:gdLst>
                <a:gd name="T0" fmla="*/ 290 w 424"/>
                <a:gd name="T1" fmla="*/ 61 h 292"/>
                <a:gd name="T2" fmla="*/ 295 w 424"/>
                <a:gd name="T3" fmla="*/ 33 h 292"/>
                <a:gd name="T4" fmla="*/ 269 w 424"/>
                <a:gd name="T5" fmla="*/ 6 h 292"/>
                <a:gd name="T6" fmla="*/ 232 w 424"/>
                <a:gd name="T7" fmla="*/ 39 h 292"/>
                <a:gd name="T8" fmla="*/ 204 w 424"/>
                <a:gd name="T9" fmla="*/ 169 h 292"/>
                <a:gd name="T10" fmla="*/ 199 w 424"/>
                <a:gd name="T11" fmla="*/ 206 h 292"/>
                <a:gd name="T12" fmla="*/ 202 w 424"/>
                <a:gd name="T13" fmla="*/ 226 h 292"/>
                <a:gd name="T14" fmla="*/ 154 w 424"/>
                <a:gd name="T15" fmla="*/ 269 h 292"/>
                <a:gd name="T16" fmla="*/ 110 w 424"/>
                <a:gd name="T17" fmla="*/ 217 h 292"/>
                <a:gd name="T18" fmla="*/ 140 w 424"/>
                <a:gd name="T19" fmla="*/ 97 h 292"/>
                <a:gd name="T20" fmla="*/ 149 w 424"/>
                <a:gd name="T21" fmla="*/ 57 h 292"/>
                <a:gd name="T22" fmla="*/ 86 w 424"/>
                <a:gd name="T23" fmla="*/ 0 h 292"/>
                <a:gd name="T24" fmla="*/ 0 w 424"/>
                <a:gd name="T25" fmla="*/ 99 h 292"/>
                <a:gd name="T26" fmla="*/ 14 w 424"/>
                <a:gd name="T27" fmla="*/ 108 h 292"/>
                <a:gd name="T28" fmla="*/ 26 w 424"/>
                <a:gd name="T29" fmla="*/ 100 h 292"/>
                <a:gd name="T30" fmla="*/ 84 w 424"/>
                <a:gd name="T31" fmla="*/ 24 h 292"/>
                <a:gd name="T32" fmla="*/ 93 w 424"/>
                <a:gd name="T33" fmla="*/ 37 h 292"/>
                <a:gd name="T34" fmla="*/ 80 w 424"/>
                <a:gd name="T35" fmla="*/ 87 h 292"/>
                <a:gd name="T36" fmla="*/ 50 w 424"/>
                <a:gd name="T37" fmla="*/ 205 h 292"/>
                <a:gd name="T38" fmla="*/ 150 w 424"/>
                <a:gd name="T39" fmla="*/ 291 h 292"/>
                <a:gd name="T40" fmla="*/ 213 w 424"/>
                <a:gd name="T41" fmla="*/ 256 h 292"/>
                <a:gd name="T42" fmla="*/ 296 w 424"/>
                <a:gd name="T43" fmla="*/ 291 h 292"/>
                <a:gd name="T44" fmla="*/ 384 w 424"/>
                <a:gd name="T45" fmla="*/ 218 h 292"/>
                <a:gd name="T46" fmla="*/ 423 w 424"/>
                <a:gd name="T47" fmla="*/ 57 h 292"/>
                <a:gd name="T48" fmla="*/ 385 w 424"/>
                <a:gd name="T49" fmla="*/ 0 h 292"/>
                <a:gd name="T50" fmla="*/ 344 w 424"/>
                <a:gd name="T51" fmla="*/ 48 h 292"/>
                <a:gd name="T52" fmla="*/ 360 w 424"/>
                <a:gd name="T53" fmla="*/ 75 h 292"/>
                <a:gd name="T54" fmla="*/ 387 w 424"/>
                <a:gd name="T55" fmla="*/ 117 h 292"/>
                <a:gd name="T56" fmla="*/ 355 w 424"/>
                <a:gd name="T57" fmla="*/ 220 h 292"/>
                <a:gd name="T58" fmla="*/ 299 w 424"/>
                <a:gd name="T59" fmla="*/ 269 h 292"/>
                <a:gd name="T60" fmla="*/ 260 w 424"/>
                <a:gd name="T61" fmla="*/ 218 h 292"/>
                <a:gd name="T62" fmla="*/ 268 w 424"/>
                <a:gd name="T63" fmla="*/ 161 h 292"/>
                <a:gd name="T64" fmla="*/ 282 w 424"/>
                <a:gd name="T65" fmla="*/ 97 h 292"/>
                <a:gd name="T66" fmla="*/ 290 w 424"/>
                <a:gd name="T67" fmla="*/ 6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4" h="292">
                  <a:moveTo>
                    <a:pt x="290" y="61"/>
                  </a:moveTo>
                  <a:cubicBezTo>
                    <a:pt x="291" y="54"/>
                    <a:pt x="295" y="37"/>
                    <a:pt x="295" y="33"/>
                  </a:cubicBezTo>
                  <a:cubicBezTo>
                    <a:pt x="295" y="19"/>
                    <a:pt x="285" y="6"/>
                    <a:pt x="269" y="6"/>
                  </a:cubicBezTo>
                  <a:cubicBezTo>
                    <a:pt x="260" y="6"/>
                    <a:pt x="240" y="10"/>
                    <a:pt x="232" y="39"/>
                  </a:cubicBezTo>
                  <a:cubicBezTo>
                    <a:pt x="222" y="79"/>
                    <a:pt x="213" y="126"/>
                    <a:pt x="204" y="169"/>
                  </a:cubicBezTo>
                  <a:cubicBezTo>
                    <a:pt x="199" y="190"/>
                    <a:pt x="199" y="199"/>
                    <a:pt x="199" y="206"/>
                  </a:cubicBezTo>
                  <a:cubicBezTo>
                    <a:pt x="199" y="224"/>
                    <a:pt x="202" y="224"/>
                    <a:pt x="202" y="226"/>
                  </a:cubicBezTo>
                  <a:cubicBezTo>
                    <a:pt x="202" y="232"/>
                    <a:pt x="187" y="269"/>
                    <a:pt x="154" y="269"/>
                  </a:cubicBezTo>
                  <a:cubicBezTo>
                    <a:pt x="110" y="269"/>
                    <a:pt x="110" y="232"/>
                    <a:pt x="110" y="217"/>
                  </a:cubicBezTo>
                  <a:cubicBezTo>
                    <a:pt x="110" y="190"/>
                    <a:pt x="116" y="161"/>
                    <a:pt x="140" y="97"/>
                  </a:cubicBezTo>
                  <a:cubicBezTo>
                    <a:pt x="142" y="82"/>
                    <a:pt x="149" y="69"/>
                    <a:pt x="149" y="57"/>
                  </a:cubicBezTo>
                  <a:cubicBezTo>
                    <a:pt x="149" y="21"/>
                    <a:pt x="116" y="0"/>
                    <a:pt x="86" y="0"/>
                  </a:cubicBezTo>
                  <a:cubicBezTo>
                    <a:pt x="29" y="0"/>
                    <a:pt x="0" y="87"/>
                    <a:pt x="0" y="99"/>
                  </a:cubicBezTo>
                  <a:cubicBezTo>
                    <a:pt x="0" y="108"/>
                    <a:pt x="9" y="108"/>
                    <a:pt x="14" y="108"/>
                  </a:cubicBezTo>
                  <a:cubicBezTo>
                    <a:pt x="21" y="108"/>
                    <a:pt x="24" y="108"/>
                    <a:pt x="26" y="100"/>
                  </a:cubicBezTo>
                  <a:cubicBezTo>
                    <a:pt x="44" y="30"/>
                    <a:pt x="73" y="24"/>
                    <a:pt x="84" y="24"/>
                  </a:cubicBezTo>
                  <a:cubicBezTo>
                    <a:pt x="86" y="24"/>
                    <a:pt x="93" y="24"/>
                    <a:pt x="93" y="37"/>
                  </a:cubicBezTo>
                  <a:cubicBezTo>
                    <a:pt x="93" y="52"/>
                    <a:pt x="86" y="69"/>
                    <a:pt x="80" y="87"/>
                  </a:cubicBezTo>
                  <a:cubicBezTo>
                    <a:pt x="60" y="146"/>
                    <a:pt x="50" y="179"/>
                    <a:pt x="50" y="205"/>
                  </a:cubicBezTo>
                  <a:cubicBezTo>
                    <a:pt x="50" y="277"/>
                    <a:pt x="103" y="291"/>
                    <a:pt x="150" y="291"/>
                  </a:cubicBezTo>
                  <a:cubicBezTo>
                    <a:pt x="162" y="291"/>
                    <a:pt x="187" y="291"/>
                    <a:pt x="213" y="256"/>
                  </a:cubicBezTo>
                  <a:cubicBezTo>
                    <a:pt x="229" y="278"/>
                    <a:pt x="252" y="291"/>
                    <a:pt x="296" y="291"/>
                  </a:cubicBezTo>
                  <a:cubicBezTo>
                    <a:pt x="329" y="291"/>
                    <a:pt x="359" y="274"/>
                    <a:pt x="384" y="218"/>
                  </a:cubicBezTo>
                  <a:cubicBezTo>
                    <a:pt x="405" y="170"/>
                    <a:pt x="423" y="90"/>
                    <a:pt x="423" y="57"/>
                  </a:cubicBezTo>
                  <a:cubicBezTo>
                    <a:pt x="423" y="0"/>
                    <a:pt x="385" y="0"/>
                    <a:pt x="385" y="0"/>
                  </a:cubicBezTo>
                  <a:cubicBezTo>
                    <a:pt x="363" y="0"/>
                    <a:pt x="344" y="25"/>
                    <a:pt x="344" y="48"/>
                  </a:cubicBezTo>
                  <a:cubicBezTo>
                    <a:pt x="344" y="66"/>
                    <a:pt x="354" y="73"/>
                    <a:pt x="360" y="75"/>
                  </a:cubicBezTo>
                  <a:cubicBezTo>
                    <a:pt x="381" y="91"/>
                    <a:pt x="387" y="105"/>
                    <a:pt x="387" y="117"/>
                  </a:cubicBezTo>
                  <a:cubicBezTo>
                    <a:pt x="387" y="126"/>
                    <a:pt x="374" y="187"/>
                    <a:pt x="355" y="220"/>
                  </a:cubicBezTo>
                  <a:cubicBezTo>
                    <a:pt x="342" y="253"/>
                    <a:pt x="323" y="269"/>
                    <a:pt x="299" y="269"/>
                  </a:cubicBezTo>
                  <a:cubicBezTo>
                    <a:pt x="260" y="269"/>
                    <a:pt x="260" y="233"/>
                    <a:pt x="260" y="218"/>
                  </a:cubicBezTo>
                  <a:cubicBezTo>
                    <a:pt x="260" y="202"/>
                    <a:pt x="260" y="194"/>
                    <a:pt x="268" y="161"/>
                  </a:cubicBezTo>
                  <a:cubicBezTo>
                    <a:pt x="273" y="143"/>
                    <a:pt x="280" y="111"/>
                    <a:pt x="282" y="97"/>
                  </a:cubicBezTo>
                  <a:lnTo>
                    <a:pt x="290" y="6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36">
              <a:extLst>
                <a:ext uri="{FF2B5EF4-FFF2-40B4-BE49-F238E27FC236}">
                  <a16:creationId xmlns:a16="http://schemas.microsoft.com/office/drawing/2014/main" id="{98EEE576-EBD5-A047-E92B-6476C2D44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" y="1996"/>
              <a:ext cx="64" cy="69"/>
            </a:xfrm>
            <a:custGeom>
              <a:avLst/>
              <a:gdLst>
                <a:gd name="T0" fmla="*/ 154 w 286"/>
                <a:gd name="T1" fmla="*/ 21 h 307"/>
                <a:gd name="T2" fmla="*/ 272 w 286"/>
                <a:gd name="T3" fmla="*/ 21 h 307"/>
                <a:gd name="T4" fmla="*/ 285 w 286"/>
                <a:gd name="T5" fmla="*/ 10 h 307"/>
                <a:gd name="T6" fmla="*/ 272 w 286"/>
                <a:gd name="T7" fmla="*/ 0 h 307"/>
                <a:gd name="T8" fmla="*/ 16 w 286"/>
                <a:gd name="T9" fmla="*/ 0 h 307"/>
                <a:gd name="T10" fmla="*/ 0 w 286"/>
                <a:gd name="T11" fmla="*/ 10 h 307"/>
                <a:gd name="T12" fmla="*/ 16 w 286"/>
                <a:gd name="T13" fmla="*/ 21 h 307"/>
                <a:gd name="T14" fmla="*/ 135 w 286"/>
                <a:gd name="T15" fmla="*/ 21 h 307"/>
                <a:gd name="T16" fmla="*/ 135 w 286"/>
                <a:gd name="T17" fmla="*/ 290 h 307"/>
                <a:gd name="T18" fmla="*/ 142 w 286"/>
                <a:gd name="T19" fmla="*/ 306 h 307"/>
                <a:gd name="T20" fmla="*/ 154 w 286"/>
                <a:gd name="T21" fmla="*/ 290 h 307"/>
                <a:gd name="T22" fmla="*/ 154 w 286"/>
                <a:gd name="T23" fmla="*/ 2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6" h="307">
                  <a:moveTo>
                    <a:pt x="154" y="21"/>
                  </a:moveTo>
                  <a:lnTo>
                    <a:pt x="272" y="21"/>
                  </a:lnTo>
                  <a:cubicBezTo>
                    <a:pt x="277" y="21"/>
                    <a:pt x="285" y="21"/>
                    <a:pt x="285" y="10"/>
                  </a:cubicBezTo>
                  <a:cubicBezTo>
                    <a:pt x="285" y="0"/>
                    <a:pt x="277" y="0"/>
                    <a:pt x="272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1"/>
                    <a:pt x="9" y="21"/>
                    <a:pt x="16" y="21"/>
                  </a:cubicBezTo>
                  <a:lnTo>
                    <a:pt x="135" y="21"/>
                  </a:lnTo>
                  <a:lnTo>
                    <a:pt x="135" y="290"/>
                  </a:lnTo>
                  <a:cubicBezTo>
                    <a:pt x="135" y="297"/>
                    <a:pt x="135" y="306"/>
                    <a:pt x="142" y="306"/>
                  </a:cubicBezTo>
                  <a:cubicBezTo>
                    <a:pt x="154" y="306"/>
                    <a:pt x="154" y="297"/>
                    <a:pt x="154" y="290"/>
                  </a:cubicBezTo>
                  <a:lnTo>
                    <a:pt x="154" y="2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37">
              <a:extLst>
                <a:ext uri="{FF2B5EF4-FFF2-40B4-BE49-F238E27FC236}">
                  <a16:creationId xmlns:a16="http://schemas.microsoft.com/office/drawing/2014/main" id="{7EE75F84-D3E8-0DF2-2096-FF4705B15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060"/>
              <a:ext cx="70" cy="65"/>
            </a:xfrm>
            <a:custGeom>
              <a:avLst/>
              <a:gdLst>
                <a:gd name="T0" fmla="*/ 276 w 314"/>
                <a:gd name="T1" fmla="*/ 33 h 291"/>
                <a:gd name="T2" fmla="*/ 246 w 314"/>
                <a:gd name="T3" fmla="*/ 75 h 291"/>
                <a:gd name="T4" fmla="*/ 273 w 314"/>
                <a:gd name="T5" fmla="*/ 105 h 291"/>
                <a:gd name="T6" fmla="*/ 313 w 314"/>
                <a:gd name="T7" fmla="*/ 55 h 291"/>
                <a:gd name="T8" fmla="*/ 249 w 314"/>
                <a:gd name="T9" fmla="*/ 0 h 291"/>
                <a:gd name="T10" fmla="*/ 191 w 314"/>
                <a:gd name="T11" fmla="*/ 39 h 291"/>
                <a:gd name="T12" fmla="*/ 115 w 314"/>
                <a:gd name="T13" fmla="*/ 0 h 291"/>
                <a:gd name="T14" fmla="*/ 8 w 314"/>
                <a:gd name="T15" fmla="*/ 99 h 291"/>
                <a:gd name="T16" fmla="*/ 21 w 314"/>
                <a:gd name="T17" fmla="*/ 108 h 291"/>
                <a:gd name="T18" fmla="*/ 33 w 314"/>
                <a:gd name="T19" fmla="*/ 99 h 291"/>
                <a:gd name="T20" fmla="*/ 111 w 314"/>
                <a:gd name="T21" fmla="*/ 24 h 291"/>
                <a:gd name="T22" fmla="*/ 142 w 314"/>
                <a:gd name="T23" fmla="*/ 54 h 291"/>
                <a:gd name="T24" fmla="*/ 131 w 314"/>
                <a:gd name="T25" fmla="*/ 126 h 291"/>
                <a:gd name="T26" fmla="*/ 111 w 314"/>
                <a:gd name="T27" fmla="*/ 211 h 291"/>
                <a:gd name="T28" fmla="*/ 64 w 314"/>
                <a:gd name="T29" fmla="*/ 269 h 291"/>
                <a:gd name="T30" fmla="*/ 38 w 314"/>
                <a:gd name="T31" fmla="*/ 260 h 291"/>
                <a:gd name="T32" fmla="*/ 68 w 314"/>
                <a:gd name="T33" fmla="*/ 215 h 291"/>
                <a:gd name="T34" fmla="*/ 40 w 314"/>
                <a:gd name="T35" fmla="*/ 187 h 291"/>
                <a:gd name="T36" fmla="*/ 0 w 314"/>
                <a:gd name="T37" fmla="*/ 235 h 291"/>
                <a:gd name="T38" fmla="*/ 63 w 314"/>
                <a:gd name="T39" fmla="*/ 290 h 291"/>
                <a:gd name="T40" fmla="*/ 123 w 314"/>
                <a:gd name="T41" fmla="*/ 253 h 291"/>
                <a:gd name="T42" fmla="*/ 197 w 314"/>
                <a:gd name="T43" fmla="*/ 290 h 291"/>
                <a:gd name="T44" fmla="*/ 306 w 314"/>
                <a:gd name="T45" fmla="*/ 191 h 291"/>
                <a:gd name="T46" fmla="*/ 291 w 314"/>
                <a:gd name="T47" fmla="*/ 182 h 291"/>
                <a:gd name="T48" fmla="*/ 280 w 314"/>
                <a:gd name="T49" fmla="*/ 191 h 291"/>
                <a:gd name="T50" fmla="*/ 202 w 314"/>
                <a:gd name="T51" fmla="*/ 269 h 291"/>
                <a:gd name="T52" fmla="*/ 171 w 314"/>
                <a:gd name="T53" fmla="*/ 236 h 291"/>
                <a:gd name="T54" fmla="*/ 183 w 314"/>
                <a:gd name="T55" fmla="*/ 167 h 291"/>
                <a:gd name="T56" fmla="*/ 202 w 314"/>
                <a:gd name="T57" fmla="*/ 81 h 291"/>
                <a:gd name="T58" fmla="*/ 248 w 314"/>
                <a:gd name="T59" fmla="*/ 24 h 291"/>
                <a:gd name="T60" fmla="*/ 276 w 314"/>
                <a:gd name="T61" fmla="*/ 3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4" h="291">
                  <a:moveTo>
                    <a:pt x="276" y="33"/>
                  </a:moveTo>
                  <a:cubicBezTo>
                    <a:pt x="256" y="39"/>
                    <a:pt x="246" y="61"/>
                    <a:pt x="246" y="75"/>
                  </a:cubicBezTo>
                  <a:cubicBezTo>
                    <a:pt x="246" y="90"/>
                    <a:pt x="253" y="105"/>
                    <a:pt x="273" y="105"/>
                  </a:cubicBezTo>
                  <a:cubicBezTo>
                    <a:pt x="291" y="105"/>
                    <a:pt x="313" y="87"/>
                    <a:pt x="313" y="55"/>
                  </a:cubicBezTo>
                  <a:cubicBezTo>
                    <a:pt x="313" y="21"/>
                    <a:pt x="283" y="0"/>
                    <a:pt x="249" y="0"/>
                  </a:cubicBezTo>
                  <a:cubicBezTo>
                    <a:pt x="218" y="0"/>
                    <a:pt x="197" y="27"/>
                    <a:pt x="191" y="39"/>
                  </a:cubicBezTo>
                  <a:cubicBezTo>
                    <a:pt x="178" y="10"/>
                    <a:pt x="146" y="0"/>
                    <a:pt x="115" y="0"/>
                  </a:cubicBezTo>
                  <a:cubicBezTo>
                    <a:pt x="46" y="0"/>
                    <a:pt x="8" y="78"/>
                    <a:pt x="8" y="99"/>
                  </a:cubicBezTo>
                  <a:cubicBezTo>
                    <a:pt x="8" y="108"/>
                    <a:pt x="16" y="108"/>
                    <a:pt x="21" y="108"/>
                  </a:cubicBezTo>
                  <a:cubicBezTo>
                    <a:pt x="29" y="108"/>
                    <a:pt x="31" y="108"/>
                    <a:pt x="33" y="99"/>
                  </a:cubicBezTo>
                  <a:cubicBezTo>
                    <a:pt x="48" y="42"/>
                    <a:pt x="89" y="24"/>
                    <a:pt x="111" y="24"/>
                  </a:cubicBezTo>
                  <a:cubicBezTo>
                    <a:pt x="133" y="24"/>
                    <a:pt x="142" y="34"/>
                    <a:pt x="142" y="54"/>
                  </a:cubicBezTo>
                  <a:cubicBezTo>
                    <a:pt x="142" y="66"/>
                    <a:pt x="135" y="102"/>
                    <a:pt x="131" y="126"/>
                  </a:cubicBezTo>
                  <a:lnTo>
                    <a:pt x="111" y="211"/>
                  </a:lnTo>
                  <a:cubicBezTo>
                    <a:pt x="103" y="250"/>
                    <a:pt x="84" y="269"/>
                    <a:pt x="64" y="269"/>
                  </a:cubicBezTo>
                  <a:cubicBezTo>
                    <a:pt x="61" y="269"/>
                    <a:pt x="48" y="269"/>
                    <a:pt x="38" y="260"/>
                  </a:cubicBezTo>
                  <a:cubicBezTo>
                    <a:pt x="57" y="253"/>
                    <a:pt x="68" y="232"/>
                    <a:pt x="68" y="215"/>
                  </a:cubicBezTo>
                  <a:cubicBezTo>
                    <a:pt x="68" y="200"/>
                    <a:pt x="57" y="187"/>
                    <a:pt x="40" y="187"/>
                  </a:cubicBezTo>
                  <a:cubicBezTo>
                    <a:pt x="21" y="187"/>
                    <a:pt x="0" y="205"/>
                    <a:pt x="0" y="235"/>
                  </a:cubicBezTo>
                  <a:cubicBezTo>
                    <a:pt x="0" y="269"/>
                    <a:pt x="29" y="290"/>
                    <a:pt x="63" y="290"/>
                  </a:cubicBezTo>
                  <a:cubicBezTo>
                    <a:pt x="94" y="290"/>
                    <a:pt x="116" y="263"/>
                    <a:pt x="123" y="253"/>
                  </a:cubicBezTo>
                  <a:cubicBezTo>
                    <a:pt x="136" y="279"/>
                    <a:pt x="166" y="290"/>
                    <a:pt x="197" y="290"/>
                  </a:cubicBezTo>
                  <a:cubicBezTo>
                    <a:pt x="268" y="290"/>
                    <a:pt x="306" y="214"/>
                    <a:pt x="306" y="191"/>
                  </a:cubicBezTo>
                  <a:cubicBezTo>
                    <a:pt x="306" y="182"/>
                    <a:pt x="298" y="182"/>
                    <a:pt x="291" y="182"/>
                  </a:cubicBezTo>
                  <a:cubicBezTo>
                    <a:pt x="285" y="182"/>
                    <a:pt x="282" y="182"/>
                    <a:pt x="280" y="191"/>
                  </a:cubicBezTo>
                  <a:cubicBezTo>
                    <a:pt x="264" y="250"/>
                    <a:pt x="225" y="269"/>
                    <a:pt x="202" y="269"/>
                  </a:cubicBezTo>
                  <a:cubicBezTo>
                    <a:pt x="180" y="269"/>
                    <a:pt x="171" y="256"/>
                    <a:pt x="171" y="236"/>
                  </a:cubicBezTo>
                  <a:cubicBezTo>
                    <a:pt x="171" y="224"/>
                    <a:pt x="179" y="190"/>
                    <a:pt x="183" y="167"/>
                  </a:cubicBezTo>
                  <a:cubicBezTo>
                    <a:pt x="187" y="151"/>
                    <a:pt x="199" y="90"/>
                    <a:pt x="202" y="81"/>
                  </a:cubicBezTo>
                  <a:cubicBezTo>
                    <a:pt x="210" y="43"/>
                    <a:pt x="229" y="24"/>
                    <a:pt x="248" y="24"/>
                  </a:cubicBezTo>
                  <a:cubicBezTo>
                    <a:pt x="252" y="24"/>
                    <a:pt x="265" y="24"/>
                    <a:pt x="276" y="3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38">
              <a:extLst>
                <a:ext uri="{FF2B5EF4-FFF2-40B4-BE49-F238E27FC236}">
                  <a16:creationId xmlns:a16="http://schemas.microsoft.com/office/drawing/2014/main" id="{CD3B7E35-C7D7-1A6C-A13E-2D224A71E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2101"/>
              <a:ext cx="53" cy="45"/>
            </a:xfrm>
            <a:custGeom>
              <a:avLst/>
              <a:gdLst>
                <a:gd name="T0" fmla="*/ 29 w 237"/>
                <a:gd name="T1" fmla="*/ 169 h 201"/>
                <a:gd name="T2" fmla="*/ 25 w 237"/>
                <a:gd name="T3" fmla="*/ 187 h 201"/>
                <a:gd name="T4" fmla="*/ 39 w 237"/>
                <a:gd name="T5" fmla="*/ 200 h 201"/>
                <a:gd name="T6" fmla="*/ 54 w 237"/>
                <a:gd name="T7" fmla="*/ 190 h 201"/>
                <a:gd name="T8" fmla="*/ 60 w 237"/>
                <a:gd name="T9" fmla="*/ 163 h 201"/>
                <a:gd name="T10" fmla="*/ 69 w 237"/>
                <a:gd name="T11" fmla="*/ 124 h 201"/>
                <a:gd name="T12" fmla="*/ 76 w 237"/>
                <a:gd name="T13" fmla="*/ 93 h 201"/>
                <a:gd name="T14" fmla="*/ 91 w 237"/>
                <a:gd name="T15" fmla="*/ 54 h 201"/>
                <a:gd name="T16" fmla="*/ 150 w 237"/>
                <a:gd name="T17" fmla="*/ 12 h 201"/>
                <a:gd name="T18" fmla="*/ 172 w 237"/>
                <a:gd name="T19" fmla="*/ 43 h 201"/>
                <a:gd name="T20" fmla="*/ 150 w 237"/>
                <a:gd name="T21" fmla="*/ 138 h 201"/>
                <a:gd name="T22" fmla="*/ 144 w 237"/>
                <a:gd name="T23" fmla="*/ 161 h 201"/>
                <a:gd name="T24" fmla="*/ 180 w 237"/>
                <a:gd name="T25" fmla="*/ 200 h 201"/>
                <a:gd name="T26" fmla="*/ 236 w 237"/>
                <a:gd name="T27" fmla="*/ 133 h 201"/>
                <a:gd name="T28" fmla="*/ 230 w 237"/>
                <a:gd name="T29" fmla="*/ 126 h 201"/>
                <a:gd name="T30" fmla="*/ 222 w 237"/>
                <a:gd name="T31" fmla="*/ 135 h 201"/>
                <a:gd name="T32" fmla="*/ 182 w 237"/>
                <a:gd name="T33" fmla="*/ 188 h 201"/>
                <a:gd name="T34" fmla="*/ 172 w 237"/>
                <a:gd name="T35" fmla="*/ 172 h 201"/>
                <a:gd name="T36" fmla="*/ 182 w 237"/>
                <a:gd name="T37" fmla="*/ 136 h 201"/>
                <a:gd name="T38" fmla="*/ 202 w 237"/>
                <a:gd name="T39" fmla="*/ 51 h 201"/>
                <a:gd name="T40" fmla="*/ 152 w 237"/>
                <a:gd name="T41" fmla="*/ 0 h 201"/>
                <a:gd name="T42" fmla="*/ 86 w 237"/>
                <a:gd name="T43" fmla="*/ 39 h 201"/>
                <a:gd name="T44" fmla="*/ 46 w 237"/>
                <a:gd name="T45" fmla="*/ 0 h 201"/>
                <a:gd name="T46" fmla="*/ 14 w 237"/>
                <a:gd name="T47" fmla="*/ 25 h 201"/>
                <a:gd name="T48" fmla="*/ 0 w 237"/>
                <a:gd name="T49" fmla="*/ 69 h 201"/>
                <a:gd name="T50" fmla="*/ 7 w 237"/>
                <a:gd name="T51" fmla="*/ 73 h 201"/>
                <a:gd name="T52" fmla="*/ 16 w 237"/>
                <a:gd name="T53" fmla="*/ 61 h 201"/>
                <a:gd name="T54" fmla="*/ 44 w 237"/>
                <a:gd name="T55" fmla="*/ 12 h 201"/>
                <a:gd name="T56" fmla="*/ 56 w 237"/>
                <a:gd name="T57" fmla="*/ 34 h 201"/>
                <a:gd name="T58" fmla="*/ 50 w 237"/>
                <a:gd name="T59" fmla="*/ 72 h 201"/>
                <a:gd name="T60" fmla="*/ 40 w 237"/>
                <a:gd name="T61" fmla="*/ 111 h 201"/>
                <a:gd name="T62" fmla="*/ 29 w 237"/>
                <a:gd name="T63" fmla="*/ 1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" h="201">
                  <a:moveTo>
                    <a:pt x="29" y="169"/>
                  </a:moveTo>
                  <a:cubicBezTo>
                    <a:pt x="29" y="173"/>
                    <a:pt x="25" y="185"/>
                    <a:pt x="25" y="187"/>
                  </a:cubicBezTo>
                  <a:cubicBezTo>
                    <a:pt x="25" y="197"/>
                    <a:pt x="33" y="200"/>
                    <a:pt x="39" y="200"/>
                  </a:cubicBezTo>
                  <a:cubicBezTo>
                    <a:pt x="46" y="200"/>
                    <a:pt x="52" y="196"/>
                    <a:pt x="54" y="190"/>
                  </a:cubicBezTo>
                  <a:cubicBezTo>
                    <a:pt x="55" y="187"/>
                    <a:pt x="60" y="172"/>
                    <a:pt x="60" y="163"/>
                  </a:cubicBezTo>
                  <a:cubicBezTo>
                    <a:pt x="63" y="154"/>
                    <a:pt x="65" y="135"/>
                    <a:pt x="69" y="124"/>
                  </a:cubicBezTo>
                  <a:cubicBezTo>
                    <a:pt x="72" y="114"/>
                    <a:pt x="73" y="105"/>
                    <a:pt x="76" y="93"/>
                  </a:cubicBezTo>
                  <a:cubicBezTo>
                    <a:pt x="80" y="75"/>
                    <a:pt x="80" y="72"/>
                    <a:pt x="91" y="54"/>
                  </a:cubicBezTo>
                  <a:cubicBezTo>
                    <a:pt x="103" y="36"/>
                    <a:pt x="120" y="12"/>
                    <a:pt x="150" y="12"/>
                  </a:cubicBezTo>
                  <a:cubicBezTo>
                    <a:pt x="172" y="12"/>
                    <a:pt x="172" y="34"/>
                    <a:pt x="172" y="43"/>
                  </a:cubicBezTo>
                  <a:cubicBezTo>
                    <a:pt x="172" y="70"/>
                    <a:pt x="157" y="118"/>
                    <a:pt x="150" y="138"/>
                  </a:cubicBezTo>
                  <a:cubicBezTo>
                    <a:pt x="146" y="151"/>
                    <a:pt x="144" y="154"/>
                    <a:pt x="144" y="161"/>
                  </a:cubicBezTo>
                  <a:cubicBezTo>
                    <a:pt x="144" y="185"/>
                    <a:pt x="162" y="200"/>
                    <a:pt x="180" y="200"/>
                  </a:cubicBezTo>
                  <a:cubicBezTo>
                    <a:pt x="219" y="200"/>
                    <a:pt x="236" y="140"/>
                    <a:pt x="236" y="133"/>
                  </a:cubicBezTo>
                  <a:cubicBezTo>
                    <a:pt x="236" y="126"/>
                    <a:pt x="232" y="126"/>
                    <a:pt x="230" y="126"/>
                  </a:cubicBezTo>
                  <a:cubicBezTo>
                    <a:pt x="226" y="126"/>
                    <a:pt x="225" y="129"/>
                    <a:pt x="222" y="135"/>
                  </a:cubicBezTo>
                  <a:cubicBezTo>
                    <a:pt x="214" y="169"/>
                    <a:pt x="197" y="188"/>
                    <a:pt x="182" y="188"/>
                  </a:cubicBezTo>
                  <a:cubicBezTo>
                    <a:pt x="174" y="188"/>
                    <a:pt x="172" y="182"/>
                    <a:pt x="172" y="172"/>
                  </a:cubicBezTo>
                  <a:cubicBezTo>
                    <a:pt x="172" y="161"/>
                    <a:pt x="174" y="155"/>
                    <a:pt x="182" y="136"/>
                  </a:cubicBezTo>
                  <a:cubicBezTo>
                    <a:pt x="185" y="123"/>
                    <a:pt x="202" y="75"/>
                    <a:pt x="202" y="51"/>
                  </a:cubicBezTo>
                  <a:cubicBezTo>
                    <a:pt x="202" y="7"/>
                    <a:pt x="172" y="0"/>
                    <a:pt x="152" y="0"/>
                  </a:cubicBezTo>
                  <a:cubicBezTo>
                    <a:pt x="119" y="0"/>
                    <a:pt x="97" y="24"/>
                    <a:pt x="86" y="39"/>
                  </a:cubicBezTo>
                  <a:cubicBezTo>
                    <a:pt x="84" y="10"/>
                    <a:pt x="60" y="0"/>
                    <a:pt x="46" y="0"/>
                  </a:cubicBezTo>
                  <a:cubicBezTo>
                    <a:pt x="29" y="0"/>
                    <a:pt x="18" y="15"/>
                    <a:pt x="14" y="25"/>
                  </a:cubicBezTo>
                  <a:cubicBezTo>
                    <a:pt x="5" y="39"/>
                    <a:pt x="0" y="66"/>
                    <a:pt x="0" y="69"/>
                  </a:cubicBezTo>
                  <a:cubicBezTo>
                    <a:pt x="0" y="73"/>
                    <a:pt x="5" y="73"/>
                    <a:pt x="7" y="73"/>
                  </a:cubicBezTo>
                  <a:cubicBezTo>
                    <a:pt x="13" y="73"/>
                    <a:pt x="13" y="72"/>
                    <a:pt x="16" y="61"/>
                  </a:cubicBezTo>
                  <a:cubicBezTo>
                    <a:pt x="22" y="34"/>
                    <a:pt x="29" y="12"/>
                    <a:pt x="44" y="12"/>
                  </a:cubicBezTo>
                  <a:cubicBezTo>
                    <a:pt x="54" y="12"/>
                    <a:pt x="56" y="21"/>
                    <a:pt x="56" y="34"/>
                  </a:cubicBezTo>
                  <a:cubicBezTo>
                    <a:pt x="56" y="43"/>
                    <a:pt x="54" y="60"/>
                    <a:pt x="50" y="72"/>
                  </a:cubicBezTo>
                  <a:cubicBezTo>
                    <a:pt x="47" y="82"/>
                    <a:pt x="44" y="102"/>
                    <a:pt x="40" y="111"/>
                  </a:cubicBezTo>
                  <a:lnTo>
                    <a:pt x="29" y="16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2" name="Line 5">
            <a:extLst>
              <a:ext uri="{FF2B5EF4-FFF2-40B4-BE49-F238E27FC236}">
                <a16:creationId xmlns:a16="http://schemas.microsoft.com/office/drawing/2014/main" id="{D5B8016B-51C4-7CBA-4241-638185A30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4331" y="4482884"/>
            <a:ext cx="36513" cy="133191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 6">
            <a:extLst>
              <a:ext uri="{FF2B5EF4-FFF2-40B4-BE49-F238E27FC236}">
                <a16:creationId xmlns:a16="http://schemas.microsoft.com/office/drawing/2014/main" id="{3C0DB8EA-8217-D15B-4D9B-896D5AE20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757" y="4482272"/>
            <a:ext cx="576262" cy="1331913"/>
          </a:xfrm>
          <a:custGeom>
            <a:avLst/>
            <a:gdLst>
              <a:gd name="T0" fmla="*/ 1600 w 1601"/>
              <a:gd name="T1" fmla="*/ 3700 h 3701"/>
              <a:gd name="T2" fmla="*/ 700 w 1601"/>
              <a:gd name="T3" fmla="*/ 1500 h 3701"/>
              <a:gd name="T4" fmla="*/ 1500 w 1601"/>
              <a:gd name="T5" fmla="*/ 0 h 3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" h="3701">
                <a:moveTo>
                  <a:pt x="1600" y="3700"/>
                </a:moveTo>
                <a:cubicBezTo>
                  <a:pt x="1500" y="2700"/>
                  <a:pt x="0" y="2200"/>
                  <a:pt x="700" y="1500"/>
                </a:cubicBezTo>
                <a:cubicBezTo>
                  <a:pt x="1401" y="800"/>
                  <a:pt x="1401" y="800"/>
                  <a:pt x="1500" y="0"/>
                </a:cubicBezTo>
              </a:path>
            </a:pathLst>
          </a:cu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4" name="Group 31">
            <a:extLst>
              <a:ext uri="{FF2B5EF4-FFF2-40B4-BE49-F238E27FC236}">
                <a16:creationId xmlns:a16="http://schemas.microsoft.com/office/drawing/2014/main" id="{DD1144F5-DEFD-6141-4742-B3A8F3E389A6}"/>
              </a:ext>
            </a:extLst>
          </p:cNvPr>
          <p:cNvGrpSpPr>
            <a:grpSpLocks/>
          </p:cNvGrpSpPr>
          <p:nvPr/>
        </p:nvGrpSpPr>
        <p:grpSpPr bwMode="auto">
          <a:xfrm>
            <a:off x="5561754" y="4000466"/>
            <a:ext cx="1931987" cy="288925"/>
            <a:chOff x="2297" y="1429"/>
            <a:chExt cx="1217" cy="182"/>
          </a:xfrm>
        </p:grpSpPr>
        <p:sp>
          <p:nvSpPr>
            <p:cNvPr id="165" name="Freeform 32">
              <a:extLst>
                <a:ext uri="{FF2B5EF4-FFF2-40B4-BE49-F238E27FC236}">
                  <a16:creationId xmlns:a16="http://schemas.microsoft.com/office/drawing/2014/main" id="{9D121186-4487-6A9D-A932-10B5C4DE1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1429"/>
              <a:ext cx="1218" cy="182"/>
            </a:xfrm>
            <a:custGeom>
              <a:avLst/>
              <a:gdLst>
                <a:gd name="T0" fmla="*/ 2687 w 5374"/>
                <a:gd name="T1" fmla="*/ 806 h 807"/>
                <a:gd name="T2" fmla="*/ 0 w 5374"/>
                <a:gd name="T3" fmla="*/ 806 h 807"/>
                <a:gd name="T4" fmla="*/ 0 w 5374"/>
                <a:gd name="T5" fmla="*/ 0 h 807"/>
                <a:gd name="T6" fmla="*/ 5373 w 5374"/>
                <a:gd name="T7" fmla="*/ 0 h 807"/>
                <a:gd name="T8" fmla="*/ 5373 w 5374"/>
                <a:gd name="T9" fmla="*/ 806 h 807"/>
                <a:gd name="T10" fmla="*/ 2687 w 5374"/>
                <a:gd name="T11" fmla="*/ 806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4" h="807">
                  <a:moveTo>
                    <a:pt x="2687" y="806"/>
                  </a:moveTo>
                  <a:lnTo>
                    <a:pt x="0" y="806"/>
                  </a:lnTo>
                  <a:lnTo>
                    <a:pt x="0" y="0"/>
                  </a:lnTo>
                  <a:lnTo>
                    <a:pt x="5373" y="0"/>
                  </a:lnTo>
                  <a:lnTo>
                    <a:pt x="5373" y="806"/>
                  </a:lnTo>
                  <a:lnTo>
                    <a:pt x="2687" y="806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33">
              <a:extLst>
                <a:ext uri="{FF2B5EF4-FFF2-40B4-BE49-F238E27FC236}">
                  <a16:creationId xmlns:a16="http://schemas.microsoft.com/office/drawing/2014/main" id="{8E1B0BAB-5BD5-466A-B02C-4D7511343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" y="1501"/>
              <a:ext cx="62" cy="103"/>
            </a:xfrm>
            <a:custGeom>
              <a:avLst/>
              <a:gdLst>
                <a:gd name="T0" fmla="*/ 275 w 279"/>
                <a:gd name="T1" fmla="*/ 43 h 457"/>
                <a:gd name="T2" fmla="*/ 278 w 279"/>
                <a:gd name="T3" fmla="*/ 28 h 457"/>
                <a:gd name="T4" fmla="*/ 261 w 279"/>
                <a:gd name="T5" fmla="*/ 8 h 457"/>
                <a:gd name="T6" fmla="*/ 238 w 279"/>
                <a:gd name="T7" fmla="*/ 22 h 457"/>
                <a:gd name="T8" fmla="*/ 230 w 279"/>
                <a:gd name="T9" fmla="*/ 60 h 457"/>
                <a:gd name="T10" fmla="*/ 219 w 279"/>
                <a:gd name="T11" fmla="*/ 116 h 457"/>
                <a:gd name="T12" fmla="*/ 190 w 279"/>
                <a:gd name="T13" fmla="*/ 243 h 457"/>
                <a:gd name="T14" fmla="*/ 125 w 279"/>
                <a:gd name="T15" fmla="*/ 303 h 457"/>
                <a:gd name="T16" fmla="*/ 85 w 279"/>
                <a:gd name="T17" fmla="*/ 246 h 457"/>
                <a:gd name="T18" fmla="*/ 118 w 279"/>
                <a:gd name="T19" fmla="*/ 108 h 457"/>
                <a:gd name="T20" fmla="*/ 128 w 279"/>
                <a:gd name="T21" fmla="*/ 58 h 457"/>
                <a:gd name="T22" fmla="*/ 78 w 279"/>
                <a:gd name="T23" fmla="*/ 0 h 457"/>
                <a:gd name="T24" fmla="*/ 0 w 279"/>
                <a:gd name="T25" fmla="*/ 108 h 457"/>
                <a:gd name="T26" fmla="*/ 7 w 279"/>
                <a:gd name="T27" fmla="*/ 116 h 457"/>
                <a:gd name="T28" fmla="*/ 17 w 279"/>
                <a:gd name="T29" fmla="*/ 101 h 457"/>
                <a:gd name="T30" fmla="*/ 78 w 279"/>
                <a:gd name="T31" fmla="*/ 17 h 457"/>
                <a:gd name="T32" fmla="*/ 92 w 279"/>
                <a:gd name="T33" fmla="*/ 38 h 457"/>
                <a:gd name="T34" fmla="*/ 82 w 279"/>
                <a:gd name="T35" fmla="*/ 88 h 457"/>
                <a:gd name="T36" fmla="*/ 48 w 279"/>
                <a:gd name="T37" fmla="*/ 236 h 457"/>
                <a:gd name="T38" fmla="*/ 121 w 279"/>
                <a:gd name="T39" fmla="*/ 319 h 457"/>
                <a:gd name="T40" fmla="*/ 180 w 279"/>
                <a:gd name="T41" fmla="*/ 288 h 457"/>
                <a:gd name="T42" fmla="*/ 143 w 279"/>
                <a:gd name="T43" fmla="*/ 396 h 457"/>
                <a:gd name="T44" fmla="*/ 77 w 279"/>
                <a:gd name="T45" fmla="*/ 441 h 457"/>
                <a:gd name="T46" fmla="*/ 31 w 279"/>
                <a:gd name="T47" fmla="*/ 411 h 457"/>
                <a:gd name="T48" fmla="*/ 58 w 279"/>
                <a:gd name="T49" fmla="*/ 402 h 457"/>
                <a:gd name="T50" fmla="*/ 68 w 279"/>
                <a:gd name="T51" fmla="*/ 372 h 457"/>
                <a:gd name="T52" fmla="*/ 45 w 279"/>
                <a:gd name="T53" fmla="*/ 347 h 457"/>
                <a:gd name="T54" fmla="*/ 11 w 279"/>
                <a:gd name="T55" fmla="*/ 396 h 457"/>
                <a:gd name="T56" fmla="*/ 77 w 279"/>
                <a:gd name="T57" fmla="*/ 456 h 457"/>
                <a:gd name="T58" fmla="*/ 216 w 279"/>
                <a:gd name="T59" fmla="*/ 311 h 457"/>
                <a:gd name="T60" fmla="*/ 275 w 279"/>
                <a:gd name="T61" fmla="*/ 43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9" h="457">
                  <a:moveTo>
                    <a:pt x="275" y="43"/>
                  </a:moveTo>
                  <a:cubicBezTo>
                    <a:pt x="278" y="33"/>
                    <a:pt x="278" y="32"/>
                    <a:pt x="278" y="28"/>
                  </a:cubicBezTo>
                  <a:cubicBezTo>
                    <a:pt x="278" y="13"/>
                    <a:pt x="270" y="8"/>
                    <a:pt x="261" y="8"/>
                  </a:cubicBezTo>
                  <a:cubicBezTo>
                    <a:pt x="254" y="8"/>
                    <a:pt x="244" y="12"/>
                    <a:pt x="238" y="22"/>
                  </a:cubicBezTo>
                  <a:cubicBezTo>
                    <a:pt x="237" y="27"/>
                    <a:pt x="233" y="48"/>
                    <a:pt x="230" y="60"/>
                  </a:cubicBezTo>
                  <a:cubicBezTo>
                    <a:pt x="227" y="78"/>
                    <a:pt x="221" y="98"/>
                    <a:pt x="219" y="116"/>
                  </a:cubicBezTo>
                  <a:lnTo>
                    <a:pt x="190" y="243"/>
                  </a:lnTo>
                  <a:cubicBezTo>
                    <a:pt x="189" y="253"/>
                    <a:pt x="163" y="303"/>
                    <a:pt x="125" y="303"/>
                  </a:cubicBezTo>
                  <a:cubicBezTo>
                    <a:pt x="92" y="303"/>
                    <a:pt x="85" y="273"/>
                    <a:pt x="85" y="246"/>
                  </a:cubicBezTo>
                  <a:cubicBezTo>
                    <a:pt x="85" y="213"/>
                    <a:pt x="97" y="171"/>
                    <a:pt x="118" y="108"/>
                  </a:cubicBezTo>
                  <a:cubicBezTo>
                    <a:pt x="126" y="80"/>
                    <a:pt x="128" y="71"/>
                    <a:pt x="128" y="58"/>
                  </a:cubicBezTo>
                  <a:cubicBezTo>
                    <a:pt x="128" y="27"/>
                    <a:pt x="109" y="0"/>
                    <a:pt x="78" y="0"/>
                  </a:cubicBezTo>
                  <a:cubicBezTo>
                    <a:pt x="23" y="0"/>
                    <a:pt x="0" y="101"/>
                    <a:pt x="0" y="108"/>
                  </a:cubicBezTo>
                  <a:cubicBezTo>
                    <a:pt x="0" y="116"/>
                    <a:pt x="6" y="116"/>
                    <a:pt x="7" y="116"/>
                  </a:cubicBezTo>
                  <a:cubicBezTo>
                    <a:pt x="14" y="116"/>
                    <a:pt x="14" y="113"/>
                    <a:pt x="17" y="101"/>
                  </a:cubicBezTo>
                  <a:cubicBezTo>
                    <a:pt x="33" y="37"/>
                    <a:pt x="58" y="17"/>
                    <a:pt x="78" y="17"/>
                  </a:cubicBezTo>
                  <a:cubicBezTo>
                    <a:pt x="82" y="17"/>
                    <a:pt x="92" y="17"/>
                    <a:pt x="92" y="38"/>
                  </a:cubicBezTo>
                  <a:cubicBezTo>
                    <a:pt x="92" y="57"/>
                    <a:pt x="87" y="73"/>
                    <a:pt x="82" y="88"/>
                  </a:cubicBezTo>
                  <a:cubicBezTo>
                    <a:pt x="58" y="161"/>
                    <a:pt x="48" y="203"/>
                    <a:pt x="48" y="236"/>
                  </a:cubicBezTo>
                  <a:cubicBezTo>
                    <a:pt x="48" y="298"/>
                    <a:pt x="85" y="319"/>
                    <a:pt x="121" y="319"/>
                  </a:cubicBezTo>
                  <a:cubicBezTo>
                    <a:pt x="145" y="319"/>
                    <a:pt x="165" y="308"/>
                    <a:pt x="180" y="288"/>
                  </a:cubicBezTo>
                  <a:cubicBezTo>
                    <a:pt x="173" y="323"/>
                    <a:pt x="167" y="357"/>
                    <a:pt x="143" y="396"/>
                  </a:cubicBezTo>
                  <a:cubicBezTo>
                    <a:pt x="126" y="421"/>
                    <a:pt x="104" y="441"/>
                    <a:pt x="77" y="441"/>
                  </a:cubicBezTo>
                  <a:cubicBezTo>
                    <a:pt x="68" y="441"/>
                    <a:pt x="41" y="437"/>
                    <a:pt x="31" y="411"/>
                  </a:cubicBezTo>
                  <a:cubicBezTo>
                    <a:pt x="41" y="411"/>
                    <a:pt x="48" y="411"/>
                    <a:pt x="58" y="402"/>
                  </a:cubicBezTo>
                  <a:cubicBezTo>
                    <a:pt x="62" y="396"/>
                    <a:pt x="68" y="387"/>
                    <a:pt x="68" y="372"/>
                  </a:cubicBezTo>
                  <a:cubicBezTo>
                    <a:pt x="68" y="351"/>
                    <a:pt x="51" y="347"/>
                    <a:pt x="45" y="347"/>
                  </a:cubicBezTo>
                  <a:cubicBezTo>
                    <a:pt x="33" y="347"/>
                    <a:pt x="11" y="359"/>
                    <a:pt x="11" y="396"/>
                  </a:cubicBezTo>
                  <a:cubicBezTo>
                    <a:pt x="11" y="429"/>
                    <a:pt x="40" y="456"/>
                    <a:pt x="77" y="456"/>
                  </a:cubicBezTo>
                  <a:cubicBezTo>
                    <a:pt x="139" y="456"/>
                    <a:pt x="202" y="391"/>
                    <a:pt x="216" y="311"/>
                  </a:cubicBezTo>
                  <a:lnTo>
                    <a:pt x="275" y="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34">
              <a:extLst>
                <a:ext uri="{FF2B5EF4-FFF2-40B4-BE49-F238E27FC236}">
                  <a16:creationId xmlns:a16="http://schemas.microsoft.com/office/drawing/2014/main" id="{A501889A-74CF-68C8-066E-C5E5E09CE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1546"/>
              <a:ext cx="58" cy="50"/>
            </a:xfrm>
            <a:custGeom>
              <a:avLst/>
              <a:gdLst>
                <a:gd name="T0" fmla="*/ 31 w 258"/>
                <a:gd name="T1" fmla="*/ 188 h 224"/>
                <a:gd name="T2" fmla="*/ 27 w 258"/>
                <a:gd name="T3" fmla="*/ 208 h 224"/>
                <a:gd name="T4" fmla="*/ 43 w 258"/>
                <a:gd name="T5" fmla="*/ 223 h 224"/>
                <a:gd name="T6" fmla="*/ 58 w 258"/>
                <a:gd name="T7" fmla="*/ 211 h 224"/>
                <a:gd name="T8" fmla="*/ 65 w 258"/>
                <a:gd name="T9" fmla="*/ 181 h 224"/>
                <a:gd name="T10" fmla="*/ 75 w 258"/>
                <a:gd name="T11" fmla="*/ 138 h 224"/>
                <a:gd name="T12" fmla="*/ 82 w 258"/>
                <a:gd name="T13" fmla="*/ 103 h 224"/>
                <a:gd name="T14" fmla="*/ 99 w 258"/>
                <a:gd name="T15" fmla="*/ 60 h 224"/>
                <a:gd name="T16" fmla="*/ 163 w 258"/>
                <a:gd name="T17" fmla="*/ 13 h 224"/>
                <a:gd name="T18" fmla="*/ 187 w 258"/>
                <a:gd name="T19" fmla="*/ 48 h 224"/>
                <a:gd name="T20" fmla="*/ 163 w 258"/>
                <a:gd name="T21" fmla="*/ 153 h 224"/>
                <a:gd name="T22" fmla="*/ 156 w 258"/>
                <a:gd name="T23" fmla="*/ 180 h 224"/>
                <a:gd name="T24" fmla="*/ 196 w 258"/>
                <a:gd name="T25" fmla="*/ 223 h 224"/>
                <a:gd name="T26" fmla="*/ 257 w 258"/>
                <a:gd name="T27" fmla="*/ 148 h 224"/>
                <a:gd name="T28" fmla="*/ 250 w 258"/>
                <a:gd name="T29" fmla="*/ 140 h 224"/>
                <a:gd name="T30" fmla="*/ 241 w 258"/>
                <a:gd name="T31" fmla="*/ 150 h 224"/>
                <a:gd name="T32" fmla="*/ 197 w 258"/>
                <a:gd name="T33" fmla="*/ 209 h 224"/>
                <a:gd name="T34" fmla="*/ 187 w 258"/>
                <a:gd name="T35" fmla="*/ 191 h 224"/>
                <a:gd name="T36" fmla="*/ 197 w 258"/>
                <a:gd name="T37" fmla="*/ 151 h 224"/>
                <a:gd name="T38" fmla="*/ 220 w 258"/>
                <a:gd name="T39" fmla="*/ 57 h 224"/>
                <a:gd name="T40" fmla="*/ 165 w 258"/>
                <a:gd name="T41" fmla="*/ 0 h 224"/>
                <a:gd name="T42" fmla="*/ 94 w 258"/>
                <a:gd name="T43" fmla="*/ 43 h 224"/>
                <a:gd name="T44" fmla="*/ 50 w 258"/>
                <a:gd name="T45" fmla="*/ 0 h 224"/>
                <a:gd name="T46" fmla="*/ 16 w 258"/>
                <a:gd name="T47" fmla="*/ 28 h 224"/>
                <a:gd name="T48" fmla="*/ 0 w 258"/>
                <a:gd name="T49" fmla="*/ 76 h 224"/>
                <a:gd name="T50" fmla="*/ 7 w 258"/>
                <a:gd name="T51" fmla="*/ 81 h 224"/>
                <a:gd name="T52" fmla="*/ 17 w 258"/>
                <a:gd name="T53" fmla="*/ 68 h 224"/>
                <a:gd name="T54" fmla="*/ 48 w 258"/>
                <a:gd name="T55" fmla="*/ 13 h 224"/>
                <a:gd name="T56" fmla="*/ 61 w 258"/>
                <a:gd name="T57" fmla="*/ 38 h 224"/>
                <a:gd name="T58" fmla="*/ 54 w 258"/>
                <a:gd name="T59" fmla="*/ 80 h 224"/>
                <a:gd name="T60" fmla="*/ 44 w 258"/>
                <a:gd name="T61" fmla="*/ 123 h 224"/>
                <a:gd name="T62" fmla="*/ 31 w 258"/>
                <a:gd name="T63" fmla="*/ 18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8" h="224">
                  <a:moveTo>
                    <a:pt x="31" y="188"/>
                  </a:moveTo>
                  <a:cubicBezTo>
                    <a:pt x="31" y="193"/>
                    <a:pt x="27" y="206"/>
                    <a:pt x="27" y="208"/>
                  </a:cubicBezTo>
                  <a:cubicBezTo>
                    <a:pt x="27" y="219"/>
                    <a:pt x="35" y="223"/>
                    <a:pt x="43" y="223"/>
                  </a:cubicBezTo>
                  <a:cubicBezTo>
                    <a:pt x="50" y="223"/>
                    <a:pt x="57" y="218"/>
                    <a:pt x="58" y="211"/>
                  </a:cubicBezTo>
                  <a:cubicBezTo>
                    <a:pt x="60" y="208"/>
                    <a:pt x="65" y="191"/>
                    <a:pt x="65" y="181"/>
                  </a:cubicBezTo>
                  <a:cubicBezTo>
                    <a:pt x="68" y="171"/>
                    <a:pt x="71" y="150"/>
                    <a:pt x="75" y="138"/>
                  </a:cubicBezTo>
                  <a:cubicBezTo>
                    <a:pt x="78" y="126"/>
                    <a:pt x="79" y="116"/>
                    <a:pt x="82" y="103"/>
                  </a:cubicBezTo>
                  <a:cubicBezTo>
                    <a:pt x="87" y="83"/>
                    <a:pt x="87" y="80"/>
                    <a:pt x="99" y="60"/>
                  </a:cubicBezTo>
                  <a:cubicBezTo>
                    <a:pt x="112" y="40"/>
                    <a:pt x="131" y="13"/>
                    <a:pt x="163" y="13"/>
                  </a:cubicBezTo>
                  <a:cubicBezTo>
                    <a:pt x="187" y="13"/>
                    <a:pt x="187" y="38"/>
                    <a:pt x="187" y="48"/>
                  </a:cubicBezTo>
                  <a:cubicBezTo>
                    <a:pt x="187" y="78"/>
                    <a:pt x="170" y="131"/>
                    <a:pt x="163" y="153"/>
                  </a:cubicBezTo>
                  <a:cubicBezTo>
                    <a:pt x="159" y="168"/>
                    <a:pt x="156" y="171"/>
                    <a:pt x="156" y="180"/>
                  </a:cubicBezTo>
                  <a:cubicBezTo>
                    <a:pt x="156" y="206"/>
                    <a:pt x="176" y="223"/>
                    <a:pt x="196" y="223"/>
                  </a:cubicBezTo>
                  <a:cubicBezTo>
                    <a:pt x="238" y="223"/>
                    <a:pt x="257" y="156"/>
                    <a:pt x="257" y="148"/>
                  </a:cubicBezTo>
                  <a:cubicBezTo>
                    <a:pt x="257" y="140"/>
                    <a:pt x="253" y="140"/>
                    <a:pt x="250" y="140"/>
                  </a:cubicBezTo>
                  <a:cubicBezTo>
                    <a:pt x="246" y="140"/>
                    <a:pt x="244" y="143"/>
                    <a:pt x="241" y="150"/>
                  </a:cubicBezTo>
                  <a:cubicBezTo>
                    <a:pt x="233" y="188"/>
                    <a:pt x="214" y="209"/>
                    <a:pt x="197" y="209"/>
                  </a:cubicBezTo>
                  <a:cubicBezTo>
                    <a:pt x="189" y="209"/>
                    <a:pt x="187" y="203"/>
                    <a:pt x="187" y="191"/>
                  </a:cubicBezTo>
                  <a:cubicBezTo>
                    <a:pt x="187" y="180"/>
                    <a:pt x="189" y="173"/>
                    <a:pt x="197" y="151"/>
                  </a:cubicBezTo>
                  <a:cubicBezTo>
                    <a:pt x="202" y="136"/>
                    <a:pt x="220" y="83"/>
                    <a:pt x="220" y="57"/>
                  </a:cubicBezTo>
                  <a:cubicBezTo>
                    <a:pt x="220" y="8"/>
                    <a:pt x="187" y="0"/>
                    <a:pt x="165" y="0"/>
                  </a:cubicBezTo>
                  <a:cubicBezTo>
                    <a:pt x="129" y="0"/>
                    <a:pt x="105" y="27"/>
                    <a:pt x="94" y="43"/>
                  </a:cubicBezTo>
                  <a:cubicBezTo>
                    <a:pt x="91" y="12"/>
                    <a:pt x="65" y="0"/>
                    <a:pt x="50" y="0"/>
                  </a:cubicBezTo>
                  <a:cubicBezTo>
                    <a:pt x="31" y="0"/>
                    <a:pt x="20" y="17"/>
                    <a:pt x="16" y="28"/>
                  </a:cubicBezTo>
                  <a:cubicBezTo>
                    <a:pt x="6" y="43"/>
                    <a:pt x="0" y="73"/>
                    <a:pt x="0" y="76"/>
                  </a:cubicBezTo>
                  <a:cubicBezTo>
                    <a:pt x="0" y="81"/>
                    <a:pt x="6" y="81"/>
                    <a:pt x="7" y="81"/>
                  </a:cubicBezTo>
                  <a:cubicBezTo>
                    <a:pt x="14" y="81"/>
                    <a:pt x="14" y="80"/>
                    <a:pt x="17" y="68"/>
                  </a:cubicBezTo>
                  <a:cubicBezTo>
                    <a:pt x="24" y="38"/>
                    <a:pt x="31" y="13"/>
                    <a:pt x="48" y="13"/>
                  </a:cubicBezTo>
                  <a:cubicBezTo>
                    <a:pt x="58" y="13"/>
                    <a:pt x="61" y="23"/>
                    <a:pt x="61" y="38"/>
                  </a:cubicBezTo>
                  <a:cubicBezTo>
                    <a:pt x="61" y="48"/>
                    <a:pt x="58" y="67"/>
                    <a:pt x="54" y="80"/>
                  </a:cubicBezTo>
                  <a:cubicBezTo>
                    <a:pt x="51" y="91"/>
                    <a:pt x="48" y="113"/>
                    <a:pt x="44" y="123"/>
                  </a:cubicBezTo>
                  <a:lnTo>
                    <a:pt x="31" y="1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35">
              <a:extLst>
                <a:ext uri="{FF2B5EF4-FFF2-40B4-BE49-F238E27FC236}">
                  <a16:creationId xmlns:a16="http://schemas.microsoft.com/office/drawing/2014/main" id="{DACF3575-B62F-1E39-6921-02DB64B6E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2" y="1513"/>
              <a:ext cx="90" cy="37"/>
            </a:xfrm>
            <a:custGeom>
              <a:avLst/>
              <a:gdLst>
                <a:gd name="T0" fmla="*/ 400 w 401"/>
                <a:gd name="T1" fmla="*/ 23 h 167"/>
                <a:gd name="T2" fmla="*/ 392 w 401"/>
                <a:gd name="T3" fmla="*/ 0 h 167"/>
                <a:gd name="T4" fmla="*/ 385 w 401"/>
                <a:gd name="T5" fmla="*/ 20 h 167"/>
                <a:gd name="T6" fmla="*/ 299 w 401"/>
                <a:gd name="T7" fmla="*/ 126 h 167"/>
                <a:gd name="T8" fmla="*/ 203 w 401"/>
                <a:gd name="T9" fmla="*/ 67 h 167"/>
                <a:gd name="T10" fmla="*/ 101 w 401"/>
                <a:gd name="T11" fmla="*/ 0 h 167"/>
                <a:gd name="T12" fmla="*/ 0 w 401"/>
                <a:gd name="T13" fmla="*/ 141 h 167"/>
                <a:gd name="T14" fmla="*/ 9 w 401"/>
                <a:gd name="T15" fmla="*/ 163 h 167"/>
                <a:gd name="T16" fmla="*/ 17 w 401"/>
                <a:gd name="T17" fmla="*/ 148 h 167"/>
                <a:gd name="T18" fmla="*/ 101 w 401"/>
                <a:gd name="T19" fmla="*/ 40 h 167"/>
                <a:gd name="T20" fmla="*/ 197 w 401"/>
                <a:gd name="T21" fmla="*/ 100 h 167"/>
                <a:gd name="T22" fmla="*/ 299 w 401"/>
                <a:gd name="T23" fmla="*/ 166 h 167"/>
                <a:gd name="T24" fmla="*/ 400 w 401"/>
                <a:gd name="T25" fmla="*/ 2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167">
                  <a:moveTo>
                    <a:pt x="400" y="23"/>
                  </a:moveTo>
                  <a:cubicBezTo>
                    <a:pt x="400" y="8"/>
                    <a:pt x="397" y="0"/>
                    <a:pt x="392" y="0"/>
                  </a:cubicBezTo>
                  <a:cubicBezTo>
                    <a:pt x="390" y="0"/>
                    <a:pt x="385" y="7"/>
                    <a:pt x="385" y="20"/>
                  </a:cubicBezTo>
                  <a:cubicBezTo>
                    <a:pt x="382" y="88"/>
                    <a:pt x="342" y="126"/>
                    <a:pt x="299" y="126"/>
                  </a:cubicBezTo>
                  <a:cubicBezTo>
                    <a:pt x="263" y="126"/>
                    <a:pt x="233" y="96"/>
                    <a:pt x="203" y="67"/>
                  </a:cubicBezTo>
                  <a:cubicBezTo>
                    <a:pt x="173" y="32"/>
                    <a:pt x="142" y="0"/>
                    <a:pt x="101" y="0"/>
                  </a:cubicBezTo>
                  <a:cubicBezTo>
                    <a:pt x="35" y="0"/>
                    <a:pt x="0" y="78"/>
                    <a:pt x="0" y="141"/>
                  </a:cubicBezTo>
                  <a:cubicBezTo>
                    <a:pt x="0" y="163"/>
                    <a:pt x="9" y="163"/>
                    <a:pt x="9" y="163"/>
                  </a:cubicBezTo>
                  <a:cubicBezTo>
                    <a:pt x="16" y="163"/>
                    <a:pt x="17" y="150"/>
                    <a:pt x="17" y="148"/>
                  </a:cubicBezTo>
                  <a:cubicBezTo>
                    <a:pt x="18" y="70"/>
                    <a:pt x="65" y="40"/>
                    <a:pt x="101" y="40"/>
                  </a:cubicBezTo>
                  <a:cubicBezTo>
                    <a:pt x="139" y="40"/>
                    <a:pt x="167" y="70"/>
                    <a:pt x="197" y="100"/>
                  </a:cubicBezTo>
                  <a:cubicBezTo>
                    <a:pt x="228" y="131"/>
                    <a:pt x="258" y="166"/>
                    <a:pt x="299" y="166"/>
                  </a:cubicBezTo>
                  <a:cubicBezTo>
                    <a:pt x="365" y="166"/>
                    <a:pt x="400" y="88"/>
                    <a:pt x="400" y="2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36">
              <a:extLst>
                <a:ext uri="{FF2B5EF4-FFF2-40B4-BE49-F238E27FC236}">
                  <a16:creationId xmlns:a16="http://schemas.microsoft.com/office/drawing/2014/main" id="{772BFDBC-4806-D048-2F71-7BA11E091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" y="1449"/>
              <a:ext cx="136" cy="131"/>
            </a:xfrm>
            <a:custGeom>
              <a:avLst/>
              <a:gdLst>
                <a:gd name="T0" fmla="*/ 202 w 604"/>
                <a:gd name="T1" fmla="*/ 141 h 581"/>
                <a:gd name="T2" fmla="*/ 253 w 604"/>
                <a:gd name="T3" fmla="*/ 318 h 581"/>
                <a:gd name="T4" fmla="*/ 343 w 604"/>
                <a:gd name="T5" fmla="*/ 549 h 581"/>
                <a:gd name="T6" fmla="*/ 358 w 604"/>
                <a:gd name="T7" fmla="*/ 562 h 581"/>
                <a:gd name="T8" fmla="*/ 385 w 604"/>
                <a:gd name="T9" fmla="*/ 549 h 581"/>
                <a:gd name="T10" fmla="*/ 400 w 604"/>
                <a:gd name="T11" fmla="*/ 505 h 581"/>
                <a:gd name="T12" fmla="*/ 494 w 604"/>
                <a:gd name="T13" fmla="*/ 93 h 581"/>
                <a:gd name="T14" fmla="*/ 580 w 604"/>
                <a:gd name="T15" fmla="*/ 67 h 581"/>
                <a:gd name="T16" fmla="*/ 603 w 604"/>
                <a:gd name="T17" fmla="*/ 12 h 581"/>
                <a:gd name="T18" fmla="*/ 593 w 604"/>
                <a:gd name="T19" fmla="*/ 0 h 581"/>
                <a:gd name="T20" fmla="*/ 497 w 604"/>
                <a:gd name="T21" fmla="*/ 38 h 581"/>
                <a:gd name="T22" fmla="*/ 440 w 604"/>
                <a:gd name="T23" fmla="*/ 233 h 581"/>
                <a:gd name="T24" fmla="*/ 380 w 604"/>
                <a:gd name="T25" fmla="*/ 505 h 581"/>
                <a:gd name="T26" fmla="*/ 299 w 604"/>
                <a:gd name="T27" fmla="*/ 299 h 581"/>
                <a:gd name="T28" fmla="*/ 233 w 604"/>
                <a:gd name="T29" fmla="*/ 63 h 581"/>
                <a:gd name="T30" fmla="*/ 223 w 604"/>
                <a:gd name="T31" fmla="*/ 50 h 581"/>
                <a:gd name="T32" fmla="*/ 193 w 604"/>
                <a:gd name="T33" fmla="*/ 67 h 581"/>
                <a:gd name="T34" fmla="*/ 186 w 604"/>
                <a:gd name="T35" fmla="*/ 86 h 581"/>
                <a:gd name="T36" fmla="*/ 95 w 604"/>
                <a:gd name="T37" fmla="*/ 492 h 581"/>
                <a:gd name="T38" fmla="*/ 71 w 604"/>
                <a:gd name="T39" fmla="*/ 517 h 581"/>
                <a:gd name="T40" fmla="*/ 27 w 604"/>
                <a:gd name="T41" fmla="*/ 495 h 581"/>
                <a:gd name="T42" fmla="*/ 23 w 604"/>
                <a:gd name="T43" fmla="*/ 492 h 581"/>
                <a:gd name="T44" fmla="*/ 0 w 604"/>
                <a:gd name="T45" fmla="*/ 545 h 581"/>
                <a:gd name="T46" fmla="*/ 53 w 604"/>
                <a:gd name="T47" fmla="*/ 580 h 581"/>
                <a:gd name="T48" fmla="*/ 133 w 604"/>
                <a:gd name="T49" fmla="*/ 449 h 581"/>
                <a:gd name="T50" fmla="*/ 202 w 604"/>
                <a:gd name="T51" fmla="*/ 14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4" h="581">
                  <a:moveTo>
                    <a:pt x="202" y="141"/>
                  </a:moveTo>
                  <a:cubicBezTo>
                    <a:pt x="211" y="178"/>
                    <a:pt x="224" y="229"/>
                    <a:pt x="253" y="318"/>
                  </a:cubicBezTo>
                  <a:cubicBezTo>
                    <a:pt x="290" y="437"/>
                    <a:pt x="307" y="480"/>
                    <a:pt x="343" y="549"/>
                  </a:cubicBezTo>
                  <a:cubicBezTo>
                    <a:pt x="351" y="562"/>
                    <a:pt x="351" y="562"/>
                    <a:pt x="358" y="562"/>
                  </a:cubicBezTo>
                  <a:cubicBezTo>
                    <a:pt x="366" y="562"/>
                    <a:pt x="378" y="555"/>
                    <a:pt x="385" y="549"/>
                  </a:cubicBezTo>
                  <a:cubicBezTo>
                    <a:pt x="393" y="540"/>
                    <a:pt x="393" y="539"/>
                    <a:pt x="400" y="505"/>
                  </a:cubicBezTo>
                  <a:cubicBezTo>
                    <a:pt x="437" y="319"/>
                    <a:pt x="483" y="126"/>
                    <a:pt x="494" y="93"/>
                  </a:cubicBezTo>
                  <a:cubicBezTo>
                    <a:pt x="494" y="91"/>
                    <a:pt x="508" y="67"/>
                    <a:pt x="580" y="67"/>
                  </a:cubicBezTo>
                  <a:cubicBezTo>
                    <a:pt x="593" y="63"/>
                    <a:pt x="603" y="28"/>
                    <a:pt x="603" y="12"/>
                  </a:cubicBezTo>
                  <a:cubicBezTo>
                    <a:pt x="603" y="0"/>
                    <a:pt x="602" y="0"/>
                    <a:pt x="593" y="0"/>
                  </a:cubicBezTo>
                  <a:cubicBezTo>
                    <a:pt x="534" y="0"/>
                    <a:pt x="505" y="30"/>
                    <a:pt x="497" y="38"/>
                  </a:cubicBezTo>
                  <a:cubicBezTo>
                    <a:pt x="480" y="63"/>
                    <a:pt x="467" y="116"/>
                    <a:pt x="440" y="233"/>
                  </a:cubicBezTo>
                  <a:cubicBezTo>
                    <a:pt x="419" y="323"/>
                    <a:pt x="399" y="412"/>
                    <a:pt x="380" y="505"/>
                  </a:cubicBezTo>
                  <a:cubicBezTo>
                    <a:pt x="348" y="447"/>
                    <a:pt x="329" y="391"/>
                    <a:pt x="299" y="299"/>
                  </a:cubicBezTo>
                  <a:cubicBezTo>
                    <a:pt x="270" y="201"/>
                    <a:pt x="248" y="128"/>
                    <a:pt x="233" y="63"/>
                  </a:cubicBezTo>
                  <a:cubicBezTo>
                    <a:pt x="228" y="50"/>
                    <a:pt x="228" y="50"/>
                    <a:pt x="223" y="50"/>
                  </a:cubicBezTo>
                  <a:cubicBezTo>
                    <a:pt x="221" y="50"/>
                    <a:pt x="210" y="50"/>
                    <a:pt x="193" y="67"/>
                  </a:cubicBezTo>
                  <a:cubicBezTo>
                    <a:pt x="187" y="71"/>
                    <a:pt x="187" y="78"/>
                    <a:pt x="186" y="86"/>
                  </a:cubicBezTo>
                  <a:cubicBezTo>
                    <a:pt x="169" y="273"/>
                    <a:pt x="112" y="459"/>
                    <a:pt x="95" y="492"/>
                  </a:cubicBezTo>
                  <a:cubicBezTo>
                    <a:pt x="92" y="502"/>
                    <a:pt x="85" y="517"/>
                    <a:pt x="71" y="517"/>
                  </a:cubicBezTo>
                  <a:cubicBezTo>
                    <a:pt x="65" y="517"/>
                    <a:pt x="43" y="512"/>
                    <a:pt x="27" y="495"/>
                  </a:cubicBezTo>
                  <a:cubicBezTo>
                    <a:pt x="24" y="492"/>
                    <a:pt x="24" y="492"/>
                    <a:pt x="23" y="492"/>
                  </a:cubicBezTo>
                  <a:cubicBezTo>
                    <a:pt x="11" y="492"/>
                    <a:pt x="0" y="527"/>
                    <a:pt x="0" y="545"/>
                  </a:cubicBezTo>
                  <a:cubicBezTo>
                    <a:pt x="0" y="567"/>
                    <a:pt x="37" y="580"/>
                    <a:pt x="53" y="580"/>
                  </a:cubicBezTo>
                  <a:cubicBezTo>
                    <a:pt x="92" y="580"/>
                    <a:pt x="122" y="480"/>
                    <a:pt x="133" y="449"/>
                  </a:cubicBezTo>
                  <a:cubicBezTo>
                    <a:pt x="170" y="321"/>
                    <a:pt x="189" y="218"/>
                    <a:pt x="202" y="14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37">
              <a:extLst>
                <a:ext uri="{FF2B5EF4-FFF2-40B4-BE49-F238E27FC236}">
                  <a16:creationId xmlns:a16="http://schemas.microsoft.com/office/drawing/2014/main" id="{AA1B4EAE-73C3-9FBE-A45A-139ABAA05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" y="1453"/>
              <a:ext cx="31" cy="158"/>
            </a:xfrm>
            <a:custGeom>
              <a:avLst/>
              <a:gdLst>
                <a:gd name="T0" fmla="*/ 139 w 140"/>
                <a:gd name="T1" fmla="*/ 697 h 703"/>
                <a:gd name="T2" fmla="*/ 129 w 140"/>
                <a:gd name="T3" fmla="*/ 680 h 703"/>
                <a:gd name="T4" fmla="*/ 35 w 140"/>
                <a:gd name="T5" fmla="*/ 351 h 703"/>
                <a:gd name="T6" fmla="*/ 133 w 140"/>
                <a:gd name="T7" fmla="*/ 20 h 703"/>
                <a:gd name="T8" fmla="*/ 139 w 140"/>
                <a:gd name="T9" fmla="*/ 7 h 703"/>
                <a:gd name="T10" fmla="*/ 133 w 140"/>
                <a:gd name="T11" fmla="*/ 0 h 703"/>
                <a:gd name="T12" fmla="*/ 37 w 140"/>
                <a:gd name="T13" fmla="*/ 138 h 703"/>
                <a:gd name="T14" fmla="*/ 0 w 140"/>
                <a:gd name="T15" fmla="*/ 351 h 703"/>
                <a:gd name="T16" fmla="*/ 40 w 140"/>
                <a:gd name="T17" fmla="*/ 572 h 703"/>
                <a:gd name="T18" fmla="*/ 133 w 140"/>
                <a:gd name="T19" fmla="*/ 702 h 703"/>
                <a:gd name="T20" fmla="*/ 139 w 140"/>
                <a:gd name="T21" fmla="*/ 69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703">
                  <a:moveTo>
                    <a:pt x="139" y="697"/>
                  </a:moveTo>
                  <a:cubicBezTo>
                    <a:pt x="139" y="695"/>
                    <a:pt x="139" y="692"/>
                    <a:pt x="129" y="680"/>
                  </a:cubicBezTo>
                  <a:cubicBezTo>
                    <a:pt x="54" y="592"/>
                    <a:pt x="35" y="461"/>
                    <a:pt x="35" y="351"/>
                  </a:cubicBezTo>
                  <a:cubicBezTo>
                    <a:pt x="35" y="229"/>
                    <a:pt x="58" y="108"/>
                    <a:pt x="133" y="20"/>
                  </a:cubicBezTo>
                  <a:cubicBezTo>
                    <a:pt x="139" y="12"/>
                    <a:pt x="139" y="10"/>
                    <a:pt x="139" y="7"/>
                  </a:cubicBezTo>
                  <a:cubicBezTo>
                    <a:pt x="139" y="2"/>
                    <a:pt x="138" y="0"/>
                    <a:pt x="133" y="0"/>
                  </a:cubicBezTo>
                  <a:cubicBezTo>
                    <a:pt x="128" y="0"/>
                    <a:pt x="74" y="48"/>
                    <a:pt x="37" y="138"/>
                  </a:cubicBezTo>
                  <a:cubicBezTo>
                    <a:pt x="7" y="213"/>
                    <a:pt x="0" y="291"/>
                    <a:pt x="0" y="351"/>
                  </a:cubicBezTo>
                  <a:cubicBezTo>
                    <a:pt x="0" y="407"/>
                    <a:pt x="7" y="492"/>
                    <a:pt x="40" y="572"/>
                  </a:cubicBezTo>
                  <a:cubicBezTo>
                    <a:pt x="77" y="658"/>
                    <a:pt x="128" y="702"/>
                    <a:pt x="133" y="702"/>
                  </a:cubicBezTo>
                  <a:cubicBezTo>
                    <a:pt x="138" y="702"/>
                    <a:pt x="139" y="700"/>
                    <a:pt x="139" y="69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38">
              <a:extLst>
                <a:ext uri="{FF2B5EF4-FFF2-40B4-BE49-F238E27FC236}">
                  <a16:creationId xmlns:a16="http://schemas.microsoft.com/office/drawing/2014/main" id="{B41662D9-3DBD-E22C-11FD-E2F97DD08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" y="1500"/>
              <a:ext cx="104" cy="73"/>
            </a:xfrm>
            <a:custGeom>
              <a:avLst/>
              <a:gdLst>
                <a:gd name="T0" fmla="*/ 315 w 461"/>
                <a:gd name="T1" fmla="*/ 68 h 327"/>
                <a:gd name="T2" fmla="*/ 321 w 461"/>
                <a:gd name="T3" fmla="*/ 37 h 327"/>
                <a:gd name="T4" fmla="*/ 292 w 461"/>
                <a:gd name="T5" fmla="*/ 7 h 327"/>
                <a:gd name="T6" fmla="*/ 253 w 461"/>
                <a:gd name="T7" fmla="*/ 43 h 327"/>
                <a:gd name="T8" fmla="*/ 221 w 461"/>
                <a:gd name="T9" fmla="*/ 188 h 327"/>
                <a:gd name="T10" fmla="*/ 216 w 461"/>
                <a:gd name="T11" fmla="*/ 229 h 327"/>
                <a:gd name="T12" fmla="*/ 220 w 461"/>
                <a:gd name="T13" fmla="*/ 251 h 327"/>
                <a:gd name="T14" fmla="*/ 167 w 461"/>
                <a:gd name="T15" fmla="*/ 299 h 327"/>
                <a:gd name="T16" fmla="*/ 119 w 461"/>
                <a:gd name="T17" fmla="*/ 241 h 327"/>
                <a:gd name="T18" fmla="*/ 152 w 461"/>
                <a:gd name="T19" fmla="*/ 108 h 327"/>
                <a:gd name="T20" fmla="*/ 160 w 461"/>
                <a:gd name="T21" fmla="*/ 63 h 327"/>
                <a:gd name="T22" fmla="*/ 94 w 461"/>
                <a:gd name="T23" fmla="*/ 0 h 327"/>
                <a:gd name="T24" fmla="*/ 0 w 461"/>
                <a:gd name="T25" fmla="*/ 110 h 327"/>
                <a:gd name="T26" fmla="*/ 16 w 461"/>
                <a:gd name="T27" fmla="*/ 120 h 327"/>
                <a:gd name="T28" fmla="*/ 28 w 461"/>
                <a:gd name="T29" fmla="*/ 111 h 327"/>
                <a:gd name="T30" fmla="*/ 91 w 461"/>
                <a:gd name="T31" fmla="*/ 27 h 327"/>
                <a:gd name="T32" fmla="*/ 101 w 461"/>
                <a:gd name="T33" fmla="*/ 42 h 327"/>
                <a:gd name="T34" fmla="*/ 87 w 461"/>
                <a:gd name="T35" fmla="*/ 96 h 327"/>
                <a:gd name="T36" fmla="*/ 54 w 461"/>
                <a:gd name="T37" fmla="*/ 228 h 327"/>
                <a:gd name="T38" fmla="*/ 163 w 461"/>
                <a:gd name="T39" fmla="*/ 326 h 327"/>
                <a:gd name="T40" fmla="*/ 231 w 461"/>
                <a:gd name="T41" fmla="*/ 286 h 327"/>
                <a:gd name="T42" fmla="*/ 322 w 461"/>
                <a:gd name="T43" fmla="*/ 326 h 327"/>
                <a:gd name="T44" fmla="*/ 417 w 461"/>
                <a:gd name="T45" fmla="*/ 243 h 327"/>
                <a:gd name="T46" fmla="*/ 460 w 461"/>
                <a:gd name="T47" fmla="*/ 63 h 327"/>
                <a:gd name="T48" fmla="*/ 419 w 461"/>
                <a:gd name="T49" fmla="*/ 0 h 327"/>
                <a:gd name="T50" fmla="*/ 373 w 461"/>
                <a:gd name="T51" fmla="*/ 53 h 327"/>
                <a:gd name="T52" fmla="*/ 392 w 461"/>
                <a:gd name="T53" fmla="*/ 83 h 327"/>
                <a:gd name="T54" fmla="*/ 420 w 461"/>
                <a:gd name="T55" fmla="*/ 130 h 327"/>
                <a:gd name="T56" fmla="*/ 386 w 461"/>
                <a:gd name="T57" fmla="*/ 246 h 327"/>
                <a:gd name="T58" fmla="*/ 325 w 461"/>
                <a:gd name="T59" fmla="*/ 299 h 327"/>
                <a:gd name="T60" fmla="*/ 282 w 461"/>
                <a:gd name="T61" fmla="*/ 243 h 327"/>
                <a:gd name="T62" fmla="*/ 291 w 461"/>
                <a:gd name="T63" fmla="*/ 180 h 327"/>
                <a:gd name="T64" fmla="*/ 307 w 461"/>
                <a:gd name="T65" fmla="*/ 108 h 327"/>
                <a:gd name="T66" fmla="*/ 315 w 461"/>
                <a:gd name="T67" fmla="*/ 6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1" h="327">
                  <a:moveTo>
                    <a:pt x="315" y="68"/>
                  </a:moveTo>
                  <a:cubicBezTo>
                    <a:pt x="316" y="60"/>
                    <a:pt x="321" y="42"/>
                    <a:pt x="321" y="37"/>
                  </a:cubicBezTo>
                  <a:cubicBezTo>
                    <a:pt x="321" y="22"/>
                    <a:pt x="309" y="7"/>
                    <a:pt x="292" y="7"/>
                  </a:cubicBezTo>
                  <a:cubicBezTo>
                    <a:pt x="282" y="7"/>
                    <a:pt x="261" y="12"/>
                    <a:pt x="253" y="43"/>
                  </a:cubicBezTo>
                  <a:cubicBezTo>
                    <a:pt x="241" y="88"/>
                    <a:pt x="231" y="140"/>
                    <a:pt x="221" y="188"/>
                  </a:cubicBezTo>
                  <a:cubicBezTo>
                    <a:pt x="216" y="211"/>
                    <a:pt x="216" y="221"/>
                    <a:pt x="216" y="229"/>
                  </a:cubicBezTo>
                  <a:cubicBezTo>
                    <a:pt x="216" y="249"/>
                    <a:pt x="220" y="249"/>
                    <a:pt x="220" y="251"/>
                  </a:cubicBezTo>
                  <a:cubicBezTo>
                    <a:pt x="220" y="258"/>
                    <a:pt x="203" y="299"/>
                    <a:pt x="167" y="299"/>
                  </a:cubicBezTo>
                  <a:cubicBezTo>
                    <a:pt x="119" y="299"/>
                    <a:pt x="119" y="258"/>
                    <a:pt x="119" y="241"/>
                  </a:cubicBezTo>
                  <a:cubicBezTo>
                    <a:pt x="119" y="211"/>
                    <a:pt x="126" y="180"/>
                    <a:pt x="152" y="108"/>
                  </a:cubicBezTo>
                  <a:cubicBezTo>
                    <a:pt x="155" y="91"/>
                    <a:pt x="160" y="76"/>
                    <a:pt x="160" y="63"/>
                  </a:cubicBezTo>
                  <a:cubicBezTo>
                    <a:pt x="160" y="23"/>
                    <a:pt x="126" y="0"/>
                    <a:pt x="94" y="0"/>
                  </a:cubicBezTo>
                  <a:cubicBezTo>
                    <a:pt x="31" y="0"/>
                    <a:pt x="0" y="96"/>
                    <a:pt x="0" y="110"/>
                  </a:cubicBezTo>
                  <a:cubicBezTo>
                    <a:pt x="0" y="120"/>
                    <a:pt x="10" y="120"/>
                    <a:pt x="16" y="120"/>
                  </a:cubicBezTo>
                  <a:cubicBezTo>
                    <a:pt x="23" y="120"/>
                    <a:pt x="26" y="120"/>
                    <a:pt x="28" y="111"/>
                  </a:cubicBezTo>
                  <a:cubicBezTo>
                    <a:pt x="48" y="33"/>
                    <a:pt x="79" y="27"/>
                    <a:pt x="91" y="27"/>
                  </a:cubicBezTo>
                  <a:cubicBezTo>
                    <a:pt x="94" y="27"/>
                    <a:pt x="101" y="27"/>
                    <a:pt x="101" y="42"/>
                  </a:cubicBezTo>
                  <a:cubicBezTo>
                    <a:pt x="101" y="58"/>
                    <a:pt x="94" y="76"/>
                    <a:pt x="87" y="96"/>
                  </a:cubicBezTo>
                  <a:cubicBezTo>
                    <a:pt x="65" y="163"/>
                    <a:pt x="54" y="200"/>
                    <a:pt x="54" y="228"/>
                  </a:cubicBezTo>
                  <a:cubicBezTo>
                    <a:pt x="54" y="308"/>
                    <a:pt x="112" y="326"/>
                    <a:pt x="163" y="326"/>
                  </a:cubicBezTo>
                  <a:cubicBezTo>
                    <a:pt x="176" y="326"/>
                    <a:pt x="203" y="326"/>
                    <a:pt x="231" y="286"/>
                  </a:cubicBezTo>
                  <a:cubicBezTo>
                    <a:pt x="248" y="309"/>
                    <a:pt x="274" y="326"/>
                    <a:pt x="322" y="326"/>
                  </a:cubicBezTo>
                  <a:cubicBezTo>
                    <a:pt x="358" y="326"/>
                    <a:pt x="389" y="306"/>
                    <a:pt x="417" y="243"/>
                  </a:cubicBezTo>
                  <a:cubicBezTo>
                    <a:pt x="440" y="190"/>
                    <a:pt x="460" y="100"/>
                    <a:pt x="460" y="63"/>
                  </a:cubicBezTo>
                  <a:cubicBezTo>
                    <a:pt x="460" y="0"/>
                    <a:pt x="419" y="0"/>
                    <a:pt x="419" y="0"/>
                  </a:cubicBezTo>
                  <a:cubicBezTo>
                    <a:pt x="395" y="0"/>
                    <a:pt x="373" y="28"/>
                    <a:pt x="373" y="53"/>
                  </a:cubicBezTo>
                  <a:cubicBezTo>
                    <a:pt x="373" y="73"/>
                    <a:pt x="385" y="81"/>
                    <a:pt x="392" y="83"/>
                  </a:cubicBezTo>
                  <a:cubicBezTo>
                    <a:pt x="414" y="101"/>
                    <a:pt x="420" y="116"/>
                    <a:pt x="420" y="130"/>
                  </a:cubicBezTo>
                  <a:cubicBezTo>
                    <a:pt x="420" y="140"/>
                    <a:pt x="406" y="208"/>
                    <a:pt x="386" y="246"/>
                  </a:cubicBezTo>
                  <a:cubicBezTo>
                    <a:pt x="372" y="281"/>
                    <a:pt x="351" y="299"/>
                    <a:pt x="325" y="299"/>
                  </a:cubicBezTo>
                  <a:cubicBezTo>
                    <a:pt x="282" y="299"/>
                    <a:pt x="282" y="259"/>
                    <a:pt x="282" y="243"/>
                  </a:cubicBezTo>
                  <a:cubicBezTo>
                    <a:pt x="282" y="226"/>
                    <a:pt x="282" y="216"/>
                    <a:pt x="291" y="180"/>
                  </a:cubicBezTo>
                  <a:cubicBezTo>
                    <a:pt x="297" y="160"/>
                    <a:pt x="304" y="123"/>
                    <a:pt x="307" y="108"/>
                  </a:cubicBezTo>
                  <a:lnTo>
                    <a:pt x="315" y="6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39">
              <a:extLst>
                <a:ext uri="{FF2B5EF4-FFF2-40B4-BE49-F238E27FC236}">
                  <a16:creationId xmlns:a16="http://schemas.microsoft.com/office/drawing/2014/main" id="{5A0B00FB-C4A1-0210-0930-9665C2222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429"/>
              <a:ext cx="69" cy="77"/>
            </a:xfrm>
            <a:custGeom>
              <a:avLst/>
              <a:gdLst>
                <a:gd name="T0" fmla="*/ 167 w 310"/>
                <a:gd name="T1" fmla="*/ 23 h 342"/>
                <a:gd name="T2" fmla="*/ 295 w 310"/>
                <a:gd name="T3" fmla="*/ 23 h 342"/>
                <a:gd name="T4" fmla="*/ 309 w 310"/>
                <a:gd name="T5" fmla="*/ 12 h 342"/>
                <a:gd name="T6" fmla="*/ 295 w 310"/>
                <a:gd name="T7" fmla="*/ 0 h 342"/>
                <a:gd name="T8" fmla="*/ 17 w 310"/>
                <a:gd name="T9" fmla="*/ 0 h 342"/>
                <a:gd name="T10" fmla="*/ 0 w 310"/>
                <a:gd name="T11" fmla="*/ 12 h 342"/>
                <a:gd name="T12" fmla="*/ 17 w 310"/>
                <a:gd name="T13" fmla="*/ 23 h 342"/>
                <a:gd name="T14" fmla="*/ 146 w 310"/>
                <a:gd name="T15" fmla="*/ 23 h 342"/>
                <a:gd name="T16" fmla="*/ 146 w 310"/>
                <a:gd name="T17" fmla="*/ 323 h 342"/>
                <a:gd name="T18" fmla="*/ 155 w 310"/>
                <a:gd name="T19" fmla="*/ 341 h 342"/>
                <a:gd name="T20" fmla="*/ 167 w 310"/>
                <a:gd name="T21" fmla="*/ 323 h 342"/>
                <a:gd name="T22" fmla="*/ 167 w 310"/>
                <a:gd name="T23" fmla="*/ 23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342">
                  <a:moveTo>
                    <a:pt x="167" y="23"/>
                  </a:moveTo>
                  <a:lnTo>
                    <a:pt x="295" y="23"/>
                  </a:lnTo>
                  <a:cubicBezTo>
                    <a:pt x="301" y="23"/>
                    <a:pt x="309" y="23"/>
                    <a:pt x="309" y="12"/>
                  </a:cubicBezTo>
                  <a:cubicBezTo>
                    <a:pt x="309" y="0"/>
                    <a:pt x="301" y="0"/>
                    <a:pt x="29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3"/>
                    <a:pt x="10" y="23"/>
                    <a:pt x="17" y="23"/>
                  </a:cubicBezTo>
                  <a:lnTo>
                    <a:pt x="146" y="23"/>
                  </a:lnTo>
                  <a:lnTo>
                    <a:pt x="146" y="323"/>
                  </a:lnTo>
                  <a:cubicBezTo>
                    <a:pt x="146" y="331"/>
                    <a:pt x="146" y="341"/>
                    <a:pt x="155" y="341"/>
                  </a:cubicBezTo>
                  <a:cubicBezTo>
                    <a:pt x="167" y="341"/>
                    <a:pt x="167" y="331"/>
                    <a:pt x="167" y="323"/>
                  </a:cubicBezTo>
                  <a:lnTo>
                    <a:pt x="167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40">
              <a:extLst>
                <a:ext uri="{FF2B5EF4-FFF2-40B4-BE49-F238E27FC236}">
                  <a16:creationId xmlns:a16="http://schemas.microsoft.com/office/drawing/2014/main" id="{AC224670-48E8-547D-C27E-2F87F2B86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1500"/>
              <a:ext cx="77" cy="72"/>
            </a:xfrm>
            <a:custGeom>
              <a:avLst/>
              <a:gdLst>
                <a:gd name="T0" fmla="*/ 299 w 342"/>
                <a:gd name="T1" fmla="*/ 37 h 324"/>
                <a:gd name="T2" fmla="*/ 267 w 342"/>
                <a:gd name="T3" fmla="*/ 83 h 324"/>
                <a:gd name="T4" fmla="*/ 297 w 342"/>
                <a:gd name="T5" fmla="*/ 116 h 324"/>
                <a:gd name="T6" fmla="*/ 341 w 342"/>
                <a:gd name="T7" fmla="*/ 62 h 324"/>
                <a:gd name="T8" fmla="*/ 271 w 342"/>
                <a:gd name="T9" fmla="*/ 0 h 324"/>
                <a:gd name="T10" fmla="*/ 207 w 342"/>
                <a:gd name="T11" fmla="*/ 43 h 324"/>
                <a:gd name="T12" fmla="*/ 125 w 342"/>
                <a:gd name="T13" fmla="*/ 0 h 324"/>
                <a:gd name="T14" fmla="*/ 9 w 342"/>
                <a:gd name="T15" fmla="*/ 110 h 324"/>
                <a:gd name="T16" fmla="*/ 23 w 342"/>
                <a:gd name="T17" fmla="*/ 120 h 324"/>
                <a:gd name="T18" fmla="*/ 35 w 342"/>
                <a:gd name="T19" fmla="*/ 110 h 324"/>
                <a:gd name="T20" fmla="*/ 121 w 342"/>
                <a:gd name="T21" fmla="*/ 27 h 324"/>
                <a:gd name="T22" fmla="*/ 155 w 342"/>
                <a:gd name="T23" fmla="*/ 60 h 324"/>
                <a:gd name="T24" fmla="*/ 142 w 342"/>
                <a:gd name="T25" fmla="*/ 140 h 324"/>
                <a:gd name="T26" fmla="*/ 121 w 342"/>
                <a:gd name="T27" fmla="*/ 236 h 324"/>
                <a:gd name="T28" fmla="*/ 70 w 342"/>
                <a:gd name="T29" fmla="*/ 299 h 324"/>
                <a:gd name="T30" fmla="*/ 41 w 342"/>
                <a:gd name="T31" fmla="*/ 289 h 324"/>
                <a:gd name="T32" fmla="*/ 74 w 342"/>
                <a:gd name="T33" fmla="*/ 239 h 324"/>
                <a:gd name="T34" fmla="*/ 44 w 342"/>
                <a:gd name="T35" fmla="*/ 208 h 324"/>
                <a:gd name="T36" fmla="*/ 0 w 342"/>
                <a:gd name="T37" fmla="*/ 261 h 324"/>
                <a:gd name="T38" fmla="*/ 68 w 342"/>
                <a:gd name="T39" fmla="*/ 323 h 324"/>
                <a:gd name="T40" fmla="*/ 133 w 342"/>
                <a:gd name="T41" fmla="*/ 281 h 324"/>
                <a:gd name="T42" fmla="*/ 214 w 342"/>
                <a:gd name="T43" fmla="*/ 323 h 324"/>
                <a:gd name="T44" fmla="*/ 332 w 342"/>
                <a:gd name="T45" fmla="*/ 213 h 324"/>
                <a:gd name="T46" fmla="*/ 316 w 342"/>
                <a:gd name="T47" fmla="*/ 203 h 324"/>
                <a:gd name="T48" fmla="*/ 304 w 342"/>
                <a:gd name="T49" fmla="*/ 213 h 324"/>
                <a:gd name="T50" fmla="*/ 220 w 342"/>
                <a:gd name="T51" fmla="*/ 299 h 324"/>
                <a:gd name="T52" fmla="*/ 186 w 342"/>
                <a:gd name="T53" fmla="*/ 263 h 324"/>
                <a:gd name="T54" fmla="*/ 199 w 342"/>
                <a:gd name="T55" fmla="*/ 186 h 324"/>
                <a:gd name="T56" fmla="*/ 220 w 342"/>
                <a:gd name="T57" fmla="*/ 90 h 324"/>
                <a:gd name="T58" fmla="*/ 270 w 342"/>
                <a:gd name="T59" fmla="*/ 27 h 324"/>
                <a:gd name="T60" fmla="*/ 299 w 342"/>
                <a:gd name="T61" fmla="*/ 37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2" h="324">
                  <a:moveTo>
                    <a:pt x="299" y="37"/>
                  </a:moveTo>
                  <a:cubicBezTo>
                    <a:pt x="278" y="43"/>
                    <a:pt x="267" y="68"/>
                    <a:pt x="267" y="83"/>
                  </a:cubicBezTo>
                  <a:cubicBezTo>
                    <a:pt x="267" y="100"/>
                    <a:pt x="275" y="116"/>
                    <a:pt x="297" y="116"/>
                  </a:cubicBezTo>
                  <a:cubicBezTo>
                    <a:pt x="316" y="116"/>
                    <a:pt x="341" y="96"/>
                    <a:pt x="341" y="62"/>
                  </a:cubicBezTo>
                  <a:cubicBezTo>
                    <a:pt x="341" y="23"/>
                    <a:pt x="308" y="0"/>
                    <a:pt x="271" y="0"/>
                  </a:cubicBezTo>
                  <a:cubicBezTo>
                    <a:pt x="237" y="0"/>
                    <a:pt x="214" y="30"/>
                    <a:pt x="207" y="43"/>
                  </a:cubicBezTo>
                  <a:cubicBezTo>
                    <a:pt x="193" y="12"/>
                    <a:pt x="159" y="0"/>
                    <a:pt x="125" y="0"/>
                  </a:cubicBezTo>
                  <a:cubicBezTo>
                    <a:pt x="50" y="0"/>
                    <a:pt x="9" y="86"/>
                    <a:pt x="9" y="110"/>
                  </a:cubicBezTo>
                  <a:cubicBezTo>
                    <a:pt x="9" y="120"/>
                    <a:pt x="17" y="120"/>
                    <a:pt x="23" y="120"/>
                  </a:cubicBezTo>
                  <a:cubicBezTo>
                    <a:pt x="31" y="120"/>
                    <a:pt x="34" y="120"/>
                    <a:pt x="35" y="110"/>
                  </a:cubicBezTo>
                  <a:cubicBezTo>
                    <a:pt x="53" y="47"/>
                    <a:pt x="97" y="27"/>
                    <a:pt x="121" y="27"/>
                  </a:cubicBezTo>
                  <a:cubicBezTo>
                    <a:pt x="145" y="27"/>
                    <a:pt x="155" y="38"/>
                    <a:pt x="155" y="60"/>
                  </a:cubicBezTo>
                  <a:cubicBezTo>
                    <a:pt x="155" y="73"/>
                    <a:pt x="146" y="113"/>
                    <a:pt x="142" y="140"/>
                  </a:cubicBezTo>
                  <a:lnTo>
                    <a:pt x="121" y="236"/>
                  </a:lnTo>
                  <a:cubicBezTo>
                    <a:pt x="112" y="278"/>
                    <a:pt x="91" y="299"/>
                    <a:pt x="70" y="299"/>
                  </a:cubicBezTo>
                  <a:cubicBezTo>
                    <a:pt x="67" y="299"/>
                    <a:pt x="53" y="299"/>
                    <a:pt x="41" y="289"/>
                  </a:cubicBezTo>
                  <a:cubicBezTo>
                    <a:pt x="62" y="281"/>
                    <a:pt x="74" y="258"/>
                    <a:pt x="74" y="239"/>
                  </a:cubicBezTo>
                  <a:cubicBezTo>
                    <a:pt x="74" y="223"/>
                    <a:pt x="62" y="208"/>
                    <a:pt x="44" y="208"/>
                  </a:cubicBezTo>
                  <a:cubicBezTo>
                    <a:pt x="23" y="208"/>
                    <a:pt x="0" y="228"/>
                    <a:pt x="0" y="261"/>
                  </a:cubicBezTo>
                  <a:cubicBezTo>
                    <a:pt x="0" y="299"/>
                    <a:pt x="31" y="323"/>
                    <a:pt x="68" y="323"/>
                  </a:cubicBezTo>
                  <a:cubicBezTo>
                    <a:pt x="102" y="323"/>
                    <a:pt x="126" y="293"/>
                    <a:pt x="133" y="281"/>
                  </a:cubicBezTo>
                  <a:cubicBezTo>
                    <a:pt x="146" y="311"/>
                    <a:pt x="180" y="323"/>
                    <a:pt x="214" y="323"/>
                  </a:cubicBezTo>
                  <a:cubicBezTo>
                    <a:pt x="291" y="323"/>
                    <a:pt x="332" y="238"/>
                    <a:pt x="332" y="213"/>
                  </a:cubicBezTo>
                  <a:cubicBezTo>
                    <a:pt x="332" y="203"/>
                    <a:pt x="324" y="203"/>
                    <a:pt x="316" y="203"/>
                  </a:cubicBezTo>
                  <a:cubicBezTo>
                    <a:pt x="309" y="203"/>
                    <a:pt x="307" y="203"/>
                    <a:pt x="304" y="213"/>
                  </a:cubicBezTo>
                  <a:cubicBezTo>
                    <a:pt x="287" y="278"/>
                    <a:pt x="244" y="299"/>
                    <a:pt x="220" y="299"/>
                  </a:cubicBezTo>
                  <a:cubicBezTo>
                    <a:pt x="196" y="299"/>
                    <a:pt x="186" y="286"/>
                    <a:pt x="186" y="263"/>
                  </a:cubicBezTo>
                  <a:cubicBezTo>
                    <a:pt x="186" y="249"/>
                    <a:pt x="194" y="211"/>
                    <a:pt x="199" y="186"/>
                  </a:cubicBezTo>
                  <a:cubicBezTo>
                    <a:pt x="203" y="168"/>
                    <a:pt x="216" y="100"/>
                    <a:pt x="220" y="90"/>
                  </a:cubicBezTo>
                  <a:cubicBezTo>
                    <a:pt x="228" y="48"/>
                    <a:pt x="248" y="27"/>
                    <a:pt x="270" y="27"/>
                  </a:cubicBezTo>
                  <a:cubicBezTo>
                    <a:pt x="274" y="27"/>
                    <a:pt x="288" y="27"/>
                    <a:pt x="299" y="3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41">
              <a:extLst>
                <a:ext uri="{FF2B5EF4-FFF2-40B4-BE49-F238E27FC236}">
                  <a16:creationId xmlns:a16="http://schemas.microsoft.com/office/drawing/2014/main" id="{B7A0F125-2B54-B0FA-0083-76AD2CCEF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3" y="1546"/>
              <a:ext cx="58" cy="50"/>
            </a:xfrm>
            <a:custGeom>
              <a:avLst/>
              <a:gdLst>
                <a:gd name="T0" fmla="*/ 31 w 258"/>
                <a:gd name="T1" fmla="*/ 188 h 224"/>
                <a:gd name="T2" fmla="*/ 27 w 258"/>
                <a:gd name="T3" fmla="*/ 208 h 224"/>
                <a:gd name="T4" fmla="*/ 43 w 258"/>
                <a:gd name="T5" fmla="*/ 223 h 224"/>
                <a:gd name="T6" fmla="*/ 58 w 258"/>
                <a:gd name="T7" fmla="*/ 211 h 224"/>
                <a:gd name="T8" fmla="*/ 65 w 258"/>
                <a:gd name="T9" fmla="*/ 181 h 224"/>
                <a:gd name="T10" fmla="*/ 75 w 258"/>
                <a:gd name="T11" fmla="*/ 138 h 224"/>
                <a:gd name="T12" fmla="*/ 82 w 258"/>
                <a:gd name="T13" fmla="*/ 103 h 224"/>
                <a:gd name="T14" fmla="*/ 99 w 258"/>
                <a:gd name="T15" fmla="*/ 60 h 224"/>
                <a:gd name="T16" fmla="*/ 163 w 258"/>
                <a:gd name="T17" fmla="*/ 13 h 224"/>
                <a:gd name="T18" fmla="*/ 187 w 258"/>
                <a:gd name="T19" fmla="*/ 48 h 224"/>
                <a:gd name="T20" fmla="*/ 163 w 258"/>
                <a:gd name="T21" fmla="*/ 153 h 224"/>
                <a:gd name="T22" fmla="*/ 156 w 258"/>
                <a:gd name="T23" fmla="*/ 180 h 224"/>
                <a:gd name="T24" fmla="*/ 196 w 258"/>
                <a:gd name="T25" fmla="*/ 223 h 224"/>
                <a:gd name="T26" fmla="*/ 257 w 258"/>
                <a:gd name="T27" fmla="*/ 148 h 224"/>
                <a:gd name="T28" fmla="*/ 250 w 258"/>
                <a:gd name="T29" fmla="*/ 140 h 224"/>
                <a:gd name="T30" fmla="*/ 241 w 258"/>
                <a:gd name="T31" fmla="*/ 150 h 224"/>
                <a:gd name="T32" fmla="*/ 197 w 258"/>
                <a:gd name="T33" fmla="*/ 209 h 224"/>
                <a:gd name="T34" fmla="*/ 187 w 258"/>
                <a:gd name="T35" fmla="*/ 191 h 224"/>
                <a:gd name="T36" fmla="*/ 197 w 258"/>
                <a:gd name="T37" fmla="*/ 151 h 224"/>
                <a:gd name="T38" fmla="*/ 220 w 258"/>
                <a:gd name="T39" fmla="*/ 57 h 224"/>
                <a:gd name="T40" fmla="*/ 165 w 258"/>
                <a:gd name="T41" fmla="*/ 0 h 224"/>
                <a:gd name="T42" fmla="*/ 94 w 258"/>
                <a:gd name="T43" fmla="*/ 43 h 224"/>
                <a:gd name="T44" fmla="*/ 50 w 258"/>
                <a:gd name="T45" fmla="*/ 0 h 224"/>
                <a:gd name="T46" fmla="*/ 16 w 258"/>
                <a:gd name="T47" fmla="*/ 28 h 224"/>
                <a:gd name="T48" fmla="*/ 0 w 258"/>
                <a:gd name="T49" fmla="*/ 76 h 224"/>
                <a:gd name="T50" fmla="*/ 7 w 258"/>
                <a:gd name="T51" fmla="*/ 81 h 224"/>
                <a:gd name="T52" fmla="*/ 17 w 258"/>
                <a:gd name="T53" fmla="*/ 68 h 224"/>
                <a:gd name="T54" fmla="*/ 48 w 258"/>
                <a:gd name="T55" fmla="*/ 13 h 224"/>
                <a:gd name="T56" fmla="*/ 61 w 258"/>
                <a:gd name="T57" fmla="*/ 38 h 224"/>
                <a:gd name="T58" fmla="*/ 54 w 258"/>
                <a:gd name="T59" fmla="*/ 80 h 224"/>
                <a:gd name="T60" fmla="*/ 44 w 258"/>
                <a:gd name="T61" fmla="*/ 123 h 224"/>
                <a:gd name="T62" fmla="*/ 31 w 258"/>
                <a:gd name="T63" fmla="*/ 18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8" h="224">
                  <a:moveTo>
                    <a:pt x="31" y="188"/>
                  </a:moveTo>
                  <a:cubicBezTo>
                    <a:pt x="31" y="193"/>
                    <a:pt x="27" y="206"/>
                    <a:pt x="27" y="208"/>
                  </a:cubicBezTo>
                  <a:cubicBezTo>
                    <a:pt x="27" y="219"/>
                    <a:pt x="35" y="223"/>
                    <a:pt x="43" y="223"/>
                  </a:cubicBezTo>
                  <a:cubicBezTo>
                    <a:pt x="50" y="223"/>
                    <a:pt x="57" y="218"/>
                    <a:pt x="58" y="211"/>
                  </a:cubicBezTo>
                  <a:cubicBezTo>
                    <a:pt x="60" y="208"/>
                    <a:pt x="65" y="191"/>
                    <a:pt x="65" y="181"/>
                  </a:cubicBezTo>
                  <a:cubicBezTo>
                    <a:pt x="68" y="171"/>
                    <a:pt x="71" y="150"/>
                    <a:pt x="75" y="138"/>
                  </a:cubicBezTo>
                  <a:cubicBezTo>
                    <a:pt x="78" y="126"/>
                    <a:pt x="79" y="116"/>
                    <a:pt x="82" y="103"/>
                  </a:cubicBezTo>
                  <a:cubicBezTo>
                    <a:pt x="87" y="83"/>
                    <a:pt x="87" y="80"/>
                    <a:pt x="99" y="60"/>
                  </a:cubicBezTo>
                  <a:cubicBezTo>
                    <a:pt x="112" y="40"/>
                    <a:pt x="131" y="13"/>
                    <a:pt x="163" y="13"/>
                  </a:cubicBezTo>
                  <a:cubicBezTo>
                    <a:pt x="187" y="13"/>
                    <a:pt x="187" y="38"/>
                    <a:pt x="187" y="48"/>
                  </a:cubicBezTo>
                  <a:cubicBezTo>
                    <a:pt x="187" y="78"/>
                    <a:pt x="170" y="131"/>
                    <a:pt x="163" y="153"/>
                  </a:cubicBezTo>
                  <a:cubicBezTo>
                    <a:pt x="159" y="168"/>
                    <a:pt x="156" y="171"/>
                    <a:pt x="156" y="180"/>
                  </a:cubicBezTo>
                  <a:cubicBezTo>
                    <a:pt x="156" y="206"/>
                    <a:pt x="176" y="223"/>
                    <a:pt x="196" y="223"/>
                  </a:cubicBezTo>
                  <a:cubicBezTo>
                    <a:pt x="238" y="223"/>
                    <a:pt x="257" y="156"/>
                    <a:pt x="257" y="148"/>
                  </a:cubicBezTo>
                  <a:cubicBezTo>
                    <a:pt x="257" y="140"/>
                    <a:pt x="253" y="140"/>
                    <a:pt x="250" y="140"/>
                  </a:cubicBezTo>
                  <a:cubicBezTo>
                    <a:pt x="246" y="140"/>
                    <a:pt x="244" y="143"/>
                    <a:pt x="241" y="150"/>
                  </a:cubicBezTo>
                  <a:cubicBezTo>
                    <a:pt x="233" y="188"/>
                    <a:pt x="214" y="209"/>
                    <a:pt x="197" y="209"/>
                  </a:cubicBezTo>
                  <a:cubicBezTo>
                    <a:pt x="189" y="209"/>
                    <a:pt x="187" y="203"/>
                    <a:pt x="187" y="191"/>
                  </a:cubicBezTo>
                  <a:cubicBezTo>
                    <a:pt x="187" y="180"/>
                    <a:pt x="189" y="173"/>
                    <a:pt x="197" y="151"/>
                  </a:cubicBezTo>
                  <a:cubicBezTo>
                    <a:pt x="202" y="136"/>
                    <a:pt x="220" y="83"/>
                    <a:pt x="220" y="57"/>
                  </a:cubicBezTo>
                  <a:cubicBezTo>
                    <a:pt x="220" y="8"/>
                    <a:pt x="187" y="0"/>
                    <a:pt x="165" y="0"/>
                  </a:cubicBezTo>
                  <a:cubicBezTo>
                    <a:pt x="129" y="0"/>
                    <a:pt x="105" y="27"/>
                    <a:pt x="94" y="43"/>
                  </a:cubicBezTo>
                  <a:cubicBezTo>
                    <a:pt x="91" y="12"/>
                    <a:pt x="65" y="0"/>
                    <a:pt x="50" y="0"/>
                  </a:cubicBezTo>
                  <a:cubicBezTo>
                    <a:pt x="31" y="0"/>
                    <a:pt x="20" y="17"/>
                    <a:pt x="16" y="28"/>
                  </a:cubicBezTo>
                  <a:cubicBezTo>
                    <a:pt x="6" y="43"/>
                    <a:pt x="0" y="73"/>
                    <a:pt x="0" y="76"/>
                  </a:cubicBezTo>
                  <a:cubicBezTo>
                    <a:pt x="0" y="81"/>
                    <a:pt x="6" y="81"/>
                    <a:pt x="7" y="81"/>
                  </a:cubicBezTo>
                  <a:cubicBezTo>
                    <a:pt x="14" y="81"/>
                    <a:pt x="14" y="80"/>
                    <a:pt x="17" y="68"/>
                  </a:cubicBezTo>
                  <a:cubicBezTo>
                    <a:pt x="24" y="38"/>
                    <a:pt x="31" y="13"/>
                    <a:pt x="48" y="13"/>
                  </a:cubicBezTo>
                  <a:cubicBezTo>
                    <a:pt x="58" y="13"/>
                    <a:pt x="61" y="23"/>
                    <a:pt x="61" y="38"/>
                  </a:cubicBezTo>
                  <a:cubicBezTo>
                    <a:pt x="61" y="48"/>
                    <a:pt x="58" y="67"/>
                    <a:pt x="54" y="80"/>
                  </a:cubicBezTo>
                  <a:cubicBezTo>
                    <a:pt x="51" y="91"/>
                    <a:pt x="48" y="113"/>
                    <a:pt x="44" y="123"/>
                  </a:cubicBezTo>
                  <a:lnTo>
                    <a:pt x="31" y="18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42">
              <a:extLst>
                <a:ext uri="{FF2B5EF4-FFF2-40B4-BE49-F238E27FC236}">
                  <a16:creationId xmlns:a16="http://schemas.microsoft.com/office/drawing/2014/main" id="{738D4A63-06D7-2222-0C81-E059F0194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4" y="1555"/>
              <a:ext cx="15" cy="47"/>
            </a:xfrm>
            <a:custGeom>
              <a:avLst/>
              <a:gdLst>
                <a:gd name="T0" fmla="*/ 71 w 72"/>
                <a:gd name="T1" fmla="*/ 73 h 212"/>
                <a:gd name="T2" fmla="*/ 33 w 72"/>
                <a:gd name="T3" fmla="*/ 0 h 212"/>
                <a:gd name="T4" fmla="*/ 0 w 72"/>
                <a:gd name="T5" fmla="*/ 37 h 212"/>
                <a:gd name="T6" fmla="*/ 33 w 72"/>
                <a:gd name="T7" fmla="*/ 76 h 212"/>
                <a:gd name="T8" fmla="*/ 53 w 72"/>
                <a:gd name="T9" fmla="*/ 67 h 212"/>
                <a:gd name="T10" fmla="*/ 58 w 72"/>
                <a:gd name="T11" fmla="*/ 63 h 212"/>
                <a:gd name="T12" fmla="*/ 58 w 72"/>
                <a:gd name="T13" fmla="*/ 73 h 212"/>
                <a:gd name="T14" fmla="*/ 17 w 72"/>
                <a:gd name="T15" fmla="*/ 191 h 212"/>
                <a:gd name="T16" fmla="*/ 10 w 72"/>
                <a:gd name="T17" fmla="*/ 203 h 212"/>
                <a:gd name="T18" fmla="*/ 17 w 72"/>
                <a:gd name="T19" fmla="*/ 211 h 212"/>
                <a:gd name="T20" fmla="*/ 71 w 72"/>
                <a:gd name="T21" fmla="*/ 7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212">
                  <a:moveTo>
                    <a:pt x="71" y="73"/>
                  </a:moveTo>
                  <a:cubicBezTo>
                    <a:pt x="71" y="28"/>
                    <a:pt x="57" y="0"/>
                    <a:pt x="33" y="0"/>
                  </a:cubicBezTo>
                  <a:cubicBezTo>
                    <a:pt x="11" y="0"/>
                    <a:pt x="0" y="18"/>
                    <a:pt x="0" y="37"/>
                  </a:cubicBezTo>
                  <a:cubicBezTo>
                    <a:pt x="0" y="57"/>
                    <a:pt x="11" y="76"/>
                    <a:pt x="33" y="76"/>
                  </a:cubicBezTo>
                  <a:cubicBezTo>
                    <a:pt x="40" y="76"/>
                    <a:pt x="48" y="71"/>
                    <a:pt x="53" y="67"/>
                  </a:cubicBezTo>
                  <a:cubicBezTo>
                    <a:pt x="57" y="63"/>
                    <a:pt x="57" y="63"/>
                    <a:pt x="58" y="63"/>
                  </a:cubicBezTo>
                  <a:lnTo>
                    <a:pt x="58" y="73"/>
                  </a:lnTo>
                  <a:cubicBezTo>
                    <a:pt x="58" y="126"/>
                    <a:pt x="37" y="170"/>
                    <a:pt x="17" y="191"/>
                  </a:cubicBezTo>
                  <a:cubicBezTo>
                    <a:pt x="10" y="200"/>
                    <a:pt x="10" y="201"/>
                    <a:pt x="10" y="203"/>
                  </a:cubicBezTo>
                  <a:cubicBezTo>
                    <a:pt x="10" y="209"/>
                    <a:pt x="11" y="211"/>
                    <a:pt x="17" y="211"/>
                  </a:cubicBezTo>
                  <a:cubicBezTo>
                    <a:pt x="24" y="211"/>
                    <a:pt x="71" y="156"/>
                    <a:pt x="71" y="7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43">
              <a:extLst>
                <a:ext uri="{FF2B5EF4-FFF2-40B4-BE49-F238E27FC236}">
                  <a16:creationId xmlns:a16="http://schemas.microsoft.com/office/drawing/2014/main" id="{736B0EE6-EAF3-6CA0-73A7-8CB9DD18E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" y="1460"/>
              <a:ext cx="74" cy="143"/>
            </a:xfrm>
            <a:custGeom>
              <a:avLst/>
              <a:gdLst>
                <a:gd name="T0" fmla="*/ 329 w 330"/>
                <a:gd name="T1" fmla="*/ 96 h 633"/>
                <a:gd name="T2" fmla="*/ 247 w 330"/>
                <a:gd name="T3" fmla="*/ 0 h 633"/>
                <a:gd name="T4" fmla="*/ 173 w 330"/>
                <a:gd name="T5" fmla="*/ 28 h 633"/>
                <a:gd name="T6" fmla="*/ 95 w 330"/>
                <a:gd name="T7" fmla="*/ 180 h 633"/>
                <a:gd name="T8" fmla="*/ 0 w 330"/>
                <a:gd name="T9" fmla="*/ 627 h 633"/>
                <a:gd name="T10" fmla="*/ 7 w 330"/>
                <a:gd name="T11" fmla="*/ 632 h 633"/>
                <a:gd name="T12" fmla="*/ 16 w 330"/>
                <a:gd name="T13" fmla="*/ 628 h 633"/>
                <a:gd name="T14" fmla="*/ 58 w 330"/>
                <a:gd name="T15" fmla="*/ 437 h 633"/>
                <a:gd name="T16" fmla="*/ 139 w 330"/>
                <a:gd name="T17" fmla="*/ 502 h 633"/>
                <a:gd name="T18" fmla="*/ 255 w 330"/>
                <a:gd name="T19" fmla="*/ 449 h 633"/>
                <a:gd name="T20" fmla="*/ 304 w 330"/>
                <a:gd name="T21" fmla="*/ 319 h 633"/>
                <a:gd name="T22" fmla="*/ 258 w 330"/>
                <a:gd name="T23" fmla="*/ 213 h 633"/>
                <a:gd name="T24" fmla="*/ 329 w 330"/>
                <a:gd name="T25" fmla="*/ 96 h 633"/>
                <a:gd name="T26" fmla="*/ 220 w 330"/>
                <a:gd name="T27" fmla="*/ 211 h 633"/>
                <a:gd name="T28" fmla="*/ 190 w 330"/>
                <a:gd name="T29" fmla="*/ 219 h 633"/>
                <a:gd name="T30" fmla="*/ 163 w 330"/>
                <a:gd name="T31" fmla="*/ 216 h 633"/>
                <a:gd name="T32" fmla="*/ 194 w 330"/>
                <a:gd name="T33" fmla="*/ 209 h 633"/>
                <a:gd name="T34" fmla="*/ 220 w 330"/>
                <a:gd name="T35" fmla="*/ 211 h 633"/>
                <a:gd name="T36" fmla="*/ 295 w 330"/>
                <a:gd name="T37" fmla="*/ 80 h 633"/>
                <a:gd name="T38" fmla="*/ 240 w 330"/>
                <a:gd name="T39" fmla="*/ 201 h 633"/>
                <a:gd name="T40" fmla="*/ 194 w 330"/>
                <a:gd name="T41" fmla="*/ 193 h 633"/>
                <a:gd name="T42" fmla="*/ 146 w 330"/>
                <a:gd name="T43" fmla="*/ 216 h 633"/>
                <a:gd name="T44" fmla="*/ 189 w 330"/>
                <a:gd name="T45" fmla="*/ 233 h 633"/>
                <a:gd name="T46" fmla="*/ 238 w 330"/>
                <a:gd name="T47" fmla="*/ 226 h 633"/>
                <a:gd name="T48" fmla="*/ 264 w 330"/>
                <a:gd name="T49" fmla="*/ 303 h 633"/>
                <a:gd name="T50" fmla="*/ 236 w 330"/>
                <a:gd name="T51" fmla="*/ 426 h 633"/>
                <a:gd name="T52" fmla="*/ 136 w 330"/>
                <a:gd name="T53" fmla="*/ 489 h 633"/>
                <a:gd name="T54" fmla="*/ 68 w 330"/>
                <a:gd name="T55" fmla="*/ 397 h 633"/>
                <a:gd name="T56" fmla="*/ 71 w 330"/>
                <a:gd name="T57" fmla="*/ 366 h 633"/>
                <a:gd name="T58" fmla="*/ 109 w 330"/>
                <a:gd name="T59" fmla="*/ 188 h 633"/>
                <a:gd name="T60" fmla="*/ 238 w 330"/>
                <a:gd name="T61" fmla="*/ 17 h 633"/>
                <a:gd name="T62" fmla="*/ 295 w 330"/>
                <a:gd name="T63" fmla="*/ 8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0" h="633">
                  <a:moveTo>
                    <a:pt x="329" y="96"/>
                  </a:moveTo>
                  <a:cubicBezTo>
                    <a:pt x="329" y="43"/>
                    <a:pt x="295" y="0"/>
                    <a:pt x="247" y="0"/>
                  </a:cubicBezTo>
                  <a:cubicBezTo>
                    <a:pt x="211" y="0"/>
                    <a:pt x="194" y="12"/>
                    <a:pt x="173" y="28"/>
                  </a:cubicBezTo>
                  <a:cubicBezTo>
                    <a:pt x="139" y="58"/>
                    <a:pt x="108" y="126"/>
                    <a:pt x="95" y="180"/>
                  </a:cubicBezTo>
                  <a:lnTo>
                    <a:pt x="0" y="627"/>
                  </a:lnTo>
                  <a:cubicBezTo>
                    <a:pt x="0" y="628"/>
                    <a:pt x="3" y="632"/>
                    <a:pt x="7" y="632"/>
                  </a:cubicBezTo>
                  <a:cubicBezTo>
                    <a:pt x="11" y="632"/>
                    <a:pt x="14" y="632"/>
                    <a:pt x="16" y="628"/>
                  </a:cubicBezTo>
                  <a:lnTo>
                    <a:pt x="58" y="437"/>
                  </a:lnTo>
                  <a:cubicBezTo>
                    <a:pt x="68" y="477"/>
                    <a:pt x="94" y="502"/>
                    <a:pt x="139" y="502"/>
                  </a:cubicBezTo>
                  <a:cubicBezTo>
                    <a:pt x="182" y="502"/>
                    <a:pt x="228" y="479"/>
                    <a:pt x="255" y="449"/>
                  </a:cubicBezTo>
                  <a:cubicBezTo>
                    <a:pt x="282" y="416"/>
                    <a:pt x="304" y="371"/>
                    <a:pt x="304" y="319"/>
                  </a:cubicBezTo>
                  <a:cubicBezTo>
                    <a:pt x="304" y="268"/>
                    <a:pt x="281" y="231"/>
                    <a:pt x="258" y="213"/>
                  </a:cubicBezTo>
                  <a:cubicBezTo>
                    <a:pt x="292" y="190"/>
                    <a:pt x="329" y="148"/>
                    <a:pt x="329" y="96"/>
                  </a:cubicBezTo>
                  <a:close/>
                  <a:moveTo>
                    <a:pt x="220" y="211"/>
                  </a:moveTo>
                  <a:cubicBezTo>
                    <a:pt x="211" y="218"/>
                    <a:pt x="204" y="219"/>
                    <a:pt x="190" y="219"/>
                  </a:cubicBezTo>
                  <a:cubicBezTo>
                    <a:pt x="182" y="219"/>
                    <a:pt x="170" y="219"/>
                    <a:pt x="163" y="216"/>
                  </a:cubicBezTo>
                  <a:cubicBezTo>
                    <a:pt x="165" y="208"/>
                    <a:pt x="187" y="209"/>
                    <a:pt x="194" y="209"/>
                  </a:cubicBezTo>
                  <a:cubicBezTo>
                    <a:pt x="206" y="209"/>
                    <a:pt x="211" y="209"/>
                    <a:pt x="220" y="211"/>
                  </a:cubicBezTo>
                  <a:close/>
                  <a:moveTo>
                    <a:pt x="295" y="80"/>
                  </a:moveTo>
                  <a:cubicBezTo>
                    <a:pt x="295" y="130"/>
                    <a:pt x="271" y="180"/>
                    <a:pt x="240" y="201"/>
                  </a:cubicBezTo>
                  <a:cubicBezTo>
                    <a:pt x="223" y="196"/>
                    <a:pt x="211" y="193"/>
                    <a:pt x="194" y="193"/>
                  </a:cubicBezTo>
                  <a:cubicBezTo>
                    <a:pt x="180" y="193"/>
                    <a:pt x="146" y="193"/>
                    <a:pt x="146" y="216"/>
                  </a:cubicBezTo>
                  <a:cubicBezTo>
                    <a:pt x="146" y="236"/>
                    <a:pt x="179" y="233"/>
                    <a:pt x="189" y="233"/>
                  </a:cubicBezTo>
                  <a:cubicBezTo>
                    <a:pt x="211" y="233"/>
                    <a:pt x="221" y="233"/>
                    <a:pt x="238" y="226"/>
                  </a:cubicBezTo>
                  <a:cubicBezTo>
                    <a:pt x="263" y="249"/>
                    <a:pt x="264" y="271"/>
                    <a:pt x="264" y="303"/>
                  </a:cubicBezTo>
                  <a:cubicBezTo>
                    <a:pt x="265" y="346"/>
                    <a:pt x="250" y="397"/>
                    <a:pt x="236" y="426"/>
                  </a:cubicBezTo>
                  <a:cubicBezTo>
                    <a:pt x="211" y="462"/>
                    <a:pt x="170" y="489"/>
                    <a:pt x="136" y="489"/>
                  </a:cubicBezTo>
                  <a:cubicBezTo>
                    <a:pt x="92" y="489"/>
                    <a:pt x="68" y="447"/>
                    <a:pt x="68" y="397"/>
                  </a:cubicBezTo>
                  <a:cubicBezTo>
                    <a:pt x="68" y="389"/>
                    <a:pt x="68" y="379"/>
                    <a:pt x="71" y="366"/>
                  </a:cubicBezTo>
                  <a:lnTo>
                    <a:pt x="109" y="188"/>
                  </a:lnTo>
                  <a:cubicBezTo>
                    <a:pt x="122" y="128"/>
                    <a:pt x="167" y="17"/>
                    <a:pt x="238" y="17"/>
                  </a:cubicBezTo>
                  <a:cubicBezTo>
                    <a:pt x="272" y="17"/>
                    <a:pt x="295" y="38"/>
                    <a:pt x="295" y="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44">
              <a:extLst>
                <a:ext uri="{FF2B5EF4-FFF2-40B4-BE49-F238E27FC236}">
                  <a16:creationId xmlns:a16="http://schemas.microsoft.com/office/drawing/2014/main" id="{9A5137FD-89E9-C6EA-8D2D-72C02320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7" y="1475"/>
              <a:ext cx="64" cy="5"/>
            </a:xfrm>
            <a:custGeom>
              <a:avLst/>
              <a:gdLst>
                <a:gd name="T0" fmla="*/ 270 w 285"/>
                <a:gd name="T1" fmla="*/ 27 h 28"/>
                <a:gd name="T2" fmla="*/ 284 w 285"/>
                <a:gd name="T3" fmla="*/ 12 h 28"/>
                <a:gd name="T4" fmla="*/ 270 w 285"/>
                <a:gd name="T5" fmla="*/ 0 h 28"/>
                <a:gd name="T6" fmla="*/ 17 w 285"/>
                <a:gd name="T7" fmla="*/ 0 h 28"/>
                <a:gd name="T8" fmla="*/ 0 w 285"/>
                <a:gd name="T9" fmla="*/ 12 h 28"/>
                <a:gd name="T10" fmla="*/ 17 w 285"/>
                <a:gd name="T11" fmla="*/ 27 h 28"/>
                <a:gd name="T12" fmla="*/ 270 w 285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28">
                  <a:moveTo>
                    <a:pt x="270" y="27"/>
                  </a:moveTo>
                  <a:cubicBezTo>
                    <a:pt x="274" y="27"/>
                    <a:pt x="284" y="27"/>
                    <a:pt x="284" y="12"/>
                  </a:cubicBezTo>
                  <a:cubicBezTo>
                    <a:pt x="284" y="0"/>
                    <a:pt x="275" y="0"/>
                    <a:pt x="270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2"/>
                  </a:cubicBezTo>
                  <a:cubicBezTo>
                    <a:pt x="0" y="27"/>
                    <a:pt x="10" y="27"/>
                    <a:pt x="17" y="27"/>
                  </a:cubicBezTo>
                  <a:lnTo>
                    <a:pt x="270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45">
              <a:extLst>
                <a:ext uri="{FF2B5EF4-FFF2-40B4-BE49-F238E27FC236}">
                  <a16:creationId xmlns:a16="http://schemas.microsoft.com/office/drawing/2014/main" id="{8F1F9BF3-00A6-8B7D-6199-F98FE4CB7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" y="1433"/>
              <a:ext cx="34" cy="74"/>
            </a:xfrm>
            <a:custGeom>
              <a:avLst/>
              <a:gdLst>
                <a:gd name="T0" fmla="*/ 95 w 154"/>
                <a:gd name="T1" fmla="*/ 13 h 329"/>
                <a:gd name="T2" fmla="*/ 84 w 154"/>
                <a:gd name="T3" fmla="*/ 0 h 329"/>
                <a:gd name="T4" fmla="*/ 0 w 154"/>
                <a:gd name="T5" fmla="*/ 32 h 329"/>
                <a:gd name="T6" fmla="*/ 0 w 154"/>
                <a:gd name="T7" fmla="*/ 50 h 329"/>
                <a:gd name="T8" fmla="*/ 61 w 154"/>
                <a:gd name="T9" fmla="*/ 37 h 329"/>
                <a:gd name="T10" fmla="*/ 61 w 154"/>
                <a:gd name="T11" fmla="*/ 288 h 329"/>
                <a:gd name="T12" fmla="*/ 18 w 154"/>
                <a:gd name="T13" fmla="*/ 309 h 329"/>
                <a:gd name="T14" fmla="*/ 3 w 154"/>
                <a:gd name="T15" fmla="*/ 309 h 329"/>
                <a:gd name="T16" fmla="*/ 3 w 154"/>
                <a:gd name="T17" fmla="*/ 328 h 329"/>
                <a:gd name="T18" fmla="*/ 78 w 154"/>
                <a:gd name="T19" fmla="*/ 326 h 329"/>
                <a:gd name="T20" fmla="*/ 153 w 154"/>
                <a:gd name="T21" fmla="*/ 328 h 329"/>
                <a:gd name="T22" fmla="*/ 153 w 154"/>
                <a:gd name="T23" fmla="*/ 309 h 329"/>
                <a:gd name="T24" fmla="*/ 138 w 154"/>
                <a:gd name="T25" fmla="*/ 309 h 329"/>
                <a:gd name="T26" fmla="*/ 95 w 154"/>
                <a:gd name="T27" fmla="*/ 288 h 329"/>
                <a:gd name="T28" fmla="*/ 95 w 154"/>
                <a:gd name="T29" fmla="*/ 13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329">
                  <a:moveTo>
                    <a:pt x="95" y="13"/>
                  </a:moveTo>
                  <a:cubicBezTo>
                    <a:pt x="95" y="0"/>
                    <a:pt x="94" y="0"/>
                    <a:pt x="84" y="0"/>
                  </a:cubicBezTo>
                  <a:cubicBezTo>
                    <a:pt x="57" y="30"/>
                    <a:pt x="17" y="32"/>
                    <a:pt x="0" y="32"/>
                  </a:cubicBezTo>
                  <a:lnTo>
                    <a:pt x="0" y="50"/>
                  </a:lnTo>
                  <a:cubicBezTo>
                    <a:pt x="10" y="50"/>
                    <a:pt x="37" y="50"/>
                    <a:pt x="61" y="37"/>
                  </a:cubicBezTo>
                  <a:lnTo>
                    <a:pt x="61" y="288"/>
                  </a:lnTo>
                  <a:cubicBezTo>
                    <a:pt x="61" y="303"/>
                    <a:pt x="61" y="309"/>
                    <a:pt x="18" y="309"/>
                  </a:cubicBezTo>
                  <a:lnTo>
                    <a:pt x="3" y="309"/>
                  </a:lnTo>
                  <a:lnTo>
                    <a:pt x="3" y="328"/>
                  </a:lnTo>
                  <a:cubicBezTo>
                    <a:pt x="10" y="328"/>
                    <a:pt x="62" y="326"/>
                    <a:pt x="78" y="326"/>
                  </a:cubicBezTo>
                  <a:cubicBezTo>
                    <a:pt x="92" y="326"/>
                    <a:pt x="145" y="328"/>
                    <a:pt x="153" y="328"/>
                  </a:cubicBezTo>
                  <a:lnTo>
                    <a:pt x="153" y="309"/>
                  </a:lnTo>
                  <a:lnTo>
                    <a:pt x="138" y="309"/>
                  </a:lnTo>
                  <a:cubicBezTo>
                    <a:pt x="95" y="309"/>
                    <a:pt x="95" y="303"/>
                    <a:pt x="95" y="288"/>
                  </a:cubicBezTo>
                  <a:lnTo>
                    <a:pt x="95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46">
              <a:extLst>
                <a:ext uri="{FF2B5EF4-FFF2-40B4-BE49-F238E27FC236}">
                  <a16:creationId xmlns:a16="http://schemas.microsoft.com/office/drawing/2014/main" id="{03DD16EF-DF49-A2CB-F434-CFE889503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1453"/>
              <a:ext cx="31" cy="158"/>
            </a:xfrm>
            <a:custGeom>
              <a:avLst/>
              <a:gdLst>
                <a:gd name="T0" fmla="*/ 139 w 140"/>
                <a:gd name="T1" fmla="*/ 351 h 703"/>
                <a:gd name="T2" fmla="*/ 101 w 140"/>
                <a:gd name="T3" fmla="*/ 131 h 703"/>
                <a:gd name="T4" fmla="*/ 6 w 140"/>
                <a:gd name="T5" fmla="*/ 0 h 703"/>
                <a:gd name="T6" fmla="*/ 0 w 140"/>
                <a:gd name="T7" fmla="*/ 7 h 703"/>
                <a:gd name="T8" fmla="*/ 10 w 140"/>
                <a:gd name="T9" fmla="*/ 23 h 703"/>
                <a:gd name="T10" fmla="*/ 105 w 140"/>
                <a:gd name="T11" fmla="*/ 351 h 703"/>
                <a:gd name="T12" fmla="*/ 9 w 140"/>
                <a:gd name="T13" fmla="*/ 685 h 703"/>
                <a:gd name="T14" fmla="*/ 0 w 140"/>
                <a:gd name="T15" fmla="*/ 697 h 703"/>
                <a:gd name="T16" fmla="*/ 6 w 140"/>
                <a:gd name="T17" fmla="*/ 702 h 703"/>
                <a:gd name="T18" fmla="*/ 102 w 140"/>
                <a:gd name="T19" fmla="*/ 565 h 703"/>
                <a:gd name="T20" fmla="*/ 139 w 140"/>
                <a:gd name="T21" fmla="*/ 351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703">
                  <a:moveTo>
                    <a:pt x="139" y="351"/>
                  </a:moveTo>
                  <a:cubicBezTo>
                    <a:pt x="139" y="298"/>
                    <a:pt x="133" y="211"/>
                    <a:pt x="101" y="131"/>
                  </a:cubicBezTo>
                  <a:cubicBezTo>
                    <a:pt x="65" y="47"/>
                    <a:pt x="11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0" y="12"/>
                    <a:pt x="10" y="23"/>
                  </a:cubicBezTo>
                  <a:cubicBezTo>
                    <a:pt x="71" y="91"/>
                    <a:pt x="105" y="203"/>
                    <a:pt x="105" y="351"/>
                  </a:cubicBezTo>
                  <a:cubicBezTo>
                    <a:pt x="105" y="471"/>
                    <a:pt x="84" y="597"/>
                    <a:pt x="9" y="685"/>
                  </a:cubicBezTo>
                  <a:cubicBezTo>
                    <a:pt x="0" y="692"/>
                    <a:pt x="0" y="695"/>
                    <a:pt x="0" y="697"/>
                  </a:cubicBezTo>
                  <a:cubicBezTo>
                    <a:pt x="0" y="700"/>
                    <a:pt x="3" y="702"/>
                    <a:pt x="6" y="702"/>
                  </a:cubicBezTo>
                  <a:cubicBezTo>
                    <a:pt x="11" y="702"/>
                    <a:pt x="67" y="655"/>
                    <a:pt x="102" y="565"/>
                  </a:cubicBezTo>
                  <a:cubicBezTo>
                    <a:pt x="133" y="489"/>
                    <a:pt x="139" y="411"/>
                    <a:pt x="139" y="35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0" name="Line 47">
            <a:extLst>
              <a:ext uri="{FF2B5EF4-FFF2-40B4-BE49-F238E27FC236}">
                <a16:creationId xmlns:a16="http://schemas.microsoft.com/office/drawing/2014/main" id="{9D2493A3-C904-FBD4-FB3C-B49C9A4A18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5558" y="4335215"/>
            <a:ext cx="1772220" cy="60108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5" name="Group 53">
            <a:extLst>
              <a:ext uri="{FF2B5EF4-FFF2-40B4-BE49-F238E27FC236}">
                <a16:creationId xmlns:a16="http://schemas.microsoft.com/office/drawing/2014/main" id="{84CC1BAD-7671-FB29-DDC0-B82E76F4ADBD}"/>
              </a:ext>
            </a:extLst>
          </p:cNvPr>
          <p:cNvGrpSpPr>
            <a:grpSpLocks/>
          </p:cNvGrpSpPr>
          <p:nvPr/>
        </p:nvGrpSpPr>
        <p:grpSpPr bwMode="auto">
          <a:xfrm>
            <a:off x="7818074" y="5964996"/>
            <a:ext cx="1989137" cy="390525"/>
            <a:chOff x="3441" y="2631"/>
            <a:chExt cx="1253" cy="246"/>
          </a:xfrm>
        </p:grpSpPr>
        <p:sp>
          <p:nvSpPr>
            <p:cNvPr id="186" name="Freeform 54">
              <a:extLst>
                <a:ext uri="{FF2B5EF4-FFF2-40B4-BE49-F238E27FC236}">
                  <a16:creationId xmlns:a16="http://schemas.microsoft.com/office/drawing/2014/main" id="{B59A064A-0E7F-9DFE-5C0D-E9792E53A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" y="2631"/>
              <a:ext cx="1253" cy="246"/>
            </a:xfrm>
            <a:custGeom>
              <a:avLst/>
              <a:gdLst>
                <a:gd name="T0" fmla="*/ 2764 w 5529"/>
                <a:gd name="T1" fmla="*/ 1088 h 1089"/>
                <a:gd name="T2" fmla="*/ 0 w 5529"/>
                <a:gd name="T3" fmla="*/ 1088 h 1089"/>
                <a:gd name="T4" fmla="*/ 0 w 5529"/>
                <a:gd name="T5" fmla="*/ 0 h 1089"/>
                <a:gd name="T6" fmla="*/ 5528 w 5529"/>
                <a:gd name="T7" fmla="*/ 0 h 1089"/>
                <a:gd name="T8" fmla="*/ 5528 w 5529"/>
                <a:gd name="T9" fmla="*/ 1088 h 1089"/>
                <a:gd name="T10" fmla="*/ 2764 w 5529"/>
                <a:gd name="T11" fmla="*/ 108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29" h="1089">
                  <a:moveTo>
                    <a:pt x="2764" y="1088"/>
                  </a:moveTo>
                  <a:lnTo>
                    <a:pt x="0" y="1088"/>
                  </a:lnTo>
                  <a:lnTo>
                    <a:pt x="0" y="0"/>
                  </a:lnTo>
                  <a:lnTo>
                    <a:pt x="5528" y="0"/>
                  </a:lnTo>
                  <a:lnTo>
                    <a:pt x="5528" y="1088"/>
                  </a:lnTo>
                  <a:lnTo>
                    <a:pt x="2764" y="1088"/>
                  </a:lnTo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55">
              <a:extLst>
                <a:ext uri="{FF2B5EF4-FFF2-40B4-BE49-F238E27FC236}">
                  <a16:creationId xmlns:a16="http://schemas.microsoft.com/office/drawing/2014/main" id="{EFB772EF-FFF7-2309-9CAF-19FD35566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" y="2631"/>
              <a:ext cx="86" cy="229"/>
            </a:xfrm>
            <a:custGeom>
              <a:avLst/>
              <a:gdLst>
                <a:gd name="T0" fmla="*/ 150 w 385"/>
                <a:gd name="T1" fmla="*/ 930 h 1013"/>
                <a:gd name="T2" fmla="*/ 59 w 385"/>
                <a:gd name="T3" fmla="*/ 507 h 1013"/>
                <a:gd name="T4" fmla="*/ 2 w 385"/>
                <a:gd name="T5" fmla="*/ 594 h 1013"/>
                <a:gd name="T6" fmla="*/ 0 w 385"/>
                <a:gd name="T7" fmla="*/ 599 h 1013"/>
                <a:gd name="T8" fmla="*/ 6 w 385"/>
                <a:gd name="T9" fmla="*/ 606 h 1013"/>
                <a:gd name="T10" fmla="*/ 35 w 385"/>
                <a:gd name="T11" fmla="*/ 560 h 1013"/>
                <a:gd name="T12" fmla="*/ 132 w 385"/>
                <a:gd name="T13" fmla="*/ 1012 h 1013"/>
                <a:gd name="T14" fmla="*/ 150 w 385"/>
                <a:gd name="T15" fmla="*/ 1003 h 1013"/>
                <a:gd name="T16" fmla="*/ 383 w 385"/>
                <a:gd name="T17" fmla="*/ 17 h 1013"/>
                <a:gd name="T18" fmla="*/ 384 w 385"/>
                <a:gd name="T19" fmla="*/ 8 h 1013"/>
                <a:gd name="T20" fmla="*/ 377 w 385"/>
                <a:gd name="T21" fmla="*/ 0 h 1013"/>
                <a:gd name="T22" fmla="*/ 367 w 385"/>
                <a:gd name="T23" fmla="*/ 12 h 1013"/>
                <a:gd name="T24" fmla="*/ 150 w 385"/>
                <a:gd name="T25" fmla="*/ 93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" h="1013">
                  <a:moveTo>
                    <a:pt x="150" y="930"/>
                  </a:moveTo>
                  <a:lnTo>
                    <a:pt x="59" y="507"/>
                  </a:lnTo>
                  <a:lnTo>
                    <a:pt x="2" y="594"/>
                  </a:lnTo>
                  <a:cubicBezTo>
                    <a:pt x="0" y="597"/>
                    <a:pt x="0" y="599"/>
                    <a:pt x="0" y="599"/>
                  </a:cubicBezTo>
                  <a:cubicBezTo>
                    <a:pt x="0" y="600"/>
                    <a:pt x="6" y="605"/>
                    <a:pt x="6" y="606"/>
                  </a:cubicBezTo>
                  <a:lnTo>
                    <a:pt x="35" y="560"/>
                  </a:lnTo>
                  <a:lnTo>
                    <a:pt x="132" y="1012"/>
                  </a:lnTo>
                  <a:cubicBezTo>
                    <a:pt x="146" y="1012"/>
                    <a:pt x="148" y="1012"/>
                    <a:pt x="150" y="1003"/>
                  </a:cubicBezTo>
                  <a:lnTo>
                    <a:pt x="383" y="17"/>
                  </a:lnTo>
                  <a:cubicBezTo>
                    <a:pt x="383" y="14"/>
                    <a:pt x="384" y="11"/>
                    <a:pt x="384" y="8"/>
                  </a:cubicBezTo>
                  <a:cubicBezTo>
                    <a:pt x="384" y="4"/>
                    <a:pt x="382" y="0"/>
                    <a:pt x="377" y="0"/>
                  </a:cubicBezTo>
                  <a:cubicBezTo>
                    <a:pt x="368" y="0"/>
                    <a:pt x="367" y="6"/>
                    <a:pt x="367" y="12"/>
                  </a:cubicBezTo>
                  <a:lnTo>
                    <a:pt x="150" y="9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56">
              <a:extLst>
                <a:ext uri="{FF2B5EF4-FFF2-40B4-BE49-F238E27FC236}">
                  <a16:creationId xmlns:a16="http://schemas.microsoft.com/office/drawing/2014/main" id="{B72961A8-8659-F154-724B-A3A1479E4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" y="2631"/>
              <a:ext cx="128" cy="3"/>
            </a:xfrm>
            <a:custGeom>
              <a:avLst/>
              <a:gdLst>
                <a:gd name="T0" fmla="*/ 284 w 570"/>
                <a:gd name="T1" fmla="*/ 18 h 19"/>
                <a:gd name="T2" fmla="*/ 0 w 570"/>
                <a:gd name="T3" fmla="*/ 18 h 19"/>
                <a:gd name="T4" fmla="*/ 0 w 570"/>
                <a:gd name="T5" fmla="*/ 0 h 19"/>
                <a:gd name="T6" fmla="*/ 569 w 570"/>
                <a:gd name="T7" fmla="*/ 0 h 19"/>
                <a:gd name="T8" fmla="*/ 569 w 570"/>
                <a:gd name="T9" fmla="*/ 18 h 19"/>
                <a:gd name="T10" fmla="*/ 284 w 570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0" h="19">
                  <a:moveTo>
                    <a:pt x="284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569" y="0"/>
                  </a:lnTo>
                  <a:lnTo>
                    <a:pt x="569" y="18"/>
                  </a:lnTo>
                  <a:lnTo>
                    <a:pt x="284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57">
              <a:extLst>
                <a:ext uri="{FF2B5EF4-FFF2-40B4-BE49-F238E27FC236}">
                  <a16:creationId xmlns:a16="http://schemas.microsoft.com/office/drawing/2014/main" id="{F1E339D6-9C3E-D0FE-775E-5890E8E5E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" y="2655"/>
              <a:ext cx="51" cy="85"/>
            </a:xfrm>
            <a:custGeom>
              <a:avLst/>
              <a:gdLst>
                <a:gd name="T0" fmla="*/ 230 w 231"/>
                <a:gd name="T1" fmla="*/ 58 h 381"/>
                <a:gd name="T2" fmla="*/ 173 w 231"/>
                <a:gd name="T3" fmla="*/ 0 h 381"/>
                <a:gd name="T4" fmla="*/ 122 w 231"/>
                <a:gd name="T5" fmla="*/ 17 h 381"/>
                <a:gd name="T6" fmla="*/ 67 w 231"/>
                <a:gd name="T7" fmla="*/ 108 h 381"/>
                <a:gd name="T8" fmla="*/ 0 w 231"/>
                <a:gd name="T9" fmla="*/ 377 h 381"/>
                <a:gd name="T10" fmla="*/ 5 w 231"/>
                <a:gd name="T11" fmla="*/ 380 h 381"/>
                <a:gd name="T12" fmla="*/ 11 w 231"/>
                <a:gd name="T13" fmla="*/ 378 h 381"/>
                <a:gd name="T14" fmla="*/ 41 w 231"/>
                <a:gd name="T15" fmla="*/ 262 h 381"/>
                <a:gd name="T16" fmla="*/ 98 w 231"/>
                <a:gd name="T17" fmla="*/ 302 h 381"/>
                <a:gd name="T18" fmla="*/ 180 w 231"/>
                <a:gd name="T19" fmla="*/ 270 h 381"/>
                <a:gd name="T20" fmla="*/ 214 w 231"/>
                <a:gd name="T21" fmla="*/ 192 h 381"/>
                <a:gd name="T22" fmla="*/ 182 w 231"/>
                <a:gd name="T23" fmla="*/ 128 h 381"/>
                <a:gd name="T24" fmla="*/ 230 w 231"/>
                <a:gd name="T25" fmla="*/ 58 h 381"/>
                <a:gd name="T26" fmla="*/ 155 w 231"/>
                <a:gd name="T27" fmla="*/ 127 h 381"/>
                <a:gd name="T28" fmla="*/ 134 w 231"/>
                <a:gd name="T29" fmla="*/ 132 h 381"/>
                <a:gd name="T30" fmla="*/ 115 w 231"/>
                <a:gd name="T31" fmla="*/ 130 h 381"/>
                <a:gd name="T32" fmla="*/ 137 w 231"/>
                <a:gd name="T33" fmla="*/ 126 h 381"/>
                <a:gd name="T34" fmla="*/ 155 w 231"/>
                <a:gd name="T35" fmla="*/ 127 h 381"/>
                <a:gd name="T36" fmla="*/ 208 w 231"/>
                <a:gd name="T37" fmla="*/ 48 h 381"/>
                <a:gd name="T38" fmla="*/ 169 w 231"/>
                <a:gd name="T39" fmla="*/ 121 h 381"/>
                <a:gd name="T40" fmla="*/ 137 w 231"/>
                <a:gd name="T41" fmla="*/ 116 h 381"/>
                <a:gd name="T42" fmla="*/ 103 w 231"/>
                <a:gd name="T43" fmla="*/ 130 h 381"/>
                <a:gd name="T44" fmla="*/ 133 w 231"/>
                <a:gd name="T45" fmla="*/ 140 h 381"/>
                <a:gd name="T46" fmla="*/ 168 w 231"/>
                <a:gd name="T47" fmla="*/ 136 h 381"/>
                <a:gd name="T48" fmla="*/ 186 w 231"/>
                <a:gd name="T49" fmla="*/ 182 h 381"/>
                <a:gd name="T50" fmla="*/ 166 w 231"/>
                <a:gd name="T51" fmla="*/ 256 h 381"/>
                <a:gd name="T52" fmla="*/ 96 w 231"/>
                <a:gd name="T53" fmla="*/ 294 h 381"/>
                <a:gd name="T54" fmla="*/ 48 w 231"/>
                <a:gd name="T55" fmla="*/ 239 h 381"/>
                <a:gd name="T56" fmla="*/ 50 w 231"/>
                <a:gd name="T57" fmla="*/ 220 h 381"/>
                <a:gd name="T58" fmla="*/ 77 w 231"/>
                <a:gd name="T59" fmla="*/ 113 h 381"/>
                <a:gd name="T60" fmla="*/ 168 w 231"/>
                <a:gd name="T61" fmla="*/ 10 h 381"/>
                <a:gd name="T62" fmla="*/ 208 w 231"/>
                <a:gd name="T63" fmla="*/ 4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381">
                  <a:moveTo>
                    <a:pt x="230" y="58"/>
                  </a:moveTo>
                  <a:cubicBezTo>
                    <a:pt x="230" y="26"/>
                    <a:pt x="208" y="0"/>
                    <a:pt x="173" y="0"/>
                  </a:cubicBezTo>
                  <a:cubicBezTo>
                    <a:pt x="149" y="0"/>
                    <a:pt x="137" y="7"/>
                    <a:pt x="122" y="17"/>
                  </a:cubicBezTo>
                  <a:cubicBezTo>
                    <a:pt x="98" y="35"/>
                    <a:pt x="76" y="76"/>
                    <a:pt x="67" y="108"/>
                  </a:cubicBezTo>
                  <a:lnTo>
                    <a:pt x="0" y="377"/>
                  </a:lnTo>
                  <a:cubicBezTo>
                    <a:pt x="0" y="378"/>
                    <a:pt x="2" y="380"/>
                    <a:pt x="5" y="380"/>
                  </a:cubicBezTo>
                  <a:cubicBezTo>
                    <a:pt x="8" y="380"/>
                    <a:pt x="10" y="380"/>
                    <a:pt x="11" y="378"/>
                  </a:cubicBezTo>
                  <a:lnTo>
                    <a:pt x="41" y="262"/>
                  </a:lnTo>
                  <a:cubicBezTo>
                    <a:pt x="48" y="287"/>
                    <a:pt x="66" y="302"/>
                    <a:pt x="98" y="302"/>
                  </a:cubicBezTo>
                  <a:cubicBezTo>
                    <a:pt x="128" y="302"/>
                    <a:pt x="161" y="288"/>
                    <a:pt x="180" y="270"/>
                  </a:cubicBezTo>
                  <a:cubicBezTo>
                    <a:pt x="199" y="250"/>
                    <a:pt x="214" y="223"/>
                    <a:pt x="214" y="192"/>
                  </a:cubicBezTo>
                  <a:cubicBezTo>
                    <a:pt x="214" y="161"/>
                    <a:pt x="198" y="139"/>
                    <a:pt x="182" y="128"/>
                  </a:cubicBezTo>
                  <a:cubicBezTo>
                    <a:pt x="206" y="114"/>
                    <a:pt x="230" y="89"/>
                    <a:pt x="230" y="58"/>
                  </a:cubicBezTo>
                  <a:close/>
                  <a:moveTo>
                    <a:pt x="155" y="127"/>
                  </a:moveTo>
                  <a:cubicBezTo>
                    <a:pt x="149" y="131"/>
                    <a:pt x="144" y="132"/>
                    <a:pt x="134" y="132"/>
                  </a:cubicBezTo>
                  <a:cubicBezTo>
                    <a:pt x="128" y="132"/>
                    <a:pt x="120" y="132"/>
                    <a:pt x="115" y="130"/>
                  </a:cubicBezTo>
                  <a:cubicBezTo>
                    <a:pt x="116" y="125"/>
                    <a:pt x="132" y="126"/>
                    <a:pt x="137" y="126"/>
                  </a:cubicBezTo>
                  <a:cubicBezTo>
                    <a:pt x="145" y="126"/>
                    <a:pt x="149" y="126"/>
                    <a:pt x="155" y="127"/>
                  </a:cubicBezTo>
                  <a:close/>
                  <a:moveTo>
                    <a:pt x="208" y="48"/>
                  </a:moveTo>
                  <a:cubicBezTo>
                    <a:pt x="208" y="78"/>
                    <a:pt x="191" y="108"/>
                    <a:pt x="169" y="121"/>
                  </a:cubicBezTo>
                  <a:cubicBezTo>
                    <a:pt x="157" y="118"/>
                    <a:pt x="149" y="116"/>
                    <a:pt x="137" y="116"/>
                  </a:cubicBezTo>
                  <a:cubicBezTo>
                    <a:pt x="127" y="116"/>
                    <a:pt x="103" y="116"/>
                    <a:pt x="103" y="130"/>
                  </a:cubicBezTo>
                  <a:cubicBezTo>
                    <a:pt x="103" y="142"/>
                    <a:pt x="126" y="140"/>
                    <a:pt x="133" y="140"/>
                  </a:cubicBezTo>
                  <a:cubicBezTo>
                    <a:pt x="149" y="140"/>
                    <a:pt x="156" y="140"/>
                    <a:pt x="168" y="136"/>
                  </a:cubicBezTo>
                  <a:cubicBezTo>
                    <a:pt x="185" y="150"/>
                    <a:pt x="186" y="163"/>
                    <a:pt x="186" y="182"/>
                  </a:cubicBezTo>
                  <a:cubicBezTo>
                    <a:pt x="187" y="208"/>
                    <a:pt x="176" y="239"/>
                    <a:pt x="166" y="256"/>
                  </a:cubicBezTo>
                  <a:cubicBezTo>
                    <a:pt x="149" y="278"/>
                    <a:pt x="120" y="294"/>
                    <a:pt x="96" y="294"/>
                  </a:cubicBezTo>
                  <a:cubicBezTo>
                    <a:pt x="65" y="294"/>
                    <a:pt x="48" y="269"/>
                    <a:pt x="48" y="239"/>
                  </a:cubicBezTo>
                  <a:cubicBezTo>
                    <a:pt x="48" y="234"/>
                    <a:pt x="48" y="228"/>
                    <a:pt x="50" y="220"/>
                  </a:cubicBezTo>
                  <a:lnTo>
                    <a:pt x="77" y="113"/>
                  </a:lnTo>
                  <a:cubicBezTo>
                    <a:pt x="86" y="77"/>
                    <a:pt x="118" y="10"/>
                    <a:pt x="168" y="10"/>
                  </a:cubicBezTo>
                  <a:cubicBezTo>
                    <a:pt x="192" y="10"/>
                    <a:pt x="208" y="23"/>
                    <a:pt x="208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58">
              <a:extLst>
                <a:ext uri="{FF2B5EF4-FFF2-40B4-BE49-F238E27FC236}">
                  <a16:creationId xmlns:a16="http://schemas.microsoft.com/office/drawing/2014/main" id="{B97F2D31-E4E1-E567-B434-8EE0F7905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8" y="2761"/>
              <a:ext cx="105" cy="3"/>
            </a:xfrm>
            <a:custGeom>
              <a:avLst/>
              <a:gdLst>
                <a:gd name="T0" fmla="*/ 233 w 469"/>
                <a:gd name="T1" fmla="*/ 18 h 19"/>
                <a:gd name="T2" fmla="*/ 0 w 469"/>
                <a:gd name="T3" fmla="*/ 18 h 19"/>
                <a:gd name="T4" fmla="*/ 0 w 469"/>
                <a:gd name="T5" fmla="*/ 0 h 19"/>
                <a:gd name="T6" fmla="*/ 468 w 469"/>
                <a:gd name="T7" fmla="*/ 0 h 19"/>
                <a:gd name="T8" fmla="*/ 468 w 469"/>
                <a:gd name="T9" fmla="*/ 18 h 19"/>
                <a:gd name="T10" fmla="*/ 233 w 469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9" h="19">
                  <a:moveTo>
                    <a:pt x="233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8" y="18"/>
                  </a:lnTo>
                  <a:lnTo>
                    <a:pt x="233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59">
              <a:extLst>
                <a:ext uri="{FF2B5EF4-FFF2-40B4-BE49-F238E27FC236}">
                  <a16:creationId xmlns:a16="http://schemas.microsoft.com/office/drawing/2014/main" id="{C3257A19-DE51-36CD-2766-9B5AB16F8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89"/>
              <a:ext cx="38" cy="63"/>
            </a:xfrm>
            <a:custGeom>
              <a:avLst/>
              <a:gdLst>
                <a:gd name="T0" fmla="*/ 32 w 170"/>
                <a:gd name="T1" fmla="*/ 250 h 283"/>
                <a:gd name="T2" fmla="*/ 78 w 170"/>
                <a:gd name="T3" fmla="*/ 205 h 283"/>
                <a:gd name="T4" fmla="*/ 169 w 170"/>
                <a:gd name="T5" fmla="*/ 83 h 283"/>
                <a:gd name="T6" fmla="*/ 79 w 170"/>
                <a:gd name="T7" fmla="*/ 0 h 283"/>
                <a:gd name="T8" fmla="*/ 0 w 170"/>
                <a:gd name="T9" fmla="*/ 77 h 283"/>
                <a:gd name="T10" fmla="*/ 22 w 170"/>
                <a:gd name="T11" fmla="*/ 100 h 283"/>
                <a:gd name="T12" fmla="*/ 44 w 170"/>
                <a:gd name="T13" fmla="*/ 78 h 283"/>
                <a:gd name="T14" fmla="*/ 22 w 170"/>
                <a:gd name="T15" fmla="*/ 55 h 283"/>
                <a:gd name="T16" fmla="*/ 17 w 170"/>
                <a:gd name="T17" fmla="*/ 56 h 283"/>
                <a:gd name="T18" fmla="*/ 74 w 170"/>
                <a:gd name="T19" fmla="*/ 13 h 283"/>
                <a:gd name="T20" fmla="*/ 131 w 170"/>
                <a:gd name="T21" fmla="*/ 83 h 283"/>
                <a:gd name="T22" fmla="*/ 86 w 170"/>
                <a:gd name="T23" fmla="*/ 175 h 283"/>
                <a:gd name="T24" fmla="*/ 5 w 170"/>
                <a:gd name="T25" fmla="*/ 266 h 283"/>
                <a:gd name="T26" fmla="*/ 0 w 170"/>
                <a:gd name="T27" fmla="*/ 282 h 283"/>
                <a:gd name="T28" fmla="*/ 157 w 170"/>
                <a:gd name="T29" fmla="*/ 282 h 283"/>
                <a:gd name="T30" fmla="*/ 169 w 170"/>
                <a:gd name="T31" fmla="*/ 209 h 283"/>
                <a:gd name="T32" fmla="*/ 158 w 170"/>
                <a:gd name="T33" fmla="*/ 209 h 283"/>
                <a:gd name="T34" fmla="*/ 150 w 170"/>
                <a:gd name="T35" fmla="*/ 246 h 283"/>
                <a:gd name="T36" fmla="*/ 109 w 170"/>
                <a:gd name="T37" fmla="*/ 250 h 283"/>
                <a:gd name="T38" fmla="*/ 32 w 170"/>
                <a:gd name="T39" fmla="*/ 25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283">
                  <a:moveTo>
                    <a:pt x="32" y="250"/>
                  </a:moveTo>
                  <a:lnTo>
                    <a:pt x="78" y="205"/>
                  </a:lnTo>
                  <a:cubicBezTo>
                    <a:pt x="144" y="146"/>
                    <a:pt x="169" y="125"/>
                    <a:pt x="169" y="83"/>
                  </a:cubicBezTo>
                  <a:cubicBezTo>
                    <a:pt x="169" y="34"/>
                    <a:pt x="132" y="0"/>
                    <a:pt x="79" y="0"/>
                  </a:cubicBezTo>
                  <a:cubicBezTo>
                    <a:pt x="31" y="0"/>
                    <a:pt x="0" y="40"/>
                    <a:pt x="0" y="77"/>
                  </a:cubicBezTo>
                  <a:cubicBezTo>
                    <a:pt x="0" y="100"/>
                    <a:pt x="22" y="100"/>
                    <a:pt x="22" y="100"/>
                  </a:cubicBezTo>
                  <a:cubicBezTo>
                    <a:pt x="30" y="100"/>
                    <a:pt x="44" y="95"/>
                    <a:pt x="44" y="78"/>
                  </a:cubicBezTo>
                  <a:cubicBezTo>
                    <a:pt x="44" y="67"/>
                    <a:pt x="36" y="55"/>
                    <a:pt x="22" y="55"/>
                  </a:cubicBezTo>
                  <a:cubicBezTo>
                    <a:pt x="18" y="55"/>
                    <a:pt x="18" y="55"/>
                    <a:pt x="17" y="56"/>
                  </a:cubicBezTo>
                  <a:cubicBezTo>
                    <a:pt x="26" y="29"/>
                    <a:pt x="49" y="13"/>
                    <a:pt x="74" y="13"/>
                  </a:cubicBezTo>
                  <a:cubicBezTo>
                    <a:pt x="113" y="13"/>
                    <a:pt x="131" y="47"/>
                    <a:pt x="131" y="83"/>
                  </a:cubicBezTo>
                  <a:cubicBezTo>
                    <a:pt x="131" y="116"/>
                    <a:pt x="109" y="150"/>
                    <a:pt x="86" y="175"/>
                  </a:cubicBezTo>
                  <a:lnTo>
                    <a:pt x="5" y="266"/>
                  </a:lnTo>
                  <a:cubicBezTo>
                    <a:pt x="0" y="271"/>
                    <a:pt x="0" y="271"/>
                    <a:pt x="0" y="282"/>
                  </a:cubicBezTo>
                  <a:lnTo>
                    <a:pt x="157" y="282"/>
                  </a:lnTo>
                  <a:lnTo>
                    <a:pt x="169" y="209"/>
                  </a:lnTo>
                  <a:lnTo>
                    <a:pt x="158" y="209"/>
                  </a:lnTo>
                  <a:cubicBezTo>
                    <a:pt x="156" y="221"/>
                    <a:pt x="154" y="240"/>
                    <a:pt x="150" y="246"/>
                  </a:cubicBezTo>
                  <a:cubicBezTo>
                    <a:pt x="146" y="250"/>
                    <a:pt x="118" y="250"/>
                    <a:pt x="109" y="250"/>
                  </a:cubicBezTo>
                  <a:lnTo>
                    <a:pt x="32" y="2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60">
              <a:extLst>
                <a:ext uri="{FF2B5EF4-FFF2-40B4-BE49-F238E27FC236}">
                  <a16:creationId xmlns:a16="http://schemas.microsoft.com/office/drawing/2014/main" id="{D21E48FF-B1BE-83C7-B42D-740ACB804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8" y="2812"/>
              <a:ext cx="51" cy="42"/>
            </a:xfrm>
            <a:custGeom>
              <a:avLst/>
              <a:gdLst>
                <a:gd name="T0" fmla="*/ 101 w 229"/>
                <a:gd name="T1" fmla="*/ 25 h 188"/>
                <a:gd name="T2" fmla="*/ 149 w 229"/>
                <a:gd name="T3" fmla="*/ 25 h 188"/>
                <a:gd name="T4" fmla="*/ 131 w 229"/>
                <a:gd name="T5" fmla="*/ 134 h 188"/>
                <a:gd name="T6" fmla="*/ 134 w 229"/>
                <a:gd name="T7" fmla="*/ 166 h 188"/>
                <a:gd name="T8" fmla="*/ 150 w 229"/>
                <a:gd name="T9" fmla="*/ 187 h 188"/>
                <a:gd name="T10" fmla="*/ 167 w 229"/>
                <a:gd name="T11" fmla="*/ 170 h 188"/>
                <a:gd name="T12" fmla="*/ 164 w 229"/>
                <a:gd name="T13" fmla="*/ 162 h 188"/>
                <a:gd name="T14" fmla="*/ 151 w 229"/>
                <a:gd name="T15" fmla="*/ 92 h 188"/>
                <a:gd name="T16" fmla="*/ 160 w 229"/>
                <a:gd name="T17" fmla="*/ 25 h 188"/>
                <a:gd name="T18" fmla="*/ 209 w 229"/>
                <a:gd name="T19" fmla="*/ 25 h 188"/>
                <a:gd name="T20" fmla="*/ 228 w 229"/>
                <a:gd name="T21" fmla="*/ 11 h 188"/>
                <a:gd name="T22" fmla="*/ 212 w 229"/>
                <a:gd name="T23" fmla="*/ 0 h 188"/>
                <a:gd name="T24" fmla="*/ 70 w 229"/>
                <a:gd name="T25" fmla="*/ 0 h 188"/>
                <a:gd name="T26" fmla="*/ 26 w 229"/>
                <a:gd name="T27" fmla="*/ 20 h 188"/>
                <a:gd name="T28" fmla="*/ 0 w 229"/>
                <a:gd name="T29" fmla="*/ 58 h 188"/>
                <a:gd name="T30" fmla="*/ 5 w 229"/>
                <a:gd name="T31" fmla="*/ 62 h 188"/>
                <a:gd name="T32" fmla="*/ 12 w 229"/>
                <a:gd name="T33" fmla="*/ 58 h 188"/>
                <a:gd name="T34" fmla="*/ 65 w 229"/>
                <a:gd name="T35" fmla="*/ 25 h 188"/>
                <a:gd name="T36" fmla="*/ 90 w 229"/>
                <a:gd name="T37" fmla="*/ 25 h 188"/>
                <a:gd name="T38" fmla="*/ 36 w 229"/>
                <a:gd name="T39" fmla="*/ 166 h 188"/>
                <a:gd name="T40" fmla="*/ 32 w 229"/>
                <a:gd name="T41" fmla="*/ 175 h 188"/>
                <a:gd name="T42" fmla="*/ 44 w 229"/>
                <a:gd name="T43" fmla="*/ 187 h 188"/>
                <a:gd name="T44" fmla="*/ 65 w 229"/>
                <a:gd name="T45" fmla="*/ 160 h 188"/>
                <a:gd name="T46" fmla="*/ 77 w 229"/>
                <a:gd name="T47" fmla="*/ 118 h 188"/>
                <a:gd name="T48" fmla="*/ 101 w 229"/>
                <a:gd name="T49" fmla="*/ 2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9" h="188">
                  <a:moveTo>
                    <a:pt x="101" y="25"/>
                  </a:moveTo>
                  <a:lnTo>
                    <a:pt x="149" y="25"/>
                  </a:lnTo>
                  <a:cubicBezTo>
                    <a:pt x="134" y="88"/>
                    <a:pt x="131" y="106"/>
                    <a:pt x="131" y="134"/>
                  </a:cubicBezTo>
                  <a:cubicBezTo>
                    <a:pt x="131" y="140"/>
                    <a:pt x="131" y="151"/>
                    <a:pt x="134" y="166"/>
                  </a:cubicBezTo>
                  <a:cubicBezTo>
                    <a:pt x="138" y="185"/>
                    <a:pt x="143" y="187"/>
                    <a:pt x="150" y="187"/>
                  </a:cubicBezTo>
                  <a:cubicBezTo>
                    <a:pt x="158" y="187"/>
                    <a:pt x="167" y="180"/>
                    <a:pt x="167" y="170"/>
                  </a:cubicBezTo>
                  <a:cubicBezTo>
                    <a:pt x="167" y="169"/>
                    <a:pt x="167" y="168"/>
                    <a:pt x="164" y="162"/>
                  </a:cubicBezTo>
                  <a:cubicBezTo>
                    <a:pt x="151" y="132"/>
                    <a:pt x="151" y="103"/>
                    <a:pt x="151" y="92"/>
                  </a:cubicBezTo>
                  <a:cubicBezTo>
                    <a:pt x="151" y="70"/>
                    <a:pt x="155" y="47"/>
                    <a:pt x="160" y="25"/>
                  </a:cubicBezTo>
                  <a:lnTo>
                    <a:pt x="209" y="25"/>
                  </a:lnTo>
                  <a:cubicBezTo>
                    <a:pt x="214" y="25"/>
                    <a:pt x="228" y="25"/>
                    <a:pt x="228" y="11"/>
                  </a:cubicBezTo>
                  <a:cubicBezTo>
                    <a:pt x="228" y="0"/>
                    <a:pt x="220" y="0"/>
                    <a:pt x="212" y="0"/>
                  </a:cubicBezTo>
                  <a:lnTo>
                    <a:pt x="70" y="0"/>
                  </a:lnTo>
                  <a:cubicBezTo>
                    <a:pt x="60" y="0"/>
                    <a:pt x="44" y="0"/>
                    <a:pt x="26" y="20"/>
                  </a:cubicBezTo>
                  <a:cubicBezTo>
                    <a:pt x="11" y="36"/>
                    <a:pt x="0" y="55"/>
                    <a:pt x="0" y="58"/>
                  </a:cubicBezTo>
                  <a:cubicBezTo>
                    <a:pt x="0" y="59"/>
                    <a:pt x="0" y="62"/>
                    <a:pt x="5" y="62"/>
                  </a:cubicBezTo>
                  <a:cubicBezTo>
                    <a:pt x="8" y="62"/>
                    <a:pt x="10" y="60"/>
                    <a:pt x="12" y="58"/>
                  </a:cubicBezTo>
                  <a:cubicBezTo>
                    <a:pt x="32" y="25"/>
                    <a:pt x="58" y="25"/>
                    <a:pt x="65" y="25"/>
                  </a:cubicBezTo>
                  <a:lnTo>
                    <a:pt x="90" y="25"/>
                  </a:lnTo>
                  <a:cubicBezTo>
                    <a:pt x="76" y="76"/>
                    <a:pt x="54" y="127"/>
                    <a:pt x="36" y="166"/>
                  </a:cubicBezTo>
                  <a:cubicBezTo>
                    <a:pt x="32" y="172"/>
                    <a:pt x="32" y="173"/>
                    <a:pt x="32" y="175"/>
                  </a:cubicBezTo>
                  <a:cubicBezTo>
                    <a:pt x="32" y="185"/>
                    <a:pt x="40" y="187"/>
                    <a:pt x="44" y="187"/>
                  </a:cubicBezTo>
                  <a:cubicBezTo>
                    <a:pt x="58" y="187"/>
                    <a:pt x="60" y="175"/>
                    <a:pt x="65" y="160"/>
                  </a:cubicBezTo>
                  <a:cubicBezTo>
                    <a:pt x="72" y="140"/>
                    <a:pt x="72" y="139"/>
                    <a:pt x="77" y="118"/>
                  </a:cubicBezTo>
                  <a:lnTo>
                    <a:pt x="101" y="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61">
              <a:extLst>
                <a:ext uri="{FF2B5EF4-FFF2-40B4-BE49-F238E27FC236}">
                  <a16:creationId xmlns:a16="http://schemas.microsoft.com/office/drawing/2014/main" id="{E8D0F0D5-7F72-9AA1-3816-C57B0F157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" y="2744"/>
              <a:ext cx="36" cy="43"/>
            </a:xfrm>
            <a:custGeom>
              <a:avLst/>
              <a:gdLst>
                <a:gd name="T0" fmla="*/ 36 w 165"/>
                <a:gd name="T1" fmla="*/ 84 h 195"/>
                <a:gd name="T2" fmla="*/ 89 w 165"/>
                <a:gd name="T3" fmla="*/ 10 h 195"/>
                <a:gd name="T4" fmla="*/ 137 w 165"/>
                <a:gd name="T5" fmla="*/ 84 h 195"/>
                <a:gd name="T6" fmla="*/ 36 w 165"/>
                <a:gd name="T7" fmla="*/ 84 h 195"/>
                <a:gd name="T8" fmla="*/ 36 w 165"/>
                <a:gd name="T9" fmla="*/ 92 h 195"/>
                <a:gd name="T10" fmla="*/ 154 w 165"/>
                <a:gd name="T11" fmla="*/ 92 h 195"/>
                <a:gd name="T12" fmla="*/ 164 w 165"/>
                <a:gd name="T13" fmla="*/ 84 h 195"/>
                <a:gd name="T14" fmla="*/ 89 w 165"/>
                <a:gd name="T15" fmla="*/ 0 h 195"/>
                <a:gd name="T16" fmla="*/ 0 w 165"/>
                <a:gd name="T17" fmla="*/ 97 h 195"/>
                <a:gd name="T18" fmla="*/ 94 w 165"/>
                <a:gd name="T19" fmla="*/ 194 h 195"/>
                <a:gd name="T20" fmla="*/ 164 w 165"/>
                <a:gd name="T21" fmla="*/ 139 h 195"/>
                <a:gd name="T22" fmla="*/ 158 w 165"/>
                <a:gd name="T23" fmla="*/ 134 h 195"/>
                <a:gd name="T24" fmla="*/ 154 w 165"/>
                <a:gd name="T25" fmla="*/ 140 h 195"/>
                <a:gd name="T26" fmla="*/ 96 w 165"/>
                <a:gd name="T27" fmla="*/ 185 h 195"/>
                <a:gd name="T28" fmla="*/ 48 w 165"/>
                <a:gd name="T29" fmla="*/ 156 h 195"/>
                <a:gd name="T30" fmla="*/ 36 w 165"/>
                <a:gd name="T31" fmla="*/ 9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5" h="195">
                  <a:moveTo>
                    <a:pt x="36" y="84"/>
                  </a:moveTo>
                  <a:cubicBezTo>
                    <a:pt x="38" y="20"/>
                    <a:pt x="74" y="10"/>
                    <a:pt x="89" y="10"/>
                  </a:cubicBezTo>
                  <a:cubicBezTo>
                    <a:pt x="132" y="10"/>
                    <a:pt x="137" y="66"/>
                    <a:pt x="137" y="84"/>
                  </a:cubicBezTo>
                  <a:lnTo>
                    <a:pt x="36" y="84"/>
                  </a:lnTo>
                  <a:close/>
                  <a:moveTo>
                    <a:pt x="36" y="92"/>
                  </a:moveTo>
                  <a:lnTo>
                    <a:pt x="154" y="92"/>
                  </a:lnTo>
                  <a:cubicBezTo>
                    <a:pt x="163" y="92"/>
                    <a:pt x="164" y="92"/>
                    <a:pt x="164" y="84"/>
                  </a:cubicBezTo>
                  <a:cubicBezTo>
                    <a:pt x="164" y="41"/>
                    <a:pt x="142" y="0"/>
                    <a:pt x="89" y="0"/>
                  </a:cubicBezTo>
                  <a:cubicBezTo>
                    <a:pt x="40" y="0"/>
                    <a:pt x="0" y="43"/>
                    <a:pt x="0" y="97"/>
                  </a:cubicBezTo>
                  <a:cubicBezTo>
                    <a:pt x="0" y="154"/>
                    <a:pt x="44" y="194"/>
                    <a:pt x="94" y="194"/>
                  </a:cubicBezTo>
                  <a:cubicBezTo>
                    <a:pt x="145" y="194"/>
                    <a:pt x="164" y="148"/>
                    <a:pt x="164" y="139"/>
                  </a:cubicBezTo>
                  <a:cubicBezTo>
                    <a:pt x="164" y="136"/>
                    <a:pt x="161" y="134"/>
                    <a:pt x="158" y="134"/>
                  </a:cubicBezTo>
                  <a:cubicBezTo>
                    <a:pt x="155" y="134"/>
                    <a:pt x="154" y="137"/>
                    <a:pt x="154" y="140"/>
                  </a:cubicBezTo>
                  <a:cubicBezTo>
                    <a:pt x="138" y="185"/>
                    <a:pt x="100" y="185"/>
                    <a:pt x="96" y="185"/>
                  </a:cubicBezTo>
                  <a:cubicBezTo>
                    <a:pt x="74" y="185"/>
                    <a:pt x="58" y="170"/>
                    <a:pt x="48" y="156"/>
                  </a:cubicBezTo>
                  <a:cubicBezTo>
                    <a:pt x="36" y="136"/>
                    <a:pt x="36" y="108"/>
                    <a:pt x="36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62">
              <a:extLst>
                <a:ext uri="{FF2B5EF4-FFF2-40B4-BE49-F238E27FC236}">
                  <a16:creationId xmlns:a16="http://schemas.microsoft.com/office/drawing/2014/main" id="{6A7940D8-9E1E-29B2-86EE-03F3661CF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2746"/>
              <a:ext cx="48" cy="40"/>
            </a:xfrm>
            <a:custGeom>
              <a:avLst/>
              <a:gdLst>
                <a:gd name="T0" fmla="*/ 116 w 215"/>
                <a:gd name="T1" fmla="*/ 84 h 183"/>
                <a:gd name="T2" fmla="*/ 156 w 215"/>
                <a:gd name="T3" fmla="*/ 36 h 183"/>
                <a:gd name="T4" fmla="*/ 205 w 215"/>
                <a:gd name="T5" fmla="*/ 13 h 183"/>
                <a:gd name="T6" fmla="*/ 205 w 215"/>
                <a:gd name="T7" fmla="*/ 0 h 183"/>
                <a:gd name="T8" fmla="*/ 170 w 215"/>
                <a:gd name="T9" fmla="*/ 1 h 183"/>
                <a:gd name="T10" fmla="*/ 131 w 215"/>
                <a:gd name="T11" fmla="*/ 0 h 183"/>
                <a:gd name="T12" fmla="*/ 131 w 215"/>
                <a:gd name="T13" fmla="*/ 13 h 183"/>
                <a:gd name="T14" fmla="*/ 143 w 215"/>
                <a:gd name="T15" fmla="*/ 26 h 183"/>
                <a:gd name="T16" fmla="*/ 137 w 215"/>
                <a:gd name="T17" fmla="*/ 41 h 183"/>
                <a:gd name="T18" fmla="*/ 110 w 215"/>
                <a:gd name="T19" fmla="*/ 74 h 183"/>
                <a:gd name="T20" fmla="*/ 77 w 215"/>
                <a:gd name="T21" fmla="*/ 31 h 183"/>
                <a:gd name="T22" fmla="*/ 73 w 215"/>
                <a:gd name="T23" fmla="*/ 24 h 183"/>
                <a:gd name="T24" fmla="*/ 89 w 215"/>
                <a:gd name="T25" fmla="*/ 13 h 183"/>
                <a:gd name="T26" fmla="*/ 89 w 215"/>
                <a:gd name="T27" fmla="*/ 0 h 183"/>
                <a:gd name="T28" fmla="*/ 42 w 215"/>
                <a:gd name="T29" fmla="*/ 1 h 183"/>
                <a:gd name="T30" fmla="*/ 2 w 215"/>
                <a:gd name="T31" fmla="*/ 0 h 183"/>
                <a:gd name="T32" fmla="*/ 2 w 215"/>
                <a:gd name="T33" fmla="*/ 13 h 183"/>
                <a:gd name="T34" fmla="*/ 52 w 215"/>
                <a:gd name="T35" fmla="*/ 40 h 183"/>
                <a:gd name="T36" fmla="*/ 94 w 215"/>
                <a:gd name="T37" fmla="*/ 94 h 183"/>
                <a:gd name="T38" fmla="*/ 54 w 215"/>
                <a:gd name="T39" fmla="*/ 144 h 183"/>
                <a:gd name="T40" fmla="*/ 0 w 215"/>
                <a:gd name="T41" fmla="*/ 170 h 183"/>
                <a:gd name="T42" fmla="*/ 0 w 215"/>
                <a:gd name="T43" fmla="*/ 182 h 183"/>
                <a:gd name="T44" fmla="*/ 36 w 215"/>
                <a:gd name="T45" fmla="*/ 181 h 183"/>
                <a:gd name="T46" fmla="*/ 76 w 215"/>
                <a:gd name="T47" fmla="*/ 182 h 183"/>
                <a:gd name="T48" fmla="*/ 76 w 215"/>
                <a:gd name="T49" fmla="*/ 170 h 183"/>
                <a:gd name="T50" fmla="*/ 64 w 215"/>
                <a:gd name="T51" fmla="*/ 156 h 183"/>
                <a:gd name="T52" fmla="*/ 101 w 215"/>
                <a:gd name="T53" fmla="*/ 103 h 183"/>
                <a:gd name="T54" fmla="*/ 133 w 215"/>
                <a:gd name="T55" fmla="*/ 145 h 183"/>
                <a:gd name="T56" fmla="*/ 142 w 215"/>
                <a:gd name="T57" fmla="*/ 160 h 183"/>
                <a:gd name="T58" fmla="*/ 127 w 215"/>
                <a:gd name="T59" fmla="*/ 170 h 183"/>
                <a:gd name="T60" fmla="*/ 127 w 215"/>
                <a:gd name="T61" fmla="*/ 182 h 183"/>
                <a:gd name="T62" fmla="*/ 173 w 215"/>
                <a:gd name="T63" fmla="*/ 181 h 183"/>
                <a:gd name="T64" fmla="*/ 214 w 215"/>
                <a:gd name="T65" fmla="*/ 182 h 183"/>
                <a:gd name="T66" fmla="*/ 214 w 215"/>
                <a:gd name="T67" fmla="*/ 170 h 183"/>
                <a:gd name="T68" fmla="*/ 174 w 215"/>
                <a:gd name="T69" fmla="*/ 156 h 183"/>
                <a:gd name="T70" fmla="*/ 116 w 215"/>
                <a:gd name="T71" fmla="*/ 8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5" h="183">
                  <a:moveTo>
                    <a:pt x="116" y="84"/>
                  </a:moveTo>
                  <a:cubicBezTo>
                    <a:pt x="130" y="67"/>
                    <a:pt x="145" y="46"/>
                    <a:pt x="156" y="36"/>
                  </a:cubicBezTo>
                  <a:cubicBezTo>
                    <a:pt x="169" y="20"/>
                    <a:pt x="186" y="13"/>
                    <a:pt x="205" y="13"/>
                  </a:cubicBezTo>
                  <a:lnTo>
                    <a:pt x="205" y="0"/>
                  </a:lnTo>
                  <a:cubicBezTo>
                    <a:pt x="194" y="1"/>
                    <a:pt x="182" y="1"/>
                    <a:pt x="170" y="1"/>
                  </a:cubicBezTo>
                  <a:cubicBezTo>
                    <a:pt x="158" y="1"/>
                    <a:pt x="137" y="0"/>
                    <a:pt x="131" y="0"/>
                  </a:cubicBezTo>
                  <a:lnTo>
                    <a:pt x="131" y="13"/>
                  </a:lnTo>
                  <a:cubicBezTo>
                    <a:pt x="139" y="14"/>
                    <a:pt x="143" y="19"/>
                    <a:pt x="143" y="26"/>
                  </a:cubicBezTo>
                  <a:cubicBezTo>
                    <a:pt x="143" y="32"/>
                    <a:pt x="138" y="38"/>
                    <a:pt x="137" y="41"/>
                  </a:cubicBezTo>
                  <a:lnTo>
                    <a:pt x="110" y="74"/>
                  </a:lnTo>
                  <a:lnTo>
                    <a:pt x="77" y="31"/>
                  </a:lnTo>
                  <a:cubicBezTo>
                    <a:pt x="73" y="26"/>
                    <a:pt x="73" y="26"/>
                    <a:pt x="73" y="24"/>
                  </a:cubicBezTo>
                  <a:cubicBezTo>
                    <a:pt x="73" y="17"/>
                    <a:pt x="79" y="13"/>
                    <a:pt x="89" y="13"/>
                  </a:cubicBezTo>
                  <a:lnTo>
                    <a:pt x="89" y="0"/>
                  </a:lnTo>
                  <a:cubicBezTo>
                    <a:pt x="77" y="0"/>
                    <a:pt x="49" y="1"/>
                    <a:pt x="42" y="1"/>
                  </a:cubicBezTo>
                  <a:cubicBezTo>
                    <a:pt x="34" y="1"/>
                    <a:pt x="13" y="1"/>
                    <a:pt x="2" y="0"/>
                  </a:cubicBezTo>
                  <a:lnTo>
                    <a:pt x="2" y="13"/>
                  </a:lnTo>
                  <a:cubicBezTo>
                    <a:pt x="31" y="13"/>
                    <a:pt x="32" y="13"/>
                    <a:pt x="52" y="40"/>
                  </a:cubicBezTo>
                  <a:lnTo>
                    <a:pt x="94" y="94"/>
                  </a:lnTo>
                  <a:lnTo>
                    <a:pt x="54" y="144"/>
                  </a:lnTo>
                  <a:cubicBezTo>
                    <a:pt x="34" y="169"/>
                    <a:pt x="8" y="170"/>
                    <a:pt x="0" y="170"/>
                  </a:cubicBezTo>
                  <a:lnTo>
                    <a:pt x="0" y="182"/>
                  </a:lnTo>
                  <a:cubicBezTo>
                    <a:pt x="11" y="181"/>
                    <a:pt x="24" y="181"/>
                    <a:pt x="36" y="181"/>
                  </a:cubicBezTo>
                  <a:cubicBezTo>
                    <a:pt x="47" y="181"/>
                    <a:pt x="65" y="182"/>
                    <a:pt x="76" y="182"/>
                  </a:cubicBezTo>
                  <a:lnTo>
                    <a:pt x="76" y="170"/>
                  </a:lnTo>
                  <a:cubicBezTo>
                    <a:pt x="66" y="168"/>
                    <a:pt x="64" y="163"/>
                    <a:pt x="64" y="156"/>
                  </a:cubicBezTo>
                  <a:cubicBezTo>
                    <a:pt x="64" y="146"/>
                    <a:pt x="76" y="133"/>
                    <a:pt x="101" y="103"/>
                  </a:cubicBezTo>
                  <a:lnTo>
                    <a:pt x="133" y="145"/>
                  </a:lnTo>
                  <a:cubicBezTo>
                    <a:pt x="137" y="150"/>
                    <a:pt x="142" y="156"/>
                    <a:pt x="142" y="160"/>
                  </a:cubicBezTo>
                  <a:cubicBezTo>
                    <a:pt x="142" y="163"/>
                    <a:pt x="138" y="169"/>
                    <a:pt x="127" y="170"/>
                  </a:cubicBezTo>
                  <a:lnTo>
                    <a:pt x="127" y="182"/>
                  </a:lnTo>
                  <a:cubicBezTo>
                    <a:pt x="140" y="182"/>
                    <a:pt x="163" y="181"/>
                    <a:pt x="173" y="181"/>
                  </a:cubicBezTo>
                  <a:cubicBezTo>
                    <a:pt x="185" y="181"/>
                    <a:pt x="200" y="181"/>
                    <a:pt x="214" y="182"/>
                  </a:cubicBezTo>
                  <a:lnTo>
                    <a:pt x="214" y="170"/>
                  </a:lnTo>
                  <a:cubicBezTo>
                    <a:pt x="191" y="170"/>
                    <a:pt x="184" y="169"/>
                    <a:pt x="174" y="156"/>
                  </a:cubicBezTo>
                  <a:lnTo>
                    <a:pt x="116" y="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63">
              <a:extLst>
                <a:ext uri="{FF2B5EF4-FFF2-40B4-BE49-F238E27FC236}">
                  <a16:creationId xmlns:a16="http://schemas.microsoft.com/office/drawing/2014/main" id="{1D0FBA96-E531-DF49-3C0D-D423269C4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" y="2745"/>
              <a:ext cx="47" cy="60"/>
            </a:xfrm>
            <a:custGeom>
              <a:avLst/>
              <a:gdLst>
                <a:gd name="T0" fmla="*/ 61 w 210"/>
                <a:gd name="T1" fmla="*/ 28 h 270"/>
                <a:gd name="T2" fmla="*/ 61 w 210"/>
                <a:gd name="T3" fmla="*/ 0 h 270"/>
                <a:gd name="T4" fmla="*/ 0 w 210"/>
                <a:gd name="T5" fmla="*/ 5 h 270"/>
                <a:gd name="T6" fmla="*/ 0 w 210"/>
                <a:gd name="T7" fmla="*/ 18 h 270"/>
                <a:gd name="T8" fmla="*/ 32 w 210"/>
                <a:gd name="T9" fmla="*/ 40 h 270"/>
                <a:gd name="T10" fmla="*/ 32 w 210"/>
                <a:gd name="T11" fmla="*/ 238 h 270"/>
                <a:gd name="T12" fmla="*/ 0 w 210"/>
                <a:gd name="T13" fmla="*/ 257 h 270"/>
                <a:gd name="T14" fmla="*/ 0 w 210"/>
                <a:gd name="T15" fmla="*/ 269 h 270"/>
                <a:gd name="T16" fmla="*/ 47 w 210"/>
                <a:gd name="T17" fmla="*/ 268 h 270"/>
                <a:gd name="T18" fmla="*/ 95 w 210"/>
                <a:gd name="T19" fmla="*/ 269 h 270"/>
                <a:gd name="T20" fmla="*/ 95 w 210"/>
                <a:gd name="T21" fmla="*/ 257 h 270"/>
                <a:gd name="T22" fmla="*/ 62 w 210"/>
                <a:gd name="T23" fmla="*/ 238 h 270"/>
                <a:gd name="T24" fmla="*/ 62 w 210"/>
                <a:gd name="T25" fmla="*/ 166 h 270"/>
                <a:gd name="T26" fmla="*/ 62 w 210"/>
                <a:gd name="T27" fmla="*/ 162 h 270"/>
                <a:gd name="T28" fmla="*/ 114 w 210"/>
                <a:gd name="T29" fmla="*/ 192 h 270"/>
                <a:gd name="T30" fmla="*/ 209 w 210"/>
                <a:gd name="T31" fmla="*/ 96 h 270"/>
                <a:gd name="T32" fmla="*/ 120 w 210"/>
                <a:gd name="T33" fmla="*/ 0 h 270"/>
                <a:gd name="T34" fmla="*/ 61 w 210"/>
                <a:gd name="T35" fmla="*/ 28 h 270"/>
                <a:gd name="T36" fmla="*/ 62 w 210"/>
                <a:gd name="T37" fmla="*/ 139 h 270"/>
                <a:gd name="T38" fmla="*/ 62 w 210"/>
                <a:gd name="T39" fmla="*/ 44 h 270"/>
                <a:gd name="T40" fmla="*/ 118 w 210"/>
                <a:gd name="T41" fmla="*/ 11 h 270"/>
                <a:gd name="T42" fmla="*/ 174 w 210"/>
                <a:gd name="T43" fmla="*/ 96 h 270"/>
                <a:gd name="T44" fmla="*/ 113 w 210"/>
                <a:gd name="T45" fmla="*/ 182 h 270"/>
                <a:gd name="T46" fmla="*/ 68 w 210"/>
                <a:gd name="T47" fmla="*/ 156 h 270"/>
                <a:gd name="T48" fmla="*/ 62 w 210"/>
                <a:gd name="T49" fmla="*/ 13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0" h="270">
                  <a:moveTo>
                    <a:pt x="61" y="28"/>
                  </a:moveTo>
                  <a:lnTo>
                    <a:pt x="61" y="0"/>
                  </a:lnTo>
                  <a:lnTo>
                    <a:pt x="0" y="5"/>
                  </a:lnTo>
                  <a:lnTo>
                    <a:pt x="0" y="18"/>
                  </a:lnTo>
                  <a:cubicBezTo>
                    <a:pt x="30" y="18"/>
                    <a:pt x="32" y="20"/>
                    <a:pt x="32" y="40"/>
                  </a:cubicBezTo>
                  <a:lnTo>
                    <a:pt x="32" y="238"/>
                  </a:lnTo>
                  <a:cubicBezTo>
                    <a:pt x="32" y="257"/>
                    <a:pt x="29" y="257"/>
                    <a:pt x="0" y="257"/>
                  </a:cubicBezTo>
                  <a:lnTo>
                    <a:pt x="0" y="269"/>
                  </a:lnTo>
                  <a:cubicBezTo>
                    <a:pt x="14" y="269"/>
                    <a:pt x="36" y="268"/>
                    <a:pt x="47" y="268"/>
                  </a:cubicBezTo>
                  <a:cubicBezTo>
                    <a:pt x="59" y="268"/>
                    <a:pt x="80" y="269"/>
                    <a:pt x="95" y="269"/>
                  </a:cubicBezTo>
                  <a:lnTo>
                    <a:pt x="95" y="257"/>
                  </a:lnTo>
                  <a:cubicBezTo>
                    <a:pt x="67" y="257"/>
                    <a:pt x="62" y="257"/>
                    <a:pt x="62" y="238"/>
                  </a:cubicBezTo>
                  <a:lnTo>
                    <a:pt x="62" y="166"/>
                  </a:lnTo>
                  <a:lnTo>
                    <a:pt x="62" y="162"/>
                  </a:lnTo>
                  <a:cubicBezTo>
                    <a:pt x="65" y="169"/>
                    <a:pt x="83" y="192"/>
                    <a:pt x="114" y="192"/>
                  </a:cubicBezTo>
                  <a:cubicBezTo>
                    <a:pt x="166" y="192"/>
                    <a:pt x="209" y="151"/>
                    <a:pt x="209" y="96"/>
                  </a:cubicBezTo>
                  <a:cubicBezTo>
                    <a:pt x="209" y="42"/>
                    <a:pt x="168" y="0"/>
                    <a:pt x="120" y="0"/>
                  </a:cubicBezTo>
                  <a:cubicBezTo>
                    <a:pt x="88" y="0"/>
                    <a:pt x="70" y="18"/>
                    <a:pt x="61" y="28"/>
                  </a:cubicBezTo>
                  <a:close/>
                  <a:moveTo>
                    <a:pt x="62" y="139"/>
                  </a:moveTo>
                  <a:lnTo>
                    <a:pt x="62" y="44"/>
                  </a:lnTo>
                  <a:cubicBezTo>
                    <a:pt x="74" y="23"/>
                    <a:pt x="95" y="11"/>
                    <a:pt x="118" y="11"/>
                  </a:cubicBezTo>
                  <a:cubicBezTo>
                    <a:pt x="148" y="11"/>
                    <a:pt x="174" y="48"/>
                    <a:pt x="174" y="96"/>
                  </a:cubicBezTo>
                  <a:cubicBezTo>
                    <a:pt x="174" y="146"/>
                    <a:pt x="144" y="182"/>
                    <a:pt x="113" y="182"/>
                  </a:cubicBezTo>
                  <a:cubicBezTo>
                    <a:pt x="96" y="182"/>
                    <a:pt x="79" y="174"/>
                    <a:pt x="68" y="156"/>
                  </a:cubicBezTo>
                  <a:cubicBezTo>
                    <a:pt x="62" y="148"/>
                    <a:pt x="62" y="146"/>
                    <a:pt x="62" y="1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64">
              <a:extLst>
                <a:ext uri="{FF2B5EF4-FFF2-40B4-BE49-F238E27FC236}">
                  <a16:creationId xmlns:a16="http://schemas.microsoft.com/office/drawing/2014/main" id="{816345A2-F6DF-2B57-C5F5-A948B9D56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2648"/>
              <a:ext cx="25" cy="229"/>
            </a:xfrm>
            <a:custGeom>
              <a:avLst/>
              <a:gdLst>
                <a:gd name="T0" fmla="*/ 0 w 114"/>
                <a:gd name="T1" fmla="*/ 1012 h 1013"/>
                <a:gd name="T2" fmla="*/ 113 w 114"/>
                <a:gd name="T3" fmla="*/ 1012 h 1013"/>
                <a:gd name="T4" fmla="*/ 113 w 114"/>
                <a:gd name="T5" fmla="*/ 990 h 1013"/>
                <a:gd name="T6" fmla="*/ 23 w 114"/>
                <a:gd name="T7" fmla="*/ 990 h 1013"/>
                <a:gd name="T8" fmla="*/ 23 w 114"/>
                <a:gd name="T9" fmla="*/ 23 h 1013"/>
                <a:gd name="T10" fmla="*/ 113 w 114"/>
                <a:gd name="T11" fmla="*/ 23 h 1013"/>
                <a:gd name="T12" fmla="*/ 113 w 114"/>
                <a:gd name="T13" fmla="*/ 0 h 1013"/>
                <a:gd name="T14" fmla="*/ 0 w 114"/>
                <a:gd name="T15" fmla="*/ 0 h 1013"/>
                <a:gd name="T16" fmla="*/ 0 w 114"/>
                <a:gd name="T17" fmla="*/ 1012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013">
                  <a:moveTo>
                    <a:pt x="0" y="1012"/>
                  </a:moveTo>
                  <a:lnTo>
                    <a:pt x="113" y="1012"/>
                  </a:lnTo>
                  <a:lnTo>
                    <a:pt x="113" y="990"/>
                  </a:lnTo>
                  <a:lnTo>
                    <a:pt x="23" y="990"/>
                  </a:lnTo>
                  <a:lnTo>
                    <a:pt x="23" y="23"/>
                  </a:lnTo>
                  <a:lnTo>
                    <a:pt x="113" y="23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0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65">
              <a:extLst>
                <a:ext uri="{FF2B5EF4-FFF2-40B4-BE49-F238E27FC236}">
                  <a16:creationId xmlns:a16="http://schemas.microsoft.com/office/drawing/2014/main" id="{170DECA4-534B-91DF-2C2C-08994D44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" y="2761"/>
              <a:ext cx="58" cy="3"/>
            </a:xfrm>
            <a:custGeom>
              <a:avLst/>
              <a:gdLst>
                <a:gd name="T0" fmla="*/ 244 w 259"/>
                <a:gd name="T1" fmla="*/ 18 h 19"/>
                <a:gd name="T2" fmla="*/ 258 w 259"/>
                <a:gd name="T3" fmla="*/ 8 h 19"/>
                <a:gd name="T4" fmla="*/ 244 w 259"/>
                <a:gd name="T5" fmla="*/ 0 h 19"/>
                <a:gd name="T6" fmla="*/ 14 w 259"/>
                <a:gd name="T7" fmla="*/ 0 h 19"/>
                <a:gd name="T8" fmla="*/ 0 w 259"/>
                <a:gd name="T9" fmla="*/ 8 h 19"/>
                <a:gd name="T10" fmla="*/ 14 w 259"/>
                <a:gd name="T11" fmla="*/ 18 h 19"/>
                <a:gd name="T12" fmla="*/ 244 w 259"/>
                <a:gd name="T1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19">
                  <a:moveTo>
                    <a:pt x="244" y="18"/>
                  </a:moveTo>
                  <a:cubicBezTo>
                    <a:pt x="251" y="18"/>
                    <a:pt x="258" y="18"/>
                    <a:pt x="258" y="8"/>
                  </a:cubicBezTo>
                  <a:cubicBezTo>
                    <a:pt x="258" y="0"/>
                    <a:pt x="251" y="0"/>
                    <a:pt x="244" y="0"/>
                  </a:cubicBezTo>
                  <a:lnTo>
                    <a:pt x="14" y="0"/>
                  </a:lnTo>
                  <a:cubicBezTo>
                    <a:pt x="7" y="0"/>
                    <a:pt x="0" y="0"/>
                    <a:pt x="0" y="8"/>
                  </a:cubicBezTo>
                  <a:cubicBezTo>
                    <a:pt x="0" y="18"/>
                    <a:pt x="7" y="18"/>
                    <a:pt x="14" y="18"/>
                  </a:cubicBezTo>
                  <a:lnTo>
                    <a:pt x="244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66">
              <a:extLst>
                <a:ext uri="{FF2B5EF4-FFF2-40B4-BE49-F238E27FC236}">
                  <a16:creationId xmlns:a16="http://schemas.microsoft.com/office/drawing/2014/main" id="{6BC7A465-324A-CF9C-C795-EE35D9485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" y="2655"/>
              <a:ext cx="51" cy="85"/>
            </a:xfrm>
            <a:custGeom>
              <a:avLst/>
              <a:gdLst>
                <a:gd name="T0" fmla="*/ 230 w 231"/>
                <a:gd name="T1" fmla="*/ 58 h 381"/>
                <a:gd name="T2" fmla="*/ 173 w 231"/>
                <a:gd name="T3" fmla="*/ 0 h 381"/>
                <a:gd name="T4" fmla="*/ 122 w 231"/>
                <a:gd name="T5" fmla="*/ 17 h 381"/>
                <a:gd name="T6" fmla="*/ 67 w 231"/>
                <a:gd name="T7" fmla="*/ 108 h 381"/>
                <a:gd name="T8" fmla="*/ 0 w 231"/>
                <a:gd name="T9" fmla="*/ 377 h 381"/>
                <a:gd name="T10" fmla="*/ 5 w 231"/>
                <a:gd name="T11" fmla="*/ 380 h 381"/>
                <a:gd name="T12" fmla="*/ 11 w 231"/>
                <a:gd name="T13" fmla="*/ 378 h 381"/>
                <a:gd name="T14" fmla="*/ 41 w 231"/>
                <a:gd name="T15" fmla="*/ 262 h 381"/>
                <a:gd name="T16" fmla="*/ 98 w 231"/>
                <a:gd name="T17" fmla="*/ 302 h 381"/>
                <a:gd name="T18" fmla="*/ 180 w 231"/>
                <a:gd name="T19" fmla="*/ 270 h 381"/>
                <a:gd name="T20" fmla="*/ 214 w 231"/>
                <a:gd name="T21" fmla="*/ 192 h 381"/>
                <a:gd name="T22" fmla="*/ 182 w 231"/>
                <a:gd name="T23" fmla="*/ 128 h 381"/>
                <a:gd name="T24" fmla="*/ 230 w 231"/>
                <a:gd name="T25" fmla="*/ 58 h 381"/>
                <a:gd name="T26" fmla="*/ 155 w 231"/>
                <a:gd name="T27" fmla="*/ 127 h 381"/>
                <a:gd name="T28" fmla="*/ 134 w 231"/>
                <a:gd name="T29" fmla="*/ 132 h 381"/>
                <a:gd name="T30" fmla="*/ 115 w 231"/>
                <a:gd name="T31" fmla="*/ 130 h 381"/>
                <a:gd name="T32" fmla="*/ 137 w 231"/>
                <a:gd name="T33" fmla="*/ 126 h 381"/>
                <a:gd name="T34" fmla="*/ 155 w 231"/>
                <a:gd name="T35" fmla="*/ 127 h 381"/>
                <a:gd name="T36" fmla="*/ 208 w 231"/>
                <a:gd name="T37" fmla="*/ 48 h 381"/>
                <a:gd name="T38" fmla="*/ 169 w 231"/>
                <a:gd name="T39" fmla="*/ 121 h 381"/>
                <a:gd name="T40" fmla="*/ 137 w 231"/>
                <a:gd name="T41" fmla="*/ 116 h 381"/>
                <a:gd name="T42" fmla="*/ 103 w 231"/>
                <a:gd name="T43" fmla="*/ 130 h 381"/>
                <a:gd name="T44" fmla="*/ 133 w 231"/>
                <a:gd name="T45" fmla="*/ 140 h 381"/>
                <a:gd name="T46" fmla="*/ 168 w 231"/>
                <a:gd name="T47" fmla="*/ 136 h 381"/>
                <a:gd name="T48" fmla="*/ 186 w 231"/>
                <a:gd name="T49" fmla="*/ 182 h 381"/>
                <a:gd name="T50" fmla="*/ 166 w 231"/>
                <a:gd name="T51" fmla="*/ 256 h 381"/>
                <a:gd name="T52" fmla="*/ 96 w 231"/>
                <a:gd name="T53" fmla="*/ 294 h 381"/>
                <a:gd name="T54" fmla="*/ 48 w 231"/>
                <a:gd name="T55" fmla="*/ 239 h 381"/>
                <a:gd name="T56" fmla="*/ 50 w 231"/>
                <a:gd name="T57" fmla="*/ 220 h 381"/>
                <a:gd name="T58" fmla="*/ 77 w 231"/>
                <a:gd name="T59" fmla="*/ 113 h 381"/>
                <a:gd name="T60" fmla="*/ 168 w 231"/>
                <a:gd name="T61" fmla="*/ 10 h 381"/>
                <a:gd name="T62" fmla="*/ 208 w 231"/>
                <a:gd name="T63" fmla="*/ 4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381">
                  <a:moveTo>
                    <a:pt x="230" y="58"/>
                  </a:moveTo>
                  <a:cubicBezTo>
                    <a:pt x="230" y="26"/>
                    <a:pt x="208" y="0"/>
                    <a:pt x="173" y="0"/>
                  </a:cubicBezTo>
                  <a:cubicBezTo>
                    <a:pt x="149" y="0"/>
                    <a:pt x="137" y="7"/>
                    <a:pt x="122" y="17"/>
                  </a:cubicBezTo>
                  <a:cubicBezTo>
                    <a:pt x="98" y="35"/>
                    <a:pt x="76" y="76"/>
                    <a:pt x="67" y="108"/>
                  </a:cubicBezTo>
                  <a:lnTo>
                    <a:pt x="0" y="377"/>
                  </a:lnTo>
                  <a:cubicBezTo>
                    <a:pt x="0" y="378"/>
                    <a:pt x="2" y="380"/>
                    <a:pt x="5" y="380"/>
                  </a:cubicBezTo>
                  <a:cubicBezTo>
                    <a:pt x="8" y="380"/>
                    <a:pt x="10" y="380"/>
                    <a:pt x="11" y="378"/>
                  </a:cubicBezTo>
                  <a:lnTo>
                    <a:pt x="41" y="262"/>
                  </a:lnTo>
                  <a:cubicBezTo>
                    <a:pt x="48" y="287"/>
                    <a:pt x="66" y="302"/>
                    <a:pt x="98" y="302"/>
                  </a:cubicBezTo>
                  <a:cubicBezTo>
                    <a:pt x="128" y="302"/>
                    <a:pt x="161" y="288"/>
                    <a:pt x="180" y="270"/>
                  </a:cubicBezTo>
                  <a:cubicBezTo>
                    <a:pt x="199" y="250"/>
                    <a:pt x="214" y="223"/>
                    <a:pt x="214" y="192"/>
                  </a:cubicBezTo>
                  <a:cubicBezTo>
                    <a:pt x="214" y="161"/>
                    <a:pt x="198" y="139"/>
                    <a:pt x="182" y="128"/>
                  </a:cubicBezTo>
                  <a:cubicBezTo>
                    <a:pt x="206" y="114"/>
                    <a:pt x="230" y="89"/>
                    <a:pt x="230" y="58"/>
                  </a:cubicBezTo>
                  <a:close/>
                  <a:moveTo>
                    <a:pt x="155" y="127"/>
                  </a:moveTo>
                  <a:cubicBezTo>
                    <a:pt x="149" y="131"/>
                    <a:pt x="144" y="132"/>
                    <a:pt x="134" y="132"/>
                  </a:cubicBezTo>
                  <a:cubicBezTo>
                    <a:pt x="128" y="132"/>
                    <a:pt x="120" y="132"/>
                    <a:pt x="115" y="130"/>
                  </a:cubicBezTo>
                  <a:cubicBezTo>
                    <a:pt x="116" y="125"/>
                    <a:pt x="132" y="126"/>
                    <a:pt x="137" y="126"/>
                  </a:cubicBezTo>
                  <a:cubicBezTo>
                    <a:pt x="145" y="126"/>
                    <a:pt x="149" y="126"/>
                    <a:pt x="155" y="127"/>
                  </a:cubicBezTo>
                  <a:close/>
                  <a:moveTo>
                    <a:pt x="208" y="48"/>
                  </a:moveTo>
                  <a:cubicBezTo>
                    <a:pt x="208" y="78"/>
                    <a:pt x="191" y="108"/>
                    <a:pt x="169" y="121"/>
                  </a:cubicBezTo>
                  <a:cubicBezTo>
                    <a:pt x="157" y="118"/>
                    <a:pt x="149" y="116"/>
                    <a:pt x="137" y="116"/>
                  </a:cubicBezTo>
                  <a:cubicBezTo>
                    <a:pt x="127" y="116"/>
                    <a:pt x="103" y="116"/>
                    <a:pt x="103" y="130"/>
                  </a:cubicBezTo>
                  <a:cubicBezTo>
                    <a:pt x="103" y="142"/>
                    <a:pt x="126" y="140"/>
                    <a:pt x="133" y="140"/>
                  </a:cubicBezTo>
                  <a:cubicBezTo>
                    <a:pt x="149" y="140"/>
                    <a:pt x="156" y="140"/>
                    <a:pt x="168" y="136"/>
                  </a:cubicBezTo>
                  <a:cubicBezTo>
                    <a:pt x="184" y="150"/>
                    <a:pt x="186" y="163"/>
                    <a:pt x="186" y="182"/>
                  </a:cubicBezTo>
                  <a:cubicBezTo>
                    <a:pt x="187" y="208"/>
                    <a:pt x="176" y="239"/>
                    <a:pt x="166" y="256"/>
                  </a:cubicBezTo>
                  <a:cubicBezTo>
                    <a:pt x="149" y="278"/>
                    <a:pt x="120" y="294"/>
                    <a:pt x="96" y="294"/>
                  </a:cubicBezTo>
                  <a:cubicBezTo>
                    <a:pt x="65" y="294"/>
                    <a:pt x="48" y="269"/>
                    <a:pt x="48" y="239"/>
                  </a:cubicBezTo>
                  <a:cubicBezTo>
                    <a:pt x="48" y="234"/>
                    <a:pt x="48" y="228"/>
                    <a:pt x="50" y="220"/>
                  </a:cubicBezTo>
                  <a:lnTo>
                    <a:pt x="77" y="113"/>
                  </a:lnTo>
                  <a:cubicBezTo>
                    <a:pt x="86" y="77"/>
                    <a:pt x="118" y="10"/>
                    <a:pt x="168" y="10"/>
                  </a:cubicBezTo>
                  <a:cubicBezTo>
                    <a:pt x="192" y="10"/>
                    <a:pt x="208" y="23"/>
                    <a:pt x="208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67">
              <a:extLst>
                <a:ext uri="{FF2B5EF4-FFF2-40B4-BE49-F238E27FC236}">
                  <a16:creationId xmlns:a16="http://schemas.microsoft.com/office/drawing/2014/main" id="{DA29073C-68AA-8306-ABBB-4F18843E7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9" y="2761"/>
              <a:ext cx="59" cy="3"/>
            </a:xfrm>
            <a:custGeom>
              <a:avLst/>
              <a:gdLst>
                <a:gd name="T0" fmla="*/ 131 w 263"/>
                <a:gd name="T1" fmla="*/ 18 h 19"/>
                <a:gd name="T2" fmla="*/ 0 w 263"/>
                <a:gd name="T3" fmla="*/ 18 h 19"/>
                <a:gd name="T4" fmla="*/ 0 w 263"/>
                <a:gd name="T5" fmla="*/ 0 h 19"/>
                <a:gd name="T6" fmla="*/ 262 w 263"/>
                <a:gd name="T7" fmla="*/ 0 h 19"/>
                <a:gd name="T8" fmla="*/ 262 w 263"/>
                <a:gd name="T9" fmla="*/ 18 h 19"/>
                <a:gd name="T10" fmla="*/ 131 w 26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9">
                  <a:moveTo>
                    <a:pt x="131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262" y="0"/>
                  </a:lnTo>
                  <a:lnTo>
                    <a:pt x="262" y="18"/>
                  </a:lnTo>
                  <a:lnTo>
                    <a:pt x="131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68">
              <a:extLst>
                <a:ext uri="{FF2B5EF4-FFF2-40B4-BE49-F238E27FC236}">
                  <a16:creationId xmlns:a16="http://schemas.microsoft.com/office/drawing/2014/main" id="{5D0A1647-0DB3-F419-F734-50F0A9592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" y="2789"/>
              <a:ext cx="38" cy="63"/>
            </a:xfrm>
            <a:custGeom>
              <a:avLst/>
              <a:gdLst>
                <a:gd name="T0" fmla="*/ 32 w 170"/>
                <a:gd name="T1" fmla="*/ 250 h 283"/>
                <a:gd name="T2" fmla="*/ 78 w 170"/>
                <a:gd name="T3" fmla="*/ 205 h 283"/>
                <a:gd name="T4" fmla="*/ 169 w 170"/>
                <a:gd name="T5" fmla="*/ 83 h 283"/>
                <a:gd name="T6" fmla="*/ 79 w 170"/>
                <a:gd name="T7" fmla="*/ 0 h 283"/>
                <a:gd name="T8" fmla="*/ 0 w 170"/>
                <a:gd name="T9" fmla="*/ 77 h 283"/>
                <a:gd name="T10" fmla="*/ 22 w 170"/>
                <a:gd name="T11" fmla="*/ 100 h 283"/>
                <a:gd name="T12" fmla="*/ 44 w 170"/>
                <a:gd name="T13" fmla="*/ 78 h 283"/>
                <a:gd name="T14" fmla="*/ 22 w 170"/>
                <a:gd name="T15" fmla="*/ 55 h 283"/>
                <a:gd name="T16" fmla="*/ 17 w 170"/>
                <a:gd name="T17" fmla="*/ 56 h 283"/>
                <a:gd name="T18" fmla="*/ 74 w 170"/>
                <a:gd name="T19" fmla="*/ 13 h 283"/>
                <a:gd name="T20" fmla="*/ 131 w 170"/>
                <a:gd name="T21" fmla="*/ 83 h 283"/>
                <a:gd name="T22" fmla="*/ 86 w 170"/>
                <a:gd name="T23" fmla="*/ 175 h 283"/>
                <a:gd name="T24" fmla="*/ 5 w 170"/>
                <a:gd name="T25" fmla="*/ 266 h 283"/>
                <a:gd name="T26" fmla="*/ 0 w 170"/>
                <a:gd name="T27" fmla="*/ 282 h 283"/>
                <a:gd name="T28" fmla="*/ 157 w 170"/>
                <a:gd name="T29" fmla="*/ 282 h 283"/>
                <a:gd name="T30" fmla="*/ 169 w 170"/>
                <a:gd name="T31" fmla="*/ 209 h 283"/>
                <a:gd name="T32" fmla="*/ 158 w 170"/>
                <a:gd name="T33" fmla="*/ 209 h 283"/>
                <a:gd name="T34" fmla="*/ 149 w 170"/>
                <a:gd name="T35" fmla="*/ 246 h 283"/>
                <a:gd name="T36" fmla="*/ 109 w 170"/>
                <a:gd name="T37" fmla="*/ 250 h 283"/>
                <a:gd name="T38" fmla="*/ 32 w 170"/>
                <a:gd name="T39" fmla="*/ 25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" h="283">
                  <a:moveTo>
                    <a:pt x="32" y="250"/>
                  </a:moveTo>
                  <a:lnTo>
                    <a:pt x="78" y="205"/>
                  </a:lnTo>
                  <a:cubicBezTo>
                    <a:pt x="144" y="146"/>
                    <a:pt x="169" y="125"/>
                    <a:pt x="169" y="83"/>
                  </a:cubicBezTo>
                  <a:cubicBezTo>
                    <a:pt x="169" y="34"/>
                    <a:pt x="132" y="0"/>
                    <a:pt x="79" y="0"/>
                  </a:cubicBezTo>
                  <a:cubicBezTo>
                    <a:pt x="31" y="0"/>
                    <a:pt x="0" y="40"/>
                    <a:pt x="0" y="77"/>
                  </a:cubicBezTo>
                  <a:cubicBezTo>
                    <a:pt x="0" y="100"/>
                    <a:pt x="22" y="100"/>
                    <a:pt x="22" y="100"/>
                  </a:cubicBezTo>
                  <a:cubicBezTo>
                    <a:pt x="30" y="100"/>
                    <a:pt x="44" y="95"/>
                    <a:pt x="44" y="78"/>
                  </a:cubicBezTo>
                  <a:cubicBezTo>
                    <a:pt x="44" y="67"/>
                    <a:pt x="36" y="55"/>
                    <a:pt x="22" y="55"/>
                  </a:cubicBezTo>
                  <a:cubicBezTo>
                    <a:pt x="18" y="55"/>
                    <a:pt x="18" y="55"/>
                    <a:pt x="17" y="56"/>
                  </a:cubicBezTo>
                  <a:cubicBezTo>
                    <a:pt x="26" y="29"/>
                    <a:pt x="49" y="13"/>
                    <a:pt x="74" y="13"/>
                  </a:cubicBezTo>
                  <a:cubicBezTo>
                    <a:pt x="113" y="13"/>
                    <a:pt x="131" y="47"/>
                    <a:pt x="131" y="83"/>
                  </a:cubicBezTo>
                  <a:cubicBezTo>
                    <a:pt x="131" y="116"/>
                    <a:pt x="109" y="150"/>
                    <a:pt x="86" y="175"/>
                  </a:cubicBezTo>
                  <a:lnTo>
                    <a:pt x="5" y="266"/>
                  </a:lnTo>
                  <a:cubicBezTo>
                    <a:pt x="0" y="271"/>
                    <a:pt x="0" y="271"/>
                    <a:pt x="0" y="282"/>
                  </a:cubicBezTo>
                  <a:lnTo>
                    <a:pt x="157" y="282"/>
                  </a:lnTo>
                  <a:lnTo>
                    <a:pt x="169" y="209"/>
                  </a:lnTo>
                  <a:lnTo>
                    <a:pt x="158" y="209"/>
                  </a:lnTo>
                  <a:cubicBezTo>
                    <a:pt x="156" y="221"/>
                    <a:pt x="154" y="240"/>
                    <a:pt x="149" y="246"/>
                  </a:cubicBezTo>
                  <a:cubicBezTo>
                    <a:pt x="146" y="250"/>
                    <a:pt x="118" y="250"/>
                    <a:pt x="109" y="250"/>
                  </a:cubicBezTo>
                  <a:lnTo>
                    <a:pt x="32" y="2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69">
              <a:extLst>
                <a:ext uri="{FF2B5EF4-FFF2-40B4-BE49-F238E27FC236}">
                  <a16:creationId xmlns:a16="http://schemas.microsoft.com/office/drawing/2014/main" id="{7A1AA8F1-F6DB-08A4-996A-EB14355AA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2715"/>
              <a:ext cx="21" cy="95"/>
            </a:xfrm>
            <a:custGeom>
              <a:avLst/>
              <a:gdLst>
                <a:gd name="T0" fmla="*/ 98 w 99"/>
                <a:gd name="T1" fmla="*/ 419 h 423"/>
                <a:gd name="T2" fmla="*/ 91 w 99"/>
                <a:gd name="T3" fmla="*/ 409 h 423"/>
                <a:gd name="T4" fmla="*/ 25 w 99"/>
                <a:gd name="T5" fmla="*/ 211 h 423"/>
                <a:gd name="T6" fmla="*/ 94 w 99"/>
                <a:gd name="T7" fmla="*/ 12 h 423"/>
                <a:gd name="T8" fmla="*/ 98 w 99"/>
                <a:gd name="T9" fmla="*/ 4 h 423"/>
                <a:gd name="T10" fmla="*/ 94 w 99"/>
                <a:gd name="T11" fmla="*/ 0 h 423"/>
                <a:gd name="T12" fmla="*/ 26 w 99"/>
                <a:gd name="T13" fmla="*/ 83 h 423"/>
                <a:gd name="T14" fmla="*/ 0 w 99"/>
                <a:gd name="T15" fmla="*/ 211 h 423"/>
                <a:gd name="T16" fmla="*/ 28 w 99"/>
                <a:gd name="T17" fmla="*/ 344 h 423"/>
                <a:gd name="T18" fmla="*/ 94 w 99"/>
                <a:gd name="T19" fmla="*/ 422 h 423"/>
                <a:gd name="T20" fmla="*/ 98 w 99"/>
                <a:gd name="T21" fmla="*/ 41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423">
                  <a:moveTo>
                    <a:pt x="98" y="419"/>
                  </a:moveTo>
                  <a:cubicBezTo>
                    <a:pt x="98" y="417"/>
                    <a:pt x="98" y="416"/>
                    <a:pt x="91" y="409"/>
                  </a:cubicBezTo>
                  <a:cubicBezTo>
                    <a:pt x="38" y="356"/>
                    <a:pt x="25" y="277"/>
                    <a:pt x="25" y="211"/>
                  </a:cubicBezTo>
                  <a:cubicBezTo>
                    <a:pt x="25" y="138"/>
                    <a:pt x="41" y="65"/>
                    <a:pt x="94" y="12"/>
                  </a:cubicBezTo>
                  <a:cubicBezTo>
                    <a:pt x="98" y="7"/>
                    <a:pt x="98" y="6"/>
                    <a:pt x="98" y="4"/>
                  </a:cubicBezTo>
                  <a:cubicBezTo>
                    <a:pt x="98" y="1"/>
                    <a:pt x="97" y="0"/>
                    <a:pt x="94" y="0"/>
                  </a:cubicBezTo>
                  <a:cubicBezTo>
                    <a:pt x="90" y="0"/>
                    <a:pt x="52" y="29"/>
                    <a:pt x="26" y="83"/>
                  </a:cubicBezTo>
                  <a:cubicBezTo>
                    <a:pt x="5" y="128"/>
                    <a:pt x="0" y="175"/>
                    <a:pt x="0" y="211"/>
                  </a:cubicBezTo>
                  <a:cubicBezTo>
                    <a:pt x="0" y="245"/>
                    <a:pt x="5" y="296"/>
                    <a:pt x="28" y="344"/>
                  </a:cubicBezTo>
                  <a:cubicBezTo>
                    <a:pt x="54" y="396"/>
                    <a:pt x="90" y="422"/>
                    <a:pt x="94" y="422"/>
                  </a:cubicBezTo>
                  <a:cubicBezTo>
                    <a:pt x="97" y="422"/>
                    <a:pt x="98" y="421"/>
                    <a:pt x="98" y="41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70">
              <a:extLst>
                <a:ext uri="{FF2B5EF4-FFF2-40B4-BE49-F238E27FC236}">
                  <a16:creationId xmlns:a16="http://schemas.microsoft.com/office/drawing/2014/main" id="{16F536BC-A6CB-D70F-5335-028110820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" y="2745"/>
              <a:ext cx="44" cy="61"/>
            </a:xfrm>
            <a:custGeom>
              <a:avLst/>
              <a:gdLst>
                <a:gd name="T0" fmla="*/ 194 w 197"/>
                <a:gd name="T1" fmla="*/ 26 h 275"/>
                <a:gd name="T2" fmla="*/ 196 w 197"/>
                <a:gd name="T3" fmla="*/ 17 h 275"/>
                <a:gd name="T4" fmla="*/ 184 w 197"/>
                <a:gd name="T5" fmla="*/ 5 h 275"/>
                <a:gd name="T6" fmla="*/ 168 w 197"/>
                <a:gd name="T7" fmla="*/ 13 h 275"/>
                <a:gd name="T8" fmla="*/ 162 w 197"/>
                <a:gd name="T9" fmla="*/ 36 h 275"/>
                <a:gd name="T10" fmla="*/ 154 w 197"/>
                <a:gd name="T11" fmla="*/ 70 h 275"/>
                <a:gd name="T12" fmla="*/ 134 w 197"/>
                <a:gd name="T13" fmla="*/ 146 h 275"/>
                <a:gd name="T14" fmla="*/ 86 w 197"/>
                <a:gd name="T15" fmla="*/ 182 h 275"/>
                <a:gd name="T16" fmla="*/ 60 w 197"/>
                <a:gd name="T17" fmla="*/ 148 h 275"/>
                <a:gd name="T18" fmla="*/ 83 w 197"/>
                <a:gd name="T19" fmla="*/ 65 h 275"/>
                <a:gd name="T20" fmla="*/ 90 w 197"/>
                <a:gd name="T21" fmla="*/ 35 h 275"/>
                <a:gd name="T22" fmla="*/ 55 w 197"/>
                <a:gd name="T23" fmla="*/ 0 h 275"/>
                <a:gd name="T24" fmla="*/ 0 w 197"/>
                <a:gd name="T25" fmla="*/ 65 h 275"/>
                <a:gd name="T26" fmla="*/ 5 w 197"/>
                <a:gd name="T27" fmla="*/ 70 h 275"/>
                <a:gd name="T28" fmla="*/ 12 w 197"/>
                <a:gd name="T29" fmla="*/ 61 h 275"/>
                <a:gd name="T30" fmla="*/ 55 w 197"/>
                <a:gd name="T31" fmla="*/ 10 h 275"/>
                <a:gd name="T32" fmla="*/ 65 w 197"/>
                <a:gd name="T33" fmla="*/ 23 h 275"/>
                <a:gd name="T34" fmla="*/ 58 w 197"/>
                <a:gd name="T35" fmla="*/ 53 h 275"/>
                <a:gd name="T36" fmla="*/ 34 w 197"/>
                <a:gd name="T37" fmla="*/ 142 h 275"/>
                <a:gd name="T38" fmla="*/ 85 w 197"/>
                <a:gd name="T39" fmla="*/ 192 h 275"/>
                <a:gd name="T40" fmla="*/ 127 w 197"/>
                <a:gd name="T41" fmla="*/ 173 h 275"/>
                <a:gd name="T42" fmla="*/ 101 w 197"/>
                <a:gd name="T43" fmla="*/ 238 h 275"/>
                <a:gd name="T44" fmla="*/ 54 w 197"/>
                <a:gd name="T45" fmla="*/ 265 h 275"/>
                <a:gd name="T46" fmla="*/ 22 w 197"/>
                <a:gd name="T47" fmla="*/ 247 h 275"/>
                <a:gd name="T48" fmla="*/ 40 w 197"/>
                <a:gd name="T49" fmla="*/ 242 h 275"/>
                <a:gd name="T50" fmla="*/ 48 w 197"/>
                <a:gd name="T51" fmla="*/ 224 h 275"/>
                <a:gd name="T52" fmla="*/ 32 w 197"/>
                <a:gd name="T53" fmla="*/ 209 h 275"/>
                <a:gd name="T54" fmla="*/ 8 w 197"/>
                <a:gd name="T55" fmla="*/ 238 h 275"/>
                <a:gd name="T56" fmla="*/ 54 w 197"/>
                <a:gd name="T57" fmla="*/ 274 h 275"/>
                <a:gd name="T58" fmla="*/ 152 w 197"/>
                <a:gd name="T59" fmla="*/ 187 h 275"/>
                <a:gd name="T60" fmla="*/ 194 w 197"/>
                <a:gd name="T61" fmla="*/ 2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5">
                  <a:moveTo>
                    <a:pt x="194" y="26"/>
                  </a:moveTo>
                  <a:cubicBezTo>
                    <a:pt x="196" y="20"/>
                    <a:pt x="196" y="19"/>
                    <a:pt x="196" y="17"/>
                  </a:cubicBezTo>
                  <a:cubicBezTo>
                    <a:pt x="196" y="8"/>
                    <a:pt x="190" y="5"/>
                    <a:pt x="184" y="5"/>
                  </a:cubicBezTo>
                  <a:cubicBezTo>
                    <a:pt x="179" y="5"/>
                    <a:pt x="172" y="7"/>
                    <a:pt x="168" y="13"/>
                  </a:cubicBezTo>
                  <a:cubicBezTo>
                    <a:pt x="167" y="16"/>
                    <a:pt x="164" y="29"/>
                    <a:pt x="162" y="36"/>
                  </a:cubicBezTo>
                  <a:cubicBezTo>
                    <a:pt x="160" y="47"/>
                    <a:pt x="156" y="59"/>
                    <a:pt x="154" y="70"/>
                  </a:cubicBezTo>
                  <a:lnTo>
                    <a:pt x="134" y="146"/>
                  </a:lnTo>
                  <a:cubicBezTo>
                    <a:pt x="133" y="152"/>
                    <a:pt x="115" y="182"/>
                    <a:pt x="86" y="182"/>
                  </a:cubicBezTo>
                  <a:cubicBezTo>
                    <a:pt x="65" y="182"/>
                    <a:pt x="60" y="164"/>
                    <a:pt x="60" y="148"/>
                  </a:cubicBezTo>
                  <a:cubicBezTo>
                    <a:pt x="60" y="128"/>
                    <a:pt x="68" y="103"/>
                    <a:pt x="83" y="65"/>
                  </a:cubicBezTo>
                  <a:cubicBezTo>
                    <a:pt x="89" y="48"/>
                    <a:pt x="90" y="43"/>
                    <a:pt x="90" y="35"/>
                  </a:cubicBezTo>
                  <a:cubicBezTo>
                    <a:pt x="90" y="16"/>
                    <a:pt x="77" y="0"/>
                    <a:pt x="55" y="0"/>
                  </a:cubicBezTo>
                  <a:cubicBezTo>
                    <a:pt x="16" y="0"/>
                    <a:pt x="0" y="61"/>
                    <a:pt x="0" y="65"/>
                  </a:cubicBezTo>
                  <a:cubicBezTo>
                    <a:pt x="0" y="70"/>
                    <a:pt x="4" y="70"/>
                    <a:pt x="5" y="70"/>
                  </a:cubicBezTo>
                  <a:cubicBezTo>
                    <a:pt x="10" y="70"/>
                    <a:pt x="10" y="68"/>
                    <a:pt x="12" y="61"/>
                  </a:cubicBezTo>
                  <a:cubicBezTo>
                    <a:pt x="23" y="22"/>
                    <a:pt x="41" y="10"/>
                    <a:pt x="55" y="10"/>
                  </a:cubicBezTo>
                  <a:cubicBezTo>
                    <a:pt x="58" y="10"/>
                    <a:pt x="65" y="10"/>
                    <a:pt x="65" y="23"/>
                  </a:cubicBezTo>
                  <a:cubicBezTo>
                    <a:pt x="65" y="34"/>
                    <a:pt x="61" y="44"/>
                    <a:pt x="58" y="53"/>
                  </a:cubicBezTo>
                  <a:cubicBezTo>
                    <a:pt x="41" y="97"/>
                    <a:pt x="34" y="122"/>
                    <a:pt x="34" y="142"/>
                  </a:cubicBezTo>
                  <a:cubicBezTo>
                    <a:pt x="34" y="179"/>
                    <a:pt x="60" y="192"/>
                    <a:pt x="85" y="192"/>
                  </a:cubicBezTo>
                  <a:cubicBezTo>
                    <a:pt x="102" y="192"/>
                    <a:pt x="116" y="185"/>
                    <a:pt x="127" y="173"/>
                  </a:cubicBezTo>
                  <a:cubicBezTo>
                    <a:pt x="122" y="194"/>
                    <a:pt x="118" y="215"/>
                    <a:pt x="101" y="238"/>
                  </a:cubicBezTo>
                  <a:cubicBezTo>
                    <a:pt x="89" y="252"/>
                    <a:pt x="73" y="265"/>
                    <a:pt x="54" y="265"/>
                  </a:cubicBezTo>
                  <a:cubicBezTo>
                    <a:pt x="48" y="265"/>
                    <a:pt x="29" y="263"/>
                    <a:pt x="22" y="247"/>
                  </a:cubicBezTo>
                  <a:cubicBezTo>
                    <a:pt x="29" y="247"/>
                    <a:pt x="34" y="247"/>
                    <a:pt x="40" y="242"/>
                  </a:cubicBezTo>
                  <a:cubicBezTo>
                    <a:pt x="44" y="238"/>
                    <a:pt x="48" y="233"/>
                    <a:pt x="48" y="224"/>
                  </a:cubicBezTo>
                  <a:cubicBezTo>
                    <a:pt x="48" y="211"/>
                    <a:pt x="36" y="209"/>
                    <a:pt x="32" y="209"/>
                  </a:cubicBezTo>
                  <a:cubicBezTo>
                    <a:pt x="23" y="209"/>
                    <a:pt x="8" y="216"/>
                    <a:pt x="8" y="238"/>
                  </a:cubicBezTo>
                  <a:cubicBezTo>
                    <a:pt x="8" y="258"/>
                    <a:pt x="28" y="274"/>
                    <a:pt x="54" y="274"/>
                  </a:cubicBezTo>
                  <a:cubicBezTo>
                    <a:pt x="98" y="274"/>
                    <a:pt x="142" y="235"/>
                    <a:pt x="152" y="187"/>
                  </a:cubicBezTo>
                  <a:lnTo>
                    <a:pt x="194" y="2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71">
              <a:extLst>
                <a:ext uri="{FF2B5EF4-FFF2-40B4-BE49-F238E27FC236}">
                  <a16:creationId xmlns:a16="http://schemas.microsoft.com/office/drawing/2014/main" id="{4E325C16-242C-5199-C0D6-EBB2815A3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2772"/>
              <a:ext cx="40" cy="30"/>
            </a:xfrm>
            <a:custGeom>
              <a:avLst/>
              <a:gdLst>
                <a:gd name="T0" fmla="*/ 22 w 182"/>
                <a:gd name="T1" fmla="*/ 113 h 135"/>
                <a:gd name="T2" fmla="*/ 19 w 182"/>
                <a:gd name="T3" fmla="*/ 125 h 135"/>
                <a:gd name="T4" fmla="*/ 30 w 182"/>
                <a:gd name="T5" fmla="*/ 134 h 135"/>
                <a:gd name="T6" fmla="*/ 41 w 182"/>
                <a:gd name="T7" fmla="*/ 127 h 135"/>
                <a:gd name="T8" fmla="*/ 46 w 182"/>
                <a:gd name="T9" fmla="*/ 109 h 135"/>
                <a:gd name="T10" fmla="*/ 53 w 182"/>
                <a:gd name="T11" fmla="*/ 83 h 135"/>
                <a:gd name="T12" fmla="*/ 58 w 182"/>
                <a:gd name="T13" fmla="*/ 62 h 135"/>
                <a:gd name="T14" fmla="*/ 70 w 182"/>
                <a:gd name="T15" fmla="*/ 36 h 135"/>
                <a:gd name="T16" fmla="*/ 115 w 182"/>
                <a:gd name="T17" fmla="*/ 8 h 135"/>
                <a:gd name="T18" fmla="*/ 132 w 182"/>
                <a:gd name="T19" fmla="*/ 29 h 135"/>
                <a:gd name="T20" fmla="*/ 115 w 182"/>
                <a:gd name="T21" fmla="*/ 92 h 135"/>
                <a:gd name="T22" fmla="*/ 110 w 182"/>
                <a:gd name="T23" fmla="*/ 108 h 135"/>
                <a:gd name="T24" fmla="*/ 138 w 182"/>
                <a:gd name="T25" fmla="*/ 134 h 135"/>
                <a:gd name="T26" fmla="*/ 181 w 182"/>
                <a:gd name="T27" fmla="*/ 89 h 135"/>
                <a:gd name="T28" fmla="*/ 176 w 182"/>
                <a:gd name="T29" fmla="*/ 84 h 135"/>
                <a:gd name="T30" fmla="*/ 170 w 182"/>
                <a:gd name="T31" fmla="*/ 90 h 135"/>
                <a:gd name="T32" fmla="*/ 139 w 182"/>
                <a:gd name="T33" fmla="*/ 126 h 135"/>
                <a:gd name="T34" fmla="*/ 132 w 182"/>
                <a:gd name="T35" fmla="*/ 115 h 135"/>
                <a:gd name="T36" fmla="*/ 139 w 182"/>
                <a:gd name="T37" fmla="*/ 91 h 135"/>
                <a:gd name="T38" fmla="*/ 155 w 182"/>
                <a:gd name="T39" fmla="*/ 34 h 135"/>
                <a:gd name="T40" fmla="*/ 116 w 182"/>
                <a:gd name="T41" fmla="*/ 0 h 135"/>
                <a:gd name="T42" fmla="*/ 66 w 182"/>
                <a:gd name="T43" fmla="*/ 26 h 135"/>
                <a:gd name="T44" fmla="*/ 35 w 182"/>
                <a:gd name="T45" fmla="*/ 0 h 135"/>
                <a:gd name="T46" fmla="*/ 11 w 182"/>
                <a:gd name="T47" fmla="*/ 17 h 135"/>
                <a:gd name="T48" fmla="*/ 0 w 182"/>
                <a:gd name="T49" fmla="*/ 46 h 135"/>
                <a:gd name="T50" fmla="*/ 5 w 182"/>
                <a:gd name="T51" fmla="*/ 49 h 135"/>
                <a:gd name="T52" fmla="*/ 12 w 182"/>
                <a:gd name="T53" fmla="*/ 41 h 135"/>
                <a:gd name="T54" fmla="*/ 34 w 182"/>
                <a:gd name="T55" fmla="*/ 8 h 135"/>
                <a:gd name="T56" fmla="*/ 43 w 182"/>
                <a:gd name="T57" fmla="*/ 23 h 135"/>
                <a:gd name="T58" fmla="*/ 38 w 182"/>
                <a:gd name="T59" fmla="*/ 48 h 135"/>
                <a:gd name="T60" fmla="*/ 31 w 182"/>
                <a:gd name="T61" fmla="*/ 74 h 135"/>
                <a:gd name="T62" fmla="*/ 22 w 182"/>
                <a:gd name="T63" fmla="*/ 1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" h="135">
                  <a:moveTo>
                    <a:pt x="22" y="113"/>
                  </a:moveTo>
                  <a:cubicBezTo>
                    <a:pt x="22" y="116"/>
                    <a:pt x="19" y="124"/>
                    <a:pt x="19" y="125"/>
                  </a:cubicBezTo>
                  <a:cubicBezTo>
                    <a:pt x="19" y="132"/>
                    <a:pt x="25" y="134"/>
                    <a:pt x="30" y="134"/>
                  </a:cubicBezTo>
                  <a:cubicBezTo>
                    <a:pt x="35" y="134"/>
                    <a:pt x="40" y="131"/>
                    <a:pt x="41" y="127"/>
                  </a:cubicBezTo>
                  <a:cubicBezTo>
                    <a:pt x="42" y="125"/>
                    <a:pt x="46" y="115"/>
                    <a:pt x="46" y="109"/>
                  </a:cubicBezTo>
                  <a:cubicBezTo>
                    <a:pt x="48" y="103"/>
                    <a:pt x="50" y="90"/>
                    <a:pt x="53" y="83"/>
                  </a:cubicBezTo>
                  <a:cubicBezTo>
                    <a:pt x="55" y="76"/>
                    <a:pt x="56" y="70"/>
                    <a:pt x="58" y="62"/>
                  </a:cubicBezTo>
                  <a:cubicBezTo>
                    <a:pt x="61" y="50"/>
                    <a:pt x="61" y="48"/>
                    <a:pt x="70" y="36"/>
                  </a:cubicBezTo>
                  <a:cubicBezTo>
                    <a:pt x="79" y="24"/>
                    <a:pt x="92" y="8"/>
                    <a:pt x="115" y="8"/>
                  </a:cubicBezTo>
                  <a:cubicBezTo>
                    <a:pt x="132" y="8"/>
                    <a:pt x="132" y="23"/>
                    <a:pt x="132" y="29"/>
                  </a:cubicBezTo>
                  <a:cubicBezTo>
                    <a:pt x="132" y="47"/>
                    <a:pt x="120" y="79"/>
                    <a:pt x="115" y="92"/>
                  </a:cubicBezTo>
                  <a:cubicBezTo>
                    <a:pt x="112" y="101"/>
                    <a:pt x="110" y="103"/>
                    <a:pt x="110" y="108"/>
                  </a:cubicBezTo>
                  <a:cubicBezTo>
                    <a:pt x="110" y="124"/>
                    <a:pt x="124" y="134"/>
                    <a:pt x="138" y="134"/>
                  </a:cubicBezTo>
                  <a:cubicBezTo>
                    <a:pt x="168" y="134"/>
                    <a:pt x="181" y="94"/>
                    <a:pt x="181" y="89"/>
                  </a:cubicBezTo>
                  <a:cubicBezTo>
                    <a:pt x="181" y="84"/>
                    <a:pt x="178" y="84"/>
                    <a:pt x="176" y="84"/>
                  </a:cubicBezTo>
                  <a:cubicBezTo>
                    <a:pt x="173" y="84"/>
                    <a:pt x="172" y="86"/>
                    <a:pt x="170" y="90"/>
                  </a:cubicBezTo>
                  <a:cubicBezTo>
                    <a:pt x="164" y="113"/>
                    <a:pt x="151" y="126"/>
                    <a:pt x="139" y="126"/>
                  </a:cubicBezTo>
                  <a:cubicBezTo>
                    <a:pt x="133" y="126"/>
                    <a:pt x="132" y="122"/>
                    <a:pt x="132" y="115"/>
                  </a:cubicBezTo>
                  <a:cubicBezTo>
                    <a:pt x="132" y="108"/>
                    <a:pt x="133" y="104"/>
                    <a:pt x="139" y="91"/>
                  </a:cubicBezTo>
                  <a:cubicBezTo>
                    <a:pt x="142" y="82"/>
                    <a:pt x="155" y="50"/>
                    <a:pt x="155" y="34"/>
                  </a:cubicBezTo>
                  <a:cubicBezTo>
                    <a:pt x="155" y="5"/>
                    <a:pt x="132" y="0"/>
                    <a:pt x="116" y="0"/>
                  </a:cubicBezTo>
                  <a:cubicBezTo>
                    <a:pt x="91" y="0"/>
                    <a:pt x="74" y="16"/>
                    <a:pt x="66" y="26"/>
                  </a:cubicBezTo>
                  <a:cubicBezTo>
                    <a:pt x="64" y="7"/>
                    <a:pt x="46" y="0"/>
                    <a:pt x="35" y="0"/>
                  </a:cubicBezTo>
                  <a:cubicBezTo>
                    <a:pt x="22" y="0"/>
                    <a:pt x="14" y="10"/>
                    <a:pt x="11" y="17"/>
                  </a:cubicBezTo>
                  <a:cubicBezTo>
                    <a:pt x="4" y="26"/>
                    <a:pt x="0" y="44"/>
                    <a:pt x="0" y="46"/>
                  </a:cubicBezTo>
                  <a:cubicBezTo>
                    <a:pt x="0" y="49"/>
                    <a:pt x="4" y="49"/>
                    <a:pt x="5" y="49"/>
                  </a:cubicBezTo>
                  <a:cubicBezTo>
                    <a:pt x="10" y="49"/>
                    <a:pt x="10" y="48"/>
                    <a:pt x="12" y="41"/>
                  </a:cubicBezTo>
                  <a:cubicBezTo>
                    <a:pt x="17" y="23"/>
                    <a:pt x="22" y="8"/>
                    <a:pt x="34" y="8"/>
                  </a:cubicBezTo>
                  <a:cubicBezTo>
                    <a:pt x="41" y="8"/>
                    <a:pt x="43" y="14"/>
                    <a:pt x="43" y="23"/>
                  </a:cubicBezTo>
                  <a:cubicBezTo>
                    <a:pt x="43" y="29"/>
                    <a:pt x="41" y="40"/>
                    <a:pt x="38" y="48"/>
                  </a:cubicBezTo>
                  <a:cubicBezTo>
                    <a:pt x="36" y="55"/>
                    <a:pt x="34" y="68"/>
                    <a:pt x="31" y="74"/>
                  </a:cubicBezTo>
                  <a:lnTo>
                    <a:pt x="22" y="1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72">
              <a:extLst>
                <a:ext uri="{FF2B5EF4-FFF2-40B4-BE49-F238E27FC236}">
                  <a16:creationId xmlns:a16="http://schemas.microsoft.com/office/drawing/2014/main" id="{654CCE0F-336A-DDA4-7B8C-70CA8D79C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2761"/>
              <a:ext cx="58" cy="3"/>
            </a:xfrm>
            <a:custGeom>
              <a:avLst/>
              <a:gdLst>
                <a:gd name="T0" fmla="*/ 244 w 259"/>
                <a:gd name="T1" fmla="*/ 18 h 19"/>
                <a:gd name="T2" fmla="*/ 258 w 259"/>
                <a:gd name="T3" fmla="*/ 8 h 19"/>
                <a:gd name="T4" fmla="*/ 244 w 259"/>
                <a:gd name="T5" fmla="*/ 0 h 19"/>
                <a:gd name="T6" fmla="*/ 14 w 259"/>
                <a:gd name="T7" fmla="*/ 0 h 19"/>
                <a:gd name="T8" fmla="*/ 0 w 259"/>
                <a:gd name="T9" fmla="*/ 8 h 19"/>
                <a:gd name="T10" fmla="*/ 14 w 259"/>
                <a:gd name="T11" fmla="*/ 18 h 19"/>
                <a:gd name="T12" fmla="*/ 244 w 259"/>
                <a:gd name="T1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19">
                  <a:moveTo>
                    <a:pt x="244" y="18"/>
                  </a:moveTo>
                  <a:cubicBezTo>
                    <a:pt x="251" y="18"/>
                    <a:pt x="258" y="18"/>
                    <a:pt x="258" y="8"/>
                  </a:cubicBezTo>
                  <a:cubicBezTo>
                    <a:pt x="258" y="0"/>
                    <a:pt x="251" y="0"/>
                    <a:pt x="244" y="0"/>
                  </a:cubicBezTo>
                  <a:lnTo>
                    <a:pt x="14" y="0"/>
                  </a:lnTo>
                  <a:cubicBezTo>
                    <a:pt x="7" y="0"/>
                    <a:pt x="0" y="0"/>
                    <a:pt x="0" y="8"/>
                  </a:cubicBezTo>
                  <a:cubicBezTo>
                    <a:pt x="0" y="18"/>
                    <a:pt x="7" y="18"/>
                    <a:pt x="14" y="18"/>
                  </a:cubicBezTo>
                  <a:lnTo>
                    <a:pt x="244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73">
              <a:extLst>
                <a:ext uri="{FF2B5EF4-FFF2-40B4-BE49-F238E27FC236}">
                  <a16:creationId xmlns:a16="http://schemas.microsoft.com/office/drawing/2014/main" id="{8CBAAED8-E5E9-FB63-210E-6EA047BAF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744"/>
              <a:ext cx="73" cy="44"/>
            </a:xfrm>
            <a:custGeom>
              <a:avLst/>
              <a:gdLst>
                <a:gd name="T0" fmla="*/ 222 w 325"/>
                <a:gd name="T1" fmla="*/ 41 h 197"/>
                <a:gd name="T2" fmla="*/ 226 w 325"/>
                <a:gd name="T3" fmla="*/ 22 h 197"/>
                <a:gd name="T4" fmla="*/ 206 w 325"/>
                <a:gd name="T5" fmla="*/ 4 h 197"/>
                <a:gd name="T6" fmla="*/ 178 w 325"/>
                <a:gd name="T7" fmla="*/ 26 h 197"/>
                <a:gd name="T8" fmla="*/ 156 w 325"/>
                <a:gd name="T9" fmla="*/ 113 h 197"/>
                <a:gd name="T10" fmla="*/ 152 w 325"/>
                <a:gd name="T11" fmla="*/ 138 h 197"/>
                <a:gd name="T12" fmla="*/ 155 w 325"/>
                <a:gd name="T13" fmla="*/ 151 h 197"/>
                <a:gd name="T14" fmla="*/ 118 w 325"/>
                <a:gd name="T15" fmla="*/ 180 h 197"/>
                <a:gd name="T16" fmla="*/ 84 w 325"/>
                <a:gd name="T17" fmla="*/ 145 h 197"/>
                <a:gd name="T18" fmla="*/ 107 w 325"/>
                <a:gd name="T19" fmla="*/ 65 h 197"/>
                <a:gd name="T20" fmla="*/ 114 w 325"/>
                <a:gd name="T21" fmla="*/ 38 h 197"/>
                <a:gd name="T22" fmla="*/ 66 w 325"/>
                <a:gd name="T23" fmla="*/ 0 h 197"/>
                <a:gd name="T24" fmla="*/ 0 w 325"/>
                <a:gd name="T25" fmla="*/ 66 h 197"/>
                <a:gd name="T26" fmla="*/ 11 w 325"/>
                <a:gd name="T27" fmla="*/ 72 h 197"/>
                <a:gd name="T28" fmla="*/ 20 w 325"/>
                <a:gd name="T29" fmla="*/ 67 h 197"/>
                <a:gd name="T30" fmla="*/ 64 w 325"/>
                <a:gd name="T31" fmla="*/ 16 h 197"/>
                <a:gd name="T32" fmla="*/ 71 w 325"/>
                <a:gd name="T33" fmla="*/ 25 h 197"/>
                <a:gd name="T34" fmla="*/ 61 w 325"/>
                <a:gd name="T35" fmla="*/ 58 h 197"/>
                <a:gd name="T36" fmla="*/ 38 w 325"/>
                <a:gd name="T37" fmla="*/ 137 h 197"/>
                <a:gd name="T38" fmla="*/ 115 w 325"/>
                <a:gd name="T39" fmla="*/ 196 h 197"/>
                <a:gd name="T40" fmla="*/ 163 w 325"/>
                <a:gd name="T41" fmla="*/ 172 h 197"/>
                <a:gd name="T42" fmla="*/ 227 w 325"/>
                <a:gd name="T43" fmla="*/ 196 h 197"/>
                <a:gd name="T44" fmla="*/ 294 w 325"/>
                <a:gd name="T45" fmla="*/ 146 h 197"/>
                <a:gd name="T46" fmla="*/ 324 w 325"/>
                <a:gd name="T47" fmla="*/ 38 h 197"/>
                <a:gd name="T48" fmla="*/ 295 w 325"/>
                <a:gd name="T49" fmla="*/ 0 h 197"/>
                <a:gd name="T50" fmla="*/ 263 w 325"/>
                <a:gd name="T51" fmla="*/ 32 h 197"/>
                <a:gd name="T52" fmla="*/ 276 w 325"/>
                <a:gd name="T53" fmla="*/ 50 h 197"/>
                <a:gd name="T54" fmla="*/ 296 w 325"/>
                <a:gd name="T55" fmla="*/ 78 h 197"/>
                <a:gd name="T56" fmla="*/ 272 w 325"/>
                <a:gd name="T57" fmla="*/ 148 h 197"/>
                <a:gd name="T58" fmla="*/ 229 w 325"/>
                <a:gd name="T59" fmla="*/ 180 h 197"/>
                <a:gd name="T60" fmla="*/ 199 w 325"/>
                <a:gd name="T61" fmla="*/ 146 h 197"/>
                <a:gd name="T62" fmla="*/ 205 w 325"/>
                <a:gd name="T63" fmla="*/ 108 h 197"/>
                <a:gd name="T64" fmla="*/ 216 w 325"/>
                <a:gd name="T65" fmla="*/ 65 h 197"/>
                <a:gd name="T66" fmla="*/ 222 w 325"/>
                <a:gd name="T67" fmla="*/ 4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5" h="197">
                  <a:moveTo>
                    <a:pt x="222" y="41"/>
                  </a:moveTo>
                  <a:cubicBezTo>
                    <a:pt x="223" y="36"/>
                    <a:pt x="226" y="25"/>
                    <a:pt x="226" y="22"/>
                  </a:cubicBezTo>
                  <a:cubicBezTo>
                    <a:pt x="226" y="13"/>
                    <a:pt x="218" y="4"/>
                    <a:pt x="206" y="4"/>
                  </a:cubicBezTo>
                  <a:cubicBezTo>
                    <a:pt x="199" y="4"/>
                    <a:pt x="184" y="7"/>
                    <a:pt x="178" y="26"/>
                  </a:cubicBezTo>
                  <a:cubicBezTo>
                    <a:pt x="170" y="53"/>
                    <a:pt x="163" y="84"/>
                    <a:pt x="156" y="113"/>
                  </a:cubicBezTo>
                  <a:cubicBezTo>
                    <a:pt x="152" y="127"/>
                    <a:pt x="152" y="133"/>
                    <a:pt x="152" y="138"/>
                  </a:cubicBezTo>
                  <a:cubicBezTo>
                    <a:pt x="152" y="150"/>
                    <a:pt x="155" y="150"/>
                    <a:pt x="155" y="151"/>
                  </a:cubicBezTo>
                  <a:cubicBezTo>
                    <a:pt x="155" y="155"/>
                    <a:pt x="143" y="180"/>
                    <a:pt x="118" y="180"/>
                  </a:cubicBezTo>
                  <a:cubicBezTo>
                    <a:pt x="84" y="180"/>
                    <a:pt x="84" y="155"/>
                    <a:pt x="84" y="145"/>
                  </a:cubicBezTo>
                  <a:cubicBezTo>
                    <a:pt x="84" y="127"/>
                    <a:pt x="89" y="108"/>
                    <a:pt x="107" y="65"/>
                  </a:cubicBezTo>
                  <a:cubicBezTo>
                    <a:pt x="109" y="55"/>
                    <a:pt x="114" y="46"/>
                    <a:pt x="114" y="38"/>
                  </a:cubicBezTo>
                  <a:cubicBezTo>
                    <a:pt x="114" y="14"/>
                    <a:pt x="89" y="0"/>
                    <a:pt x="66" y="0"/>
                  </a:cubicBezTo>
                  <a:cubicBezTo>
                    <a:pt x="22" y="0"/>
                    <a:pt x="0" y="58"/>
                    <a:pt x="0" y="66"/>
                  </a:cubicBezTo>
                  <a:cubicBezTo>
                    <a:pt x="0" y="72"/>
                    <a:pt x="7" y="72"/>
                    <a:pt x="11" y="72"/>
                  </a:cubicBezTo>
                  <a:cubicBezTo>
                    <a:pt x="16" y="72"/>
                    <a:pt x="18" y="72"/>
                    <a:pt x="20" y="67"/>
                  </a:cubicBezTo>
                  <a:cubicBezTo>
                    <a:pt x="34" y="20"/>
                    <a:pt x="56" y="16"/>
                    <a:pt x="64" y="16"/>
                  </a:cubicBezTo>
                  <a:cubicBezTo>
                    <a:pt x="66" y="16"/>
                    <a:pt x="71" y="16"/>
                    <a:pt x="71" y="25"/>
                  </a:cubicBezTo>
                  <a:cubicBezTo>
                    <a:pt x="71" y="35"/>
                    <a:pt x="66" y="46"/>
                    <a:pt x="61" y="58"/>
                  </a:cubicBezTo>
                  <a:cubicBezTo>
                    <a:pt x="46" y="98"/>
                    <a:pt x="38" y="120"/>
                    <a:pt x="38" y="137"/>
                  </a:cubicBezTo>
                  <a:cubicBezTo>
                    <a:pt x="38" y="185"/>
                    <a:pt x="79" y="196"/>
                    <a:pt x="115" y="196"/>
                  </a:cubicBezTo>
                  <a:cubicBezTo>
                    <a:pt x="124" y="196"/>
                    <a:pt x="143" y="196"/>
                    <a:pt x="163" y="172"/>
                  </a:cubicBezTo>
                  <a:cubicBezTo>
                    <a:pt x="175" y="186"/>
                    <a:pt x="193" y="196"/>
                    <a:pt x="227" y="196"/>
                  </a:cubicBezTo>
                  <a:cubicBezTo>
                    <a:pt x="252" y="196"/>
                    <a:pt x="274" y="184"/>
                    <a:pt x="294" y="146"/>
                  </a:cubicBezTo>
                  <a:cubicBezTo>
                    <a:pt x="310" y="114"/>
                    <a:pt x="324" y="60"/>
                    <a:pt x="324" y="38"/>
                  </a:cubicBezTo>
                  <a:cubicBezTo>
                    <a:pt x="324" y="0"/>
                    <a:pt x="295" y="0"/>
                    <a:pt x="295" y="0"/>
                  </a:cubicBezTo>
                  <a:cubicBezTo>
                    <a:pt x="278" y="0"/>
                    <a:pt x="263" y="17"/>
                    <a:pt x="263" y="32"/>
                  </a:cubicBezTo>
                  <a:cubicBezTo>
                    <a:pt x="263" y="44"/>
                    <a:pt x="271" y="49"/>
                    <a:pt x="276" y="50"/>
                  </a:cubicBezTo>
                  <a:cubicBezTo>
                    <a:pt x="292" y="61"/>
                    <a:pt x="296" y="70"/>
                    <a:pt x="296" y="78"/>
                  </a:cubicBezTo>
                  <a:cubicBezTo>
                    <a:pt x="296" y="84"/>
                    <a:pt x="286" y="125"/>
                    <a:pt x="272" y="148"/>
                  </a:cubicBezTo>
                  <a:cubicBezTo>
                    <a:pt x="262" y="169"/>
                    <a:pt x="247" y="180"/>
                    <a:pt x="229" y="180"/>
                  </a:cubicBezTo>
                  <a:cubicBezTo>
                    <a:pt x="199" y="180"/>
                    <a:pt x="199" y="156"/>
                    <a:pt x="199" y="146"/>
                  </a:cubicBezTo>
                  <a:cubicBezTo>
                    <a:pt x="199" y="136"/>
                    <a:pt x="199" y="130"/>
                    <a:pt x="205" y="108"/>
                  </a:cubicBezTo>
                  <a:cubicBezTo>
                    <a:pt x="209" y="96"/>
                    <a:pt x="214" y="74"/>
                    <a:pt x="216" y="65"/>
                  </a:cubicBezTo>
                  <a:lnTo>
                    <a:pt x="222" y="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74">
              <a:extLst>
                <a:ext uri="{FF2B5EF4-FFF2-40B4-BE49-F238E27FC236}">
                  <a16:creationId xmlns:a16="http://schemas.microsoft.com/office/drawing/2014/main" id="{702C5363-E56E-E90D-1A06-8D1D30EAA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" y="2701"/>
              <a:ext cx="49" cy="46"/>
            </a:xfrm>
            <a:custGeom>
              <a:avLst/>
              <a:gdLst>
                <a:gd name="T0" fmla="*/ 118 w 219"/>
                <a:gd name="T1" fmla="*/ 14 h 206"/>
                <a:gd name="T2" fmla="*/ 208 w 219"/>
                <a:gd name="T3" fmla="*/ 14 h 206"/>
                <a:gd name="T4" fmla="*/ 218 w 219"/>
                <a:gd name="T5" fmla="*/ 7 h 206"/>
                <a:gd name="T6" fmla="*/ 208 w 219"/>
                <a:gd name="T7" fmla="*/ 0 h 206"/>
                <a:gd name="T8" fmla="*/ 12 w 219"/>
                <a:gd name="T9" fmla="*/ 0 h 206"/>
                <a:gd name="T10" fmla="*/ 0 w 219"/>
                <a:gd name="T11" fmla="*/ 7 h 206"/>
                <a:gd name="T12" fmla="*/ 12 w 219"/>
                <a:gd name="T13" fmla="*/ 14 h 206"/>
                <a:gd name="T14" fmla="*/ 103 w 219"/>
                <a:gd name="T15" fmla="*/ 14 h 206"/>
                <a:gd name="T16" fmla="*/ 103 w 219"/>
                <a:gd name="T17" fmla="*/ 194 h 206"/>
                <a:gd name="T18" fmla="*/ 109 w 219"/>
                <a:gd name="T19" fmla="*/ 205 h 206"/>
                <a:gd name="T20" fmla="*/ 118 w 219"/>
                <a:gd name="T21" fmla="*/ 194 h 206"/>
                <a:gd name="T22" fmla="*/ 118 w 219"/>
                <a:gd name="T23" fmla="*/ 1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9" h="206">
                  <a:moveTo>
                    <a:pt x="118" y="14"/>
                  </a:moveTo>
                  <a:lnTo>
                    <a:pt x="208" y="14"/>
                  </a:lnTo>
                  <a:cubicBezTo>
                    <a:pt x="212" y="14"/>
                    <a:pt x="218" y="14"/>
                    <a:pt x="218" y="7"/>
                  </a:cubicBezTo>
                  <a:cubicBezTo>
                    <a:pt x="218" y="0"/>
                    <a:pt x="212" y="0"/>
                    <a:pt x="208" y="0"/>
                  </a:cubicBezTo>
                  <a:lnTo>
                    <a:pt x="12" y="0"/>
                  </a:lnTo>
                  <a:cubicBezTo>
                    <a:pt x="7" y="0"/>
                    <a:pt x="0" y="0"/>
                    <a:pt x="0" y="7"/>
                  </a:cubicBezTo>
                  <a:cubicBezTo>
                    <a:pt x="0" y="14"/>
                    <a:pt x="7" y="14"/>
                    <a:pt x="12" y="14"/>
                  </a:cubicBezTo>
                  <a:lnTo>
                    <a:pt x="103" y="14"/>
                  </a:lnTo>
                  <a:lnTo>
                    <a:pt x="103" y="194"/>
                  </a:lnTo>
                  <a:cubicBezTo>
                    <a:pt x="103" y="199"/>
                    <a:pt x="103" y="205"/>
                    <a:pt x="109" y="205"/>
                  </a:cubicBezTo>
                  <a:cubicBezTo>
                    <a:pt x="118" y="205"/>
                    <a:pt x="118" y="199"/>
                    <a:pt x="118" y="194"/>
                  </a:cubicBezTo>
                  <a:lnTo>
                    <a:pt x="118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75">
              <a:extLst>
                <a:ext uri="{FF2B5EF4-FFF2-40B4-BE49-F238E27FC236}">
                  <a16:creationId xmlns:a16="http://schemas.microsoft.com/office/drawing/2014/main" id="{B791BEC0-1815-5E41-1814-0FB379D7B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" y="2744"/>
              <a:ext cx="54" cy="43"/>
            </a:xfrm>
            <a:custGeom>
              <a:avLst/>
              <a:gdLst>
                <a:gd name="T0" fmla="*/ 211 w 241"/>
                <a:gd name="T1" fmla="*/ 22 h 195"/>
                <a:gd name="T2" fmla="*/ 188 w 241"/>
                <a:gd name="T3" fmla="*/ 50 h 195"/>
                <a:gd name="T4" fmla="*/ 209 w 241"/>
                <a:gd name="T5" fmla="*/ 70 h 195"/>
                <a:gd name="T6" fmla="*/ 240 w 241"/>
                <a:gd name="T7" fmla="*/ 37 h 195"/>
                <a:gd name="T8" fmla="*/ 191 w 241"/>
                <a:gd name="T9" fmla="*/ 0 h 195"/>
                <a:gd name="T10" fmla="*/ 146 w 241"/>
                <a:gd name="T11" fmla="*/ 26 h 195"/>
                <a:gd name="T12" fmla="*/ 88 w 241"/>
                <a:gd name="T13" fmla="*/ 0 h 195"/>
                <a:gd name="T14" fmla="*/ 6 w 241"/>
                <a:gd name="T15" fmla="*/ 66 h 195"/>
                <a:gd name="T16" fmla="*/ 16 w 241"/>
                <a:gd name="T17" fmla="*/ 72 h 195"/>
                <a:gd name="T18" fmla="*/ 25 w 241"/>
                <a:gd name="T19" fmla="*/ 66 h 195"/>
                <a:gd name="T20" fmla="*/ 85 w 241"/>
                <a:gd name="T21" fmla="*/ 16 h 195"/>
                <a:gd name="T22" fmla="*/ 109 w 241"/>
                <a:gd name="T23" fmla="*/ 36 h 195"/>
                <a:gd name="T24" fmla="*/ 100 w 241"/>
                <a:gd name="T25" fmla="*/ 84 h 195"/>
                <a:gd name="T26" fmla="*/ 85 w 241"/>
                <a:gd name="T27" fmla="*/ 142 h 195"/>
                <a:gd name="T28" fmla="*/ 49 w 241"/>
                <a:gd name="T29" fmla="*/ 180 h 195"/>
                <a:gd name="T30" fmla="*/ 29 w 241"/>
                <a:gd name="T31" fmla="*/ 174 h 195"/>
                <a:gd name="T32" fmla="*/ 52 w 241"/>
                <a:gd name="T33" fmla="*/ 144 h 195"/>
                <a:gd name="T34" fmla="*/ 31 w 241"/>
                <a:gd name="T35" fmla="*/ 125 h 195"/>
                <a:gd name="T36" fmla="*/ 0 w 241"/>
                <a:gd name="T37" fmla="*/ 157 h 195"/>
                <a:gd name="T38" fmla="*/ 48 w 241"/>
                <a:gd name="T39" fmla="*/ 194 h 195"/>
                <a:gd name="T40" fmla="*/ 94 w 241"/>
                <a:gd name="T41" fmla="*/ 169 h 195"/>
                <a:gd name="T42" fmla="*/ 151 w 241"/>
                <a:gd name="T43" fmla="*/ 194 h 195"/>
                <a:gd name="T44" fmla="*/ 234 w 241"/>
                <a:gd name="T45" fmla="*/ 128 h 195"/>
                <a:gd name="T46" fmla="*/ 223 w 241"/>
                <a:gd name="T47" fmla="*/ 122 h 195"/>
                <a:gd name="T48" fmla="*/ 214 w 241"/>
                <a:gd name="T49" fmla="*/ 128 h 195"/>
                <a:gd name="T50" fmla="*/ 155 w 241"/>
                <a:gd name="T51" fmla="*/ 180 h 195"/>
                <a:gd name="T52" fmla="*/ 131 w 241"/>
                <a:gd name="T53" fmla="*/ 158 h 195"/>
                <a:gd name="T54" fmla="*/ 140 w 241"/>
                <a:gd name="T55" fmla="*/ 112 h 195"/>
                <a:gd name="T56" fmla="*/ 155 w 241"/>
                <a:gd name="T57" fmla="*/ 54 h 195"/>
                <a:gd name="T58" fmla="*/ 190 w 241"/>
                <a:gd name="T59" fmla="*/ 16 h 195"/>
                <a:gd name="T60" fmla="*/ 211 w 241"/>
                <a:gd name="T61" fmla="*/ 2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1" h="195">
                  <a:moveTo>
                    <a:pt x="211" y="22"/>
                  </a:moveTo>
                  <a:cubicBezTo>
                    <a:pt x="196" y="26"/>
                    <a:pt x="188" y="41"/>
                    <a:pt x="188" y="50"/>
                  </a:cubicBezTo>
                  <a:cubicBezTo>
                    <a:pt x="188" y="60"/>
                    <a:pt x="194" y="70"/>
                    <a:pt x="209" y="70"/>
                  </a:cubicBezTo>
                  <a:cubicBezTo>
                    <a:pt x="223" y="70"/>
                    <a:pt x="240" y="58"/>
                    <a:pt x="240" y="37"/>
                  </a:cubicBezTo>
                  <a:cubicBezTo>
                    <a:pt x="240" y="14"/>
                    <a:pt x="217" y="0"/>
                    <a:pt x="191" y="0"/>
                  </a:cubicBezTo>
                  <a:cubicBezTo>
                    <a:pt x="167" y="0"/>
                    <a:pt x="151" y="18"/>
                    <a:pt x="146" y="26"/>
                  </a:cubicBezTo>
                  <a:cubicBezTo>
                    <a:pt x="136" y="7"/>
                    <a:pt x="112" y="0"/>
                    <a:pt x="88" y="0"/>
                  </a:cubicBezTo>
                  <a:cubicBezTo>
                    <a:pt x="35" y="0"/>
                    <a:pt x="6" y="52"/>
                    <a:pt x="6" y="66"/>
                  </a:cubicBezTo>
                  <a:cubicBezTo>
                    <a:pt x="6" y="72"/>
                    <a:pt x="12" y="72"/>
                    <a:pt x="16" y="72"/>
                  </a:cubicBezTo>
                  <a:cubicBezTo>
                    <a:pt x="22" y="72"/>
                    <a:pt x="24" y="72"/>
                    <a:pt x="25" y="66"/>
                  </a:cubicBezTo>
                  <a:cubicBezTo>
                    <a:pt x="37" y="28"/>
                    <a:pt x="68" y="16"/>
                    <a:pt x="85" y="16"/>
                  </a:cubicBezTo>
                  <a:cubicBezTo>
                    <a:pt x="102" y="16"/>
                    <a:pt x="109" y="23"/>
                    <a:pt x="109" y="36"/>
                  </a:cubicBezTo>
                  <a:cubicBezTo>
                    <a:pt x="109" y="44"/>
                    <a:pt x="103" y="68"/>
                    <a:pt x="100" y="84"/>
                  </a:cubicBezTo>
                  <a:lnTo>
                    <a:pt x="85" y="142"/>
                  </a:lnTo>
                  <a:cubicBezTo>
                    <a:pt x="79" y="167"/>
                    <a:pt x="64" y="180"/>
                    <a:pt x="49" y="180"/>
                  </a:cubicBezTo>
                  <a:cubicBezTo>
                    <a:pt x="47" y="180"/>
                    <a:pt x="37" y="180"/>
                    <a:pt x="29" y="174"/>
                  </a:cubicBezTo>
                  <a:cubicBezTo>
                    <a:pt x="44" y="169"/>
                    <a:pt x="52" y="155"/>
                    <a:pt x="52" y="144"/>
                  </a:cubicBezTo>
                  <a:cubicBezTo>
                    <a:pt x="52" y="134"/>
                    <a:pt x="44" y="125"/>
                    <a:pt x="31" y="125"/>
                  </a:cubicBezTo>
                  <a:cubicBezTo>
                    <a:pt x="16" y="125"/>
                    <a:pt x="0" y="137"/>
                    <a:pt x="0" y="157"/>
                  </a:cubicBezTo>
                  <a:cubicBezTo>
                    <a:pt x="0" y="180"/>
                    <a:pt x="22" y="194"/>
                    <a:pt x="48" y="194"/>
                  </a:cubicBezTo>
                  <a:cubicBezTo>
                    <a:pt x="72" y="194"/>
                    <a:pt x="89" y="176"/>
                    <a:pt x="94" y="169"/>
                  </a:cubicBezTo>
                  <a:cubicBezTo>
                    <a:pt x="103" y="187"/>
                    <a:pt x="127" y="194"/>
                    <a:pt x="151" y="194"/>
                  </a:cubicBezTo>
                  <a:cubicBezTo>
                    <a:pt x="205" y="194"/>
                    <a:pt x="234" y="143"/>
                    <a:pt x="234" y="128"/>
                  </a:cubicBezTo>
                  <a:cubicBezTo>
                    <a:pt x="234" y="122"/>
                    <a:pt x="228" y="122"/>
                    <a:pt x="223" y="122"/>
                  </a:cubicBezTo>
                  <a:cubicBezTo>
                    <a:pt x="218" y="122"/>
                    <a:pt x="216" y="122"/>
                    <a:pt x="214" y="128"/>
                  </a:cubicBezTo>
                  <a:cubicBezTo>
                    <a:pt x="202" y="167"/>
                    <a:pt x="172" y="180"/>
                    <a:pt x="155" y="180"/>
                  </a:cubicBezTo>
                  <a:cubicBezTo>
                    <a:pt x="138" y="180"/>
                    <a:pt x="131" y="172"/>
                    <a:pt x="131" y="158"/>
                  </a:cubicBezTo>
                  <a:cubicBezTo>
                    <a:pt x="131" y="150"/>
                    <a:pt x="137" y="127"/>
                    <a:pt x="140" y="112"/>
                  </a:cubicBezTo>
                  <a:cubicBezTo>
                    <a:pt x="143" y="101"/>
                    <a:pt x="152" y="60"/>
                    <a:pt x="155" y="54"/>
                  </a:cubicBezTo>
                  <a:cubicBezTo>
                    <a:pt x="161" y="29"/>
                    <a:pt x="175" y="16"/>
                    <a:pt x="190" y="16"/>
                  </a:cubicBezTo>
                  <a:cubicBezTo>
                    <a:pt x="193" y="16"/>
                    <a:pt x="203" y="16"/>
                    <a:pt x="211" y="2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76">
              <a:extLst>
                <a:ext uri="{FF2B5EF4-FFF2-40B4-BE49-F238E27FC236}">
                  <a16:creationId xmlns:a16="http://schemas.microsoft.com/office/drawing/2014/main" id="{6349D29F-CFAA-B8AB-46E6-82A94F713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" y="2772"/>
              <a:ext cx="40" cy="30"/>
            </a:xfrm>
            <a:custGeom>
              <a:avLst/>
              <a:gdLst>
                <a:gd name="T0" fmla="*/ 22 w 182"/>
                <a:gd name="T1" fmla="*/ 113 h 135"/>
                <a:gd name="T2" fmla="*/ 19 w 182"/>
                <a:gd name="T3" fmla="*/ 125 h 135"/>
                <a:gd name="T4" fmla="*/ 30 w 182"/>
                <a:gd name="T5" fmla="*/ 134 h 135"/>
                <a:gd name="T6" fmla="*/ 41 w 182"/>
                <a:gd name="T7" fmla="*/ 127 h 135"/>
                <a:gd name="T8" fmla="*/ 46 w 182"/>
                <a:gd name="T9" fmla="*/ 109 h 135"/>
                <a:gd name="T10" fmla="*/ 53 w 182"/>
                <a:gd name="T11" fmla="*/ 83 h 135"/>
                <a:gd name="T12" fmla="*/ 58 w 182"/>
                <a:gd name="T13" fmla="*/ 62 h 135"/>
                <a:gd name="T14" fmla="*/ 70 w 182"/>
                <a:gd name="T15" fmla="*/ 36 h 135"/>
                <a:gd name="T16" fmla="*/ 115 w 182"/>
                <a:gd name="T17" fmla="*/ 8 h 135"/>
                <a:gd name="T18" fmla="*/ 132 w 182"/>
                <a:gd name="T19" fmla="*/ 29 h 135"/>
                <a:gd name="T20" fmla="*/ 115 w 182"/>
                <a:gd name="T21" fmla="*/ 92 h 135"/>
                <a:gd name="T22" fmla="*/ 110 w 182"/>
                <a:gd name="T23" fmla="*/ 108 h 135"/>
                <a:gd name="T24" fmla="*/ 138 w 182"/>
                <a:gd name="T25" fmla="*/ 134 h 135"/>
                <a:gd name="T26" fmla="*/ 181 w 182"/>
                <a:gd name="T27" fmla="*/ 89 h 135"/>
                <a:gd name="T28" fmla="*/ 176 w 182"/>
                <a:gd name="T29" fmla="*/ 84 h 135"/>
                <a:gd name="T30" fmla="*/ 170 w 182"/>
                <a:gd name="T31" fmla="*/ 90 h 135"/>
                <a:gd name="T32" fmla="*/ 139 w 182"/>
                <a:gd name="T33" fmla="*/ 126 h 135"/>
                <a:gd name="T34" fmla="*/ 132 w 182"/>
                <a:gd name="T35" fmla="*/ 115 h 135"/>
                <a:gd name="T36" fmla="*/ 139 w 182"/>
                <a:gd name="T37" fmla="*/ 91 h 135"/>
                <a:gd name="T38" fmla="*/ 155 w 182"/>
                <a:gd name="T39" fmla="*/ 34 h 135"/>
                <a:gd name="T40" fmla="*/ 116 w 182"/>
                <a:gd name="T41" fmla="*/ 0 h 135"/>
                <a:gd name="T42" fmla="*/ 66 w 182"/>
                <a:gd name="T43" fmla="*/ 26 h 135"/>
                <a:gd name="T44" fmla="*/ 35 w 182"/>
                <a:gd name="T45" fmla="*/ 0 h 135"/>
                <a:gd name="T46" fmla="*/ 11 w 182"/>
                <a:gd name="T47" fmla="*/ 17 h 135"/>
                <a:gd name="T48" fmla="*/ 0 w 182"/>
                <a:gd name="T49" fmla="*/ 46 h 135"/>
                <a:gd name="T50" fmla="*/ 5 w 182"/>
                <a:gd name="T51" fmla="*/ 49 h 135"/>
                <a:gd name="T52" fmla="*/ 12 w 182"/>
                <a:gd name="T53" fmla="*/ 41 h 135"/>
                <a:gd name="T54" fmla="*/ 34 w 182"/>
                <a:gd name="T55" fmla="*/ 8 h 135"/>
                <a:gd name="T56" fmla="*/ 43 w 182"/>
                <a:gd name="T57" fmla="*/ 23 h 135"/>
                <a:gd name="T58" fmla="*/ 38 w 182"/>
                <a:gd name="T59" fmla="*/ 48 h 135"/>
                <a:gd name="T60" fmla="*/ 31 w 182"/>
                <a:gd name="T61" fmla="*/ 74 h 135"/>
                <a:gd name="T62" fmla="*/ 22 w 182"/>
                <a:gd name="T63" fmla="*/ 1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" h="135">
                  <a:moveTo>
                    <a:pt x="22" y="113"/>
                  </a:moveTo>
                  <a:cubicBezTo>
                    <a:pt x="22" y="116"/>
                    <a:pt x="19" y="124"/>
                    <a:pt x="19" y="125"/>
                  </a:cubicBezTo>
                  <a:cubicBezTo>
                    <a:pt x="19" y="132"/>
                    <a:pt x="25" y="134"/>
                    <a:pt x="30" y="134"/>
                  </a:cubicBezTo>
                  <a:cubicBezTo>
                    <a:pt x="35" y="134"/>
                    <a:pt x="40" y="131"/>
                    <a:pt x="41" y="127"/>
                  </a:cubicBezTo>
                  <a:cubicBezTo>
                    <a:pt x="42" y="125"/>
                    <a:pt x="46" y="115"/>
                    <a:pt x="46" y="109"/>
                  </a:cubicBezTo>
                  <a:cubicBezTo>
                    <a:pt x="48" y="103"/>
                    <a:pt x="50" y="90"/>
                    <a:pt x="53" y="83"/>
                  </a:cubicBezTo>
                  <a:cubicBezTo>
                    <a:pt x="55" y="76"/>
                    <a:pt x="56" y="70"/>
                    <a:pt x="58" y="62"/>
                  </a:cubicBezTo>
                  <a:cubicBezTo>
                    <a:pt x="61" y="50"/>
                    <a:pt x="61" y="48"/>
                    <a:pt x="70" y="36"/>
                  </a:cubicBezTo>
                  <a:cubicBezTo>
                    <a:pt x="79" y="24"/>
                    <a:pt x="92" y="8"/>
                    <a:pt x="115" y="8"/>
                  </a:cubicBezTo>
                  <a:cubicBezTo>
                    <a:pt x="132" y="8"/>
                    <a:pt x="132" y="23"/>
                    <a:pt x="132" y="29"/>
                  </a:cubicBezTo>
                  <a:cubicBezTo>
                    <a:pt x="132" y="47"/>
                    <a:pt x="120" y="79"/>
                    <a:pt x="115" y="92"/>
                  </a:cubicBezTo>
                  <a:cubicBezTo>
                    <a:pt x="112" y="101"/>
                    <a:pt x="110" y="103"/>
                    <a:pt x="110" y="108"/>
                  </a:cubicBezTo>
                  <a:cubicBezTo>
                    <a:pt x="110" y="124"/>
                    <a:pt x="124" y="134"/>
                    <a:pt x="138" y="134"/>
                  </a:cubicBezTo>
                  <a:cubicBezTo>
                    <a:pt x="168" y="134"/>
                    <a:pt x="181" y="94"/>
                    <a:pt x="181" y="89"/>
                  </a:cubicBezTo>
                  <a:cubicBezTo>
                    <a:pt x="181" y="84"/>
                    <a:pt x="178" y="84"/>
                    <a:pt x="176" y="84"/>
                  </a:cubicBezTo>
                  <a:cubicBezTo>
                    <a:pt x="173" y="84"/>
                    <a:pt x="172" y="86"/>
                    <a:pt x="170" y="90"/>
                  </a:cubicBezTo>
                  <a:cubicBezTo>
                    <a:pt x="164" y="113"/>
                    <a:pt x="151" y="126"/>
                    <a:pt x="139" y="126"/>
                  </a:cubicBezTo>
                  <a:cubicBezTo>
                    <a:pt x="133" y="126"/>
                    <a:pt x="132" y="122"/>
                    <a:pt x="132" y="115"/>
                  </a:cubicBezTo>
                  <a:cubicBezTo>
                    <a:pt x="132" y="108"/>
                    <a:pt x="133" y="104"/>
                    <a:pt x="139" y="91"/>
                  </a:cubicBezTo>
                  <a:cubicBezTo>
                    <a:pt x="142" y="82"/>
                    <a:pt x="155" y="50"/>
                    <a:pt x="155" y="34"/>
                  </a:cubicBezTo>
                  <a:cubicBezTo>
                    <a:pt x="155" y="5"/>
                    <a:pt x="132" y="0"/>
                    <a:pt x="116" y="0"/>
                  </a:cubicBezTo>
                  <a:cubicBezTo>
                    <a:pt x="91" y="0"/>
                    <a:pt x="74" y="16"/>
                    <a:pt x="66" y="26"/>
                  </a:cubicBezTo>
                  <a:cubicBezTo>
                    <a:pt x="64" y="7"/>
                    <a:pt x="46" y="0"/>
                    <a:pt x="35" y="0"/>
                  </a:cubicBezTo>
                  <a:cubicBezTo>
                    <a:pt x="22" y="0"/>
                    <a:pt x="14" y="10"/>
                    <a:pt x="11" y="17"/>
                  </a:cubicBezTo>
                  <a:cubicBezTo>
                    <a:pt x="4" y="26"/>
                    <a:pt x="0" y="44"/>
                    <a:pt x="0" y="46"/>
                  </a:cubicBezTo>
                  <a:cubicBezTo>
                    <a:pt x="0" y="49"/>
                    <a:pt x="4" y="49"/>
                    <a:pt x="5" y="49"/>
                  </a:cubicBezTo>
                  <a:cubicBezTo>
                    <a:pt x="10" y="49"/>
                    <a:pt x="10" y="48"/>
                    <a:pt x="12" y="41"/>
                  </a:cubicBezTo>
                  <a:cubicBezTo>
                    <a:pt x="17" y="23"/>
                    <a:pt x="22" y="8"/>
                    <a:pt x="34" y="8"/>
                  </a:cubicBezTo>
                  <a:cubicBezTo>
                    <a:pt x="41" y="8"/>
                    <a:pt x="43" y="14"/>
                    <a:pt x="43" y="23"/>
                  </a:cubicBezTo>
                  <a:cubicBezTo>
                    <a:pt x="43" y="29"/>
                    <a:pt x="41" y="40"/>
                    <a:pt x="38" y="48"/>
                  </a:cubicBezTo>
                  <a:cubicBezTo>
                    <a:pt x="36" y="55"/>
                    <a:pt x="34" y="68"/>
                    <a:pt x="31" y="74"/>
                  </a:cubicBezTo>
                  <a:lnTo>
                    <a:pt x="22" y="1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77">
              <a:extLst>
                <a:ext uri="{FF2B5EF4-FFF2-40B4-BE49-F238E27FC236}">
                  <a16:creationId xmlns:a16="http://schemas.microsoft.com/office/drawing/2014/main" id="{3EA1AEDF-9F4F-846D-A6AE-CEF24049B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9" y="2715"/>
              <a:ext cx="21" cy="95"/>
            </a:xfrm>
            <a:custGeom>
              <a:avLst/>
              <a:gdLst>
                <a:gd name="T0" fmla="*/ 98 w 99"/>
                <a:gd name="T1" fmla="*/ 211 h 423"/>
                <a:gd name="T2" fmla="*/ 71 w 99"/>
                <a:gd name="T3" fmla="*/ 79 h 423"/>
                <a:gd name="T4" fmla="*/ 4 w 99"/>
                <a:gd name="T5" fmla="*/ 0 h 423"/>
                <a:gd name="T6" fmla="*/ 0 w 99"/>
                <a:gd name="T7" fmla="*/ 4 h 423"/>
                <a:gd name="T8" fmla="*/ 7 w 99"/>
                <a:gd name="T9" fmla="*/ 14 h 423"/>
                <a:gd name="T10" fmla="*/ 74 w 99"/>
                <a:gd name="T11" fmla="*/ 211 h 423"/>
                <a:gd name="T12" fmla="*/ 6 w 99"/>
                <a:gd name="T13" fmla="*/ 411 h 423"/>
                <a:gd name="T14" fmla="*/ 0 w 99"/>
                <a:gd name="T15" fmla="*/ 419 h 423"/>
                <a:gd name="T16" fmla="*/ 4 w 99"/>
                <a:gd name="T17" fmla="*/ 422 h 423"/>
                <a:gd name="T18" fmla="*/ 72 w 99"/>
                <a:gd name="T19" fmla="*/ 339 h 423"/>
                <a:gd name="T20" fmla="*/ 98 w 99"/>
                <a:gd name="T21" fmla="*/ 21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423">
                  <a:moveTo>
                    <a:pt x="98" y="211"/>
                  </a:moveTo>
                  <a:cubicBezTo>
                    <a:pt x="98" y="179"/>
                    <a:pt x="94" y="127"/>
                    <a:pt x="71" y="79"/>
                  </a:cubicBezTo>
                  <a:cubicBezTo>
                    <a:pt x="46" y="28"/>
                    <a:pt x="8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0" y="7"/>
                    <a:pt x="7" y="14"/>
                  </a:cubicBezTo>
                  <a:cubicBezTo>
                    <a:pt x="50" y="55"/>
                    <a:pt x="74" y="122"/>
                    <a:pt x="74" y="211"/>
                  </a:cubicBezTo>
                  <a:cubicBezTo>
                    <a:pt x="74" y="283"/>
                    <a:pt x="59" y="359"/>
                    <a:pt x="6" y="411"/>
                  </a:cubicBezTo>
                  <a:cubicBezTo>
                    <a:pt x="0" y="416"/>
                    <a:pt x="0" y="417"/>
                    <a:pt x="0" y="419"/>
                  </a:cubicBezTo>
                  <a:cubicBezTo>
                    <a:pt x="0" y="421"/>
                    <a:pt x="2" y="422"/>
                    <a:pt x="4" y="422"/>
                  </a:cubicBezTo>
                  <a:cubicBezTo>
                    <a:pt x="8" y="422"/>
                    <a:pt x="47" y="393"/>
                    <a:pt x="72" y="339"/>
                  </a:cubicBezTo>
                  <a:cubicBezTo>
                    <a:pt x="94" y="294"/>
                    <a:pt x="98" y="247"/>
                    <a:pt x="98" y="21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78">
              <a:extLst>
                <a:ext uri="{FF2B5EF4-FFF2-40B4-BE49-F238E27FC236}">
                  <a16:creationId xmlns:a16="http://schemas.microsoft.com/office/drawing/2014/main" id="{0D2E5726-EC13-FFE1-B32F-AFE5C19CB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" y="2703"/>
              <a:ext cx="29" cy="44"/>
            </a:xfrm>
            <a:custGeom>
              <a:avLst/>
              <a:gdLst>
                <a:gd name="T0" fmla="*/ 132 w 133"/>
                <a:gd name="T1" fmla="*/ 143 h 198"/>
                <a:gd name="T2" fmla="*/ 121 w 133"/>
                <a:gd name="T3" fmla="*/ 143 h 198"/>
                <a:gd name="T4" fmla="*/ 113 w 133"/>
                <a:gd name="T5" fmla="*/ 170 h 198"/>
                <a:gd name="T6" fmla="*/ 84 w 133"/>
                <a:gd name="T7" fmla="*/ 172 h 198"/>
                <a:gd name="T8" fmla="*/ 30 w 133"/>
                <a:gd name="T9" fmla="*/ 172 h 198"/>
                <a:gd name="T10" fmla="*/ 89 w 133"/>
                <a:gd name="T11" fmla="*/ 122 h 198"/>
                <a:gd name="T12" fmla="*/ 132 w 133"/>
                <a:gd name="T13" fmla="*/ 58 h 198"/>
                <a:gd name="T14" fmla="*/ 61 w 133"/>
                <a:gd name="T15" fmla="*/ 0 h 198"/>
                <a:gd name="T16" fmla="*/ 0 w 133"/>
                <a:gd name="T17" fmla="*/ 53 h 198"/>
                <a:gd name="T18" fmla="*/ 16 w 133"/>
                <a:gd name="T19" fmla="*/ 70 h 198"/>
                <a:gd name="T20" fmla="*/ 31 w 133"/>
                <a:gd name="T21" fmla="*/ 54 h 198"/>
                <a:gd name="T22" fmla="*/ 14 w 133"/>
                <a:gd name="T23" fmla="*/ 38 h 198"/>
                <a:gd name="T24" fmla="*/ 58 w 133"/>
                <a:gd name="T25" fmla="*/ 11 h 198"/>
                <a:gd name="T26" fmla="*/ 103 w 133"/>
                <a:gd name="T27" fmla="*/ 58 h 198"/>
                <a:gd name="T28" fmla="*/ 74 w 133"/>
                <a:gd name="T29" fmla="*/ 115 h 198"/>
                <a:gd name="T30" fmla="*/ 2 w 133"/>
                <a:gd name="T31" fmla="*/ 185 h 198"/>
                <a:gd name="T32" fmla="*/ 0 w 133"/>
                <a:gd name="T33" fmla="*/ 197 h 198"/>
                <a:gd name="T34" fmla="*/ 122 w 133"/>
                <a:gd name="T35" fmla="*/ 197 h 198"/>
                <a:gd name="T36" fmla="*/ 132 w 133"/>
                <a:gd name="T37" fmla="*/ 14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198">
                  <a:moveTo>
                    <a:pt x="132" y="143"/>
                  </a:moveTo>
                  <a:lnTo>
                    <a:pt x="121" y="143"/>
                  </a:lnTo>
                  <a:cubicBezTo>
                    <a:pt x="120" y="150"/>
                    <a:pt x="118" y="167"/>
                    <a:pt x="113" y="170"/>
                  </a:cubicBezTo>
                  <a:cubicBezTo>
                    <a:pt x="112" y="172"/>
                    <a:pt x="89" y="172"/>
                    <a:pt x="84" y="172"/>
                  </a:cubicBezTo>
                  <a:lnTo>
                    <a:pt x="30" y="172"/>
                  </a:lnTo>
                  <a:cubicBezTo>
                    <a:pt x="60" y="144"/>
                    <a:pt x="71" y="137"/>
                    <a:pt x="89" y="122"/>
                  </a:cubicBezTo>
                  <a:cubicBezTo>
                    <a:pt x="112" y="104"/>
                    <a:pt x="132" y="86"/>
                    <a:pt x="132" y="58"/>
                  </a:cubicBezTo>
                  <a:cubicBezTo>
                    <a:pt x="132" y="22"/>
                    <a:pt x="100" y="0"/>
                    <a:pt x="61" y="0"/>
                  </a:cubicBezTo>
                  <a:cubicBezTo>
                    <a:pt x="25" y="0"/>
                    <a:pt x="0" y="26"/>
                    <a:pt x="0" y="53"/>
                  </a:cubicBezTo>
                  <a:cubicBezTo>
                    <a:pt x="0" y="68"/>
                    <a:pt x="12" y="70"/>
                    <a:pt x="16" y="70"/>
                  </a:cubicBezTo>
                  <a:cubicBezTo>
                    <a:pt x="23" y="70"/>
                    <a:pt x="31" y="65"/>
                    <a:pt x="31" y="54"/>
                  </a:cubicBezTo>
                  <a:cubicBezTo>
                    <a:pt x="31" y="49"/>
                    <a:pt x="30" y="38"/>
                    <a:pt x="14" y="38"/>
                  </a:cubicBezTo>
                  <a:cubicBezTo>
                    <a:pt x="23" y="17"/>
                    <a:pt x="43" y="11"/>
                    <a:pt x="58" y="11"/>
                  </a:cubicBezTo>
                  <a:cubicBezTo>
                    <a:pt x="88" y="11"/>
                    <a:pt x="103" y="34"/>
                    <a:pt x="103" y="58"/>
                  </a:cubicBezTo>
                  <a:cubicBezTo>
                    <a:pt x="103" y="84"/>
                    <a:pt x="84" y="103"/>
                    <a:pt x="74" y="115"/>
                  </a:cubicBezTo>
                  <a:lnTo>
                    <a:pt x="2" y="185"/>
                  </a:lnTo>
                  <a:cubicBezTo>
                    <a:pt x="0" y="188"/>
                    <a:pt x="0" y="190"/>
                    <a:pt x="0" y="197"/>
                  </a:cubicBezTo>
                  <a:lnTo>
                    <a:pt x="122" y="197"/>
                  </a:lnTo>
                  <a:lnTo>
                    <a:pt x="132" y="1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79">
              <a:extLst>
                <a:ext uri="{FF2B5EF4-FFF2-40B4-BE49-F238E27FC236}">
                  <a16:creationId xmlns:a16="http://schemas.microsoft.com/office/drawing/2014/main" id="{1649A200-E0F9-67C6-0A72-9BB050850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" y="2648"/>
              <a:ext cx="25" cy="229"/>
            </a:xfrm>
            <a:custGeom>
              <a:avLst/>
              <a:gdLst>
                <a:gd name="T0" fmla="*/ 89 w 114"/>
                <a:gd name="T1" fmla="*/ 990 h 1013"/>
                <a:gd name="T2" fmla="*/ 0 w 114"/>
                <a:gd name="T3" fmla="*/ 990 h 1013"/>
                <a:gd name="T4" fmla="*/ 0 w 114"/>
                <a:gd name="T5" fmla="*/ 1012 h 1013"/>
                <a:gd name="T6" fmla="*/ 113 w 114"/>
                <a:gd name="T7" fmla="*/ 1012 h 1013"/>
                <a:gd name="T8" fmla="*/ 113 w 114"/>
                <a:gd name="T9" fmla="*/ 0 h 1013"/>
                <a:gd name="T10" fmla="*/ 0 w 114"/>
                <a:gd name="T11" fmla="*/ 0 h 1013"/>
                <a:gd name="T12" fmla="*/ 0 w 114"/>
                <a:gd name="T13" fmla="*/ 23 h 1013"/>
                <a:gd name="T14" fmla="*/ 89 w 114"/>
                <a:gd name="T15" fmla="*/ 23 h 1013"/>
                <a:gd name="T16" fmla="*/ 89 w 114"/>
                <a:gd name="T17" fmla="*/ 99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013">
                  <a:moveTo>
                    <a:pt x="89" y="990"/>
                  </a:moveTo>
                  <a:lnTo>
                    <a:pt x="0" y="990"/>
                  </a:lnTo>
                  <a:lnTo>
                    <a:pt x="0" y="1012"/>
                  </a:lnTo>
                  <a:lnTo>
                    <a:pt x="113" y="1012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89" y="23"/>
                  </a:lnTo>
                  <a:lnTo>
                    <a:pt x="89" y="9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40" cap="flat">
                  <a:solidFill>
                    <a:srgbClr val="3465A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2" name="Text Box 80">
            <a:extLst>
              <a:ext uri="{FF2B5EF4-FFF2-40B4-BE49-F238E27FC236}">
                <a16:creationId xmlns:a16="http://schemas.microsoft.com/office/drawing/2014/main" id="{7E45C811-9AF6-BDD6-97BE-F06B63B9F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1142" y="5563899"/>
            <a:ext cx="11430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r>
              <a:rPr kumimoji="0" lang="en-I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Gaussian</a:t>
            </a:r>
          </a:p>
        </p:txBody>
      </p:sp>
      <p:sp>
        <p:nvSpPr>
          <p:cNvPr id="214" name="Freeform 53">
            <a:extLst>
              <a:ext uri="{FF2B5EF4-FFF2-40B4-BE49-F238E27FC236}">
                <a16:creationId xmlns:a16="http://schemas.microsoft.com/office/drawing/2014/main" id="{3193E61F-57C5-9920-F43D-1B323AA56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1182" y="3695922"/>
            <a:ext cx="576263" cy="1331912"/>
          </a:xfrm>
          <a:custGeom>
            <a:avLst/>
            <a:gdLst>
              <a:gd name="T0" fmla="*/ 1600 w 1601"/>
              <a:gd name="T1" fmla="*/ 3700 h 3701"/>
              <a:gd name="T2" fmla="*/ 700 w 1601"/>
              <a:gd name="T3" fmla="*/ 1500 h 3701"/>
              <a:gd name="T4" fmla="*/ 1500 w 1601"/>
              <a:gd name="T5" fmla="*/ 0 h 3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" h="3701">
                <a:moveTo>
                  <a:pt x="1600" y="3700"/>
                </a:moveTo>
                <a:cubicBezTo>
                  <a:pt x="1500" y="2700"/>
                  <a:pt x="0" y="2200"/>
                  <a:pt x="700" y="1500"/>
                </a:cubicBezTo>
                <a:cubicBezTo>
                  <a:pt x="1401" y="800"/>
                  <a:pt x="1401" y="800"/>
                  <a:pt x="1500" y="0"/>
                </a:cubicBezTo>
              </a:path>
            </a:pathLst>
          </a:cu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Line 54">
            <a:extLst>
              <a:ext uri="{FF2B5EF4-FFF2-40B4-BE49-F238E27FC236}">
                <a16:creationId xmlns:a16="http://schemas.microsoft.com/office/drawing/2014/main" id="{C99DB48E-A665-9DEB-A8DA-040BA6110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2207" y="3695922"/>
            <a:ext cx="36513" cy="133191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Line 56">
            <a:extLst>
              <a:ext uri="{FF2B5EF4-FFF2-40B4-BE49-F238E27FC236}">
                <a16:creationId xmlns:a16="http://schemas.microsoft.com/office/drawing/2014/main" id="{E2F2335C-CB02-1432-ADEF-02F54C8E29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6920" y="4378547"/>
            <a:ext cx="431800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Line 56">
            <a:extLst>
              <a:ext uri="{FF2B5EF4-FFF2-40B4-BE49-F238E27FC236}">
                <a16:creationId xmlns:a16="http://schemas.microsoft.com/office/drawing/2014/main" id="{2EC1BDC6-C074-A6A3-120B-CF7B41E99D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0698" y="5178208"/>
            <a:ext cx="380037" cy="1769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Speech Bubble: Rectangle 217">
                <a:extLst>
                  <a:ext uri="{FF2B5EF4-FFF2-40B4-BE49-F238E27FC236}">
                    <a16:creationId xmlns:a16="http://schemas.microsoft.com/office/drawing/2014/main" id="{F5E9B36B-CD53-E8A8-B21D-4F902772FD5B}"/>
                  </a:ext>
                </a:extLst>
              </p:cNvPr>
              <p:cNvSpPr/>
              <p:nvPr/>
            </p:nvSpPr>
            <p:spPr>
              <a:xfrm>
                <a:off x="9419309" y="3589116"/>
                <a:ext cx="2142161" cy="682165"/>
              </a:xfrm>
              <a:prstGeom prst="wedgeRectCallout">
                <a:avLst>
                  <a:gd name="adj1" fmla="val -63888"/>
                  <a:gd name="adj2" fmla="val 447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The line represents the mean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I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I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kumimoji="0" lang="en-I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kumimoji="0" lang="en-I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0" lang="en-IN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of the output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18" name="Speech Bubble: Rectangle 217">
                <a:extLst>
                  <a:ext uri="{FF2B5EF4-FFF2-40B4-BE49-F238E27FC236}">
                    <a16:creationId xmlns:a16="http://schemas.microsoft.com/office/drawing/2014/main" id="{F5E9B36B-CD53-E8A8-B21D-4F902772F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309" y="3589116"/>
                <a:ext cx="2142161" cy="682165"/>
              </a:xfrm>
              <a:prstGeom prst="wedgeRectCallout">
                <a:avLst>
                  <a:gd name="adj1" fmla="val -63888"/>
                  <a:gd name="adj2" fmla="val 44705"/>
                </a:avLst>
              </a:prstGeom>
              <a:blipFill>
                <a:blip r:embed="rId8"/>
                <a:stretch>
                  <a:fillRect t="-4348" b="-1043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Speech Bubble: Rectangle 218">
            <a:extLst>
              <a:ext uri="{FF2B5EF4-FFF2-40B4-BE49-F238E27FC236}">
                <a16:creationId xmlns:a16="http://schemas.microsoft.com/office/drawing/2014/main" id="{91077F13-6AC8-9261-4C16-38685A4BF1D3}"/>
              </a:ext>
            </a:extLst>
          </p:cNvPr>
          <p:cNvSpPr/>
          <p:nvPr/>
        </p:nvSpPr>
        <p:spPr>
          <a:xfrm>
            <a:off x="10000001" y="4495007"/>
            <a:ext cx="1561469" cy="857180"/>
          </a:xfrm>
          <a:prstGeom prst="wedgeRectCallout">
            <a:avLst>
              <a:gd name="adj1" fmla="val 44309"/>
              <a:gd name="adj2" fmla="val -791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The zero mean Gaussian noise perturbs the output from its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88581894-A322-0DAF-7C9F-CC02CF43AF94}"/>
                  </a:ext>
                </a:extLst>
              </p:cNvPr>
              <p:cNvSpPr txBox="1"/>
              <p:nvPr/>
            </p:nvSpPr>
            <p:spPr>
              <a:xfrm>
                <a:off x="7374458" y="6549818"/>
                <a:ext cx="2017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88581894-A322-0DAF-7C9F-CC02CF43A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458" y="6549818"/>
                <a:ext cx="201722" cy="307777"/>
              </a:xfrm>
              <a:prstGeom prst="rect">
                <a:avLst/>
              </a:prstGeom>
              <a:blipFill>
                <a:blip r:embed="rId9"/>
                <a:stretch>
                  <a:fillRect l="-18182" r="-121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50C827BC-C62B-DCB4-E12B-BCD59E37EBBE}"/>
                  </a:ext>
                </a:extLst>
              </p:cNvPr>
              <p:cNvSpPr txBox="1"/>
              <p:nvPr/>
            </p:nvSpPr>
            <p:spPr>
              <a:xfrm>
                <a:off x="5018980" y="4885871"/>
                <a:ext cx="2063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50C827BC-C62B-DCB4-E12B-BCD59E37E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980" y="4885871"/>
                <a:ext cx="206339" cy="307777"/>
              </a:xfrm>
              <a:prstGeom prst="rect">
                <a:avLst/>
              </a:prstGeom>
              <a:blipFill>
                <a:blip r:embed="rId10"/>
                <a:stretch>
                  <a:fillRect l="-29412" r="-29412" b="-235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" name="TextBox 221">
            <a:extLst>
              <a:ext uri="{FF2B5EF4-FFF2-40B4-BE49-F238E27FC236}">
                <a16:creationId xmlns:a16="http://schemas.microsoft.com/office/drawing/2014/main" id="{C168CCD2-B311-A43A-7772-C9EDE27CB898}"/>
              </a:ext>
            </a:extLst>
          </p:cNvPr>
          <p:cNvSpPr txBox="1"/>
          <p:nvPr/>
        </p:nvSpPr>
        <p:spPr>
          <a:xfrm>
            <a:off x="863712" y="3668588"/>
            <a:ext cx="267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Likelihood model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029025C-46FD-B120-CDF5-C63FF3075782}"/>
              </a:ext>
            </a:extLst>
          </p:cNvPr>
          <p:cNvSpPr/>
          <p:nvPr/>
        </p:nvSpPr>
        <p:spPr>
          <a:xfrm>
            <a:off x="10212024" y="5823160"/>
            <a:ext cx="1561469" cy="588607"/>
          </a:xfrm>
          <a:prstGeom prst="wedgeRectCallout">
            <a:avLst>
              <a:gd name="adj1" fmla="val -66677"/>
              <a:gd name="adj2" fmla="val 51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Thus NLL is like squared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4207FF5B-2305-FAA6-EA84-4390FF6991B5}"/>
                  </a:ext>
                </a:extLst>
              </p:cNvPr>
              <p:cNvSpPr/>
              <p:nvPr/>
            </p:nvSpPr>
            <p:spPr>
              <a:xfrm>
                <a:off x="3360021" y="4767024"/>
                <a:ext cx="1561469" cy="1044944"/>
              </a:xfrm>
              <a:prstGeom prst="wedgeRectCallout">
                <a:avLst>
                  <a:gd name="adj1" fmla="val 5232"/>
                  <a:gd name="adj2" fmla="val -6835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being treated as given and not modeled by any probability distribution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4207FF5B-2305-FAA6-EA84-4390FF699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021" y="4767024"/>
                <a:ext cx="1561469" cy="1044944"/>
              </a:xfrm>
              <a:prstGeom prst="wedgeRectCallout">
                <a:avLst>
                  <a:gd name="adj1" fmla="val 5232"/>
                  <a:gd name="adj2" fmla="val -68354"/>
                </a:avLst>
              </a:prstGeom>
              <a:blipFill>
                <a:blip r:embed="rId11"/>
                <a:stretch>
                  <a:fillRect l="-772" b="-869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590A802-FEA5-40D3-4490-CD38040306E0}"/>
              </a:ext>
            </a:extLst>
          </p:cNvPr>
          <p:cNvSpPr/>
          <p:nvPr/>
        </p:nvSpPr>
        <p:spPr>
          <a:xfrm>
            <a:off x="3438387" y="5991984"/>
            <a:ext cx="1870644" cy="810815"/>
          </a:xfrm>
          <a:prstGeom prst="wedgeRectCallout">
            <a:avLst>
              <a:gd name="adj1" fmla="val 4513"/>
              <a:gd name="adj2" fmla="val -7747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Will later study models in which both input and output are modeled by distributions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88C9105-142D-0EDF-98ED-B02F1479F342}"/>
              </a:ext>
            </a:extLst>
          </p:cNvPr>
          <p:cNvSpPr/>
          <p:nvPr/>
        </p:nvSpPr>
        <p:spPr>
          <a:xfrm>
            <a:off x="6406638" y="1565187"/>
            <a:ext cx="2216277" cy="252996"/>
          </a:xfrm>
          <a:prstGeom prst="wedgeRectCallout">
            <a:avLst>
              <a:gd name="adj1" fmla="val 38085"/>
              <a:gd name="adj2" fmla="val 894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Unknown to be estimated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22556C2-31CD-9AC6-2F8D-2E9B47004DD4}"/>
              </a:ext>
            </a:extLst>
          </p:cNvPr>
          <p:cNvSpPr/>
          <p:nvPr/>
        </p:nvSpPr>
        <p:spPr>
          <a:xfrm>
            <a:off x="7458249" y="268808"/>
            <a:ext cx="1847312" cy="451158"/>
          </a:xfrm>
          <a:prstGeom prst="wedgeRectCallout">
            <a:avLst>
              <a:gd name="adj1" fmla="val -64115"/>
              <a:gd name="adj2" fmla="val 364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A discriminative model for regression problems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44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3" grpId="0"/>
      <p:bldP spid="5" grpId="0" animBg="1"/>
      <p:bldP spid="119" grpId="0" animBg="1"/>
      <p:bldP spid="121" grpId="0"/>
      <p:bldP spid="123" grpId="0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52" grpId="0" animBg="1"/>
      <p:bldP spid="152" grpId="1" animBg="1"/>
      <p:bldP spid="162" grpId="0" animBg="1"/>
      <p:bldP spid="163" grpId="0" animBg="1"/>
      <p:bldP spid="180" grpId="0" animBg="1"/>
      <p:bldP spid="212" grpId="0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/>
      <p:bldP spid="221" grpId="0"/>
      <p:bldP spid="222" grpId="0"/>
      <p:bldP spid="7" grpId="0" animBg="1"/>
      <p:bldP spid="8" grpId="0" animBg="1"/>
      <p:bldP spid="9" grpId="0" animBg="1"/>
      <p:bldP spid="10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Prior on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Assume a </a:t>
                </a: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zero-mean</a:t>
                </a:r>
                <a:r>
                  <a:rPr lang="en-IN" dirty="0">
                    <a:latin typeface="Abadi ExtraLight" panose="020B0204020104020204" pitchFamily="34" charset="0"/>
                  </a:rPr>
                  <a:t> </a:t>
                </a: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Gaussian prior </a:t>
                </a:r>
                <a:r>
                  <a:rPr lang="en-IN" dirty="0">
                    <a:latin typeface="Abadi ExtraLight" panose="020B0204020104020204" pitchFamily="34" charset="0"/>
                  </a:rPr>
                  <a:t>on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Zero-mean Gaussian prior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regularizer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2CDE40-723B-284D-424C-6AC5BC6854C2}"/>
                  </a:ext>
                </a:extLst>
              </p:cNvPr>
              <p:cNvSpPr txBox="1"/>
              <p:nvPr/>
            </p:nvSpPr>
            <p:spPr>
              <a:xfrm>
                <a:off x="2039086" y="1881677"/>
                <a:ext cx="6653360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  <m:r>
                            <a:rPr kumimoji="0" lang="en-I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𝜆</m:t>
                          </m:r>
                        </m:e>
                      </m:d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sup>
                        <m:e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IN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IN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𝜆</m:t>
                              </m:r>
                            </m:e>
                          </m:d>
                          <m:r>
                            <a:rPr kumimoji="0" lang="en-IN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nary>
                            <m:naryPr>
                              <m:chr m:val="∏"/>
                              <m:ctrlP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sup>
                            <m:e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𝒩</m:t>
                              </m:r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IN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IN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IN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|0,</m:t>
                              </m:r>
                              <m:sSup>
                                <m:sSupPr>
                                  <m:ctrlP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kumimoji="0" lang="en-IN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2CDE40-723B-284D-424C-6AC5BC685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086" y="1881677"/>
                <a:ext cx="6653360" cy="1211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7CA912-A61C-5D88-2099-F8C58067A217}"/>
                  </a:ext>
                </a:extLst>
              </p:cNvPr>
              <p:cNvSpPr txBox="1"/>
              <p:nvPr/>
            </p:nvSpPr>
            <p:spPr>
              <a:xfrm>
                <a:off x="4933924" y="3539234"/>
                <a:ext cx="27340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I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𝒘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|</m:t>
                      </m:r>
                      <m:r>
                        <a:rPr kumimoji="0" lang="en-IN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  <m:sup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2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𝐈</m:t>
                          </m:r>
                        </m:e>
                        <m:sub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</m:sub>
                      </m:sSub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7CA912-A61C-5D88-2099-F8C58067A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924" y="3539234"/>
                <a:ext cx="27340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8EAE8C-EE68-F456-FFD7-A3ADBAFFBE50}"/>
                  </a:ext>
                </a:extLst>
              </p:cNvPr>
              <p:cNvSpPr txBox="1"/>
              <p:nvPr/>
            </p:nvSpPr>
            <p:spPr>
              <a:xfrm>
                <a:off x="5059849" y="4140001"/>
                <a:ext cx="3848554" cy="12068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∝</m:t>
                      </m:r>
                      <m:sSup>
                        <m:sSupPr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IN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num>
                            <m:den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m:rPr>
                          <m:sty m:val="p"/>
                        </m:rPr>
                        <a:rPr kumimoji="0" lang="en-I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𝜆</m:t>
                              </m:r>
                            </m:num>
                            <m:den>
                              <m:r>
                                <a:rPr kumimoji="0" lang="en-I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en-IN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0" lang="en-IN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IN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e>
                            <m:sup>
                              <m:r>
                                <a:rPr kumimoji="0" lang="en-IN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⊤</m:t>
                              </m:r>
                            </m:sup>
                          </m:sSup>
                          <m:r>
                            <a:rPr kumimoji="0" lang="en-I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𝒘</m:t>
                          </m:r>
                        </m:e>
                      </m:d>
                    </m:oMath>
                  </m:oMathPara>
                </a14:m>
                <a:endParaRPr kumimoji="0" lang="en-I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8EAE8C-EE68-F456-FFD7-A3ADBAFFB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849" y="4140001"/>
                <a:ext cx="3848554" cy="12068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7A43D7D-2174-82BE-44AF-603B9D7ADE31}"/>
                  </a:ext>
                </a:extLst>
              </p:cNvPr>
              <p:cNvSpPr/>
              <p:nvPr/>
            </p:nvSpPr>
            <p:spPr>
              <a:xfrm>
                <a:off x="6680379" y="2836048"/>
                <a:ext cx="3279260" cy="533306"/>
              </a:xfrm>
              <a:prstGeom prst="wedgeRectCallout">
                <a:avLst>
                  <a:gd name="adj1" fmla="val -4510"/>
                  <a:gd name="adj2" fmla="val -7750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controls the uncertainty around our prior belief about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F7A43D7D-2174-82BE-44AF-603B9D7AD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379" y="2836048"/>
                <a:ext cx="3279260" cy="533306"/>
              </a:xfrm>
              <a:prstGeom prst="wedgeRectCallout">
                <a:avLst>
                  <a:gd name="adj1" fmla="val -4510"/>
                  <a:gd name="adj2" fmla="val -77502"/>
                </a:avLst>
              </a:prstGeom>
              <a:blipFill>
                <a:blip r:embed="rId7"/>
                <a:stretch>
                  <a:fillRect l="-924" b="-1206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31542D25-59C3-4E70-C1F5-B244290F0267}"/>
              </a:ext>
            </a:extLst>
          </p:cNvPr>
          <p:cNvSpPr/>
          <p:nvPr/>
        </p:nvSpPr>
        <p:spPr>
          <a:xfrm>
            <a:off x="7442180" y="1566533"/>
            <a:ext cx="3394254" cy="533306"/>
          </a:xfrm>
          <a:prstGeom prst="wedgeRectCallout">
            <a:avLst>
              <a:gd name="adj1" fmla="val -46958"/>
              <a:gd name="adj2" fmla="val 797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This prior assumes that </a:t>
            </a:r>
            <a:r>
              <a:rPr kumimoji="0" lang="en-IN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a priori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 each weight has a small value (close to zero)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F5D1584-2576-6984-3912-48CE7C8F0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45" y="3429000"/>
            <a:ext cx="2977291" cy="206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2A5511BE-3D51-850F-7A0B-5EF2400DD034}"/>
                  </a:ext>
                </a:extLst>
              </p:cNvPr>
              <p:cNvSpPr/>
              <p:nvPr/>
            </p:nvSpPr>
            <p:spPr>
              <a:xfrm>
                <a:off x="8538666" y="642035"/>
                <a:ext cx="3540137" cy="821500"/>
              </a:xfrm>
              <a:prstGeom prst="wedgeRectCallout">
                <a:avLst>
                  <a:gd name="adj1" fmla="val -43498"/>
                  <a:gd name="adj2" fmla="val 6856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May also use a non-zero mean Gaussian prior, e.g., </a:t>
                </a:r>
                <a14:m>
                  <m:oMath xmlns:m="http://schemas.openxmlformats.org/officeDocument/2006/math">
                    <m:r>
                      <a:rPr kumimoji="0" lang="en-GB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if we expect weights to be close to some value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2A5511BE-3D51-850F-7A0B-5EF2400DD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666" y="642035"/>
                <a:ext cx="3540137" cy="821500"/>
              </a:xfrm>
              <a:prstGeom prst="wedgeRectCallout">
                <a:avLst>
                  <a:gd name="adj1" fmla="val -43498"/>
                  <a:gd name="adj2" fmla="val 68565"/>
                </a:avLst>
              </a:prstGeom>
              <a:blipFill>
                <a:blip r:embed="rId9"/>
                <a:stretch>
                  <a:fillRect l="-858" t="-121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C15FB5CD-75BF-2DB7-92B9-F0EB8CC66627}"/>
                  </a:ext>
                </a:extLst>
              </p:cNvPr>
              <p:cNvSpPr/>
              <p:nvPr/>
            </p:nvSpPr>
            <p:spPr>
              <a:xfrm>
                <a:off x="8908403" y="5451154"/>
                <a:ext cx="2526440" cy="821500"/>
              </a:xfrm>
              <a:prstGeom prst="wedgeRectCallout">
                <a:avLst>
                  <a:gd name="adj1" fmla="val -70536"/>
                  <a:gd name="adj2" fmla="val 378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Reason: The negative log prior </a:t>
                </a:r>
                <a14:m>
                  <m:oMath xmlns:m="http://schemas.openxmlformats.org/officeDocument/2006/math">
                    <m:r>
                      <a:rPr kumimoji="0" lang="en-IN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IN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log</m:t>
                    </m:r>
                    <m:r>
                      <a:rPr kumimoji="0" lang="en-IN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𝒘</m:t>
                    </m:r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kumimoji="0" lang="en-IN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en-IN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0" lang="en-I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I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kumimoji="0" lang="en-IN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kumimoji="0" lang="en-IN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kumimoji="0" lang="en-I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C15FB5CD-75BF-2DB7-92B9-F0EB8CC66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403" y="5451154"/>
                <a:ext cx="2526440" cy="821500"/>
              </a:xfrm>
              <a:prstGeom prst="wedgeRectCallout">
                <a:avLst>
                  <a:gd name="adj1" fmla="val -70536"/>
                  <a:gd name="adj2" fmla="val 37891"/>
                </a:avLst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A3989EE2-A37C-EE8E-5820-FA33CD2EC767}"/>
                  </a:ext>
                </a:extLst>
              </p:cNvPr>
              <p:cNvSpPr/>
              <p:nvPr/>
            </p:nvSpPr>
            <p:spPr>
              <a:xfrm>
                <a:off x="125924" y="4306581"/>
                <a:ext cx="1609533" cy="1040225"/>
              </a:xfrm>
              <a:prstGeom prst="wedgeRectCallout">
                <a:avLst>
                  <a:gd name="adj1" fmla="val 71550"/>
                  <a:gd name="adj2" fmla="val 3136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The precision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𝜆</m:t>
                    </m:r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controls how aggressively the prior pushes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towards mean (0)</a:t>
                </a: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A3989EE2-A37C-EE8E-5820-FA33CD2EC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24" y="4306581"/>
                <a:ext cx="1609533" cy="1040225"/>
              </a:xfrm>
              <a:prstGeom prst="wedgeRectCallout">
                <a:avLst>
                  <a:gd name="adj1" fmla="val 71550"/>
                  <a:gd name="adj2" fmla="val 31360"/>
                </a:avLst>
              </a:prstGeom>
              <a:blipFill>
                <a:blip r:embed="rId11"/>
                <a:stretch>
                  <a:fillRect l="-612" t="-5747" b="-103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1E4C8D3B-E87B-9966-1D0D-3192F625C895}"/>
                  </a:ext>
                </a:extLst>
              </p:cNvPr>
              <p:cNvSpPr/>
              <p:nvPr/>
            </p:nvSpPr>
            <p:spPr>
              <a:xfrm>
                <a:off x="369794" y="3563894"/>
                <a:ext cx="1521524" cy="603083"/>
              </a:xfrm>
              <a:prstGeom prst="wedgeRectCallout">
                <a:avLst>
                  <a:gd name="adj1" fmla="val -49100"/>
                  <a:gd name="adj2" fmla="val 7905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Large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means more aggressive push towards zero</a:t>
                </a:r>
              </a:p>
            </p:txBody>
          </p:sp>
        </mc:Choice>
        <mc:Fallback xmlns="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1E4C8D3B-E87B-9966-1D0D-3192F625C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94" y="3563894"/>
                <a:ext cx="1521524" cy="603083"/>
              </a:xfrm>
              <a:prstGeom prst="wedgeRectCallout">
                <a:avLst>
                  <a:gd name="adj1" fmla="val -49100"/>
                  <a:gd name="adj2" fmla="val 79057"/>
                </a:avLst>
              </a:prstGeom>
              <a:blipFill>
                <a:blip r:embed="rId12"/>
                <a:stretch>
                  <a:fillRect t="-902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22C289ED-B01B-DDF2-F1FE-E61FB980FF5E}"/>
                  </a:ext>
                </a:extLst>
              </p:cNvPr>
              <p:cNvSpPr/>
              <p:nvPr/>
            </p:nvSpPr>
            <p:spPr>
              <a:xfrm>
                <a:off x="561571" y="2848011"/>
                <a:ext cx="1990040" cy="603083"/>
              </a:xfrm>
              <a:prstGeom prst="wedgeRectCallout">
                <a:avLst>
                  <a:gd name="adj1" fmla="val -41661"/>
                  <a:gd name="adj2" fmla="val 6894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In zero-mean case,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sort of denotes each feature’s importance. Think why?</a:t>
                </a:r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22C289ED-B01B-DDF2-F1FE-E61FB980F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71" y="2848011"/>
                <a:ext cx="1990040" cy="603083"/>
              </a:xfrm>
              <a:prstGeom prst="wedgeRectCallout">
                <a:avLst>
                  <a:gd name="adj1" fmla="val -41661"/>
                  <a:gd name="adj2" fmla="val 68949"/>
                </a:avLst>
              </a:prstGeom>
              <a:blipFill>
                <a:blip r:embed="rId13"/>
                <a:stretch>
                  <a:fillRect l="-606" t="-9016" r="-90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31701DB-B01F-8B4D-D90B-A95BE79671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44539" y="2143308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4552C14B-BF99-213B-9CF8-B7C2DB0A1111}"/>
                  </a:ext>
                </a:extLst>
              </p:cNvPr>
              <p:cNvSpPr/>
              <p:nvPr/>
            </p:nvSpPr>
            <p:spPr>
              <a:xfrm>
                <a:off x="9497658" y="3206425"/>
                <a:ext cx="2526440" cy="933575"/>
              </a:xfrm>
              <a:prstGeom prst="wedgeRectCallout">
                <a:avLst>
                  <a:gd name="adj1" fmla="val 41060"/>
                  <a:gd name="adj2" fmla="val -7104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Can also use a 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full covariance matrix</a:t>
                </a: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IN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kumimoji="0" lang="en-IN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for the prior to impose a priori correlations among different weights </a:t>
                </a:r>
              </a:p>
            </p:txBody>
          </p:sp>
        </mc:Choice>
        <mc:Fallback xmlns="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4552C14B-BF99-213B-9CF8-B7C2DB0A1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658" y="3206425"/>
                <a:ext cx="2526440" cy="933575"/>
              </a:xfrm>
              <a:prstGeom prst="wedgeRectCallout">
                <a:avLst>
                  <a:gd name="adj1" fmla="val 41060"/>
                  <a:gd name="adj2" fmla="val -71049"/>
                </a:avLst>
              </a:prstGeom>
              <a:blipFill>
                <a:blip r:embed="rId15"/>
                <a:stretch>
                  <a:fillRect l="-959" r="-2878" b="-1157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A4A6D6F9-D237-8861-937D-DFE5C0483FF6}"/>
                  </a:ext>
                </a:extLst>
              </p:cNvPr>
              <p:cNvSpPr/>
              <p:nvPr/>
            </p:nvSpPr>
            <p:spPr>
              <a:xfrm>
                <a:off x="9207174" y="4243317"/>
                <a:ext cx="2897417" cy="964308"/>
              </a:xfrm>
              <a:prstGeom prst="wedgeRectCallout">
                <a:avLst>
                  <a:gd name="adj1" fmla="val 38044"/>
                  <a:gd name="adj2" fmla="val -6555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Prior’s hyperparameters (</a:t>
                </a:r>
                <a14:m>
                  <m:oMath xmlns:m="http://schemas.openxmlformats.org/officeDocument/2006/math">
                    <m:r>
                      <a:rPr kumimoji="0" lang="en-IN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kumimoji="0" lang="en-IN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𝚲</m:t>
                    </m:r>
                    <m:r>
                      <a:rPr kumimoji="0" lang="en-IN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/</m:t>
                    </m:r>
                    <m:r>
                      <a:rPr kumimoji="0" lang="en-IN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) etc can be learned as well using point estimation (e.g., MLE-II) or fully Bayesian inference</a:t>
                </a:r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A4A6D6F9-D237-8861-937D-DFE5C0483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174" y="4243317"/>
                <a:ext cx="2897417" cy="964308"/>
              </a:xfrm>
              <a:prstGeom prst="wedgeRectCallout">
                <a:avLst>
                  <a:gd name="adj1" fmla="val 38044"/>
                  <a:gd name="adj2" fmla="val -65551"/>
                </a:avLst>
              </a:prstGeom>
              <a:blipFill>
                <a:blip r:embed="rId16"/>
                <a:stretch>
                  <a:fillRect l="-835" r="-626" b="-1069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9267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 animBg="1"/>
      <p:bldP spid="13" grpId="0" animBg="1"/>
      <p:bldP spid="17" grpId="0" animBg="1"/>
      <p:bldP spid="21" grpId="0" animBg="1"/>
      <p:bldP spid="22" grpId="0" animBg="1"/>
      <p:bldP spid="26" grpId="0" animBg="1"/>
      <p:bldP spid="27" grpId="0" animBg="1"/>
      <p:bldP spid="24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The Posterior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The posterior over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(for now, assume </a:t>
                </a:r>
                <a:r>
                  <a:rPr lang="en-GB" dirty="0" err="1">
                    <a:latin typeface="Abadi ExtraLight" panose="020B0204020104020204" pitchFamily="34" charset="0"/>
                  </a:rPr>
                  <a:t>hyperparams</a:t>
                </a: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to be known)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Using the “completing the squares” trick (or linear Gaussian model results)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4D7A23-14ED-44A3-B187-007AE820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113" y="1720838"/>
            <a:ext cx="8751666" cy="816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D8736D0B-D010-4BFF-895E-02203D25C263}"/>
                  </a:ext>
                </a:extLst>
              </p:cNvPr>
              <p:cNvSpPr/>
              <p:nvPr/>
            </p:nvSpPr>
            <p:spPr>
              <a:xfrm>
                <a:off x="6803556" y="2409051"/>
                <a:ext cx="3078675" cy="536132"/>
              </a:xfrm>
              <a:prstGeom prst="wedgeRectCallout">
                <a:avLst>
                  <a:gd name="adj1" fmla="val -58761"/>
                  <a:gd name="adj2" fmla="val -3343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Marginal likelihood for this regression model. Note that it is conditioned on </a:t>
                </a:r>
                <a14:m>
                  <m:oMath xmlns:m="http://schemas.openxmlformats.org/officeDocument/2006/math">
                    <m:r>
                      <a:rPr kumimoji="0" lang="en-IN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too which is assumed given and not being modeled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D8736D0B-D010-4BFF-895E-02203D25C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556" y="2409051"/>
                <a:ext cx="3078675" cy="536132"/>
              </a:xfrm>
              <a:prstGeom prst="wedgeRectCallout">
                <a:avLst>
                  <a:gd name="adj1" fmla="val -58761"/>
                  <a:gd name="adj2" fmla="val -33437"/>
                </a:avLst>
              </a:prstGeom>
              <a:blipFill>
                <a:blip r:embed="rId5"/>
                <a:stretch>
                  <a:fillRect t="-8791" b="-1648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4BA56EB-0B61-4F37-92B1-FD4961FE4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1275" y="2992949"/>
            <a:ext cx="8111341" cy="506223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503040C-2C42-402E-ADE1-84CAAEA767F2}"/>
              </a:ext>
            </a:extLst>
          </p:cNvPr>
          <p:cNvSpPr/>
          <p:nvPr/>
        </p:nvSpPr>
        <p:spPr>
          <a:xfrm>
            <a:off x="579954" y="2650353"/>
            <a:ext cx="1381321" cy="455436"/>
          </a:xfrm>
          <a:prstGeom prst="wedgeRectCallout">
            <a:avLst>
              <a:gd name="adj1" fmla="val 44104"/>
              <a:gd name="adj2" fmla="val 7894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Must be a Gaussian due to conjugacy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C2D95-87F6-4D74-A167-AACBD98B7B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275" y="4195160"/>
            <a:ext cx="5703459" cy="590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744CB1-070C-491F-823F-0D4D6A19F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138" y="4813212"/>
            <a:ext cx="11591925" cy="85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123D5-2CE0-4275-A3A2-253521DB68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495" y="5825134"/>
            <a:ext cx="10557644" cy="942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9B593D20-DE86-49C1-BF84-1983247AE5F0}"/>
                  </a:ext>
                </a:extLst>
              </p:cNvPr>
              <p:cNvSpPr/>
              <p:nvPr/>
            </p:nvSpPr>
            <p:spPr>
              <a:xfrm>
                <a:off x="8188444" y="4166481"/>
                <a:ext cx="2480627" cy="917748"/>
              </a:xfrm>
              <a:prstGeom prst="wedgeRectCallout">
                <a:avLst>
                  <a:gd name="adj1" fmla="val -68567"/>
                  <a:gd name="adj2" fmla="val 5015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Note that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can be learned under the probabilistic set-up(though assumed fixed as of now) </a:t>
                </a: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9B593D20-DE86-49C1-BF84-1983247AE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444" y="4166481"/>
                <a:ext cx="2480627" cy="917748"/>
              </a:xfrm>
              <a:prstGeom prst="wedgeRectCallout">
                <a:avLst>
                  <a:gd name="adj1" fmla="val -68567"/>
                  <a:gd name="adj2" fmla="val 50150"/>
                </a:avLst>
              </a:prstGeom>
              <a:blipFill>
                <a:blip r:embed="rId10"/>
                <a:stretch>
                  <a:fillRect t="-8917" b="-127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CF7A5F0-D1AE-4FC3-AF31-87CFB93B0A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63727" y="138835"/>
            <a:ext cx="1010687" cy="965223"/>
          </a:xfrm>
          <a:prstGeom prst="rect">
            <a:avLst/>
          </a:prstGeom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8F3175E5-0921-4F98-99F7-BE2B474343BD}"/>
              </a:ext>
            </a:extLst>
          </p:cNvPr>
          <p:cNvSpPr/>
          <p:nvPr/>
        </p:nvSpPr>
        <p:spPr>
          <a:xfrm>
            <a:off x="8585720" y="334977"/>
            <a:ext cx="1486896" cy="589282"/>
          </a:xfrm>
          <a:prstGeom prst="wedgeRectCallout">
            <a:avLst>
              <a:gd name="adj1" fmla="val 67798"/>
              <a:gd name="adj2" fmla="val -667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MLE/MAP left as an exercise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9893D315-98DF-E320-363E-34F5A7615B3C}"/>
              </a:ext>
            </a:extLst>
          </p:cNvPr>
          <p:cNvSpPr/>
          <p:nvPr/>
        </p:nvSpPr>
        <p:spPr>
          <a:xfrm>
            <a:off x="8585720" y="5377343"/>
            <a:ext cx="2890419" cy="665096"/>
          </a:xfrm>
          <a:prstGeom prst="wedgeRectCallout">
            <a:avLst>
              <a:gd name="adj1" fmla="val -68867"/>
              <a:gd name="adj2" fmla="val 5169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 ExtraLight" panose="020B0204020104020204" pitchFamily="34" charset="0"/>
              </a:rPr>
              <a:t>MAP solution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Light" panose="020B0204020104020204" pitchFamily="34" charset="0"/>
              </a:rPr>
              <a:t> turns out to be exactly the same (reason: Gaussian’s mean and mode are the same)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A6E2153-9F3B-B26D-0AA5-96E6859FF90D}"/>
                  </a:ext>
                </a:extLst>
              </p:cNvPr>
              <p:cNvSpPr/>
              <p:nvPr/>
            </p:nvSpPr>
            <p:spPr>
              <a:xfrm>
                <a:off x="3512184" y="5481161"/>
                <a:ext cx="4306356" cy="457801"/>
              </a:xfrm>
              <a:prstGeom prst="wedgeRectCallout">
                <a:avLst>
                  <a:gd name="adj1" fmla="val 40468"/>
                  <a:gd name="adj2" fmla="val 8365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The form is also similar to the solution to 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ridge regression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argmin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b>
                    </m:sSub>
                    <m:sSup>
                      <m:sSup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𝑋𝑤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  <m:sSup>
                      <m:sSup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⊤</m:t>
                        </m:r>
                      </m:sup>
                    </m:sSup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𝑤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𝑋</m:t>
                            </m:r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𝜆</m:t>
                            </m:r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</m:t>
                            </m:r>
                          </m:e>
                        </m:d>
                      </m:e>
                      <m:sup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𝑋</m:t>
                        </m:r>
                      </m:e>
                      <m:sup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⊤</m:t>
                        </m:r>
                      </m:sup>
                    </m:sSup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3A6E2153-9F3B-B26D-0AA5-96E6859FF9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184" y="5481161"/>
                <a:ext cx="4306356" cy="457801"/>
              </a:xfrm>
              <a:prstGeom prst="wedgeRectCallout">
                <a:avLst>
                  <a:gd name="adj1" fmla="val 40468"/>
                  <a:gd name="adj2" fmla="val 83659"/>
                </a:avLst>
              </a:prstGeom>
              <a:blipFill>
                <a:blip r:embed="rId12"/>
                <a:stretch>
                  <a:fillRect l="-282" t="-104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985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4" grpId="0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The Posterior: A 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Assume a lin. reg. problem with true 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pl-PL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l-PL" i="1" dirty="0" smtClean="0">
                        <a:latin typeface="Cambria Math" panose="02040503050406030204" pitchFamily="18" charset="0"/>
                      </a:rPr>
                      <m:t> = −0.3,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l-PL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i="1" dirty="0" smtClean="0">
                        <a:latin typeface="Cambria Math" panose="02040503050406030204" pitchFamily="18" charset="0"/>
                      </a:rPr>
                      <m:t> = 0.5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Assume data generated by a linear regression model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m:rPr>
                        <m:lit/>
                      </m:rPr>
                      <a:rPr lang="en-IN" sz="26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sty m:val="p"/>
                      </m:rPr>
                      <a:rPr lang="en-IN" sz="2600" b="0" i="1" dirty="0" smtClean="0">
                        <a:latin typeface="Cambria Math" panose="02040503050406030204" pitchFamily="18" charset="0"/>
                      </a:rPr>
                      <m:t>noise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Note: It’s actually 1-D regression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is just a bias term), or 2-D reg. with feature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[1, 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2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Figures below show the “data space” and posterior of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for different number of observations (note: with no observations, the posterior = prior)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D26D5-9B23-48A8-BE7B-035725111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820" y="3361713"/>
            <a:ext cx="2505075" cy="323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42EEC0-F1ED-49AD-AAA1-21A19403F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555" y="3387473"/>
            <a:ext cx="1412639" cy="323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2DBC6C-8FF7-4D2F-A47E-917D92C51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784" y="3375594"/>
            <a:ext cx="1454846" cy="3312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A93414-B341-4AE4-A2F6-1FD50EE18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220" y="3400426"/>
            <a:ext cx="1454846" cy="3225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199F0F9E-7658-4C8F-86A0-E2F55ACE9F05}"/>
                  </a:ext>
                </a:extLst>
              </p:cNvPr>
              <p:cNvSpPr/>
              <p:nvPr/>
            </p:nvSpPr>
            <p:spPr>
              <a:xfrm>
                <a:off x="542539" y="3378814"/>
                <a:ext cx="1756502" cy="1531783"/>
              </a:xfrm>
              <a:prstGeom prst="wedgeRectCallout">
                <a:avLst>
                  <a:gd name="adj1" fmla="val 60455"/>
                  <a:gd name="adj2" fmla="val -38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Each red line represents the “data” generated for a randomly drawn </a:t>
                </a:r>
                <a14:m>
                  <m:oMath xmlns:m="http://schemas.openxmlformats.org/officeDocument/2006/math">
                    <m:r>
                      <a:rPr kumimoji="0" lang="en-IN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from the current posterior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199F0F9E-7658-4C8F-86A0-E2F55ACE9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39" y="3378814"/>
                <a:ext cx="1756502" cy="1531783"/>
              </a:xfrm>
              <a:prstGeom prst="wedgeRectCallout">
                <a:avLst>
                  <a:gd name="adj1" fmla="val 60455"/>
                  <a:gd name="adj2" fmla="val -3845"/>
                </a:avLst>
              </a:prstGeom>
              <a:blipFill>
                <a:blip r:embed="rId8"/>
                <a:stretch>
                  <a:fillRect l="-1238" t="-1569" b="-470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940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Posterior Predictive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To get the prediction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for a new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, we can compute its PPD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The above is the marginalization of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2600" b="1" dirty="0">
                    <a:latin typeface="Abadi ExtraLight" panose="020B0204020104020204" pitchFamily="34" charset="0"/>
                  </a:rPr>
                  <a:t> </a:t>
                </a:r>
                <a:r>
                  <a:rPr lang="en-IN" sz="2600" dirty="0">
                    <a:latin typeface="Abadi ExtraLight" panose="020B0204020104020204" pitchFamily="34" charset="0"/>
                  </a:rPr>
                  <a:t>from</a:t>
                </a:r>
                <a:r>
                  <a:rPr lang="en-IN" sz="2600" b="1" dirty="0"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b="1" dirty="0">
                    <a:latin typeface="Abadi ExtraLight" panose="020B0204020104020204" pitchFamily="34" charset="0"/>
                  </a:rPr>
                  <a:t>. </a:t>
                </a:r>
                <a:r>
                  <a:rPr lang="en-IN" sz="2600" dirty="0">
                    <a:latin typeface="Abadi ExtraLight" panose="020B0204020104020204" pitchFamily="34" charset="0"/>
                  </a:rPr>
                  <a:t>Using LGM results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So we have a predictive </a:t>
                </a:r>
                <a:r>
                  <a:rPr lang="en-IN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mean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as well as an </a:t>
                </a:r>
                <a:r>
                  <a:rPr lang="en-IN" sz="2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input-specific predictive variance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In contrast, MLE and MAP make “plug-in” predictions (using the point estimate of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Unlike MLE/MAP,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also depends on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(this, as we will see later, will be very useful in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sequential decision-making </a:t>
                </a:r>
                <a:r>
                  <a:rPr lang="en-GB" sz="2600" dirty="0">
                    <a:latin typeface="Abadi ExtraLight" panose="020B0204020104020204" pitchFamily="34" charset="0"/>
                  </a:rPr>
                  <a:t>problems such as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active learning</a:t>
                </a:r>
                <a:r>
                  <a:rPr lang="en-GB" sz="2600" dirty="0">
                    <a:latin typeface="Abadi Extra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1039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FB01F-6FC7-481F-99E4-71F09BE70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014" y="1664865"/>
            <a:ext cx="8292048" cy="831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1ADB476-63CB-4235-A7FD-6D6DE3B83332}"/>
                  </a:ext>
                </a:extLst>
              </p:cNvPr>
              <p:cNvSpPr/>
              <p:nvPr/>
            </p:nvSpPr>
            <p:spPr>
              <a:xfrm>
                <a:off x="9720267" y="1600725"/>
                <a:ext cx="2285595" cy="653078"/>
              </a:xfrm>
              <a:prstGeom prst="wedgeRectCallout">
                <a:avLst>
                  <a:gd name="adj1" fmla="val -63569"/>
                  <a:gd name="adj2" fmla="val 270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Only </a:t>
                </a:r>
                <a14:m>
                  <m:oMath xmlns:m="http://schemas.openxmlformats.org/officeDocument/2006/math">
                    <m:r>
                      <a:rPr kumimoji="0" lang="en-IN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is unknown with a posterior distribution so only </a:t>
                </a:r>
                <a14:m>
                  <m:oMath xmlns:m="http://schemas.openxmlformats.org/officeDocument/2006/math">
                    <m:r>
                      <a:rPr kumimoji="0" lang="en-IN" sz="1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has to be integrated out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1ADB476-63CB-4235-A7FD-6D6DE3B833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267" y="1600725"/>
                <a:ext cx="2285595" cy="653078"/>
              </a:xfrm>
              <a:prstGeom prst="wedgeRectCallout">
                <a:avLst>
                  <a:gd name="adj1" fmla="val -63569"/>
                  <a:gd name="adj2" fmla="val 27004"/>
                </a:avLst>
              </a:prstGeom>
              <a:blipFill>
                <a:blip r:embed="rId5"/>
                <a:stretch>
                  <a:fillRect t="-7273" b="-1363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0262BB08-92EC-4405-9E75-9443F2093165}"/>
                  </a:ext>
                </a:extLst>
              </p:cNvPr>
              <p:cNvSpPr/>
              <p:nvPr/>
            </p:nvSpPr>
            <p:spPr>
              <a:xfrm>
                <a:off x="4980236" y="2365712"/>
                <a:ext cx="1800491" cy="366029"/>
              </a:xfrm>
              <a:prstGeom prst="wedgeRectCallout">
                <a:avLst>
                  <a:gd name="adj1" fmla="val -62442"/>
                  <a:gd name="adj2" fmla="val -568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b>
                      </m:sSub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|</m:t>
                      </m:r>
                      <m:sSup>
                        <m:sSup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𝒘</m:t>
                          </m:r>
                        </m:e>
                        <m:sup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b>
                      </m:sSub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e>
                        <m:sup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0262BB08-92EC-4405-9E75-9443F2093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36" y="2365712"/>
                <a:ext cx="1800491" cy="366029"/>
              </a:xfrm>
              <a:prstGeom prst="wedgeRectCallout">
                <a:avLst>
                  <a:gd name="adj1" fmla="val -62442"/>
                  <a:gd name="adj2" fmla="val -56807"/>
                </a:avLst>
              </a:prstGeom>
              <a:blipFill>
                <a:blip r:embed="rId6"/>
                <a:stretch>
                  <a:fillRect r="-3509" b="-1126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5BB1FB0-210A-4A07-A267-690681F625BB}"/>
                  </a:ext>
                </a:extLst>
              </p:cNvPr>
              <p:cNvSpPr/>
              <p:nvPr/>
            </p:nvSpPr>
            <p:spPr>
              <a:xfrm>
                <a:off x="7270529" y="2365712"/>
                <a:ext cx="1800491" cy="366029"/>
              </a:xfrm>
              <a:prstGeom prst="wedgeRectCallout">
                <a:avLst>
                  <a:gd name="adj1" fmla="val -62442"/>
                  <a:gd name="adj2" fmla="val -568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𝒩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IN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𝒘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|</m:t>
                      </m:r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</m:sSub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IN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𝚺</m:t>
                          </m:r>
                        </m:e>
                        <m:sub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b>
                      </m:sSub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85BB1FB0-210A-4A07-A267-690681F62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529" y="2365712"/>
                <a:ext cx="1800491" cy="366029"/>
              </a:xfrm>
              <a:prstGeom prst="wedgeRectCallout">
                <a:avLst>
                  <a:gd name="adj1" fmla="val -62442"/>
                  <a:gd name="adj2" fmla="val -56807"/>
                </a:avLst>
              </a:prstGeom>
              <a:blipFill>
                <a:blip r:embed="rId7"/>
                <a:stretch>
                  <a:fillRect b="-1126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131070A-1E3D-4794-B5FB-68D8C528A6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9369" y="3356480"/>
            <a:ext cx="6129338" cy="553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41AF104C-8F5A-4167-8DF0-03005FC35101}"/>
                  </a:ext>
                </a:extLst>
              </p:cNvPr>
              <p:cNvSpPr/>
              <p:nvPr/>
            </p:nvSpPr>
            <p:spPr>
              <a:xfrm>
                <a:off x="8423923" y="3197412"/>
                <a:ext cx="3502831" cy="653078"/>
              </a:xfrm>
              <a:prstGeom prst="wedgeRectCallout">
                <a:avLst>
                  <a:gd name="adj1" fmla="val -55664"/>
                  <a:gd name="adj2" fmla="val 2503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Can also derive it by 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I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kumimoji="0" lang="en-IN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1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kumimoji="0" lang="en-I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∼</m:t>
                    </m:r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0" lang="en-IN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41AF104C-8F5A-4167-8DF0-03005FC35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923" y="3197412"/>
                <a:ext cx="3502831" cy="653078"/>
              </a:xfrm>
              <a:prstGeom prst="wedgeRectCallout">
                <a:avLst>
                  <a:gd name="adj1" fmla="val -55664"/>
                  <a:gd name="adj2" fmla="val 25032"/>
                </a:avLst>
              </a:prstGeom>
              <a:blipFill>
                <a:blip r:embed="rId9"/>
                <a:stretch>
                  <a:fillRect b="-45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38777A2-3B11-4E13-8737-E07BFB5BA6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7179" y="4970618"/>
            <a:ext cx="6228410" cy="756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CF3C76C7-968C-4A5B-B9AC-64FCFF2FFC91}"/>
                  </a:ext>
                </a:extLst>
              </p:cNvPr>
              <p:cNvSpPr/>
              <p:nvPr/>
            </p:nvSpPr>
            <p:spPr>
              <a:xfrm>
                <a:off x="9182068" y="4907431"/>
                <a:ext cx="2681520" cy="882969"/>
              </a:xfrm>
              <a:prstGeom prst="wedgeRectCallout">
                <a:avLst>
                  <a:gd name="adj1" fmla="val -62268"/>
                  <a:gd name="adj2" fmla="val 661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Since PPD also takes into account the uncertainty in </a:t>
                </a:r>
                <a14:m>
                  <m:oMath xmlns:m="http://schemas.openxmlformats.org/officeDocument/2006/math">
                    <m:r>
                      <a:rPr kumimoji="0" lang="en-IN" sz="1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Light" panose="020B0204020104020204" pitchFamily="34" charset="0"/>
                  </a:rPr>
                  <a:t>, the predictive variance is larger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CF3C76C7-968C-4A5B-B9AC-64FCFF2FF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068" y="4907431"/>
                <a:ext cx="2681520" cy="882969"/>
              </a:xfrm>
              <a:prstGeom prst="wedgeRectCallout">
                <a:avLst>
                  <a:gd name="adj1" fmla="val -62268"/>
                  <a:gd name="adj2" fmla="val 6617"/>
                </a:avLst>
              </a:prstGeom>
              <a:blipFill>
                <a:blip r:embed="rId11"/>
                <a:stretch>
                  <a:fillRect b="-405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294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Posterior Predictive Distribution: An Illustration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Black dots are training examples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Width of the shaded region at any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denotes the predictive uncertainty at that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(+/- one std-dev)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Regions with more training examples have smaller predictive variance</a:t>
                </a: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B64A6E-0EC6-4D3F-AF17-27DE9513C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842" y="1693035"/>
            <a:ext cx="7322310" cy="3014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98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Nonlinear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Can extend the linear regression model to handle nonlinear regression problems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One way is to replace the feature vectors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by a nonlinear mapping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Alternatively, a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kernel function </a:t>
                </a:r>
                <a:r>
                  <a:rPr lang="en-GB" sz="2600" dirty="0">
                    <a:latin typeface="Abadi ExtraLight" panose="020B0204020104020204" pitchFamily="34" charset="0"/>
                  </a:rPr>
                  <a:t>can be used to </a:t>
                </a:r>
                <a:r>
                  <a:rPr lang="en-GB" sz="2600" u="sng" dirty="0">
                    <a:latin typeface="Abadi ExtraLight" panose="020B0204020104020204" pitchFamily="34" charset="0"/>
                  </a:rPr>
                  <a:t>implicitly</a:t>
                </a:r>
                <a:r>
                  <a:rPr lang="en-GB" sz="2600" dirty="0">
                    <a:latin typeface="Abadi ExtraLight" panose="020B0204020104020204" pitchFamily="34" charset="0"/>
                  </a:rPr>
                  <a:t> define the nonlinear mapping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More on nonlinear regression when we discuss </a:t>
                </a:r>
                <a:r>
                  <a:rPr lang="en-GB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Gaussian Processes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ED9D3-AF84-488D-8A6A-726D5349CDAB}" type="slidenum"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FFD44-A63F-4BFF-AF11-4169D54D4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016" y="1023925"/>
            <a:ext cx="4574751" cy="2195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8C6B9B-E041-4A98-AD10-373743690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996" y="4825672"/>
            <a:ext cx="4219373" cy="578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2E7EC78-B7B3-4E37-B4D9-37E211EA6A82}"/>
                  </a:ext>
                </a:extLst>
              </p:cNvPr>
              <p:cNvSpPr/>
              <p:nvPr/>
            </p:nvSpPr>
            <p:spPr>
              <a:xfrm>
                <a:off x="8042371" y="4825672"/>
                <a:ext cx="3590488" cy="821394"/>
              </a:xfrm>
              <a:prstGeom prst="wedgeRectCallout">
                <a:avLst>
                  <a:gd name="adj1" fmla="val -208"/>
                  <a:gd name="adj2" fmla="val -6452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Can be pre-defined (e.g., replace a scalar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 by polynomial mapping </a:t>
                </a:r>
                <a14:m>
                  <m:oMath xmlns:m="http://schemas.openxmlformats.org/officeDocument/2006/math">
                    <m:r>
                      <a:rPr kumimoji="0" lang="en-IN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[1,</m:t>
                    </m:r>
                    <m:r>
                      <a:rPr kumimoji="0" lang="en-IN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IN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p>
                      <m:sSupPr>
                        <m:ctrlPr>
                          <a:rPr kumimoji="0" lang="en-IN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IN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IN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IN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]</m:t>
                    </m:r>
                  </m:oMath>
                </a14:m>
                <a:r>
                  <a:rPr kumimoji="0" lang="en-I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  <a:ea typeface="+mn-ea"/>
                    <a:cs typeface="+mn-cs"/>
                  </a:rPr>
                  <a:t>) or extracted by a pretrained deep neural net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2E7EC78-B7B3-4E37-B4D9-37E211EA6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371" y="4825672"/>
                <a:ext cx="3590488" cy="821394"/>
              </a:xfrm>
              <a:prstGeom prst="wedgeRectCallout">
                <a:avLst>
                  <a:gd name="adj1" fmla="val -208"/>
                  <a:gd name="adj2" fmla="val -64528"/>
                </a:avLst>
              </a:prstGeom>
              <a:blipFill>
                <a:blip r:embed="rId6"/>
                <a:stretch>
                  <a:fillRect l="-676" b="-696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8456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38"/>
    </mc:Choice>
    <mc:Fallback xmlns="">
      <p:transition spd="slow" advTm="36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0.6|1.6|2.2|34.5|22.7|7.7|34.1|18|7.3|7|69.7|33.4|43.9|5.9|30.2|14.5|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7.3|23.5|16.7|23|29.1|34.4|92.2|16|34.6|14.2|61.9|43.6|46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112.5|31.1|9|34.2|19|13.6|36|16.6|39.1|45.3|19.1|23.6|27|19.6|3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8.1|10.1|7.7|17.2|11.8|29.5|26.1|8.2|2.6|6.5|44.9|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.3|24.6|22.5|19.2|32.9|10.1|53.7|4|40.6|95.6|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8.8|6.3|11.7|16.7|113.3|18.5|163.6|78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9|14.6|20.9|5.8|7.6|17.9|17.8|28.2|12.2|1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9.7|13.7|5.1|21.9|3.8|28.3|36.1|22.3|23.9|47.1|4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7|24.5|6.9|71.9|13.5|38.5|6.9|21|57.3|16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4" ma:contentTypeDescription="Create a new document." ma:contentTypeScope="" ma:versionID="1a80f3317f24b3ce93790176fa8976b7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cc1261d9f553eac1aed89d4386a8a0f7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654D16-AF59-491A-A959-17499C742619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6f5e4ebc-8a67-4d1c-93f5-b4161f914fa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DC58478-2B3E-422F-852F-4E019BA80E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7E670F-1B95-4F83-8845-619F808447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50353</TotalTime>
  <Words>2338</Words>
  <Application>Microsoft Office PowerPoint</Application>
  <PresentationFormat>Widescreen</PresentationFormat>
  <Paragraphs>377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Abadi Extra Light</vt:lpstr>
      <vt:lpstr>Abadi ExtraLight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Probabilistic Supervised Learning (contd)</vt:lpstr>
      <vt:lpstr>Plan Today</vt:lpstr>
      <vt:lpstr>Probabilistic Linear Regression</vt:lpstr>
      <vt:lpstr>Prior on weights</vt:lpstr>
      <vt:lpstr>The Posterior</vt:lpstr>
      <vt:lpstr>The Posterior: A Visualization</vt:lpstr>
      <vt:lpstr>Posterior Predictive Distribution</vt:lpstr>
      <vt:lpstr>Posterior Predictive Distribution: An Illustration</vt:lpstr>
      <vt:lpstr>Nonlinear Regression</vt:lpstr>
      <vt:lpstr>More on Visualization of Uncertainty</vt:lpstr>
      <vt:lpstr>Estimating Hyperparameters via MLE-II</vt:lpstr>
      <vt:lpstr>Prob. Linear Regression: Some Other Variations</vt:lpstr>
      <vt:lpstr>Logistic Regression</vt:lpstr>
      <vt:lpstr>Logistic Regression: MAP and Posterior</vt:lpstr>
      <vt:lpstr>Laplace’s (or Gaussian) Approximation</vt:lpstr>
      <vt:lpstr>LR: Posterior Predictive Distribution</vt:lpstr>
      <vt:lpstr>LR: Plug-in Prediction vs Bayesian Averaging</vt:lpstr>
      <vt:lpstr>Multiclass Logistic (a.k.a. Softmax) Regression</vt:lpstr>
      <vt:lpstr>Generalized Linear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2579</cp:revision>
  <dcterms:created xsi:type="dcterms:W3CDTF">2020-07-07T20:42:16Z</dcterms:created>
  <dcterms:modified xsi:type="dcterms:W3CDTF">2026-01-21T11:29:07Z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