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551" r:id="rId5"/>
    <p:sldId id="784" r:id="rId6"/>
    <p:sldId id="770" r:id="rId7"/>
    <p:sldId id="785" r:id="rId8"/>
    <p:sldId id="773" r:id="rId9"/>
    <p:sldId id="779" r:id="rId10"/>
    <p:sldId id="794" r:id="rId11"/>
    <p:sldId id="817" r:id="rId12"/>
    <p:sldId id="818" r:id="rId13"/>
    <p:sldId id="802" r:id="rId14"/>
    <p:sldId id="789" r:id="rId15"/>
    <p:sldId id="804" r:id="rId16"/>
    <p:sldId id="805" r:id="rId17"/>
    <p:sldId id="803" r:id="rId18"/>
    <p:sldId id="807" r:id="rId19"/>
    <p:sldId id="808" r:id="rId20"/>
    <p:sldId id="806" r:id="rId21"/>
    <p:sldId id="819" r:id="rId22"/>
    <p:sldId id="7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22-04-2026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22-04-2026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22-04-2026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22-04-2026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22-04-2026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22-04-2026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22-04-2026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22-04-2026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22-04-2026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22-04-2026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22-04-2026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0.png"/><Relationship Id="rId1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tags" Target="../tags/tag10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15" Type="http://schemas.openxmlformats.org/officeDocument/2006/relationships/image" Target="../media/image19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18" Type="http://schemas.openxmlformats.org/officeDocument/2006/relationships/image" Target="../media/image520.png"/><Relationship Id="rId3" Type="http://schemas.openxmlformats.org/officeDocument/2006/relationships/image" Target="../media/image25.png"/><Relationship Id="rId21" Type="http://schemas.openxmlformats.org/officeDocument/2006/relationships/image" Target="../media/image550.png"/><Relationship Id="rId7" Type="http://schemas.openxmlformats.org/officeDocument/2006/relationships/image" Target="../media/image41.png"/><Relationship Id="rId12" Type="http://schemas.openxmlformats.org/officeDocument/2006/relationships/image" Target="../media/image460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0.png"/><Relationship Id="rId20" Type="http://schemas.openxmlformats.org/officeDocument/2006/relationships/image" Target="../media/image54.png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9" Type="http://schemas.openxmlformats.org/officeDocument/2006/relationships/image" Target="../media/image26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11" Type="http://schemas.openxmlformats.org/officeDocument/2006/relationships/image" Target="../media/image62.png"/><Relationship Id="rId5" Type="http://schemas.openxmlformats.org/officeDocument/2006/relationships/image" Target="../media/image34.emf"/><Relationship Id="rId10" Type="http://schemas.openxmlformats.org/officeDocument/2006/relationships/image" Target="../media/image610.png"/><Relationship Id="rId4" Type="http://schemas.openxmlformats.org/officeDocument/2006/relationships/image" Target="../media/image33.png"/><Relationship Id="rId9" Type="http://schemas.openxmlformats.org/officeDocument/2006/relationships/image" Target="../media/image6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210.png"/><Relationship Id="rId10" Type="http://schemas.openxmlformats.org/officeDocument/2006/relationships/image" Target="../media/image58.emf"/><Relationship Id="rId9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7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57.png"/><Relationship Id="rId3" Type="http://schemas.openxmlformats.org/officeDocument/2006/relationships/image" Target="../media/image7.png"/><Relationship Id="rId21" Type="http://schemas.openxmlformats.org/officeDocument/2006/relationships/image" Target="../media/image60.png"/><Relationship Id="rId12" Type="http://schemas.openxmlformats.org/officeDocument/2006/relationships/image" Target="../media/image93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20" Type="http://schemas.openxmlformats.org/officeDocument/2006/relationships/image" Target="../media/image59.png"/><Relationship Id="rId1" Type="http://schemas.openxmlformats.org/officeDocument/2006/relationships/tags" Target="../tags/tag3.xml"/><Relationship Id="rId11" Type="http://schemas.openxmlformats.org/officeDocument/2006/relationships/image" Target="../media/image92.png"/><Relationship Id="rId5" Type="http://schemas.openxmlformats.org/officeDocument/2006/relationships/image" Target="../media/image55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5.png"/><Relationship Id="rId4" Type="http://schemas.openxmlformats.org/officeDocument/2006/relationships/image" Target="../media/image14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bi-dev/sb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53" y="2666288"/>
            <a:ext cx="11012259" cy="1671256"/>
          </a:xfrm>
        </p:spPr>
        <p:txBody>
          <a:bodyPr>
            <a:noAutofit/>
          </a:bodyPr>
          <a:lstStyle/>
          <a:p>
            <a:r>
              <a:rPr lang="en-IN" sz="52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NPBayes</a:t>
            </a: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 (wrap-up), Topic Modeling, and Simulation based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2764878"/>
            <a:ext cx="10283780" cy="1912691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Dirichlet Allocation (LDA)</a:t>
            </a:r>
            <a:b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a.k.a. “Topic Model”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documents, and document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words in 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We can represent doc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a word count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Assuming a vocab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unique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vector of counts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= no of times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appears in doc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Let’s model the docs by a mixture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multinomial distributions, 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-dim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multinomial modeled by 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-dim prob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(sums to 1)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can be thought of as a “topic vector” (or just “topic”),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: prob of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in topic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Generative model and plate diagram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3"/>
                <a:stretch>
                  <a:fillRect l="-93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Motivation: Multinomial Mixture Model for Text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E742F-6056-4678-A61C-C251516CEE42}"/>
              </a:ext>
            </a:extLst>
          </p:cNvPr>
          <p:cNvSpPr/>
          <p:nvPr/>
        </p:nvSpPr>
        <p:spPr>
          <a:xfrm>
            <a:off x="5893061" y="5385005"/>
            <a:ext cx="3068733" cy="12779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BB1E8E-CF39-40B0-866F-2AA8FB2B26F6}"/>
              </a:ext>
            </a:extLst>
          </p:cNvPr>
          <p:cNvSpPr/>
          <p:nvPr/>
        </p:nvSpPr>
        <p:spPr>
          <a:xfrm>
            <a:off x="7681570" y="5542037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310961-1066-4CF9-8CAD-9218719CFE26}"/>
              </a:ext>
            </a:extLst>
          </p:cNvPr>
          <p:cNvSpPr/>
          <p:nvPr/>
        </p:nvSpPr>
        <p:spPr>
          <a:xfrm>
            <a:off x="6251807" y="5559277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958F3-FC93-4B57-962D-4D502B3F8CE9}"/>
              </a:ext>
            </a:extLst>
          </p:cNvPr>
          <p:cNvCxnSpPr>
            <a:stCxn id="7" idx="6"/>
            <a:endCxn id="6" idx="2"/>
          </p:cNvCxnSpPr>
          <p:nvPr/>
        </p:nvCxnSpPr>
        <p:spPr>
          <a:xfrm flipV="1">
            <a:off x="7099095" y="5964492"/>
            <a:ext cx="582475" cy="1724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4ACA4C7-3E3B-4F09-9EC5-BA17652A2218}"/>
              </a:ext>
            </a:extLst>
          </p:cNvPr>
          <p:cNvSpPr/>
          <p:nvPr/>
        </p:nvSpPr>
        <p:spPr>
          <a:xfrm>
            <a:off x="4767394" y="5559898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59EB1A-4BCB-42EA-905D-2AD5478FFCB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614682" y="5982353"/>
            <a:ext cx="637125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49DBDC-05F8-4F9A-9F0C-0324938292B7}"/>
                  </a:ext>
                </a:extLst>
              </p:cNvPr>
              <p:cNvSpPr txBox="1"/>
              <p:nvPr/>
            </p:nvSpPr>
            <p:spPr>
              <a:xfrm>
                <a:off x="7832070" y="5679080"/>
                <a:ext cx="56194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49DBDC-05F8-4F9A-9F0C-03249382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70" y="5679080"/>
                <a:ext cx="5619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9B8FA-7428-4A74-8552-CB6592A472F5}"/>
                  </a:ext>
                </a:extLst>
              </p:cNvPr>
              <p:cNvSpPr txBox="1"/>
              <p:nvPr/>
            </p:nvSpPr>
            <p:spPr>
              <a:xfrm>
                <a:off x="6452365" y="5703645"/>
                <a:ext cx="48974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9B8FA-7428-4A74-8552-CB6592A4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65" y="5703645"/>
                <a:ext cx="48974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C7D319-46FE-4EB2-BC14-9BB51F8D4E63}"/>
                  </a:ext>
                </a:extLst>
              </p:cNvPr>
              <p:cNvSpPr txBox="1"/>
              <p:nvPr/>
            </p:nvSpPr>
            <p:spPr>
              <a:xfrm>
                <a:off x="4983109" y="5627321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C7D319-46FE-4EB2-BC14-9BB51F8D4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09" y="5627321"/>
                <a:ext cx="4310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0FA70-161F-4F2B-BF48-14D3AB35B59C}"/>
                  </a:ext>
                </a:extLst>
              </p:cNvPr>
              <p:cNvSpPr txBox="1"/>
              <p:nvPr/>
            </p:nvSpPr>
            <p:spPr>
              <a:xfrm>
                <a:off x="8547424" y="6184702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0FA70-161F-4F2B-BF48-14D3AB35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424" y="6184702"/>
                <a:ext cx="35343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A792F20-FFE0-48AC-9B46-9A03AF8F10E1}"/>
              </a:ext>
            </a:extLst>
          </p:cNvPr>
          <p:cNvSpPr/>
          <p:nvPr/>
        </p:nvSpPr>
        <p:spPr>
          <a:xfrm>
            <a:off x="9406579" y="5385005"/>
            <a:ext cx="1345573" cy="121844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BB57F2-DB8E-490D-8B9B-7CA13CCDE6E7}"/>
              </a:ext>
            </a:extLst>
          </p:cNvPr>
          <p:cNvSpPr/>
          <p:nvPr/>
        </p:nvSpPr>
        <p:spPr>
          <a:xfrm>
            <a:off x="9595413" y="5531216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96F49B-F2A5-4217-A4CC-61D6BD53207B}"/>
                  </a:ext>
                </a:extLst>
              </p:cNvPr>
              <p:cNvSpPr txBox="1"/>
              <p:nvPr/>
            </p:nvSpPr>
            <p:spPr>
              <a:xfrm>
                <a:off x="9819553" y="5738226"/>
                <a:ext cx="4582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96F49B-F2A5-4217-A4CC-61D6BD532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553" y="5738226"/>
                <a:ext cx="45826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65C29-1CC4-4F91-AC84-97097811082E}"/>
                  </a:ext>
                </a:extLst>
              </p:cNvPr>
              <p:cNvSpPr txBox="1"/>
              <p:nvPr/>
            </p:nvSpPr>
            <p:spPr>
              <a:xfrm>
                <a:off x="10376734" y="6156708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65C29-1CC4-4F91-AC84-97097811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734" y="6156708"/>
                <a:ext cx="3534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4D95CF-554D-4091-8BB4-011F392DEB2B}"/>
              </a:ext>
            </a:extLst>
          </p:cNvPr>
          <p:cNvCxnSpPr>
            <a:cxnSpLocks/>
            <a:stCxn id="26" idx="2"/>
            <a:endCxn id="6" idx="6"/>
          </p:cNvCxnSpPr>
          <p:nvPr/>
        </p:nvCxnSpPr>
        <p:spPr>
          <a:xfrm flipH="1">
            <a:off x="8528858" y="5953671"/>
            <a:ext cx="1066555" cy="108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2D55C-AAAC-4A95-B260-D41C4338F3DA}"/>
                  </a:ext>
                </a:extLst>
              </p:cNvPr>
              <p:cNvSpPr txBox="1"/>
              <p:nvPr/>
            </p:nvSpPr>
            <p:spPr>
              <a:xfrm>
                <a:off x="409934" y="5169562"/>
                <a:ext cx="31134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2D55C-AAAC-4A95-B260-D41C4338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4" y="5169562"/>
                <a:ext cx="311341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1B1773-558C-4170-9093-C7A71812F4E8}"/>
                  </a:ext>
                </a:extLst>
              </p:cNvPr>
              <p:cNvSpPr txBox="1"/>
              <p:nvPr/>
            </p:nvSpPr>
            <p:spPr>
              <a:xfrm>
                <a:off x="88856" y="5751800"/>
                <a:ext cx="4290212" cy="471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tinomial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1B1773-558C-4170-9093-C7A71812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" y="5751800"/>
                <a:ext cx="4290212" cy="4712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F2BC59D-693B-4DAC-AD46-91BDC28557C1}"/>
                  </a:ext>
                </a:extLst>
              </p:cNvPr>
              <p:cNvSpPr/>
              <p:nvPr/>
            </p:nvSpPr>
            <p:spPr>
              <a:xfrm>
                <a:off x="9645585" y="2229605"/>
                <a:ext cx="2263589" cy="652768"/>
              </a:xfrm>
              <a:prstGeom prst="wedgeRectCallout">
                <a:avLst>
                  <a:gd name="adj1" fmla="val -61244"/>
                  <a:gd name="adj2" fmla="val 782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Each representing a “topic” (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topics)</a:t>
                </a:r>
              </a:p>
            </p:txBody>
          </p:sp>
        </mc:Choice>
        <mc:Fallback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F2BC59D-693B-4DAC-AD46-91BDC2855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585" y="2229605"/>
                <a:ext cx="2263589" cy="652768"/>
              </a:xfrm>
              <a:prstGeom prst="wedgeRectCallout">
                <a:avLst>
                  <a:gd name="adj1" fmla="val -61244"/>
                  <a:gd name="adj2" fmla="val 78248"/>
                </a:avLst>
              </a:prstGeom>
              <a:blipFill>
                <a:blip r:embed="rId14"/>
                <a:stretch>
                  <a:fillRect t="-6294" r="-7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0CD9A2D7-97D9-4CA9-907E-042FF5E3A41A}"/>
              </a:ext>
            </a:extLst>
          </p:cNvPr>
          <p:cNvSpPr/>
          <p:nvPr/>
        </p:nvSpPr>
        <p:spPr>
          <a:xfrm>
            <a:off x="3638670" y="4954257"/>
            <a:ext cx="1559946" cy="529965"/>
          </a:xfrm>
          <a:prstGeom prst="wedgeRectCallout">
            <a:avLst>
              <a:gd name="adj1" fmla="val 44208"/>
              <a:gd name="adj2" fmla="val 71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Topic Mixing proportion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0625C88-C5E0-4D61-8BB7-4F0C51917FFF}"/>
                  </a:ext>
                </a:extLst>
              </p:cNvPr>
              <p:cNvSpPr/>
              <p:nvPr/>
            </p:nvSpPr>
            <p:spPr>
              <a:xfrm>
                <a:off x="5292074" y="4939885"/>
                <a:ext cx="1559946" cy="529965"/>
              </a:xfrm>
              <a:prstGeom prst="wedgeRectCallout">
                <a:avLst>
                  <a:gd name="adj1" fmla="val 37536"/>
                  <a:gd name="adj2" fmla="val 727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Cluster/topic of document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0625C88-C5E0-4D61-8BB7-4F0C51917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74" y="4939885"/>
                <a:ext cx="1559946" cy="529965"/>
              </a:xfrm>
              <a:prstGeom prst="wedgeRectCallout">
                <a:avLst>
                  <a:gd name="adj1" fmla="val 37536"/>
                  <a:gd name="adj2" fmla="val 72789"/>
                </a:avLst>
              </a:prstGeom>
              <a:blipFill>
                <a:blip r:embed="rId15"/>
                <a:stretch>
                  <a:fillRect l="-1544" t="-54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0AA9FA5-5E9F-45F0-83FA-D140012BAD2A}"/>
                  </a:ext>
                </a:extLst>
              </p:cNvPr>
              <p:cNvSpPr/>
              <p:nvPr/>
            </p:nvSpPr>
            <p:spPr>
              <a:xfrm>
                <a:off x="10905540" y="5610780"/>
                <a:ext cx="1197604" cy="529965"/>
              </a:xfrm>
              <a:prstGeom prst="wedgeRectCallout">
                <a:avLst>
                  <a:gd name="adj1" fmla="val -86312"/>
                  <a:gd name="adj2" fmla="val 96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topic distributions</a:t>
                </a:r>
              </a:p>
            </p:txBody>
          </p:sp>
        </mc:Choice>
        <mc:Fallback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0AA9FA5-5E9F-45F0-83FA-D140012BA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540" y="5610780"/>
                <a:ext cx="1197604" cy="529965"/>
              </a:xfrm>
              <a:prstGeom prst="wedgeRectCallout">
                <a:avLst>
                  <a:gd name="adj1" fmla="val -86312"/>
                  <a:gd name="adj2" fmla="val 9665"/>
                </a:avLst>
              </a:prstGeom>
              <a:blipFill>
                <a:blip r:embed="rId16"/>
                <a:stretch>
                  <a:fillRect t="-66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8AA909-2A1D-4440-A831-A2E48397D10A}"/>
                  </a:ext>
                </a:extLst>
              </p:cNvPr>
              <p:cNvSpPr/>
              <p:nvPr/>
            </p:nvSpPr>
            <p:spPr>
              <a:xfrm>
                <a:off x="7174865" y="4310484"/>
                <a:ext cx="4849375" cy="8711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Limitation: Each doc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belongs to a single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and all words in a document assumed to be from the same topic. This is unrealistic/restrictive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8AA909-2A1D-4440-A831-A2E48397D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65" y="4310484"/>
                <a:ext cx="4849375" cy="871127"/>
              </a:xfrm>
              <a:prstGeom prst="rect">
                <a:avLst/>
              </a:prstGeom>
              <a:blipFill>
                <a:blip r:embed="rId17"/>
                <a:stretch>
                  <a:fillRect l="-749" t="-4027" b="-11409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069BBD1B-B4C5-43AC-99B8-8706F4DC592F}"/>
                  </a:ext>
                </a:extLst>
              </p:cNvPr>
              <p:cNvSpPr/>
              <p:nvPr/>
            </p:nvSpPr>
            <p:spPr>
              <a:xfrm>
                <a:off x="88856" y="6379607"/>
                <a:ext cx="2039804" cy="326661"/>
              </a:xfrm>
              <a:prstGeom prst="wedgeRectCallout">
                <a:avLst>
                  <a:gd name="adj1" fmla="val -37450"/>
                  <a:gd name="adj2" fmla="val -982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Counts will sum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069BBD1B-B4C5-43AC-99B8-8706F4DC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" y="6379607"/>
                <a:ext cx="2039804" cy="326661"/>
              </a:xfrm>
              <a:prstGeom prst="wedgeRectCallout">
                <a:avLst>
                  <a:gd name="adj1" fmla="val -37450"/>
                  <a:gd name="adj2" fmla="val -98289"/>
                </a:avLst>
              </a:prstGeom>
              <a:blipFill>
                <a:blip r:embed="rId18"/>
                <a:stretch>
                  <a:fillRect l="-1484" b="-144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5FA665EA-0D17-4FA7-8903-F41D4EF220E9}"/>
              </a:ext>
            </a:extLst>
          </p:cNvPr>
          <p:cNvSpPr/>
          <p:nvPr/>
        </p:nvSpPr>
        <p:spPr>
          <a:xfrm>
            <a:off x="8364759" y="1413637"/>
            <a:ext cx="3291146" cy="599957"/>
          </a:xfrm>
          <a:prstGeom prst="wedgeRectCallout">
            <a:avLst>
              <a:gd name="adj1" fmla="val 1257"/>
              <a:gd name="adj2" fmla="val 87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Each topic is a prob. distribution over word tokens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4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27"/>
    </mc:Choice>
    <mc:Fallback xmlns="">
      <p:transition spd="slow" advTm="36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/>
      <p:bldP spid="14" grpId="0"/>
      <p:bldP spid="16" grpId="0"/>
      <p:bldP spid="17" grpId="0"/>
      <p:bldP spid="25" grpId="0" animBg="1"/>
      <p:bldP spid="26" grpId="0" animBg="1"/>
      <p:bldP spid="23" grpId="0"/>
      <p:bldP spid="28" grpId="0"/>
      <p:bldP spid="31" grpId="0"/>
      <p:bldP spid="33" grpId="0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Documents can be about multiple topics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72A9DD-84D0-468C-9554-760D7C8A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8" y="1147874"/>
            <a:ext cx="6664180" cy="52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E9DBB09-B7A5-4C08-8169-43FEF92B9833}"/>
              </a:ext>
            </a:extLst>
          </p:cNvPr>
          <p:cNvSpPr/>
          <p:nvPr/>
        </p:nvSpPr>
        <p:spPr>
          <a:xfrm>
            <a:off x="8579712" y="1845130"/>
            <a:ext cx="2039804" cy="730010"/>
          </a:xfrm>
          <a:prstGeom prst="wedgeRectCallout">
            <a:avLst>
              <a:gd name="adj1" fmla="val -65067"/>
              <a:gd name="adj2" fmla="val 37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How do we find the word-topic associations in each document?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D7C7DCA8-AF7D-4800-959F-6B422526FB36}"/>
              </a:ext>
            </a:extLst>
          </p:cNvPr>
          <p:cNvSpPr/>
          <p:nvPr/>
        </p:nvSpPr>
        <p:spPr>
          <a:xfrm>
            <a:off x="9037471" y="2764974"/>
            <a:ext cx="2039804" cy="730010"/>
          </a:xfrm>
          <a:prstGeom prst="wedgeRectCallout">
            <a:avLst>
              <a:gd name="adj1" fmla="val 6177"/>
              <a:gd name="adj2" fmla="val -807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How do we use them to learn topics in the given text collection?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9A300BB5-067E-4A52-83FB-036A57BA867E}"/>
              </a:ext>
            </a:extLst>
          </p:cNvPr>
          <p:cNvSpPr/>
          <p:nvPr/>
        </p:nvSpPr>
        <p:spPr>
          <a:xfrm>
            <a:off x="8724506" y="3695707"/>
            <a:ext cx="3023901" cy="730010"/>
          </a:xfrm>
          <a:prstGeom prst="wedgeRectCallout">
            <a:avLst>
              <a:gd name="adj1" fmla="val 5097"/>
              <a:gd name="adj2" fmla="val -774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How do we learn low-dim document representations in terms of the topics they represent?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5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90"/>
    </mc:Choice>
    <mc:Fallback xmlns="">
      <p:transition spd="slow" advTm="10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Assume a </a:t>
                </a:r>
                <a:r>
                  <a:rPr lang="en-IN" sz="2600" u="sng" dirty="0">
                    <a:latin typeface="Abadi ExtraLight" panose="020B0204020104020204" pitchFamily="34" charset="0"/>
                  </a:rPr>
                  <a:t>corpus-level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topic mixing proportions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2600" b="0" dirty="0">
                    <a:latin typeface="Abadi Extra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prob vector)</a:t>
                </a:r>
                <a:endParaRPr lang="en-IN" sz="26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Also assume </a:t>
                </a:r>
                <a:r>
                  <a:rPr lang="en-IN" sz="2600" u="sng" dirty="0">
                    <a:latin typeface="Abadi ExtraLight" panose="020B0204020104020204" pitchFamily="34" charset="0"/>
                  </a:rPr>
                  <a:t>doc-level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topic mixing props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prob vector)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Instead of assuming a single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for doc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cluster each word in it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200" dirty="0">
                    <a:latin typeface="Abadi ExtraLight" panose="020B0204020104020204" pitchFamily="34" charset="0"/>
                  </a:rPr>
                  <a:t> denotes the cluster/topic of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obtain the “average” clustering for doc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generative model is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3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More Fine-Grained Mixture Model for Text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13246A-58AB-4209-80C6-505838681F6B}"/>
              </a:ext>
            </a:extLst>
          </p:cNvPr>
          <p:cNvSpPr/>
          <p:nvPr/>
        </p:nvSpPr>
        <p:spPr>
          <a:xfrm>
            <a:off x="10042323" y="5243162"/>
            <a:ext cx="1345573" cy="121844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FBA27C-436E-4005-8544-E00FA494DF85}"/>
              </a:ext>
            </a:extLst>
          </p:cNvPr>
          <p:cNvSpPr/>
          <p:nvPr/>
        </p:nvSpPr>
        <p:spPr>
          <a:xfrm>
            <a:off x="10231157" y="5389373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D28396-7D8C-4600-9EDF-FA020AE283A3}"/>
                  </a:ext>
                </a:extLst>
              </p:cNvPr>
              <p:cNvSpPr txBox="1"/>
              <p:nvPr/>
            </p:nvSpPr>
            <p:spPr>
              <a:xfrm>
                <a:off x="10455297" y="5596383"/>
                <a:ext cx="4582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D28396-7D8C-4600-9EDF-FA020AE2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297" y="5596383"/>
                <a:ext cx="4582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6B183-E635-4612-9462-93E53A2DCEF1}"/>
                  </a:ext>
                </a:extLst>
              </p:cNvPr>
              <p:cNvSpPr txBox="1"/>
              <p:nvPr/>
            </p:nvSpPr>
            <p:spPr>
              <a:xfrm>
                <a:off x="11012478" y="6014865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6B183-E635-4612-9462-93E53A2DC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478" y="6014865"/>
                <a:ext cx="3534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DCB60D4D-B230-4D0D-B7DE-A8CF79E8ED09}"/>
              </a:ext>
            </a:extLst>
          </p:cNvPr>
          <p:cNvSpPr/>
          <p:nvPr/>
        </p:nvSpPr>
        <p:spPr>
          <a:xfrm>
            <a:off x="4630921" y="54560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D3FDE2-B979-49E5-9E68-D921FBB0DBF4}"/>
                  </a:ext>
                </a:extLst>
              </p:cNvPr>
              <p:cNvSpPr txBox="1"/>
              <p:nvPr/>
            </p:nvSpPr>
            <p:spPr>
              <a:xfrm>
                <a:off x="4846636" y="552343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D3FDE2-B979-49E5-9E68-D921FBB0D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36" y="5523433"/>
                <a:ext cx="4310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D18023A5-E28A-4724-8BB9-A40A83C3273B}"/>
                  </a:ext>
                </a:extLst>
              </p:cNvPr>
              <p:cNvSpPr/>
              <p:nvPr/>
            </p:nvSpPr>
            <p:spPr>
              <a:xfrm>
                <a:off x="9843686" y="2492785"/>
                <a:ext cx="2265949" cy="529965"/>
              </a:xfrm>
              <a:prstGeom prst="wedgeRectCallout">
                <a:avLst>
                  <a:gd name="adj1" fmla="val -36708"/>
                  <a:gd name="adj2" fmla="val 745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Each assumed a one-hot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vector</a:t>
                </a:r>
              </a:p>
            </p:txBody>
          </p:sp>
        </mc:Choice>
        <mc:Fallback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D18023A5-E28A-4724-8BB9-A40A83C32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86" y="2492785"/>
                <a:ext cx="2265949" cy="529965"/>
              </a:xfrm>
              <a:prstGeom prst="wedgeRectCallout">
                <a:avLst>
                  <a:gd name="adj1" fmla="val -36708"/>
                  <a:gd name="adj2" fmla="val 74540"/>
                </a:avLst>
              </a:prstGeom>
              <a:blipFill>
                <a:blip r:embed="rId9"/>
                <a:stretch>
                  <a:fillRect l="-1337" t="-53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DB7A6-B8FB-420E-8AEB-017ACD5BA37C}"/>
                  </a:ext>
                </a:extLst>
              </p:cNvPr>
              <p:cNvSpPr txBox="1"/>
              <p:nvPr/>
            </p:nvSpPr>
            <p:spPr>
              <a:xfrm>
                <a:off x="867865" y="4588066"/>
                <a:ext cx="51217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DB7A6-B8FB-420E-8AEB-017ACD5BA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5" y="4588066"/>
                <a:ext cx="512172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D4FA05-B485-47C9-A468-5F6908EE53B3}"/>
                  </a:ext>
                </a:extLst>
              </p:cNvPr>
              <p:cNvSpPr txBox="1"/>
              <p:nvPr/>
            </p:nvSpPr>
            <p:spPr>
              <a:xfrm>
                <a:off x="614379" y="5228982"/>
                <a:ext cx="352385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D4FA05-B485-47C9-A468-5F6908EE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9" y="5228982"/>
                <a:ext cx="3523850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818949-EF4A-49C2-9C6C-4B5520C8FEAE}"/>
                  </a:ext>
                </a:extLst>
              </p:cNvPr>
              <p:cNvSpPr txBox="1"/>
              <p:nvPr/>
            </p:nvSpPr>
            <p:spPr>
              <a:xfrm>
                <a:off x="472106" y="5760190"/>
                <a:ext cx="3981859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818949-EF4A-49C2-9C6C-4B5520C8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6" y="5760190"/>
                <a:ext cx="3981859" cy="4980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E1AE675C-062C-4B83-99D6-8E87BA67F892}"/>
              </a:ext>
            </a:extLst>
          </p:cNvPr>
          <p:cNvSpPr/>
          <p:nvPr/>
        </p:nvSpPr>
        <p:spPr>
          <a:xfrm>
            <a:off x="358238" y="5220262"/>
            <a:ext cx="4200766" cy="1131697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803150-C41B-4009-BFB5-FDD219F5BD73}"/>
              </a:ext>
            </a:extLst>
          </p:cNvPr>
          <p:cNvSpPr/>
          <p:nvPr/>
        </p:nvSpPr>
        <p:spPr>
          <a:xfrm>
            <a:off x="5707612" y="5061937"/>
            <a:ext cx="4136074" cy="168329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2481D-B8A1-44C4-8D2D-6243B5AF5744}"/>
              </a:ext>
            </a:extLst>
          </p:cNvPr>
          <p:cNvSpPr/>
          <p:nvPr/>
        </p:nvSpPr>
        <p:spPr>
          <a:xfrm>
            <a:off x="6933518" y="5245106"/>
            <a:ext cx="2583489" cy="12779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CF0969-BD9C-4908-B1E0-A4930F8600A5}"/>
              </a:ext>
            </a:extLst>
          </p:cNvPr>
          <p:cNvSpPr/>
          <p:nvPr/>
        </p:nvSpPr>
        <p:spPr>
          <a:xfrm>
            <a:off x="8342817" y="5400194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46EC51-EA33-4C8C-B1B3-211EAB0B0DFB}"/>
              </a:ext>
            </a:extLst>
          </p:cNvPr>
          <p:cNvSpPr/>
          <p:nvPr/>
        </p:nvSpPr>
        <p:spPr>
          <a:xfrm>
            <a:off x="7199378" y="5400194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CEAE29-0237-4441-8CD3-801EC6AED8F8}"/>
              </a:ext>
            </a:extLst>
          </p:cNvPr>
          <p:cNvCxnSpPr>
            <a:stCxn id="34" idx="6"/>
            <a:endCxn id="32" idx="2"/>
          </p:cNvCxnSpPr>
          <p:nvPr/>
        </p:nvCxnSpPr>
        <p:spPr>
          <a:xfrm>
            <a:off x="8046666" y="5822649"/>
            <a:ext cx="29615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4CD7082-D78A-4067-AE87-1B3495F06C52}"/>
              </a:ext>
            </a:extLst>
          </p:cNvPr>
          <p:cNvSpPr/>
          <p:nvPr/>
        </p:nvSpPr>
        <p:spPr>
          <a:xfrm>
            <a:off x="5935492" y="5453611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FF72FD-0D94-4A1B-BB26-93441125257B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6782780" y="5876066"/>
            <a:ext cx="41659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E1BA9-9CAE-47CB-A6C2-5B64AADFC674}"/>
                  </a:ext>
                </a:extLst>
              </p:cNvPr>
              <p:cNvSpPr txBox="1"/>
              <p:nvPr/>
            </p:nvSpPr>
            <p:spPr>
              <a:xfrm>
                <a:off x="8420588" y="5570862"/>
                <a:ext cx="561949" cy="4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E1BA9-9CAE-47CB-A6C2-5B64AADF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88" y="5570862"/>
                <a:ext cx="561949" cy="481927"/>
              </a:xfrm>
              <a:prstGeom prst="rect">
                <a:avLst/>
              </a:prstGeom>
              <a:blipFill>
                <a:blip r:embed="rId13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5D9AAD-748C-433A-BCF4-A79B4F586B69}"/>
                  </a:ext>
                </a:extLst>
              </p:cNvPr>
              <p:cNvSpPr txBox="1"/>
              <p:nvPr/>
            </p:nvSpPr>
            <p:spPr>
              <a:xfrm>
                <a:off x="7326601" y="5543692"/>
                <a:ext cx="489749" cy="4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5D9AAD-748C-433A-BCF4-A79B4F58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601" y="5543692"/>
                <a:ext cx="489749" cy="481927"/>
              </a:xfrm>
              <a:prstGeom prst="rect">
                <a:avLst/>
              </a:prstGeom>
              <a:blipFill>
                <a:blip r:embed="rId14"/>
                <a:stretch>
                  <a:fillRect r="-2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A25B47-F02B-4146-AE01-31D6D021FC7F}"/>
                  </a:ext>
                </a:extLst>
              </p:cNvPr>
              <p:cNvSpPr txBox="1"/>
              <p:nvPr/>
            </p:nvSpPr>
            <p:spPr>
              <a:xfrm>
                <a:off x="6112056" y="552343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A25B47-F02B-4146-AE01-31D6D021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56" y="5523433"/>
                <a:ext cx="431015" cy="615553"/>
              </a:xfrm>
              <a:prstGeom prst="rect">
                <a:avLst/>
              </a:prstGeom>
              <a:blipFill>
                <a:blip r:embed="rId15"/>
                <a:stretch>
                  <a:fillRect r="-2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273260-5E09-4AA7-B814-DBBA0B857154}"/>
                  </a:ext>
                </a:extLst>
              </p:cNvPr>
              <p:cNvSpPr txBox="1"/>
              <p:nvPr/>
            </p:nvSpPr>
            <p:spPr>
              <a:xfrm>
                <a:off x="9067932" y="6055559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273260-5E09-4AA7-B814-DBBA0B85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932" y="6055559"/>
                <a:ext cx="353430" cy="430887"/>
              </a:xfrm>
              <a:prstGeom prst="rect">
                <a:avLst/>
              </a:prstGeom>
              <a:blipFill>
                <a:blip r:embed="rId16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3F10DA-00D3-49F3-AB60-47186D579874}"/>
              </a:ext>
            </a:extLst>
          </p:cNvPr>
          <p:cNvCxnSpPr>
            <a:cxnSpLocks/>
            <a:endCxn id="32" idx="6"/>
          </p:cNvCxnSpPr>
          <p:nvPr/>
        </p:nvCxnSpPr>
        <p:spPr>
          <a:xfrm flipH="1">
            <a:off x="9190105" y="5811828"/>
            <a:ext cx="1066555" cy="108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9CC0E-3ECC-4B04-81AD-D9BF8814D78D}"/>
                  </a:ext>
                </a:extLst>
              </p:cNvPr>
              <p:cNvSpPr txBox="1"/>
              <p:nvPr/>
            </p:nvSpPr>
            <p:spPr>
              <a:xfrm>
                <a:off x="9514942" y="6307570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9CC0E-3ECC-4B04-81AD-D9BF8814D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942" y="6307570"/>
                <a:ext cx="35343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8B8FE7B-F360-41D1-8121-E35815C69A70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5478209" y="5876067"/>
            <a:ext cx="443797" cy="239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2E6B00-7F6B-44C6-ADA4-EC6C63DCBEA5}"/>
                  </a:ext>
                </a:extLst>
              </p:cNvPr>
              <p:cNvSpPr txBox="1"/>
              <p:nvPr/>
            </p:nvSpPr>
            <p:spPr>
              <a:xfrm>
                <a:off x="867865" y="4135232"/>
                <a:ext cx="5116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2E6B00-7F6B-44C6-ADA4-EC6C63DC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5" y="4135232"/>
                <a:ext cx="511652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B6FB4883-E4CA-4A24-BECC-7C29F4B92B1E}"/>
              </a:ext>
            </a:extLst>
          </p:cNvPr>
          <p:cNvSpPr/>
          <p:nvPr/>
        </p:nvSpPr>
        <p:spPr>
          <a:xfrm>
            <a:off x="10231157" y="418175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6E0912-D06A-4C2F-B648-AFB77116C7E6}"/>
                  </a:ext>
                </a:extLst>
              </p:cNvPr>
              <p:cNvSpPr txBox="1"/>
              <p:nvPr/>
            </p:nvSpPr>
            <p:spPr>
              <a:xfrm>
                <a:off x="10446872" y="424917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6E0912-D06A-4C2F-B648-AFB77116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872" y="4249173"/>
                <a:ext cx="431015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6F521B-9635-4544-BEF7-396BE87E3CE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0654801" y="5021726"/>
            <a:ext cx="13552" cy="36764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45A2A-A7FE-4FCE-A060-25A986B83040}"/>
                  </a:ext>
                </a:extLst>
              </p:cNvPr>
              <p:cNvSpPr txBox="1"/>
              <p:nvPr/>
            </p:nvSpPr>
            <p:spPr>
              <a:xfrm>
                <a:off x="6246471" y="4196787"/>
                <a:ext cx="175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dirty="0"/>
                  <a:t>-dim Dirichlet)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45A2A-A7FE-4FCE-A060-25A986B83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71" y="4196787"/>
                <a:ext cx="1752083" cy="369332"/>
              </a:xfrm>
              <a:prstGeom prst="rect">
                <a:avLst/>
              </a:prstGeom>
              <a:blipFill>
                <a:blip r:embed="rId20"/>
                <a:stretch>
                  <a:fillRect l="-3136" t="-8197" r="-31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F237E-FD56-470C-8555-FE20543E40F4}"/>
                  </a:ext>
                </a:extLst>
              </p:cNvPr>
              <p:cNvSpPr txBox="1"/>
              <p:nvPr/>
            </p:nvSpPr>
            <p:spPr>
              <a:xfrm>
                <a:off x="6237698" y="4576352"/>
                <a:ext cx="1769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-dim Dirichlet)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F237E-FD56-470C-8555-FE20543E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698" y="4576352"/>
                <a:ext cx="1769395" cy="369332"/>
              </a:xfrm>
              <a:prstGeom prst="rect">
                <a:avLst/>
              </a:prstGeom>
              <a:blipFill>
                <a:blip r:embed="rId21"/>
                <a:stretch>
                  <a:fillRect l="-2759" t="-10000" r="-310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2EAF729-4FEB-4C42-9E68-A856FA3FC10C}"/>
              </a:ext>
            </a:extLst>
          </p:cNvPr>
          <p:cNvSpPr/>
          <p:nvPr/>
        </p:nvSpPr>
        <p:spPr>
          <a:xfrm>
            <a:off x="8097839" y="3873229"/>
            <a:ext cx="1932760" cy="86102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  <a:latin typeface="Abadi ExtraLight" panose="020B0204020104020204" pitchFamily="34" charset="0"/>
              </a:rPr>
              <a:t>Latent Dirichlet Allocation* (LDA) Topic Model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8FDB7821-1B11-4D3D-92E8-5632EC5571DE}"/>
              </a:ext>
            </a:extLst>
          </p:cNvPr>
          <p:cNvSpPr/>
          <p:nvPr/>
        </p:nvSpPr>
        <p:spPr>
          <a:xfrm>
            <a:off x="5700107" y="3543469"/>
            <a:ext cx="2265949" cy="529965"/>
          </a:xfrm>
          <a:prstGeom prst="wedgeRectCallout">
            <a:avLst>
              <a:gd name="adj1" fmla="val 56913"/>
              <a:gd name="adj2" fmla="val 703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Locally-conjugate. Easy Gibbs sampling, VI, etc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192E64-D326-4CA8-96C7-9957AF2BE87F}"/>
              </a:ext>
            </a:extLst>
          </p:cNvPr>
          <p:cNvSpPr/>
          <p:nvPr/>
        </p:nvSpPr>
        <p:spPr>
          <a:xfrm>
            <a:off x="10121345" y="3546614"/>
            <a:ext cx="1950884" cy="529965"/>
          </a:xfrm>
          <a:prstGeom prst="wedgeRectCallout">
            <a:avLst>
              <a:gd name="adj1" fmla="val -56964"/>
              <a:gd name="adj2" fmla="val 50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Somewhat similar to Dir-Mult PCA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62"/>
    </mc:Choice>
    <mc:Fallback xmlns="">
      <p:transition spd="slow" advTm="433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0" grpId="0"/>
      <p:bldP spid="52" grpId="0"/>
      <p:bldP spid="57" grpId="0" animBg="1"/>
      <p:bldP spid="59" grpId="0"/>
      <p:bldP spid="62" grpId="0" animBg="1"/>
      <p:bldP spid="3" grpId="0"/>
      <p:bldP spid="63" grpId="0"/>
      <p:bldP spid="64" grpId="0"/>
      <p:bldP spid="65" grpId="0" animBg="1"/>
      <p:bldP spid="55" grpId="0" animBg="1"/>
      <p:bldP spid="30" grpId="0" animBg="1"/>
      <p:bldP spid="32" grpId="0" animBg="1"/>
      <p:bldP spid="34" grpId="0" animBg="1"/>
      <p:bldP spid="36" grpId="0" animBg="1"/>
      <p:bldP spid="38" grpId="0"/>
      <p:bldP spid="40" grpId="0"/>
      <p:bldP spid="41" grpId="0"/>
      <p:bldP spid="42" grpId="0"/>
      <p:bldP spid="56" grpId="0"/>
      <p:bldP spid="66" grpId="0"/>
      <p:bldP spid="68" grpId="0" animBg="1"/>
      <p:bldP spid="69" grpId="0"/>
      <p:bldP spid="21" grpId="0"/>
      <p:bldP spid="72" grpId="0" animBg="1"/>
      <p:bldP spid="74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 very widely used probabilistic model for text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Nice and easy insights into the text collection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b="0" dirty="0">
                    <a:latin typeface="Abadi Extra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𝑘𝑉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can be interpreted as topic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prob. of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in topic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𝑑𝐾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: how much each topic is present in document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(topic distribution)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also has a similar interpretation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Dirichlet Allocation (LDA)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32FAD-2758-496A-BF47-F344A666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086" y="580432"/>
            <a:ext cx="3465551" cy="1323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24C02-9EF2-4F91-847D-7FF5AED91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19" y="3429000"/>
            <a:ext cx="5837144" cy="32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95A63-8954-4E4E-A83C-116E7E3F8C53}"/>
                  </a:ext>
                </a:extLst>
              </p:cNvPr>
              <p:cNvSpPr txBox="1"/>
              <p:nvPr/>
            </p:nvSpPr>
            <p:spPr>
              <a:xfrm>
                <a:off x="320297" y="3909552"/>
                <a:ext cx="312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95A63-8954-4E4E-A83C-116E7E3F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97" y="3909552"/>
                <a:ext cx="312008" cy="276999"/>
              </a:xfrm>
              <a:prstGeom prst="rect">
                <a:avLst/>
              </a:prstGeom>
              <a:blipFill>
                <a:blip r:embed="rId8"/>
                <a:stretch>
                  <a:fillRect l="-27451" r="-588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23C6D4-DBEF-499D-A1A5-AC4ADBA41F02}"/>
                  </a:ext>
                </a:extLst>
              </p:cNvPr>
              <p:cNvSpPr txBox="1"/>
              <p:nvPr/>
            </p:nvSpPr>
            <p:spPr>
              <a:xfrm>
                <a:off x="314974" y="4667103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23C6D4-DBEF-499D-A1A5-AC4ADBA4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4" y="4667103"/>
                <a:ext cx="317331" cy="276999"/>
              </a:xfrm>
              <a:prstGeom prst="rect">
                <a:avLst/>
              </a:prstGeom>
              <a:blipFill>
                <a:blip r:embed="rId9"/>
                <a:stretch>
                  <a:fillRect l="-26923" r="-576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9B029D-9501-472F-808B-CFB3C9A17F23}"/>
                  </a:ext>
                </a:extLst>
              </p:cNvPr>
              <p:cNvSpPr txBox="1"/>
              <p:nvPr/>
            </p:nvSpPr>
            <p:spPr>
              <a:xfrm>
                <a:off x="290388" y="5286154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9B029D-9501-472F-808B-CFB3C9A17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8" y="5286154"/>
                <a:ext cx="317331" cy="276999"/>
              </a:xfrm>
              <a:prstGeom prst="rect">
                <a:avLst/>
              </a:prstGeom>
              <a:blipFill>
                <a:blip r:embed="rId10"/>
                <a:stretch>
                  <a:fillRect l="-26923" r="-576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B07FDC-16A2-4D26-8B24-168290642CAE}"/>
                  </a:ext>
                </a:extLst>
              </p:cNvPr>
              <p:cNvSpPr txBox="1"/>
              <p:nvPr/>
            </p:nvSpPr>
            <p:spPr>
              <a:xfrm>
                <a:off x="314973" y="5987236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B07FDC-16A2-4D26-8B24-16829064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3" y="5987236"/>
                <a:ext cx="317331" cy="276999"/>
              </a:xfrm>
              <a:prstGeom prst="rect">
                <a:avLst/>
              </a:prstGeom>
              <a:blipFill>
                <a:blip r:embed="rId11"/>
                <a:stretch>
                  <a:fillRect l="-25000" r="-576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0C3835-AC2E-4587-B25D-4A9A92E5A013}"/>
              </a:ext>
            </a:extLst>
          </p:cNvPr>
          <p:cNvSpPr txBox="1"/>
          <p:nvPr/>
        </p:nvSpPr>
        <p:spPr>
          <a:xfrm>
            <a:off x="5513851" y="5132266"/>
            <a:ext cx="931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Distribution over topics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F8172D-6BAF-4604-8619-48D1CA35E028}"/>
              </a:ext>
            </a:extLst>
          </p:cNvPr>
          <p:cNvSpPr txBox="1"/>
          <p:nvPr/>
        </p:nvSpPr>
        <p:spPr>
          <a:xfrm>
            <a:off x="4715274" y="5694848"/>
            <a:ext cx="931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Word-topic assignments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85762E-1F4B-4BC8-95B5-60B74476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96" y="3801859"/>
            <a:ext cx="5158054" cy="22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78BF7429-A99D-45D6-B98C-0330D17977AE}"/>
              </a:ext>
            </a:extLst>
          </p:cNvPr>
          <p:cNvSpPr/>
          <p:nvPr/>
        </p:nvSpPr>
        <p:spPr>
          <a:xfrm>
            <a:off x="9355742" y="2889285"/>
            <a:ext cx="2753103" cy="784384"/>
          </a:xfrm>
          <a:prstGeom prst="wedgeRectCallout">
            <a:avLst>
              <a:gd name="adj1" fmla="val -37538"/>
              <a:gd name="adj2" fmla="val 661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15 most frequent (most probable) words from four most prominent topics in this doc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BB14E352-C96B-42BA-806F-DEE5ADDC3481}"/>
              </a:ext>
            </a:extLst>
          </p:cNvPr>
          <p:cNvSpPr/>
          <p:nvPr/>
        </p:nvSpPr>
        <p:spPr>
          <a:xfrm>
            <a:off x="6762194" y="5995724"/>
            <a:ext cx="1903598" cy="563687"/>
          </a:xfrm>
          <a:prstGeom prst="wedgeRectCallout">
            <a:avLst>
              <a:gd name="adj1" fmla="val -1839"/>
              <a:gd name="adj2" fmla="val -784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Topic distribution for the document on left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10078A61-BE4E-4126-8CF2-775EB4658663}"/>
              </a:ext>
            </a:extLst>
          </p:cNvPr>
          <p:cNvSpPr/>
          <p:nvPr/>
        </p:nvSpPr>
        <p:spPr>
          <a:xfrm>
            <a:off x="6684354" y="3251505"/>
            <a:ext cx="2586783" cy="480552"/>
          </a:xfrm>
          <a:prstGeom prst="wedgeRectCallout">
            <a:avLst>
              <a:gd name="adj1" fmla="val 54817"/>
              <a:gd name="adj2" fmla="val -155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 topic is a set of words that tend to co-occur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9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24"/>
    </mc:Choice>
    <mc:Fallback xmlns="">
      <p:transition spd="slow" advTm="29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9" grpId="0"/>
      <p:bldP spid="49" grpId="0"/>
      <p:bldP spid="51" grpId="0" animBg="1"/>
      <p:bldP spid="54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LDA is locally conjugate. Many inference methods (VI, variational EM, Gibbs </a:t>
                </a:r>
                <a:r>
                  <a:rPr lang="en-IN" sz="2600" dirty="0" err="1">
                    <a:latin typeface="Abadi ExtraLight" panose="020B0204020104020204" pitchFamily="34" charset="0"/>
                  </a:rPr>
                  <a:t>samp</a:t>
                </a:r>
                <a:r>
                  <a:rPr lang="en-IN" sz="2600" dirty="0">
                    <a:latin typeface="Abadi ExtraLight" panose="020B0204020104020204" pitchFamily="34" charset="0"/>
                  </a:rPr>
                  <a:t>, etc)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even collapse some variables and do collapsed Gibbs or collapsed VB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E.g., collapse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(if needed, these can be approximated using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Many ways to evaluate how well LDA performs on some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Extrinsic measures: Perform LDA and use its output for another task (e.g., classification)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Perplexity is another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intrinsic</a:t>
                </a:r>
                <a:r>
                  <a:rPr lang="en-GB" dirty="0">
                    <a:latin typeface="Abadi ExtraLight" panose="020B0204020104020204" pitchFamily="34" charset="0"/>
                  </a:rPr>
                  <a:t> measure to evaluate LDA-style models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LDA: Inference and Evaluation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B7F0DE-796C-41BD-883F-6775737E7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260" y="84000"/>
            <a:ext cx="2741346" cy="104678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94AE6A6-06D2-491F-ABDE-D70FBF63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73" y="1674410"/>
            <a:ext cx="9941357" cy="6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F29C930-DF22-4345-82DF-D15CBE0A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88" y="5313818"/>
            <a:ext cx="6534035" cy="10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A85B4ED9-8C4B-4CAD-9C39-1E27164C1CB1}"/>
                  </a:ext>
                </a:extLst>
              </p:cNvPr>
              <p:cNvSpPr/>
              <p:nvPr/>
            </p:nvSpPr>
            <p:spPr>
              <a:xfrm>
                <a:off x="2785531" y="5061492"/>
                <a:ext cx="1903598" cy="314454"/>
              </a:xfrm>
              <a:prstGeom prst="wedgeRectCallout">
                <a:avLst>
                  <a:gd name="adj1" fmla="val 43891"/>
                  <a:gd name="adj2" fmla="val 997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Test set with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docs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A85B4ED9-8C4B-4CAD-9C39-1E27164C1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31" y="5061492"/>
                <a:ext cx="1903598" cy="314454"/>
              </a:xfrm>
              <a:prstGeom prst="wedgeRectCallout">
                <a:avLst>
                  <a:gd name="adj1" fmla="val 43891"/>
                  <a:gd name="adj2" fmla="val 99730"/>
                </a:avLst>
              </a:prstGeom>
              <a:blipFill>
                <a:blip r:embed="rId7"/>
                <a:stretch>
                  <a:fillRect l="-1587" t="-36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2485C21-B599-4BFB-8746-063669750DBB}"/>
                  </a:ext>
                </a:extLst>
              </p:cNvPr>
              <p:cNvSpPr/>
              <p:nvPr/>
            </p:nvSpPr>
            <p:spPr>
              <a:xfrm>
                <a:off x="8205134" y="4809167"/>
                <a:ext cx="2577472" cy="504651"/>
              </a:xfrm>
              <a:prstGeom prst="wedgeRectCallout">
                <a:avLst>
                  <a:gd name="adj1" fmla="val -42957"/>
                  <a:gd name="adj2" fmla="val 78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Marginal likelihood of all words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test doc</a:t>
                </a: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2485C21-B599-4BFB-8746-063669750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134" y="4809167"/>
                <a:ext cx="2577472" cy="504651"/>
              </a:xfrm>
              <a:prstGeom prst="wedgeRectCallout">
                <a:avLst>
                  <a:gd name="adj1" fmla="val -42957"/>
                  <a:gd name="adj2" fmla="val 78793"/>
                </a:avLst>
              </a:prstGeom>
              <a:blipFill>
                <a:blip r:embed="rId8"/>
                <a:stretch>
                  <a:fillRect l="-1174" t="-80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D24FC4EE-8821-4011-8A97-179BFF34A2A7}"/>
              </a:ext>
            </a:extLst>
          </p:cNvPr>
          <p:cNvSpPr/>
          <p:nvPr/>
        </p:nvSpPr>
        <p:spPr>
          <a:xfrm>
            <a:off x="1146049" y="5375946"/>
            <a:ext cx="1436218" cy="314454"/>
          </a:xfrm>
          <a:prstGeom prst="wedgeRectCallout">
            <a:avLst>
              <a:gd name="adj1" fmla="val 50040"/>
              <a:gd name="adj2" fmla="val 1067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Lower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73"/>
    </mc:Choice>
    <mc:Fallback xmlns="">
      <p:transition spd="slow" advTm="413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LDA: Limitations and Extensions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LDA assumes topics remain static over time (improvement: Dynamic Topic Model)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LDA assumes topics are uncorrelated (improvement: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Corr</a:t>
                </a:r>
                <a:r>
                  <a:rPr lang="en-GB" sz="2600" dirty="0">
                    <a:latin typeface="Abadi ExtraLight" panose="020B0204020104020204" pitchFamily="34" charset="0"/>
                  </a:rPr>
                  <a:t>-LDA)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logistic normal </a:t>
                </a:r>
                <a:r>
                  <a:rPr lang="en-GB" sz="2200" dirty="0">
                    <a:latin typeface="Abadi ExtraLight" panose="020B0204020104020204" pitchFamily="34" charset="0"/>
                  </a:rPr>
                  <a:t>distribution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Light" panose="020B0204020104020204" pitchFamily="34" charset="0"/>
                  </a:rPr>
                  <a:t>cov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matrix of log-normal makes component correlated)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LDA ignores the sequential structure in the text (improvement: HMM-LDA)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5C35C-786C-4D1C-BAF6-6D02E5DA3716}"/>
                  </a:ext>
                </a:extLst>
              </p:cNvPr>
              <p:cNvSpPr txBox="1"/>
              <p:nvPr/>
            </p:nvSpPr>
            <p:spPr>
              <a:xfrm>
                <a:off x="2855257" y="1850732"/>
                <a:ext cx="2675348" cy="3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5C35C-786C-4D1C-BAF6-6D02E5DA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57" y="1850732"/>
                <a:ext cx="2675348" cy="393569"/>
              </a:xfrm>
              <a:prstGeom prst="rect">
                <a:avLst/>
              </a:prstGeom>
              <a:blipFill>
                <a:blip r:embed="rId6"/>
                <a:stretch>
                  <a:fillRect l="-228" r="-2961" b="-31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1E291-C592-4B36-9016-83F78E0A5AD9}"/>
                  </a:ext>
                </a:extLst>
              </p:cNvPr>
              <p:cNvSpPr txBox="1"/>
              <p:nvPr/>
            </p:nvSpPr>
            <p:spPr>
              <a:xfrm>
                <a:off x="5921133" y="1831317"/>
                <a:ext cx="1719958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1E291-C592-4B36-9016-83F78E0A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33" y="1831317"/>
                <a:ext cx="1719958" cy="381386"/>
              </a:xfrm>
              <a:prstGeom prst="rect">
                <a:avLst/>
              </a:prstGeom>
              <a:blipFill>
                <a:blip r:embed="rId7"/>
                <a:stretch>
                  <a:fillRect l="-5674" r="-6028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A272BA2-3398-4F7F-8364-A7EF0507B55D}"/>
                  </a:ext>
                </a:extLst>
              </p:cNvPr>
              <p:cNvSpPr/>
              <p:nvPr/>
            </p:nvSpPr>
            <p:spPr>
              <a:xfrm>
                <a:off x="7834697" y="1732151"/>
                <a:ext cx="2886964" cy="563687"/>
              </a:xfrm>
              <a:prstGeom prst="wedgeRectCallout">
                <a:avLst>
                  <a:gd name="adj1" fmla="val -59457"/>
                  <a:gd name="adj2" fmla="val -7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Simplex transformation (convert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into a probability vector)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A272BA2-3398-4F7F-8364-A7EF0507B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97" y="1732151"/>
                <a:ext cx="2886964" cy="563687"/>
              </a:xfrm>
              <a:prstGeom prst="wedgeRectCallout">
                <a:avLst>
                  <a:gd name="adj1" fmla="val -59457"/>
                  <a:gd name="adj2" fmla="val -726"/>
                </a:avLst>
              </a:prstGeom>
              <a:blipFill>
                <a:blip r:embed="rId8"/>
                <a:stretch>
                  <a:fillRect t="-4167" b="-13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498729F-839F-4DFF-9378-A87A814763F7}"/>
              </a:ext>
            </a:extLst>
          </p:cNvPr>
          <p:cNvSpPr/>
          <p:nvPr/>
        </p:nvSpPr>
        <p:spPr>
          <a:xfrm>
            <a:off x="526675" y="1754892"/>
            <a:ext cx="2184327" cy="766090"/>
          </a:xfrm>
          <a:prstGeom prst="wedgeRectCallout">
            <a:avLst>
              <a:gd name="adj1" fmla="val 57422"/>
              <a:gd name="adj2" fmla="val -110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Assume a first-order Markov evolution for each topic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B7A3A-B7C4-431D-968E-646CF00AC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06" y="2824263"/>
            <a:ext cx="7930799" cy="1338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A28F9-F756-48B6-B3BA-535C18C1F4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1708" y="2410099"/>
            <a:ext cx="2886963" cy="2467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7DE7C5-55B4-4BBC-9C1B-482071D71663}"/>
              </a:ext>
            </a:extLst>
          </p:cNvPr>
          <p:cNvSpPr txBox="1"/>
          <p:nvPr/>
        </p:nvSpPr>
        <p:spPr>
          <a:xfrm>
            <a:off x="2894193" y="4180735"/>
            <a:ext cx="341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Evolution of topic “Neuroscience”</a:t>
            </a:r>
          </a:p>
          <a:p>
            <a:r>
              <a:rPr lang="en-IN" dirty="0">
                <a:latin typeface="Abadi ExtraLight" panose="020B0204020104020204" pitchFamily="34" charset="0"/>
              </a:rPr>
              <a:t>(learned from the journal Science)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6E36F-4C56-4E3C-B20A-0B45FEF44D1E}"/>
              </a:ext>
            </a:extLst>
          </p:cNvPr>
          <p:cNvSpPr txBox="1"/>
          <p:nvPr/>
        </p:nvSpPr>
        <p:spPr>
          <a:xfrm>
            <a:off x="90152" y="6626180"/>
            <a:ext cx="3613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Fig courtesy: Dynamic Topic Models (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 and Lafferty, 2006)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50"/>
    </mc:Choice>
    <mc:Fallback xmlns="">
      <p:transition spd="slow" advTm="36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 Extensions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LDA for non-text data, e.g.,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Each image can be represented as a bag of “visual words” and LDA can be applied</a:t>
            </a: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Supervised/</a:t>
            </a:r>
            <a:r>
              <a:rPr lang="en-GB" sz="2600" dirty="0" err="1">
                <a:latin typeface="Abadi ExtraLight" panose="020B0204020104020204" pitchFamily="34" charset="0"/>
              </a:rPr>
              <a:t>Labeled</a:t>
            </a:r>
            <a:r>
              <a:rPr lang="en-GB" sz="2600" dirty="0">
                <a:latin typeface="Abadi ExtraLight" panose="020B0204020104020204" pitchFamily="34" charset="0"/>
              </a:rPr>
              <a:t> LDA (when we have </a:t>
            </a:r>
            <a:r>
              <a:rPr lang="en-GB" sz="2600" dirty="0" err="1">
                <a:latin typeface="Abadi ExtraLight" panose="020B0204020104020204" pitchFamily="34" charset="0"/>
              </a:rPr>
              <a:t>have</a:t>
            </a:r>
            <a:r>
              <a:rPr lang="en-GB" sz="2600" dirty="0">
                <a:latin typeface="Abadi ExtraLight" panose="020B0204020104020204" pitchFamily="34" charset="0"/>
              </a:rPr>
              <a:t> a label for each document)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LDA for paired/multimodality data (e.g., images and text caption)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LDA for graph-structured data instead of documents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B09636-4D35-46F3-83AB-0C8369E6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6" y="3940515"/>
            <a:ext cx="6912258" cy="27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E52B2-0BF0-460A-9370-D4C6263D72F9}"/>
              </a:ext>
            </a:extLst>
          </p:cNvPr>
          <p:cNvSpPr txBox="1"/>
          <p:nvPr/>
        </p:nvSpPr>
        <p:spPr>
          <a:xfrm>
            <a:off x="1951150" y="3501381"/>
            <a:ext cx="392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Plate diagrams for some LDA extensions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2E289-4194-4252-BB8A-1653FDE5843D}"/>
              </a:ext>
            </a:extLst>
          </p:cNvPr>
          <p:cNvCxnSpPr>
            <a:cxnSpLocks/>
          </p:cNvCxnSpPr>
          <p:nvPr/>
        </p:nvCxnSpPr>
        <p:spPr>
          <a:xfrm>
            <a:off x="7676743" y="2926080"/>
            <a:ext cx="0" cy="390184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124169-4809-4AB2-9229-F111D297955F}"/>
              </a:ext>
            </a:extLst>
          </p:cNvPr>
          <p:cNvCxnSpPr>
            <a:cxnSpLocks/>
          </p:cNvCxnSpPr>
          <p:nvPr/>
        </p:nvCxnSpPr>
        <p:spPr>
          <a:xfrm flipH="1">
            <a:off x="7676744" y="2926080"/>
            <a:ext cx="4515256" cy="1625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7A71B-50F1-4A16-BCB9-763FB1163307}"/>
                  </a:ext>
                </a:extLst>
              </p:cNvPr>
              <p:cNvSpPr txBox="1"/>
              <p:nvPr/>
            </p:nvSpPr>
            <p:spPr>
              <a:xfrm>
                <a:off x="7707585" y="2987844"/>
                <a:ext cx="448441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Light" panose="020B0204020104020204" pitchFamily="34" charset="0"/>
                  </a:rPr>
                  <a:t>LDA is also equivalent to doing a non-negative matrix fact. of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word-document matrix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using a Poisson likelihood model*</a:t>
                </a:r>
              </a:p>
              <a:p>
                <a:endParaRPr lang="en-IN" dirty="0">
                  <a:latin typeface="Abadi ExtraLight" panose="020B0204020104020204" pitchFamily="34" charset="0"/>
                </a:endParaRPr>
              </a:p>
              <a:p>
                <a:endParaRPr lang="en-IN" dirty="0">
                  <a:latin typeface="Abadi ExtraLight" panose="020B0204020104020204" pitchFamily="34" charset="0"/>
                </a:endParaRPr>
              </a:p>
              <a:p>
                <a:endParaRPr lang="en-IN" dirty="0">
                  <a:latin typeface="Abadi Extra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IN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IN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can be given any non-negative priors (Dirichlet/gamma)</a:t>
                </a:r>
              </a:p>
              <a:p>
                <a:endParaRPr lang="en-IN" dirty="0">
                  <a:latin typeface="Abadi ExtraLight" panose="020B0204020104020204" pitchFamily="34" charset="0"/>
                </a:endParaRPr>
              </a:p>
              <a:p>
                <a:r>
                  <a:rPr lang="en-IN" dirty="0">
                    <a:latin typeface="Abadi ExtraLight" panose="020B0204020104020204" pitchFamily="34" charset="0"/>
                  </a:rPr>
                  <a:t>This can be extended to “deep” matrix factorization** (modeling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using many layers)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7A71B-50F1-4A16-BCB9-763FB1163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85" y="2987844"/>
                <a:ext cx="4484413" cy="3139321"/>
              </a:xfrm>
              <a:prstGeom prst="rect">
                <a:avLst/>
              </a:prstGeom>
              <a:blipFill>
                <a:blip r:embed="rId4"/>
                <a:stretch>
                  <a:fillRect l="-1087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ADC49-3ED0-4DAC-8603-77E65A5DB3B4}"/>
                  </a:ext>
                </a:extLst>
              </p:cNvPr>
              <p:cNvSpPr txBox="1"/>
              <p:nvPr/>
            </p:nvSpPr>
            <p:spPr>
              <a:xfrm>
                <a:off x="8383057" y="4054850"/>
                <a:ext cx="2814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Poisson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𝚽𝚯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ADC49-3ED0-4DAC-8603-77E65A5D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057" y="4054850"/>
                <a:ext cx="281403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DB0BD1-2C1A-4241-986B-D271EB57FDE8}"/>
              </a:ext>
            </a:extLst>
          </p:cNvPr>
          <p:cNvSpPr txBox="1"/>
          <p:nvPr/>
        </p:nvSpPr>
        <p:spPr>
          <a:xfrm>
            <a:off x="7676743" y="6151810"/>
            <a:ext cx="3152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*Sec 4 and 5 of “Beta-Negative Binomial Process and Poisson Factor Analysis” (Zhou et al, 2012)</a:t>
            </a:r>
            <a:endParaRPr lang="en-IN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D193A8-D23E-4745-911B-C8774F73064F}"/>
              </a:ext>
            </a:extLst>
          </p:cNvPr>
          <p:cNvSpPr txBox="1"/>
          <p:nvPr/>
        </p:nvSpPr>
        <p:spPr>
          <a:xfrm>
            <a:off x="7607515" y="6614049"/>
            <a:ext cx="3352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** Poisson-gamma belief networks” (Zhou et al, 2015)</a:t>
            </a:r>
            <a:endParaRPr lang="en-IN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C9DAB7-5285-AA47-AD87-F26DD3FF8CB7}"/>
                  </a:ext>
                </a:extLst>
              </p:cNvPr>
              <p:cNvSpPr txBox="1"/>
              <p:nvPr/>
            </p:nvSpPr>
            <p:spPr>
              <a:xfrm>
                <a:off x="6586109" y="119784"/>
                <a:ext cx="537236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Also: “Neural” Topic Models are 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popular nowadays (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mapping and vice-versa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modeled via deep nets). Also, some topic models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use pre-computed word-embeddings rather than one-hot 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Representation of each word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C9DAB7-5285-AA47-AD87-F26DD3FF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09" y="119784"/>
                <a:ext cx="5372368" cy="1477328"/>
              </a:xfrm>
              <a:prstGeom prst="rect">
                <a:avLst/>
              </a:prstGeom>
              <a:blipFill>
                <a:blip r:embed="rId8"/>
                <a:stretch>
                  <a:fillRect l="-907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42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44"/>
    </mc:Choice>
    <mc:Fallback xmlns="">
      <p:transition spd="slow" advTm="432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/>
      <p:bldP spid="3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4C23-A6F9-7AFD-1C3A-074173B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604B-49D6-354D-2C60-B0786947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537C45-D6A0-C7B7-8651-CBBE4025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Probabilistic modeling provides a natural way to think about models of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Many benefits as compared to non-probabilistic approaches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Easier to model and leverage </a:t>
            </a:r>
            <a:r>
              <a:rPr lang="en-GB" sz="2200" dirty="0">
                <a:solidFill>
                  <a:srgbClr val="0000FF"/>
                </a:solidFill>
                <a:latin typeface="Abadi ExtraLight" panose="020B0204020104020204" pitchFamily="34" charset="0"/>
              </a:rPr>
              <a:t>uncertainty</a:t>
            </a:r>
            <a:r>
              <a:rPr lang="en-GB" sz="2200" dirty="0">
                <a:latin typeface="Abadi ExtraLight" panose="020B0204020104020204" pitchFamily="34" charset="0"/>
              </a:rPr>
              <a:t> in data/parameters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Principle of </a:t>
            </a:r>
            <a:r>
              <a:rPr lang="en-GB" sz="2200" dirty="0">
                <a:solidFill>
                  <a:srgbClr val="0000FF"/>
                </a:solidFill>
                <a:latin typeface="Abadi ExtraLight" panose="020B0204020104020204" pitchFamily="34" charset="0"/>
              </a:rPr>
              <a:t>marginalization</a:t>
            </a:r>
            <a:r>
              <a:rPr lang="en-GB" sz="2200" dirty="0">
                <a:latin typeface="Abadi ExtraLight" panose="020B0204020104020204" pitchFamily="34" charset="0"/>
              </a:rPr>
              <a:t> while making prediction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Easier to encode </a:t>
            </a:r>
            <a:r>
              <a:rPr lang="en-GB" sz="2200" dirty="0">
                <a:solidFill>
                  <a:srgbClr val="0000FF"/>
                </a:solidFill>
                <a:latin typeface="Abadi ExtraLight" panose="020B0204020104020204" pitchFamily="34" charset="0"/>
              </a:rPr>
              <a:t>prior knowledge</a:t>
            </a:r>
            <a:r>
              <a:rPr lang="en-GB" sz="2200" dirty="0">
                <a:latin typeface="Abadi ExtraLight" panose="020B0204020104020204" pitchFamily="34" charset="0"/>
              </a:rPr>
              <a:t> about the problem (via prior/likelihood distributions)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Easier to handle </a:t>
            </a:r>
            <a:r>
              <a:rPr lang="en-GB" sz="2200" dirty="0">
                <a:solidFill>
                  <a:srgbClr val="0000FF"/>
                </a:solidFill>
                <a:latin typeface="Abadi ExtraLight" panose="020B0204020104020204" pitchFamily="34" charset="0"/>
              </a:rPr>
              <a:t>missing data</a:t>
            </a:r>
            <a:r>
              <a:rPr lang="en-GB" sz="2200" dirty="0">
                <a:latin typeface="Abadi ExtraLight" panose="020B0204020104020204" pitchFamily="34" charset="0"/>
              </a:rPr>
              <a:t> (by marginalizing it out if possible, or by treating as latent variable)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Easier to build complex models can be neatly combining/extending simpler probabilistic models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Easier to learn the “right model” (hyperparameter estimation, nonparametric Bayesian models)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Light" panose="020B0204020104020204" pitchFamily="34" charset="0"/>
              </a:rPr>
              <a:t>Bayesian approaches</a:t>
            </a:r>
            <a:r>
              <a:rPr lang="en-GB" sz="2600" dirty="0">
                <a:latin typeface="Abadi ExtraLight" panose="020B0204020104020204" pitchFamily="34" charset="0"/>
              </a:rPr>
              <a:t> as well as single model based uncertainty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Uncertainty is important but proper calibration of uncertainty is also important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Fast-moving field, lots of recent advances on new models and inference methods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9203B7D8-18FB-46CA-D35B-080ED7FF9C85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2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620" y="442520"/>
            <a:ext cx="7308760" cy="652501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77EC8-070C-47D9-9B61-BC85DFD9E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73" y="1213002"/>
            <a:ext cx="9287436" cy="4953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1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today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Wrap-up of nonparametric Bayesian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Shrinkage-based construction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0000"/>
                </a:solidFill>
                <a:latin typeface="Abadi ExtraLight" panose="020B0204020104020204" pitchFamily="34" charset="0"/>
              </a:rPr>
              <a:t>Stick-breaking process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FF0000"/>
                </a:solidFill>
                <a:latin typeface="Abadi ExtraLight" panose="020B0204020104020204" pitchFamily="34" charset="0"/>
              </a:rPr>
              <a:t>Multiplicative gamma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Simulation based inference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A classic latent variable model: Topic Model (Latent Dirichlet Allocation)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4"/>
    </mc:Choice>
    <mc:Fallback xmlns="">
      <p:transition spd="slow" advTm="884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Mixture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Consider a finite mixture model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components with params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In the finite case, we can assume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Dirichlet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We can make it a nonparametric model by making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infinite-dimensional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to construct such a vector? Is there an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infinite dimensional Dirichlet distribution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?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535" b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9E47B-F87D-4F75-A1F0-4DED8AA1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5" y="1817765"/>
            <a:ext cx="4443878" cy="1910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23E74-2358-4311-B5B6-13B2A00DB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26" y="2303526"/>
            <a:ext cx="1709853" cy="33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D9ACA-0C0B-4BBC-9E53-573E8CEB4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084" y="2609238"/>
            <a:ext cx="2494271" cy="1322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CB668BA-D59E-4107-A9A1-209F8B8B6B8E}"/>
                  </a:ext>
                </a:extLst>
              </p:cNvPr>
              <p:cNvSpPr/>
              <p:nvPr/>
            </p:nvSpPr>
            <p:spPr>
              <a:xfrm>
                <a:off x="6127479" y="2074686"/>
                <a:ext cx="1984917" cy="730423"/>
              </a:xfrm>
              <a:prstGeom prst="wedgeRectCallout">
                <a:avLst>
                  <a:gd name="adj1" fmla="val 31868"/>
                  <a:gd name="adj2" fmla="val 86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a representation of this mixture distribution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CB668BA-D59E-4107-A9A1-209F8B8B6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79" y="2074686"/>
                <a:ext cx="1984917" cy="730423"/>
              </a:xfrm>
              <a:prstGeom prst="wedgeRectCallout">
                <a:avLst>
                  <a:gd name="adj1" fmla="val 31868"/>
                  <a:gd name="adj2" fmla="val 86968"/>
                </a:avLst>
              </a:prstGeom>
              <a:blipFill>
                <a:blip r:embed="rId7"/>
                <a:stretch>
                  <a:fillRect l="-1216" t="-53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7D52272-AEAF-4BAF-8BD5-727BBFFDF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6930" y="5183902"/>
            <a:ext cx="4003241" cy="947967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6864D31-F067-45F2-8E13-566CD89A7188}"/>
              </a:ext>
            </a:extLst>
          </p:cNvPr>
          <p:cNvSpPr/>
          <p:nvPr/>
        </p:nvSpPr>
        <p:spPr>
          <a:xfrm>
            <a:off x="617034" y="5183902"/>
            <a:ext cx="2964774" cy="947966"/>
          </a:xfrm>
          <a:prstGeom prst="wedgeRectCallout">
            <a:avLst>
              <a:gd name="adj1" fmla="val 59099"/>
              <a:gd name="adj2" fmla="val -17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In practice, only a finite of these will have nonzero values, and others will shrink to very small (or zero), as we will see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5C835-3BCB-4785-B260-1CDF0AFA6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5175" y="5244602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82B88AC-D815-47B8-9133-5A5599739FDA}"/>
              </a:ext>
            </a:extLst>
          </p:cNvPr>
          <p:cNvSpPr/>
          <p:nvPr/>
        </p:nvSpPr>
        <p:spPr>
          <a:xfrm>
            <a:off x="9282991" y="5116875"/>
            <a:ext cx="1712184" cy="543312"/>
          </a:xfrm>
          <a:prstGeom prst="wedgeRectCallout">
            <a:avLst>
              <a:gd name="adj1" fmla="val 67869"/>
              <a:gd name="adj2" fmla="val 438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Indeed. Called a “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EDC07DA-DC9A-4F5E-834B-A476842770D9}"/>
              </a:ext>
            </a:extLst>
          </p:cNvPr>
          <p:cNvSpPr/>
          <p:nvPr/>
        </p:nvSpPr>
        <p:spPr>
          <a:xfrm>
            <a:off x="8266770" y="5829527"/>
            <a:ext cx="2921620" cy="273761"/>
          </a:xfrm>
          <a:prstGeom prst="wedgeRectCallout">
            <a:avLst>
              <a:gd name="adj1" fmla="val 40930"/>
              <a:gd name="adj2" fmla="val -1321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Related: 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“Stick-breaking Process”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22F0FBA-097F-491E-BE3D-5A6FA6E57B90}"/>
                  </a:ext>
                </a:extLst>
              </p:cNvPr>
              <p:cNvSpPr/>
              <p:nvPr/>
            </p:nvSpPr>
            <p:spPr>
              <a:xfrm>
                <a:off x="8344316" y="1686860"/>
                <a:ext cx="3353080" cy="863781"/>
              </a:xfrm>
              <a:prstGeom prst="wedgeRectCallout">
                <a:avLst>
                  <a:gd name="adj1" fmla="val -61679"/>
                  <a:gd name="adj2" fmla="val 401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Defined by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locations or “atoms” with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with respective selection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22F0FBA-097F-491E-BE3D-5A6FA6E57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316" y="1686860"/>
                <a:ext cx="3353080" cy="863781"/>
              </a:xfrm>
              <a:prstGeom prst="wedgeRectCallout">
                <a:avLst>
                  <a:gd name="adj1" fmla="val -61679"/>
                  <a:gd name="adj2" fmla="val 40136"/>
                </a:avLst>
              </a:prstGeom>
              <a:blipFill>
                <a:blip r:embed="rId10"/>
                <a:stretch>
                  <a:fillRect t="-694" b="-69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45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49"/>
    </mc:Choice>
    <mc:Fallback xmlns="">
      <p:transition spd="slow" advTm="28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Mixture Models: Two Equivalent Views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A5354-9586-4148-835D-CE28724D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" y="1212769"/>
            <a:ext cx="3125221" cy="2843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93C70-384A-45F1-AECC-00092721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16" y="1161879"/>
            <a:ext cx="2677432" cy="2994002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AAB8EBC-12BE-451F-A3E0-213ABBD01ABE}"/>
              </a:ext>
            </a:extLst>
          </p:cNvPr>
          <p:cNvSpPr/>
          <p:nvPr/>
        </p:nvSpPr>
        <p:spPr>
          <a:xfrm>
            <a:off x="3075554" y="877113"/>
            <a:ext cx="2518682" cy="920137"/>
          </a:xfrm>
          <a:prstGeom prst="wedgeRectCallout">
            <a:avLst>
              <a:gd name="adj1" fmla="val -55524"/>
              <a:gd name="adj2" fmla="val 28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Prior (a.k.a. “base distribution” for the parameters of each mixture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5448301-877C-4315-8434-A4A32D518AFD}"/>
                  </a:ext>
                </a:extLst>
              </p:cNvPr>
              <p:cNvSpPr/>
              <p:nvPr/>
            </p:nvSpPr>
            <p:spPr>
              <a:xfrm>
                <a:off x="3364181" y="1916445"/>
                <a:ext cx="2625914" cy="742435"/>
              </a:xfrm>
              <a:prstGeom prst="wedgeRectCallout">
                <a:avLst>
                  <a:gd name="adj1" fmla="val -1752"/>
                  <a:gd name="adj2" fmla="val -804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can be NIW if each component is a Gaussian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5448301-877C-4315-8434-A4A32D518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81" y="1916445"/>
                <a:ext cx="2625914" cy="742435"/>
              </a:xfrm>
              <a:prstGeom prst="wedgeRectCallout">
                <a:avLst>
                  <a:gd name="adj1" fmla="val -1752"/>
                  <a:gd name="adj2" fmla="val -80433"/>
                </a:avLst>
              </a:prstGeom>
              <a:blipFill>
                <a:blip r:embed="rId5"/>
                <a:stretch>
                  <a:fillRect l="-1152" r="-2304" b="-10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BD50D-5E21-4904-81C7-BDCC008239E8}"/>
                  </a:ext>
                </a:extLst>
              </p:cNvPr>
              <p:cNvSpPr txBox="1"/>
              <p:nvPr/>
            </p:nvSpPr>
            <p:spPr>
              <a:xfrm>
                <a:off x="1181715" y="4382591"/>
                <a:ext cx="2372637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BD50D-5E21-4904-81C7-BDCC0082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15" y="4382591"/>
                <a:ext cx="2372637" cy="4898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F7BBC1-F7B9-4BBD-A057-116C7B85191F}"/>
                  </a:ext>
                </a:extLst>
              </p:cNvPr>
              <p:cNvSpPr txBox="1"/>
              <p:nvPr/>
            </p:nvSpPr>
            <p:spPr>
              <a:xfrm>
                <a:off x="1178849" y="4935267"/>
                <a:ext cx="3825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              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F7BBC1-F7B9-4BBD-A057-116C7B851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49" y="4935267"/>
                <a:ext cx="3825343" cy="276999"/>
              </a:xfrm>
              <a:prstGeom prst="rect">
                <a:avLst/>
              </a:prstGeom>
              <a:blipFill>
                <a:blip r:embed="rId9"/>
                <a:stretch>
                  <a:fillRect l="-2707" r="-955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C4E95-1DCC-48A5-ADD0-9958545788AC}"/>
                  </a:ext>
                </a:extLst>
              </p:cNvPr>
              <p:cNvSpPr txBox="1"/>
              <p:nvPr/>
            </p:nvSpPr>
            <p:spPr>
              <a:xfrm>
                <a:off x="1068234" y="5393013"/>
                <a:ext cx="3828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C4E95-1DCC-48A5-ADD0-99585457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34" y="5393013"/>
                <a:ext cx="3828164" cy="276999"/>
              </a:xfrm>
              <a:prstGeom prst="rect">
                <a:avLst/>
              </a:prstGeom>
              <a:blipFill>
                <a:blip r:embed="rId10"/>
                <a:stretch>
                  <a:fillRect r="-318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C4EF-A5BC-4A55-A286-0F614765B67E}"/>
                  </a:ext>
                </a:extLst>
              </p:cNvPr>
              <p:cNvSpPr txBox="1"/>
              <p:nvPr/>
            </p:nvSpPr>
            <p:spPr>
              <a:xfrm>
                <a:off x="1068234" y="5789207"/>
                <a:ext cx="3763787" cy="323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C4EF-A5BC-4A55-A286-0F614765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34" y="5789207"/>
                <a:ext cx="3763787" cy="323935"/>
              </a:xfrm>
              <a:prstGeom prst="rect">
                <a:avLst/>
              </a:prstGeom>
              <a:blipFill>
                <a:blip r:embed="rId11"/>
                <a:stretch>
                  <a:fillRect l="-485" r="-971" b="-207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24DD62-6907-46A7-957D-2E99FE9576E6}"/>
              </a:ext>
            </a:extLst>
          </p:cNvPr>
          <p:cNvCxnSpPr/>
          <p:nvPr/>
        </p:nvCxnSpPr>
        <p:spPr>
          <a:xfrm>
            <a:off x="6245817" y="1155521"/>
            <a:ext cx="0" cy="5470004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729FF-4558-4ADA-A35C-81056347054B}"/>
                  </a:ext>
                </a:extLst>
              </p:cNvPr>
              <p:cNvSpPr txBox="1"/>
              <p:nvPr/>
            </p:nvSpPr>
            <p:spPr>
              <a:xfrm>
                <a:off x="8101412" y="4237042"/>
                <a:ext cx="2372637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729FF-4558-4ADA-A35C-81056347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12" y="4237042"/>
                <a:ext cx="2372637" cy="4898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DCB20-5B61-4044-B897-20C0B4F265DA}"/>
                  </a:ext>
                </a:extLst>
              </p:cNvPr>
              <p:cNvSpPr txBox="1"/>
              <p:nvPr/>
            </p:nvSpPr>
            <p:spPr>
              <a:xfrm>
                <a:off x="8101412" y="4716650"/>
                <a:ext cx="3825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              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DCB20-5B61-4044-B897-20C0B4F2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12" y="4716650"/>
                <a:ext cx="3825343" cy="276999"/>
              </a:xfrm>
              <a:prstGeom prst="rect">
                <a:avLst/>
              </a:prstGeom>
              <a:blipFill>
                <a:blip r:embed="rId13"/>
                <a:stretch>
                  <a:fillRect l="-2871" r="-95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5A0BE-1F0B-43E3-9C0A-25B282109C4C}"/>
                  </a:ext>
                </a:extLst>
              </p:cNvPr>
              <p:cNvSpPr txBox="1"/>
              <p:nvPr/>
            </p:nvSpPr>
            <p:spPr>
              <a:xfrm>
                <a:off x="8004678" y="6082424"/>
                <a:ext cx="3744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5A0BE-1F0B-43E3-9C0A-25B28210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6082424"/>
                <a:ext cx="3744935" cy="276999"/>
              </a:xfrm>
              <a:prstGeom prst="rect">
                <a:avLst/>
              </a:prstGeom>
              <a:blipFill>
                <a:blip r:embed="rId1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B2565-1CF1-42D0-AE22-F8296FE3C632}"/>
                  </a:ext>
                </a:extLst>
              </p:cNvPr>
              <p:cNvSpPr txBox="1"/>
              <p:nvPr/>
            </p:nvSpPr>
            <p:spPr>
              <a:xfrm>
                <a:off x="8004678" y="5073767"/>
                <a:ext cx="1786451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B2565-1CF1-42D0-AE22-F8296FE3C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5073767"/>
                <a:ext cx="1786451" cy="566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82C11-8AC2-4DAA-BEEF-ECB044F948B7}"/>
                  </a:ext>
                </a:extLst>
              </p:cNvPr>
              <p:cNvSpPr txBox="1"/>
              <p:nvPr/>
            </p:nvSpPr>
            <p:spPr>
              <a:xfrm>
                <a:off x="8004678" y="5711241"/>
                <a:ext cx="3739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82C11-8AC2-4DAA-BEEF-ECB044F9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5711241"/>
                <a:ext cx="3739613" cy="276999"/>
              </a:xfrm>
              <a:prstGeom prst="rect">
                <a:avLst/>
              </a:prstGeom>
              <a:blipFill>
                <a:blip r:embed="rId16"/>
                <a:stretch>
                  <a:fillRect l="-977" r="-977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111031E7-31A8-4677-9C37-B82E4676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12" y="1831159"/>
            <a:ext cx="1714293" cy="6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1040449E-0603-4724-A840-16D89D7BCBD2}"/>
                  </a:ext>
                </a:extLst>
              </p:cNvPr>
              <p:cNvSpPr/>
              <p:nvPr/>
            </p:nvSpPr>
            <p:spPr>
              <a:xfrm>
                <a:off x="5512609" y="2720107"/>
                <a:ext cx="2011818" cy="1169968"/>
              </a:xfrm>
              <a:prstGeom prst="wedgeRectCallout">
                <a:avLst>
                  <a:gd name="adj1" fmla="val 77613"/>
                  <a:gd name="adj2" fmla="val -185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No explicit cluster ids; instead,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denotes the param of the distribution which will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1040449E-0603-4724-A840-16D89D7B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09" y="2720107"/>
                <a:ext cx="2011818" cy="1169968"/>
              </a:xfrm>
              <a:prstGeom prst="wedgeRectCallout">
                <a:avLst>
                  <a:gd name="adj1" fmla="val 77613"/>
                  <a:gd name="adj2" fmla="val -18598"/>
                </a:avLst>
              </a:prstGeom>
              <a:blipFill>
                <a:blip r:embed="rId18"/>
                <a:stretch>
                  <a:fillRect l="-932" t="-6667" b="-117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D004EBF-9646-46F6-9929-2034F43BBE2A}"/>
                  </a:ext>
                </a:extLst>
              </p:cNvPr>
              <p:cNvSpPr/>
              <p:nvPr/>
            </p:nvSpPr>
            <p:spPr>
              <a:xfrm>
                <a:off x="5626120" y="4025549"/>
                <a:ext cx="1898307" cy="1367463"/>
              </a:xfrm>
              <a:prstGeom prst="wedgeRectCallout">
                <a:avLst>
                  <a:gd name="adj1" fmla="val 35396"/>
                  <a:gd name="adj2" fmla="val -672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is discrete, there will at most be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’s, thereby achieving clustering</a:t>
                </a:r>
              </a:p>
            </p:txBody>
          </p:sp>
        </mc:Choice>
        <mc:Fallback xmlns="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D004EBF-9646-46F6-9929-2034F43B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20" y="4025549"/>
                <a:ext cx="1898307" cy="1367463"/>
              </a:xfrm>
              <a:prstGeom prst="wedgeRectCallout">
                <a:avLst>
                  <a:gd name="adj1" fmla="val 35396"/>
                  <a:gd name="adj2" fmla="val -67227"/>
                </a:avLst>
              </a:prstGeom>
              <a:blipFill>
                <a:blip r:embed="rId19"/>
                <a:stretch>
                  <a:fillRect l="-1592" b="-22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D259FEFE-FC4F-4FF7-9A6B-FF027AF9AB61}"/>
                  </a:ext>
                </a:extLst>
              </p:cNvPr>
              <p:cNvSpPr/>
              <p:nvPr/>
            </p:nvSpPr>
            <p:spPr>
              <a:xfrm>
                <a:off x="5643441" y="1138184"/>
                <a:ext cx="2518683" cy="500282"/>
              </a:xfrm>
              <a:prstGeom prst="wedgeRectCallout">
                <a:avLst>
                  <a:gd name="adj1" fmla="val 46973"/>
                  <a:gd name="adj2" fmla="val 1068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Similar representation even when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D259FEFE-FC4F-4FF7-9A6B-FF027AF9A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41" y="1138184"/>
                <a:ext cx="2518683" cy="500282"/>
              </a:xfrm>
              <a:prstGeom prst="wedgeRectCallout">
                <a:avLst>
                  <a:gd name="adj1" fmla="val 46973"/>
                  <a:gd name="adj2" fmla="val 106868"/>
                </a:avLst>
              </a:prstGeom>
              <a:blipFill>
                <a:blip r:embed="rId20"/>
                <a:stretch>
                  <a:fillRect l="-1202" t="-20896" b="-365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28B57C1-F0F2-40AF-8A49-ACCF1C15AB0E}"/>
                  </a:ext>
                </a:extLst>
              </p:cNvPr>
              <p:cNvSpPr/>
              <p:nvPr/>
            </p:nvSpPr>
            <p:spPr>
              <a:xfrm>
                <a:off x="9125705" y="278337"/>
                <a:ext cx="2518683" cy="821500"/>
              </a:xfrm>
              <a:prstGeom prst="wedgeRectCallout">
                <a:avLst>
                  <a:gd name="adj1" fmla="val -86554"/>
                  <a:gd name="adj2" fmla="val 62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But how to construct such a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distribution with potentially infinite components?</a:t>
                </a: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28B57C1-F0F2-40AF-8A49-ACCF1C15A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05" y="278337"/>
                <a:ext cx="2518683" cy="821500"/>
              </a:xfrm>
              <a:prstGeom prst="wedgeRectCallout">
                <a:avLst>
                  <a:gd name="adj1" fmla="val -86554"/>
                  <a:gd name="adj2" fmla="val 62077"/>
                </a:avLst>
              </a:prstGeom>
              <a:blipFill>
                <a:blip r:embed="rId21"/>
                <a:stretch>
                  <a:fillRect t="-1274" r="-17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FB0A908D-8040-4296-B877-108F8AADF0EA}"/>
              </a:ext>
            </a:extLst>
          </p:cNvPr>
          <p:cNvSpPr/>
          <p:nvPr/>
        </p:nvSpPr>
        <p:spPr>
          <a:xfrm>
            <a:off x="2520091" y="3462773"/>
            <a:ext cx="2117899" cy="742435"/>
          </a:xfrm>
          <a:prstGeom prst="wedgeRectCallout">
            <a:avLst>
              <a:gd name="adj1" fmla="val -62779"/>
              <a:gd name="adj2" fmla="val -814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Typical way of showing the plate notation of a mixture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602"/>
    </mc:Choice>
    <mc:Fallback xmlns="">
      <p:transition spd="slow" advTm="489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15" grpId="0"/>
      <p:bldP spid="32" grpId="0"/>
      <p:bldP spid="37" grpId="0" animBg="1"/>
      <p:bldP spid="36" grpId="0" animBg="1"/>
      <p:bldP spid="3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Stick-Breaking Process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(Sethuraman’94)</a:t>
            </a:r>
            <a:endParaRPr lang="en-I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Recursively break a length 1 stick into two pieces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Assume breaking point in each round is drawn from a Beta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Can 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−1→0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which is what we want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can now have a “nonparametric/infinite” mixture distribution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2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“Location/atoms”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can be drawn from a “base”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say NIW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basically replaced the Dirichlet prior on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by a Stick-Breaking Process (SBP)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b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62767-83B9-43A2-A8F2-69CCE5BF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904" y="2216790"/>
            <a:ext cx="3451062" cy="2424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07BCB7-A2B4-45E4-B8C0-86272D42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50" y="2164265"/>
            <a:ext cx="5442260" cy="487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EC9D8B-D21E-4214-A9F9-53E3914E1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851" y="2752350"/>
            <a:ext cx="1803018" cy="410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D0498-7A9E-4BEE-9A11-BA31F4909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201" y="3182409"/>
            <a:ext cx="5688993" cy="1024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15ADAE-6FDB-423F-86F3-128AD312D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6068" y="541313"/>
            <a:ext cx="101068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1ABABC1F-7EE3-44A5-B35F-9AC89FF258C1}"/>
              </a:ext>
            </a:extLst>
          </p:cNvPr>
          <p:cNvSpPr/>
          <p:nvPr/>
        </p:nvSpPr>
        <p:spPr>
          <a:xfrm>
            <a:off x="8015108" y="125195"/>
            <a:ext cx="2821853" cy="1038739"/>
          </a:xfrm>
          <a:prstGeom prst="wedgeRectCallout">
            <a:avLst>
              <a:gd name="adj1" fmla="val 58385"/>
              <a:gd name="adj2" fmla="val 366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SBP gives us a way to construct infinite dimensional Dirichlet distribution known as the “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42"/>
    </mc:Choice>
    <mc:Fallback xmlns="">
      <p:transition spd="slow" advTm="42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Another </a:t>
            </a:r>
            <a:r>
              <a:rPr lang="en-GB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NPBayes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Prior: Multiplicative Gamma Process</a:t>
            </a:r>
            <a:endParaRPr lang="en-IN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Consider the SVD-style probabilistic model with an </a:t>
                </a:r>
                <a:r>
                  <a:rPr lang="en-IN" sz="2600" i="1" dirty="0">
                    <a:latin typeface="Abadi ExtraLight" panose="020B0204020104020204" pitchFamily="34" charset="0"/>
                  </a:rPr>
                  <a:t>a priori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unbounded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Consider the following prior on each “singular values”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In practice we can set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to be a sufficiently very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Due to the shrinkage property, only a finite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 will be nonzero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 will dictate the effective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0C1B1A-F0C1-4557-9EC2-CA876E40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68" y="3174380"/>
            <a:ext cx="5085008" cy="2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5B57EF2-D038-492E-986C-D7B7D58CB481}"/>
                  </a:ext>
                </a:extLst>
              </p:cNvPr>
              <p:cNvSpPr/>
              <p:nvPr/>
            </p:nvSpPr>
            <p:spPr>
              <a:xfrm>
                <a:off x="6073495" y="3510504"/>
                <a:ext cx="2407516" cy="1038739"/>
              </a:xfrm>
              <a:prstGeom prst="wedgeRectCallout">
                <a:avLst>
                  <a:gd name="adj1" fmla="val -79195"/>
                  <a:gd name="adj2" fmla="val 216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Precision keeps on getting larger and larger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grows (thus variance keeps getting small and smaller)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5B57EF2-D038-492E-986C-D7B7D58CB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95" y="3510504"/>
                <a:ext cx="2407516" cy="1038739"/>
              </a:xfrm>
              <a:prstGeom prst="wedgeRectCallout">
                <a:avLst>
                  <a:gd name="adj1" fmla="val -79195"/>
                  <a:gd name="adj2" fmla="val 21614"/>
                </a:avLst>
              </a:prstGeom>
              <a:blipFill>
                <a:blip r:embed="rId5"/>
                <a:stretch>
                  <a:fillRect t="-2312" r="-1152" b="-80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D1CAA-C17A-449F-95CC-89CC4C2E4689}"/>
                  </a:ext>
                </a:extLst>
              </p:cNvPr>
              <p:cNvSpPr txBox="1"/>
              <p:nvPr/>
            </p:nvSpPr>
            <p:spPr>
              <a:xfrm>
                <a:off x="4246487" y="1614083"/>
                <a:ext cx="3030766" cy="84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D1CAA-C17A-449F-95CC-89CC4C2E4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87" y="1614083"/>
                <a:ext cx="3030766" cy="8451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442DD02-D3F3-4C55-8DE3-D39D6B8C2922}"/>
                  </a:ext>
                </a:extLst>
              </p:cNvPr>
              <p:cNvSpPr/>
              <p:nvPr/>
            </p:nvSpPr>
            <p:spPr>
              <a:xfrm>
                <a:off x="8686597" y="4631473"/>
                <a:ext cx="2568700" cy="486482"/>
              </a:xfrm>
              <a:prstGeom prst="wedgeRectCallout">
                <a:avLst>
                  <a:gd name="adj1" fmla="val -62409"/>
                  <a:gd name="adj2" fmla="val 170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(greater than 1 in expectation)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442DD02-D3F3-4C55-8DE3-D39D6B8C2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97" y="4631473"/>
                <a:ext cx="2568700" cy="486482"/>
              </a:xfrm>
              <a:prstGeom prst="wedgeRectCallout">
                <a:avLst>
                  <a:gd name="adj1" fmla="val -62409"/>
                  <a:gd name="adj2" fmla="val 17029"/>
                </a:avLst>
              </a:prstGeom>
              <a:blipFill>
                <a:blip r:embed="rId9"/>
                <a:stretch>
                  <a:fillRect t="-12048" b="-216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92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105"/>
    </mc:Choice>
    <mc:Fallback xmlns="">
      <p:transition spd="slow" advTm="269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of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NPBayes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We saw some nonparametric Bayesian models (mainly used in </a:t>
                </a:r>
                <a:r>
                  <a:rPr lang="en-GB" dirty="0" err="1">
                    <a:latin typeface="Abadi ExtraLight" panose="020B0204020104020204" pitchFamily="34" charset="0"/>
                  </a:rPr>
                  <a:t>unsup</a:t>
                </a:r>
                <a:r>
                  <a:rPr lang="en-GB" dirty="0">
                    <a:latin typeface="Abadi ExtraLight" panose="020B0204020104020204" pitchFamily="34" charset="0"/>
                  </a:rPr>
                  <a:t> learning)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CRP/Dirichlet Process: For clustering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Multiplicative Gamma Process: For SVD-like matrix factorization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Many applications of these models to solve a wide range of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Also saw GP which is another example of a nonparametric Bayesian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GPs are used for function approximation problems (both supervised and </a:t>
                </a:r>
                <a:r>
                  <a:rPr lang="en-GB" dirty="0" err="1">
                    <a:latin typeface="Abadi ExtraLight" panose="020B0204020104020204" pitchFamily="34" charset="0"/>
                  </a:rPr>
                  <a:t>unsup</a:t>
                </a:r>
                <a:r>
                  <a:rPr lang="en-GB" dirty="0">
                    <a:latin typeface="Abadi ExtraLight" panose="020B0204020104020204" pitchFamily="34" charset="0"/>
                  </a:rPr>
                  <a:t>. learning)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These are only some of the examples of nonparametric Bayesian models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Many other such nonparametric Bayesian models for other problems in machine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”A tutorial on Bayesian nonparametric models“ Gershman and </a:t>
                </a:r>
                <a:r>
                  <a:rPr lang="en-GB" dirty="0" err="1">
                    <a:latin typeface="Abadi ExtraLight" panose="020B0204020104020204" pitchFamily="34" charset="0"/>
                  </a:rPr>
                  <a:t>Blei</a:t>
                </a:r>
                <a:r>
                  <a:rPr lang="en-GB" dirty="0">
                    <a:latin typeface="Abadi ExtraLight" panose="020B0204020104020204" pitchFamily="34" charset="0"/>
                  </a:rPr>
                  <a:t>, 2011) is a nice survey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Rich theory based on stochastic processes (beyond the scope of this course)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Inspired other non-probabilistic algos, e.g., Using Dirichlet Process Mixture Model to get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-means like clustering algorithm (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DP-means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) which doesn’t require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7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70F38-5D96-BC24-DC4C-C52B3157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97F8-356F-555E-A228-40BAB1C2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97" y="2799081"/>
            <a:ext cx="9518405" cy="1259837"/>
          </a:xfrm>
        </p:spPr>
        <p:txBody>
          <a:bodyPr>
            <a:normAutofit/>
          </a:bodyPr>
          <a:lstStyle/>
          <a:p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Simulation-based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98837569-842C-DFDB-4AE7-AF04286D46C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1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Simulation-based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we wish to compute the posterior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However, suppose we can’t compute the likelihood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Evaluation too expensive, or don’t have explicit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Simulation-based Inference (SBI)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approximates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Light" panose="020B0204020104020204" pitchFamily="34" charset="0"/>
                  </a:rPr>
                  <a:t>Draw a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800" dirty="0">
                    <a:latin typeface="Abadi ExtraLight" panose="020B0204020104020204" pitchFamily="34" charset="0"/>
                  </a:rPr>
                  <a:t> the prior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. Simulate a dataset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from some simulator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Light" panose="020B0204020104020204" pitchFamily="34" charset="0"/>
                  </a:rPr>
                  <a:t>Check how “similar”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800" dirty="0">
                    <a:latin typeface="Abadi ExtraLight" panose="020B0204020104020204" pitchFamily="34" charset="0"/>
                  </a:rPr>
                  <a:t> is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800" dirty="0">
                    <a:latin typeface="Abadi ExtraLight" panose="020B0204020104020204" pitchFamily="34" charset="0"/>
                  </a:rPr>
                  <a:t>. Define a suitable </a:t>
                </a:r>
                <a:r>
                  <a:rPr lang="en-US" sz="1800" dirty="0">
                    <a:latin typeface="Abadi ExtraLight" panose="020B0204020104020204" pitchFamily="34" charset="0"/>
                  </a:rPr>
                  <a:t>distance to measure this, e.g.,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18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1800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Abadi ExtraLight" panose="020B0204020104020204" pitchFamily="34" charset="0"/>
                  </a:rPr>
                  <a:t>Define the weight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800" dirty="0">
                    <a:latin typeface="Abadi ExtraLight" panose="020B0204020104020204" pitchFamily="34" charset="0"/>
                  </a:rPr>
                  <a:t> as inversely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>
                    <a:latin typeface="Abadi Extra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The approximate posterior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vanilla SBI/ABC can be inefficient in practice (most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’s may have low weights)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Light" panose="020B0204020104020204" pitchFamily="34" charset="0"/>
                  </a:rPr>
                  <a:t>More efficient versions proposed in recent research, </a:t>
                </a:r>
                <a:r>
                  <a:rPr lang="en-GB" sz="1800" dirty="0" err="1">
                    <a:latin typeface="Abadi ExtraLight" panose="020B0204020104020204" pitchFamily="34" charset="0"/>
                  </a:rPr>
                  <a:t>e.g</a:t>
                </a:r>
                <a:r>
                  <a:rPr lang="en-GB" sz="1800" dirty="0">
                    <a:latin typeface="Abadi ExtraLight" panose="020B0204020104020204" pitchFamily="34" charset="0"/>
                  </a:rPr>
                  <a:t>, neural conditional density estimators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Light" panose="020B0204020104020204" pitchFamily="34" charset="0"/>
                  </a:rPr>
                  <a:t>Check out this package for code and links to other methods: </a:t>
                </a:r>
                <a:r>
                  <a:rPr lang="en-GB" sz="1800" dirty="0">
                    <a:latin typeface="Abadi ExtraLight" panose="020B0204020104020204" pitchFamily="34" charset="0"/>
                    <a:hlinkClick r:id="rId3"/>
                  </a:rPr>
                  <a:t>https://github.com/sbi-dev/sbi</a:t>
                </a:r>
                <a:r>
                  <a:rPr lang="en-GB" sz="1800" dirty="0">
                    <a:latin typeface="Abadi Extra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4"/>
                <a:stretch>
                  <a:fillRect l="-77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92303-CC5C-0597-D8EC-62FDB387F63D}"/>
                  </a:ext>
                </a:extLst>
              </p:cNvPr>
              <p:cNvSpPr txBox="1"/>
              <p:nvPr/>
            </p:nvSpPr>
            <p:spPr>
              <a:xfrm>
                <a:off x="4115534" y="4058479"/>
                <a:ext cx="3065711" cy="4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92303-CC5C-0597-D8EC-62FDB387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534" y="4058479"/>
                <a:ext cx="3065711" cy="423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6F9D734-3DD6-DD1F-7B60-BFAF706FCBBB}"/>
              </a:ext>
            </a:extLst>
          </p:cNvPr>
          <p:cNvSpPr/>
          <p:nvPr/>
        </p:nvSpPr>
        <p:spPr>
          <a:xfrm>
            <a:off x="9436232" y="2009795"/>
            <a:ext cx="2189110" cy="929244"/>
          </a:xfrm>
          <a:prstGeom prst="wedgeRectCallout">
            <a:avLst>
              <a:gd name="adj1" fmla="val -62910"/>
              <a:gd name="adj2" fmla="val 968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Light" panose="020B0204020104020204" pitchFamily="34" charset="0"/>
              </a:rPr>
              <a:t>This simulator may be some domain-specific model of the data generation process (e.g., a physics engine, robotics/control simulator, </a:t>
            </a:r>
            <a:r>
              <a:rPr lang="en-US" sz="12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etc</a:t>
            </a:r>
            <a:r>
              <a:rPr lang="en-US" sz="1200" dirty="0">
                <a:solidFill>
                  <a:schemeClr val="tx1"/>
                </a:solidFill>
                <a:latin typeface="Abadi ExtraLight" panose="020B0204020104020204" pitchFamily="34" charset="0"/>
              </a:rPr>
              <a:t>) </a:t>
            </a:r>
            <a:endParaRPr lang="en-IN" sz="12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628648D-307B-E2B3-9992-F45605E3730E}"/>
                  </a:ext>
                </a:extLst>
              </p:cNvPr>
              <p:cNvSpPr/>
              <p:nvPr/>
            </p:nvSpPr>
            <p:spPr>
              <a:xfrm>
                <a:off x="7403380" y="3918961"/>
                <a:ext cx="3543293" cy="623843"/>
              </a:xfrm>
              <a:prstGeom prst="wedgeRectCallout">
                <a:avLst>
                  <a:gd name="adj1" fmla="val -58341"/>
                  <a:gd name="adj2" fmla="val 24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denotes a “summary statistics” which provides a summary of the dataset (e.g., its mean and covariance) which makes the comparison easier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628648D-307B-E2B3-9992-F45605E3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80" y="3918961"/>
                <a:ext cx="3543293" cy="623843"/>
              </a:xfrm>
              <a:prstGeom prst="wedgeRectCallout">
                <a:avLst>
                  <a:gd name="adj1" fmla="val -58341"/>
                  <a:gd name="adj2" fmla="val 24154"/>
                </a:avLst>
              </a:prstGeom>
              <a:blipFill>
                <a:blip r:embed="rId6"/>
                <a:stretch>
                  <a:fillRect b="-76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875B035-26EE-B178-ABEE-A3804EE3EF3A}"/>
              </a:ext>
            </a:extLst>
          </p:cNvPr>
          <p:cNvSpPr/>
          <p:nvPr/>
        </p:nvSpPr>
        <p:spPr>
          <a:xfrm>
            <a:off x="8273637" y="1246347"/>
            <a:ext cx="1628008" cy="623844"/>
          </a:xfrm>
          <a:prstGeom prst="wedgeRectCallout">
            <a:avLst>
              <a:gd name="adj1" fmla="val -52088"/>
              <a:gd name="adj2" fmla="val 141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Light" panose="020B0204020104020204" pitchFamily="34" charset="0"/>
              </a:rPr>
              <a:t>SBI is also known as “Approximate Bayesian Computation” (ABC)</a:t>
            </a:r>
            <a:endParaRPr lang="en-IN" sz="12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8|5.9|3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7.2|7.3|0.4|38.1|21.9|10.5|22.7|21.5|23.8|10.7|29.5|26.8|2.7|7.1|8.1|33.7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7.4|2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9.7|21.3|38.6|16.5|27.5|65.8|39|7.9|15.5|10.1|22.4|6.5|68.4|6.7|2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4.4|12.6|8.2|97.6|95|10.7|18.7|19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5.3|12.1|74.1|18.4|3.9|91.7|65.5|11.8|12.6|31.9|5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0.4|29|7|55.1|9.6|67|65.1|5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0.2|16|43.4|30.8|29.3|4.3|55.9|12.8|42.8|23.6|1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.7|37.9|30.9|20|13.6|46.9|15.7|37|32.2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0.2|26.6|12.6|51.2|14.2|9.1|6.3|20.6|1.9|11.8|13|8.6|31.6|37.3|41.2|34.8|39|4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8.6|19.9|48.9|41.9|11.1|46.7|20.3|31.2|30.9|17.6|2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8|34.5|15.2|62.5|16.2|36.9|28.9|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1FFC2-7F55-4C43-BD51-402C1C6E8821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6f5e4ebc-8a67-4d1c-93f5-b4161f914fa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68504</TotalTime>
  <Words>2166</Words>
  <Application>Microsoft Office PowerPoint</Application>
  <PresentationFormat>Widescreen</PresentationFormat>
  <Paragraphs>326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NPBayes (wrap-up), Topic Modeling, and Simulation based Inference</vt:lpstr>
      <vt:lpstr>Plan today</vt:lpstr>
      <vt:lpstr>Mixture Models</vt:lpstr>
      <vt:lpstr>Mixture Models: Two Equivalent Views</vt:lpstr>
      <vt:lpstr>Stick-Breaking Process (Sethuraman’94)</vt:lpstr>
      <vt:lpstr>Another NPBayes Prior: Multiplicative Gamma Process</vt:lpstr>
      <vt:lpstr>Summary of NPBayes</vt:lpstr>
      <vt:lpstr>     Simulation-based Inference</vt:lpstr>
      <vt:lpstr>Simulation-based Inference</vt:lpstr>
      <vt:lpstr>Latent Dirichlet Allocation (LDA)           a.k.a. “Topic Model”</vt:lpstr>
      <vt:lpstr>Motivation: Multinomial Mixture Model for Text</vt:lpstr>
      <vt:lpstr>Documents can be about multiple topics</vt:lpstr>
      <vt:lpstr>A More Fine-Grained Mixture Model for Text</vt:lpstr>
      <vt:lpstr>Latent Dirichlet Allocation (LDA)</vt:lpstr>
      <vt:lpstr>LDA: Inference and Evaluation</vt:lpstr>
      <vt:lpstr>LDA: Limitations and Extensions</vt:lpstr>
      <vt:lpstr>LDA Extensions (Contd)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2959</cp:revision>
  <dcterms:created xsi:type="dcterms:W3CDTF">2020-07-07T20:42:16Z</dcterms:created>
  <dcterms:modified xsi:type="dcterms:W3CDTF">2026-04-22T10:42:39Z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