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551" r:id="rId5"/>
    <p:sldId id="784" r:id="rId6"/>
    <p:sldId id="758" r:id="rId7"/>
    <p:sldId id="762" r:id="rId8"/>
    <p:sldId id="763" r:id="rId9"/>
    <p:sldId id="795" r:id="rId10"/>
    <p:sldId id="764" r:id="rId11"/>
    <p:sldId id="771" r:id="rId12"/>
    <p:sldId id="761" r:id="rId13"/>
    <p:sldId id="767" r:id="rId14"/>
    <p:sldId id="769" r:id="rId15"/>
    <p:sldId id="768" r:id="rId16"/>
    <p:sldId id="778" r:id="rId17"/>
    <p:sldId id="770" r:id="rId18"/>
    <p:sldId id="785" r:id="rId19"/>
    <p:sldId id="773" r:id="rId20"/>
    <p:sldId id="782" r:id="rId21"/>
    <p:sldId id="787" r:id="rId22"/>
    <p:sldId id="779" r:id="rId23"/>
    <p:sldId id="7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19-04-2026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19-04-2026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19-04-2026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19-04-2026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19-04-2026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19-04-2026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19-04-2026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19-04-2026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19-04-2026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19-04-2026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19-04-2026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57.png"/><Relationship Id="rId3" Type="http://schemas.openxmlformats.org/officeDocument/2006/relationships/image" Target="../media/image53.png"/><Relationship Id="rId21" Type="http://schemas.openxmlformats.org/officeDocument/2006/relationships/image" Target="../media/image60.png"/><Relationship Id="rId12" Type="http://schemas.openxmlformats.org/officeDocument/2006/relationships/image" Target="../media/image93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png"/><Relationship Id="rId20" Type="http://schemas.openxmlformats.org/officeDocument/2006/relationships/image" Target="../media/image59.png"/><Relationship Id="rId1" Type="http://schemas.openxmlformats.org/officeDocument/2006/relationships/tags" Target="../tags/tag14.xml"/><Relationship Id="rId11" Type="http://schemas.openxmlformats.org/officeDocument/2006/relationships/image" Target="../media/image92.png"/><Relationship Id="rId5" Type="http://schemas.openxmlformats.org/officeDocument/2006/relationships/image" Target="../media/image55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19" Type="http://schemas.openxmlformats.org/officeDocument/2006/relationships/image" Target="../media/image58.png"/><Relationship Id="rId4" Type="http://schemas.openxmlformats.org/officeDocument/2006/relationships/image" Target="../media/image54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6.png"/><Relationship Id="rId5" Type="http://schemas.openxmlformats.org/officeDocument/2006/relationships/image" Target="../media/image6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NULL"/><Relationship Id="rId24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NULL"/><Relationship Id="rId23" Type="http://schemas.openxmlformats.org/officeDocument/2006/relationships/image" Target="../media/image16.png"/><Relationship Id="rId19" Type="http://schemas.openxmlformats.org/officeDocument/2006/relationships/image" Target="NULL"/><Relationship Id="rId4" Type="http://schemas.openxmlformats.org/officeDocument/2006/relationships/image" Target="../media/image9.png"/><Relationship Id="rId14" Type="http://schemas.openxmlformats.org/officeDocument/2006/relationships/image" Target="NULL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758" y="3182372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Nonparametric Bayesian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Finite Mixture Model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prior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given cluster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0" dirty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of other points?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Using                                          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b="0" dirty="0">
                    <a:latin typeface="Abadi ExtraLight" panose="020B0204020104020204" pitchFamily="34" charset="0"/>
                  </a:rPr>
                  <a:t>Note: Can also get this result using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0" smtClean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0" smtClean="0">
                                <a:latin typeface="Cambria Math" panose="02040503050406030204" pitchFamily="18" charset="0"/>
                              </a:rPr>
                              <m:t>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Thus prior prob.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is proportional to how many other points are in cluster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Note that it also implies that mixture models have a </a:t>
                </a:r>
                <a:r>
                  <a:rPr lang="en-IN" sz="2600" dirty="0">
                    <a:solidFill>
                      <a:srgbClr val="009900"/>
                    </a:solidFill>
                    <a:latin typeface="Abadi ExtraLight" panose="020B0204020104020204" pitchFamily="34" charset="0"/>
                  </a:rPr>
                  <a:t>rich-gets-richer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property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Meaning: </a:t>
                </a:r>
                <a:r>
                  <a:rPr lang="en-IN" i="1" dirty="0">
                    <a:latin typeface="Abadi ExtraLight" panose="020B0204020104020204" pitchFamily="34" charset="0"/>
                  </a:rPr>
                  <a:t>a priori</a:t>
                </a:r>
                <a:r>
                  <a:rPr lang="en-IN" dirty="0">
                    <a:latin typeface="Abadi ExtraLight" panose="020B0204020104020204" pitchFamily="34" charset="0"/>
                  </a:rPr>
                  <a:t>, a cluster with more points is likely to attract more points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8AADE-C552-4E4D-AD67-C022A6BBF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512" y="1712374"/>
            <a:ext cx="4933707" cy="72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34D5939-8598-4B9F-B249-0C4AE157A36B}"/>
                  </a:ext>
                </a:extLst>
              </p:cNvPr>
              <p:cNvSpPr/>
              <p:nvPr/>
            </p:nvSpPr>
            <p:spPr>
              <a:xfrm>
                <a:off x="482162" y="1584176"/>
                <a:ext cx="2258595" cy="755763"/>
              </a:xfrm>
              <a:prstGeom prst="wedgeRectCallout">
                <a:avLst>
                  <a:gd name="adj1" fmla="val 61752"/>
                  <a:gd name="adj2" fmla="val 249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 discrete distribution (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can take one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possibilities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34D5939-8598-4B9F-B249-0C4AE157A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2" y="1584176"/>
                <a:ext cx="2258595" cy="755763"/>
              </a:xfrm>
              <a:prstGeom prst="wedgeRectCallout">
                <a:avLst>
                  <a:gd name="adj1" fmla="val 61752"/>
                  <a:gd name="adj2" fmla="val 24941"/>
                </a:avLst>
              </a:prstGeom>
              <a:blipFill>
                <a:blip r:embed="rId5"/>
                <a:stretch>
                  <a:fillRect l="-950"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E0F63A1-826B-4C92-AEF7-E53C606A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73" y="2650512"/>
            <a:ext cx="3804076" cy="6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EE594-66C9-488C-A6A3-E96D689C8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494" y="3299019"/>
            <a:ext cx="4375154" cy="73498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9E9989-5135-49B6-A76E-A556433B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17" y="3224137"/>
            <a:ext cx="3311325" cy="8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4D993C-52B5-415C-9B38-1FF9D01667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240" y="3340579"/>
            <a:ext cx="1629556" cy="546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6F772528-AB82-4AD7-9D31-71C82C30456D}"/>
                  </a:ext>
                </a:extLst>
              </p:cNvPr>
              <p:cNvSpPr/>
              <p:nvPr/>
            </p:nvSpPr>
            <p:spPr>
              <a:xfrm>
                <a:off x="9285485" y="2650512"/>
                <a:ext cx="2258595" cy="487552"/>
              </a:xfrm>
              <a:prstGeom prst="wedgeRectCallout">
                <a:avLst>
                  <a:gd name="adj1" fmla="val 4151"/>
                  <a:gd name="adj2" fmla="val 773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Number of points in cluster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not counting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6F772528-AB82-4AD7-9D31-71C82C304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485" y="2650512"/>
                <a:ext cx="2258595" cy="487552"/>
              </a:xfrm>
              <a:prstGeom prst="wedgeRectCallout">
                <a:avLst>
                  <a:gd name="adj1" fmla="val 4151"/>
                  <a:gd name="adj2" fmla="val 77320"/>
                </a:avLst>
              </a:prstGeom>
              <a:blipFill>
                <a:blip r:embed="rId10"/>
                <a:stretch>
                  <a:fillRect l="-1070" t="-94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DE1B870-6F8B-4EE0-88EB-00C22A9564ED}"/>
                  </a:ext>
                </a:extLst>
              </p:cNvPr>
              <p:cNvSpPr/>
              <p:nvPr/>
            </p:nvSpPr>
            <p:spPr>
              <a:xfrm>
                <a:off x="8557818" y="1632664"/>
                <a:ext cx="3152020" cy="755763"/>
              </a:xfrm>
              <a:prstGeom prst="wedgeRectCallout">
                <a:avLst>
                  <a:gd name="adj1" fmla="val -66223"/>
                  <a:gd name="adj2" fmla="val 85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This “conditional” prior is needed since we have integrated out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 become coupled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DE1B870-6F8B-4EE0-88EB-00C22A95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18" y="1632664"/>
                <a:ext cx="3152020" cy="755763"/>
              </a:xfrm>
              <a:prstGeom prst="wedgeRectCallout">
                <a:avLst>
                  <a:gd name="adj1" fmla="val -66223"/>
                  <a:gd name="adj2" fmla="val 8536"/>
                </a:avLst>
              </a:prstGeom>
              <a:blipFill>
                <a:blip r:embed="rId11"/>
                <a:stretch>
                  <a:fillRect t="-6299" b="-125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20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607"/>
    </mc:Choice>
    <mc:Fallback xmlns="">
      <p:transition spd="slow" advTm="335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Taking the Infinite Limit..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Since                                           , as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Suppose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clusters are currently occupied (i.e., have at least one data point)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Total prob.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going to any of 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clusters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going to a new (i.e., so far unoccupied) cluster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Therefore in the limit of an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unbounded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number of clusters,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above gives us a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prior distribution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for mixture models with unbounded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Can combine it now with the suitable likelihood to infer the posterior* of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sz="22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Prob. of starting a new cluster is prop. to Dirichlet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hyperparam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(can learn it)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649BA-4517-4A10-9568-F417DDC7A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88" y="1007315"/>
            <a:ext cx="3822662" cy="58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1F995-40BC-4B12-A56F-390473606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378" y="1051591"/>
            <a:ext cx="3718584" cy="58126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2B19748-0686-4E3A-8340-BE8BEAAC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620" y="2233106"/>
            <a:ext cx="45434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3A172-FF10-454A-8BE3-90AB69BB8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522" y="2944562"/>
            <a:ext cx="1685925" cy="58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49E-0287-43CE-8FF4-93208FEA6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48" y="4043289"/>
            <a:ext cx="8403721" cy="890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39B55B-D7CF-489F-864D-F7C3A9D3B77B}"/>
              </a:ext>
            </a:extLst>
          </p:cNvPr>
          <p:cNvSpPr txBox="1"/>
          <p:nvPr/>
        </p:nvSpPr>
        <p:spPr>
          <a:xfrm>
            <a:off x="216976" y="6550179"/>
            <a:ext cx="9230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*Markov chain sampling methods for Dirichlet process mixture models, (Neal, 2000), Variational inference for Dirichlet process mixtures (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 and Jordan, 2006)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8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4"/>
    </mc:Choice>
    <mc:Fallback xmlns="">
      <p:transition spd="slow" advTm="34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Metaphor: Chinese Restaurant Process (CRP)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Assume a restaurant with </a:t>
                </a:r>
                <a:r>
                  <a:rPr lang="en-GB" u="sng" dirty="0">
                    <a:latin typeface="Abadi ExtraLight" panose="020B0204020104020204" pitchFamily="34" charset="0"/>
                  </a:rPr>
                  <a:t>infinite</a:t>
                </a:r>
                <a:r>
                  <a:rPr lang="en-GB" dirty="0">
                    <a:latin typeface="Abadi ExtraLight" panose="020B0204020104020204" pitchFamily="34" charset="0"/>
                  </a:rPr>
                  <a:t> number of tables (each table denotes a cluster)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Customer 1 sits at a randomly chosen table (all tables are equivalent to begin with)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Each subsequent customer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sits using the following scheme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Sits at an already occupied table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with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Sits at a new table with probability 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3A468C-F2E7-4553-97E4-5F885C17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22" y="3090167"/>
            <a:ext cx="1196317" cy="5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B3916E7-395C-4570-9FD3-CF06B255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67" y="3643704"/>
            <a:ext cx="1196317" cy="5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EED7C4-8A5A-4524-99EB-CCF81EAE5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262" y="4458328"/>
            <a:ext cx="3323645" cy="2059038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356A4A9-72A4-434D-97F6-4501256E2CE8}"/>
              </a:ext>
            </a:extLst>
          </p:cNvPr>
          <p:cNvSpPr/>
          <p:nvPr/>
        </p:nvSpPr>
        <p:spPr>
          <a:xfrm>
            <a:off x="1553907" y="5025072"/>
            <a:ext cx="2258595" cy="227528"/>
          </a:xfrm>
          <a:prstGeom prst="wedgeRectCallout">
            <a:avLst>
              <a:gd name="adj1" fmla="val 84037"/>
              <a:gd name="adj2" fmla="val 2093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When customer 1 comes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A604BB4-BE37-4C5F-90E7-48F3684D34FF}"/>
              </a:ext>
            </a:extLst>
          </p:cNvPr>
          <p:cNvSpPr/>
          <p:nvPr/>
        </p:nvSpPr>
        <p:spPr>
          <a:xfrm>
            <a:off x="340053" y="5310818"/>
            <a:ext cx="2588077" cy="452013"/>
          </a:xfrm>
          <a:prstGeom prst="wedgeRectCallout">
            <a:avLst>
              <a:gd name="adj1" fmla="val 109283"/>
              <a:gd name="adj2" fmla="val 602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When customer 2 comes after customer 1 chose table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09703B3-3DE9-4E78-BDF6-AFB79D8B327A}"/>
              </a:ext>
            </a:extLst>
          </p:cNvPr>
          <p:cNvSpPr/>
          <p:nvPr/>
        </p:nvSpPr>
        <p:spPr>
          <a:xfrm>
            <a:off x="340052" y="5821049"/>
            <a:ext cx="2811362" cy="452013"/>
          </a:xfrm>
          <a:prstGeom prst="wedgeRectCallout">
            <a:avLst>
              <a:gd name="adj1" fmla="val 96706"/>
              <a:gd name="adj2" fmla="val 96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When customer 3 comes after customer 1 and 2 chose  table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5D1C858-8D85-4166-9C8C-599D989A654E}"/>
              </a:ext>
            </a:extLst>
          </p:cNvPr>
          <p:cNvSpPr/>
          <p:nvPr/>
        </p:nvSpPr>
        <p:spPr>
          <a:xfrm>
            <a:off x="340052" y="6331449"/>
            <a:ext cx="2811362" cy="452013"/>
          </a:xfrm>
          <a:prstGeom prst="wedgeRectCallout">
            <a:avLst>
              <a:gd name="adj1" fmla="val 96706"/>
              <a:gd name="adj2" fmla="val -3548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When customer 4 comes after customer 1,2 and 3 chose 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5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760"/>
    </mc:Choice>
    <mc:Fallback xmlns="">
      <p:transition spd="slow" advTm="161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91" y="2681217"/>
            <a:ext cx="8298891" cy="11684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Nonparametric using Models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that have a Shrinkage Effect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7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Models: Another Construction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Consider a finite mixture model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components with 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In the finite case, we can assume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sz="2400" i="1">
                        <a:latin typeface="Cambria Math" panose="02040503050406030204" pitchFamily="18" charset="0"/>
                      </a:rPr>
                      <m:t>Dirichlet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We can make it a nonparametric model by making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infinite-dimensional vector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to construct such a vector? Is there an 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infinite dimensional Dirichlet distribution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?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535" b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9E47B-F87D-4F75-A1F0-4DED8AA1B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5" y="1817765"/>
            <a:ext cx="4443878" cy="1910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23E74-2358-4311-B5B6-13B2A00DB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26" y="2303526"/>
            <a:ext cx="1709853" cy="335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D9ACA-0C0B-4BBC-9E53-573E8CEB4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084" y="2609238"/>
            <a:ext cx="2494271" cy="13228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/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 representation of this mixture distribution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CCB668BA-D59E-4107-A9A1-209F8B8B6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79" y="2074686"/>
                <a:ext cx="1984917" cy="730423"/>
              </a:xfrm>
              <a:prstGeom prst="wedgeRectCallout">
                <a:avLst>
                  <a:gd name="adj1" fmla="val 31868"/>
                  <a:gd name="adj2" fmla="val 86968"/>
                </a:avLst>
              </a:prstGeom>
              <a:blipFill>
                <a:blip r:embed="rId7"/>
                <a:stretch>
                  <a:fillRect l="-1216" t="-53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7D52272-AEAF-4BAF-8BD5-727BBFFDF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6930" y="5183902"/>
            <a:ext cx="4003241" cy="947967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6864D31-F067-45F2-8E13-566CD89A7188}"/>
              </a:ext>
            </a:extLst>
          </p:cNvPr>
          <p:cNvSpPr/>
          <p:nvPr/>
        </p:nvSpPr>
        <p:spPr>
          <a:xfrm>
            <a:off x="617034" y="5183902"/>
            <a:ext cx="2964774" cy="947966"/>
          </a:xfrm>
          <a:prstGeom prst="wedgeRectCallout">
            <a:avLst>
              <a:gd name="adj1" fmla="val 59099"/>
              <a:gd name="adj2" fmla="val -17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 practice, only a finite of these will have nonzero values, and others will shrink to very small (or zero), as we will see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5C835-3BCB-4785-B260-1CDF0AFA6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5175" y="5244602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D82B88AC-D815-47B8-9133-5A5599739FDA}"/>
              </a:ext>
            </a:extLst>
          </p:cNvPr>
          <p:cNvSpPr/>
          <p:nvPr/>
        </p:nvSpPr>
        <p:spPr>
          <a:xfrm>
            <a:off x="9282991" y="5116875"/>
            <a:ext cx="1712184" cy="543312"/>
          </a:xfrm>
          <a:prstGeom prst="wedgeRectCallout">
            <a:avLst>
              <a:gd name="adj1" fmla="val 67869"/>
              <a:gd name="adj2" fmla="val 438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Indeed. Called a “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”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BEDC07DA-DC9A-4F5E-834B-A476842770D9}"/>
              </a:ext>
            </a:extLst>
          </p:cNvPr>
          <p:cNvSpPr/>
          <p:nvPr/>
        </p:nvSpPr>
        <p:spPr>
          <a:xfrm>
            <a:off x="8266770" y="5829527"/>
            <a:ext cx="2921620" cy="273761"/>
          </a:xfrm>
          <a:prstGeom prst="wedgeRectCallout">
            <a:avLst>
              <a:gd name="adj1" fmla="val 40930"/>
              <a:gd name="adj2" fmla="val -1321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Related: 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“Stick-breaking Process”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/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Defined by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locations or “atoms” with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with respective selection probabilities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22F0FBA-097F-491E-BE3D-5A6FA6E57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316" y="1686860"/>
                <a:ext cx="3353080" cy="863781"/>
              </a:xfrm>
              <a:prstGeom prst="wedgeRectCallout">
                <a:avLst>
                  <a:gd name="adj1" fmla="val -61679"/>
                  <a:gd name="adj2" fmla="val 40136"/>
                </a:avLst>
              </a:prstGeom>
              <a:blipFill>
                <a:blip r:embed="rId10"/>
                <a:stretch>
                  <a:fillRect t="-694" b="-69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45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149"/>
    </mc:Choice>
    <mc:Fallback xmlns="">
      <p:transition spd="slow" advTm="286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Mixture Models: Two Equivalent Views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A5354-9586-4148-835D-CE28724D2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" y="1212769"/>
            <a:ext cx="3125221" cy="28438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93C70-384A-45F1-AECC-00092721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16" y="1161879"/>
            <a:ext cx="2677432" cy="2994002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AAB8EBC-12BE-451F-A3E0-213ABBD01ABE}"/>
              </a:ext>
            </a:extLst>
          </p:cNvPr>
          <p:cNvSpPr/>
          <p:nvPr/>
        </p:nvSpPr>
        <p:spPr>
          <a:xfrm>
            <a:off x="3075554" y="877113"/>
            <a:ext cx="2518682" cy="920137"/>
          </a:xfrm>
          <a:prstGeom prst="wedgeRectCallout">
            <a:avLst>
              <a:gd name="adj1" fmla="val -55524"/>
              <a:gd name="adj2" fmla="val 28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Prior (a.k.a. “base distribution” for the parameters of each mixture component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/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can be NIW if each component is a Gaussian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5448301-877C-4315-8434-A4A32D518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81" y="1916445"/>
                <a:ext cx="2625914" cy="742435"/>
              </a:xfrm>
              <a:prstGeom prst="wedgeRectCallout">
                <a:avLst>
                  <a:gd name="adj1" fmla="val -1752"/>
                  <a:gd name="adj2" fmla="val -80433"/>
                </a:avLst>
              </a:prstGeom>
              <a:blipFill>
                <a:blip r:embed="rId5"/>
                <a:stretch>
                  <a:fillRect l="-1152" r="-2304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/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DBD50D-5E21-4904-81C7-BDCC0082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15" y="4382591"/>
                <a:ext cx="2372637" cy="4898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/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F7BBC1-F7B9-4BBD-A057-116C7B851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49" y="4935267"/>
                <a:ext cx="3825343" cy="276999"/>
              </a:xfrm>
              <a:prstGeom prst="rect">
                <a:avLst/>
              </a:prstGeom>
              <a:blipFill>
                <a:blip r:embed="rId9"/>
                <a:stretch>
                  <a:fillRect l="-2707" r="-955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/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C4E95-1DCC-48A5-ADD0-995854578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393013"/>
                <a:ext cx="3828164" cy="276999"/>
              </a:xfrm>
              <a:prstGeom prst="rect">
                <a:avLst/>
              </a:prstGeom>
              <a:blipFill>
                <a:blip r:embed="rId10"/>
                <a:stretch>
                  <a:fillRect r="-318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/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DC4EF-A5BC-4A55-A286-0F614765B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34" y="5789207"/>
                <a:ext cx="3763787" cy="323935"/>
              </a:xfrm>
              <a:prstGeom prst="rect">
                <a:avLst/>
              </a:prstGeom>
              <a:blipFill>
                <a:blip r:embed="rId11"/>
                <a:stretch>
                  <a:fillRect l="-485" r="-971" b="-207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24DD62-6907-46A7-957D-2E99FE9576E6}"/>
              </a:ext>
            </a:extLst>
          </p:cNvPr>
          <p:cNvCxnSpPr/>
          <p:nvPr/>
        </p:nvCxnSpPr>
        <p:spPr>
          <a:xfrm>
            <a:off x="6245817" y="1155521"/>
            <a:ext cx="0" cy="5470004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/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729FF-4558-4ADA-A35C-810563470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237042"/>
                <a:ext cx="2372637" cy="4898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/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/>
                  <a:t>               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9DCB20-5B61-4044-B897-20C0B4F2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412" y="4716650"/>
                <a:ext cx="3825343" cy="276999"/>
              </a:xfrm>
              <a:prstGeom prst="rect">
                <a:avLst/>
              </a:prstGeom>
              <a:blipFill>
                <a:blip r:embed="rId13"/>
                <a:stretch>
                  <a:fillRect l="-2871" r="-957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/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C05A0BE-1F0B-43E3-9C0A-25B28210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6082424"/>
                <a:ext cx="3744935" cy="276999"/>
              </a:xfrm>
              <a:prstGeom prst="rect">
                <a:avLst/>
              </a:prstGeom>
              <a:blipFill>
                <a:blip r:embed="rId1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/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8B2565-1CF1-42D0-AE22-F8296FE3C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073767"/>
                <a:ext cx="1786451" cy="566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/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IN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282C11-8AC2-4DAA-BEEF-ECB044F9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8" y="5711241"/>
                <a:ext cx="3739613" cy="276999"/>
              </a:xfrm>
              <a:prstGeom prst="rect">
                <a:avLst/>
              </a:prstGeom>
              <a:blipFill>
                <a:blip r:embed="rId16"/>
                <a:stretch>
                  <a:fillRect l="-977" r="-977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111031E7-31A8-4677-9C37-B82E4676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512" y="1831159"/>
            <a:ext cx="1714293" cy="6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/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 explicit cluster ids; instead,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denotes the param of the distribution which will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Speech Bubble: Rectangle 36">
                <a:extLst>
                  <a:ext uri="{FF2B5EF4-FFF2-40B4-BE49-F238E27FC236}">
                    <a16:creationId xmlns:a16="http://schemas.microsoft.com/office/drawing/2014/main" id="{1040449E-0603-4724-A840-16D89D7B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09" y="2720107"/>
                <a:ext cx="2011818" cy="1169968"/>
              </a:xfrm>
              <a:prstGeom prst="wedgeRectCallout">
                <a:avLst>
                  <a:gd name="adj1" fmla="val 77613"/>
                  <a:gd name="adj2" fmla="val -18598"/>
                </a:avLst>
              </a:prstGeom>
              <a:blipFill>
                <a:blip r:embed="rId18"/>
                <a:stretch>
                  <a:fillRect l="-932" t="-6667" b="-117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/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 discrete, there will at most be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’s, thereby achieving clustering</a:t>
                </a:r>
              </a:p>
            </p:txBody>
          </p:sp>
        </mc:Choice>
        <mc:Fallback>
          <p:sp>
            <p:nvSpPr>
              <p:cNvPr id="36" name="Speech Bubble: Rectangle 35">
                <a:extLst>
                  <a:ext uri="{FF2B5EF4-FFF2-40B4-BE49-F238E27FC236}">
                    <a16:creationId xmlns:a16="http://schemas.microsoft.com/office/drawing/2014/main" id="{AD004EBF-9646-46F6-9929-2034F43B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0" y="4025549"/>
                <a:ext cx="1898307" cy="1367463"/>
              </a:xfrm>
              <a:prstGeom prst="wedgeRectCallout">
                <a:avLst>
                  <a:gd name="adj1" fmla="val 35396"/>
                  <a:gd name="adj2" fmla="val -67227"/>
                </a:avLst>
              </a:prstGeom>
              <a:blipFill>
                <a:blip r:embed="rId19"/>
                <a:stretch>
                  <a:fillRect l="-1592" b="-22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/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Similar representation even when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D259FEFE-FC4F-4FF7-9A6B-FF027AF9A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41" y="1138184"/>
                <a:ext cx="2518683" cy="500282"/>
              </a:xfrm>
              <a:prstGeom prst="wedgeRectCallout">
                <a:avLst>
                  <a:gd name="adj1" fmla="val 46973"/>
                  <a:gd name="adj2" fmla="val 106868"/>
                </a:avLst>
              </a:prstGeom>
              <a:blipFill>
                <a:blip r:embed="rId20"/>
                <a:stretch>
                  <a:fillRect l="-1202" t="-20896" b="-365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/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But how to construct such a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distribution with potentially infinite components?</a:t>
                </a:r>
              </a:p>
            </p:txBody>
          </p:sp>
        </mc:Choice>
        <mc:Fallback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A28B57C1-F0F2-40AF-8A49-ACCF1C15A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05" y="278337"/>
                <a:ext cx="2518683" cy="821500"/>
              </a:xfrm>
              <a:prstGeom prst="wedgeRectCallout">
                <a:avLst>
                  <a:gd name="adj1" fmla="val -86554"/>
                  <a:gd name="adj2" fmla="val 62077"/>
                </a:avLst>
              </a:prstGeom>
              <a:blipFill>
                <a:blip r:embed="rId21"/>
                <a:stretch>
                  <a:fillRect t="-1274" r="-17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FB0A908D-8040-4296-B877-108F8AADF0EA}"/>
              </a:ext>
            </a:extLst>
          </p:cNvPr>
          <p:cNvSpPr/>
          <p:nvPr/>
        </p:nvSpPr>
        <p:spPr>
          <a:xfrm>
            <a:off x="2520091" y="3462773"/>
            <a:ext cx="2117899" cy="742435"/>
          </a:xfrm>
          <a:prstGeom prst="wedgeRectCallout">
            <a:avLst>
              <a:gd name="adj1" fmla="val -62779"/>
              <a:gd name="adj2" fmla="val -814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Typical way of showing the plate notation of a mixture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602"/>
    </mc:Choice>
    <mc:Fallback xmlns="">
      <p:transition spd="slow" advTm="489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1" grpId="0"/>
      <p:bldP spid="15" grpId="0"/>
      <p:bldP spid="32" grpId="0"/>
      <p:bldP spid="37" grpId="0" animBg="1"/>
      <p:bldP spid="36" grpId="0" animBg="1"/>
      <p:bldP spid="38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Stick-Breaking Process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(Sethuraman’94)</a:t>
            </a:r>
            <a:endParaRPr lang="en-I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Recursively break a length 1 stick into two pieces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Assume breaking point in each round is drawn from a Beta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−1→0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which is what we want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can now have a “nonparametric/infinite” mixture distribution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26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“Location/atoms”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can be drawn from a “base”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say NIW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We basically replaced the Dirichlet prior on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by a Stick-Breaking Process (SBP)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b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62767-83B9-43A2-A8F2-69CCE5BF8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904" y="2216790"/>
            <a:ext cx="3451062" cy="2424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07BCB7-A2B4-45E4-B8C0-86272D42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50" y="2164265"/>
            <a:ext cx="5442260" cy="487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EC9D8B-D21E-4214-A9F9-53E3914E1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851" y="2752350"/>
            <a:ext cx="1803018" cy="410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D0498-7A9E-4BEE-9A11-BA31F4909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201" y="3182409"/>
            <a:ext cx="5688993" cy="10248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5ADAE-6FDB-423F-86F3-128AD312D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6068" y="541313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ABABC1F-7EE3-44A5-B35F-9AC89FF258C1}"/>
              </a:ext>
            </a:extLst>
          </p:cNvPr>
          <p:cNvSpPr/>
          <p:nvPr/>
        </p:nvSpPr>
        <p:spPr>
          <a:xfrm>
            <a:off x="8015108" y="125195"/>
            <a:ext cx="2821853" cy="1038739"/>
          </a:xfrm>
          <a:prstGeom prst="wedgeRectCallout">
            <a:avLst>
              <a:gd name="adj1" fmla="val 58385"/>
              <a:gd name="adj2" fmla="val 366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SBP gives us a way to construct infinite dimensional Dirichlet distribution known as the “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42"/>
    </mc:Choice>
    <mc:Fallback xmlns="">
      <p:transition spd="slow" advTm="42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Infinite Dimensional Dirichlet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Drawing from an infinite-dim Dirichlet would give an infinite-dim prob. vector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We can construct this vector to have very few entries as nonzero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Consider recursively drawing from a Dirichlet as defined below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B66FF1-FDB1-40A4-81C7-8BACE2AD3EFD}"/>
                  </a:ext>
                </a:extLst>
              </p:cNvPr>
              <p:cNvSpPr txBox="1"/>
              <p:nvPr/>
            </p:nvSpPr>
            <p:spPr>
              <a:xfrm>
                <a:off x="4358685" y="1710942"/>
                <a:ext cx="29085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,…]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B66FF1-FDB1-40A4-81C7-8BACE2AD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85" y="1710942"/>
                <a:ext cx="290855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281166-AD4D-4012-8640-1A5129FDD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591" y="3501084"/>
            <a:ext cx="4918137" cy="2896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462DF-0C22-48AC-AD35-DDFBB2F4A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29" y="3468674"/>
            <a:ext cx="5342487" cy="857808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419C9FB-765A-49A3-B867-36CD2C22F1F2}"/>
              </a:ext>
            </a:extLst>
          </p:cNvPr>
          <p:cNvSpPr/>
          <p:nvPr/>
        </p:nvSpPr>
        <p:spPr>
          <a:xfrm>
            <a:off x="611646" y="4466086"/>
            <a:ext cx="2821853" cy="857808"/>
          </a:xfrm>
          <a:prstGeom prst="wedgeRectCallout">
            <a:avLst>
              <a:gd name="adj1" fmla="val 67348"/>
              <a:gd name="adj2" fmla="val -676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As the concentration parameter gets smaller and smaller, the split of values in LHS get more and more skewed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1C7F65-6EA4-4132-B0F6-F6FA60056CEB}"/>
                  </a:ext>
                </a:extLst>
              </p:cNvPr>
              <p:cNvSpPr/>
              <p:nvPr/>
            </p:nvSpPr>
            <p:spPr>
              <a:xfrm>
                <a:off x="216976" y="5422135"/>
                <a:ext cx="3525863" cy="1219544"/>
              </a:xfrm>
              <a:prstGeom prst="wedgeRectCallout">
                <a:avLst>
                  <a:gd name="adj1" fmla="val 39317"/>
                  <a:gd name="adj2" fmla="val -6793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Therefore, after doing the above a few times, the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vector will only have a very few entries as nonzero and in the infinite-sized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there will only be a finite many nonzero entries, and rest will be zero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31C7F65-6EA4-4132-B0F6-F6FA60056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6" y="5422135"/>
                <a:ext cx="3525863" cy="1219544"/>
              </a:xfrm>
              <a:prstGeom prst="wedgeRectCallout">
                <a:avLst>
                  <a:gd name="adj1" fmla="val 39317"/>
                  <a:gd name="adj2" fmla="val -67939"/>
                </a:avLst>
              </a:prstGeom>
              <a:blipFill>
                <a:blip r:embed="rId8"/>
                <a:stretch>
                  <a:fillRect l="-861" b="-7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B08CA318-DAB5-4C60-A7FF-65222301CFE4}"/>
              </a:ext>
            </a:extLst>
          </p:cNvPr>
          <p:cNvSpPr/>
          <p:nvPr/>
        </p:nvSpPr>
        <p:spPr>
          <a:xfrm>
            <a:off x="3868362" y="5727213"/>
            <a:ext cx="2679671" cy="670461"/>
          </a:xfrm>
          <a:prstGeom prst="wedgeRectCallout">
            <a:avLst>
              <a:gd name="adj1" fmla="val -58582"/>
              <a:gd name="adj2" fmla="val 41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This is basically what happens in the case of Dirichlet Process / Stick-Breaking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34"/>
    </mc:Choice>
    <mc:Fallback xmlns="">
      <p:transition spd="slow" advTm="330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8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Dirichlet Process - Formally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64089-F30C-4EF2-B231-8F8B86495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0" y="1181910"/>
            <a:ext cx="10066149" cy="1788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C9AB81-5AE7-454B-8801-A2342D8A5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2" y="3160654"/>
            <a:ext cx="9901784" cy="22405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337B8A-628E-4703-B020-9F272F820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1" y="5396648"/>
            <a:ext cx="11173641" cy="415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EC849-7FEF-4F2E-8919-7F0DCE217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612" y="6031372"/>
            <a:ext cx="8338106" cy="3358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F5BBA6-FBD5-4BC9-97E5-0E2DA9669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6068" y="541313"/>
            <a:ext cx="1010687" cy="965223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F66C528-7194-4058-B5A2-D29B8A072429}"/>
              </a:ext>
            </a:extLst>
          </p:cNvPr>
          <p:cNvSpPr/>
          <p:nvPr/>
        </p:nvSpPr>
        <p:spPr>
          <a:xfrm>
            <a:off x="8841783" y="342435"/>
            <a:ext cx="1995178" cy="821500"/>
          </a:xfrm>
          <a:prstGeom prst="wedgeRectCallout">
            <a:avLst>
              <a:gd name="adj1" fmla="val 64211"/>
              <a:gd name="adj2" fmla="val 206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SBP gives an explicit way to construct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Dirichlet Process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3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39"/>
    </mc:Choice>
    <mc:Fallback xmlns="">
      <p:transition spd="slow" advTm="39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Another </a:t>
            </a:r>
            <a:r>
              <a:rPr lang="en-GB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NPBayes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Prior: Multiplicative Gamma Process</a:t>
            </a:r>
            <a:endParaRPr lang="en-IN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Consider the SVD-style probabilistic model with an </a:t>
                </a:r>
                <a:r>
                  <a:rPr lang="en-IN" sz="2600" i="1" dirty="0">
                    <a:latin typeface="Abadi ExtraLight" panose="020B0204020104020204" pitchFamily="34" charset="0"/>
                  </a:rPr>
                  <a:t>a priori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unbounded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Consider the following prior on each “singular values”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In practice we can set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to be a sufficiently very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Due to the shrinkage property, only a finite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 will be nonzero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nonzero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’s will dictate the effective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0C1B1A-F0C1-4557-9EC2-CA876E40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68" y="3174380"/>
            <a:ext cx="5085008" cy="20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5B57EF2-D038-492E-986C-D7B7D58CB481}"/>
                  </a:ext>
                </a:extLst>
              </p:cNvPr>
              <p:cNvSpPr/>
              <p:nvPr/>
            </p:nvSpPr>
            <p:spPr>
              <a:xfrm>
                <a:off x="6073495" y="3510504"/>
                <a:ext cx="2407516" cy="1038739"/>
              </a:xfrm>
              <a:prstGeom prst="wedgeRectCallout">
                <a:avLst>
                  <a:gd name="adj1" fmla="val -79195"/>
                  <a:gd name="adj2" fmla="val 216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Precision keeps on getting larger and larger as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grows (thus variance keeps getting small and smaller)</a:t>
                </a:r>
              </a:p>
            </p:txBody>
          </p:sp>
        </mc:Choice>
        <mc:Fallback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25B57EF2-D038-492E-986C-D7B7D58CB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95" y="3510504"/>
                <a:ext cx="2407516" cy="1038739"/>
              </a:xfrm>
              <a:prstGeom prst="wedgeRectCallout">
                <a:avLst>
                  <a:gd name="adj1" fmla="val -79195"/>
                  <a:gd name="adj2" fmla="val 21614"/>
                </a:avLst>
              </a:prstGeom>
              <a:blipFill>
                <a:blip r:embed="rId5"/>
                <a:stretch>
                  <a:fillRect t="-2312" r="-1152" b="-8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D1CAA-C17A-449F-95CC-89CC4C2E4689}"/>
                  </a:ext>
                </a:extLst>
              </p:cNvPr>
              <p:cNvSpPr txBox="1"/>
              <p:nvPr/>
            </p:nvSpPr>
            <p:spPr>
              <a:xfrm>
                <a:off x="4246487" y="1614083"/>
                <a:ext cx="3030766" cy="84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4D1CAA-C17A-449F-95CC-89CC4C2E4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487" y="1614083"/>
                <a:ext cx="3030766" cy="8451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442DD02-D3F3-4C55-8DE3-D39D6B8C2922}"/>
                  </a:ext>
                </a:extLst>
              </p:cNvPr>
              <p:cNvSpPr/>
              <p:nvPr/>
            </p:nvSpPr>
            <p:spPr>
              <a:xfrm>
                <a:off x="8686597" y="4631473"/>
                <a:ext cx="2568700" cy="486482"/>
              </a:xfrm>
              <a:prstGeom prst="wedgeRectCallout">
                <a:avLst>
                  <a:gd name="adj1" fmla="val -62409"/>
                  <a:gd name="adj2" fmla="val 170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(greater than 1 in expectation)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442DD02-D3F3-4C55-8DE3-D39D6B8C2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97" y="4631473"/>
                <a:ext cx="2568700" cy="486482"/>
              </a:xfrm>
              <a:prstGeom prst="wedgeRectCallout">
                <a:avLst>
                  <a:gd name="adj1" fmla="val -62409"/>
                  <a:gd name="adj2" fmla="val 17029"/>
                </a:avLst>
              </a:prstGeom>
              <a:blipFill>
                <a:blip r:embed="rId9"/>
                <a:stretch>
                  <a:fillRect t="-12048" b="-216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92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105"/>
    </mc:Choice>
    <mc:Fallback xmlns="">
      <p:transition spd="slow" advTm="269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Nonparametric Bayesian Methods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Need for nonparametric Bayesian modeling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Some motivating problems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 err="1">
                <a:latin typeface="Abadi ExtraLight" panose="020B0204020104020204" pitchFamily="34" charset="0"/>
              </a:rPr>
              <a:t>NPBayes</a:t>
            </a:r>
            <a:r>
              <a:rPr lang="en-GB" sz="2600" dirty="0">
                <a:latin typeface="Abadi ExtraLight" panose="020B0204020104020204" pitchFamily="34" charset="0"/>
              </a:rPr>
              <a:t> modeling mixture models (clustering)</a:t>
            </a:r>
            <a:endParaRPr lang="en-GB" sz="22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Some standard ways of constructing </a:t>
            </a:r>
            <a:r>
              <a:rPr lang="en-GB" sz="2600" dirty="0" err="1">
                <a:latin typeface="Abadi ExtraLight" panose="020B0204020104020204" pitchFamily="34" charset="0"/>
              </a:rPr>
              <a:t>NPBayes</a:t>
            </a:r>
            <a:r>
              <a:rPr lang="en-GB" sz="2600" dirty="0">
                <a:latin typeface="Abadi ExtraLight" panose="020B0204020104020204" pitchFamily="34" charset="0"/>
              </a:rPr>
              <a:t>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Stick-breaking process, Dirichlet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Some metaphors: Chinese Restaurant Process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4"/>
    </mc:Choice>
    <mc:Fallback xmlns="">
      <p:transition spd="slow" advTm="88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NPBayes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saw some nonparametric Bayesian models (mainly used in </a:t>
                </a:r>
                <a:r>
                  <a:rPr lang="en-GB" dirty="0" err="1">
                    <a:latin typeface="Abadi ExtraLight" panose="020B0204020104020204" pitchFamily="34" charset="0"/>
                  </a:rPr>
                  <a:t>unsup</a:t>
                </a:r>
                <a:r>
                  <a:rPr lang="en-GB" dirty="0">
                    <a:latin typeface="Abadi ExtraLight" panose="020B0204020104020204" pitchFamily="34" charset="0"/>
                  </a:rPr>
                  <a:t> learning)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CRP/Dirichlet Process: For clustering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Multiplicative Gamma Process: For SVD-like matrix factorization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Many applications of these models to solve a wide range of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Also saw GP which is another example of a nonparametric Bayesian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GPs are used for function approximation problems (both supervised and </a:t>
                </a:r>
                <a:r>
                  <a:rPr lang="en-GB" dirty="0" err="1">
                    <a:latin typeface="Abadi ExtraLight" panose="020B0204020104020204" pitchFamily="34" charset="0"/>
                  </a:rPr>
                  <a:t>unsup</a:t>
                </a:r>
                <a:r>
                  <a:rPr lang="en-GB" dirty="0">
                    <a:latin typeface="Abadi ExtraLight" panose="020B0204020104020204" pitchFamily="34" charset="0"/>
                  </a:rPr>
                  <a:t>. learning)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These are only some of the examples of nonparametric Bayesian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Many other such nonparametric Bayesian models for other problems in machine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”A tutorial on Bayesian nonparametric models“ Gershman and </a:t>
                </a:r>
                <a:r>
                  <a:rPr lang="en-GB" dirty="0" err="1">
                    <a:latin typeface="Abadi ExtraLight" panose="020B0204020104020204" pitchFamily="34" charset="0"/>
                  </a:rPr>
                  <a:t>Blei</a:t>
                </a:r>
                <a:r>
                  <a:rPr lang="en-GB" dirty="0">
                    <a:latin typeface="Abadi ExtraLight" panose="020B0204020104020204" pitchFamily="34" charset="0"/>
                  </a:rPr>
                  <a:t>, 2011) is a nice survey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Rich theory based on stochastic processes (beyond the scope of this course)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Inspired other non-probabilistic algos, e.g., Using Dirichlet Process Mixture Model to get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-means like clustering algorithm (</a:t>
                </a:r>
                <a:r>
                  <a:rPr lang="en-GB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DP-means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) which doesn’t require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 r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7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629"/>
    </mc:Choice>
    <mc:Fallback xmlns="">
      <p:transition spd="slow" advTm="23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Mixture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each observation is generated from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component mixture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i.e., the number of components (clusters) for such a mixture model?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use marginal-likelihood based model selection but is expensive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Need to train the model several times for each possible value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22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Also difficult if the data is streaming (hard to know beforehand how many clusters)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about a prior over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 that allows learning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?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b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6B182-FC03-4454-A400-D009D743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97" y="2252190"/>
            <a:ext cx="4632236" cy="1292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9823B-A357-4EFB-A0ED-E65878DFA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712" y="1718121"/>
            <a:ext cx="2617925" cy="19908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9F657DDC-E26C-41AB-9D8E-FBBA27F36D7F}"/>
                  </a:ext>
                </a:extLst>
              </p:cNvPr>
              <p:cNvSpPr/>
              <p:nvPr/>
            </p:nvSpPr>
            <p:spPr>
              <a:xfrm>
                <a:off x="4459015" y="1683220"/>
                <a:ext cx="2617925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-dim probability vector of component mixing proportions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9F657DDC-E26C-41AB-9D8E-FBBA27F36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15" y="1683220"/>
                <a:ext cx="2617925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blipFill>
                <a:blip r:embed="rId6"/>
                <a:stretch>
                  <a:fillRect l="-924" t="-7207" r="-69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ADCAF4D-CFC2-4832-AFA1-E7A821EA165C}"/>
                  </a:ext>
                </a:extLst>
              </p:cNvPr>
              <p:cNvSpPr/>
              <p:nvPr/>
            </p:nvSpPr>
            <p:spPr>
              <a:xfrm>
                <a:off x="678040" y="1718121"/>
                <a:ext cx="1757188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Cluster id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observation</a:t>
                </a: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6ADCAF4D-CFC2-4832-AFA1-E7A821EA1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0" y="1718121"/>
                <a:ext cx="1757188" cy="499168"/>
              </a:xfrm>
              <a:prstGeom prst="wedgeRectCallout">
                <a:avLst>
                  <a:gd name="adj1" fmla="val -1443"/>
                  <a:gd name="adj2" fmla="val 79408"/>
                </a:avLst>
              </a:prstGeom>
              <a:blipFill>
                <a:blip r:embed="rId7"/>
                <a:stretch>
                  <a:fillRect l="-1375" t="-81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F865A1-3FC5-4554-AF16-178C448C5A90}"/>
                  </a:ext>
                </a:extLst>
              </p:cNvPr>
              <p:cNvSpPr/>
              <p:nvPr/>
            </p:nvSpPr>
            <p:spPr>
              <a:xfrm>
                <a:off x="55998" y="2781834"/>
                <a:ext cx="1500636" cy="296575"/>
              </a:xfrm>
              <a:prstGeom prst="wedgeRectCallout">
                <a:avLst>
                  <a:gd name="adj1" fmla="val 43185"/>
                  <a:gd name="adj2" fmla="val 1032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observation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F865A1-3FC5-4554-AF16-178C448C5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" y="2781834"/>
                <a:ext cx="1500636" cy="296575"/>
              </a:xfrm>
              <a:prstGeom prst="wedgeRectCallout">
                <a:avLst>
                  <a:gd name="adj1" fmla="val 43185"/>
                  <a:gd name="adj2" fmla="val 103292"/>
                </a:avLst>
              </a:prstGeom>
              <a:blipFill>
                <a:blip r:embed="rId8"/>
                <a:stretch>
                  <a:fillRect t="-5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17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49"/>
    </mc:Choice>
    <mc:Fallback xmlns="">
      <p:transition spd="slow" advTm="18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Latent Feature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each observation is a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subset sum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“basis vectors” (or “latent features”*)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This can also be seen as special type of matrix factorization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𝐙</m:t>
                    </m:r>
                    <m:sSup>
                      <m:sSup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about a prior over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 that allows learning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?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535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A9028-D640-4593-ADAE-703A89FF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218" y="1893773"/>
            <a:ext cx="5345472" cy="1488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E285A1B-910D-4C45-9255-CB18FC5630F3}"/>
                  </a:ext>
                </a:extLst>
              </p:cNvPr>
              <p:cNvSpPr/>
              <p:nvPr/>
            </p:nvSpPr>
            <p:spPr>
              <a:xfrm>
                <a:off x="1248772" y="1573168"/>
                <a:ext cx="1867437" cy="748183"/>
              </a:xfrm>
              <a:prstGeom prst="wedgeRectCallout">
                <a:avLst>
                  <a:gd name="adj1" fmla="val 64692"/>
                  <a:gd name="adj2" fmla="val 213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latent feature present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observation?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6E285A1B-910D-4C45-9255-CB18FC563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772" y="1573168"/>
                <a:ext cx="1867437" cy="748183"/>
              </a:xfrm>
              <a:prstGeom prst="wedgeRectCallout">
                <a:avLst>
                  <a:gd name="adj1" fmla="val 64692"/>
                  <a:gd name="adj2" fmla="val 21345"/>
                </a:avLst>
              </a:prstGeom>
              <a:blipFill>
                <a:blip r:embed="rId5"/>
                <a:stretch>
                  <a:fillRect l="-1397" t="-6349" b="-142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F8482B9-5F97-4C4C-AC22-5E2243C9C519}"/>
                  </a:ext>
                </a:extLst>
              </p:cNvPr>
              <p:cNvSpPr/>
              <p:nvPr/>
            </p:nvSpPr>
            <p:spPr>
              <a:xfrm>
                <a:off x="480832" y="2367021"/>
                <a:ext cx="2618884" cy="982150"/>
              </a:xfrm>
              <a:prstGeom prst="wedgeRectCallout">
                <a:avLst>
                  <a:gd name="adj1" fmla="val 62971"/>
                  <a:gd name="adj2" fmla="val 88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observation (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 expressed as a subset sum of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latent features (each </a:t>
                </a:r>
                <a14:m>
                  <m:oMath xmlns:m="http://schemas.openxmlformats.org/officeDocument/2006/math"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), plus some noise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F8482B9-5F97-4C4C-AC22-5E2243C9C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2" y="2367021"/>
                <a:ext cx="2618884" cy="982150"/>
              </a:xfrm>
              <a:prstGeom prst="wedgeRectCallout">
                <a:avLst>
                  <a:gd name="adj1" fmla="val 62971"/>
                  <a:gd name="adj2" fmla="val 8888"/>
                </a:avLst>
              </a:prstGeom>
              <a:blipFill>
                <a:blip r:embed="rId6"/>
                <a:stretch>
                  <a:fillRect l="-1018" t="-4878" b="-115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0E1ADF5-750B-46F4-8109-0CCFAE5DBA3B}"/>
                  </a:ext>
                </a:extLst>
              </p:cNvPr>
              <p:cNvSpPr/>
              <p:nvPr/>
            </p:nvSpPr>
            <p:spPr>
              <a:xfrm>
                <a:off x="5134233" y="3146851"/>
                <a:ext cx="1500566" cy="468056"/>
              </a:xfrm>
              <a:prstGeom prst="wedgeRectCallout">
                <a:avLst>
                  <a:gd name="adj1" fmla="val -12786"/>
                  <a:gd name="adj2" fmla="val -7633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latent feature (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A0E1ADF5-750B-46F4-8109-0CCFAE5D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233" y="3146851"/>
                <a:ext cx="1500566" cy="468056"/>
              </a:xfrm>
              <a:prstGeom prst="wedgeRectCallout">
                <a:avLst>
                  <a:gd name="adj1" fmla="val -12786"/>
                  <a:gd name="adj2" fmla="val -76336"/>
                </a:avLst>
              </a:prstGeom>
              <a:blipFill>
                <a:blip r:embed="rId7"/>
                <a:stretch>
                  <a:fillRect l="-1606" r="-803" b="-207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56372A7-E34E-4519-935C-ABC3A03C8EA1}"/>
              </a:ext>
            </a:extLst>
          </p:cNvPr>
          <p:cNvSpPr/>
          <p:nvPr/>
        </p:nvSpPr>
        <p:spPr>
          <a:xfrm>
            <a:off x="8330308" y="2545801"/>
            <a:ext cx="1702334" cy="468056"/>
          </a:xfrm>
          <a:prstGeom prst="wedgeRectCallout">
            <a:avLst>
              <a:gd name="adj1" fmla="val -64289"/>
              <a:gd name="adj2" fmla="val 254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Noise (e.g., zero mean Gaussian)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79F23-396D-405D-9A97-50F8ABC488D0}"/>
              </a:ext>
            </a:extLst>
          </p:cNvPr>
          <p:cNvSpPr/>
          <p:nvPr/>
        </p:nvSpPr>
        <p:spPr>
          <a:xfrm>
            <a:off x="1695723" y="4323739"/>
            <a:ext cx="1867437" cy="151326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0A340-B503-4877-8FE1-E5A0A3AA0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671" y="4298343"/>
            <a:ext cx="1255690" cy="16219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1ADDD4C-0C59-4B85-9047-003194233354}"/>
              </a:ext>
            </a:extLst>
          </p:cNvPr>
          <p:cNvSpPr/>
          <p:nvPr/>
        </p:nvSpPr>
        <p:spPr>
          <a:xfrm>
            <a:off x="6869748" y="4352675"/>
            <a:ext cx="1867437" cy="114227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C147A-8F78-473B-98B4-549BB3AC7398}"/>
                  </a:ext>
                </a:extLst>
              </p:cNvPr>
              <p:cNvSpPr txBox="1"/>
              <p:nvPr/>
            </p:nvSpPr>
            <p:spPr>
              <a:xfrm>
                <a:off x="4144922" y="4770754"/>
                <a:ext cx="4921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0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EC147A-8F78-473B-98B4-549BB3AC7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22" y="4770754"/>
                <a:ext cx="492122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28E60-4DE0-4878-B2D8-D10AB96DF6C4}"/>
                  </a:ext>
                </a:extLst>
              </p:cNvPr>
              <p:cNvSpPr txBox="1"/>
              <p:nvPr/>
            </p:nvSpPr>
            <p:spPr>
              <a:xfrm>
                <a:off x="2462484" y="4796443"/>
                <a:ext cx="3462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E28E60-4DE0-4878-B2D8-D10AB96D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484" y="4796443"/>
                <a:ext cx="34624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9D1FC5-7B39-4955-90FC-61191382A086}"/>
                  </a:ext>
                </a:extLst>
              </p:cNvPr>
              <p:cNvSpPr txBox="1"/>
              <p:nvPr/>
            </p:nvSpPr>
            <p:spPr>
              <a:xfrm>
                <a:off x="7470271" y="4624503"/>
                <a:ext cx="5855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9D1FC5-7B39-4955-90FC-61191382A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271" y="4624503"/>
                <a:ext cx="585545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67B42E-7582-4E37-BDAD-201CB2F32684}"/>
                  </a:ext>
                </a:extLst>
              </p:cNvPr>
              <p:cNvSpPr txBox="1"/>
              <p:nvPr/>
            </p:nvSpPr>
            <p:spPr>
              <a:xfrm>
                <a:off x="5720106" y="4784191"/>
                <a:ext cx="3318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𝐙</m:t>
                      </m:r>
                    </m:oMath>
                  </m:oMathPara>
                </a14:m>
                <a:endParaRPr lang="en-IN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67B42E-7582-4E37-BDAD-201CB2F32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106" y="4784191"/>
                <a:ext cx="331822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5A8F30-0C41-4342-A06D-889D4CADD4B8}"/>
                  </a:ext>
                </a:extLst>
              </p:cNvPr>
              <p:cNvSpPr txBox="1"/>
              <p:nvPr/>
            </p:nvSpPr>
            <p:spPr>
              <a:xfrm>
                <a:off x="1468866" y="4941873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5A8F30-0C41-4342-A06D-889D4CADD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866" y="4941873"/>
                <a:ext cx="226857" cy="276999"/>
              </a:xfrm>
              <a:prstGeom prst="rect">
                <a:avLst/>
              </a:prstGeom>
              <a:blipFill>
                <a:blip r:embed="rId15"/>
                <a:stretch>
                  <a:fillRect l="-27027" r="-21622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DF161-17FD-4FBC-AD32-343502988C75}"/>
                  </a:ext>
                </a:extLst>
              </p:cNvPr>
              <p:cNvSpPr txBox="1"/>
              <p:nvPr/>
            </p:nvSpPr>
            <p:spPr>
              <a:xfrm>
                <a:off x="2475095" y="407826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CDF161-17FD-4FBC-AD32-343502988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095" y="4078262"/>
                <a:ext cx="226857" cy="276999"/>
              </a:xfrm>
              <a:prstGeom prst="rect">
                <a:avLst/>
              </a:prstGeom>
              <a:blipFill>
                <a:blip r:embed="rId16"/>
                <a:stretch>
                  <a:fillRect l="-21622" r="-21622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06B73A-29A4-4980-9F90-62B79052019A}"/>
                  </a:ext>
                </a:extLst>
              </p:cNvPr>
              <p:cNvSpPr txBox="1"/>
              <p:nvPr/>
            </p:nvSpPr>
            <p:spPr>
              <a:xfrm>
                <a:off x="5744366" y="4107196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06B73A-29A4-4980-9F90-62B790520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366" y="4107196"/>
                <a:ext cx="226857" cy="276999"/>
              </a:xfrm>
              <a:prstGeom prst="rect">
                <a:avLst/>
              </a:prstGeom>
              <a:blipFill>
                <a:blip r:embed="rId17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3A1E76-2058-4E6F-86FC-77BAEBCE3B3F}"/>
                  </a:ext>
                </a:extLst>
              </p:cNvPr>
              <p:cNvSpPr txBox="1"/>
              <p:nvPr/>
            </p:nvSpPr>
            <p:spPr>
              <a:xfrm>
                <a:off x="6629149" y="480153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3A1E76-2058-4E6F-86FC-77BAEBCE3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49" y="4801532"/>
                <a:ext cx="226857" cy="276999"/>
              </a:xfrm>
              <a:prstGeom prst="rect">
                <a:avLst/>
              </a:prstGeom>
              <a:blipFill>
                <a:blip r:embed="rId18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FCA65-F6E1-47CD-BA61-1CECCC9A6379}"/>
                  </a:ext>
                </a:extLst>
              </p:cNvPr>
              <p:cNvSpPr txBox="1"/>
              <p:nvPr/>
            </p:nvSpPr>
            <p:spPr>
              <a:xfrm>
                <a:off x="7680131" y="4078262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78FCA65-F6E1-47CD-BA61-1CECCC9A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31" y="4078262"/>
                <a:ext cx="226857" cy="276999"/>
              </a:xfrm>
              <a:prstGeom prst="rect">
                <a:avLst/>
              </a:prstGeom>
              <a:blipFill>
                <a:blip r:embed="rId19"/>
                <a:stretch>
                  <a:fillRect l="-24324" r="-18919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AF9AFF-88ED-4F6E-A91B-F5A01FED659D}"/>
                  </a:ext>
                </a:extLst>
              </p:cNvPr>
              <p:cNvSpPr txBox="1"/>
              <p:nvPr/>
            </p:nvSpPr>
            <p:spPr>
              <a:xfrm>
                <a:off x="5072352" y="4977841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AF9AFF-88ED-4F6E-A91B-F5A01FED6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352" y="4977841"/>
                <a:ext cx="226857" cy="276999"/>
              </a:xfrm>
              <a:prstGeom prst="rect">
                <a:avLst/>
              </a:prstGeom>
              <a:blipFill>
                <a:blip r:embed="rId20"/>
                <a:stretch>
                  <a:fillRect l="-24324" r="-24324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CEFFD9F-6109-40B4-B977-780A039276AC}"/>
                  </a:ext>
                </a:extLst>
              </p:cNvPr>
              <p:cNvSpPr/>
              <p:nvPr/>
            </p:nvSpPr>
            <p:spPr>
              <a:xfrm>
                <a:off x="8941952" y="4352674"/>
                <a:ext cx="1347887" cy="319880"/>
              </a:xfrm>
              <a:prstGeom prst="wedgeRectCallout">
                <a:avLst>
                  <a:gd name="adj1" fmla="val -64668"/>
                  <a:gd name="adj2" fmla="val 447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FCEFFD9F-6109-40B4-B977-780A03927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52" y="4352674"/>
                <a:ext cx="1347887" cy="319880"/>
              </a:xfrm>
              <a:prstGeom prst="wedgeRectCallout">
                <a:avLst>
                  <a:gd name="adj1" fmla="val -64668"/>
                  <a:gd name="adj2" fmla="val 44733"/>
                </a:avLst>
              </a:prstGeom>
              <a:blipFill>
                <a:blip r:embed="rId21"/>
                <a:stretch>
                  <a:fillRect t="-3636" b="-254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F1BF5580-258A-4B39-9B2E-F14D96360196}"/>
                  </a:ext>
                </a:extLst>
              </p:cNvPr>
              <p:cNvSpPr/>
              <p:nvPr/>
            </p:nvSpPr>
            <p:spPr>
              <a:xfrm>
                <a:off x="3650147" y="4256714"/>
                <a:ext cx="1504140" cy="468056"/>
              </a:xfrm>
              <a:prstGeom prst="wedgeRectCallout">
                <a:avLst>
                  <a:gd name="adj1" fmla="val 56213"/>
                  <a:gd name="adj2" fmla="val 6883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a binary vector</a:t>
                </a:r>
              </a:p>
            </p:txBody>
          </p:sp>
        </mc:Choice>
        <mc:Fallback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F1BF5580-258A-4B39-9B2E-F14D96360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147" y="4256714"/>
                <a:ext cx="1504140" cy="468056"/>
              </a:xfrm>
              <a:prstGeom prst="wedgeRectCallout">
                <a:avLst>
                  <a:gd name="adj1" fmla="val 56213"/>
                  <a:gd name="adj2" fmla="val 68835"/>
                </a:avLst>
              </a:prstGeom>
              <a:blipFill>
                <a:blip r:embed="rId22"/>
                <a:stretch>
                  <a:fillRect l="-1812" t="-10417" b="-5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BABE50F-1CCA-48F2-B76B-02D6386653E7}"/>
                  </a:ext>
                </a:extLst>
              </p:cNvPr>
              <p:cNvSpPr/>
              <p:nvPr/>
            </p:nvSpPr>
            <p:spPr>
              <a:xfrm>
                <a:off x="234407" y="4340331"/>
                <a:ext cx="1347887" cy="276999"/>
              </a:xfrm>
              <a:prstGeom prst="wedgeRectCallout">
                <a:avLst>
                  <a:gd name="adj1" fmla="val 56201"/>
                  <a:gd name="adj2" fmla="val 1285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row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9BABE50F-1CCA-48F2-B76B-02D638665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7" y="4340331"/>
                <a:ext cx="1347887" cy="276999"/>
              </a:xfrm>
              <a:prstGeom prst="wedgeRectCallout">
                <a:avLst>
                  <a:gd name="adj1" fmla="val 56201"/>
                  <a:gd name="adj2" fmla="val 128515"/>
                </a:avLst>
              </a:prstGeom>
              <a:blipFill>
                <a:blip r:embed="rId23"/>
                <a:stretch>
                  <a:fillRect t="-68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8D735124-8B4F-416A-BC5F-25CEACC0E22D}"/>
              </a:ext>
            </a:extLst>
          </p:cNvPr>
          <p:cNvSpPr/>
          <p:nvPr/>
        </p:nvSpPr>
        <p:spPr>
          <a:xfrm>
            <a:off x="7906988" y="3232204"/>
            <a:ext cx="1288527" cy="468056"/>
          </a:xfrm>
          <a:prstGeom prst="wedgeRectCallout">
            <a:avLst>
              <a:gd name="adj1" fmla="val 38157"/>
              <a:gd name="adj2" fmla="val 6721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 binary sparse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EECF0277-8724-46AC-B167-073A58EA720D}"/>
                  </a:ext>
                </a:extLst>
              </p:cNvPr>
              <p:cNvSpPr/>
              <p:nvPr/>
            </p:nvSpPr>
            <p:spPr>
              <a:xfrm>
                <a:off x="8941952" y="1643210"/>
                <a:ext cx="3181440" cy="650057"/>
              </a:xfrm>
              <a:prstGeom prst="wedgeRectCallout">
                <a:avLst>
                  <a:gd name="adj1" fmla="val -37993"/>
                  <a:gd name="adj2" fmla="val -65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An example: Each text document in a collection being a subset sum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“latent” themes or topics present in the collection</a:t>
                </a:r>
              </a:p>
            </p:txBody>
          </p:sp>
        </mc:Choice>
        <mc:Fallback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EECF0277-8724-46AC-B167-073A58EA7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952" y="1643210"/>
                <a:ext cx="3181440" cy="650057"/>
              </a:xfrm>
              <a:prstGeom prst="wedgeRectCallout">
                <a:avLst>
                  <a:gd name="adj1" fmla="val -37993"/>
                  <a:gd name="adj2" fmla="val -65528"/>
                </a:avLst>
              </a:prstGeom>
              <a:blipFill>
                <a:blip r:embed="rId24"/>
                <a:stretch>
                  <a:fillRect l="-381" r="-952" b="-118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CA97AAC1-0C6A-4CE5-8A81-AF5AEE45B0A1}"/>
              </a:ext>
            </a:extLst>
          </p:cNvPr>
          <p:cNvSpPr txBox="1"/>
          <p:nvPr/>
        </p:nvSpPr>
        <p:spPr>
          <a:xfrm>
            <a:off x="86039" y="6516494"/>
            <a:ext cx="4929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badi Extra Light" panose="020B0204020104020204" pitchFamily="34" charset="0"/>
              </a:rPr>
              <a:t>* Indian Buffet Process: An Introduction and Review (Griffiths and </a:t>
            </a:r>
            <a:r>
              <a:rPr lang="en-GB" sz="1100" dirty="0" err="1">
                <a:latin typeface="Abadi Extra Light" panose="020B0204020104020204" pitchFamily="34" charset="0"/>
              </a:rPr>
              <a:t>Ghahramani</a:t>
            </a:r>
            <a:r>
              <a:rPr lang="en-GB" sz="1100" dirty="0">
                <a:latin typeface="Abadi Extra Light" panose="020B0204020104020204" pitchFamily="34" charset="0"/>
              </a:rPr>
              <a:t>, 2011)</a:t>
            </a:r>
            <a:endParaRPr lang="en-IN" sz="1100" dirty="0">
              <a:latin typeface="Abadi Extra Light" panose="020B0204020104020204" pitchFamily="34" charset="0"/>
            </a:endParaRP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85BEF7C8-1FCE-43A3-8553-892A82D623F4}"/>
              </a:ext>
            </a:extLst>
          </p:cNvPr>
          <p:cNvSpPr/>
          <p:nvPr/>
        </p:nvSpPr>
        <p:spPr>
          <a:xfrm>
            <a:off x="9276199" y="5118239"/>
            <a:ext cx="2258426" cy="828486"/>
          </a:xfrm>
          <a:prstGeom prst="wedgeRectCallout">
            <a:avLst>
              <a:gd name="adj1" fmla="val 40433"/>
              <a:gd name="adj2" fmla="val 64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Just like mixture models, selecting it based on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marg-lik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will be expensive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15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431"/>
    </mc:Choice>
    <mc:Fallback xmlns="">
      <p:transition spd="slow" advTm="359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6" grpId="0" animBg="1"/>
      <p:bldP spid="19" grpId="0" animBg="1"/>
      <p:bldP spid="9" grpId="0"/>
      <p:bldP spid="10" grpId="0"/>
      <p:bldP spid="21" grpId="0"/>
      <p:bldP spid="22" grpId="0"/>
      <p:bldP spid="20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0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SVD-style Matrix Factorization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5691" y="1134560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Consider the following SVD-style decomposition for 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 err="1">
                    <a:latin typeface="Abadi ExtraLight" panose="020B0204020104020204" pitchFamily="34" charset="0"/>
                  </a:rPr>
                  <a:t>diag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’s on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diags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This is basically a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weighted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sum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rank-1 matrices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’s are the weights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’s are akin to the singular values in SVD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to learn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i.e., the “rank” of the above factorization?</a:t>
                </a: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How about a prior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that allows us to learn the “right”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691" y="1134560"/>
                <a:ext cx="11740617" cy="5557532"/>
              </a:xfrm>
              <a:blipFill>
                <a:blip r:embed="rId3"/>
                <a:stretch>
                  <a:fillRect l="-779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97AAC1-0C6A-4CE5-8A81-AF5AEE45B0A1}"/>
              </a:ext>
            </a:extLst>
          </p:cNvPr>
          <p:cNvSpPr txBox="1"/>
          <p:nvPr/>
        </p:nvSpPr>
        <p:spPr>
          <a:xfrm>
            <a:off x="86039" y="6535477"/>
            <a:ext cx="4376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badi Extra Light" panose="020B0204020104020204" pitchFamily="34" charset="0"/>
              </a:rPr>
              <a:t>*Sparse Bayesian infinite factor models (Bhattacharya and Dunson, 2011)</a:t>
            </a:r>
            <a:endParaRPr lang="en-IN" sz="1100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830D3-C1BF-4197-B125-9C44C266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789" y="1649534"/>
            <a:ext cx="6315075" cy="13239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75062C-EF65-4EFA-A2DF-74C8FEF89BCF}"/>
              </a:ext>
            </a:extLst>
          </p:cNvPr>
          <p:cNvSpPr/>
          <p:nvPr/>
        </p:nvSpPr>
        <p:spPr>
          <a:xfrm>
            <a:off x="4739425" y="1942745"/>
            <a:ext cx="1126902" cy="72962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CF0BCBD8-32FD-49FA-A915-144B1471A7DD}"/>
              </a:ext>
            </a:extLst>
          </p:cNvPr>
          <p:cNvSpPr/>
          <p:nvPr/>
        </p:nvSpPr>
        <p:spPr>
          <a:xfrm>
            <a:off x="5736354" y="1550961"/>
            <a:ext cx="798397" cy="468056"/>
          </a:xfrm>
          <a:prstGeom prst="wedgeRectCallout">
            <a:avLst>
              <a:gd name="adj1" fmla="val -67494"/>
              <a:gd name="adj2" fmla="val 35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Rank 1 matrix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8EF0E72-FEC8-45FF-B106-A550597AEC9D}"/>
              </a:ext>
            </a:extLst>
          </p:cNvPr>
          <p:cNvSpPr/>
          <p:nvPr/>
        </p:nvSpPr>
        <p:spPr>
          <a:xfrm>
            <a:off x="9222395" y="1784989"/>
            <a:ext cx="1525679" cy="468056"/>
          </a:xfrm>
          <a:prstGeom prst="wedgeRectCallout">
            <a:avLst>
              <a:gd name="adj1" fmla="val -67494"/>
              <a:gd name="adj2" fmla="val 354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Zero mean Gaussian noise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254"/>
    </mc:Choice>
    <mc:Fallback xmlns="">
      <p:transition spd="slow" advTm="21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  <p:bldP spid="4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8A131-AB1B-EF02-9720-4071E782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54BD-6484-5B3E-2737-5DEE3647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Problem: “Lifelong” Learning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7D7966-7631-2E52-6D33-323BDA775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91" y="1134560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In many scenarios, we want models that can learn in a “lifelong” fashion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Also known as “</a:t>
            </a:r>
            <a:r>
              <a:rPr lang="en-GB" sz="2200" dirty="0">
                <a:solidFill>
                  <a:srgbClr val="FF0000"/>
                </a:solidFill>
                <a:latin typeface="Abadi ExtraLight" panose="020B0204020104020204" pitchFamily="34" charset="0"/>
              </a:rPr>
              <a:t>continual learning</a:t>
            </a:r>
            <a:r>
              <a:rPr lang="en-GB" sz="2200" dirty="0">
                <a:latin typeface="Abadi ExtraLight" panose="020B0204020104020204" pitchFamily="34" charset="0"/>
              </a:rPr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Goal is to </a:t>
            </a:r>
            <a:r>
              <a:rPr lang="en-GB" sz="2200" dirty="0">
                <a:solidFill>
                  <a:srgbClr val="FF0000"/>
                </a:solidFill>
                <a:latin typeface="Abadi ExtraLight" panose="020B0204020104020204" pitchFamily="34" charset="0"/>
              </a:rPr>
              <a:t>learn new knowledge</a:t>
            </a:r>
            <a:r>
              <a:rPr lang="en-GB" sz="2200" dirty="0">
                <a:latin typeface="Abadi ExtraLight" panose="020B0204020104020204" pitchFamily="34" charset="0"/>
              </a:rPr>
              <a:t> but also to </a:t>
            </a:r>
            <a:r>
              <a:rPr lang="en-GB" sz="2200" dirty="0">
                <a:solidFill>
                  <a:srgbClr val="FF0000"/>
                </a:solidFill>
                <a:latin typeface="Abadi ExtraLight" panose="020B0204020104020204" pitchFamily="34" charset="0"/>
              </a:rPr>
              <a:t>not forget previously acquired knowledge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In such cases we want models that do not have a fixed size decided beforehand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Instead we prefer models with size that can grow/adapt with time as 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Sees more training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Light" panose="020B0204020104020204" pitchFamily="34" charset="0"/>
              </a:rPr>
              <a:t>Sees new tasks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A9201164-F78B-1B39-BCEF-57A7BAC9DB4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8543E4-44B2-84F8-1AA1-218FA2873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19" y="4155392"/>
            <a:ext cx="5686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A49B23-AE1B-C4A5-1B3D-3035C2B4C499}"/>
              </a:ext>
            </a:extLst>
          </p:cNvPr>
          <p:cNvSpPr txBox="1"/>
          <p:nvPr/>
        </p:nvSpPr>
        <p:spPr>
          <a:xfrm>
            <a:off x="3255948" y="5942904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FB2D9-74DE-3389-B620-3AEFC164B543}"/>
              </a:ext>
            </a:extLst>
          </p:cNvPr>
          <p:cNvSpPr txBox="1"/>
          <p:nvPr/>
        </p:nvSpPr>
        <p:spPr>
          <a:xfrm>
            <a:off x="4741492" y="5942904"/>
            <a:ext cx="15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1 + Task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F149A-DE49-DC02-FDFE-0AD9ABF52613}"/>
              </a:ext>
            </a:extLst>
          </p:cNvPr>
          <p:cNvSpPr txBox="1"/>
          <p:nvPr/>
        </p:nvSpPr>
        <p:spPr>
          <a:xfrm>
            <a:off x="6373739" y="5942904"/>
            <a:ext cx="2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 1 + Task 2 + Task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18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54"/>
    </mc:Choice>
    <mc:Fallback>
      <p:transition spd="slow" advTm="21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Nonparametric Bayesian Modeling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91" y="1134560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Enables constructing models that do not have an </a:t>
            </a:r>
            <a:r>
              <a:rPr lang="en-GB" sz="2600" i="1" dirty="0">
                <a:latin typeface="Abadi ExtraLight" panose="020B0204020104020204" pitchFamily="34" charset="0"/>
              </a:rPr>
              <a:t>a priori  </a:t>
            </a:r>
            <a:r>
              <a:rPr lang="en-GB" sz="2600" dirty="0">
                <a:latin typeface="Abadi ExtraLight" panose="020B0204020104020204" pitchFamily="34" charset="0"/>
              </a:rPr>
              <a:t>fixed size</a:t>
            </a:r>
          </a:p>
          <a:p>
            <a:pPr marL="0" indent="0">
              <a:buNone/>
            </a:pPr>
            <a:endParaRPr lang="en-GB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Nonparametric does not mean no parameters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Instead, have a possibly infinite (unbounded) number of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Note: We’ve already seen Gaussian Processes which is a nonparametric Bayesian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Usually constructed via one of the following ways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Take a finite model (e.g., a finite mixture model) and consider its “infinite limit”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Have a model that allows very large number of params but has a “shrinkage” effect, e.g.,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We will look at some examples of both these approaches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027D-D624-4973-91BD-AEF7C3B1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28" y="5077564"/>
            <a:ext cx="6203181" cy="968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2D85C-2C67-402B-842C-18B135808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621" y="670637"/>
            <a:ext cx="1010687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3DE0CCE-F0E2-4BCE-AFC7-349632F9DCC3}"/>
              </a:ext>
            </a:extLst>
          </p:cNvPr>
          <p:cNvSpPr/>
          <p:nvPr/>
        </p:nvSpPr>
        <p:spPr>
          <a:xfrm>
            <a:off x="8133768" y="165908"/>
            <a:ext cx="2821853" cy="1038739"/>
          </a:xfrm>
          <a:prstGeom prst="wedgeRectCallout">
            <a:avLst>
              <a:gd name="adj1" fmla="val 58385"/>
              <a:gd name="adj2" fmla="val 3664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 vast area of research in ML and statistics. We will only be looking at a basic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flavor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of some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38CC3-833C-4307-87F7-0C587C07AEE9}"/>
              </a:ext>
            </a:extLst>
          </p:cNvPr>
          <p:cNvSpPr txBox="1"/>
          <p:nvPr/>
        </p:nvSpPr>
        <p:spPr>
          <a:xfrm>
            <a:off x="59304" y="6503269"/>
            <a:ext cx="4325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A tutorial on Bayesian nonparametric models (Gershman and 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, 2012)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23688AAF-E6D8-40B5-B5FB-227587531D2E}"/>
              </a:ext>
            </a:extLst>
          </p:cNvPr>
          <p:cNvSpPr/>
          <p:nvPr/>
        </p:nvSpPr>
        <p:spPr>
          <a:xfrm>
            <a:off x="9437515" y="1705602"/>
            <a:ext cx="2379942" cy="1231105"/>
          </a:xfrm>
          <a:prstGeom prst="wedgeRectCallout">
            <a:avLst>
              <a:gd name="adj1" fmla="val -60849"/>
              <a:gd name="adj2" fmla="val 209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And can potentially grow as we see more and more data (actual number will depend on the amount/properties of data)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2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787"/>
    </mc:Choice>
    <mc:Fallback xmlns="">
      <p:transition spd="slow" advTm="462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45" y="2844768"/>
            <a:ext cx="8298891" cy="11684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Being Nonparametric by Taking     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Infinite Limit of Finite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1"/>
    </mc:Choice>
    <mc:Fallback xmlns="">
      <p:transition spd="slow" advTm="1394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Finite Mixture Model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Data</a:t>
                </a:r>
                <a:r>
                  <a:rPr lang="en-IN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</a:t>
                </a:r>
                <a:r>
                  <a:rPr lang="en-IN" sz="2400" dirty="0">
                    <a:latin typeface="Abadi ExtraLight" panose="020B0204020104020204" pitchFamily="34" charset="0"/>
                  </a:rPr>
                  <a:t>cluster assignments</a:t>
                </a:r>
                <a:r>
                  <a:rPr lang="en-IN" sz="2400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 i="0" smtClean="0">
                        <a:latin typeface="Cambria Math" panose="02040503050406030204" pitchFamily="18" charset="0"/>
                      </a:rPr>
                      <m:t>𝐙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clusters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Denote the mixing proportion by a vector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sz="2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Integrating out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 marginal prior probability of cluster assignments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E4C2D-5D01-4B6D-8F98-3E6B747A2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89" y="2301913"/>
            <a:ext cx="4759780" cy="2693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FEAD8-E875-4787-92FB-9CA21B281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29" y="5654561"/>
            <a:ext cx="9746166" cy="910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9D4C3-420D-44DE-9030-2FEE240CD954}"/>
                  </a:ext>
                </a:extLst>
              </p:cNvPr>
              <p:cNvSpPr/>
              <p:nvPr/>
            </p:nvSpPr>
            <p:spPr>
              <a:xfrm>
                <a:off x="7698969" y="5431419"/>
                <a:ext cx="2723704" cy="306681"/>
              </a:xfrm>
              <a:prstGeom prst="wedgeRectCallout">
                <a:avLst>
                  <a:gd name="adj1" fmla="val -35287"/>
                  <a:gd name="adj2" fmla="val 693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Number of points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D09D4C3-420D-44DE-9030-2FEE240CD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969" y="5431419"/>
                <a:ext cx="2723704" cy="306681"/>
              </a:xfrm>
              <a:prstGeom prst="wedgeRectCallout">
                <a:avLst>
                  <a:gd name="adj1" fmla="val -35287"/>
                  <a:gd name="adj2" fmla="val 69381"/>
                </a:avLst>
              </a:prstGeom>
              <a:blipFill>
                <a:blip r:embed="rId6"/>
                <a:stretch>
                  <a:fillRect l="-1111" t="-6349" b="-63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E0205D0-E2A4-4980-8EB4-1140FB5A9B76}"/>
              </a:ext>
            </a:extLst>
          </p:cNvPr>
          <p:cNvSpPr/>
          <p:nvPr/>
        </p:nvSpPr>
        <p:spPr>
          <a:xfrm>
            <a:off x="492039" y="4125953"/>
            <a:ext cx="1832708" cy="760938"/>
          </a:xfrm>
          <a:prstGeom prst="wedgeRectCallout">
            <a:avLst>
              <a:gd name="adj1" fmla="val 1326"/>
              <a:gd name="adj2" fmla="val 770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a.k.a. “</a:t>
            </a:r>
            <a:r>
              <a:rPr lang="en-IN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collapsing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” a variable; one less variable to infer now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48"/>
    </mc:Choice>
    <mc:Fallback xmlns="">
      <p:transition spd="slow" advTm="252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8|5.9|39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5.7|45.4|57|30.3|6.8|43.6|8.3|21.9|3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6|22.9|6.7|20.9|39.7|10.5|9.1|13|1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.7|37.9|30.9|20|13.6|46.9|15.7|37|32.2|1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.2|26.6|12.6|51.2|14.2|9.1|6.3|20.6|1.9|11.8|13|8.6|31.6|37.3|41.2|34.8|39|46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.6|19.9|48.9|41.9|11.1|46.7|20.3|31.2|30.9|17.6|2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22.1|6.1|50.7|13.5|91.6|73.5|6.7|1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|78.7|94.1|51|5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5.8|34.5|15.2|62.5|16.2|36.9|28.9|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4.1|26.8|14.2|45.2|2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5|7.7|13.2|2.9|21.4|22|13.5|9.8|17|2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6.3|49.5|67.5|8.5|8.1|14.9|1.3|29.8|10.3|21.7|5.5|10.8|26|2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1|62.2|1.1|7|27|12.4|29.8|1.6|11.1|2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6.1|62.2|1.1|7|27|12.4|29.8|1.6|11.1|2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|22.3|15.1|11.7|85.2|57.6|8.4|38.3|52.9|69.8|2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2|12.1|55|33.9|55.9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6|59|10.4|20.7|4.6|0.8|0.8|37.5|17.9|60.6|32.7|28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1FFC2-7F55-4C43-BD51-402C1C6E8821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6f5e4ebc-8a67-4d1c-93f5-b4161f914fa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68055</TotalTime>
  <Words>2067</Words>
  <Application>Microsoft Office PowerPoint</Application>
  <PresentationFormat>Widescreen</PresentationFormat>
  <Paragraphs>312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Nonparametric Bayesian Models</vt:lpstr>
      <vt:lpstr>Nonparametric Bayesian Methods</vt:lpstr>
      <vt:lpstr>Motivating Problem: Mixture Models</vt:lpstr>
      <vt:lpstr>Motivating Problem: Latent Feature Models</vt:lpstr>
      <vt:lpstr>Motivating Problem: SVD-style Matrix Factorization</vt:lpstr>
      <vt:lpstr>Motivating Problem: “Lifelong” Learning</vt:lpstr>
      <vt:lpstr>Nonparametric Bayesian Modeling</vt:lpstr>
      <vt:lpstr>Being Nonparametric by Taking       Infinite Limit of Finite Models</vt:lpstr>
      <vt:lpstr>A Finite Mixture Model</vt:lpstr>
      <vt:lpstr>A Finite Mixture Model</vt:lpstr>
      <vt:lpstr>Taking the Infinite Limit..</vt:lpstr>
      <vt:lpstr>A Metaphor: Chinese Restaurant Process (CRP)</vt:lpstr>
      <vt:lpstr>Being Nonparametric using Models       that have a Shrinkage Effect</vt:lpstr>
      <vt:lpstr>Mixture Models: Another Construction</vt:lpstr>
      <vt:lpstr>Mixture Models: Two Equivalent Views</vt:lpstr>
      <vt:lpstr>Stick-Breaking Process (Sethuraman’94)</vt:lpstr>
      <vt:lpstr>Infinite Dimensional Dirichlet</vt:lpstr>
      <vt:lpstr>Dirichlet Process - Formally</vt:lpstr>
      <vt:lpstr>Another NPBayes Prior: Multiplicative Gamma Process</vt:lpstr>
      <vt:lpstr>Summary of NPBayes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2953</cp:revision>
  <dcterms:created xsi:type="dcterms:W3CDTF">2020-07-07T20:42:16Z</dcterms:created>
  <dcterms:modified xsi:type="dcterms:W3CDTF">2026-04-20T09:58:29Z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