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551" r:id="rId5"/>
    <p:sldId id="658" r:id="rId6"/>
    <p:sldId id="663" r:id="rId7"/>
    <p:sldId id="664" r:id="rId8"/>
    <p:sldId id="665" r:id="rId9"/>
    <p:sldId id="666" r:id="rId10"/>
    <p:sldId id="667" r:id="rId11"/>
    <p:sldId id="814" r:id="rId12"/>
    <p:sldId id="816" r:id="rId13"/>
    <p:sldId id="797" r:id="rId14"/>
    <p:sldId id="798" r:id="rId15"/>
    <p:sldId id="795" r:id="rId16"/>
    <p:sldId id="809" r:id="rId17"/>
    <p:sldId id="796" r:id="rId18"/>
    <p:sldId id="7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15-04-2026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15-04-2026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15-04-2026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15-04-2026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15-04-2026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15-04-2026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15-04-2026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0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0.png"/><Relationship Id="rId11" Type="http://schemas.openxmlformats.org/officeDocument/2006/relationships/image" Target="../media/image49.png"/><Relationship Id="rId5" Type="http://schemas.openxmlformats.org/officeDocument/2006/relationships/image" Target="../media/image3.emf"/><Relationship Id="rId10" Type="http://schemas.openxmlformats.org/officeDocument/2006/relationships/image" Target="../media/image171.png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91" y="3089113"/>
            <a:ext cx="10647218" cy="821886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Assorted Topics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759" y="2479184"/>
            <a:ext cx="7308760" cy="1602317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Variable Models for Sequential Data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9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Variable Models for Sequential Data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Task: Given a sequence of observations, infer the latent state of each observation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’s are discrete, we have a hidden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Markov model (HMM)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’s are real-valued, we have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state-space model(SSM)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430C70-5D5D-4FC8-781D-27F0C60F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9" y="1866900"/>
            <a:ext cx="51149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E7A1FA-4DA5-04FF-4709-8DF20468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55" y="1762125"/>
            <a:ext cx="51339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C01020-8EE0-B745-3865-0F04F518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0" y="3933079"/>
            <a:ext cx="8915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CA6377B-57D3-F0B9-0F62-D1BC64190C4D}"/>
              </a:ext>
            </a:extLst>
          </p:cNvPr>
          <p:cNvSpPr/>
          <p:nvPr/>
        </p:nvSpPr>
        <p:spPr>
          <a:xfrm>
            <a:off x="871975" y="4402580"/>
            <a:ext cx="1395267" cy="482999"/>
          </a:xfrm>
          <a:prstGeom prst="wedgeRectCallout">
            <a:avLst>
              <a:gd name="adj1" fmla="val 83694"/>
              <a:gd name="adj2" fmla="val -381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State-transition model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560521F-702D-1716-A204-E55E677E9F0C}"/>
              </a:ext>
            </a:extLst>
          </p:cNvPr>
          <p:cNvSpPr/>
          <p:nvPr/>
        </p:nvSpPr>
        <p:spPr>
          <a:xfrm>
            <a:off x="1209443" y="3707705"/>
            <a:ext cx="1226533" cy="482999"/>
          </a:xfrm>
          <a:prstGeom prst="wedgeRectCallout">
            <a:avLst>
              <a:gd name="adj1" fmla="val 93314"/>
              <a:gd name="adj2" fmla="val 448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Observation model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9657C79-6A14-CAB3-6847-1EAA196F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81" y="5262082"/>
            <a:ext cx="3366141" cy="3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A3943B-168F-331A-7640-92D3248A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15" y="5751597"/>
            <a:ext cx="2835375" cy="3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1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State-Space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In the most general form, the state-transition and observation models of an SSM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Assuming Gaussian noise in the state-transition and observation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3E01F2-A8E1-466C-8B03-6A5F74EE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73" y="3501287"/>
            <a:ext cx="9439275" cy="9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8F12068-EDB6-EC76-6D9E-3A964A8A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59" y="1736901"/>
            <a:ext cx="8371234" cy="15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7B0B06C-F13A-AB22-A991-CB3351FD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94" y="5343318"/>
            <a:ext cx="58578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3CFDCF1-DBA9-E341-AEB1-021E963A3D9B}"/>
                  </a:ext>
                </a:extLst>
              </p:cNvPr>
              <p:cNvSpPr/>
              <p:nvPr/>
            </p:nvSpPr>
            <p:spPr>
              <a:xfrm>
                <a:off x="9011718" y="5252427"/>
                <a:ext cx="2544178" cy="833496"/>
              </a:xfrm>
              <a:prstGeom prst="wedgeRectCallout">
                <a:avLst>
                  <a:gd name="adj1" fmla="val -58993"/>
                  <a:gd name="adj2" fmla="val 19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are independent of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then it is called a </a:t>
                </a:r>
                <a:r>
                  <a:rPr lang="en-IN" sz="1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stationary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model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3CFDCF1-DBA9-E341-AEB1-021E963A3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718" y="5252427"/>
                <a:ext cx="2544178" cy="833496"/>
              </a:xfrm>
              <a:prstGeom prst="wedgeRectCallout">
                <a:avLst>
                  <a:gd name="adj1" fmla="val -58993"/>
                  <a:gd name="adj2" fmla="val 1933"/>
                </a:avLst>
              </a:prstGeom>
              <a:blipFill>
                <a:blip r:embed="rId6"/>
                <a:stretch>
                  <a:fillRect t="-1439" b="-71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43500DC-2781-303A-95DE-5CF97A129FE9}"/>
              </a:ext>
            </a:extLst>
          </p:cNvPr>
          <p:cNvSpPr/>
          <p:nvPr/>
        </p:nvSpPr>
        <p:spPr>
          <a:xfrm>
            <a:off x="9362763" y="2833878"/>
            <a:ext cx="2717265" cy="728169"/>
          </a:xfrm>
          <a:prstGeom prst="wedgeRectCallout">
            <a:avLst>
              <a:gd name="adj1" fmla="val -58733"/>
              <a:gd name="adj2" fmla="val 383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HMM is similar to SSM except the state-transition model is a discrete distribution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03F0317-2599-9B09-B599-A3F78F658CE9}"/>
              </a:ext>
            </a:extLst>
          </p:cNvPr>
          <p:cNvSpPr/>
          <p:nvPr/>
        </p:nvSpPr>
        <p:spPr>
          <a:xfrm>
            <a:off x="732163" y="5612295"/>
            <a:ext cx="2053885" cy="449183"/>
          </a:xfrm>
          <a:prstGeom prst="wedgeRectCallout">
            <a:avLst>
              <a:gd name="adj1" fmla="val 57685"/>
              <a:gd name="adj2" fmla="val 1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This is a 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Gaussian SSM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BA692D-21B1-47A1-B047-F7019D2AE5BA}"/>
                  </a:ext>
                </a:extLst>
              </p:cNvPr>
              <p:cNvSpPr/>
              <p:nvPr/>
            </p:nvSpPr>
            <p:spPr>
              <a:xfrm>
                <a:off x="67285" y="3197963"/>
                <a:ext cx="1329755" cy="993176"/>
              </a:xfrm>
              <a:prstGeom prst="wedgeRectCallout">
                <a:avLst>
                  <a:gd name="adj1" fmla="val 66079"/>
                  <a:gd name="adj2" fmla="val 332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can be linear or nonlinear functions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BA692D-21B1-47A1-B047-F7019D2AE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5" y="3197963"/>
                <a:ext cx="1329755" cy="993176"/>
              </a:xfrm>
              <a:prstGeom prst="wedgeRectCallout">
                <a:avLst>
                  <a:gd name="adj1" fmla="val 66079"/>
                  <a:gd name="adj2" fmla="val 33290"/>
                </a:avLst>
              </a:prstGeom>
              <a:blipFill>
                <a:blip r:embed="rId7"/>
                <a:stretch>
                  <a:fillRect l="-1550" t="-4819" b="-1024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715D045-8C87-C0DA-FED8-524E71B938E4}"/>
                  </a:ext>
                </a:extLst>
              </p:cNvPr>
              <p:cNvSpPr/>
              <p:nvPr/>
            </p:nvSpPr>
            <p:spPr>
              <a:xfrm>
                <a:off x="8592590" y="6187886"/>
                <a:ext cx="2544178" cy="585372"/>
              </a:xfrm>
              <a:prstGeom prst="wedgeRectCallout">
                <a:avLst>
                  <a:gd name="adj1" fmla="val 50392"/>
                  <a:gd name="adj2" fmla="val -750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may be known or can be learned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715D045-8C87-C0DA-FED8-524E71B93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590" y="6187886"/>
                <a:ext cx="2544178" cy="585372"/>
              </a:xfrm>
              <a:prstGeom prst="wedgeRectCallout">
                <a:avLst>
                  <a:gd name="adj1" fmla="val 50392"/>
                  <a:gd name="adj2" fmla="val -75039"/>
                </a:avLst>
              </a:prstGeom>
              <a:blipFill>
                <a:blip r:embed="rId8"/>
                <a:stretch>
                  <a:fillRect l="-1157" b="-88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930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State-Space Models: A Simple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Consider the linear Gaussian SSM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denotes the (noisy) observed 2D location of an object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denotes the “state” vector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Here is an example SSM for this problem with pre-defined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dirty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matrices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007B97-236F-70AD-7852-03A16AB78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54" y="1558236"/>
            <a:ext cx="38862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684CCA-D7B8-68DD-57AB-E15999A0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18" y="2075605"/>
            <a:ext cx="30956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442BF-AD85-CA87-9585-9FC9214ACB39}"/>
                  </a:ext>
                </a:extLst>
              </p:cNvPr>
              <p:cNvSpPr txBox="1"/>
              <p:nvPr/>
            </p:nvSpPr>
            <p:spPr>
              <a:xfrm>
                <a:off x="3383517" y="3704810"/>
                <a:ext cx="55040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= [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pos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1, 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vel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1, 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accel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1, 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pos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2, 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vel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2, 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accel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2]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442BF-AD85-CA87-9585-9FC9214AC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17" y="3704810"/>
                <a:ext cx="5504071" cy="369332"/>
              </a:xfrm>
              <a:prstGeom prst="rect">
                <a:avLst/>
              </a:prstGeom>
              <a:blipFill>
                <a:blip r:embed="rId6"/>
                <a:stretch>
                  <a:fillRect l="-1440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9BD7D05B-B5A4-3250-A6AA-DA5FDDE1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53" y="4807704"/>
            <a:ext cx="4737279" cy="18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C87CC56-246A-701D-9385-35A3B171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56" y="5059779"/>
            <a:ext cx="4130283" cy="1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 Inference Task for Gaussian SSM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One of the key tasks: Given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infer latent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Usually two ways of inferring the latent states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Infer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: Called the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“filtering”</a:t>
                </a:r>
                <a:r>
                  <a:rPr lang="en-GB" dirty="0">
                    <a:latin typeface="Abadi ExtraLight" panose="020B0204020104020204" pitchFamily="34" charset="0"/>
                  </a:rPr>
                  <a:t> problem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Infer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: Called the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“smoothing”</a:t>
                </a:r>
                <a:r>
                  <a:rPr lang="en-GB" dirty="0">
                    <a:latin typeface="Abadi ExtraLight" panose="020B0204020104020204" pitchFamily="34" charset="0"/>
                  </a:rPr>
                  <a:t>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Some other tasks one can solve for using an SSM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Predicting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future states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, given observations thus far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Predicting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future observations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, given observations thus far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AD0C27-892E-F6D3-417B-FCB2FF95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49" y="1714410"/>
            <a:ext cx="5255503" cy="14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41E268C-3374-50E0-2D5D-91BD68F8F741}"/>
              </a:ext>
            </a:extLst>
          </p:cNvPr>
          <p:cNvSpPr/>
          <p:nvPr/>
        </p:nvSpPr>
        <p:spPr>
          <a:xfrm>
            <a:off x="9382577" y="3558209"/>
            <a:ext cx="2544178" cy="868649"/>
          </a:xfrm>
          <a:prstGeom prst="wedgeRectCallout">
            <a:avLst>
              <a:gd name="adj1" fmla="val -59774"/>
              <a:gd name="adj2" fmla="val 320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B050"/>
                </a:solidFill>
                <a:latin typeface="Abadi ExtraLight" panose="020B0204020104020204" pitchFamily="34" charset="0"/>
              </a:rPr>
              <a:t>Kalman Filtering 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is a popular algorithm for a linear Gaussian SSM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25E76AF-43A6-3314-D282-BE2C97D1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28" y="4042332"/>
            <a:ext cx="6859834" cy="7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E818B81-0134-1921-A556-24E56503CB32}"/>
              </a:ext>
            </a:extLst>
          </p:cNvPr>
          <p:cNvSpPr/>
          <p:nvPr/>
        </p:nvSpPr>
        <p:spPr>
          <a:xfrm>
            <a:off x="7911586" y="3758288"/>
            <a:ext cx="1126397" cy="418075"/>
          </a:xfrm>
          <a:prstGeom prst="wedgeRectCallout">
            <a:avLst>
              <a:gd name="adj1" fmla="val -77422"/>
              <a:gd name="adj2" fmla="val 589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FF0000"/>
                </a:solidFill>
                <a:latin typeface="Abadi ExtraLight" panose="020B0204020104020204" pitchFamily="34" charset="0"/>
              </a:rPr>
              <a:t>A Gaussian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65FF41D-67AB-CC79-2EC6-29EC26AD2B7F}"/>
              </a:ext>
            </a:extLst>
          </p:cNvPr>
          <p:cNvSpPr/>
          <p:nvPr/>
        </p:nvSpPr>
        <p:spPr>
          <a:xfrm>
            <a:off x="234407" y="4154037"/>
            <a:ext cx="1567359" cy="545641"/>
          </a:xfrm>
          <a:prstGeom prst="wedgeRectCallout">
            <a:avLst>
              <a:gd name="adj1" fmla="val 73759"/>
              <a:gd name="adj2" fmla="val 114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FF0000"/>
                </a:solidFill>
                <a:latin typeface="Abadi ExtraLight" panose="020B0204020104020204" pitchFamily="34" charset="0"/>
              </a:rPr>
              <a:t>Turns out to be another Gaussian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8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Special Case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What if we have </a:t>
                </a:r>
                <a:r>
                  <a:rPr lang="en-GB" dirty="0" err="1">
                    <a:latin typeface="Abadi ExtraLight" panose="020B0204020104020204" pitchFamily="34" charset="0"/>
                  </a:rPr>
                  <a:t>i.i.d.</a:t>
                </a:r>
                <a:r>
                  <a:rPr lang="en-GB" dirty="0">
                    <a:latin typeface="Abadi ExtraLight" panose="020B0204020104020204" pitchFamily="34" charset="0"/>
                  </a:rPr>
                  <a:t> latent states, i.e.,.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Discrete case (HMM) becomes a simple mixture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Real-valued case (SSM) becomes a PPCA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Inference algos for HMM/SSM are thus very similar to that of mixture models/PPCA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Only main difference is how the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’s are inferred since they aren’t </a:t>
                </a:r>
                <a:r>
                  <a:rPr lang="en-GB" sz="2200" dirty="0" err="1">
                    <a:latin typeface="Abadi ExtraLight" panose="020B0204020104020204" pitchFamily="34" charset="0"/>
                  </a:rPr>
                  <a:t>i.i.d.</a:t>
                </a: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E.g., if using EM, only E step needs to change (Bishop Chap 13 has EM for HMM and SSM)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C8A746-1F10-A108-F2EE-A4139F56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25" y="1933051"/>
            <a:ext cx="58293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2C831A-D7E4-742A-C186-00107456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18" y="4123101"/>
            <a:ext cx="4133237" cy="3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B27A3F8-2C2B-64A3-04B1-47F337A8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77" y="4597068"/>
            <a:ext cx="4799988" cy="3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6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Some other non-Bayesian ways to get uncertainty estimates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Frequentist statistics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latin typeface="Abadi ExtraLight" panose="020B0204020104020204" pitchFamily="34" charset="0"/>
              </a:rPr>
              <a:t>Conformal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Latent variable models for sequential 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3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79"/>
    </mc:Choice>
    <mc:Fallback xmlns="">
      <p:transition spd="slow" advTm="1337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Frequentist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Bayesian approach treats parameters/model unknowns as random variables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 the Bayesian approach, the posterior over these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help capture the uncertainty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Frequentist approach is a different way to capture uncertainty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Don’t treat parameters as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but as fixed unknowns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Treat parameters as a function of the dataset, e.g.,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IN" b="0" dirty="0"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Variations in param estimates over different datasets represents their uncertainty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0B96ECC-3A96-4704-D5BC-D1A77CB9C76A}"/>
              </a:ext>
            </a:extLst>
          </p:cNvPr>
          <p:cNvSpPr/>
          <p:nvPr/>
        </p:nvSpPr>
        <p:spPr>
          <a:xfrm>
            <a:off x="9228480" y="2883641"/>
            <a:ext cx="2004379" cy="733961"/>
          </a:xfrm>
          <a:prstGeom prst="wedgeRectCallout">
            <a:avLst>
              <a:gd name="adj1" fmla="val -66704"/>
              <a:gd name="adj2" fmla="val 44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This can be some point estimate, e.g., MLE, MAP, method of moments, etc.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713B5-F27C-E33C-6306-329CC53DD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800" y="4651086"/>
            <a:ext cx="5352585" cy="535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00F97-6AD4-60CF-E277-4069E35D3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978" y="5194657"/>
            <a:ext cx="6013577" cy="970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541C5-502F-E5F1-C13C-1CFB89067EBC}"/>
                  </a:ext>
                </a:extLst>
              </p:cNvPr>
              <p:cNvSpPr txBox="1"/>
              <p:nvPr/>
            </p:nvSpPr>
            <p:spPr>
              <a:xfrm>
                <a:off x="9461999" y="4780215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A541C5-502F-E5F1-C13C-1CFB89067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999" y="4780215"/>
                <a:ext cx="1512850" cy="276999"/>
              </a:xfrm>
              <a:prstGeom prst="rect">
                <a:avLst/>
              </a:prstGeom>
              <a:blipFill>
                <a:blip r:embed="rId6"/>
                <a:stretch>
                  <a:fillRect l="-5242" t="-2174" r="-524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EB0DB00-991A-F5BB-ED4C-3B82291F86B5}"/>
              </a:ext>
            </a:extLst>
          </p:cNvPr>
          <p:cNvSpPr/>
          <p:nvPr/>
        </p:nvSpPr>
        <p:spPr>
          <a:xfrm>
            <a:off x="6925451" y="4175168"/>
            <a:ext cx="1587522" cy="475918"/>
          </a:xfrm>
          <a:prstGeom prst="wedgeRectCallout">
            <a:avLst>
              <a:gd name="adj1" fmla="val -58778"/>
              <a:gd name="adj2" fmla="val 54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True unknown value of the parameter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5300B07-0529-F1D5-94AC-84EAF38BD469}"/>
              </a:ext>
            </a:extLst>
          </p:cNvPr>
          <p:cNvSpPr/>
          <p:nvPr/>
        </p:nvSpPr>
        <p:spPr>
          <a:xfrm>
            <a:off x="1709898" y="4292942"/>
            <a:ext cx="1587522" cy="625772"/>
          </a:xfrm>
          <a:prstGeom prst="wedgeRectCallout">
            <a:avLst>
              <a:gd name="adj1" fmla="val 67518"/>
              <a:gd name="adj2" fmla="val 373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A random dataset drawn from the true data distribution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8727F3C-F3D5-74F2-3B85-728B53E88D66}"/>
              </a:ext>
            </a:extLst>
          </p:cNvPr>
          <p:cNvSpPr/>
          <p:nvPr/>
        </p:nvSpPr>
        <p:spPr>
          <a:xfrm>
            <a:off x="286992" y="5125492"/>
            <a:ext cx="2845812" cy="678024"/>
          </a:xfrm>
          <a:prstGeom prst="wedgeRectCallout">
            <a:avLst>
              <a:gd name="adj1" fmla="val 63862"/>
              <a:gd name="adj2" fmla="val 326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The estimated distribution of the parameters given any randomly drawn dataset from the true data distribution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3FE69F3-EA07-9ECA-37C3-BFC9E179CE16}"/>
                  </a:ext>
                </a:extLst>
              </p:cNvPr>
              <p:cNvSpPr/>
              <p:nvPr/>
            </p:nvSpPr>
            <p:spPr>
              <a:xfrm>
                <a:off x="265245" y="5975124"/>
                <a:ext cx="2946666" cy="502792"/>
              </a:xfrm>
              <a:prstGeom prst="wedgeRectCallout">
                <a:avLst>
                  <a:gd name="adj1" fmla="val 44996"/>
                  <a:gd name="adj2" fmla="val -885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this is known as the </a:t>
                </a:r>
                <a:r>
                  <a:rPr lang="en-IN" sz="1400" b="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“sampling distribution”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of the estimator </a:t>
                </a:r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3FE69F3-EA07-9ECA-37C3-BFC9E179C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5975124"/>
                <a:ext cx="2946666" cy="502792"/>
              </a:xfrm>
              <a:prstGeom prst="wedgeRectCallout">
                <a:avLst>
                  <a:gd name="adj1" fmla="val 44996"/>
                  <a:gd name="adj2" fmla="val -88562"/>
                </a:avLst>
              </a:prstGeom>
              <a:blipFill>
                <a:blip r:embed="rId7"/>
                <a:stretch>
                  <a:fillRect l="-412" b="-7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6932016-83B9-3C70-7D40-F7CFE13237D7}"/>
              </a:ext>
            </a:extLst>
          </p:cNvPr>
          <p:cNvSpPr/>
          <p:nvPr/>
        </p:nvSpPr>
        <p:spPr>
          <a:xfrm>
            <a:off x="3297420" y="6165030"/>
            <a:ext cx="3709514" cy="625772"/>
          </a:xfrm>
          <a:prstGeom prst="wedgeRectCallout">
            <a:avLst>
              <a:gd name="adj1" fmla="val -53730"/>
              <a:gd name="adj2" fmla="val -295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Note that sampling distribution is different from a posterior distribution we infer in Bayesian learning (there, we condition on a fixed training set)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5C46E-7FA5-3465-BE84-C467202E8AC1}"/>
              </a:ext>
            </a:extLst>
          </p:cNvPr>
          <p:cNvSpPr/>
          <p:nvPr/>
        </p:nvSpPr>
        <p:spPr>
          <a:xfrm>
            <a:off x="8732939" y="5414433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E69FB48A-7E60-08D4-20EE-6ABA8388558F}"/>
              </a:ext>
            </a:extLst>
          </p:cNvPr>
          <p:cNvSpPr/>
          <p:nvPr/>
        </p:nvSpPr>
        <p:spPr>
          <a:xfrm>
            <a:off x="7277001" y="6153683"/>
            <a:ext cx="4250674" cy="625772"/>
          </a:xfrm>
          <a:prstGeom prst="wedgeRectCallout">
            <a:avLst>
              <a:gd name="adj1" fmla="val -56659"/>
              <a:gd name="adj2" fmla="val -122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But if the estimator is MLE and Bayesian method’s prior is uniform, then both distributions are very similar (sampling distribution is often called “poor man’s posterior”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2DA8771-B35E-1BDD-07A8-BDB20D37A9CF}"/>
                  </a:ext>
                </a:extLst>
              </p:cNvPr>
              <p:cNvSpPr/>
              <p:nvPr/>
            </p:nvSpPr>
            <p:spPr>
              <a:xfrm>
                <a:off x="9495555" y="5213915"/>
                <a:ext cx="2004379" cy="535260"/>
              </a:xfrm>
              <a:prstGeom prst="wedgeRectCallout">
                <a:avLst>
                  <a:gd name="adj1" fmla="val -66704"/>
                  <a:gd name="adj2" fmla="val 447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Param estimate using the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-</a:t>
                </a:r>
                <a:r>
                  <a:rPr lang="en-IN" sz="1400" b="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</a:t>
                </a:r>
                <a:r>
                  <a:rPr lang="en-IN" sz="14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sampled dataset</a:t>
                </a:r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52DA8771-B35E-1BDD-07A8-BDB20D37A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555" y="5213915"/>
                <a:ext cx="2004379" cy="535260"/>
              </a:xfrm>
              <a:prstGeom prst="wedgeRectCallout">
                <a:avLst>
                  <a:gd name="adj1" fmla="val -66704"/>
                  <a:gd name="adj2" fmla="val 44714"/>
                </a:avLst>
              </a:prstGeom>
              <a:blipFill>
                <a:blip r:embed="rId8"/>
                <a:stretch>
                  <a:fillRect b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 animBg="1"/>
      <p:bldP spid="13" grpId="0" animBg="1"/>
      <p:bldP spid="14" grpId="0" animBg="1"/>
      <p:bldP spid="16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A547BC6-9892-17FD-7F86-72D85DACC08B}"/>
              </a:ext>
            </a:extLst>
          </p:cNvPr>
          <p:cNvSpPr/>
          <p:nvPr/>
        </p:nvSpPr>
        <p:spPr>
          <a:xfrm>
            <a:off x="344780" y="4077638"/>
            <a:ext cx="5409284" cy="267765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A46CEA2-6CBA-18D6-5159-EEA199DD48B3}"/>
              </a:ext>
            </a:extLst>
          </p:cNvPr>
          <p:cNvSpPr/>
          <p:nvPr/>
        </p:nvSpPr>
        <p:spPr>
          <a:xfrm>
            <a:off x="5857875" y="4049735"/>
            <a:ext cx="5687260" cy="2677656"/>
          </a:xfrm>
          <a:prstGeom prst="round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Approximating the sampling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Since the true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not known, we can’t compute the sampling distribution exactly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Bootstrap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is a popular method to approximate the sampling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Two types of bootstrap methods: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parametric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nonparametric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bootstrap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FB853-969E-BBC4-4611-B387E4AFB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134" y="1616903"/>
            <a:ext cx="4207739" cy="420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B63D2-74D2-30C6-A55F-12A664DF7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744" y="2037677"/>
            <a:ext cx="4274806" cy="689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2E97B-7A15-FA6B-3667-4C434701CF63}"/>
                  </a:ext>
                </a:extLst>
              </p:cNvPr>
              <p:cNvSpPr txBox="1"/>
              <p:nvPr/>
            </p:nvSpPr>
            <p:spPr>
              <a:xfrm>
                <a:off x="8424517" y="1688790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D2E97B-7A15-FA6B-3667-4C434701C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517" y="1688790"/>
                <a:ext cx="1512850" cy="276999"/>
              </a:xfrm>
              <a:prstGeom prst="rect">
                <a:avLst/>
              </a:prstGeom>
              <a:blipFill>
                <a:blip r:embed="rId6"/>
                <a:stretch>
                  <a:fillRect l="-5242" t="-2222" r="-524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44A51-7A21-D773-A627-CF333229F6BA}"/>
                  </a:ext>
                </a:extLst>
              </p:cNvPr>
              <p:cNvSpPr txBox="1"/>
              <p:nvPr/>
            </p:nvSpPr>
            <p:spPr>
              <a:xfrm>
                <a:off x="393369" y="4058547"/>
                <a:ext cx="5213800" cy="2400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Get a point est.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using training data</a:t>
                </a:r>
              </a:p>
              <a:p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Generate multiple datasets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as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Now compute the approximation as</a:t>
                </a:r>
              </a:p>
              <a:p>
                <a:r>
                  <a:rPr lang="en-IN" sz="2400" dirty="0">
                    <a:latin typeface="Abadi ExtraLight" panose="020B0204020104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744A51-7A21-D773-A627-CF333229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" y="4058547"/>
                <a:ext cx="5213800" cy="2400722"/>
              </a:xfrm>
              <a:prstGeom prst="rect">
                <a:avLst/>
              </a:prstGeom>
              <a:blipFill>
                <a:blip r:embed="rId7"/>
                <a:stretch>
                  <a:fillRect l="-1637" t="-2030" r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CFCEF-62E6-80F6-4486-EE413208F077}"/>
                  </a:ext>
                </a:extLst>
              </p:cNvPr>
              <p:cNvSpPr txBox="1"/>
              <p:nvPr/>
            </p:nvSpPr>
            <p:spPr>
              <a:xfrm>
                <a:off x="2330341" y="4401942"/>
                <a:ext cx="1552413" cy="449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7CFCEF-62E6-80F6-4486-EE413208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41" y="4401942"/>
                <a:ext cx="1552413" cy="4491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1C8D791-127B-B3AA-9DA6-55C9C7F2D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12" y="5293308"/>
            <a:ext cx="3258210" cy="307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51EC60-B895-6063-3426-15CDAC9F18EB}"/>
                  </a:ext>
                </a:extLst>
              </p:cNvPr>
              <p:cNvSpPr txBox="1"/>
              <p:nvPr/>
            </p:nvSpPr>
            <p:spPr>
              <a:xfrm>
                <a:off x="4045730" y="5293308"/>
                <a:ext cx="1512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51EC60-B895-6063-3426-15CDAC9F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30" y="5293308"/>
                <a:ext cx="1512850" cy="276999"/>
              </a:xfrm>
              <a:prstGeom prst="rect">
                <a:avLst/>
              </a:prstGeom>
              <a:blipFill>
                <a:blip r:embed="rId10"/>
                <a:stretch>
                  <a:fillRect l="-5242" t="-2174" r="-524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7A6594-4D06-25AF-C6FA-F8A9D02C4A91}"/>
              </a:ext>
            </a:extLst>
          </p:cNvPr>
          <p:cNvSpPr/>
          <p:nvPr/>
        </p:nvSpPr>
        <p:spPr>
          <a:xfrm>
            <a:off x="7214532" y="2143725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EA4A5-F54B-E94B-4C5B-08F636E8D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96" y="6043336"/>
            <a:ext cx="4274806" cy="68979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4720A8-F078-E5AA-4F78-8935FBBEAAD8}"/>
              </a:ext>
            </a:extLst>
          </p:cNvPr>
          <p:cNvSpPr/>
          <p:nvPr/>
        </p:nvSpPr>
        <p:spPr>
          <a:xfrm>
            <a:off x="4572484" y="6149384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E41C2C-1D4C-F662-CED1-EA8191A0A1CD}"/>
                  </a:ext>
                </a:extLst>
              </p:cNvPr>
              <p:cNvSpPr txBox="1"/>
              <p:nvPr/>
            </p:nvSpPr>
            <p:spPr>
              <a:xfrm>
                <a:off x="5894692" y="4077638"/>
                <a:ext cx="584379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Use sampling with replacement on original training set to generate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datasets with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400" dirty="0">
                    <a:latin typeface="Abadi ExtraLight" panose="020B0204020104020204" pitchFamily="34" charset="0"/>
                  </a:rPr>
                  <a:t> datapoints in each</a:t>
                </a:r>
              </a:p>
              <a:p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Now compute the approximation as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endParaRPr lang="en-IN" sz="24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E41C2C-1D4C-F662-CED1-EA8191A0A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692" y="4077638"/>
                <a:ext cx="5843794" cy="2677656"/>
              </a:xfrm>
              <a:prstGeom prst="rect">
                <a:avLst/>
              </a:prstGeom>
              <a:blipFill>
                <a:blip r:embed="rId11"/>
                <a:stretch>
                  <a:fillRect l="-1460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31D1765-9D3C-7236-E905-7D939B564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704" y="5931423"/>
            <a:ext cx="4274806" cy="689798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EC3B34C-F92A-6310-47CF-97AE8989E07D}"/>
              </a:ext>
            </a:extLst>
          </p:cNvPr>
          <p:cNvSpPr/>
          <p:nvPr/>
        </p:nvSpPr>
        <p:spPr>
          <a:xfrm>
            <a:off x="10242492" y="6037471"/>
            <a:ext cx="142719" cy="67112"/>
          </a:xfrm>
          <a:custGeom>
            <a:avLst/>
            <a:gdLst>
              <a:gd name="connsiteX0" fmla="*/ 0 w 142719"/>
              <a:gd name="connsiteY0" fmla="*/ 50334 h 67112"/>
              <a:gd name="connsiteX1" fmla="*/ 16778 w 142719"/>
              <a:gd name="connsiteY1" fmla="*/ 8389 h 67112"/>
              <a:gd name="connsiteX2" fmla="*/ 41945 w 142719"/>
              <a:gd name="connsiteY2" fmla="*/ 16778 h 67112"/>
              <a:gd name="connsiteX3" fmla="*/ 92279 w 142719"/>
              <a:gd name="connsiteY3" fmla="*/ 67112 h 67112"/>
              <a:gd name="connsiteX4" fmla="*/ 125835 w 142719"/>
              <a:gd name="connsiteY4" fmla="*/ 50334 h 67112"/>
              <a:gd name="connsiteX5" fmla="*/ 142613 w 142719"/>
              <a:gd name="connsiteY5" fmla="*/ 0 h 6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19" h="67112">
                <a:moveTo>
                  <a:pt x="0" y="50334"/>
                </a:moveTo>
                <a:cubicBezTo>
                  <a:pt x="5593" y="36352"/>
                  <a:pt x="5019" y="17796"/>
                  <a:pt x="16778" y="8389"/>
                </a:cubicBezTo>
                <a:cubicBezTo>
                  <a:pt x="23683" y="2865"/>
                  <a:pt x="34965" y="11349"/>
                  <a:pt x="41945" y="16778"/>
                </a:cubicBezTo>
                <a:cubicBezTo>
                  <a:pt x="60674" y="31345"/>
                  <a:pt x="92279" y="67112"/>
                  <a:pt x="92279" y="67112"/>
                </a:cubicBezTo>
                <a:cubicBezTo>
                  <a:pt x="103464" y="61519"/>
                  <a:pt x="116992" y="59177"/>
                  <a:pt x="125835" y="50334"/>
                </a:cubicBezTo>
                <a:cubicBezTo>
                  <a:pt x="145114" y="31055"/>
                  <a:pt x="142613" y="20662"/>
                  <a:pt x="14261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027839AD-590C-BF84-00DC-2DA2200E6264}"/>
              </a:ext>
            </a:extLst>
          </p:cNvPr>
          <p:cNvSpPr/>
          <p:nvPr/>
        </p:nvSpPr>
        <p:spPr>
          <a:xfrm>
            <a:off x="8692721" y="4852210"/>
            <a:ext cx="2388633" cy="657666"/>
          </a:xfrm>
          <a:prstGeom prst="wedgeRectCallout">
            <a:avLst>
              <a:gd name="adj1" fmla="val -58699"/>
              <a:gd name="adj2" fmla="val -113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Each dataset will contain roughly 63% unique datapoints from original training set</a:t>
            </a:r>
            <a:endParaRPr lang="en-IN" sz="14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D48623-63EC-77EC-368D-FD01BFA26F12}"/>
              </a:ext>
            </a:extLst>
          </p:cNvPr>
          <p:cNvSpPr txBox="1"/>
          <p:nvPr/>
        </p:nvSpPr>
        <p:spPr>
          <a:xfrm>
            <a:off x="1911192" y="3724886"/>
            <a:ext cx="20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Light" panose="020B0204020104020204" pitchFamily="34" charset="0"/>
              </a:rPr>
              <a:t>Parametric Bootstrap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033E53-CE30-C1AE-C0EA-2E4D10D814C0}"/>
              </a:ext>
            </a:extLst>
          </p:cNvPr>
          <p:cNvSpPr txBox="1"/>
          <p:nvPr/>
        </p:nvSpPr>
        <p:spPr>
          <a:xfrm>
            <a:off x="7475341" y="3724886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Light" panose="020B0204020104020204" pitchFamily="34" charset="0"/>
              </a:rPr>
              <a:t>Nonparametric Bootstrap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0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8" grpId="0"/>
      <p:bldP spid="10" grpId="0"/>
      <p:bldP spid="17" grpId="0"/>
      <p:bldP spid="20" grpId="0"/>
      <p:bldP spid="21" grpId="0" animBg="1"/>
      <p:bldP spid="23" grpId="0" animBg="1"/>
      <p:bldP spid="24" grpId="0"/>
      <p:bldP spid="31" grpId="0" animBg="1"/>
      <p:bldP spid="32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97" y="2799081"/>
            <a:ext cx="9518405" cy="12598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4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A simple technique to easily obtain confidence intervals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In classification, such an interval may refer to the </a:t>
            </a:r>
            <a:r>
              <a:rPr lang="en-IN" u="sng" dirty="0">
                <a:solidFill>
                  <a:srgbClr val="0000FF"/>
                </a:solidFill>
                <a:latin typeface="Abadi ExtraLight" panose="020B0204020104020204" pitchFamily="34" charset="0"/>
              </a:rPr>
              <a:t>set</a:t>
            </a:r>
            <a:r>
              <a:rPr lang="en-IN" dirty="0">
                <a:solidFill>
                  <a:srgbClr val="0000FF"/>
                </a:solidFill>
                <a:latin typeface="Abadi ExtraLight" panose="020B0204020104020204" pitchFamily="34" charset="0"/>
              </a:rPr>
              <a:t> of highly likely classes for a test input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For more difficult test inputs, the set would typically be larger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In a way, conformal prediction gives predictive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However, unlike Bayesian ML, we don’t get model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Only one model is learned in the standard way and we construct the set of likely classes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It’s like a black-box method; no change to training procedure for the model</a:t>
            </a:r>
            <a:endParaRPr lang="en-GB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04C185-4C14-3491-80F4-583E9D2F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7" y="2134214"/>
            <a:ext cx="8672945" cy="2433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3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we already have a trained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using some labelled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we get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whose true (unknown) label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a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calibration set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examples to generate a prediction set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s.t.</a:t>
                </a: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Light" panose="020B0204020104020204" pitchFamily="34" charset="0"/>
                  </a:rPr>
                  <a:t>To construct the set, we first compute, for each example in the calibration set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Abadi ExtraLight" panose="020B0204020104020204" pitchFamily="34" charset="0"/>
                  </a:rPr>
                  <a:t>Use the calibration set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latin typeface="Abadi ExtraLight" panose="020B0204020104020204" pitchFamily="34" charset="0"/>
                  </a:rPr>
                  <a:t> to compute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badi ExtraLight" panose="020B0204020104020204" pitchFamily="34" charset="0"/>
                  </a:rPr>
                  <a:t> quantile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1195" t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/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/>
              <p:nvPr/>
            </p:nvSpPr>
            <p:spPr>
              <a:xfrm>
                <a:off x="1031502" y="2642986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a user chosen error rate</a:t>
                </a: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02" y="2642986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blipFill>
                <a:blip r:embed="rId5"/>
                <a:stretch>
                  <a:fillRect l="-1282"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/>
              <p:nvPr/>
            </p:nvSpPr>
            <p:spPr>
              <a:xfrm>
                <a:off x="4079958" y="4385032"/>
                <a:ext cx="2176878" cy="579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958" y="4385032"/>
                <a:ext cx="2176878" cy="579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E79C806A-7ED1-E0C6-91EE-8CEF6947F16E}"/>
                  </a:ext>
                </a:extLst>
              </p:cNvPr>
              <p:cNvSpPr/>
              <p:nvPr/>
            </p:nvSpPr>
            <p:spPr>
              <a:xfrm>
                <a:off x="1149509" y="4105009"/>
                <a:ext cx="2629384" cy="579519"/>
              </a:xfrm>
              <a:prstGeom prst="wedgeRectCallout">
                <a:avLst>
                  <a:gd name="adj1" fmla="val 62166"/>
                  <a:gd name="adj2" fmla="val 251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Probability/score of the correct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of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E79C806A-7ED1-E0C6-91EE-8CEF6947F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09" y="4105009"/>
                <a:ext cx="2629384" cy="579519"/>
              </a:xfrm>
              <a:prstGeom prst="wedgeRectCallout">
                <a:avLst>
                  <a:gd name="adj1" fmla="val 62166"/>
                  <a:gd name="adj2" fmla="val 25105"/>
                </a:avLst>
              </a:prstGeom>
              <a:blipFill>
                <a:blip r:embed="rId7"/>
                <a:stretch>
                  <a:fillRect l="-1016" t="-2041" b="-112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CB5943-2431-F0B8-20F9-B4A3109EF93F}"/>
              </a:ext>
            </a:extLst>
          </p:cNvPr>
          <p:cNvSpPr txBox="1"/>
          <p:nvPr/>
        </p:nvSpPr>
        <p:spPr>
          <a:xfrm>
            <a:off x="97591" y="6547495"/>
            <a:ext cx="8217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*A Gentle Introduction to Conformal Prediction and Distribution-Free Uncertainty Quantification (</a:t>
            </a:r>
            <a:r>
              <a:rPr lang="en-IN" sz="1200" dirty="0"/>
              <a:t>Angelopoulos and Bates, 2022)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4B4BC25-4CDE-CF84-A70E-E2EA6CB29E1A}"/>
              </a:ext>
            </a:extLst>
          </p:cNvPr>
          <p:cNvSpPr/>
          <p:nvPr/>
        </p:nvSpPr>
        <p:spPr>
          <a:xfrm>
            <a:off x="6224600" y="534811"/>
            <a:ext cx="3040524" cy="499023"/>
          </a:xfrm>
          <a:prstGeom prst="wedgeRectCallout">
            <a:avLst>
              <a:gd name="adj1" fmla="val -51567"/>
              <a:gd name="adj2" fmla="val 730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Assume it’s a classification model which produces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scores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5744E8-147B-1EA0-6981-D68D441BE51A}"/>
              </a:ext>
            </a:extLst>
          </p:cNvPr>
          <p:cNvSpPr/>
          <p:nvPr/>
        </p:nvSpPr>
        <p:spPr>
          <a:xfrm>
            <a:off x="9421829" y="449750"/>
            <a:ext cx="2203513" cy="750711"/>
          </a:xfrm>
          <a:prstGeom prst="wedgeRectCallout">
            <a:avLst>
              <a:gd name="adj1" fmla="val -59165"/>
              <a:gd name="adj2" fmla="val 8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Conformal prediction can be used for regression problems too*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329135-6C82-3FDC-8FE5-7EAFC3D44FB5}"/>
              </a:ext>
            </a:extLst>
          </p:cNvPr>
          <p:cNvSpPr/>
          <p:nvPr/>
        </p:nvSpPr>
        <p:spPr>
          <a:xfrm>
            <a:off x="7812344" y="4534303"/>
            <a:ext cx="123979" cy="4876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DD2247-A92F-D8C9-8D22-CCEB6C4B8499}"/>
              </a:ext>
            </a:extLst>
          </p:cNvPr>
          <p:cNvSpPr/>
          <p:nvPr/>
        </p:nvSpPr>
        <p:spPr>
          <a:xfrm>
            <a:off x="7992593" y="4702083"/>
            <a:ext cx="129846" cy="319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3ACE3-E0A0-B69E-9171-5626434DCD82}"/>
              </a:ext>
            </a:extLst>
          </p:cNvPr>
          <p:cNvSpPr/>
          <p:nvPr/>
        </p:nvSpPr>
        <p:spPr>
          <a:xfrm>
            <a:off x="8186604" y="4792319"/>
            <a:ext cx="129846" cy="2278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6C7FD0-E2AE-BAD2-518F-EB5B0C0C8785}"/>
              </a:ext>
            </a:extLst>
          </p:cNvPr>
          <p:cNvSpPr/>
          <p:nvPr/>
        </p:nvSpPr>
        <p:spPr>
          <a:xfrm>
            <a:off x="8382369" y="4684528"/>
            <a:ext cx="123979" cy="33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DE41DD-4E11-32BA-82B5-1F76B619ABB2}"/>
              </a:ext>
            </a:extLst>
          </p:cNvPr>
          <p:cNvSpPr/>
          <p:nvPr/>
        </p:nvSpPr>
        <p:spPr>
          <a:xfrm>
            <a:off x="8575461" y="4532451"/>
            <a:ext cx="123979" cy="4876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E2ECCB-BD66-0FE8-195E-55B9BCADFD11}"/>
              </a:ext>
            </a:extLst>
          </p:cNvPr>
          <p:cNvCxnSpPr>
            <a:cxnSpLocks/>
          </p:cNvCxnSpPr>
          <p:nvPr/>
        </p:nvCxnSpPr>
        <p:spPr>
          <a:xfrm>
            <a:off x="7511278" y="5023111"/>
            <a:ext cx="15605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49F45B-06A9-58A8-ABEB-1B465BC2F8EA}"/>
              </a:ext>
            </a:extLst>
          </p:cNvPr>
          <p:cNvCxnSpPr>
            <a:cxnSpLocks/>
          </p:cNvCxnSpPr>
          <p:nvPr/>
        </p:nvCxnSpPr>
        <p:spPr>
          <a:xfrm flipV="1">
            <a:off x="7511278" y="4099192"/>
            <a:ext cx="0" cy="923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7E20D86-16D9-107C-0D0A-01E63C6ADC82}"/>
              </a:ext>
            </a:extLst>
          </p:cNvPr>
          <p:cNvSpPr txBox="1"/>
          <p:nvPr/>
        </p:nvSpPr>
        <p:spPr>
          <a:xfrm>
            <a:off x="9127134" y="486315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classes</a:t>
            </a:r>
            <a:endParaRPr lang="en-I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648F6E-9247-9E1B-A8B7-4EA2D27B4F2B}"/>
              </a:ext>
            </a:extLst>
          </p:cNvPr>
          <p:cNvSpPr txBox="1"/>
          <p:nvPr/>
        </p:nvSpPr>
        <p:spPr>
          <a:xfrm>
            <a:off x="6588192" y="4042304"/>
            <a:ext cx="113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Class probabilities</a:t>
            </a:r>
            <a:endParaRPr lang="en-I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BF3851-77C4-8865-6762-EFC7F3A2D47B}"/>
                  </a:ext>
                </a:extLst>
              </p:cNvPr>
              <p:cNvSpPr txBox="1"/>
              <p:nvPr/>
            </p:nvSpPr>
            <p:spPr>
              <a:xfrm>
                <a:off x="8334713" y="5020142"/>
                <a:ext cx="250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BF3851-77C4-8865-6762-EFC7F3A2D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13" y="5020142"/>
                <a:ext cx="250389" cy="276999"/>
              </a:xfrm>
              <a:prstGeom prst="rect">
                <a:avLst/>
              </a:prstGeom>
              <a:blipFill>
                <a:blip r:embed="rId8"/>
                <a:stretch>
                  <a:fillRect l="-24390" r="-975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479D2934-AA2F-0BE1-B207-839DBBC42AF5}"/>
                  </a:ext>
                </a:extLst>
              </p:cNvPr>
              <p:cNvSpPr/>
              <p:nvPr/>
            </p:nvSpPr>
            <p:spPr>
              <a:xfrm>
                <a:off x="7915030" y="4052651"/>
                <a:ext cx="1151105" cy="428465"/>
              </a:xfrm>
              <a:prstGeom prst="wedgeRectCallout">
                <a:avLst>
                  <a:gd name="adj1" fmla="val -5993"/>
                  <a:gd name="adj2" fmla="val 898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correct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479D2934-AA2F-0BE1-B207-839DBBC42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030" y="4052651"/>
                <a:ext cx="1151105" cy="428465"/>
              </a:xfrm>
              <a:prstGeom prst="wedgeRectCallout">
                <a:avLst>
                  <a:gd name="adj1" fmla="val -5993"/>
                  <a:gd name="adj2" fmla="val 89842"/>
                </a:avLst>
              </a:prstGeom>
              <a:blipFill>
                <a:blip r:embed="rId9"/>
                <a:stretch>
                  <a:fillRect t="-19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65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/>
      <p:bldP spid="22" grpId="0" animBg="1"/>
      <p:bldP spid="7" grpId="0"/>
      <p:bldP spid="9" grpId="0" animBg="1"/>
      <p:bldP spid="11" grpId="0" animBg="1"/>
      <p:bldP spid="12" grpId="0" animBg="1"/>
      <p:bldP spid="18" grpId="0" animBg="1"/>
      <p:bldP spid="21" grpId="0" animBg="1"/>
      <p:bldP spid="25" grpId="0" animBg="1"/>
      <p:bldP spid="26" grpId="0" animBg="1"/>
      <p:bldP spid="33" grpId="0"/>
      <p:bldP spid="34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(say 0.1) quantile of the calibration set scores is equal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(“threshold”)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Given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, whose label is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is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unknown, we compute the class probabilities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Define the prediction set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as: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The above ensures</a:t>
                </a:r>
                <a:r>
                  <a:rPr lang="en-IN" sz="2400" dirty="0"/>
                  <a:t> </a:t>
                </a:r>
                <a:r>
                  <a:rPr lang="en-IN" sz="2400" dirty="0">
                    <a:latin typeface="Abadi ExtraLight" panose="020B0204020104020204" pitchFamily="34" charset="0"/>
                  </a:rPr>
                  <a:t>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0E259-2C52-91F5-F7F9-FF8372B24784}"/>
              </a:ext>
            </a:extLst>
          </p:cNvPr>
          <p:cNvSpPr/>
          <p:nvPr/>
        </p:nvSpPr>
        <p:spPr>
          <a:xfrm>
            <a:off x="5488735" y="2494132"/>
            <a:ext cx="123979" cy="487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C859A-77F4-A550-A418-6A2B22F60AB2}"/>
              </a:ext>
            </a:extLst>
          </p:cNvPr>
          <p:cNvSpPr/>
          <p:nvPr/>
        </p:nvSpPr>
        <p:spPr>
          <a:xfrm>
            <a:off x="5605909" y="2647184"/>
            <a:ext cx="129846" cy="319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CA051D-8DB2-03E3-AF4B-C459426DECF6}"/>
              </a:ext>
            </a:extLst>
          </p:cNvPr>
          <p:cNvSpPr/>
          <p:nvPr/>
        </p:nvSpPr>
        <p:spPr>
          <a:xfrm>
            <a:off x="5723694" y="2571439"/>
            <a:ext cx="123979" cy="391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B32517-C20B-5E72-D34B-E023E30A7624}"/>
              </a:ext>
            </a:extLst>
          </p:cNvPr>
          <p:cNvSpPr/>
          <p:nvPr/>
        </p:nvSpPr>
        <p:spPr>
          <a:xfrm>
            <a:off x="5851321" y="2475925"/>
            <a:ext cx="113770" cy="5058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EB615F-F6C1-F654-19AF-3D6B03D33C91}"/>
              </a:ext>
            </a:extLst>
          </p:cNvPr>
          <p:cNvSpPr/>
          <p:nvPr/>
        </p:nvSpPr>
        <p:spPr>
          <a:xfrm>
            <a:off x="5949303" y="2270145"/>
            <a:ext cx="123979" cy="7116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B093DC-325C-DAE4-6D35-D9F20B821F7C}"/>
              </a:ext>
            </a:extLst>
          </p:cNvPr>
          <p:cNvCxnSpPr>
            <a:cxnSpLocks/>
          </p:cNvCxnSpPr>
          <p:nvPr/>
        </p:nvCxnSpPr>
        <p:spPr>
          <a:xfrm>
            <a:off x="5181550" y="2981823"/>
            <a:ext cx="15605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82007C-A432-E524-239C-23200194EE96}"/>
              </a:ext>
            </a:extLst>
          </p:cNvPr>
          <p:cNvCxnSpPr>
            <a:cxnSpLocks/>
          </p:cNvCxnSpPr>
          <p:nvPr/>
        </p:nvCxnSpPr>
        <p:spPr>
          <a:xfrm flipV="1">
            <a:off x="5181550" y="2057904"/>
            <a:ext cx="0" cy="923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C1BACF-2DC7-E62C-4EBB-241ACC8C1C59}"/>
              </a:ext>
            </a:extLst>
          </p:cNvPr>
          <p:cNvSpPr txBox="1"/>
          <p:nvPr/>
        </p:nvSpPr>
        <p:spPr>
          <a:xfrm>
            <a:off x="6718211" y="2797157"/>
            <a:ext cx="7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scores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1396A-A677-F063-AA72-83617798B3A2}"/>
              </a:ext>
            </a:extLst>
          </p:cNvPr>
          <p:cNvSpPr txBox="1"/>
          <p:nvPr/>
        </p:nvSpPr>
        <p:spPr>
          <a:xfrm>
            <a:off x="4094314" y="213574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5ABBC-27F8-BA2D-1E1F-8207FFE91CF9}"/>
                  </a:ext>
                </a:extLst>
              </p:cNvPr>
              <p:cNvSpPr txBox="1"/>
              <p:nvPr/>
            </p:nvSpPr>
            <p:spPr>
              <a:xfrm>
                <a:off x="5598304" y="2998385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5ABBC-27F8-BA2D-1E1F-8207FFE91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04" y="2998385"/>
                <a:ext cx="184922" cy="276999"/>
              </a:xfrm>
              <a:prstGeom prst="rect">
                <a:avLst/>
              </a:prstGeom>
              <a:blipFill>
                <a:blip r:embed="rId4"/>
                <a:stretch>
                  <a:fillRect l="-32258" t="-26667" r="-7419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CDA831EE-A02C-02B8-BA5F-F945CA308F24}"/>
              </a:ext>
            </a:extLst>
          </p:cNvPr>
          <p:cNvSpPr/>
          <p:nvPr/>
        </p:nvSpPr>
        <p:spPr>
          <a:xfrm>
            <a:off x="6070259" y="2590476"/>
            <a:ext cx="123979" cy="3693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541555-B4F9-1541-8292-872F4DD6E735}"/>
              </a:ext>
            </a:extLst>
          </p:cNvPr>
          <p:cNvSpPr/>
          <p:nvPr/>
        </p:nvSpPr>
        <p:spPr>
          <a:xfrm>
            <a:off x="6203145" y="2771640"/>
            <a:ext cx="102737" cy="1889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594BBD-870D-5270-BF93-0B09F6B6667E}"/>
              </a:ext>
            </a:extLst>
          </p:cNvPr>
          <p:cNvSpPr/>
          <p:nvPr/>
        </p:nvSpPr>
        <p:spPr>
          <a:xfrm>
            <a:off x="5388732" y="2827189"/>
            <a:ext cx="103492" cy="1399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EAF1F6-D1E1-A78F-09BE-7AB673A664C1}"/>
              </a:ext>
            </a:extLst>
          </p:cNvPr>
          <p:cNvCxnSpPr>
            <a:cxnSpLocks/>
          </p:cNvCxnSpPr>
          <p:nvPr/>
        </p:nvCxnSpPr>
        <p:spPr>
          <a:xfrm flipH="1">
            <a:off x="5659350" y="2289490"/>
            <a:ext cx="4407" cy="670319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35218917-7944-3E45-2D27-178C675AE0D7}"/>
                  </a:ext>
                </a:extLst>
              </p:cNvPr>
              <p:cNvSpPr/>
              <p:nvPr/>
            </p:nvSpPr>
            <p:spPr>
              <a:xfrm>
                <a:off x="5908206" y="1680202"/>
                <a:ext cx="2225600" cy="520142"/>
              </a:xfrm>
              <a:prstGeom prst="wedgeRectCallout">
                <a:avLst>
                  <a:gd name="adj1" fmla="val -59092"/>
                  <a:gd name="adj2" fmla="val 531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Pick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fraction of the mass of histogram is on the left side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endParaRPr lang="en-IN" sz="12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35218917-7944-3E45-2D27-178C675AE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06" y="1680202"/>
                <a:ext cx="2225600" cy="520142"/>
              </a:xfrm>
              <a:prstGeom prst="wedgeRectCallout">
                <a:avLst>
                  <a:gd name="adj1" fmla="val -59092"/>
                  <a:gd name="adj2" fmla="val 53140"/>
                </a:avLst>
              </a:prstGeom>
              <a:blipFill>
                <a:blip r:embed="rId5"/>
                <a:stretch>
                  <a:fillRect t="-9574" b="-117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36F68427-E7DB-A9B1-EBB7-B87FF720192A}"/>
              </a:ext>
            </a:extLst>
          </p:cNvPr>
          <p:cNvSpPr/>
          <p:nvPr/>
        </p:nvSpPr>
        <p:spPr>
          <a:xfrm>
            <a:off x="5294375" y="4550831"/>
            <a:ext cx="94432" cy="475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E63DEE6-2650-A2EB-401E-5C51C3F113BF}"/>
              </a:ext>
            </a:extLst>
          </p:cNvPr>
          <p:cNvSpPr/>
          <p:nvPr/>
        </p:nvSpPr>
        <p:spPr>
          <a:xfrm>
            <a:off x="5474623" y="4430307"/>
            <a:ext cx="94429" cy="596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794D34C-9402-EB94-904A-54E936A1D83E}"/>
              </a:ext>
            </a:extLst>
          </p:cNvPr>
          <p:cNvSpPr/>
          <p:nvPr/>
        </p:nvSpPr>
        <p:spPr>
          <a:xfrm>
            <a:off x="5668634" y="4679047"/>
            <a:ext cx="117714" cy="345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E2EEA6-8085-EC7D-B297-32C1DE9C15CB}"/>
              </a:ext>
            </a:extLst>
          </p:cNvPr>
          <p:cNvSpPr/>
          <p:nvPr/>
        </p:nvSpPr>
        <p:spPr>
          <a:xfrm>
            <a:off x="5864399" y="4790596"/>
            <a:ext cx="94109" cy="234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4FED1E-6FB4-7CEC-4C05-F5CCAB3A4723}"/>
              </a:ext>
            </a:extLst>
          </p:cNvPr>
          <p:cNvSpPr/>
          <p:nvPr/>
        </p:nvSpPr>
        <p:spPr>
          <a:xfrm>
            <a:off x="6057491" y="4243127"/>
            <a:ext cx="117715" cy="781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9A3A59-7FF9-51FD-EBEB-0A982C89E4BC}"/>
              </a:ext>
            </a:extLst>
          </p:cNvPr>
          <p:cNvCxnSpPr>
            <a:cxnSpLocks/>
          </p:cNvCxnSpPr>
          <p:nvPr/>
        </p:nvCxnSpPr>
        <p:spPr>
          <a:xfrm>
            <a:off x="4993308" y="5027577"/>
            <a:ext cx="15605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019801A-B743-E7AF-BD7E-43B69AB90C71}"/>
              </a:ext>
            </a:extLst>
          </p:cNvPr>
          <p:cNvCxnSpPr>
            <a:cxnSpLocks/>
          </p:cNvCxnSpPr>
          <p:nvPr/>
        </p:nvCxnSpPr>
        <p:spPr>
          <a:xfrm flipV="1">
            <a:off x="4993308" y="4103658"/>
            <a:ext cx="0" cy="923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5FF1E73-26BF-701C-C62C-E1AF1FE69647}"/>
              </a:ext>
            </a:extLst>
          </p:cNvPr>
          <p:cNvSpPr txBox="1"/>
          <p:nvPr/>
        </p:nvSpPr>
        <p:spPr>
          <a:xfrm>
            <a:off x="6500400" y="481979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classes</a:t>
            </a:r>
            <a:endParaRPr lang="en-IN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B43F74-C47E-194F-84D2-06DE385090AC}"/>
              </a:ext>
            </a:extLst>
          </p:cNvPr>
          <p:cNvSpPr txBox="1"/>
          <p:nvPr/>
        </p:nvSpPr>
        <p:spPr>
          <a:xfrm>
            <a:off x="4070222" y="4046770"/>
            <a:ext cx="113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Class probabilities</a:t>
            </a:r>
            <a:endParaRPr lang="en-IN" sz="12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6472AA4-F1B9-0F99-4F97-58329D77344E}"/>
              </a:ext>
            </a:extLst>
          </p:cNvPr>
          <p:cNvCxnSpPr>
            <a:cxnSpLocks/>
          </p:cNvCxnSpPr>
          <p:nvPr/>
        </p:nvCxnSpPr>
        <p:spPr>
          <a:xfrm flipH="1">
            <a:off x="5034677" y="4614975"/>
            <a:ext cx="1271205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66C334B-AC86-C6CE-B520-649012D71621}"/>
                  </a:ext>
                </a:extLst>
              </p:cNvPr>
              <p:cNvSpPr txBox="1"/>
              <p:nvPr/>
            </p:nvSpPr>
            <p:spPr>
              <a:xfrm>
                <a:off x="4791430" y="4451385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66C334B-AC86-C6CE-B520-649012D7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30" y="4451385"/>
                <a:ext cx="184922" cy="276999"/>
              </a:xfrm>
              <a:prstGeom prst="rect">
                <a:avLst/>
              </a:prstGeom>
              <a:blipFill>
                <a:blip r:embed="rId6"/>
                <a:stretch>
                  <a:fillRect l="-33333" t="-23913" r="-7666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014CDB1C-2834-D2BE-376D-5887784131A5}"/>
                  </a:ext>
                </a:extLst>
              </p:cNvPr>
              <p:cNvSpPr/>
              <p:nvPr/>
            </p:nvSpPr>
            <p:spPr>
              <a:xfrm>
                <a:off x="9158507" y="4644238"/>
                <a:ext cx="2768248" cy="701029"/>
              </a:xfrm>
              <a:prstGeom prst="wedgeRectCallout">
                <a:avLst>
                  <a:gd name="adj1" fmla="val -63005"/>
                  <a:gd name="adj2" fmla="val 430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Report all the classes whose probability is large enough (the “large enough” value is given by the threshold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014CDB1C-2834-D2BE-376D-588778413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507" y="4644238"/>
                <a:ext cx="2768248" cy="701029"/>
              </a:xfrm>
              <a:prstGeom prst="wedgeRectCallout">
                <a:avLst>
                  <a:gd name="adj1" fmla="val -63005"/>
                  <a:gd name="adj2" fmla="val 43094"/>
                </a:avLst>
              </a:prstGeom>
              <a:blipFill>
                <a:blip r:embed="rId7"/>
                <a:stretch>
                  <a:fillRect b="-16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D7DFD50C-E019-2629-6ADD-513E48044954}"/>
              </a:ext>
            </a:extLst>
          </p:cNvPr>
          <p:cNvSpPr/>
          <p:nvPr/>
        </p:nvSpPr>
        <p:spPr>
          <a:xfrm>
            <a:off x="6475686" y="3966460"/>
            <a:ext cx="1560555" cy="584371"/>
          </a:xfrm>
          <a:prstGeom prst="wedgeRectCallout">
            <a:avLst>
              <a:gd name="adj1" fmla="val -63005"/>
              <a:gd name="adj2" fmla="val 430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badi ExtraLight" panose="020B0204020104020204" pitchFamily="34" charset="0"/>
              </a:rPr>
              <a:t>Prediction set for this test input includes classes 1,2,5</a:t>
            </a:r>
            <a:endParaRPr lang="en-IN" sz="12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9433DFEC-3D4F-674C-1906-EBC9D95A3432}"/>
                  </a:ext>
                </a:extLst>
              </p:cNvPr>
              <p:cNvSpPr/>
              <p:nvPr/>
            </p:nvSpPr>
            <p:spPr>
              <a:xfrm>
                <a:off x="8393608" y="1615604"/>
                <a:ext cx="1916462" cy="520142"/>
              </a:xfrm>
              <a:prstGeom prst="wedgeRectCallout">
                <a:avLst>
                  <a:gd name="adj1" fmla="val -64084"/>
                  <a:gd name="adj2" fmla="val 383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If many scores are high, the threshold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will also be high </a:t>
                </a:r>
                <a:endParaRPr lang="en-IN" sz="12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9433DFEC-3D4F-674C-1906-EBC9D95A3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608" y="1615604"/>
                <a:ext cx="1916462" cy="520142"/>
              </a:xfrm>
              <a:prstGeom prst="wedgeRectCallout">
                <a:avLst>
                  <a:gd name="adj1" fmla="val -64084"/>
                  <a:gd name="adj2" fmla="val 38353"/>
                </a:avLst>
              </a:prstGeom>
              <a:blipFill>
                <a:blip r:embed="rId8"/>
                <a:stretch>
                  <a:fillRect b="-22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706C61-19F5-D187-9CAF-4341F0A1C278}"/>
                  </a:ext>
                </a:extLst>
              </p:cNvPr>
              <p:cNvSpPr txBox="1"/>
              <p:nvPr/>
            </p:nvSpPr>
            <p:spPr>
              <a:xfrm>
                <a:off x="3503316" y="5923872"/>
                <a:ext cx="6101094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≤1 −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706C61-19F5-D187-9CAF-4341F0A1C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16" y="5923872"/>
                <a:ext cx="6101094" cy="7000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7B08E55-46AB-8EF2-D770-5EE1564731DE}"/>
                  </a:ext>
                </a:extLst>
              </p:cNvPr>
              <p:cNvSpPr/>
              <p:nvPr/>
            </p:nvSpPr>
            <p:spPr>
              <a:xfrm>
                <a:off x="9858396" y="5683555"/>
                <a:ext cx="1994621" cy="584371"/>
              </a:xfrm>
              <a:prstGeom prst="wedgeRectCallout">
                <a:avLst>
                  <a:gd name="adj1" fmla="val -63005"/>
                  <a:gd name="adj2" fmla="val 430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For large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fraction of test inputs will have their true label not in the predicted set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7B08E55-46AB-8EF2-D770-5EE156473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96" y="5683555"/>
                <a:ext cx="1994621" cy="584371"/>
              </a:xfrm>
              <a:prstGeom prst="wedgeRectCallout">
                <a:avLst>
                  <a:gd name="adj1" fmla="val -63005"/>
                  <a:gd name="adj2" fmla="val 43094"/>
                </a:avLst>
              </a:prstGeom>
              <a:blipFill>
                <a:blip r:embed="rId10"/>
                <a:stretch>
                  <a:fillRect t="-3030" r="-1323" b="-111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5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3" grpId="0" animBg="1"/>
      <p:bldP spid="14" grpId="0" animBg="1"/>
      <p:bldP spid="17" grpId="0"/>
      <p:bldP spid="20" grpId="0"/>
      <p:bldP spid="24" grpId="0"/>
      <p:bldP spid="30" grpId="0" animBg="1"/>
      <p:bldP spid="31" grpId="0" animBg="1"/>
      <p:bldP spid="41" grpId="0" animBg="1"/>
      <p:bldP spid="47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/>
      <p:bldP spid="76" grpId="0"/>
      <p:bldP spid="80" grpId="0" animBg="1"/>
      <p:bldP spid="81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Light" panose="020B0204020104020204" pitchFamily="34" charset="0"/>
              </a:rPr>
              <a:t>A generic black-box method</a:t>
            </a:r>
            <a:endParaRPr lang="en-GB" sz="24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Light" panose="020B0204020104020204" pitchFamily="34" charset="0"/>
              </a:rPr>
              <a:t>Can be easily applied to any already trained classifier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Light" panose="020B0204020104020204" pitchFamily="34" charset="0"/>
              </a:rPr>
              <a:t>Predicted set has some nice guarantees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Light" panose="020B0204020104020204" pitchFamily="34" charset="0"/>
              </a:rPr>
              <a:t>Does not make any assumptions on the distribution of the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badi ExtraLight" panose="020B0204020104020204" pitchFamily="34" charset="0"/>
              </a:rPr>
              <a:t>Thus considered a “distribution-free” approach to uncertainty quantification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Light" panose="020B0204020104020204" pitchFamily="34" charset="0"/>
              </a:rPr>
              <a:t>Can also be applied to regression problems*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CCD465-8765-0936-93FA-BE65100892B7}"/>
                  </a:ext>
                </a:extLst>
              </p:cNvPr>
              <p:cNvSpPr txBox="1"/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CCD465-8765-0936-93FA-BE651008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86F7BD-7A18-EBE9-987F-6C247352F297}"/>
              </a:ext>
            </a:extLst>
          </p:cNvPr>
          <p:cNvSpPr txBox="1"/>
          <p:nvPr/>
        </p:nvSpPr>
        <p:spPr>
          <a:xfrm>
            <a:off x="97591" y="6547495"/>
            <a:ext cx="8217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*A Gentle Introduction to Conformal Prediction and Distribution-Free Uncertainty Quantification (</a:t>
            </a:r>
            <a:r>
              <a:rPr lang="en-IN" sz="1200" dirty="0"/>
              <a:t>Angelopoulos and Bates, 2022)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1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2.2|50.8|21.1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1FFC2-7F55-4C43-BD51-402C1C6E8821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6f5e4ebc-8a67-4d1c-93f5-b4161f914fa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66052</TotalTime>
  <Words>1365</Words>
  <Application>Microsoft Office PowerPoint</Application>
  <PresentationFormat>Widescreen</PresentationFormat>
  <Paragraphs>230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Assorted Topics (2)</vt:lpstr>
      <vt:lpstr>Plan Today</vt:lpstr>
      <vt:lpstr>Frequentist Statistics</vt:lpstr>
      <vt:lpstr>Approximating the sampling distribution</vt:lpstr>
      <vt:lpstr>              Conformal Prediction</vt:lpstr>
      <vt:lpstr>Conformal Prediction</vt:lpstr>
      <vt:lpstr>Conformal Prediction</vt:lpstr>
      <vt:lpstr>Conformal Prediction</vt:lpstr>
      <vt:lpstr>Conformal Prediction</vt:lpstr>
      <vt:lpstr>Latent Variable Models for Sequential Data</vt:lpstr>
      <vt:lpstr>Latent Variable Models for Sequential Data</vt:lpstr>
      <vt:lpstr>State-Space Models</vt:lpstr>
      <vt:lpstr>State-Space Models: A Simple Example</vt:lpstr>
      <vt:lpstr>Typical Inference Task for Gaussian SSM</vt:lpstr>
      <vt:lpstr>A Special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2950</cp:revision>
  <dcterms:created xsi:type="dcterms:W3CDTF">2020-07-07T20:42:16Z</dcterms:created>
  <dcterms:modified xsi:type="dcterms:W3CDTF">2026-04-15T12:13:35Z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