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551" r:id="rId5"/>
    <p:sldId id="658" r:id="rId6"/>
    <p:sldId id="825" r:id="rId7"/>
    <p:sldId id="659" r:id="rId8"/>
    <p:sldId id="822" r:id="rId9"/>
    <p:sldId id="660" r:id="rId10"/>
    <p:sldId id="661" r:id="rId11"/>
    <p:sldId id="823" r:id="rId12"/>
    <p:sldId id="824" r:id="rId13"/>
    <p:sldId id="826" r:id="rId14"/>
    <p:sldId id="818" r:id="rId15"/>
    <p:sldId id="821" r:id="rId16"/>
    <p:sldId id="819" r:id="rId17"/>
    <p:sldId id="662" r:id="rId18"/>
    <p:sldId id="663" r:id="rId19"/>
    <p:sldId id="6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13-04-2026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13-04-2026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13-04-2026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13-04-2026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31.png"/><Relationship Id="rId7" Type="http://schemas.openxmlformats.org/officeDocument/2006/relationships/image" Target="../media/image38.png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61.png"/><Relationship Id="rId11" Type="http://schemas.openxmlformats.org/officeDocument/2006/relationships/image" Target="../media/image180.png"/><Relationship Id="rId5" Type="http://schemas.openxmlformats.org/officeDocument/2006/relationships/image" Target="../media/image151.png"/><Relationship Id="rId10" Type="http://schemas.openxmlformats.org/officeDocument/2006/relationships/image" Target="../media/image170.png"/><Relationship Id="rId4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0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0.png"/><Relationship Id="rId11" Type="http://schemas.openxmlformats.org/officeDocument/2006/relationships/image" Target="../media/image49.png"/><Relationship Id="rId5" Type="http://schemas.openxmlformats.org/officeDocument/2006/relationships/image" Target="../media/image43.emf"/><Relationship Id="rId10" Type="http://schemas.openxmlformats.org/officeDocument/2006/relationships/image" Target="../media/image171.png"/><Relationship Id="rId4" Type="http://schemas.openxmlformats.org/officeDocument/2006/relationships/image" Target="../media/image42.emf"/><Relationship Id="rId9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089113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Assorted Topics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DE063-CC41-9A94-E06C-31219151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A7D2-00A0-0FB4-B24A-6B9C5304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50" y="2860646"/>
            <a:ext cx="5444455" cy="1259837"/>
          </a:xfrm>
        </p:spPr>
        <p:txBody>
          <a:bodyPr>
            <a:normAutofit/>
          </a:bodyPr>
          <a:lstStyle/>
          <a:p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Calibration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2D13D0A2-E1F5-7908-1607-3B268399DE4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7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Assume a classifier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that outputs probabilities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𝑛𝐶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such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Notion of calibration: Predictions should not neither be over-confident, nor under-confident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Desirable: Predictions with confidence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are correct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100×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of the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as set of samples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falls in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IN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We want bins’ average accuracies to match bins’ average confidence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C7F62-CF2A-64CF-9B04-9DBEDEDE7103}"/>
                  </a:ext>
                </a:extLst>
              </p:cNvPr>
              <p:cNvSpPr txBox="1"/>
              <p:nvPr/>
            </p:nvSpPr>
            <p:spPr>
              <a:xfrm>
                <a:off x="4813890" y="1824355"/>
                <a:ext cx="3537571" cy="405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={1,2,…,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C7F62-CF2A-64CF-9B04-9DBEDEDE7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90" y="1824355"/>
                <a:ext cx="3537571" cy="405560"/>
              </a:xfrm>
              <a:prstGeom prst="rect">
                <a:avLst/>
              </a:prstGeom>
              <a:blipFill>
                <a:blip r:embed="rId4"/>
                <a:stretch>
                  <a:fillRect l="-1724" t="-1343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CDBDDC-B1D4-A0BB-599F-076D555C2A62}"/>
                  </a:ext>
                </a:extLst>
              </p:cNvPr>
              <p:cNvSpPr txBox="1"/>
              <p:nvPr/>
            </p:nvSpPr>
            <p:spPr>
              <a:xfrm>
                <a:off x="4948113" y="2494058"/>
                <a:ext cx="3135024" cy="405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={1,2,…,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CDBDDC-B1D4-A0BB-599F-076D555C2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13" y="2494058"/>
                <a:ext cx="3135024" cy="405560"/>
              </a:xfrm>
              <a:prstGeom prst="rect">
                <a:avLst/>
              </a:prstGeom>
              <a:blipFill>
                <a:blip r:embed="rId5"/>
                <a:stretch>
                  <a:fillRect l="-973" t="-1343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65AE613-3AFD-9BAC-86C3-268B150FB6DD}"/>
              </a:ext>
            </a:extLst>
          </p:cNvPr>
          <p:cNvSpPr/>
          <p:nvPr/>
        </p:nvSpPr>
        <p:spPr>
          <a:xfrm>
            <a:off x="3278753" y="1636807"/>
            <a:ext cx="1385102" cy="332552"/>
          </a:xfrm>
          <a:prstGeom prst="wedgeRectCallout">
            <a:avLst>
              <a:gd name="adj1" fmla="val 58939"/>
              <a:gd name="adj2" fmla="val 364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Predicted label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31180C-34AE-B589-4B59-352714BE94D8}"/>
                  </a:ext>
                </a:extLst>
              </p:cNvPr>
              <p:cNvSpPr/>
              <p:nvPr/>
            </p:nvSpPr>
            <p:spPr>
              <a:xfrm>
                <a:off x="2195431" y="2229915"/>
                <a:ext cx="2468424" cy="668977"/>
              </a:xfrm>
              <a:prstGeom prst="wedgeRectCallout">
                <a:avLst>
                  <a:gd name="adj1" fmla="val 61318"/>
                  <a:gd name="adj2" fmla="val 214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Probability of the predicted label (</a:t>
                </a:r>
                <a:r>
                  <a:rPr lang="en-US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confidence</a:t>
                </a:r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for this prediction)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31180C-34AE-B589-4B59-352714BE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31" y="2229915"/>
                <a:ext cx="2468424" cy="668977"/>
              </a:xfrm>
              <a:prstGeom prst="wedgeRectCallout">
                <a:avLst>
                  <a:gd name="adj1" fmla="val 61318"/>
                  <a:gd name="adj2" fmla="val 21421"/>
                </a:avLst>
              </a:prstGeom>
              <a:blipFill>
                <a:blip r:embed="rId6"/>
                <a:stretch>
                  <a:fillRect l="-873" t="-13274" b="-203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373078-0781-DD90-1CF8-1EE7B4201A38}"/>
                  </a:ext>
                </a:extLst>
              </p:cNvPr>
              <p:cNvSpPr txBox="1"/>
              <p:nvPr/>
            </p:nvSpPr>
            <p:spPr>
              <a:xfrm>
                <a:off x="2332919" y="5009624"/>
                <a:ext cx="3776290" cy="656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acc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373078-0781-DD90-1CF8-1EE7B420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919" y="5009624"/>
                <a:ext cx="3776290" cy="656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3DCB5-AEB0-62B2-20B0-0C2224D97F05}"/>
                  </a:ext>
                </a:extLst>
              </p:cNvPr>
              <p:cNvSpPr txBox="1"/>
              <p:nvPr/>
            </p:nvSpPr>
            <p:spPr>
              <a:xfrm>
                <a:off x="7822223" y="5070559"/>
                <a:ext cx="3001463" cy="656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conf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3DCB5-AEB0-62B2-20B0-0C2224D97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23" y="5070559"/>
                <a:ext cx="3001463" cy="656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78FF462-3F23-498B-F615-F4E7484FEC91}"/>
                  </a:ext>
                </a:extLst>
              </p:cNvPr>
              <p:cNvSpPr/>
              <p:nvPr/>
            </p:nvSpPr>
            <p:spPr>
              <a:xfrm>
                <a:off x="925308" y="4694272"/>
                <a:ext cx="1580436" cy="473366"/>
              </a:xfrm>
              <a:prstGeom prst="wedgeRectCallout">
                <a:avLst>
                  <a:gd name="adj1" fmla="val 42933"/>
                  <a:gd name="adj2" fmla="val 719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Average accuracy of bin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78FF462-3F23-498B-F615-F4E7484FE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8" y="4694272"/>
                <a:ext cx="1580436" cy="473366"/>
              </a:xfrm>
              <a:prstGeom prst="wedgeRectCallout">
                <a:avLst>
                  <a:gd name="adj1" fmla="val 42933"/>
                  <a:gd name="adj2" fmla="val 71970"/>
                </a:avLst>
              </a:prstGeom>
              <a:blipFill>
                <a:blip r:embed="rId9"/>
                <a:stretch>
                  <a:fillRect l="-1908" t="-11000" r="-34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3FA90AC-0553-AF51-0855-5B50B5C49B1D}"/>
                  </a:ext>
                </a:extLst>
              </p:cNvPr>
              <p:cNvSpPr/>
              <p:nvPr/>
            </p:nvSpPr>
            <p:spPr>
              <a:xfrm>
                <a:off x="6508122" y="4694272"/>
                <a:ext cx="1731948" cy="473366"/>
              </a:xfrm>
              <a:prstGeom prst="wedgeRectCallout">
                <a:avLst>
                  <a:gd name="adj1" fmla="val 42933"/>
                  <a:gd name="adj2" fmla="val 719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Average confidence of bin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3FA90AC-0553-AF51-0855-5B50B5C49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22" y="4694272"/>
                <a:ext cx="1731948" cy="473366"/>
              </a:xfrm>
              <a:prstGeom prst="wedgeRectCallout">
                <a:avLst>
                  <a:gd name="adj1" fmla="val 42933"/>
                  <a:gd name="adj2" fmla="val 71970"/>
                </a:avLst>
              </a:prstGeom>
              <a:blipFill>
                <a:blip r:embed="rId10"/>
                <a:stretch>
                  <a:fillRect l="-1742" t="-11000" r="-38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40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4" grpId="0"/>
      <p:bldP spid="15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A4D95-5833-5785-D9BE-CEC9DA7DE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5E4B-7351-6CCE-F700-B56808A7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Diagrams and A Calibration Metric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D0F733-6C29-E0BB-4303-B729B923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Reliability diagrams are plots of accuracy vs confidence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Several metrics exist to measure how well-calibrated the model’s predictions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Expected Calibration Error (ECE) is one such popular metric</a:t>
            </a:r>
          </a:p>
          <a:p>
            <a:pPr marL="0" indent="0">
              <a:buNone/>
            </a:pPr>
            <a:endParaRPr lang="en-IN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5AD852AA-C38A-D65E-CDAA-4DF26268095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317D72-01EA-F36C-57F9-AA21DEBC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79" y="1813297"/>
            <a:ext cx="2568000" cy="21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13E33-90E9-9C50-6DF7-95656303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97" y="5505341"/>
            <a:ext cx="4426040" cy="8215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6B4CC4-A401-00BC-A926-FC3BD1131262}"/>
              </a:ext>
            </a:extLst>
          </p:cNvPr>
          <p:cNvSpPr/>
          <p:nvPr/>
        </p:nvSpPr>
        <p:spPr>
          <a:xfrm>
            <a:off x="4103597" y="5443443"/>
            <a:ext cx="4533352" cy="883398"/>
          </a:xfrm>
          <a:prstGeom prst="roundRect">
            <a:avLst/>
          </a:prstGeom>
          <a:solidFill>
            <a:schemeClr val="accent2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F96E2E6-C5EF-4D54-1709-F53065779372}"/>
                  </a:ext>
                </a:extLst>
              </p:cNvPr>
              <p:cNvSpPr/>
              <p:nvPr/>
            </p:nvSpPr>
            <p:spPr>
              <a:xfrm>
                <a:off x="3582219" y="1864034"/>
                <a:ext cx="1682450" cy="599517"/>
              </a:xfrm>
              <a:prstGeom prst="wedgeRectCallout">
                <a:avLst>
                  <a:gd name="adj1" fmla="val 63460"/>
                  <a:gd name="adj2" fmla="val 436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equal-width bins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F96E2E6-C5EF-4D54-1709-F53065779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219" y="1864034"/>
                <a:ext cx="1682450" cy="599517"/>
              </a:xfrm>
              <a:prstGeom prst="wedgeRectCallout">
                <a:avLst>
                  <a:gd name="adj1" fmla="val 63460"/>
                  <a:gd name="adj2" fmla="val 43663"/>
                </a:avLst>
              </a:prstGeom>
              <a:blipFill>
                <a:blip r:embed="rId5"/>
                <a:stretch>
                  <a:fillRect l="-1558" t="-990" b="-89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597C6E74-DA19-387E-C508-B91AB64F4B45}"/>
              </a:ext>
            </a:extLst>
          </p:cNvPr>
          <p:cNvSpPr/>
          <p:nvPr/>
        </p:nvSpPr>
        <p:spPr>
          <a:xfrm>
            <a:off x="1671374" y="2612472"/>
            <a:ext cx="3107129" cy="506303"/>
          </a:xfrm>
          <a:prstGeom prst="wedgeRectCallout">
            <a:avLst>
              <a:gd name="adj1" fmla="val 36805"/>
              <a:gd name="adj2" fmla="val -823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It’s just one simple way; other ways also possible to construct the bins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3ED4987-1D08-8ABC-9A86-FD5A3515E046}"/>
              </a:ext>
            </a:extLst>
          </p:cNvPr>
          <p:cNvSpPr/>
          <p:nvPr/>
        </p:nvSpPr>
        <p:spPr>
          <a:xfrm>
            <a:off x="1521068" y="5392191"/>
            <a:ext cx="2215469" cy="492951"/>
          </a:xfrm>
          <a:prstGeom prst="wedgeRectCallout">
            <a:avLst>
              <a:gd name="adj1" fmla="val 67657"/>
              <a:gd name="adj2" fmla="val 605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Should be small for a well-calibrated model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388C215-89C9-584F-6FDC-6DBAC6267749}"/>
              </a:ext>
            </a:extLst>
          </p:cNvPr>
          <p:cNvSpPr/>
          <p:nvPr/>
        </p:nvSpPr>
        <p:spPr>
          <a:xfrm>
            <a:off x="8896697" y="5255829"/>
            <a:ext cx="2524258" cy="499023"/>
          </a:xfrm>
          <a:prstGeom prst="wedgeRectCallout">
            <a:avLst>
              <a:gd name="adj1" fmla="val -61783"/>
              <a:gd name="adj2" fmla="val 335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ECE is the average “gap” area in the reliability diagram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6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 Methods (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contd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Method 1: Calibrate an already trained model in a post-hoc manner,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Light" panose="020B0204020104020204" pitchFamily="34" charset="0"/>
              </a:rPr>
              <a:t>Requires learning to scale the logits produced by the model, e.g.,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Method 2: Change the training procedure,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Light" panose="020B0204020104020204" pitchFamily="34" charset="0"/>
              </a:rPr>
              <a:t>Add a </a:t>
            </a:r>
            <a:r>
              <a:rPr lang="en-IN" sz="2200" dirty="0" err="1">
                <a:latin typeface="Abadi ExtraLight" panose="020B0204020104020204" pitchFamily="34" charset="0"/>
              </a:rPr>
              <a:t>regularizer</a:t>
            </a:r>
            <a:r>
              <a:rPr lang="en-IN" sz="2200" dirty="0">
                <a:latin typeface="Abadi ExtraLight" panose="020B0204020104020204" pitchFamily="34" charset="0"/>
              </a:rPr>
              <a:t> which avoids overconfident predictions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Light" panose="020B0204020104020204" pitchFamily="34" charset="0"/>
              </a:rPr>
              <a:t>Trained with smoothed labels instead of one-hot labels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68F398-811B-3869-2E11-27F0FAB5F0C8}"/>
                  </a:ext>
                </a:extLst>
              </p:cNvPr>
              <p:cNvSpPr txBox="1"/>
              <p:nvPr/>
            </p:nvSpPr>
            <p:spPr>
              <a:xfrm>
                <a:off x="582749" y="2885427"/>
                <a:ext cx="28606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68F398-811B-3869-2E11-27F0FAB5F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9" y="2885427"/>
                <a:ext cx="2860655" cy="369332"/>
              </a:xfrm>
              <a:prstGeom prst="rect">
                <a:avLst/>
              </a:prstGeom>
              <a:blipFill>
                <a:blip r:embed="rId3"/>
                <a:stretch>
                  <a:fillRect l="-2132" r="-341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20F323-5FF0-99AD-04E1-DC1E669B5D2A}"/>
                  </a:ext>
                </a:extLst>
              </p:cNvPr>
              <p:cNvSpPr txBox="1"/>
              <p:nvPr/>
            </p:nvSpPr>
            <p:spPr>
              <a:xfrm>
                <a:off x="4385133" y="2807438"/>
                <a:ext cx="3127138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20F323-5FF0-99AD-04E1-DC1E669B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3" y="2807438"/>
                <a:ext cx="3127138" cy="627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FFD34C8D-EA56-EFA3-94ED-358B10C4658B}"/>
              </a:ext>
            </a:extLst>
          </p:cNvPr>
          <p:cNvSpPr/>
          <p:nvPr/>
        </p:nvSpPr>
        <p:spPr>
          <a:xfrm>
            <a:off x="3502793" y="2967636"/>
            <a:ext cx="741871" cy="287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58044A-AED7-D37A-8421-068D6F26899B}"/>
                  </a:ext>
                </a:extLst>
              </p:cNvPr>
              <p:cNvSpPr txBox="1"/>
              <p:nvPr/>
            </p:nvSpPr>
            <p:spPr>
              <a:xfrm>
                <a:off x="479233" y="2147589"/>
                <a:ext cx="28606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58044A-AED7-D37A-8421-068D6F26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3" y="2147589"/>
                <a:ext cx="2860655" cy="369332"/>
              </a:xfrm>
              <a:prstGeom prst="rect">
                <a:avLst/>
              </a:prstGeom>
              <a:blipFill>
                <a:blip r:embed="rId5"/>
                <a:stretch>
                  <a:fillRect l="-2132" r="-341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5DCB14-A8CB-66FB-B350-A02E75CCAA1F}"/>
                  </a:ext>
                </a:extLst>
              </p:cNvPr>
              <p:cNvSpPr txBox="1"/>
              <p:nvPr/>
            </p:nvSpPr>
            <p:spPr>
              <a:xfrm>
                <a:off x="4329931" y="2169541"/>
                <a:ext cx="61445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5DCB14-A8CB-66FB-B350-A02E75CCA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31" y="2169541"/>
                <a:ext cx="6144503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170F16D1-F315-CC16-3999-4AEEC4844E26}"/>
              </a:ext>
            </a:extLst>
          </p:cNvPr>
          <p:cNvSpPr/>
          <p:nvPr/>
        </p:nvSpPr>
        <p:spPr>
          <a:xfrm>
            <a:off x="3502793" y="2237571"/>
            <a:ext cx="741871" cy="287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ACCC938A-6E39-FDD1-0F0D-1B71BCB3C482}"/>
                  </a:ext>
                </a:extLst>
              </p:cNvPr>
              <p:cNvSpPr/>
              <p:nvPr/>
            </p:nvSpPr>
            <p:spPr>
              <a:xfrm>
                <a:off x="9897784" y="991182"/>
                <a:ext cx="2028971" cy="1001864"/>
              </a:xfrm>
              <a:prstGeom prst="wedgeRectCallout">
                <a:avLst>
                  <a:gd name="adj1" fmla="val -40520"/>
                  <a:gd name="adj2" fmla="val 685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 scaling parameters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 are learned by minimizing the loss on some validation set. 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ACCC938A-6E39-FDD1-0F0D-1B71BCB3C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4" y="991182"/>
                <a:ext cx="2028971" cy="1001864"/>
              </a:xfrm>
              <a:prstGeom prst="wedgeRectCallout">
                <a:avLst>
                  <a:gd name="adj1" fmla="val -40520"/>
                  <a:gd name="adj2" fmla="val 68511"/>
                </a:avLst>
              </a:prstGeom>
              <a:blipFill>
                <a:blip r:embed="rId7"/>
                <a:stretch>
                  <a:fillRect l="-1493" t="-4020" r="-3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D97DC8EA-CC8A-C8F9-7248-F894FF763C32}"/>
              </a:ext>
            </a:extLst>
          </p:cNvPr>
          <p:cNvSpPr/>
          <p:nvPr/>
        </p:nvSpPr>
        <p:spPr>
          <a:xfrm>
            <a:off x="7562472" y="202425"/>
            <a:ext cx="2028971" cy="821500"/>
          </a:xfrm>
          <a:prstGeom prst="wedgeRectCallout">
            <a:avLst>
              <a:gd name="adj1" fmla="val 66878"/>
              <a:gd name="adj2" fmla="val 713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Parameters of the trained model are kept frozen in this process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4632C4C-8117-C8A4-290F-5208B0408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6058" y="2755777"/>
            <a:ext cx="2028971" cy="774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84589-5108-B044-E5A7-78282B2F7D4C}"/>
                  </a:ext>
                </a:extLst>
              </p:cNvPr>
              <p:cNvSpPr txBox="1"/>
              <p:nvPr/>
            </p:nvSpPr>
            <p:spPr>
              <a:xfrm>
                <a:off x="3808562" y="4814593"/>
                <a:ext cx="621157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ℍ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84589-5108-B044-E5A7-78282B2F7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62" y="4814593"/>
                <a:ext cx="6211572" cy="75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C55310E-46D5-B420-87D8-9410F65ED353}"/>
              </a:ext>
            </a:extLst>
          </p:cNvPr>
          <p:cNvSpPr/>
          <p:nvPr/>
        </p:nvSpPr>
        <p:spPr>
          <a:xfrm>
            <a:off x="5782996" y="4662690"/>
            <a:ext cx="2028971" cy="303806"/>
          </a:xfrm>
          <a:prstGeom prst="wedgeRectCallout">
            <a:avLst>
              <a:gd name="adj1" fmla="val -45638"/>
              <a:gd name="adj2" fmla="val 877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Maximize the likelihood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0409B8E6-2271-D3A9-58AA-5CA6C1E8B45A}"/>
              </a:ext>
            </a:extLst>
          </p:cNvPr>
          <p:cNvSpPr/>
          <p:nvPr/>
        </p:nvSpPr>
        <p:spPr>
          <a:xfrm>
            <a:off x="8305989" y="4210583"/>
            <a:ext cx="2416645" cy="755913"/>
          </a:xfrm>
          <a:prstGeom prst="wedgeRectCallout">
            <a:avLst>
              <a:gd name="adj1" fmla="val -69447"/>
              <a:gd name="adj2" fmla="val 626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Maximize the entropy of the predictive distribution to reduce overconfidence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54D69D-7599-108E-8D4B-EA52B34191A6}"/>
                  </a:ext>
                </a:extLst>
              </p:cNvPr>
              <p:cNvSpPr txBox="1"/>
              <p:nvPr/>
            </p:nvSpPr>
            <p:spPr>
              <a:xfrm>
                <a:off x="4119113" y="6158078"/>
                <a:ext cx="985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[0, 0, 1, 0]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54D69D-7599-108E-8D4B-EA52B341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13" y="6158078"/>
                <a:ext cx="985847" cy="276999"/>
              </a:xfrm>
              <a:prstGeom prst="rect">
                <a:avLst/>
              </a:prstGeom>
              <a:blipFill>
                <a:blip r:embed="rId10"/>
                <a:stretch>
                  <a:fillRect l="-8696" t="-2174" r="-8696" b="-369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C7F9C53-E8D2-02DC-2143-39C9088EFD96}"/>
                  </a:ext>
                </a:extLst>
              </p:cNvPr>
              <p:cNvSpPr txBox="1"/>
              <p:nvPr/>
            </p:nvSpPr>
            <p:spPr>
              <a:xfrm>
                <a:off x="6221083" y="6158077"/>
                <a:ext cx="2204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[0.05, 0.05, 0.85, 0.05]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C7F9C53-E8D2-02DC-2143-39C9088E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83" y="6158077"/>
                <a:ext cx="2204130" cy="276999"/>
              </a:xfrm>
              <a:prstGeom prst="rect">
                <a:avLst/>
              </a:prstGeom>
              <a:blipFill>
                <a:blip r:embed="rId11"/>
                <a:stretch>
                  <a:fillRect l="-3601" t="-2174" r="-3601" b="-369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Right 43">
            <a:extLst>
              <a:ext uri="{FF2B5EF4-FFF2-40B4-BE49-F238E27FC236}">
                <a16:creationId xmlns:a16="http://schemas.microsoft.com/office/drawing/2014/main" id="{5D8A2887-3F18-402A-A53B-E8F016CF51BC}"/>
              </a:ext>
            </a:extLst>
          </p:cNvPr>
          <p:cNvSpPr/>
          <p:nvPr/>
        </p:nvSpPr>
        <p:spPr>
          <a:xfrm>
            <a:off x="5287554" y="6175042"/>
            <a:ext cx="741871" cy="287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11718-75E9-9C71-640B-AB0BDB3097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5029" y="2562302"/>
            <a:ext cx="2343094" cy="1314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9B6FD-6364-0ABA-F009-893241090A9B}"/>
              </a:ext>
            </a:extLst>
          </p:cNvPr>
          <p:cNvSpPr txBox="1"/>
          <p:nvPr/>
        </p:nvSpPr>
        <p:spPr>
          <a:xfrm>
            <a:off x="7811967" y="2589672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T=100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91B2E-E5FE-6A09-9F6D-76245C93E425}"/>
              </a:ext>
            </a:extLst>
          </p:cNvPr>
          <p:cNvSpPr txBox="1"/>
          <p:nvPr/>
        </p:nvSpPr>
        <p:spPr>
          <a:xfrm>
            <a:off x="8566663" y="25896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T=2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4FC81-2420-ACAC-4044-1C69D4DD5053}"/>
              </a:ext>
            </a:extLst>
          </p:cNvPr>
          <p:cNvSpPr txBox="1"/>
          <p:nvPr/>
        </p:nvSpPr>
        <p:spPr>
          <a:xfrm>
            <a:off x="9242834" y="260217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8" grpId="0"/>
      <p:bldP spid="40" grpId="0" animBg="1"/>
      <p:bldP spid="41" grpId="0" animBg="1"/>
      <p:bldP spid="42" grpId="0"/>
      <p:bldP spid="43" grpId="0"/>
      <p:bldP spid="44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50" y="2860646"/>
            <a:ext cx="5444455" cy="1259837"/>
          </a:xfrm>
        </p:spPr>
        <p:txBody>
          <a:bodyPr>
            <a:normAutofit fontScale="90000"/>
          </a:bodyPr>
          <a:lstStyle/>
          <a:p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Frequentist Statistics</a:t>
            </a:r>
            <a:b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(vs Bayesian Statistics)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4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Frequentist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Bayesian approach treats parameters/model unknowns as random variables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the Bayesian approach, the posterior over these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help capture the uncertainty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Frequentist approach is a different way to capture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Don’t treat parameters as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but as fixed unknowns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Treat parameters as a function of the dataset, e.g.,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IN" b="0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Variations in param estimates over different datasets represents their uncertainty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0B96ECC-3A96-4704-D5BC-D1A77CB9C76A}"/>
              </a:ext>
            </a:extLst>
          </p:cNvPr>
          <p:cNvSpPr/>
          <p:nvPr/>
        </p:nvSpPr>
        <p:spPr>
          <a:xfrm>
            <a:off x="9228480" y="2883641"/>
            <a:ext cx="2004379" cy="733961"/>
          </a:xfrm>
          <a:prstGeom prst="wedgeRectCallout">
            <a:avLst>
              <a:gd name="adj1" fmla="val -66704"/>
              <a:gd name="adj2" fmla="val 44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This can be some point estimate, e.g., MLE, MAP, method of moments, etc.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713B5-F27C-E33C-6306-329CC53D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800" y="4651086"/>
            <a:ext cx="5352585" cy="535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00F97-6AD4-60CF-E277-4069E35D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978" y="5194657"/>
            <a:ext cx="6013577" cy="970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/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EB0DB00-991A-F5BB-ED4C-3B82291F86B5}"/>
              </a:ext>
            </a:extLst>
          </p:cNvPr>
          <p:cNvSpPr/>
          <p:nvPr/>
        </p:nvSpPr>
        <p:spPr>
          <a:xfrm>
            <a:off x="6925451" y="4175168"/>
            <a:ext cx="1587522" cy="475918"/>
          </a:xfrm>
          <a:prstGeom prst="wedgeRectCallout">
            <a:avLst>
              <a:gd name="adj1" fmla="val -58778"/>
              <a:gd name="adj2" fmla="val 5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True unknown value of the parameter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5300B07-0529-F1D5-94AC-84EAF38BD469}"/>
              </a:ext>
            </a:extLst>
          </p:cNvPr>
          <p:cNvSpPr/>
          <p:nvPr/>
        </p:nvSpPr>
        <p:spPr>
          <a:xfrm>
            <a:off x="1709898" y="4292942"/>
            <a:ext cx="1587522" cy="625772"/>
          </a:xfrm>
          <a:prstGeom prst="wedgeRectCallout">
            <a:avLst>
              <a:gd name="adj1" fmla="val 67518"/>
              <a:gd name="adj2" fmla="val 373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A random dataset drawn from the true data distribution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727F3C-F3D5-74F2-3B85-728B53E88D66}"/>
              </a:ext>
            </a:extLst>
          </p:cNvPr>
          <p:cNvSpPr/>
          <p:nvPr/>
        </p:nvSpPr>
        <p:spPr>
          <a:xfrm>
            <a:off x="286992" y="5125492"/>
            <a:ext cx="2845812" cy="678024"/>
          </a:xfrm>
          <a:prstGeom prst="wedgeRectCallout">
            <a:avLst>
              <a:gd name="adj1" fmla="val 63862"/>
              <a:gd name="adj2" fmla="val 32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The estimated distribution of the parameters given any randomly drawn dataset from the true data distribution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/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this is known as the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“sampling distribution”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of the estimator </a:t>
                </a:r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blipFill>
                <a:blip r:embed="rId7"/>
                <a:stretch>
                  <a:fillRect l="-412" b="-7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6932016-83B9-3C70-7D40-F7CFE13237D7}"/>
              </a:ext>
            </a:extLst>
          </p:cNvPr>
          <p:cNvSpPr/>
          <p:nvPr/>
        </p:nvSpPr>
        <p:spPr>
          <a:xfrm>
            <a:off x="3297420" y="6165030"/>
            <a:ext cx="3709514" cy="625772"/>
          </a:xfrm>
          <a:prstGeom prst="wedgeRectCallout">
            <a:avLst>
              <a:gd name="adj1" fmla="val -53730"/>
              <a:gd name="adj2" fmla="val -29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Note that sampling distribution is different from a posterior distribution we infer in Bayesian learning (there, we condition on a fixed training set)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5C46E-7FA5-3465-BE84-C467202E8AC1}"/>
              </a:ext>
            </a:extLst>
          </p:cNvPr>
          <p:cNvSpPr/>
          <p:nvPr/>
        </p:nvSpPr>
        <p:spPr>
          <a:xfrm>
            <a:off x="8732939" y="5414433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69FB48A-7E60-08D4-20EE-6ABA8388558F}"/>
              </a:ext>
            </a:extLst>
          </p:cNvPr>
          <p:cNvSpPr/>
          <p:nvPr/>
        </p:nvSpPr>
        <p:spPr>
          <a:xfrm>
            <a:off x="7277001" y="6153683"/>
            <a:ext cx="4250674" cy="625772"/>
          </a:xfrm>
          <a:prstGeom prst="wedgeRectCallout">
            <a:avLst>
              <a:gd name="adj1" fmla="val -56659"/>
              <a:gd name="adj2" fmla="val -122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But if the estimator is MLE and Bayesian method’s prior is uniform, then both distributions are very similar (sampling distribution is often called “poor man’s posterior”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/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Param estimate using the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-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sampled dataset</a:t>
                </a:r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blipFill>
                <a:blip r:embed="rId8"/>
                <a:stretch>
                  <a:fillRect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A547BC6-9892-17FD-7F86-72D85DACC08B}"/>
              </a:ext>
            </a:extLst>
          </p:cNvPr>
          <p:cNvSpPr/>
          <p:nvPr/>
        </p:nvSpPr>
        <p:spPr>
          <a:xfrm>
            <a:off x="344780" y="4077638"/>
            <a:ext cx="5409284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46CEA2-6CBA-18D6-5159-EEA199DD48B3}"/>
              </a:ext>
            </a:extLst>
          </p:cNvPr>
          <p:cNvSpPr/>
          <p:nvPr/>
        </p:nvSpPr>
        <p:spPr>
          <a:xfrm>
            <a:off x="5857875" y="4049735"/>
            <a:ext cx="5687260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the sampling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Since the 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not known, we can’t compute the sampling distribution exactly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Bootstrap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is a popular method to approximate the sampling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Two types of bootstrap methods: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parametric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nonparametric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bootstrap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FB853-969E-BBC4-4611-B387E4AF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34" y="1616903"/>
            <a:ext cx="4207739" cy="420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B63D2-74D2-30C6-A55F-12A664DF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44" y="2037677"/>
            <a:ext cx="4274806" cy="689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/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222" r="-524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/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Get a point est.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using training data</a:t>
                </a: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Generate multiple datasets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Now compute the approximation as</a:t>
                </a:r>
              </a:p>
              <a:p>
                <a:r>
                  <a:rPr lang="en-IN" sz="2400" dirty="0">
                    <a:latin typeface="Abadi ExtraLight" panose="020B0204020104020204" pitchFamily="34" charset="0"/>
                  </a:rPr>
                  <a:t>   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blipFill>
                <a:blip r:embed="rId7"/>
                <a:stretch>
                  <a:fillRect l="-1637" t="-2030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/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1C8D791-127B-B3AA-9DA6-55C9C7F2D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12" y="5293308"/>
            <a:ext cx="3258210" cy="307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/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7A6594-4D06-25AF-C6FA-F8A9D02C4A91}"/>
              </a:ext>
            </a:extLst>
          </p:cNvPr>
          <p:cNvSpPr/>
          <p:nvPr/>
        </p:nvSpPr>
        <p:spPr>
          <a:xfrm>
            <a:off x="7214532" y="2143725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EA4A5-F54B-E94B-4C5B-08F636E8D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96" y="6043336"/>
            <a:ext cx="4274806" cy="68979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4720A8-F078-E5AA-4F78-8935FBBEAAD8}"/>
              </a:ext>
            </a:extLst>
          </p:cNvPr>
          <p:cNvSpPr/>
          <p:nvPr/>
        </p:nvSpPr>
        <p:spPr>
          <a:xfrm>
            <a:off x="4572484" y="6149384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/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Use sampling with replacement on original training set to generate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datasets with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datapoints in each</a:t>
                </a: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Now compute the approximation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blipFill>
                <a:blip r:embed="rId11"/>
                <a:stretch>
                  <a:fillRect l="-1460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31D1765-9D3C-7236-E905-7D939B564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04" y="5931423"/>
            <a:ext cx="4274806" cy="68979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C3B34C-F92A-6310-47CF-97AE8989E07D}"/>
              </a:ext>
            </a:extLst>
          </p:cNvPr>
          <p:cNvSpPr/>
          <p:nvPr/>
        </p:nvSpPr>
        <p:spPr>
          <a:xfrm>
            <a:off x="10242492" y="6037471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27839AD-590C-BF84-00DC-2DA2200E6264}"/>
              </a:ext>
            </a:extLst>
          </p:cNvPr>
          <p:cNvSpPr/>
          <p:nvPr/>
        </p:nvSpPr>
        <p:spPr>
          <a:xfrm>
            <a:off x="8692721" y="4852210"/>
            <a:ext cx="2388633" cy="657666"/>
          </a:xfrm>
          <a:prstGeom prst="wedgeRectCallout">
            <a:avLst>
              <a:gd name="adj1" fmla="val -58699"/>
              <a:gd name="adj2" fmla="val -113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Each dataset will contain roughly 63% unique datapoints from original training set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48623-63EC-77EC-368D-FD01BFA26F12}"/>
              </a:ext>
            </a:extLst>
          </p:cNvPr>
          <p:cNvSpPr txBox="1"/>
          <p:nvPr/>
        </p:nvSpPr>
        <p:spPr>
          <a:xfrm>
            <a:off x="1911192" y="3724886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Parametric Bootstrap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033E53-CE30-C1AE-C0EA-2E4D10D814C0}"/>
              </a:ext>
            </a:extLst>
          </p:cNvPr>
          <p:cNvSpPr txBox="1"/>
          <p:nvPr/>
        </p:nvSpPr>
        <p:spPr>
          <a:xfrm>
            <a:off x="7475341" y="3724886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Nonparametric Bootstrap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0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8" grpId="0"/>
      <p:bldP spid="10" grpId="0"/>
      <p:bldP spid="17" grpId="0"/>
      <p:bldP spid="20" grpId="0"/>
      <p:bldP spid="21" grpId="0" animBg="1"/>
      <p:bldP spid="23" grpId="0" animBg="1"/>
      <p:bldP spid="24" grpId="0"/>
      <p:bldP spid="31" grpId="0" animBg="1"/>
      <p:bldP spid="32" grpId="0" animBg="1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Some other deep generative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Large Language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Diffusion Models for 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Model Calibration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How to prevent models from being “overconfident”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Frequentist statistics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Another way to get a distribution over parameters without being Bayesian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3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145A-6BB9-95FD-06C3-2F5B48B0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DD68-79EF-5876-0096-A0360DA5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Language Models (LLM)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520649-DFD5-D866-6CCA-7690EC5A82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An LLM defines a probability distribution over sequences of tokens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Autoregressive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modeling is a popular way to define this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of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defined using a neural net (e.g., transformer)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520649-DFD5-D866-6CCA-7690EC5A82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6A6799D5-4F23-67BE-F6ED-E298AE2C2B15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D07C19-1A0F-15FC-1AE7-143510E1D622}"/>
                  </a:ext>
                </a:extLst>
              </p:cNvPr>
              <p:cNvSpPr txBox="1"/>
              <p:nvPr/>
            </p:nvSpPr>
            <p:spPr>
              <a:xfrm>
                <a:off x="4007977" y="1717704"/>
                <a:ext cx="32577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D07C19-1A0F-15FC-1AE7-143510E1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77" y="1717704"/>
                <a:ext cx="3257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DEC2EA-50D3-BD9F-BD29-84AE070522A4}"/>
                  </a:ext>
                </a:extLst>
              </p:cNvPr>
              <p:cNvSpPr txBox="1"/>
              <p:nvPr/>
            </p:nvSpPr>
            <p:spPr>
              <a:xfrm>
                <a:off x="832267" y="3182778"/>
                <a:ext cx="63514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DEC2EA-50D3-BD9F-BD29-84AE07052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7" y="3182778"/>
                <a:ext cx="63514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EFE321-DB20-DC68-A33A-BA955B27AF0B}"/>
                  </a:ext>
                </a:extLst>
              </p:cNvPr>
              <p:cNvSpPr txBox="1"/>
              <p:nvPr/>
            </p:nvSpPr>
            <p:spPr>
              <a:xfrm>
                <a:off x="7422475" y="2925046"/>
                <a:ext cx="3258905" cy="10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EFE321-DB20-DC68-A33A-BA955B27A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75" y="2925046"/>
                <a:ext cx="3258905" cy="1007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A3A1A3-9E34-FACE-CD47-21C3A303E108}"/>
                  </a:ext>
                </a:extLst>
              </p:cNvPr>
              <p:cNvSpPr txBox="1"/>
              <p:nvPr/>
            </p:nvSpPr>
            <p:spPr>
              <a:xfrm>
                <a:off x="2577965" y="4852071"/>
                <a:ext cx="67682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A3A1A3-9E34-FACE-CD47-21C3A303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65" y="4852071"/>
                <a:ext cx="676825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FBFC9AC-2F5A-687B-5D84-FE3AD8C1D41D}"/>
              </a:ext>
            </a:extLst>
          </p:cNvPr>
          <p:cNvSpPr/>
          <p:nvPr/>
        </p:nvSpPr>
        <p:spPr>
          <a:xfrm>
            <a:off x="6308999" y="5576450"/>
            <a:ext cx="1136705" cy="192748"/>
          </a:xfrm>
          <a:prstGeom prst="wedgeRectCallout">
            <a:avLst>
              <a:gd name="adj1" fmla="val 44018"/>
              <a:gd name="adj2" fmla="val -1395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A neural net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30D104A-A689-297E-654A-67366748E7FE}"/>
              </a:ext>
            </a:extLst>
          </p:cNvPr>
          <p:cNvSpPr/>
          <p:nvPr/>
        </p:nvSpPr>
        <p:spPr>
          <a:xfrm>
            <a:off x="832267" y="5709535"/>
            <a:ext cx="3021877" cy="632046"/>
          </a:xfrm>
          <a:prstGeom prst="wedgeRectCallout">
            <a:avLst>
              <a:gd name="adj1" fmla="val 36822"/>
              <a:gd name="adj2" fmla="val -879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prstClr val="black"/>
                </a:solidFill>
                <a:latin typeface="Abadi ExtraLight" panose="020B0204020104020204" pitchFamily="34" charset="0"/>
              </a:rPr>
              <a:t>Vector of probabilities of all possible values of the next token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64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79"/>
    </mc:Choice>
    <mc:Fallback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A1EF-E8D2-91F4-858E-F0E1093ED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15E-1533-27AD-0AF8-DCD671D5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of LLMs and Sequence Generation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6AFB9A9-6388-E6C9-3986-41AF32EA9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Usually trained using maximum likelihood with log-likelihood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Once trained, generate a sequence of tokens, one at a time. Some popular ways: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Greedy (pick the most probable token deterministically):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Sampling: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Temperature based sampling: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0000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N" sz="16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 sharpens the distribution (more deterministic sampling)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16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 flattens the distribution (more exploratory sampling)</a:t>
                </a:r>
              </a:p>
              <a:p>
                <a:pPr marL="914400" lvl="2" indent="0">
                  <a:buNone/>
                </a:pPr>
                <a:endParaRPr lang="en-IN" sz="500" dirty="0">
                  <a:solidFill>
                    <a:prstClr val="black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Top-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 sampling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6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Randomly sample a token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 most probable token</a:t>
                </a:r>
              </a:p>
              <a:p>
                <a:pPr marL="914400" lvl="2" indent="0">
                  <a:buNone/>
                </a:pPr>
                <a:endParaRPr lang="en-IN" sz="500" dirty="0">
                  <a:solidFill>
                    <a:prstClr val="black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Nucleus (top-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) sampling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600" dirty="0">
                    <a:solidFill>
                      <a:prstClr val="black"/>
                    </a:solidFill>
                    <a:latin typeface="Abadi ExtraLight" panose="020B0204020104020204" pitchFamily="34" charset="0"/>
                  </a:rPr>
                  <a:t>Sample from minimum set of tokens with cumulative probability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sz="1600" dirty="0">
                  <a:solidFill>
                    <a:prstClr val="black"/>
                  </a:solidFill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6AFB9A9-6388-E6C9-3986-41AF32EA9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7306F54-05C6-CFC3-09D1-040D5637CCF2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8E624-14E5-C515-B935-1CBE33B45BD3}"/>
                  </a:ext>
                </a:extLst>
              </p:cNvPr>
              <p:cNvSpPr txBox="1"/>
              <p:nvPr/>
            </p:nvSpPr>
            <p:spPr>
              <a:xfrm>
                <a:off x="3489230" y="1550650"/>
                <a:ext cx="4935518" cy="10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8E624-14E5-C515-B935-1CBE33B4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30" y="1550650"/>
                <a:ext cx="4935518" cy="1007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0B3500-AC7E-6255-3E77-E67E9E610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936" y="3679502"/>
            <a:ext cx="2326497" cy="2652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9375-141F-F03D-9613-7D0D8B10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C57D-CBEB-4144-B8FC-CCA25D0F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Limitations of Autoregressive LLMs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0F352-56D6-AB18-A139-1277D0BB5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Sequential Generation: Inherently slow due to token-by-token decoding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Low Output Diversity: Because of the decoding techniques used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Locally greedy generation and lacks long-term coherence control.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Token-Level Objectives: Next-token prediction doesn’t align well with task-level goals (e.g., factual consistency).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Difficulty Handling Edits/Rewrites: Inefficient for tasks requiring partial edits or structured generation.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GB" sz="18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248661EA-C98D-89B9-22C0-6223EE006D1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5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025F-9F4F-04B8-811E-D2F7C42B1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EA19-D667-A507-9E7A-5FAFE13B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based LLM*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C1C70D-611B-63CA-2FA0-17C6A9E1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Autoregressive LLMs generate each token conditioned on earlier tokens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In contrast, diffusion based LLM generate all tokens in parallel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Diffusion LLM consist of a forward and a reverse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Forward process corrupts the token sequence gradually till it becomes pure noise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Reverse process starts with pure noise and gradually denoises it to generates a token sequence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7D2920BF-0CF3-2915-5354-1A3A3DBF280E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124E6A-9E5E-38D6-0FA8-B01A9D006091}"/>
                  </a:ext>
                </a:extLst>
              </p:cNvPr>
              <p:cNvSpPr txBox="1"/>
              <p:nvPr/>
            </p:nvSpPr>
            <p:spPr>
              <a:xfrm>
                <a:off x="3855426" y="1652954"/>
                <a:ext cx="313541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124E6A-9E5E-38D6-0FA8-B01A9D00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26" y="1652954"/>
                <a:ext cx="3135410" cy="75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813CE579-6C8E-3C26-7E16-CF441AB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27" y="4184164"/>
            <a:ext cx="79343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F8865-32DF-0622-D968-DCDB63D8C98D}"/>
              </a:ext>
            </a:extLst>
          </p:cNvPr>
          <p:cNvCxnSpPr/>
          <p:nvPr/>
        </p:nvCxnSpPr>
        <p:spPr>
          <a:xfrm>
            <a:off x="3990886" y="5281301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CE857C-A3A2-97A1-0803-07D296832620}"/>
              </a:ext>
            </a:extLst>
          </p:cNvPr>
          <p:cNvCxnSpPr/>
          <p:nvPr/>
        </p:nvCxnSpPr>
        <p:spPr>
          <a:xfrm>
            <a:off x="5556191" y="5281301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252B90-3BAD-2B0E-362A-BB60F855A2C3}"/>
              </a:ext>
            </a:extLst>
          </p:cNvPr>
          <p:cNvCxnSpPr>
            <a:cxnSpLocks/>
          </p:cNvCxnSpPr>
          <p:nvPr/>
        </p:nvCxnSpPr>
        <p:spPr>
          <a:xfrm>
            <a:off x="5998820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F9D1C1-6FC0-7947-E550-944E1676EF09}"/>
              </a:ext>
            </a:extLst>
          </p:cNvPr>
          <p:cNvCxnSpPr>
            <a:cxnSpLocks/>
          </p:cNvCxnSpPr>
          <p:nvPr/>
        </p:nvCxnSpPr>
        <p:spPr>
          <a:xfrm>
            <a:off x="5556191" y="5083324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B204C-3BA0-4408-EB76-63368D0B01F6}"/>
              </a:ext>
            </a:extLst>
          </p:cNvPr>
          <p:cNvCxnSpPr>
            <a:cxnSpLocks/>
          </p:cNvCxnSpPr>
          <p:nvPr/>
        </p:nvCxnSpPr>
        <p:spPr>
          <a:xfrm>
            <a:off x="5675833" y="5459338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8D95-09F1-90B4-5958-BA79E20290C6}"/>
              </a:ext>
            </a:extLst>
          </p:cNvPr>
          <p:cNvCxnSpPr>
            <a:cxnSpLocks/>
          </p:cNvCxnSpPr>
          <p:nvPr/>
        </p:nvCxnSpPr>
        <p:spPr>
          <a:xfrm>
            <a:off x="6854103" y="5083324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F4D75C-8E36-4F56-2224-797D85873A20}"/>
              </a:ext>
            </a:extLst>
          </p:cNvPr>
          <p:cNvCxnSpPr>
            <a:cxnSpLocks/>
          </p:cNvCxnSpPr>
          <p:nvPr/>
        </p:nvCxnSpPr>
        <p:spPr>
          <a:xfrm>
            <a:off x="7193807" y="5081900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B96EF-E2FF-4587-4700-BEE186E0A2FF}"/>
              </a:ext>
            </a:extLst>
          </p:cNvPr>
          <p:cNvCxnSpPr>
            <a:cxnSpLocks/>
          </p:cNvCxnSpPr>
          <p:nvPr/>
        </p:nvCxnSpPr>
        <p:spPr>
          <a:xfrm>
            <a:off x="7544184" y="5081900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A51FA7-C19C-D0BC-3BD8-BB78AB9742D4}"/>
              </a:ext>
            </a:extLst>
          </p:cNvPr>
          <p:cNvCxnSpPr>
            <a:cxnSpLocks/>
          </p:cNvCxnSpPr>
          <p:nvPr/>
        </p:nvCxnSpPr>
        <p:spPr>
          <a:xfrm>
            <a:off x="6852350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F39BCC-8FC3-0E74-70BC-98EE1F7ECADC}"/>
              </a:ext>
            </a:extLst>
          </p:cNvPr>
          <p:cNvCxnSpPr>
            <a:cxnSpLocks/>
          </p:cNvCxnSpPr>
          <p:nvPr/>
        </p:nvCxnSpPr>
        <p:spPr>
          <a:xfrm>
            <a:off x="7217692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CB0802-6B74-74A0-5784-99C58959337B}"/>
              </a:ext>
            </a:extLst>
          </p:cNvPr>
          <p:cNvCxnSpPr>
            <a:cxnSpLocks/>
          </p:cNvCxnSpPr>
          <p:nvPr/>
        </p:nvCxnSpPr>
        <p:spPr>
          <a:xfrm>
            <a:off x="7544184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500144-381D-A1E7-F43A-55CB78298AC1}"/>
              </a:ext>
            </a:extLst>
          </p:cNvPr>
          <p:cNvCxnSpPr>
            <a:cxnSpLocks/>
          </p:cNvCxnSpPr>
          <p:nvPr/>
        </p:nvCxnSpPr>
        <p:spPr>
          <a:xfrm>
            <a:off x="6989082" y="5459338"/>
            <a:ext cx="1367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8B45B8-3214-02B3-2F39-8856244E77F1}"/>
              </a:ext>
            </a:extLst>
          </p:cNvPr>
          <p:cNvCxnSpPr>
            <a:cxnSpLocks/>
          </p:cNvCxnSpPr>
          <p:nvPr/>
        </p:nvCxnSpPr>
        <p:spPr>
          <a:xfrm>
            <a:off x="7217692" y="5459338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0C0BA4-A0B3-F6F7-884E-0099A5EC20CA}"/>
              </a:ext>
            </a:extLst>
          </p:cNvPr>
          <p:cNvCxnSpPr>
            <a:cxnSpLocks/>
          </p:cNvCxnSpPr>
          <p:nvPr/>
        </p:nvCxnSpPr>
        <p:spPr>
          <a:xfrm>
            <a:off x="7568069" y="5456489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28F9BA-6DEA-3D75-7BAC-D7E5B677CC66}"/>
              </a:ext>
            </a:extLst>
          </p:cNvPr>
          <p:cNvCxnSpPr>
            <a:cxnSpLocks/>
          </p:cNvCxnSpPr>
          <p:nvPr/>
        </p:nvCxnSpPr>
        <p:spPr>
          <a:xfrm>
            <a:off x="8433651" y="5081900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D6C294-6F0D-0C0B-69EA-DA0CDA15894A}"/>
              </a:ext>
            </a:extLst>
          </p:cNvPr>
          <p:cNvCxnSpPr>
            <a:cxnSpLocks/>
          </p:cNvCxnSpPr>
          <p:nvPr/>
        </p:nvCxnSpPr>
        <p:spPr>
          <a:xfrm>
            <a:off x="8963490" y="5081900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43D74C-A785-16D8-C471-6696852ABABE}"/>
              </a:ext>
            </a:extLst>
          </p:cNvPr>
          <p:cNvCxnSpPr>
            <a:cxnSpLocks/>
          </p:cNvCxnSpPr>
          <p:nvPr/>
        </p:nvCxnSpPr>
        <p:spPr>
          <a:xfrm>
            <a:off x="9365143" y="507050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05AC36-692F-A235-1745-1ECA348F81F7}"/>
              </a:ext>
            </a:extLst>
          </p:cNvPr>
          <p:cNvCxnSpPr>
            <a:cxnSpLocks/>
          </p:cNvCxnSpPr>
          <p:nvPr/>
        </p:nvCxnSpPr>
        <p:spPr>
          <a:xfrm>
            <a:off x="8406965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79CBA1-440B-7476-6E87-0D777643FBC3}"/>
              </a:ext>
            </a:extLst>
          </p:cNvPr>
          <p:cNvCxnSpPr>
            <a:cxnSpLocks/>
          </p:cNvCxnSpPr>
          <p:nvPr/>
        </p:nvCxnSpPr>
        <p:spPr>
          <a:xfrm>
            <a:off x="8963489" y="5269907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06575-BF38-7B36-5632-1E7866B940B1}"/>
              </a:ext>
            </a:extLst>
          </p:cNvPr>
          <p:cNvCxnSpPr>
            <a:cxnSpLocks/>
          </p:cNvCxnSpPr>
          <p:nvPr/>
        </p:nvCxnSpPr>
        <p:spPr>
          <a:xfrm>
            <a:off x="9347002" y="528130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BD5B7A-CB18-3910-2C3E-C35B7380522B}"/>
              </a:ext>
            </a:extLst>
          </p:cNvPr>
          <p:cNvCxnSpPr>
            <a:cxnSpLocks/>
          </p:cNvCxnSpPr>
          <p:nvPr/>
        </p:nvCxnSpPr>
        <p:spPr>
          <a:xfrm>
            <a:off x="8543697" y="5460761"/>
            <a:ext cx="55652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B3AF78-7AA1-EFB5-CF02-51688D4FD2D2}"/>
              </a:ext>
            </a:extLst>
          </p:cNvPr>
          <p:cNvCxnSpPr>
            <a:cxnSpLocks/>
          </p:cNvCxnSpPr>
          <p:nvPr/>
        </p:nvCxnSpPr>
        <p:spPr>
          <a:xfrm>
            <a:off x="9192129" y="545648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4A8469-3B99-64C2-187A-6E1B69151D40}"/>
              </a:ext>
            </a:extLst>
          </p:cNvPr>
          <p:cNvCxnSpPr>
            <a:cxnSpLocks/>
          </p:cNvCxnSpPr>
          <p:nvPr/>
        </p:nvCxnSpPr>
        <p:spPr>
          <a:xfrm>
            <a:off x="1426098" y="4184164"/>
            <a:ext cx="8656891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6D699C-BD71-8694-E57A-C8E03AE7F28B}"/>
              </a:ext>
            </a:extLst>
          </p:cNvPr>
          <p:cNvSpPr txBox="1"/>
          <p:nvPr/>
        </p:nvSpPr>
        <p:spPr>
          <a:xfrm>
            <a:off x="0" y="6391368"/>
            <a:ext cx="6514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*Structured Denoising Diffusion Models in Discrete State-Spaces (Austin et al, </a:t>
            </a:r>
            <a:r>
              <a:rPr lang="en-GB" sz="1100" dirty="0" err="1"/>
              <a:t>NeurIPS</a:t>
            </a:r>
            <a:r>
              <a:rPr lang="en-GB" sz="1100" dirty="0"/>
              <a:t> 2021)</a:t>
            </a:r>
          </a:p>
          <a:p>
            <a:r>
              <a:rPr lang="en-GB" sz="1100" dirty="0"/>
              <a:t>*Argmax Flows and Multinomial Diffusion: Learning Categorical Distributions (Hoogeboom et al, </a:t>
            </a:r>
            <a:r>
              <a:rPr lang="en-GB" sz="1100" dirty="0" err="1"/>
              <a:t>NeurIPS</a:t>
            </a:r>
            <a:r>
              <a:rPr lang="en-GB" sz="1100" dirty="0"/>
              <a:t> 2021)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20EF-031C-BF9A-4E66-ACD0FCCD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0946-C01E-E13C-AE24-B4D4A4A3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Forward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8034CC-8ABE-8855-220F-B5BD5995F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tokens, the forward process in diffusion LLM can be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very simple yet popular form of the above corruption distribution is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Basically, to get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it does the following for each token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replace </a:t>
                </a:r>
                <a:r>
                  <a:rPr lang="en-US" dirty="0">
                    <a:latin typeface="Abadi ExtraLight" panose="020B0204020104020204" pitchFamily="34" charset="0"/>
                  </a:rPr>
                  <a:t>it by a random token from the vocabulary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keep </a:t>
                </a:r>
                <a:r>
                  <a:rPr lang="en-US" dirty="0">
                    <a:latin typeface="Abadi ExtraLight" panose="020B0204020104020204" pitchFamily="34" charset="0"/>
                  </a:rPr>
                  <a:t>it</a:t>
                </a:r>
                <a:r>
                  <a:rPr lang="en-GB" dirty="0">
                    <a:latin typeface="Abadi ExtraLight" panose="020B0204020104020204" pitchFamily="34" charset="0"/>
                  </a:rPr>
                  <a:t> unchanged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Note: Some diffusion LLMs replace tokens by not a random but a “mask” token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8034CC-8ABE-8855-220F-B5BD5995F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535" r="-46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53B1F47F-407F-DE38-2691-A0578F5901D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80DD1-F8BB-F2C5-AB22-5612992F14EA}"/>
                  </a:ext>
                </a:extLst>
              </p:cNvPr>
              <p:cNvSpPr txBox="1"/>
              <p:nvPr/>
            </p:nvSpPr>
            <p:spPr>
              <a:xfrm>
                <a:off x="2980911" y="4655384"/>
                <a:ext cx="50615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80DD1-F8BB-F2C5-AB22-5612992F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1" y="4655384"/>
                <a:ext cx="5061514" cy="338554"/>
              </a:xfrm>
              <a:prstGeom prst="rect">
                <a:avLst/>
              </a:prstGeom>
              <a:blipFill>
                <a:blip r:embed="rId4"/>
                <a:stretch>
                  <a:fillRect l="-964" r="-84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8007088B-1066-4A0A-FD99-3ECA7458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62" y="2297312"/>
            <a:ext cx="79343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78CC04-BDF4-2598-0789-484DBA5166D3}"/>
              </a:ext>
            </a:extLst>
          </p:cNvPr>
          <p:cNvCxnSpPr/>
          <p:nvPr/>
        </p:nvCxnSpPr>
        <p:spPr>
          <a:xfrm>
            <a:off x="3831021" y="3394449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70389-55EC-0790-76CF-2818C4AA72FE}"/>
              </a:ext>
            </a:extLst>
          </p:cNvPr>
          <p:cNvCxnSpPr/>
          <p:nvPr/>
        </p:nvCxnSpPr>
        <p:spPr>
          <a:xfrm>
            <a:off x="5396326" y="3394449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9507D-0800-9427-730F-EC88824C7A93}"/>
              </a:ext>
            </a:extLst>
          </p:cNvPr>
          <p:cNvCxnSpPr>
            <a:cxnSpLocks/>
          </p:cNvCxnSpPr>
          <p:nvPr/>
        </p:nvCxnSpPr>
        <p:spPr>
          <a:xfrm>
            <a:off x="5838955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98A7F4-1746-88B3-5AA2-EAAC5F412D37}"/>
              </a:ext>
            </a:extLst>
          </p:cNvPr>
          <p:cNvCxnSpPr>
            <a:cxnSpLocks/>
          </p:cNvCxnSpPr>
          <p:nvPr/>
        </p:nvCxnSpPr>
        <p:spPr>
          <a:xfrm>
            <a:off x="5396326" y="3196472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7C005F-68C1-C539-E1AF-5B18509C0FB3}"/>
              </a:ext>
            </a:extLst>
          </p:cNvPr>
          <p:cNvCxnSpPr>
            <a:cxnSpLocks/>
          </p:cNvCxnSpPr>
          <p:nvPr/>
        </p:nvCxnSpPr>
        <p:spPr>
          <a:xfrm>
            <a:off x="5515968" y="357248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5B384B-15E7-CF1B-2985-76CDF7342BE6}"/>
              </a:ext>
            </a:extLst>
          </p:cNvPr>
          <p:cNvCxnSpPr>
            <a:cxnSpLocks/>
          </p:cNvCxnSpPr>
          <p:nvPr/>
        </p:nvCxnSpPr>
        <p:spPr>
          <a:xfrm>
            <a:off x="6694238" y="3196472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EA3C69-33D7-86B5-93BC-124F4AB6A91D}"/>
              </a:ext>
            </a:extLst>
          </p:cNvPr>
          <p:cNvCxnSpPr>
            <a:cxnSpLocks/>
          </p:cNvCxnSpPr>
          <p:nvPr/>
        </p:nvCxnSpPr>
        <p:spPr>
          <a:xfrm>
            <a:off x="7033942" y="3195048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54511-E8B9-B5AE-B80E-93C2CB7C0D07}"/>
              </a:ext>
            </a:extLst>
          </p:cNvPr>
          <p:cNvCxnSpPr>
            <a:cxnSpLocks/>
          </p:cNvCxnSpPr>
          <p:nvPr/>
        </p:nvCxnSpPr>
        <p:spPr>
          <a:xfrm>
            <a:off x="7384319" y="3195048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030475-508E-D0E9-54F7-E30F67AC5F7B}"/>
              </a:ext>
            </a:extLst>
          </p:cNvPr>
          <p:cNvCxnSpPr>
            <a:cxnSpLocks/>
          </p:cNvCxnSpPr>
          <p:nvPr/>
        </p:nvCxnSpPr>
        <p:spPr>
          <a:xfrm>
            <a:off x="6692485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9135B3-438D-2287-448D-76C52DC4FFA5}"/>
              </a:ext>
            </a:extLst>
          </p:cNvPr>
          <p:cNvCxnSpPr>
            <a:cxnSpLocks/>
          </p:cNvCxnSpPr>
          <p:nvPr/>
        </p:nvCxnSpPr>
        <p:spPr>
          <a:xfrm>
            <a:off x="7057827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703DB2-2A0F-A1D8-7FE0-66258C988F18}"/>
              </a:ext>
            </a:extLst>
          </p:cNvPr>
          <p:cNvCxnSpPr>
            <a:cxnSpLocks/>
          </p:cNvCxnSpPr>
          <p:nvPr/>
        </p:nvCxnSpPr>
        <p:spPr>
          <a:xfrm>
            <a:off x="7384319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3CF2F5-2F87-0D99-E889-DBD9D7F23C83}"/>
              </a:ext>
            </a:extLst>
          </p:cNvPr>
          <p:cNvCxnSpPr>
            <a:cxnSpLocks/>
          </p:cNvCxnSpPr>
          <p:nvPr/>
        </p:nvCxnSpPr>
        <p:spPr>
          <a:xfrm>
            <a:off x="6829217" y="3572486"/>
            <a:ext cx="1367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723653-C04C-2021-B492-8996BBCD6790}"/>
              </a:ext>
            </a:extLst>
          </p:cNvPr>
          <p:cNvCxnSpPr>
            <a:cxnSpLocks/>
          </p:cNvCxnSpPr>
          <p:nvPr/>
        </p:nvCxnSpPr>
        <p:spPr>
          <a:xfrm>
            <a:off x="7057827" y="3572486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EC6E8-2FD9-7DF1-188E-8C5B4F717065}"/>
              </a:ext>
            </a:extLst>
          </p:cNvPr>
          <p:cNvCxnSpPr>
            <a:cxnSpLocks/>
          </p:cNvCxnSpPr>
          <p:nvPr/>
        </p:nvCxnSpPr>
        <p:spPr>
          <a:xfrm>
            <a:off x="7408204" y="3569637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B4EBA7-85AE-79D5-2361-76EB58439332}"/>
              </a:ext>
            </a:extLst>
          </p:cNvPr>
          <p:cNvCxnSpPr>
            <a:cxnSpLocks/>
          </p:cNvCxnSpPr>
          <p:nvPr/>
        </p:nvCxnSpPr>
        <p:spPr>
          <a:xfrm>
            <a:off x="8273786" y="3195048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987CC4-E90B-A6D7-1342-82A2FE899A5A}"/>
              </a:ext>
            </a:extLst>
          </p:cNvPr>
          <p:cNvCxnSpPr>
            <a:cxnSpLocks/>
          </p:cNvCxnSpPr>
          <p:nvPr/>
        </p:nvCxnSpPr>
        <p:spPr>
          <a:xfrm flipV="1">
            <a:off x="8758800" y="3191077"/>
            <a:ext cx="273464" cy="113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85793B-3781-D4D5-7C7D-93261F479CF5}"/>
              </a:ext>
            </a:extLst>
          </p:cNvPr>
          <p:cNvCxnSpPr>
            <a:cxnSpLocks/>
          </p:cNvCxnSpPr>
          <p:nvPr/>
        </p:nvCxnSpPr>
        <p:spPr>
          <a:xfrm>
            <a:off x="9205278" y="3183654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6D4112-EC8A-D19A-03D5-9C8B85005521}"/>
              </a:ext>
            </a:extLst>
          </p:cNvPr>
          <p:cNvCxnSpPr>
            <a:cxnSpLocks/>
          </p:cNvCxnSpPr>
          <p:nvPr/>
        </p:nvCxnSpPr>
        <p:spPr>
          <a:xfrm>
            <a:off x="8247100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3785B4-6ADE-CAF7-D6AF-112E1AE175C9}"/>
              </a:ext>
            </a:extLst>
          </p:cNvPr>
          <p:cNvCxnSpPr>
            <a:cxnSpLocks/>
          </p:cNvCxnSpPr>
          <p:nvPr/>
        </p:nvCxnSpPr>
        <p:spPr>
          <a:xfrm>
            <a:off x="8803624" y="3383055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F80EA2-74B8-7C76-E9FE-1AC0BFAEC366}"/>
              </a:ext>
            </a:extLst>
          </p:cNvPr>
          <p:cNvCxnSpPr>
            <a:cxnSpLocks/>
          </p:cNvCxnSpPr>
          <p:nvPr/>
        </p:nvCxnSpPr>
        <p:spPr>
          <a:xfrm>
            <a:off x="9187137" y="339444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D4328E-E0ED-B6AA-0E93-3AF1B9283428}"/>
              </a:ext>
            </a:extLst>
          </p:cNvPr>
          <p:cNvCxnSpPr>
            <a:cxnSpLocks/>
          </p:cNvCxnSpPr>
          <p:nvPr/>
        </p:nvCxnSpPr>
        <p:spPr>
          <a:xfrm>
            <a:off x="8383832" y="3573909"/>
            <a:ext cx="55652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341496-7577-34EB-F855-764E20C1CC29}"/>
              </a:ext>
            </a:extLst>
          </p:cNvPr>
          <p:cNvCxnSpPr>
            <a:cxnSpLocks/>
          </p:cNvCxnSpPr>
          <p:nvPr/>
        </p:nvCxnSpPr>
        <p:spPr>
          <a:xfrm>
            <a:off x="9032264" y="3569637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B1FAA8-73D3-4138-3CB7-F253A9D62E82}"/>
                  </a:ext>
                </a:extLst>
              </p:cNvPr>
              <p:cNvSpPr txBox="1"/>
              <p:nvPr/>
            </p:nvSpPr>
            <p:spPr>
              <a:xfrm>
                <a:off x="3412724" y="3761768"/>
                <a:ext cx="11045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B1FAA8-73D3-4138-3CB7-F253A9D6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24" y="3761768"/>
                <a:ext cx="1104533" cy="276999"/>
              </a:xfrm>
              <a:prstGeom prst="rect">
                <a:avLst/>
              </a:prstGeom>
              <a:blipFill>
                <a:blip r:embed="rId6"/>
                <a:stretch>
                  <a:fillRect l="-7182" t="-2174" r="-71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F4B8BC-E479-CB58-F696-A6CFAB762AE3}"/>
                  </a:ext>
                </a:extLst>
              </p:cNvPr>
              <p:cNvSpPr txBox="1"/>
              <p:nvPr/>
            </p:nvSpPr>
            <p:spPr>
              <a:xfrm>
                <a:off x="5015028" y="3752784"/>
                <a:ext cx="11557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𝑙𝑎𝑟𝑔𝑒𝑟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F4B8BC-E479-CB58-F696-A6CFAB762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28" y="3752784"/>
                <a:ext cx="1155701" cy="276999"/>
              </a:xfrm>
              <a:prstGeom prst="rect">
                <a:avLst/>
              </a:prstGeom>
              <a:blipFill>
                <a:blip r:embed="rId7"/>
                <a:stretch>
                  <a:fillRect l="-9524" t="-4444" r="-952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3D471D-59F9-AFF3-BFA4-90FBEF56327D}"/>
                  </a:ext>
                </a:extLst>
              </p:cNvPr>
              <p:cNvSpPr txBox="1"/>
              <p:nvPr/>
            </p:nvSpPr>
            <p:spPr>
              <a:xfrm>
                <a:off x="8065922" y="3751814"/>
                <a:ext cx="14754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3D471D-59F9-AFF3-BFA4-90FBEF56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922" y="3751814"/>
                <a:ext cx="1475404" cy="276999"/>
              </a:xfrm>
              <a:prstGeom prst="rect">
                <a:avLst/>
              </a:prstGeom>
              <a:blipFill>
                <a:blip r:embed="rId8"/>
                <a:stretch>
                  <a:fillRect l="-7438" t="-2174" r="-661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8EED0B-49C8-BB77-703B-1A64877D081C}"/>
                  </a:ext>
                </a:extLst>
              </p:cNvPr>
              <p:cNvSpPr txBox="1"/>
              <p:nvPr/>
            </p:nvSpPr>
            <p:spPr>
              <a:xfrm>
                <a:off x="2138953" y="2397216"/>
                <a:ext cx="7106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8EED0B-49C8-BB77-703B-1A64877D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53" y="2397216"/>
                <a:ext cx="710643" cy="276999"/>
              </a:xfrm>
              <a:prstGeom prst="rect">
                <a:avLst/>
              </a:prstGeom>
              <a:blipFill>
                <a:blip r:embed="rId9"/>
                <a:stretch>
                  <a:fillRect l="-4310" r="-34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6B596D-0E10-7E28-16F2-B2087D1417E5}"/>
                  </a:ext>
                </a:extLst>
              </p:cNvPr>
              <p:cNvSpPr txBox="1"/>
              <p:nvPr/>
            </p:nvSpPr>
            <p:spPr>
              <a:xfrm>
                <a:off x="3942064" y="2382208"/>
                <a:ext cx="2820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6B596D-0E10-7E28-16F2-B2087D14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64" y="2382208"/>
                <a:ext cx="282064" cy="276999"/>
              </a:xfrm>
              <a:prstGeom prst="rect">
                <a:avLst/>
              </a:prstGeom>
              <a:blipFill>
                <a:blip r:embed="rId10"/>
                <a:stretch>
                  <a:fillRect l="-10870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82BF8D-2CDB-38B1-44F0-DBB18901024C}"/>
                  </a:ext>
                </a:extLst>
              </p:cNvPr>
              <p:cNvSpPr txBox="1"/>
              <p:nvPr/>
            </p:nvSpPr>
            <p:spPr>
              <a:xfrm>
                <a:off x="5511668" y="2382207"/>
                <a:ext cx="2820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82BF8D-2CDB-38B1-44F0-DBB18901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668" y="2382207"/>
                <a:ext cx="282064" cy="276999"/>
              </a:xfrm>
              <a:prstGeom prst="rect">
                <a:avLst/>
              </a:prstGeom>
              <a:blipFill>
                <a:blip r:embed="rId11"/>
                <a:stretch>
                  <a:fillRect l="-10870" r="-1087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0A0786A-8C8B-EC0A-EFA5-AEB4E15F5C7F}"/>
                  </a:ext>
                </a:extLst>
              </p:cNvPr>
              <p:cNvSpPr txBox="1"/>
              <p:nvPr/>
            </p:nvSpPr>
            <p:spPr>
              <a:xfrm>
                <a:off x="7057827" y="2380632"/>
                <a:ext cx="518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0A0786A-8C8B-EC0A-EFA5-AEB4E15F5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827" y="2380632"/>
                <a:ext cx="518155" cy="276999"/>
              </a:xfrm>
              <a:prstGeom prst="rect">
                <a:avLst/>
              </a:prstGeom>
              <a:blipFill>
                <a:blip r:embed="rId12"/>
                <a:stretch>
                  <a:fillRect l="-5882" r="-352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67D9E2-AE67-F0D4-7B93-3499E8B1BEB4}"/>
                  </a:ext>
                </a:extLst>
              </p:cNvPr>
              <p:cNvSpPr txBox="1"/>
              <p:nvPr/>
            </p:nvSpPr>
            <p:spPr>
              <a:xfrm>
                <a:off x="8673973" y="2355364"/>
                <a:ext cx="2985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67D9E2-AE67-F0D4-7B93-3499E8B1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973" y="2355364"/>
                <a:ext cx="298543" cy="276999"/>
              </a:xfrm>
              <a:prstGeom prst="rect">
                <a:avLst/>
              </a:prstGeom>
              <a:blipFill>
                <a:blip r:embed="rId13"/>
                <a:stretch>
                  <a:fillRect l="-10204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5740FA-15D3-CED6-B4E8-8DD6F8E3ECD6}"/>
              </a:ext>
            </a:extLst>
          </p:cNvPr>
          <p:cNvCxnSpPr>
            <a:cxnSpLocks/>
          </p:cNvCxnSpPr>
          <p:nvPr/>
        </p:nvCxnSpPr>
        <p:spPr>
          <a:xfrm>
            <a:off x="6025585" y="2561138"/>
            <a:ext cx="853530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64AC6F-8C11-19E2-9427-ABA1081DA924}"/>
                  </a:ext>
                </a:extLst>
              </p:cNvPr>
              <p:cNvSpPr txBox="1"/>
              <p:nvPr/>
            </p:nvSpPr>
            <p:spPr>
              <a:xfrm>
                <a:off x="3356147" y="1513043"/>
                <a:ext cx="3803477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Cat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64AC6F-8C11-19E2-9427-ABA1081D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47" y="1513043"/>
                <a:ext cx="3803477" cy="6299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Speech Bubble: Rectangle 1028">
                <a:extLst>
                  <a:ext uri="{FF2B5EF4-FFF2-40B4-BE49-F238E27FC236}">
                    <a16:creationId xmlns:a16="http://schemas.microsoft.com/office/drawing/2014/main" id="{23A8C963-424D-F340-326F-1C8FC2BF40BD}"/>
                  </a:ext>
                </a:extLst>
              </p:cNvPr>
              <p:cNvSpPr/>
              <p:nvPr/>
            </p:nvSpPr>
            <p:spPr>
              <a:xfrm>
                <a:off x="7235936" y="1547617"/>
                <a:ext cx="3546364" cy="637976"/>
              </a:xfrm>
              <a:prstGeom prst="wedgeRectCallout">
                <a:avLst>
                  <a:gd name="adj1" fmla="val -53025"/>
                  <a:gd name="adj2" fmla="val 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transition matrix that defines corruption probabilities,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are one-hot</a:t>
                </a:r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vectors of size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the vocab size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29" name="Speech Bubble: Rectangle 1028">
                <a:extLst>
                  <a:ext uri="{FF2B5EF4-FFF2-40B4-BE49-F238E27FC236}">
                    <a16:creationId xmlns:a16="http://schemas.microsoft.com/office/drawing/2014/main" id="{23A8C963-424D-F340-326F-1C8FC2BF4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936" y="1547617"/>
                <a:ext cx="3546364" cy="637976"/>
              </a:xfrm>
              <a:prstGeom prst="wedgeRectCallout">
                <a:avLst>
                  <a:gd name="adj1" fmla="val -53025"/>
                  <a:gd name="adj2" fmla="val 11"/>
                </a:avLst>
              </a:prstGeom>
              <a:blipFill>
                <a:blip r:embed="rId15"/>
                <a:stretch>
                  <a:fillRect t="-8333" b="-157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93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/>
      <p:bldP spid="10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6578-BCEB-2734-CD35-FA1E9CD6C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22CA-5663-E401-A4B2-58CEB3EE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Reverse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CE8AD-09DE-1B53-1A6B-46187EA3F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Takes noisy text and produces less noisy text (basically opposite of forward process)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The training objective is similar to the one used in continuous data LLM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Abadi ExtraLight" panose="020B0204020104020204" pitchFamily="34" charset="0"/>
                  </a:rPr>
                  <a:t>Basically we want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CE8AD-09DE-1B53-1A6B-46187EA3F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E9E151B-069A-166E-D23B-9947EC9ACC3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CF811-FD6D-1C8C-9AE7-B1D62142A7C1}"/>
                  </a:ext>
                </a:extLst>
              </p:cNvPr>
              <p:cNvSpPr txBox="1"/>
              <p:nvPr/>
            </p:nvSpPr>
            <p:spPr>
              <a:xfrm>
                <a:off x="3249467" y="1680683"/>
                <a:ext cx="4848250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Cat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CF811-FD6D-1C8C-9AE7-B1D62142A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67" y="1680683"/>
                <a:ext cx="4848250" cy="629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DEEEE2-3B37-D2B8-E29F-5883D6ECA48D}"/>
                  </a:ext>
                </a:extLst>
              </p:cNvPr>
              <p:cNvSpPr txBox="1"/>
              <p:nvPr/>
            </p:nvSpPr>
            <p:spPr>
              <a:xfrm>
                <a:off x="2686658" y="5538886"/>
                <a:ext cx="5782673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DEEEE2-3B37-D2B8-E29F-5883D6ECA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58" y="5538886"/>
                <a:ext cx="5782673" cy="410433"/>
              </a:xfrm>
              <a:prstGeom prst="rect">
                <a:avLst/>
              </a:prstGeom>
              <a:blipFill>
                <a:blip r:embed="rId5"/>
                <a:stretch>
                  <a:fillRect l="-844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">
            <a:extLst>
              <a:ext uri="{FF2B5EF4-FFF2-40B4-BE49-F238E27FC236}">
                <a16:creationId xmlns:a16="http://schemas.microsoft.com/office/drawing/2014/main" id="{22F5A32F-BABB-2B15-C99A-F74DEED6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10" y="2719239"/>
            <a:ext cx="79343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26540E-A151-45E9-0762-E5C4784E02A3}"/>
              </a:ext>
            </a:extLst>
          </p:cNvPr>
          <p:cNvCxnSpPr/>
          <p:nvPr/>
        </p:nvCxnSpPr>
        <p:spPr>
          <a:xfrm>
            <a:off x="3920669" y="3816376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E8FD2D-2E44-70F9-732F-B3B310DF9A9B}"/>
              </a:ext>
            </a:extLst>
          </p:cNvPr>
          <p:cNvCxnSpPr/>
          <p:nvPr/>
        </p:nvCxnSpPr>
        <p:spPr>
          <a:xfrm>
            <a:off x="5485974" y="3816376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289BF2-ED73-140B-00EA-4B0B8EF3E96B}"/>
              </a:ext>
            </a:extLst>
          </p:cNvPr>
          <p:cNvCxnSpPr>
            <a:cxnSpLocks/>
          </p:cNvCxnSpPr>
          <p:nvPr/>
        </p:nvCxnSpPr>
        <p:spPr>
          <a:xfrm>
            <a:off x="5928603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C1CCB0-51CB-014B-E300-466F06957C0C}"/>
              </a:ext>
            </a:extLst>
          </p:cNvPr>
          <p:cNvCxnSpPr>
            <a:cxnSpLocks/>
          </p:cNvCxnSpPr>
          <p:nvPr/>
        </p:nvCxnSpPr>
        <p:spPr>
          <a:xfrm>
            <a:off x="5485974" y="3618399"/>
            <a:ext cx="39310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07D7FA-795F-8830-C68F-A56A4093ED13}"/>
              </a:ext>
            </a:extLst>
          </p:cNvPr>
          <p:cNvCxnSpPr>
            <a:cxnSpLocks/>
          </p:cNvCxnSpPr>
          <p:nvPr/>
        </p:nvCxnSpPr>
        <p:spPr>
          <a:xfrm>
            <a:off x="5605616" y="3994413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C0851A-02A9-32F3-A313-E1C6263E4FC9}"/>
              </a:ext>
            </a:extLst>
          </p:cNvPr>
          <p:cNvCxnSpPr>
            <a:cxnSpLocks/>
          </p:cNvCxnSpPr>
          <p:nvPr/>
        </p:nvCxnSpPr>
        <p:spPr>
          <a:xfrm>
            <a:off x="6783886" y="3618399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5F62B2-A91D-8BF7-42DB-FA034AEB69AE}"/>
              </a:ext>
            </a:extLst>
          </p:cNvPr>
          <p:cNvCxnSpPr>
            <a:cxnSpLocks/>
          </p:cNvCxnSpPr>
          <p:nvPr/>
        </p:nvCxnSpPr>
        <p:spPr>
          <a:xfrm>
            <a:off x="7123590" y="3616975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280C844-8F3A-AFCE-9E53-E719C9F4A987}"/>
              </a:ext>
            </a:extLst>
          </p:cNvPr>
          <p:cNvCxnSpPr>
            <a:cxnSpLocks/>
          </p:cNvCxnSpPr>
          <p:nvPr/>
        </p:nvCxnSpPr>
        <p:spPr>
          <a:xfrm>
            <a:off x="7473967" y="3616975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C89B31-2EBC-7B80-61D2-230BF35DA248}"/>
              </a:ext>
            </a:extLst>
          </p:cNvPr>
          <p:cNvCxnSpPr>
            <a:cxnSpLocks/>
          </p:cNvCxnSpPr>
          <p:nvPr/>
        </p:nvCxnSpPr>
        <p:spPr>
          <a:xfrm>
            <a:off x="6782133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197A70-DCDB-3EB5-8A0A-25C10CE174F3}"/>
              </a:ext>
            </a:extLst>
          </p:cNvPr>
          <p:cNvCxnSpPr>
            <a:cxnSpLocks/>
          </p:cNvCxnSpPr>
          <p:nvPr/>
        </p:nvCxnSpPr>
        <p:spPr>
          <a:xfrm>
            <a:off x="7147475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34DF01-0EF4-EA9C-524B-1ABF4AB00D2E}"/>
              </a:ext>
            </a:extLst>
          </p:cNvPr>
          <p:cNvCxnSpPr>
            <a:cxnSpLocks/>
          </p:cNvCxnSpPr>
          <p:nvPr/>
        </p:nvCxnSpPr>
        <p:spPr>
          <a:xfrm>
            <a:off x="7473967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72F0C72-9B26-D4FF-3F8B-80D7455048B0}"/>
              </a:ext>
            </a:extLst>
          </p:cNvPr>
          <p:cNvCxnSpPr>
            <a:cxnSpLocks/>
          </p:cNvCxnSpPr>
          <p:nvPr/>
        </p:nvCxnSpPr>
        <p:spPr>
          <a:xfrm>
            <a:off x="6918865" y="3994413"/>
            <a:ext cx="1367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AA68CB-7AC6-8F13-7FB9-9107BFE3A4D6}"/>
              </a:ext>
            </a:extLst>
          </p:cNvPr>
          <p:cNvCxnSpPr>
            <a:cxnSpLocks/>
          </p:cNvCxnSpPr>
          <p:nvPr/>
        </p:nvCxnSpPr>
        <p:spPr>
          <a:xfrm>
            <a:off x="7147475" y="3994413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D94B2B0-939E-8961-1501-CE0FE5E885C0}"/>
              </a:ext>
            </a:extLst>
          </p:cNvPr>
          <p:cNvCxnSpPr>
            <a:cxnSpLocks/>
          </p:cNvCxnSpPr>
          <p:nvPr/>
        </p:nvCxnSpPr>
        <p:spPr>
          <a:xfrm>
            <a:off x="7497852" y="3991564"/>
            <a:ext cx="24958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DCE946-6AE2-7800-48E4-CB4C5C882B30}"/>
              </a:ext>
            </a:extLst>
          </p:cNvPr>
          <p:cNvCxnSpPr>
            <a:cxnSpLocks/>
          </p:cNvCxnSpPr>
          <p:nvPr/>
        </p:nvCxnSpPr>
        <p:spPr>
          <a:xfrm>
            <a:off x="8363434" y="3616975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B16782-BF8F-DDAE-B0ED-57C182A0C0AA}"/>
              </a:ext>
            </a:extLst>
          </p:cNvPr>
          <p:cNvCxnSpPr>
            <a:cxnSpLocks/>
          </p:cNvCxnSpPr>
          <p:nvPr/>
        </p:nvCxnSpPr>
        <p:spPr>
          <a:xfrm flipV="1">
            <a:off x="8848448" y="3613004"/>
            <a:ext cx="273464" cy="113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B7D079-9EA5-C29C-7CE2-EA91B888121A}"/>
              </a:ext>
            </a:extLst>
          </p:cNvPr>
          <p:cNvCxnSpPr>
            <a:cxnSpLocks/>
          </p:cNvCxnSpPr>
          <p:nvPr/>
        </p:nvCxnSpPr>
        <p:spPr>
          <a:xfrm>
            <a:off x="9294926" y="3605581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AC8E17-D986-9E8A-79FA-64BC80674485}"/>
              </a:ext>
            </a:extLst>
          </p:cNvPr>
          <p:cNvCxnSpPr>
            <a:cxnSpLocks/>
          </p:cNvCxnSpPr>
          <p:nvPr/>
        </p:nvCxnSpPr>
        <p:spPr>
          <a:xfrm>
            <a:off x="8336748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2CF9DB6-9C9C-0D96-62C5-FB3B4F2E2DD3}"/>
              </a:ext>
            </a:extLst>
          </p:cNvPr>
          <p:cNvCxnSpPr>
            <a:cxnSpLocks/>
          </p:cNvCxnSpPr>
          <p:nvPr/>
        </p:nvCxnSpPr>
        <p:spPr>
          <a:xfrm>
            <a:off x="8893272" y="3804982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D32C7AD-E15E-B344-2AA0-D6A528A14723}"/>
              </a:ext>
            </a:extLst>
          </p:cNvPr>
          <p:cNvCxnSpPr>
            <a:cxnSpLocks/>
          </p:cNvCxnSpPr>
          <p:nvPr/>
        </p:nvCxnSpPr>
        <p:spPr>
          <a:xfrm>
            <a:off x="9276785" y="3816376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9CCA22-F945-B721-5FBF-E42AFDF09157}"/>
              </a:ext>
            </a:extLst>
          </p:cNvPr>
          <p:cNvCxnSpPr>
            <a:cxnSpLocks/>
          </p:cNvCxnSpPr>
          <p:nvPr/>
        </p:nvCxnSpPr>
        <p:spPr>
          <a:xfrm>
            <a:off x="8473480" y="3995836"/>
            <a:ext cx="55652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91BBB9-A49F-4023-4C0F-99D858209558}"/>
              </a:ext>
            </a:extLst>
          </p:cNvPr>
          <p:cNvCxnSpPr>
            <a:cxnSpLocks/>
          </p:cNvCxnSpPr>
          <p:nvPr/>
        </p:nvCxnSpPr>
        <p:spPr>
          <a:xfrm>
            <a:off x="9121912" y="3991564"/>
            <a:ext cx="27346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92FF8DC-7F47-DCFF-7827-215E2850DCDA}"/>
                  </a:ext>
                </a:extLst>
              </p:cNvPr>
              <p:cNvSpPr txBox="1"/>
              <p:nvPr/>
            </p:nvSpPr>
            <p:spPr>
              <a:xfrm>
                <a:off x="2228601" y="2819143"/>
                <a:ext cx="7106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92FF8DC-7F47-DCFF-7827-215E2850D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601" y="2819143"/>
                <a:ext cx="710643" cy="276999"/>
              </a:xfrm>
              <a:prstGeom prst="rect">
                <a:avLst/>
              </a:prstGeom>
              <a:blipFill>
                <a:blip r:embed="rId7"/>
                <a:stretch>
                  <a:fillRect l="-4310" r="-34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08CF2DC-AC60-3BCD-4174-25BC10841A00}"/>
                  </a:ext>
                </a:extLst>
              </p:cNvPr>
              <p:cNvSpPr txBox="1"/>
              <p:nvPr/>
            </p:nvSpPr>
            <p:spPr>
              <a:xfrm>
                <a:off x="4031712" y="2804135"/>
                <a:ext cx="2820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08CF2DC-AC60-3BCD-4174-25BC1084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12" y="2804135"/>
                <a:ext cx="282064" cy="276999"/>
              </a:xfrm>
              <a:prstGeom prst="rect">
                <a:avLst/>
              </a:prstGeom>
              <a:blipFill>
                <a:blip r:embed="rId8"/>
                <a:stretch>
                  <a:fillRect l="-10638" r="-638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B939373-D7E8-734F-F228-8525BBB37EEB}"/>
                  </a:ext>
                </a:extLst>
              </p:cNvPr>
              <p:cNvSpPr txBox="1"/>
              <p:nvPr/>
            </p:nvSpPr>
            <p:spPr>
              <a:xfrm>
                <a:off x="5601316" y="2804134"/>
                <a:ext cx="2820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B939373-D7E8-734F-F228-8525BBB37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16" y="2804134"/>
                <a:ext cx="282064" cy="276999"/>
              </a:xfrm>
              <a:prstGeom prst="rect">
                <a:avLst/>
              </a:prstGeom>
              <a:blipFill>
                <a:blip r:embed="rId9"/>
                <a:stretch>
                  <a:fillRect l="-10870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33150FA-29C2-D969-96F2-E6AF80DA29C5}"/>
                  </a:ext>
                </a:extLst>
              </p:cNvPr>
              <p:cNvSpPr txBox="1"/>
              <p:nvPr/>
            </p:nvSpPr>
            <p:spPr>
              <a:xfrm>
                <a:off x="7147475" y="2802559"/>
                <a:ext cx="518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33150FA-29C2-D969-96F2-E6AF80DA2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475" y="2802559"/>
                <a:ext cx="518155" cy="276999"/>
              </a:xfrm>
              <a:prstGeom prst="rect">
                <a:avLst/>
              </a:prstGeom>
              <a:blipFill>
                <a:blip r:embed="rId10"/>
                <a:stretch>
                  <a:fillRect l="-5882" r="-470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CA71758-1E9B-F6D8-3AEF-7DC4DFB90266}"/>
                  </a:ext>
                </a:extLst>
              </p:cNvPr>
              <p:cNvSpPr txBox="1"/>
              <p:nvPr/>
            </p:nvSpPr>
            <p:spPr>
              <a:xfrm>
                <a:off x="8763621" y="2777291"/>
                <a:ext cx="2985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CA71758-1E9B-F6D8-3AEF-7DC4DFB90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621" y="2777291"/>
                <a:ext cx="298543" cy="276999"/>
              </a:xfrm>
              <a:prstGeom prst="rect">
                <a:avLst/>
              </a:prstGeom>
              <a:blipFill>
                <a:blip r:embed="rId11"/>
                <a:stretch>
                  <a:fillRect l="-10204" r="-61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B26F82-E7EB-CB27-1AE4-18B69FAEF711}"/>
              </a:ext>
            </a:extLst>
          </p:cNvPr>
          <p:cNvCxnSpPr>
            <a:cxnSpLocks/>
          </p:cNvCxnSpPr>
          <p:nvPr/>
        </p:nvCxnSpPr>
        <p:spPr>
          <a:xfrm>
            <a:off x="6115233" y="2983065"/>
            <a:ext cx="853530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7DE74DD-F122-5C1A-0C7F-681E7ED681BC}"/>
              </a:ext>
            </a:extLst>
          </p:cNvPr>
          <p:cNvCxnSpPr>
            <a:cxnSpLocks/>
          </p:cNvCxnSpPr>
          <p:nvPr/>
        </p:nvCxnSpPr>
        <p:spPr>
          <a:xfrm flipH="1" flipV="1">
            <a:off x="1170200" y="2595710"/>
            <a:ext cx="8862232" cy="163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2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1C2C-D8EC-9FFF-DD13-9FF850A4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9A44-6CCF-4163-D048-7A1A175B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LLMs: Some Pros and Cons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C9551-3670-147B-222F-F9DE6467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Some pros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Parallel Decoding → Faster inference potential via non-sequential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Better Output Diversity → Naturally handles multi-modal distributions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Improved Controllability → Supports classifier-free guidance and conditioning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Resilience to Exposure Bias → Trained via denoising, not next-token prediction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Flexible Objectives → Enables structured generation, editing, and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Some cons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Slower Training → Iterative denoising steps can increase training cost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Complex Architecture → Needs noise schedule, denoising network, sampling strategy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High Inference Cost (currently) → Requires multiple denoising steps at test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Less Mature → Fewer benchmarks and toolkits compared to autoregressive LLMs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Tokenization Challenges → Needs careful handling of discrete text representations</a:t>
            </a:r>
          </a:p>
          <a:p>
            <a:pPr marL="0" indent="0">
              <a:buNone/>
            </a:pPr>
            <a:endParaRPr lang="en-US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49EA1B03-A1B9-5721-B237-FE8BD5ABFD3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9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6f5e4ebc-8a67-4d1c-93f5-b4161f914fa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65854</TotalTime>
  <Words>1481</Words>
  <Application>Microsoft Office PowerPoint</Application>
  <PresentationFormat>Widescreen</PresentationFormat>
  <Paragraphs>300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Assorted Topics (1)</vt:lpstr>
      <vt:lpstr>Plan Today</vt:lpstr>
      <vt:lpstr>Large Language Models (LLM) </vt:lpstr>
      <vt:lpstr>Training of LLMs and Sequence Generation </vt:lpstr>
      <vt:lpstr>Some Limitations of Autoregressive LLMs</vt:lpstr>
      <vt:lpstr>Diffusion based LLM*</vt:lpstr>
      <vt:lpstr>Forward Process</vt:lpstr>
      <vt:lpstr>Reverse Process</vt:lpstr>
      <vt:lpstr>Diffusion LLMs: Some Pros and Cons</vt:lpstr>
      <vt:lpstr>Model Calibration</vt:lpstr>
      <vt:lpstr>Calibration</vt:lpstr>
      <vt:lpstr>Reliability Diagrams and A Calibration Metric</vt:lpstr>
      <vt:lpstr>Calibration Methods (contd)</vt:lpstr>
      <vt:lpstr>Frequentist Statistics    (vs Bayesian Statistics)</vt:lpstr>
      <vt:lpstr>Frequentist Statistics</vt:lpstr>
      <vt:lpstr>Approximating the sampling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2944</cp:revision>
  <dcterms:created xsi:type="dcterms:W3CDTF">2020-07-07T20:42:16Z</dcterms:created>
  <dcterms:modified xsi:type="dcterms:W3CDTF">2026-04-13T12:26:36Z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