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1"/>
  </p:notesMasterIdLst>
  <p:sldIdLst>
    <p:sldId id="551" r:id="rId5"/>
    <p:sldId id="858" r:id="rId6"/>
    <p:sldId id="860" r:id="rId7"/>
    <p:sldId id="861" r:id="rId8"/>
    <p:sldId id="862" r:id="rId9"/>
    <p:sldId id="851" r:id="rId10"/>
    <p:sldId id="863" r:id="rId11"/>
    <p:sldId id="864" r:id="rId12"/>
    <p:sldId id="842" r:id="rId13"/>
    <p:sldId id="850" r:id="rId14"/>
    <p:sldId id="843" r:id="rId15"/>
    <p:sldId id="853" r:id="rId16"/>
    <p:sldId id="847" r:id="rId17"/>
    <p:sldId id="846" r:id="rId18"/>
    <p:sldId id="820" r:id="rId19"/>
    <p:sldId id="85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33BC3"/>
    <a:srgbClr val="935DFF"/>
    <a:srgbClr val="B466E0"/>
    <a:srgbClr val="8477E5"/>
    <a:srgbClr val="B18AD1"/>
    <a:srgbClr val="C366E0"/>
    <a:srgbClr val="E165D8"/>
    <a:srgbClr val="C275D1"/>
    <a:srgbClr val="CEB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3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11-04-2026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11-04-2026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11-04-2026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11-04-2026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11-04-2026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11-04-2026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11-04-2026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11-04-2026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11-04-2026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11-04-2026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741313" y="6461552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rgbClr val="A33BC3"/>
                </a:solidFill>
              </a:rPr>
              <a:t>CS772A: PML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11-04-2026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10" Type="http://schemas.openxmlformats.org/officeDocument/2006/relationships/image" Target="../media/image24.png"/><Relationship Id="rId4" Type="http://schemas.openxmlformats.org/officeDocument/2006/relationships/image" Target="../media/image18.emf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0.png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7.emf"/><Relationship Id="rId11" Type="http://schemas.openxmlformats.org/officeDocument/2006/relationships/image" Target="../media/image31.png"/><Relationship Id="rId5" Type="http://schemas.openxmlformats.org/officeDocument/2006/relationships/image" Target="../media/image26.emf"/><Relationship Id="rId10" Type="http://schemas.openxmlformats.org/officeDocument/2006/relationships/image" Target="../media/image30.png"/><Relationship Id="rId4" Type="http://schemas.openxmlformats.org/officeDocument/2006/relationships/image" Target="../media/image25.emf"/><Relationship Id="rId9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36.emf"/><Relationship Id="rId5" Type="http://schemas.openxmlformats.org/officeDocument/2006/relationships/image" Target="../media/image34.emf"/><Relationship Id="rId4" Type="http://schemas.openxmlformats.org/officeDocument/2006/relationships/image" Target="../media/image3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20.png"/><Relationship Id="rId18" Type="http://schemas.openxmlformats.org/officeDocument/2006/relationships/image" Target="../media/image160.png"/><Relationship Id="rId3" Type="http://schemas.openxmlformats.org/officeDocument/2006/relationships/image" Target="../media/image36.png"/><Relationship Id="rId21" Type="http://schemas.openxmlformats.org/officeDocument/2006/relationships/image" Target="../media/image200.png"/><Relationship Id="rId7" Type="http://schemas.openxmlformats.org/officeDocument/2006/relationships/image" Target="../media/image5.emf"/><Relationship Id="rId12" Type="http://schemas.openxmlformats.org/officeDocument/2006/relationships/image" Target="../media/image110.png"/><Relationship Id="rId17" Type="http://schemas.openxmlformats.org/officeDocument/2006/relationships/image" Target="../media/image150.png"/><Relationship Id="rId25" Type="http://schemas.openxmlformats.org/officeDocument/2006/relationships/image" Target="../media/image2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png"/><Relationship Id="rId20" Type="http://schemas.openxmlformats.org/officeDocument/2006/relationships/image" Target="../media/image190.png"/><Relationship Id="rId1" Type="http://schemas.openxmlformats.org/officeDocument/2006/relationships/tags" Target="../tags/tag1.xml"/><Relationship Id="rId6" Type="http://schemas.openxmlformats.org/officeDocument/2006/relationships/image" Target="../media/image4.emf"/><Relationship Id="rId11" Type="http://schemas.openxmlformats.org/officeDocument/2006/relationships/image" Target="../media/image101.png"/><Relationship Id="rId24" Type="http://schemas.openxmlformats.org/officeDocument/2006/relationships/image" Target="../media/image43.png"/><Relationship Id="rId5" Type="http://schemas.openxmlformats.org/officeDocument/2006/relationships/image" Target="../media/image3.emf"/><Relationship Id="rId15" Type="http://schemas.openxmlformats.org/officeDocument/2006/relationships/image" Target="../media/image140.png"/><Relationship Id="rId23" Type="http://schemas.openxmlformats.org/officeDocument/2006/relationships/image" Target="../media/image170.png"/><Relationship Id="rId10" Type="http://schemas.openxmlformats.org/officeDocument/2006/relationships/image" Target="../media/image90.png"/><Relationship Id="rId19" Type="http://schemas.openxmlformats.org/officeDocument/2006/relationships/image" Target="../media/image180.png"/><Relationship Id="rId4" Type="http://schemas.openxmlformats.org/officeDocument/2006/relationships/image" Target="../media/image2.emf"/><Relationship Id="rId9" Type="http://schemas.openxmlformats.org/officeDocument/2006/relationships/image" Target="../media/image7.emf"/><Relationship Id="rId14" Type="http://schemas.openxmlformats.org/officeDocument/2006/relationships/image" Target="../media/image130.png"/><Relationship Id="rId22" Type="http://schemas.openxmlformats.org/officeDocument/2006/relationships/image" Target="../media/image2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20.png"/><Relationship Id="rId18" Type="http://schemas.openxmlformats.org/officeDocument/2006/relationships/image" Target="../media/image45.png"/><Relationship Id="rId3" Type="http://schemas.openxmlformats.org/officeDocument/2006/relationships/image" Target="../media/image44.png"/><Relationship Id="rId7" Type="http://schemas.openxmlformats.org/officeDocument/2006/relationships/image" Target="../media/image5.emf"/><Relationship Id="rId12" Type="http://schemas.openxmlformats.org/officeDocument/2006/relationships/image" Target="../media/image110.png"/><Relationship Id="rId17" Type="http://schemas.openxmlformats.org/officeDocument/2006/relationships/image" Target="../media/image26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png"/><Relationship Id="rId1" Type="http://schemas.openxmlformats.org/officeDocument/2006/relationships/tags" Target="../tags/tag2.xml"/><Relationship Id="rId6" Type="http://schemas.openxmlformats.org/officeDocument/2006/relationships/image" Target="../media/image4.emf"/><Relationship Id="rId11" Type="http://schemas.openxmlformats.org/officeDocument/2006/relationships/image" Target="../media/image101.png"/><Relationship Id="rId5" Type="http://schemas.openxmlformats.org/officeDocument/2006/relationships/image" Target="../media/image3.emf"/><Relationship Id="rId15" Type="http://schemas.openxmlformats.org/officeDocument/2006/relationships/image" Target="../media/image140.png"/><Relationship Id="rId10" Type="http://schemas.openxmlformats.org/officeDocument/2006/relationships/image" Target="../media/image90.png"/><Relationship Id="rId19" Type="http://schemas.openxmlformats.org/officeDocument/2006/relationships/image" Target="../media/image46.png"/><Relationship Id="rId4" Type="http://schemas.openxmlformats.org/officeDocument/2006/relationships/image" Target="../media/image2.emf"/><Relationship Id="rId9" Type="http://schemas.openxmlformats.org/officeDocument/2006/relationships/image" Target="../media/image7.emf"/><Relationship Id="rId14" Type="http://schemas.openxmlformats.org/officeDocument/2006/relationships/image" Target="../media/image1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47.png"/><Relationship Id="rId7" Type="http://schemas.openxmlformats.org/officeDocument/2006/relationships/image" Target="../media/image3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20.png"/><Relationship Id="rId5" Type="http://schemas.openxmlformats.org/officeDocument/2006/relationships/image" Target="../media/image310.png"/><Relationship Id="rId10" Type="http://schemas.openxmlformats.org/officeDocument/2006/relationships/image" Target="../media/image360.png"/><Relationship Id="rId4" Type="http://schemas.openxmlformats.org/officeDocument/2006/relationships/image" Target="../media/image300.png"/><Relationship Id="rId9" Type="http://schemas.openxmlformats.org/officeDocument/2006/relationships/image" Target="../media/image35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8.png"/><Relationship Id="rId7" Type="http://schemas.openxmlformats.org/officeDocument/2006/relationships/image" Target="../media/image4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42.png"/><Relationship Id="rId5" Type="http://schemas.openxmlformats.org/officeDocument/2006/relationships/image" Target="../media/image38.png"/><Relationship Id="rId10" Type="http://schemas.openxmlformats.org/officeDocument/2006/relationships/image" Target="../media/image51.png"/><Relationship Id="rId4" Type="http://schemas.openxmlformats.org/officeDocument/2006/relationships/image" Target="../media/image37.png"/><Relationship Id="rId9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3" Type="http://schemas.openxmlformats.org/officeDocument/2006/relationships/image" Target="../media/image52.png"/><Relationship Id="rId7" Type="http://schemas.openxmlformats.org/officeDocument/2006/relationships/image" Target="../media/image4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55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8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391" y="3089113"/>
            <a:ext cx="10647218" cy="821886"/>
          </a:xfrm>
        </p:spPr>
        <p:txBody>
          <a:bodyPr>
            <a:noAutofit/>
          </a:bodyPr>
          <a:lstStyle/>
          <a:p>
            <a:r>
              <a:rPr lang="en-IN" sz="52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Deep Generative Models (</a:t>
            </a:r>
            <a:r>
              <a:rPr lang="en-IN" sz="5200" b="1" dirty="0" err="1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contd</a:t>
            </a:r>
            <a:r>
              <a:rPr lang="en-IN" sz="52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982" y="4766362"/>
            <a:ext cx="7774033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CS772A: Probabilistic Machine Learning</a:t>
            </a:r>
          </a:p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235930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Diffusion Models via Score Matching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Learning the score function will enable learning the distribution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Abadi ExtraLight" panose="020B0204020104020204" pitchFamily="34" charset="0"/>
                  </a:rPr>
                  <a:t> 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We can parameterize the score function as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Abadi ExtraLight" panose="020B0204020104020204" pitchFamily="34" charset="0"/>
                  </a:rPr>
                  <a:t> and define a loss function</a:t>
                </a:r>
              </a:p>
              <a:p>
                <a:pPr marL="0" indent="0">
                  <a:buNone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The distribution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isn’t known but we only have a dataset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samples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Abadi ExtraLight" panose="020B0204020104020204" pitchFamily="34" charset="0"/>
                  </a:rPr>
                  <a:t>Let’s define a “smoothened” version of the distribution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  <a:blipFill>
                <a:blip r:embed="rId3"/>
                <a:stretch>
                  <a:fillRect l="-920" t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75FFBC17-2992-1ACF-18BA-F0F20FB94856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9CF42C-4342-DAE7-055E-430F73639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0090" y="2398380"/>
            <a:ext cx="6617773" cy="933275"/>
          </a:xfrm>
          <a:prstGeom prst="rect">
            <a:avLst/>
          </a:prstGeom>
        </p:spPr>
      </p:pic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66EDA1B5-3811-55C9-FD4B-955288A01D5C}"/>
              </a:ext>
            </a:extLst>
          </p:cNvPr>
          <p:cNvSpPr/>
          <p:nvPr/>
        </p:nvSpPr>
        <p:spPr>
          <a:xfrm>
            <a:off x="5371075" y="2167547"/>
            <a:ext cx="1365990" cy="461665"/>
          </a:xfrm>
          <a:prstGeom prst="wedgeRectCallout">
            <a:avLst>
              <a:gd name="adj1" fmla="val -60616"/>
              <a:gd name="adj2" fmla="val 5938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Light" panose="020B0204020104020204" pitchFamily="34" charset="0"/>
              </a:rPr>
              <a:t>Can define it as a neural network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4542043-1F04-8BD6-2D3E-A353922C0E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7178" y="3982316"/>
            <a:ext cx="3737126" cy="107372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8A205714-C736-D3B5-605A-5F732C3077C3}"/>
                  </a:ext>
                </a:extLst>
              </p:cNvPr>
              <p:cNvSpPr/>
              <p:nvPr/>
            </p:nvSpPr>
            <p:spPr>
              <a:xfrm>
                <a:off x="2648149" y="4014470"/>
                <a:ext cx="2173029" cy="649700"/>
              </a:xfrm>
              <a:prstGeom prst="wedgeRectCallout">
                <a:avLst>
                  <a:gd name="adj1" fmla="val 61848"/>
                  <a:gd name="adj2" fmla="val 3480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A discrete distribution represented by the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samples from the dataset</a:t>
                </a:r>
              </a:p>
            </p:txBody>
          </p:sp>
        </mc:Choice>
        <mc:Fallback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8A205714-C736-D3B5-605A-5F732C3077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149" y="4014470"/>
                <a:ext cx="2173029" cy="649700"/>
              </a:xfrm>
              <a:prstGeom prst="wedgeRectCallout">
                <a:avLst>
                  <a:gd name="adj1" fmla="val 61848"/>
                  <a:gd name="adj2" fmla="val 34809"/>
                </a:avLst>
              </a:prstGeom>
              <a:blipFill>
                <a:blip r:embed="rId6"/>
                <a:stretch>
                  <a:fillRect l="-491" t="-7339" b="-1376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9223ECD1-B704-6C8B-C5E2-0381FEF75292}"/>
                  </a:ext>
                </a:extLst>
              </p:cNvPr>
              <p:cNvSpPr/>
              <p:nvPr/>
            </p:nvSpPr>
            <p:spPr>
              <a:xfrm>
                <a:off x="630519" y="3955609"/>
                <a:ext cx="1781630" cy="1073727"/>
              </a:xfrm>
              <a:prstGeom prst="wedgeRectCallout">
                <a:avLst>
                  <a:gd name="adj1" fmla="val 67442"/>
                  <a:gd name="adj2" fmla="val -2580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However, this is </a:t>
                </a:r>
                <a:r>
                  <a:rPr lang="en-IN" sz="1400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non-differentiable function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and thus can’t use it in the minimization of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IN" sz="1400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9223ECD1-B704-6C8B-C5E2-0381FEF752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19" y="3955609"/>
                <a:ext cx="1781630" cy="1073727"/>
              </a:xfrm>
              <a:prstGeom prst="wedgeRectCallout">
                <a:avLst>
                  <a:gd name="adj1" fmla="val 67442"/>
                  <a:gd name="adj2" fmla="val -25803"/>
                </a:avLst>
              </a:prstGeom>
              <a:blipFill>
                <a:blip r:embed="rId7"/>
                <a:stretch>
                  <a:fillRect l="-571" t="-4469" b="-838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75704C8-89B8-7350-11E0-CD99ADB672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7432" y="5683525"/>
            <a:ext cx="4597136" cy="9653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C89392ED-977B-5A19-C59C-6D56E8D90128}"/>
                  </a:ext>
                </a:extLst>
              </p:cNvPr>
              <p:cNvSpPr/>
              <p:nvPr/>
            </p:nvSpPr>
            <p:spPr>
              <a:xfrm>
                <a:off x="8614175" y="5681761"/>
                <a:ext cx="2649182" cy="484463"/>
              </a:xfrm>
              <a:prstGeom prst="wedgeRectCallout">
                <a:avLst>
                  <a:gd name="adj1" fmla="val -62829"/>
                  <a:gd name="adj2" fmla="val 5417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One option is to define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as a Gaussian </a:t>
                </a:r>
                <a14:m>
                  <m:oMath xmlns:m="http://schemas.openxmlformats.org/officeDocument/2006/math">
                    <m:r>
                      <a:rPr lang="en-IN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C89392ED-977B-5A19-C59C-6D56E8D901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175" y="5681761"/>
                <a:ext cx="2649182" cy="484463"/>
              </a:xfrm>
              <a:prstGeom prst="wedgeRectCallout">
                <a:avLst>
                  <a:gd name="adj1" fmla="val -62829"/>
                  <a:gd name="adj2" fmla="val 54171"/>
                </a:avLst>
              </a:prstGeom>
              <a:blipFill>
                <a:blip r:embed="rId9"/>
                <a:stretch>
                  <a:fillRect t="-3333" b="-555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39BCDE17-DE43-44EF-0B1B-742AF62A0350}"/>
                  </a:ext>
                </a:extLst>
              </p:cNvPr>
              <p:cNvSpPr/>
              <p:nvPr/>
            </p:nvSpPr>
            <p:spPr>
              <a:xfrm>
                <a:off x="1692318" y="5702635"/>
                <a:ext cx="2105114" cy="484463"/>
              </a:xfrm>
              <a:prstGeom prst="wedgeRectCallout">
                <a:avLst>
                  <a:gd name="adj1" fmla="val 58139"/>
                  <a:gd name="adj2" fmla="val 4535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Basically a convolution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by a kernel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39BCDE17-DE43-44EF-0B1B-742AF62A03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2318" y="5702635"/>
                <a:ext cx="2105114" cy="484463"/>
              </a:xfrm>
              <a:prstGeom prst="wedgeRectCallout">
                <a:avLst>
                  <a:gd name="adj1" fmla="val 58139"/>
                  <a:gd name="adj2" fmla="val 45351"/>
                </a:avLst>
              </a:prstGeom>
              <a:blipFill>
                <a:blip r:embed="rId10"/>
                <a:stretch>
                  <a:fillRect l="-526" t="-3614" b="-1325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4854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  <p:bldP spid="8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Score Matching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Using this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, we can define the “score loss” function as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Using the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600" dirty="0">
                    <a:latin typeface="Abadi ExtraLight" panose="020B0204020104020204" pitchFamily="34" charset="0"/>
                  </a:rPr>
                  <a:t>samples from the dataset, the empirical loss will be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Choosing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IN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Abadi ExtraLight" panose="020B0204020104020204" pitchFamily="34" charset="0"/>
                  </a:rPr>
                  <a:t>, we get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Note the similarity with denoising diffusion model where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Thus the score function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Abadi ExtraLight" panose="020B0204020104020204" pitchFamily="34" charset="0"/>
                  </a:rPr>
                  <a:t> plays a similar role as noise predictor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  <a:blipFill>
                <a:blip r:embed="rId3"/>
                <a:stretch>
                  <a:fillRect l="-920" t="-1830" b="-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75FFBC17-2992-1ACF-18BA-F0F20FB94856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B67BBE-EF40-663D-7B50-8F9DE7102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786" y="1654373"/>
            <a:ext cx="4788715" cy="6734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1164BD-2889-525B-8AD6-26510AD883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5162" y="2341777"/>
            <a:ext cx="6307064" cy="5824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F802AD6-B617-48BC-21E7-7337D49E92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7911" y="3466983"/>
            <a:ext cx="7486306" cy="8089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8E8804-5EA0-201E-1879-5F37B7D6D2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2906" y="4312595"/>
            <a:ext cx="2661306" cy="7545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570355-C032-B64B-A431-D77E80AB9932}"/>
                  </a:ext>
                </a:extLst>
              </p:cNvPr>
              <p:cNvSpPr txBox="1"/>
              <p:nvPr/>
            </p:nvSpPr>
            <p:spPr>
              <a:xfrm>
                <a:off x="8964036" y="4452251"/>
                <a:ext cx="25058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2400" dirty="0">
                    <a:latin typeface="Abadi ExtraLight" panose="020B0204020104020204" pitchFamily="34" charset="0"/>
                  </a:rPr>
                  <a:t>where</a:t>
                </a:r>
                <a:r>
                  <a:rPr lang="en-IN" sz="2400" dirty="0">
                    <a:latin typeface="Abadi Extra Light" panose="020B0204020104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570355-C032-B64B-A431-D77E80AB9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4036" y="4452251"/>
                <a:ext cx="2505814" cy="461665"/>
              </a:xfrm>
              <a:prstGeom prst="rect">
                <a:avLst/>
              </a:prstGeom>
              <a:blipFill>
                <a:blip r:embed="rId8"/>
                <a:stretch>
                  <a:fillRect l="-364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FDD1FF1E-14B4-C786-7D64-60183ACA88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6921" y="5328016"/>
            <a:ext cx="3774230" cy="7983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F8BAFF3-76BF-1229-8C7D-F39F26D74D71}"/>
                  </a:ext>
                </a:extLst>
              </p:cNvPr>
              <p:cNvSpPr txBox="1"/>
              <p:nvPr/>
            </p:nvSpPr>
            <p:spPr>
              <a:xfrm>
                <a:off x="1154764" y="5541843"/>
                <a:ext cx="4432239" cy="3707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ad>
                        <m:radPr>
                          <m:degHide m:val="on"/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rad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,(1−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F8BAFF3-76BF-1229-8C7D-F39F26D74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764" y="5541843"/>
                <a:ext cx="4432239" cy="370743"/>
              </a:xfrm>
              <a:prstGeom prst="rect">
                <a:avLst/>
              </a:prstGeom>
              <a:blipFill>
                <a:blip r:embed="rId10"/>
                <a:stretch>
                  <a:fillRect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Right 10">
            <a:extLst>
              <a:ext uri="{FF2B5EF4-FFF2-40B4-BE49-F238E27FC236}">
                <a16:creationId xmlns:a16="http://schemas.microsoft.com/office/drawing/2014/main" id="{80594B02-2181-0ACE-65F3-B04870A45B9D}"/>
              </a:ext>
            </a:extLst>
          </p:cNvPr>
          <p:cNvSpPr/>
          <p:nvPr/>
        </p:nvSpPr>
        <p:spPr>
          <a:xfrm>
            <a:off x="5898652" y="5634528"/>
            <a:ext cx="823866" cy="1853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7C10DA44-D388-1B96-1319-CE2601558E43}"/>
                  </a:ext>
                </a:extLst>
              </p:cNvPr>
              <p:cNvSpPr/>
              <p:nvPr/>
            </p:nvSpPr>
            <p:spPr>
              <a:xfrm>
                <a:off x="5614055" y="4118724"/>
                <a:ext cx="2399542" cy="427560"/>
              </a:xfrm>
              <a:prstGeom prst="wedgeRectCallout">
                <a:avLst>
                  <a:gd name="adj1" fmla="val 62214"/>
                  <a:gd name="adj2" fmla="val 4352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Thus the score function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is also like a noise predictor</a:t>
                </a:r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7C10DA44-D388-1B96-1319-CE2601558E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055" y="4118724"/>
                <a:ext cx="2399542" cy="427560"/>
              </a:xfrm>
              <a:prstGeom prst="wedgeRectCallout">
                <a:avLst>
                  <a:gd name="adj1" fmla="val 62214"/>
                  <a:gd name="adj2" fmla="val 43527"/>
                </a:avLst>
              </a:prstGeom>
              <a:blipFill>
                <a:blip r:embed="rId11"/>
                <a:stretch>
                  <a:fillRect l="-442" t="-12329" b="-2191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5262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Guided Diffusion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Often we want to generate data based on some “reference” conditioning signal, e.g.,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Light" panose="020B0204020104020204" pitchFamily="34" charset="0"/>
                  </a:rPr>
                  <a:t>Images of a specific class (class-conditional generation)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Light" panose="020B0204020104020204" pitchFamily="34" charset="0"/>
                  </a:rPr>
                  <a:t>Images based on some textual description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Light" panose="020B0204020104020204" pitchFamily="34" charset="0"/>
                  </a:rPr>
                  <a:t>High resolution image using a low-resolution image (image “super-resolution”)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Denoting the data as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sz="2600" dirty="0">
                    <a:latin typeface="Abadi ExtraLight" panose="020B0204020104020204" pitchFamily="34" charset="0"/>
                  </a:rPr>
                  <a:t> and the conditioning signal as </a:t>
                </a:r>
                <a14:m>
                  <m:oMath xmlns:m="http://schemas.openxmlformats.org/officeDocument/2006/math">
                    <m:r>
                      <a:rPr lang="en-IN" sz="2600" b="1" i="1" dirty="0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IN" sz="2600" b="1" dirty="0">
                    <a:latin typeface="Abadi ExtraLight" panose="020B0204020104020204" pitchFamily="34" charset="0"/>
                  </a:rPr>
                  <a:t>, </a:t>
                </a:r>
                <a:r>
                  <a:rPr lang="en-IN" sz="2600" dirty="0">
                    <a:latin typeface="Abadi ExtraLight" panose="020B0204020104020204" pitchFamily="34" charset="0"/>
                  </a:rPr>
                  <a:t>we want to learn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600" b="1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600" b="1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600" b="1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  <a:blipFill>
                <a:blip r:embed="rId3"/>
                <a:stretch>
                  <a:fillRect l="-818" t="-1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75FFBC17-2992-1ACF-18BA-F0F20FB94856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0D1DF8-C5EE-38D4-E16F-9AC50A45C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286" y="3338827"/>
            <a:ext cx="3872753" cy="1927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A5D356-F287-67FA-A68A-3CB36F7ED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6533" y="2805683"/>
            <a:ext cx="2573669" cy="25947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425BC7-ED09-F681-EB55-23BE960ED8FA}"/>
              </a:ext>
            </a:extLst>
          </p:cNvPr>
          <p:cNvSpPr txBox="1"/>
          <p:nvPr/>
        </p:nvSpPr>
        <p:spPr>
          <a:xfrm>
            <a:off x="2105279" y="5418737"/>
            <a:ext cx="3641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 ExtraLight" panose="020B0204020104020204" pitchFamily="34" charset="0"/>
              </a:rPr>
              <a:t>Conditioning signal: “</a:t>
            </a:r>
            <a:r>
              <a:rPr lang="en-US" sz="1800" b="0" i="0" u="none" strike="noStrike" baseline="0" dirty="0">
                <a:latin typeface="Abadi ExtraLight" panose="020B0204020104020204" pitchFamily="34" charset="0"/>
              </a:rPr>
              <a:t>stained glass window of a panda eating bamboo”</a:t>
            </a:r>
            <a:endParaRPr lang="en-IN" dirty="0">
              <a:latin typeface="Abadi ExtraLight" panose="020B02040201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7554F8-E790-D360-527E-978AE47A2D74}"/>
              </a:ext>
            </a:extLst>
          </p:cNvPr>
          <p:cNvSpPr txBox="1"/>
          <p:nvPr/>
        </p:nvSpPr>
        <p:spPr>
          <a:xfrm>
            <a:off x="6943468" y="5311620"/>
            <a:ext cx="2844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 ExtraLight" panose="020B0204020104020204" pitchFamily="34" charset="0"/>
              </a:rPr>
              <a:t>Conditioning signal: Low-res image on the left</a:t>
            </a:r>
            <a:endParaRPr lang="en-IN" dirty="0">
              <a:latin typeface="Abadi ExtraLight" panose="020B02040201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41166A-6A5A-C159-1101-2A7A5BB3DD80}"/>
              </a:ext>
            </a:extLst>
          </p:cNvPr>
          <p:cNvSpPr txBox="1"/>
          <p:nvPr/>
        </p:nvSpPr>
        <p:spPr>
          <a:xfrm>
            <a:off x="0" y="6558530"/>
            <a:ext cx="28648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Figure source: DLFC (Bishop and Bishop, 2023) </a:t>
            </a:r>
            <a:endParaRPr lang="en-IN" sz="1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543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Classifier Guidance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Assume we have an already trained a classifier of the form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IN" sz="2600" b="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We can then define the score function of a conditional diffusion model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We can also control the contribution of the classifier by defining the score function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b="0" dirty="0">
                    <a:latin typeface="Abadi ExtraLight" panose="020B0204020104020204" pitchFamily="34" charset="0"/>
                  </a:rPr>
                  <a:t>Large </a:t>
                </a:r>
                <a14:m>
                  <m:oMath xmlns:m="http://schemas.openxmlformats.org/officeDocument/2006/math"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sz="2600" dirty="0">
                    <a:latin typeface="Abadi ExtraLight" panose="020B0204020104020204" pitchFamily="34" charset="0"/>
                  </a:rPr>
                  <a:t> will encourage generation of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sz="2600" dirty="0">
                    <a:latin typeface="Abadi ExtraLight" panose="020B0204020104020204" pitchFamily="34" charset="0"/>
                  </a:rPr>
                  <a:t> which respects the conditioning signal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However, this approach requires a classifier trained on noisy images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  <a:blipFill>
                <a:blip r:embed="rId3"/>
                <a:stretch>
                  <a:fillRect l="-818" t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75FFBC17-2992-1ACF-18BA-F0F20FB94856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8D638E-A20C-28B4-4CBE-11071C0CC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108" y="2041304"/>
            <a:ext cx="5626498" cy="14394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38BECA-8F08-A692-DEE1-390E7A93FD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8225" y="4250872"/>
            <a:ext cx="7205620" cy="722184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6168CB2A-7B11-4499-868A-8CE188D646EC}"/>
              </a:ext>
            </a:extLst>
          </p:cNvPr>
          <p:cNvSpPr/>
          <p:nvPr/>
        </p:nvSpPr>
        <p:spPr>
          <a:xfrm>
            <a:off x="2475245" y="3938839"/>
            <a:ext cx="2238422" cy="484463"/>
          </a:xfrm>
          <a:prstGeom prst="wedgeRectCallout">
            <a:avLst>
              <a:gd name="adj1" fmla="val 60808"/>
              <a:gd name="adj2" fmla="val 4709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Light" panose="020B0204020104020204" pitchFamily="34" charset="0"/>
              </a:rPr>
              <a:t>Score function of unconditional diffusion model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4202D888-CF6A-753B-3C38-8A12F238103B}"/>
              </a:ext>
            </a:extLst>
          </p:cNvPr>
          <p:cNvSpPr/>
          <p:nvPr/>
        </p:nvSpPr>
        <p:spPr>
          <a:xfrm>
            <a:off x="5160687" y="3959522"/>
            <a:ext cx="1842087" cy="347346"/>
          </a:xfrm>
          <a:prstGeom prst="wedgeRectCallout">
            <a:avLst>
              <a:gd name="adj1" fmla="val 66052"/>
              <a:gd name="adj2" fmla="val 6562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Light" panose="020B0204020104020204" pitchFamily="34" charset="0"/>
              </a:rPr>
              <a:t>Classifier guidance term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476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Classifier-free Guidance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Recall the score function in classifier guidance method</a:t>
                </a:r>
                <a:endParaRPr lang="en-IN" sz="2600" b="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To eliminate the classifier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, use the fact that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Thus we can rewrite the score function as follows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No need to train a separate classifier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Also, no need to train both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IN" sz="2600" b="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Just train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 using a score-function based approach and use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  <a:blipFill>
                <a:blip r:embed="rId3"/>
                <a:stretch>
                  <a:fillRect l="-920" t="-1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75FFBC17-2992-1ACF-18BA-F0F20FB94856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0CC9F1-8456-888B-04A2-9C333E429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1639" y="1559188"/>
            <a:ext cx="6207814" cy="6221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370661-F65D-A5CA-687C-E11D8D09A6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0404" y="2717503"/>
            <a:ext cx="4854649" cy="12420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A1CDF9-0713-B3AF-5D7E-1143405802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5673" y="4526494"/>
            <a:ext cx="7899745" cy="4962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351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Latent Diffusion Models (LDM)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38" y="1130786"/>
            <a:ext cx="11933537" cy="56574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Light" panose="020B0204020104020204" pitchFamily="34" charset="0"/>
              </a:rPr>
              <a:t>Defines diffusion process in a latent space instead of in data (e.g., pixel) space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Light" panose="020B0204020104020204" pitchFamily="34" charset="0"/>
              </a:rPr>
              <a:t>The popular “Stable Diffusion”	is based on LDM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Light" panose="020B0204020104020204" pitchFamily="34" charset="0"/>
              </a:rPr>
              <a:t>Diffusion process in a low-dim latent space is also more efficient computationally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IN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Light" panose="020B0204020104020204" pitchFamily="34" charset="0"/>
              </a:rPr>
              <a:t>Can also condition the generation on other modalities such as text</a:t>
            </a: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Light" panose="020B0204020104020204" pitchFamily="34" charset="0"/>
            </a:endParaRPr>
          </a:p>
          <a:p>
            <a:pPr marL="457200" lvl="1" indent="0">
              <a:buNone/>
            </a:pPr>
            <a:r>
              <a:rPr lang="en-GB" dirty="0">
                <a:latin typeface="Abadi ExtraLight" panose="020B0204020104020204" pitchFamily="34" charset="0"/>
              </a:rPr>
              <a:t> </a:t>
            </a:r>
          </a:p>
          <a:p>
            <a:pPr marL="0" indent="0">
              <a:buNone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95601F-2151-5BD4-CF1B-C0448F066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851" y="2875238"/>
            <a:ext cx="5385680" cy="2677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58BAE7-E40B-7C7B-AC45-4B6988C7D69D}"/>
              </a:ext>
            </a:extLst>
          </p:cNvPr>
          <p:cNvSpPr txBox="1"/>
          <p:nvPr/>
        </p:nvSpPr>
        <p:spPr>
          <a:xfrm>
            <a:off x="92990" y="6557513"/>
            <a:ext cx="5089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dirty="0"/>
              <a:t>*</a:t>
            </a:r>
            <a:r>
              <a:rPr lang="en-GB" sz="1100" dirty="0"/>
              <a:t>High-Resolution Image Synthesis with Latent Diffusion Models </a:t>
            </a:r>
            <a:r>
              <a:rPr lang="en-IN" sz="1100" dirty="0"/>
              <a:t>(</a:t>
            </a:r>
            <a:r>
              <a:rPr lang="en-IN" sz="1100" dirty="0" err="1"/>
              <a:t>Rombach</a:t>
            </a:r>
            <a:r>
              <a:rPr lang="en-IN" sz="1100" dirty="0"/>
              <a:t> et al, 2022)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199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522"/>
    </mc:Choice>
    <mc:Fallback xmlns="">
      <p:transition spd="slow" advTm="2255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Summary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38" y="1130786"/>
            <a:ext cx="11933537" cy="56574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latin typeface="Abadi ExtraLight" panose="020B0204020104020204" pitchFamily="34" charset="0"/>
              </a:rPr>
              <a:t>Diffusion Models (denoising diffusion models, score based models, </a:t>
            </a:r>
            <a:r>
              <a:rPr lang="en-US" sz="2600" dirty="0" err="1">
                <a:latin typeface="Abadi ExtraLight" panose="020B0204020104020204" pitchFamily="34" charset="0"/>
              </a:rPr>
              <a:t>etc</a:t>
            </a:r>
            <a:r>
              <a:rPr lang="en-US" sz="2600" dirty="0">
                <a:latin typeface="Abadi ExtraLight" panose="020B0204020104020204" pitchFamily="34" charset="0"/>
              </a:rPr>
              <a:t>) are currently the best performing methods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latin typeface="Abadi ExtraLight" panose="020B0204020104020204" pitchFamily="34" charset="0"/>
              </a:rPr>
              <a:t>A lot of ongoing work on diffusion models, e.g.,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latin typeface="Abadi ExtraLight" panose="020B0204020104020204" pitchFamily="34" charset="0"/>
              </a:rPr>
              <a:t>Improving quality of generation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latin typeface="Abadi ExtraLight" panose="020B0204020104020204" pitchFamily="34" charset="0"/>
              </a:rPr>
              <a:t>Speeding-up generation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latin typeface="Abadi ExtraLight" panose="020B0204020104020204" pitchFamily="34" charset="0"/>
              </a:rPr>
              <a:t>Combining them with other generative models (e.g., large language models)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IN" sz="2200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Light" panose="020B0204020104020204" pitchFamily="34" charset="0"/>
            </a:endParaRPr>
          </a:p>
          <a:p>
            <a:pPr marL="457200" lvl="1" indent="0">
              <a:buNone/>
            </a:pPr>
            <a:endParaRPr lang="en-IN" dirty="0">
              <a:latin typeface="Abadi ExtraLight" panose="020B0204020104020204" pitchFamily="34" charset="0"/>
            </a:endParaRPr>
          </a:p>
          <a:p>
            <a:pPr marL="457200" lvl="1" indent="0">
              <a:buNone/>
            </a:pPr>
            <a:endParaRPr lang="en-IN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Light" panose="020B0204020104020204" pitchFamily="34" charset="0"/>
            </a:endParaRPr>
          </a:p>
          <a:p>
            <a:pPr marL="457200" lvl="1" indent="0">
              <a:buNone/>
            </a:pPr>
            <a:r>
              <a:rPr lang="en-GB" dirty="0">
                <a:latin typeface="Abadi ExtraLight" panose="020B0204020104020204" pitchFamily="34" charset="0"/>
              </a:rPr>
              <a:t> </a:t>
            </a:r>
          </a:p>
          <a:p>
            <a:pPr marL="0" indent="0">
              <a:buNone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2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F7795F-CD31-280D-1BC3-AE1A0547E3EF}"/>
              </a:ext>
            </a:extLst>
          </p:cNvPr>
          <p:cNvSpPr/>
          <p:nvPr/>
        </p:nvSpPr>
        <p:spPr>
          <a:xfrm>
            <a:off x="265245" y="4364595"/>
            <a:ext cx="5191125" cy="2412831"/>
          </a:xfrm>
          <a:prstGeom prst="roundRect">
            <a:avLst/>
          </a:prstGeom>
          <a:solidFill>
            <a:schemeClr val="accent4">
              <a:alpha val="3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Denoising Diffusion Models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Consider gradually corrupting an image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till it becomes </a:t>
                </a:r>
                <a:r>
                  <a:rPr lang="en-IN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pure noise </a:t>
                </a:r>
                <a:r>
                  <a:rPr lang="en-IN" dirty="0">
                    <a:latin typeface="Abadi ExtraLight" panose="020B020402010402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Each step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is a </a:t>
                </a:r>
                <a:r>
                  <a:rPr lang="en-IN" u="sng" dirty="0">
                    <a:latin typeface="Abadi ExtraLight" panose="020B0204020104020204" pitchFamily="34" charset="0"/>
                  </a:rPr>
                  <a:t>pre-defined</a:t>
                </a:r>
                <a:r>
                  <a:rPr lang="en-IN" dirty="0">
                    <a:latin typeface="Abadi ExtraLight" panose="020B0204020104020204" pitchFamily="34" charset="0"/>
                  </a:rPr>
                  <a:t> Gaussian perturbation (</a:t>
                </a:r>
                <a:r>
                  <a:rPr lang="en-IN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forward process</a:t>
                </a:r>
                <a:r>
                  <a:rPr lang="en-IN" dirty="0">
                    <a:latin typeface="Abadi ExtraLight" panose="020B0204020104020204" pitchFamily="34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  <a:blipFill>
                <a:blip r:embed="rId3"/>
                <a:stretch>
                  <a:fillRect l="-920" t="-1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4F420F6F-5568-2681-ECE6-C330CC490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028" y="1850323"/>
            <a:ext cx="1188191" cy="11988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FECCD177-696F-539C-3C4B-DCF1A114C6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4406" y="1861123"/>
            <a:ext cx="1204424" cy="11880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21CF7029-ECFF-84A2-AE1F-4782E3745A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9107" y="1881943"/>
            <a:ext cx="1166400" cy="1188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E08BCE65-AA96-9EDC-0A11-E1C083B12E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4430" y="1931013"/>
            <a:ext cx="1138930" cy="113893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170CA315-6911-C608-4248-09183C3723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24093" y="1850322"/>
            <a:ext cx="1132140" cy="113214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D3266786-A5CB-2F1F-705A-E6A5174F70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31411" y="1901265"/>
            <a:ext cx="1093344" cy="10881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56684B7-12D7-7383-D64D-F0B9CC332B11}"/>
                  </a:ext>
                </a:extLst>
              </p:cNvPr>
              <p:cNvSpPr txBox="1"/>
              <p:nvPr/>
            </p:nvSpPr>
            <p:spPr>
              <a:xfrm>
                <a:off x="1109631" y="3036192"/>
                <a:ext cx="2468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56684B7-12D7-7383-D64D-F0B9CC332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631" y="3036192"/>
                <a:ext cx="246862" cy="369332"/>
              </a:xfrm>
              <a:prstGeom prst="rect">
                <a:avLst/>
              </a:prstGeom>
              <a:blipFill>
                <a:blip r:embed="rId10"/>
                <a:stretch>
                  <a:fillRect l="-17073" r="-170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44A6046-2F49-CE1D-724F-E1BA4162DC41}"/>
                  </a:ext>
                </a:extLst>
              </p:cNvPr>
              <p:cNvSpPr txBox="1"/>
              <p:nvPr/>
            </p:nvSpPr>
            <p:spPr>
              <a:xfrm>
                <a:off x="2586540" y="3036192"/>
                <a:ext cx="3750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44A6046-2F49-CE1D-724F-E1BA4162D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540" y="3036192"/>
                <a:ext cx="375039" cy="369332"/>
              </a:xfrm>
              <a:prstGeom prst="rect">
                <a:avLst/>
              </a:prstGeom>
              <a:blipFill>
                <a:blip r:embed="rId11"/>
                <a:stretch>
                  <a:fillRect l="-9677" r="-4839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3CF99E3-9907-9FA1-B843-E740EB8691F8}"/>
                  </a:ext>
                </a:extLst>
              </p:cNvPr>
              <p:cNvSpPr txBox="1"/>
              <p:nvPr/>
            </p:nvSpPr>
            <p:spPr>
              <a:xfrm>
                <a:off x="4138114" y="3059668"/>
                <a:ext cx="3750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3CF99E3-9907-9FA1-B843-E740EB869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114" y="3059668"/>
                <a:ext cx="375038" cy="369332"/>
              </a:xfrm>
              <a:prstGeom prst="rect">
                <a:avLst/>
              </a:prstGeom>
              <a:blipFill>
                <a:blip r:embed="rId12"/>
                <a:stretch>
                  <a:fillRect l="-11475" r="-6557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CCA26CEF-8CF9-9361-BB8C-D37D0807DD18}"/>
                  </a:ext>
                </a:extLst>
              </p:cNvPr>
              <p:cNvSpPr txBox="1"/>
              <p:nvPr/>
            </p:nvSpPr>
            <p:spPr>
              <a:xfrm>
                <a:off x="6690995" y="3024881"/>
                <a:ext cx="3458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CCA26CEF-8CF9-9361-BB8C-D37D0807D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995" y="3024881"/>
                <a:ext cx="345800" cy="369332"/>
              </a:xfrm>
              <a:prstGeom prst="rect">
                <a:avLst/>
              </a:prstGeom>
              <a:blipFill>
                <a:blip r:embed="rId13"/>
                <a:stretch>
                  <a:fillRect l="-12500" r="-7143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8072D0F-D4A4-B039-5AFA-F3EF9B75577B}"/>
                  </a:ext>
                </a:extLst>
              </p:cNvPr>
              <p:cNvSpPr txBox="1"/>
              <p:nvPr/>
            </p:nvSpPr>
            <p:spPr>
              <a:xfrm>
                <a:off x="9134051" y="2977649"/>
                <a:ext cx="6893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8072D0F-D4A4-B039-5AFA-F3EF9B755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4051" y="2977649"/>
                <a:ext cx="689355" cy="369332"/>
              </a:xfrm>
              <a:prstGeom prst="rect">
                <a:avLst/>
              </a:prstGeom>
              <a:blipFill>
                <a:blip r:embed="rId14"/>
                <a:stretch>
                  <a:fillRect l="-6195" r="-3540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CE237C6F-4EFD-569A-0020-FAC2183E3530}"/>
                  </a:ext>
                </a:extLst>
              </p:cNvPr>
              <p:cNvSpPr txBox="1"/>
              <p:nvPr/>
            </p:nvSpPr>
            <p:spPr>
              <a:xfrm>
                <a:off x="10800399" y="2977649"/>
                <a:ext cx="3960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CE237C6F-4EFD-569A-0020-FAC2183E3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399" y="2977649"/>
                <a:ext cx="396006" cy="369332"/>
              </a:xfrm>
              <a:prstGeom prst="rect">
                <a:avLst/>
              </a:prstGeom>
              <a:blipFill>
                <a:blip r:embed="rId15"/>
                <a:stretch>
                  <a:fillRect l="-10769" r="-6154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D701E61B-B29B-0BAB-0FAE-12C7F711730B}"/>
              </a:ext>
            </a:extLst>
          </p:cNvPr>
          <p:cNvCxnSpPr>
            <a:stCxn id="56" idx="3"/>
            <a:endCxn id="60" idx="1"/>
          </p:cNvCxnSpPr>
          <p:nvPr/>
        </p:nvCxnSpPr>
        <p:spPr>
          <a:xfrm>
            <a:off x="1927219" y="2449723"/>
            <a:ext cx="257187" cy="5400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62C99371-93A5-1ABC-BC61-A6E3A37714F7}"/>
              </a:ext>
            </a:extLst>
          </p:cNvPr>
          <p:cNvCxnSpPr/>
          <p:nvPr/>
        </p:nvCxnSpPr>
        <p:spPr>
          <a:xfrm>
            <a:off x="3394124" y="2439958"/>
            <a:ext cx="257187" cy="5400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4D4C98CD-CB1D-DB74-8EFB-7535B14919B0}"/>
              </a:ext>
            </a:extLst>
          </p:cNvPr>
          <p:cNvCxnSpPr/>
          <p:nvPr/>
        </p:nvCxnSpPr>
        <p:spPr>
          <a:xfrm>
            <a:off x="9995830" y="2449723"/>
            <a:ext cx="257187" cy="5400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F784332B-DC9F-1562-17FB-FB4221175A58}"/>
              </a:ext>
            </a:extLst>
          </p:cNvPr>
          <p:cNvCxnSpPr/>
          <p:nvPr/>
        </p:nvCxnSpPr>
        <p:spPr>
          <a:xfrm>
            <a:off x="4981575" y="2464497"/>
            <a:ext cx="1162050" cy="0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3B36DE6-B352-C5B3-4E0C-04F9E660DA07}"/>
              </a:ext>
            </a:extLst>
          </p:cNvPr>
          <p:cNvCxnSpPr/>
          <p:nvPr/>
        </p:nvCxnSpPr>
        <p:spPr>
          <a:xfrm>
            <a:off x="7534709" y="2439958"/>
            <a:ext cx="1162050" cy="0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EF8D0D5-F42B-C872-24CD-CCE8635F8304}"/>
                  </a:ext>
                </a:extLst>
              </p:cNvPr>
              <p:cNvSpPr txBox="1"/>
              <p:nvPr/>
            </p:nvSpPr>
            <p:spPr>
              <a:xfrm>
                <a:off x="401505" y="4484787"/>
                <a:ext cx="4982966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ra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EF8D0D5-F42B-C872-24CD-CCE8635F8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05" y="4484787"/>
                <a:ext cx="4982966" cy="44723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CA5CC29-1898-DB7A-2A8B-AF1C80279448}"/>
                  </a:ext>
                </a:extLst>
              </p:cNvPr>
              <p:cNvSpPr txBox="1"/>
              <p:nvPr/>
            </p:nvSpPr>
            <p:spPr>
              <a:xfrm>
                <a:off x="425361" y="5024753"/>
                <a:ext cx="3396956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rad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rad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IN" sz="2400" dirty="0"/>
                  <a:t> </a:t>
                </a: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CA5CC29-1898-DB7A-2A8B-AF1C80279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61" y="5024753"/>
                <a:ext cx="3396956" cy="44723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D7E49A68-FF6E-B55F-C660-D13F61C1A38F}"/>
                  </a:ext>
                </a:extLst>
              </p:cNvPr>
              <p:cNvSpPr txBox="1"/>
              <p:nvPr/>
            </p:nvSpPr>
            <p:spPr>
              <a:xfrm>
                <a:off x="3791414" y="5057013"/>
                <a:ext cx="16427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>
                    <a:latin typeface="Abadi Extra Light" panose="020B0204020104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𝝐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∼ 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𝐈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000" dirty="0">
                    <a:latin typeface="Abadi Extra Light" panose="020B0204020104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D7E49A68-FF6E-B55F-C660-D13F61C1A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414" y="5057013"/>
                <a:ext cx="1642757" cy="369332"/>
              </a:xfrm>
              <a:prstGeom prst="rect">
                <a:avLst/>
              </a:prstGeom>
              <a:blipFill>
                <a:blip r:embed="rId18"/>
                <a:stretch>
                  <a:fillRect l="-6320" t="-28333" r="-8922" b="-48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22E78AD-A10B-7ECD-5802-0AC9A4FE5CCC}"/>
              </a:ext>
            </a:extLst>
          </p:cNvPr>
          <p:cNvSpPr/>
          <p:nvPr/>
        </p:nvSpPr>
        <p:spPr>
          <a:xfrm>
            <a:off x="6782520" y="4462735"/>
            <a:ext cx="5191125" cy="2196404"/>
          </a:xfrm>
          <a:prstGeom prst="roundRect">
            <a:avLst/>
          </a:prstGeom>
          <a:solidFill>
            <a:schemeClr val="accent4">
              <a:alpha val="3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5B1CC29-EE5F-3C4D-72A2-03532B8C195E}"/>
                  </a:ext>
                </a:extLst>
              </p:cNvPr>
              <p:cNvSpPr txBox="1"/>
              <p:nvPr/>
            </p:nvSpPr>
            <p:spPr>
              <a:xfrm>
                <a:off x="7095264" y="4732858"/>
                <a:ext cx="4472698" cy="3707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rad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5B1CC29-EE5F-3C4D-72A2-03532B8C1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264" y="4732858"/>
                <a:ext cx="4472698" cy="370743"/>
              </a:xfrm>
              <a:prstGeom prst="rect">
                <a:avLst/>
              </a:prstGeom>
              <a:blipFill>
                <a:blip r:embed="rId19"/>
                <a:stretch>
                  <a:fillRect l="-1090" r="-1771" b="-34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282ECB-41A2-9F02-19C1-541B3EE4C5BE}"/>
                  </a:ext>
                </a:extLst>
              </p:cNvPr>
              <p:cNvSpPr txBox="1"/>
              <p:nvPr/>
            </p:nvSpPr>
            <p:spPr>
              <a:xfrm>
                <a:off x="7495757" y="5225508"/>
                <a:ext cx="3370153" cy="3729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>
                    <a:latin typeface="Abadi Extra Light" panose="020B0204020104020204" pitchFamily="34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∏"/>
                        <m:limLoc m:val="subSup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IN" sz="24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282ECB-41A2-9F02-19C1-541B3EE4C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757" y="5225508"/>
                <a:ext cx="3370153" cy="372987"/>
              </a:xfrm>
              <a:prstGeom prst="rect">
                <a:avLst/>
              </a:prstGeom>
              <a:blipFill>
                <a:blip r:embed="rId20"/>
                <a:stretch>
                  <a:fillRect l="-5616" t="-172131" r="-2536" b="-25737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17C167-7996-5B9C-EBC3-454364119155}"/>
                  </a:ext>
                </a:extLst>
              </p:cNvPr>
              <p:cNvSpPr txBox="1"/>
              <p:nvPr/>
            </p:nvSpPr>
            <p:spPr>
              <a:xfrm>
                <a:off x="7288741" y="6169327"/>
                <a:ext cx="30217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17C167-7996-5B9C-EBC3-454364119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8741" y="6169327"/>
                <a:ext cx="3021789" cy="369332"/>
              </a:xfrm>
              <a:prstGeom prst="rect">
                <a:avLst/>
              </a:prstGeom>
              <a:blipFill>
                <a:blip r:embed="rId21"/>
                <a:stretch>
                  <a:fillRect l="-1212" r="-2424" b="-34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C75ACA-A2FB-86C1-B7B8-006433F6B981}"/>
                  </a:ext>
                </a:extLst>
              </p:cNvPr>
              <p:cNvSpPr txBox="1"/>
              <p:nvPr/>
            </p:nvSpPr>
            <p:spPr>
              <a:xfrm>
                <a:off x="10497049" y="6169327"/>
                <a:ext cx="12356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>
                    <a:latin typeface="Abadi Extra Light" panose="020B0204020104020204" pitchFamily="34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IN" sz="24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C75ACA-A2FB-86C1-B7B8-006433F6B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7049" y="6169327"/>
                <a:ext cx="1235659" cy="369332"/>
              </a:xfrm>
              <a:prstGeom prst="rect">
                <a:avLst/>
              </a:prstGeom>
              <a:blipFill>
                <a:blip r:embed="rId22"/>
                <a:stretch>
                  <a:fillRect l="-15271" t="-26230" r="-4926" b="-475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Right 13">
            <a:extLst>
              <a:ext uri="{FF2B5EF4-FFF2-40B4-BE49-F238E27FC236}">
                <a16:creationId xmlns:a16="http://schemas.microsoft.com/office/drawing/2014/main" id="{5E8D7862-44CB-9ACF-7E9F-3C34330B4F49}"/>
              </a:ext>
            </a:extLst>
          </p:cNvPr>
          <p:cNvSpPr/>
          <p:nvPr/>
        </p:nvSpPr>
        <p:spPr>
          <a:xfrm>
            <a:off x="5572125" y="5341053"/>
            <a:ext cx="1118870" cy="37299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1D439F-0F1C-7A68-7A73-1E751277D563}"/>
              </a:ext>
            </a:extLst>
          </p:cNvPr>
          <p:cNvSpPr txBox="1"/>
          <p:nvPr/>
        </p:nvSpPr>
        <p:spPr>
          <a:xfrm>
            <a:off x="5674785" y="4968971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badi Extra Light" panose="020B0204020104020204" pitchFamily="34" charset="0"/>
              </a:rPr>
              <a:t>implies</a:t>
            </a:r>
            <a:endParaRPr lang="en-IN" b="1" dirty="0"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DDC2304-5569-0722-D58A-6DB9B5B05850}"/>
                  </a:ext>
                </a:extLst>
              </p:cNvPr>
              <p:cNvSpPr txBox="1"/>
              <p:nvPr/>
            </p:nvSpPr>
            <p:spPr>
              <a:xfrm>
                <a:off x="693615" y="5634740"/>
                <a:ext cx="43402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m:rPr>
                          <m:sty m:val="p"/>
                        </m:rP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&lt;…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&lt;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DDC2304-5569-0722-D58A-6DB9B5B05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15" y="5634740"/>
                <a:ext cx="4340227" cy="276999"/>
              </a:xfrm>
              <a:prstGeom prst="rect">
                <a:avLst/>
              </a:prstGeom>
              <a:blipFill>
                <a:blip r:embed="rId23"/>
                <a:stretch>
                  <a:fillRect l="-1404" t="-2174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E5D52925-5F66-801F-342B-46CA02F7067E}"/>
                  </a:ext>
                </a:extLst>
              </p:cNvPr>
              <p:cNvSpPr/>
              <p:nvPr/>
            </p:nvSpPr>
            <p:spPr>
              <a:xfrm>
                <a:off x="6093100" y="4142991"/>
                <a:ext cx="2930156" cy="513752"/>
              </a:xfrm>
              <a:prstGeom prst="wedgeRectCallout">
                <a:avLst>
                  <a:gd name="adj1" fmla="val 1089"/>
                  <a:gd name="adj2" fmla="val 70551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Imp: Thus we can also </a:t>
                </a:r>
                <a:r>
                  <a:rPr lang="en-US" sz="1600" b="1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IN" sz="1600" b="1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IN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sz="1600" b="1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 directly in a single step </a:t>
                </a:r>
                <a:endParaRPr lang="en-IN" sz="1600" b="1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E5D52925-5F66-801F-342B-46CA02F706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100" y="4142991"/>
                <a:ext cx="2930156" cy="513752"/>
              </a:xfrm>
              <a:prstGeom prst="wedgeRectCallout">
                <a:avLst>
                  <a:gd name="adj1" fmla="val 1089"/>
                  <a:gd name="adj2" fmla="val 70551"/>
                </a:avLst>
              </a:prstGeom>
              <a:blipFill>
                <a:blip r:embed="rId24"/>
                <a:stretch>
                  <a:fillRect l="-1037" t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AEB1FB-0411-DDDF-8B69-F908D7F0BB52}"/>
                  </a:ext>
                </a:extLst>
              </p:cNvPr>
              <p:cNvSpPr txBox="1"/>
              <p:nvPr/>
            </p:nvSpPr>
            <p:spPr>
              <a:xfrm>
                <a:off x="7625390" y="5634740"/>
                <a:ext cx="3008837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rad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rad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IN" sz="24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AEB1FB-0411-DDDF-8B69-F908D7F0B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390" y="5634740"/>
                <a:ext cx="3008837" cy="44723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08D35B73-090F-F0F2-8006-1F596DC28AC8}"/>
              </a:ext>
            </a:extLst>
          </p:cNvPr>
          <p:cNvSpPr/>
          <p:nvPr/>
        </p:nvSpPr>
        <p:spPr>
          <a:xfrm>
            <a:off x="2098815" y="6174186"/>
            <a:ext cx="2039299" cy="513752"/>
          </a:xfrm>
          <a:prstGeom prst="wedgeRectCallout">
            <a:avLst>
              <a:gd name="adj1" fmla="val -42251"/>
              <a:gd name="adj2" fmla="val -73143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Usually pre-defined but can also be learned</a:t>
            </a:r>
            <a:endParaRPr lang="en-IN" sz="1600" b="1" dirty="0">
              <a:solidFill>
                <a:schemeClr val="tx1"/>
              </a:solidFill>
              <a:latin typeface="Abadi Extra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163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7" grpId="0"/>
      <p:bldP spid="78" grpId="0"/>
      <p:bldP spid="79" grpId="0"/>
      <p:bldP spid="80" grpId="0"/>
      <p:bldP spid="81" grpId="0"/>
      <p:bldP spid="82" grpId="0"/>
      <p:bldP spid="90" grpId="0"/>
      <p:bldP spid="93" grpId="0"/>
      <p:bldP spid="94" grpId="0"/>
      <p:bldP spid="9" grpId="0" animBg="1"/>
      <p:bldP spid="3" grpId="0"/>
      <p:bldP spid="10" grpId="0"/>
      <p:bldP spid="12" grpId="0"/>
      <p:bldP spid="13" grpId="0"/>
      <p:bldP spid="14" grpId="0" animBg="1"/>
      <p:bldP spid="15" grpId="0"/>
      <p:bldP spid="17" grpId="0"/>
      <p:bldP spid="25" grpId="0" animBg="1"/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Generating Data by Reversing Diffusion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Abadi ExtraLight" panose="020B0204020104020204" pitchFamily="34" charset="0"/>
                  </a:rPr>
                  <a:t>Reversing the diffusion(red arrows) would enable generating data from pure noise</a:t>
                </a: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To reverse the diffusion, we need the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, i.e.,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  <a:blipFill>
                <a:blip r:embed="rId3"/>
                <a:stretch>
                  <a:fillRect l="-920" t="-1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3ED147-8EBA-B155-EA76-28F88CC9C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028" y="1850323"/>
            <a:ext cx="1188191" cy="119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D0606E-4B91-F3BE-9373-1480B0D5F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4406" y="1861123"/>
            <a:ext cx="1204424" cy="118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0FD667-D2A9-BAE0-4B35-8E054DAC5F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9107" y="1881943"/>
            <a:ext cx="1166400" cy="11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256632-A588-8D92-7DF5-58D4DFD90C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4430" y="1931013"/>
            <a:ext cx="1138930" cy="11389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51B307-6BC0-6F2E-0B31-57F755728D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24093" y="1850322"/>
            <a:ext cx="1132140" cy="11321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4FDA2C-7D75-9C80-E5EB-7D3CDFF1D9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31411" y="1901265"/>
            <a:ext cx="1093344" cy="10881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E71B42-494E-9C08-9171-61E1D2B8EB74}"/>
                  </a:ext>
                </a:extLst>
              </p:cNvPr>
              <p:cNvSpPr txBox="1"/>
              <p:nvPr/>
            </p:nvSpPr>
            <p:spPr>
              <a:xfrm>
                <a:off x="1109631" y="3036192"/>
                <a:ext cx="2468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E71B42-494E-9C08-9171-61E1D2B8E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631" y="3036192"/>
                <a:ext cx="246862" cy="369332"/>
              </a:xfrm>
              <a:prstGeom prst="rect">
                <a:avLst/>
              </a:prstGeom>
              <a:blipFill>
                <a:blip r:embed="rId10"/>
                <a:stretch>
                  <a:fillRect l="-17073" r="-170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5FA642-0869-C2E6-A0F3-EAD2D933B7EE}"/>
                  </a:ext>
                </a:extLst>
              </p:cNvPr>
              <p:cNvSpPr txBox="1"/>
              <p:nvPr/>
            </p:nvSpPr>
            <p:spPr>
              <a:xfrm>
                <a:off x="2586540" y="3036192"/>
                <a:ext cx="3750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5FA642-0869-C2E6-A0F3-EAD2D933B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540" y="3036192"/>
                <a:ext cx="375039" cy="369332"/>
              </a:xfrm>
              <a:prstGeom prst="rect">
                <a:avLst/>
              </a:prstGeom>
              <a:blipFill>
                <a:blip r:embed="rId11"/>
                <a:stretch>
                  <a:fillRect l="-9677" r="-4839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03ADCDA-088B-950F-796E-DD5F74EEED10}"/>
                  </a:ext>
                </a:extLst>
              </p:cNvPr>
              <p:cNvSpPr txBox="1"/>
              <p:nvPr/>
            </p:nvSpPr>
            <p:spPr>
              <a:xfrm>
                <a:off x="4138114" y="3059668"/>
                <a:ext cx="3750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03ADCDA-088B-950F-796E-DD5F74EEE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114" y="3059668"/>
                <a:ext cx="375038" cy="369332"/>
              </a:xfrm>
              <a:prstGeom prst="rect">
                <a:avLst/>
              </a:prstGeom>
              <a:blipFill>
                <a:blip r:embed="rId12"/>
                <a:stretch>
                  <a:fillRect l="-11475" r="-6557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285A8F2-C452-6527-D53B-1B80FF7D6E25}"/>
                  </a:ext>
                </a:extLst>
              </p:cNvPr>
              <p:cNvSpPr txBox="1"/>
              <p:nvPr/>
            </p:nvSpPr>
            <p:spPr>
              <a:xfrm>
                <a:off x="6690995" y="3024881"/>
                <a:ext cx="3458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285A8F2-C452-6527-D53B-1B80FF7D6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995" y="3024881"/>
                <a:ext cx="345800" cy="369332"/>
              </a:xfrm>
              <a:prstGeom prst="rect">
                <a:avLst/>
              </a:prstGeom>
              <a:blipFill>
                <a:blip r:embed="rId13"/>
                <a:stretch>
                  <a:fillRect l="-12500" r="-7143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92F837-2DC0-90CB-3C54-E0B46247D854}"/>
                  </a:ext>
                </a:extLst>
              </p:cNvPr>
              <p:cNvSpPr txBox="1"/>
              <p:nvPr/>
            </p:nvSpPr>
            <p:spPr>
              <a:xfrm>
                <a:off x="9134051" y="2977649"/>
                <a:ext cx="6893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92F837-2DC0-90CB-3C54-E0B46247D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4051" y="2977649"/>
                <a:ext cx="689355" cy="369332"/>
              </a:xfrm>
              <a:prstGeom prst="rect">
                <a:avLst/>
              </a:prstGeom>
              <a:blipFill>
                <a:blip r:embed="rId14"/>
                <a:stretch>
                  <a:fillRect l="-6195" r="-3540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954B570-FA4F-445A-4309-B159B2526AF2}"/>
                  </a:ext>
                </a:extLst>
              </p:cNvPr>
              <p:cNvSpPr txBox="1"/>
              <p:nvPr/>
            </p:nvSpPr>
            <p:spPr>
              <a:xfrm>
                <a:off x="10800399" y="2977649"/>
                <a:ext cx="3960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954B570-FA4F-445A-4309-B159B2526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399" y="2977649"/>
                <a:ext cx="396006" cy="369332"/>
              </a:xfrm>
              <a:prstGeom prst="rect">
                <a:avLst/>
              </a:prstGeom>
              <a:blipFill>
                <a:blip r:embed="rId15"/>
                <a:stretch>
                  <a:fillRect l="-10769" r="-6154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F0C29CB-789E-C29E-3C80-AD62467666F5}"/>
              </a:ext>
            </a:extLst>
          </p:cNvPr>
          <p:cNvCxnSpPr>
            <a:cxnSpLocks/>
          </p:cNvCxnSpPr>
          <p:nvPr/>
        </p:nvCxnSpPr>
        <p:spPr>
          <a:xfrm>
            <a:off x="1927094" y="2135398"/>
            <a:ext cx="257187" cy="5400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B8823AD-A491-C421-8B3A-84AC4A125F74}"/>
              </a:ext>
            </a:extLst>
          </p:cNvPr>
          <p:cNvCxnSpPr/>
          <p:nvPr/>
        </p:nvCxnSpPr>
        <p:spPr>
          <a:xfrm>
            <a:off x="3430677" y="2150846"/>
            <a:ext cx="257187" cy="5400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092274F-0FA2-B9C4-9FF9-67A90BFC0AD7}"/>
              </a:ext>
            </a:extLst>
          </p:cNvPr>
          <p:cNvCxnSpPr/>
          <p:nvPr/>
        </p:nvCxnSpPr>
        <p:spPr>
          <a:xfrm>
            <a:off x="10007594" y="2163727"/>
            <a:ext cx="257187" cy="5400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C143682-7366-C341-CE44-578B628EDAAF}"/>
              </a:ext>
            </a:extLst>
          </p:cNvPr>
          <p:cNvCxnSpPr/>
          <p:nvPr/>
        </p:nvCxnSpPr>
        <p:spPr>
          <a:xfrm>
            <a:off x="4973503" y="2169127"/>
            <a:ext cx="1162050" cy="0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C6B371B-FFFA-9A75-B571-1AA1F00630CF}"/>
              </a:ext>
            </a:extLst>
          </p:cNvPr>
          <p:cNvCxnSpPr/>
          <p:nvPr/>
        </p:nvCxnSpPr>
        <p:spPr>
          <a:xfrm>
            <a:off x="7525184" y="2181219"/>
            <a:ext cx="1162050" cy="0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728FC68-B41D-CA3E-F8F5-237B906E88F0}"/>
              </a:ext>
            </a:extLst>
          </p:cNvPr>
          <p:cNvCxnSpPr/>
          <p:nvPr/>
        </p:nvCxnSpPr>
        <p:spPr>
          <a:xfrm>
            <a:off x="4973503" y="2731102"/>
            <a:ext cx="116205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945B10-C48F-C60F-AD6B-8F906BC48A5C}"/>
              </a:ext>
            </a:extLst>
          </p:cNvPr>
          <p:cNvCxnSpPr/>
          <p:nvPr/>
        </p:nvCxnSpPr>
        <p:spPr>
          <a:xfrm>
            <a:off x="7525184" y="2731102"/>
            <a:ext cx="116205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1A02379-538B-178A-5333-1AC5C00F4FD1}"/>
              </a:ext>
            </a:extLst>
          </p:cNvPr>
          <p:cNvCxnSpPr>
            <a:cxnSpLocks/>
          </p:cNvCxnSpPr>
          <p:nvPr/>
        </p:nvCxnSpPr>
        <p:spPr>
          <a:xfrm flipH="1">
            <a:off x="9974980" y="2731102"/>
            <a:ext cx="322413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C157E56-A322-C395-72C2-124615D7005D}"/>
              </a:ext>
            </a:extLst>
          </p:cNvPr>
          <p:cNvCxnSpPr>
            <a:cxnSpLocks/>
          </p:cNvCxnSpPr>
          <p:nvPr/>
        </p:nvCxnSpPr>
        <p:spPr>
          <a:xfrm flipH="1">
            <a:off x="3356694" y="2719004"/>
            <a:ext cx="322413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3A702ED-BDEC-9350-3303-E2660972EFBC}"/>
              </a:ext>
            </a:extLst>
          </p:cNvPr>
          <p:cNvCxnSpPr>
            <a:cxnSpLocks/>
          </p:cNvCxnSpPr>
          <p:nvPr/>
        </p:nvCxnSpPr>
        <p:spPr>
          <a:xfrm flipH="1">
            <a:off x="1861868" y="2716431"/>
            <a:ext cx="322413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4F994DB-97AC-33F0-40E8-132AF82DF698}"/>
                  </a:ext>
                </a:extLst>
              </p:cNvPr>
              <p:cNvSpPr txBox="1"/>
              <p:nvPr/>
            </p:nvSpPr>
            <p:spPr>
              <a:xfrm>
                <a:off x="3162038" y="4267575"/>
                <a:ext cx="5328125" cy="9779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N" sz="3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4F994DB-97AC-33F0-40E8-132AF82DF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038" y="4267575"/>
                <a:ext cx="5328125" cy="97796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DE8BCF46-362F-7D77-E6E4-76E8243257F5}"/>
              </a:ext>
            </a:extLst>
          </p:cNvPr>
          <p:cNvSpPr/>
          <p:nvPr/>
        </p:nvSpPr>
        <p:spPr>
          <a:xfrm>
            <a:off x="6699463" y="4267869"/>
            <a:ext cx="1729028" cy="488686"/>
          </a:xfrm>
          <a:prstGeom prst="rect">
            <a:avLst/>
          </a:prstGeom>
          <a:solidFill>
            <a:srgbClr val="288851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25EBF9F-AD00-DE93-A42A-AA25F5853681}"/>
              </a:ext>
            </a:extLst>
          </p:cNvPr>
          <p:cNvSpPr/>
          <p:nvPr/>
        </p:nvSpPr>
        <p:spPr>
          <a:xfrm>
            <a:off x="5448734" y="4288395"/>
            <a:ext cx="1228725" cy="488686"/>
          </a:xfrm>
          <a:prstGeom prst="rect">
            <a:avLst/>
          </a:prstGeom>
          <a:solidFill>
            <a:srgbClr val="FF0000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A19ACD6-9EDB-E1B7-6E65-30B349E1C403}"/>
              </a:ext>
            </a:extLst>
          </p:cNvPr>
          <p:cNvSpPr/>
          <p:nvPr/>
        </p:nvSpPr>
        <p:spPr>
          <a:xfrm>
            <a:off x="6448426" y="4777669"/>
            <a:ext cx="873402" cy="488686"/>
          </a:xfrm>
          <a:prstGeom prst="rect">
            <a:avLst/>
          </a:prstGeom>
          <a:solidFill>
            <a:srgbClr val="FF0000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976865A-EDC9-9D5F-2D78-143A4C72F18B}"/>
                  </a:ext>
                </a:extLst>
              </p:cNvPr>
              <p:cNvSpPr txBox="1"/>
              <p:nvPr/>
            </p:nvSpPr>
            <p:spPr>
              <a:xfrm>
                <a:off x="3634439" y="5470009"/>
                <a:ext cx="4218271" cy="12109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IN" sz="30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976865A-EDC9-9D5F-2D78-143A4C72F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439" y="5470009"/>
                <a:ext cx="4218271" cy="121090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Speech Bubble: Rectangle 40">
                <a:extLst>
                  <a:ext uri="{FF2B5EF4-FFF2-40B4-BE49-F238E27FC236}">
                    <a16:creationId xmlns:a16="http://schemas.microsoft.com/office/drawing/2014/main" id="{11EF8434-F205-1521-4917-D4EB33B57DBF}"/>
                  </a:ext>
                </a:extLst>
              </p:cNvPr>
              <p:cNvSpPr/>
              <p:nvPr/>
            </p:nvSpPr>
            <p:spPr>
              <a:xfrm>
                <a:off x="7835766" y="5056951"/>
                <a:ext cx="2951308" cy="785084"/>
              </a:xfrm>
              <a:prstGeom prst="wedgeRectCallout">
                <a:avLst>
                  <a:gd name="adj1" fmla="val -49456"/>
                  <a:gd name="adj2" fmla="val 7419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Since the true data distribution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is not known, we can’t compute this integral</a:t>
                </a:r>
              </a:p>
            </p:txBody>
          </p:sp>
        </mc:Choice>
        <mc:Fallback xmlns="">
          <p:sp>
            <p:nvSpPr>
              <p:cNvPr id="41" name="Speech Bubble: Rectangle 40">
                <a:extLst>
                  <a:ext uri="{FF2B5EF4-FFF2-40B4-BE49-F238E27FC236}">
                    <a16:creationId xmlns:a16="http://schemas.microsoft.com/office/drawing/2014/main" id="{11EF8434-F205-1521-4917-D4EB33B57D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766" y="5056951"/>
                <a:ext cx="2951308" cy="785084"/>
              </a:xfrm>
              <a:prstGeom prst="wedgeRectCallout">
                <a:avLst>
                  <a:gd name="adj1" fmla="val -49456"/>
                  <a:gd name="adj2" fmla="val 74191"/>
                </a:avLst>
              </a:prstGeom>
              <a:blipFill>
                <a:blip r:embed="rId18"/>
                <a:stretch>
                  <a:fillRect t="-365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E9127C81-A9FF-68D8-A030-8B543E881CAF}"/>
              </a:ext>
            </a:extLst>
          </p:cNvPr>
          <p:cNvSpPr/>
          <p:nvPr/>
        </p:nvSpPr>
        <p:spPr>
          <a:xfrm>
            <a:off x="3634439" y="5752985"/>
            <a:ext cx="958055" cy="488686"/>
          </a:xfrm>
          <a:prstGeom prst="rect">
            <a:avLst/>
          </a:prstGeom>
          <a:solidFill>
            <a:srgbClr val="FF0000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3" name="Speech Bubble: Rectangle 42">
            <a:extLst>
              <a:ext uri="{FF2B5EF4-FFF2-40B4-BE49-F238E27FC236}">
                <a16:creationId xmlns:a16="http://schemas.microsoft.com/office/drawing/2014/main" id="{13176BF4-92F3-C661-DC94-CB3E77C0403E}"/>
              </a:ext>
            </a:extLst>
          </p:cNvPr>
          <p:cNvSpPr/>
          <p:nvPr/>
        </p:nvSpPr>
        <p:spPr>
          <a:xfrm>
            <a:off x="1454937" y="4204727"/>
            <a:ext cx="1458688" cy="472323"/>
          </a:xfrm>
          <a:prstGeom prst="wedgeRectCallout">
            <a:avLst>
              <a:gd name="adj1" fmla="val 72270"/>
              <a:gd name="adj2" fmla="val 6696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The denoising distribution</a:t>
            </a:r>
            <a:endParaRPr lang="en-IN" sz="1600" dirty="0">
              <a:solidFill>
                <a:schemeClr val="tx1"/>
              </a:solidFill>
              <a:latin typeface="Abadi Extra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Speech Bubble: Rectangle 37">
                <a:extLst>
                  <a:ext uri="{FF2B5EF4-FFF2-40B4-BE49-F238E27FC236}">
                    <a16:creationId xmlns:a16="http://schemas.microsoft.com/office/drawing/2014/main" id="{205F6A17-E41E-3F44-79CF-5C37796459AB}"/>
                  </a:ext>
                </a:extLst>
              </p:cNvPr>
              <p:cNvSpPr/>
              <p:nvPr/>
            </p:nvSpPr>
            <p:spPr>
              <a:xfrm>
                <a:off x="823976" y="4816654"/>
                <a:ext cx="2010921" cy="785084"/>
              </a:xfrm>
              <a:prstGeom prst="wedgeRectCallout">
                <a:avLst>
                  <a:gd name="adj1" fmla="val 43271"/>
                  <a:gd name="adj2" fmla="val -6897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Intractable because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are difficult to compute</a:t>
                </a:r>
                <a:endParaRPr lang="en-IN" sz="1600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8" name="Speech Bubble: Rectangle 37">
                <a:extLst>
                  <a:ext uri="{FF2B5EF4-FFF2-40B4-BE49-F238E27FC236}">
                    <a16:creationId xmlns:a16="http://schemas.microsoft.com/office/drawing/2014/main" id="{205F6A17-E41E-3F44-79CF-5C37796459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976" y="4816654"/>
                <a:ext cx="2010921" cy="785084"/>
              </a:xfrm>
              <a:prstGeom prst="wedgeRectCallout">
                <a:avLst>
                  <a:gd name="adj1" fmla="val 43271"/>
                  <a:gd name="adj2" fmla="val -68972"/>
                </a:avLst>
              </a:prstGeom>
              <a:blipFill>
                <a:blip r:embed="rId19"/>
                <a:stretch>
                  <a:fillRect l="-1201" r="-3303" b="-886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3431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27" grpId="0"/>
      <p:bldP spid="35" grpId="0" animBg="1"/>
      <p:bldP spid="36" grpId="0" animBg="1"/>
      <p:bldP spid="37" grpId="0" animBg="1"/>
      <p:bldP spid="40" grpId="0"/>
      <p:bldP spid="41" grpId="0" animBg="1"/>
      <p:bldP spid="42" grpId="0" animBg="1"/>
      <p:bldP spid="43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1666A1CA-018E-EBE9-9D66-5BC4E4CFC799}"/>
              </a:ext>
            </a:extLst>
          </p:cNvPr>
          <p:cNvSpPr/>
          <p:nvPr/>
        </p:nvSpPr>
        <p:spPr>
          <a:xfrm>
            <a:off x="7518612" y="4880449"/>
            <a:ext cx="3935265" cy="1110775"/>
          </a:xfrm>
          <a:prstGeom prst="rect">
            <a:avLst/>
          </a:prstGeom>
          <a:solidFill>
            <a:schemeClr val="accent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Towards a Tractable Reverse Diffusion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Abadi ExtraLight" panose="020B0204020104020204" pitchFamily="34" charset="0"/>
                  </a:rPr>
                  <a:t>Although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Abadi ExtraLight" panose="020B0204020104020204" pitchFamily="34" charset="0"/>
                  </a:rPr>
                  <a:t> isn’t tractable, the following distribution is tractable</a:t>
                </a: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Reason: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are Gaussians,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is Gaussian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  <a:blipFill>
                <a:blip r:embed="rId3"/>
                <a:stretch>
                  <a:fillRect l="-920" t="-1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4F994DB-97AC-33F0-40E8-132AF82DF698}"/>
                  </a:ext>
                </a:extLst>
              </p:cNvPr>
              <p:cNvSpPr txBox="1"/>
              <p:nvPr/>
            </p:nvSpPr>
            <p:spPr>
              <a:xfrm>
                <a:off x="2668433" y="1640566"/>
                <a:ext cx="5602879" cy="847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N" sz="2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4F994DB-97AC-33F0-40E8-132AF82DF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433" y="1640566"/>
                <a:ext cx="5602879" cy="8475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2B8EBFD-3A54-5143-CB8A-F653C9C30D8E}"/>
                  </a:ext>
                </a:extLst>
              </p:cNvPr>
              <p:cNvSpPr txBox="1"/>
              <p:nvPr/>
            </p:nvSpPr>
            <p:spPr>
              <a:xfrm>
                <a:off x="4555921" y="2631987"/>
                <a:ext cx="3415166" cy="847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N" sz="2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2B8EBFD-3A54-5143-CB8A-F653C9C30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921" y="2631987"/>
                <a:ext cx="3415166" cy="8475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26A1918-C3BD-5558-6F7B-B7C82B3CA0C0}"/>
                  </a:ext>
                </a:extLst>
              </p:cNvPr>
              <p:cNvSpPr txBox="1"/>
              <p:nvPr/>
            </p:nvSpPr>
            <p:spPr>
              <a:xfrm>
                <a:off x="890986" y="4236372"/>
                <a:ext cx="6789616" cy="495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𝐈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2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26A1918-C3BD-5558-6F7B-B7C82B3CA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986" y="4236372"/>
                <a:ext cx="6789616" cy="495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CFB05E3-18C8-6D7C-7EF3-4DB65E2BAB46}"/>
                  </a:ext>
                </a:extLst>
              </p:cNvPr>
              <p:cNvSpPr txBox="1"/>
              <p:nvPr/>
            </p:nvSpPr>
            <p:spPr>
              <a:xfrm>
                <a:off x="1240121" y="4977714"/>
                <a:ext cx="6312626" cy="8549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rad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 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rad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CFB05E3-18C8-6D7C-7EF3-4DB65E2BAB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121" y="4977714"/>
                <a:ext cx="6312626" cy="8549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FFCDB18-E5E9-A8B1-9D00-C1694ED8B5BB}"/>
                  </a:ext>
                </a:extLst>
              </p:cNvPr>
              <p:cNvSpPr txBox="1"/>
              <p:nvPr/>
            </p:nvSpPr>
            <p:spPr>
              <a:xfrm>
                <a:off x="2054074" y="5797217"/>
                <a:ext cx="2763705" cy="829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600" b="0" i="1" smtClean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600" b="0" i="1" smtClean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600" b="0" i="1" smtClean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sz="26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FFCDB18-E5E9-A8B1-9D00-C1694ED8B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074" y="5797217"/>
                <a:ext cx="2763705" cy="8297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409756E-E415-F162-0298-22842435F52D}"/>
                  </a:ext>
                </a:extLst>
              </p:cNvPr>
              <p:cNvSpPr txBox="1"/>
              <p:nvPr/>
            </p:nvSpPr>
            <p:spPr>
              <a:xfrm>
                <a:off x="7451372" y="4925552"/>
                <a:ext cx="3776482" cy="959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𝝐</m:t>
                          </m:r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409756E-E415-F162-0298-22842435F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1372" y="4925552"/>
                <a:ext cx="3776482" cy="9592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Speech Bubble: Rectangle 43">
                <a:extLst>
                  <a:ext uri="{FF2B5EF4-FFF2-40B4-BE49-F238E27FC236}">
                    <a16:creationId xmlns:a16="http://schemas.microsoft.com/office/drawing/2014/main" id="{5B296AB4-5A9F-8B73-F0FA-5080B7A508C2}"/>
                  </a:ext>
                </a:extLst>
              </p:cNvPr>
              <p:cNvSpPr/>
              <p:nvPr/>
            </p:nvSpPr>
            <p:spPr>
              <a:xfrm>
                <a:off x="7879612" y="4226013"/>
                <a:ext cx="4126250" cy="516494"/>
              </a:xfrm>
              <a:prstGeom prst="wedgeRectCallout">
                <a:avLst>
                  <a:gd name="adj1" fmla="val -37019"/>
                  <a:gd name="adj2" fmla="val 82425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Using</a:t>
                </a:r>
                <a:r>
                  <a:rPr lang="en-US" sz="16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rad>
                      </m:den>
                    </m:f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</a:rPr>
                  <a:t> 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𝝐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𝐈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4" name="Speech Bubble: Rectangle 43">
                <a:extLst>
                  <a:ext uri="{FF2B5EF4-FFF2-40B4-BE49-F238E27FC236}">
                    <a16:creationId xmlns:a16="http://schemas.microsoft.com/office/drawing/2014/main" id="{5B296AB4-5A9F-8B73-F0FA-5080B7A508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9612" y="4226013"/>
                <a:ext cx="4126250" cy="516494"/>
              </a:xfrm>
              <a:prstGeom prst="wedgeRectCallout">
                <a:avLst>
                  <a:gd name="adj1" fmla="val -37019"/>
                  <a:gd name="adj2" fmla="val 82425"/>
                </a:avLst>
              </a:prstGeom>
              <a:blipFill>
                <a:blip r:embed="rId10"/>
                <a:stretch>
                  <a:fillRect l="-73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0981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7" grpId="0"/>
      <p:bldP spid="24" grpId="0"/>
      <p:bldP spid="30" grpId="0"/>
      <p:bldP spid="31" grpId="0"/>
      <p:bldP spid="32" grpId="0"/>
      <p:bldP spid="33" grpId="0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57F3890-A3C8-0CFF-178E-41B4299FB75B}"/>
              </a:ext>
            </a:extLst>
          </p:cNvPr>
          <p:cNvSpPr/>
          <p:nvPr/>
        </p:nvSpPr>
        <p:spPr>
          <a:xfrm>
            <a:off x="2102726" y="2115205"/>
            <a:ext cx="4259120" cy="933955"/>
          </a:xfrm>
          <a:prstGeom prst="rect">
            <a:avLst/>
          </a:prstGeom>
          <a:solidFill>
            <a:schemeClr val="accent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Towards a Tractable Reverse Diffusion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Abadi ExtraLight" panose="020B0204020104020204" pitchFamily="34" charset="0"/>
                  </a:rPr>
                  <a:t>We saw that the reverse diffusion distribution is the Gaussian</a:t>
                </a: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Abadi ExtraLight" panose="020B0204020104020204" pitchFamily="34" charset="0"/>
                  </a:rPr>
                  <a:t>Let’s approximate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by another Gaussian that doesn’t depend 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Usually,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is chosen to be spherical. A popular choice: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𝐈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</a:t>
                </a: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The mean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is defined to mimic the form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IN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  <a:blipFill>
                <a:blip r:embed="rId3"/>
                <a:stretch>
                  <a:fillRect l="-920" t="-1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26A1918-C3BD-5558-6F7B-B7C82B3CA0C0}"/>
                  </a:ext>
                </a:extLst>
              </p:cNvPr>
              <p:cNvSpPr txBox="1"/>
              <p:nvPr/>
            </p:nvSpPr>
            <p:spPr>
              <a:xfrm>
                <a:off x="1162859" y="1617985"/>
                <a:ext cx="6077818" cy="4337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𝐈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26A1918-C3BD-5558-6F7B-B7C82B3CA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859" y="1617985"/>
                <a:ext cx="6077818" cy="4337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CFB05E3-18C8-6D7C-7EF3-4DB65E2BAB46}"/>
                  </a:ext>
                </a:extLst>
              </p:cNvPr>
              <p:cNvSpPr txBox="1"/>
              <p:nvPr/>
            </p:nvSpPr>
            <p:spPr>
              <a:xfrm>
                <a:off x="2041689" y="2151297"/>
                <a:ext cx="4129849" cy="7993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𝝐</m:t>
                          </m:r>
                        </m:e>
                      </m:d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CFB05E3-18C8-6D7C-7EF3-4DB65E2BAB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689" y="2151297"/>
                <a:ext cx="4129849" cy="7993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4E96B47-7609-1809-0761-199E3122FC4E}"/>
              </a:ext>
            </a:extLst>
          </p:cNvPr>
          <p:cNvSpPr txBox="1"/>
          <p:nvPr/>
        </p:nvSpPr>
        <p:spPr>
          <a:xfrm>
            <a:off x="605207" y="2359272"/>
            <a:ext cx="915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badi ExtraLight" panose="020B0204020104020204" pitchFamily="34" charset="0"/>
              </a:rPr>
              <a:t>where</a:t>
            </a:r>
            <a:endParaRPr lang="en-IN" sz="2400" dirty="0">
              <a:latin typeface="Abadi Extra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1E942E-2462-2806-E2FE-D34D9E7EC5CC}"/>
                  </a:ext>
                </a:extLst>
              </p:cNvPr>
              <p:cNvSpPr txBox="1"/>
              <p:nvPr/>
            </p:nvSpPr>
            <p:spPr>
              <a:xfrm>
                <a:off x="2171994" y="3744078"/>
                <a:ext cx="72424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1E942E-2462-2806-E2FE-D34D9E7EC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994" y="3744078"/>
                <a:ext cx="7242432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D31BC3-18D7-EC46-5BD5-FF3540C63E7C}"/>
                  </a:ext>
                </a:extLst>
              </p:cNvPr>
              <p:cNvSpPr txBox="1"/>
              <p:nvPr/>
            </p:nvSpPr>
            <p:spPr>
              <a:xfrm>
                <a:off x="2754302" y="5503192"/>
                <a:ext cx="6341608" cy="959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D31BC3-18D7-EC46-5BD5-FF3540C63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302" y="5503192"/>
                <a:ext cx="6341608" cy="9592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66BD558F-5B7D-F82F-87C8-E01F16E02483}"/>
              </a:ext>
            </a:extLst>
          </p:cNvPr>
          <p:cNvSpPr/>
          <p:nvPr/>
        </p:nvSpPr>
        <p:spPr>
          <a:xfrm>
            <a:off x="2754301" y="5429395"/>
            <a:ext cx="6341607" cy="1130796"/>
          </a:xfrm>
          <a:prstGeom prst="rect">
            <a:avLst/>
          </a:prstGeom>
          <a:solidFill>
            <a:schemeClr val="accent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2AF3E1-5B7A-56D4-6566-F3038B2A09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48533" y="1995133"/>
            <a:ext cx="1010687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7439E9DB-333F-83CC-7F7E-1B67C8B0D67C}"/>
                  </a:ext>
                </a:extLst>
              </p:cNvPr>
              <p:cNvSpPr/>
              <p:nvPr/>
            </p:nvSpPr>
            <p:spPr>
              <a:xfrm>
                <a:off x="7294880" y="1761425"/>
                <a:ext cx="3599450" cy="1403483"/>
              </a:xfrm>
              <a:prstGeom prst="wedgeRectCallout">
                <a:avLst>
                  <a:gd name="adj1" fmla="val 61273"/>
                  <a:gd name="adj2" fmla="val 241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Issue: At generation time, we don’t have </a:t>
                </a:r>
                <a14:m>
                  <m:oMath xmlns:m="http://schemas.openxmlformats.org/officeDocument/2006/math">
                    <m:r>
                      <a:rPr lang="en-IN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(the goal is to generate </a:t>
                </a:r>
                <a14:m>
                  <m:oMath xmlns:m="http://schemas.openxmlformats.org/officeDocument/2006/math">
                    <m:r>
                      <a:rPr lang="en-IN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which is only available for training data) so </a:t>
                </a:r>
                <a:r>
                  <a:rPr lang="en-IN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we can’t use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 at generation time </a:t>
                </a:r>
                <a:r>
                  <a:rPr lang="en-IN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since it depends on </a:t>
                </a:r>
                <a14:m>
                  <m:oMath xmlns:m="http://schemas.openxmlformats.org/officeDocument/2006/math">
                    <m:r>
                      <a:rPr lang="en-IN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IN" b="1" dirty="0">
                  <a:solidFill>
                    <a:srgbClr val="0000FF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7439E9DB-333F-83CC-7F7E-1B67C8B0D6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880" y="1761425"/>
                <a:ext cx="3599450" cy="1403483"/>
              </a:xfrm>
              <a:prstGeom prst="wedgeRectCallout">
                <a:avLst>
                  <a:gd name="adj1" fmla="val 61273"/>
                  <a:gd name="adj2" fmla="val 2416"/>
                </a:avLst>
              </a:prstGeom>
              <a:blipFill>
                <a:blip r:embed="rId9"/>
                <a:stretch>
                  <a:fillRect l="-1207" t="-3863" b="-815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570C2BF9-D5B7-71A3-D635-0192213D36EE}"/>
                  </a:ext>
                </a:extLst>
              </p:cNvPr>
              <p:cNvSpPr/>
              <p:nvPr/>
            </p:nvSpPr>
            <p:spPr>
              <a:xfrm>
                <a:off x="9414426" y="5046249"/>
                <a:ext cx="2570510" cy="1354396"/>
              </a:xfrm>
              <a:prstGeom prst="wedgeRectCallout">
                <a:avLst>
                  <a:gd name="adj1" fmla="val -70183"/>
                  <a:gd name="adj2" fmla="val 1850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Our goal will be to model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as a neural network which predicts the noise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IN" b="1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 </a:t>
                </a:r>
                <a:r>
                  <a:rPr lang="en-IN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which was added to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b="1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</a:t>
                </a:r>
                <a:r>
                  <a:rPr lang="en-IN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to get its noisy version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IN" b="1" dirty="0">
                  <a:solidFill>
                    <a:srgbClr val="0000FF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570C2BF9-D5B7-71A3-D635-0192213D36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4426" y="5046249"/>
                <a:ext cx="2570510" cy="1354396"/>
              </a:xfrm>
              <a:prstGeom prst="wedgeRectCallout">
                <a:avLst>
                  <a:gd name="adj1" fmla="val -70183"/>
                  <a:gd name="adj2" fmla="val 18501"/>
                </a:avLst>
              </a:prstGeom>
              <a:blipFill>
                <a:blip r:embed="rId10"/>
                <a:stretch>
                  <a:fillRect t="-6222" b="-1022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051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/>
      <p:bldP spid="31" grpId="0"/>
      <p:bldP spid="3" grpId="0"/>
      <p:bldP spid="5" grpId="0"/>
      <p:bldP spid="6" grpId="0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Noise Predictor Network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Abadi ExtraLight" panose="020B0204020104020204" pitchFamily="34" charset="0"/>
                  </a:rPr>
                  <a:t>A “U-net” model (a neural net) is commonly used as the noise predictor network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An embedding (positional embedding) of the time-step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is fed into the residual blocks of the U-net architecture</a:t>
                </a:r>
              </a:p>
              <a:p>
                <a:pPr marL="457200" lvl="1" indent="0">
                  <a:buNone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  <a:blipFill>
                <a:blip r:embed="rId3"/>
                <a:stretch>
                  <a:fillRect l="-920" t="-1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75FFBC17-2992-1ACF-18BA-F0F20FB94856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CA8B67-A175-2392-DBD1-E1DE07722226}"/>
              </a:ext>
            </a:extLst>
          </p:cNvPr>
          <p:cNvSpPr txBox="1"/>
          <p:nvPr/>
        </p:nvSpPr>
        <p:spPr>
          <a:xfrm>
            <a:off x="0" y="6558530"/>
            <a:ext cx="17924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Figure source: </a:t>
            </a:r>
            <a:r>
              <a:rPr lang="en-US" sz="1100" dirty="0" err="1"/>
              <a:t>Arash</a:t>
            </a:r>
            <a:r>
              <a:rPr lang="en-US" sz="1100" dirty="0"/>
              <a:t> Vahdat</a:t>
            </a:r>
            <a:endParaRPr lang="en-IN" sz="1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EC1A9D-93AD-027F-9D0E-216C93072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6024" y="2406417"/>
            <a:ext cx="6463482" cy="217853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7456675-1DCC-F307-6427-C27888A84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79" y="2292939"/>
            <a:ext cx="3334805" cy="227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5B6601AC-C4E3-6256-A4A7-A7E257412E07}"/>
              </a:ext>
            </a:extLst>
          </p:cNvPr>
          <p:cNvSpPr/>
          <p:nvPr/>
        </p:nvSpPr>
        <p:spPr>
          <a:xfrm>
            <a:off x="7338475" y="1901228"/>
            <a:ext cx="1434333" cy="505189"/>
          </a:xfrm>
          <a:prstGeom prst="wedgeRectCallout">
            <a:avLst>
              <a:gd name="adj1" fmla="val -3385"/>
              <a:gd name="adj2" fmla="val 8660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U-net used in a diffusion model</a:t>
            </a:r>
            <a:endParaRPr lang="en-IN" sz="1600" dirty="0">
              <a:solidFill>
                <a:schemeClr val="tx1"/>
              </a:solidFill>
              <a:latin typeface="Abadi ExtraLight" panose="020B0204020104020204" pitchFamily="34" charset="0"/>
            </a:endParaRP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46725684-7BB3-216F-0986-4AA4586D3764}"/>
              </a:ext>
            </a:extLst>
          </p:cNvPr>
          <p:cNvSpPr/>
          <p:nvPr/>
        </p:nvSpPr>
        <p:spPr>
          <a:xfrm>
            <a:off x="1741924" y="2027976"/>
            <a:ext cx="1434333" cy="365337"/>
          </a:xfrm>
          <a:prstGeom prst="wedgeRectCallout">
            <a:avLst>
              <a:gd name="adj1" fmla="val -3385"/>
              <a:gd name="adj2" fmla="val 8660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A typical U-net</a:t>
            </a:r>
            <a:endParaRPr lang="en-IN" sz="1600" dirty="0">
              <a:solidFill>
                <a:schemeClr val="tx1"/>
              </a:solidFill>
              <a:latin typeface="Abadi Extra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C856D5C5-F898-6365-51F5-98931973943F}"/>
                  </a:ext>
                </a:extLst>
              </p:cNvPr>
              <p:cNvSpPr/>
              <p:nvPr/>
            </p:nvSpPr>
            <p:spPr>
              <a:xfrm>
                <a:off x="5085783" y="1958049"/>
                <a:ext cx="1434333" cy="505189"/>
              </a:xfrm>
              <a:prstGeom prst="wedgeRectCallout">
                <a:avLst>
                  <a:gd name="adj1" fmla="val -3385"/>
                  <a:gd name="adj2" fmla="val 8660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Noisy image at time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C856D5C5-F898-6365-51F5-9893197394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783" y="1958049"/>
                <a:ext cx="1434333" cy="505189"/>
              </a:xfrm>
              <a:prstGeom prst="wedgeRectCallout">
                <a:avLst>
                  <a:gd name="adj1" fmla="val -3385"/>
                  <a:gd name="adj2" fmla="val 86606"/>
                </a:avLst>
              </a:prstGeom>
              <a:blipFill>
                <a:blip r:embed="rId6"/>
                <a:stretch>
                  <a:fillRect l="-1674" t="-6780" r="-41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5B6CC13B-C515-1A01-A603-61DD99A31C3B}"/>
              </a:ext>
            </a:extLst>
          </p:cNvPr>
          <p:cNvSpPr/>
          <p:nvPr/>
        </p:nvSpPr>
        <p:spPr>
          <a:xfrm>
            <a:off x="10207290" y="2014218"/>
            <a:ext cx="1434333" cy="505189"/>
          </a:xfrm>
          <a:prstGeom prst="wedgeRectCallout">
            <a:avLst>
              <a:gd name="adj1" fmla="val -3385"/>
              <a:gd name="adj2" fmla="val 8660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Predicted noise</a:t>
            </a:r>
            <a:endParaRPr lang="en-IN" sz="1600" dirty="0">
              <a:solidFill>
                <a:schemeClr val="tx1"/>
              </a:solidFill>
              <a:latin typeface="Abadi Extra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7B9F6DD-9E95-7974-AF6D-6692A621F46A}"/>
                  </a:ext>
                </a:extLst>
              </p:cNvPr>
              <p:cNvSpPr/>
              <p:nvPr/>
            </p:nvSpPr>
            <p:spPr>
              <a:xfrm>
                <a:off x="6654297" y="3060071"/>
                <a:ext cx="247247" cy="1955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7B9F6DD-9E95-7974-AF6D-6692A621F4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297" y="3060071"/>
                <a:ext cx="247247" cy="195518"/>
              </a:xfrm>
              <a:prstGeom prst="rect">
                <a:avLst/>
              </a:prstGeom>
              <a:blipFill>
                <a:blip r:embed="rId7"/>
                <a:stretch>
                  <a:fillRect l="-21429" b="-3823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614F894-25E9-D7D2-8840-A14FCD82B926}"/>
                  </a:ext>
                </a:extLst>
              </p:cNvPr>
              <p:cNvSpPr/>
              <p:nvPr/>
            </p:nvSpPr>
            <p:spPr>
              <a:xfrm>
                <a:off x="9881365" y="3060071"/>
                <a:ext cx="651849" cy="1955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i="1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i="1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i="1" dirty="0" err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400" i="1" dirty="0" err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i="1" dirty="0" err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614F894-25E9-D7D2-8840-A14FCD82B9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1365" y="3060071"/>
                <a:ext cx="651849" cy="195518"/>
              </a:xfrm>
              <a:prstGeom prst="rect">
                <a:avLst/>
              </a:prstGeom>
              <a:blipFill>
                <a:blip r:embed="rId8"/>
                <a:stretch>
                  <a:fillRect l="-19266" r="-15596" b="-3529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0761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1F41E-AADA-B2E2-4BFF-D2B2943FB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A2EB4-A2BF-C08F-6170-B9FC8B137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Denoising Diffusion Model: The Training Algo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FE0F12-01FF-B790-A5C0-3F1A46EB3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38" y="1130786"/>
            <a:ext cx="11933537" cy="56574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badi ExtraLight" panose="020B0204020104020204" pitchFamily="34" charset="0"/>
              </a:rPr>
              <a:t>The overall training algo is as follows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0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Light" panose="020B0204020104020204" pitchFamily="34" charset="0"/>
            </a:endParaRPr>
          </a:p>
          <a:p>
            <a:pPr marL="457200" lvl="1" indent="0">
              <a:buNone/>
            </a:pPr>
            <a:endParaRPr lang="en-IN" dirty="0">
              <a:latin typeface="Abadi ExtraLight" panose="020B0204020104020204" pitchFamily="34" charset="0"/>
            </a:endParaRPr>
          </a:p>
          <a:p>
            <a:pPr marL="457200" lvl="1" indent="0">
              <a:buNone/>
            </a:pPr>
            <a:endParaRPr lang="en-IN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Light" panose="020B0204020104020204" pitchFamily="34" charset="0"/>
            </a:endParaRPr>
          </a:p>
          <a:p>
            <a:pPr marL="457200" lvl="1" indent="0">
              <a:buNone/>
            </a:pPr>
            <a:r>
              <a:rPr lang="en-GB" dirty="0">
                <a:latin typeface="Abadi ExtraLight" panose="020B0204020104020204" pitchFamily="34" charset="0"/>
              </a:rPr>
              <a:t> </a:t>
            </a:r>
          </a:p>
          <a:p>
            <a:pPr marL="0" indent="0">
              <a:buNone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Light" panose="020B0204020104020204" pitchFamily="34" charset="0"/>
            </a:endParaRPr>
          </a:p>
        </p:txBody>
      </p:sp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A772D0A9-1D21-6CF6-F98B-AB387610A76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F2935C-4A64-FFCE-B3B4-524FAAE29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156" y="1610152"/>
            <a:ext cx="7203182" cy="49990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10E65C-E709-AEB4-B4AC-706FE412BB09}"/>
              </a:ext>
            </a:extLst>
          </p:cNvPr>
          <p:cNvSpPr txBox="1"/>
          <p:nvPr/>
        </p:nvSpPr>
        <p:spPr>
          <a:xfrm>
            <a:off x="0" y="6558530"/>
            <a:ext cx="26035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Pseudo-code from Bishop &amp; Bishop (2023)</a:t>
            </a:r>
            <a:endParaRPr lang="en-IN" sz="1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101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2285A-335C-7C80-69FE-AE0EEE460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7AE24-688F-9FEF-7F2B-4E43A3ED8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Denoising Diffusion Model: Generation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7469A6-C44B-E3A5-CD2B-B4DB4D934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38" y="1130786"/>
            <a:ext cx="11933537" cy="56574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badi ExtraLight" panose="020B0204020104020204" pitchFamily="34" charset="0"/>
              </a:rPr>
              <a:t>Using the training model, we can now generate data as follows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0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Light" panose="020B0204020104020204" pitchFamily="34" charset="0"/>
            </a:endParaRPr>
          </a:p>
          <a:p>
            <a:pPr marL="457200" lvl="1" indent="0">
              <a:buNone/>
            </a:pPr>
            <a:endParaRPr lang="en-IN" dirty="0">
              <a:latin typeface="Abadi ExtraLight" panose="020B0204020104020204" pitchFamily="34" charset="0"/>
            </a:endParaRPr>
          </a:p>
          <a:p>
            <a:pPr marL="457200" lvl="1" indent="0">
              <a:buNone/>
            </a:pPr>
            <a:endParaRPr lang="en-IN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Light" panose="020B0204020104020204" pitchFamily="34" charset="0"/>
            </a:endParaRPr>
          </a:p>
          <a:p>
            <a:pPr marL="457200" lvl="1" indent="0">
              <a:buNone/>
            </a:pPr>
            <a:r>
              <a:rPr lang="en-GB" dirty="0">
                <a:latin typeface="Abadi ExtraLight" panose="020B0204020104020204" pitchFamily="34" charset="0"/>
              </a:rPr>
              <a:t> </a:t>
            </a:r>
          </a:p>
          <a:p>
            <a:pPr marL="0" indent="0">
              <a:buNone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Light" panose="020B0204020104020204" pitchFamily="34" charset="0"/>
            </a:endParaRPr>
          </a:p>
        </p:txBody>
      </p:sp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DB9465A0-84D2-C710-D2A5-387A25E4B15F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896A5A-C060-031E-CEA9-AA0339187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945" y="1733725"/>
            <a:ext cx="7739922" cy="48684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D657BF-5407-6E14-71A3-E0A9E0B7DF60}"/>
              </a:ext>
            </a:extLst>
          </p:cNvPr>
          <p:cNvSpPr txBox="1"/>
          <p:nvPr/>
        </p:nvSpPr>
        <p:spPr>
          <a:xfrm>
            <a:off x="0" y="6558530"/>
            <a:ext cx="26035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Pseudo-code from Bishop &amp; Bishop (2023)</a:t>
            </a:r>
            <a:endParaRPr lang="en-IN" sz="1100" dirty="0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7F93333A-E3B0-D3FC-343E-2AEF54C14FE0}"/>
              </a:ext>
            </a:extLst>
          </p:cNvPr>
          <p:cNvSpPr/>
          <p:nvPr/>
        </p:nvSpPr>
        <p:spPr>
          <a:xfrm>
            <a:off x="72325" y="2706986"/>
            <a:ext cx="2096807" cy="722014"/>
          </a:xfrm>
          <a:prstGeom prst="wedgeRectCallout">
            <a:avLst>
              <a:gd name="adj1" fmla="val 69869"/>
              <a:gd name="adj2" fmla="val 5413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Generation can be slow because it requires several steps</a:t>
            </a:r>
            <a:endParaRPr lang="en-IN" sz="1600" dirty="0">
              <a:solidFill>
                <a:schemeClr val="tx1"/>
              </a:solidFill>
              <a:latin typeface="Abadi ExtraLight" panose="020B0204020104020204" pitchFamily="34" charset="0"/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054EBBC5-F348-470C-2283-26EBE8D1E3B0}"/>
              </a:ext>
            </a:extLst>
          </p:cNvPr>
          <p:cNvSpPr/>
          <p:nvPr/>
        </p:nvSpPr>
        <p:spPr>
          <a:xfrm>
            <a:off x="72324" y="3598515"/>
            <a:ext cx="2096807" cy="722014"/>
          </a:xfrm>
          <a:prstGeom prst="wedgeRectCallout">
            <a:avLst>
              <a:gd name="adj1" fmla="val 42667"/>
              <a:gd name="adj2" fmla="val -7501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Reducing the number of steps is an active area of research</a:t>
            </a:r>
            <a:endParaRPr lang="en-IN" sz="1600" dirty="0">
              <a:solidFill>
                <a:schemeClr val="tx1"/>
              </a:solidFill>
              <a:latin typeface="Abadi ExtraLight" panose="020B0204020104020204" pitchFamily="34" charset="0"/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7398EA6F-7ED9-1C13-7D1A-80920417F12C}"/>
              </a:ext>
            </a:extLst>
          </p:cNvPr>
          <p:cNvSpPr/>
          <p:nvPr/>
        </p:nvSpPr>
        <p:spPr>
          <a:xfrm>
            <a:off x="93069" y="4475015"/>
            <a:ext cx="2096807" cy="1645128"/>
          </a:xfrm>
          <a:prstGeom prst="wedgeRectCallout">
            <a:avLst>
              <a:gd name="adj1" fmla="val 41803"/>
              <a:gd name="adj2" fmla="val -6015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One such approach is </a:t>
            </a:r>
            <a:r>
              <a:rPr lang="en-US" sz="1600" dirty="0">
                <a:solidFill>
                  <a:srgbClr val="FF0000"/>
                </a:solidFill>
                <a:latin typeface="Abadi ExtraLight" panose="020B0204020104020204" pitchFamily="34" charset="0"/>
              </a:rPr>
              <a:t>DDIM</a:t>
            </a:r>
            <a:r>
              <a:rPr lang="en-US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 (denoising diffusion implicit model) which relaxes the Markov assumption in the noise process</a:t>
            </a:r>
            <a:endParaRPr lang="en-IN" sz="1600" dirty="0">
              <a:solidFill>
                <a:schemeClr val="tx1"/>
              </a:solidFill>
              <a:latin typeface="Abadi Extra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26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Score based deep generative models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Abadi ExtraLight" panose="020B0204020104020204" pitchFamily="34" charset="0"/>
                  </a:rPr>
                  <a:t>For a probability distribution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Abadi ExtraLight" panose="020B0204020104020204" pitchFamily="34" charset="0"/>
                  </a:rPr>
                  <a:t> its </a:t>
                </a:r>
                <a:r>
                  <a:rPr lang="en-US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score function</a:t>
                </a:r>
                <a:r>
                  <a:rPr lang="en-US" dirty="0">
                    <a:latin typeface="Abadi ExtraLight" panose="020B0204020104020204" pitchFamily="34" charset="0"/>
                  </a:rPr>
                  <a:t> is defined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Assuming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Abadi ExtraLight" panose="020B0204020104020204" pitchFamily="34" charset="0"/>
                  </a:rPr>
                  <a:t> as a target distribution, we can use SGLD to generate data samples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b="1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b="1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600" dirty="0">
                    <a:latin typeface="Abadi ExtraLight" panose="020B0204020104020204" pitchFamily="34" charset="0"/>
                  </a:rPr>
                  <a:t>But doing so requires the score function</a:t>
                </a:r>
                <a:r>
                  <a:rPr lang="en-US" sz="2600" b="1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m:rPr>
                        <m:sty m:val="p"/>
                      </m:rPr>
                      <a:rPr lang="en-IN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itself is not known, how do get the score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?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We can train a neural network to model the score function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The score based approach is also helpful in </a:t>
                </a:r>
                <a:r>
                  <a:rPr lang="en-IN" sz="2600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“guided” or conditional generation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Light" panose="020B0204020104020204" pitchFamily="34" charset="0"/>
                  </a:rPr>
                  <a:t>Example: Want to generate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sz="2200" dirty="0">
                    <a:latin typeface="Abadi ExtraLight" panose="020B0204020104020204" pitchFamily="34" charset="0"/>
                  </a:rPr>
                  <a:t> while conditioning on some signal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IN" sz="2200" dirty="0">
                    <a:latin typeface="Abadi ExtraLight" panose="020B0204020104020204" pitchFamily="34" charset="0"/>
                  </a:rPr>
                  <a:t> (e.g., class label or </a:t>
                </a:r>
                <a:r>
                  <a:rPr lang="en-IN" sz="2200" dirty="0" err="1">
                    <a:latin typeface="Abadi ExtraLight" panose="020B0204020104020204" pitchFamily="34" charset="0"/>
                  </a:rPr>
                  <a:t>texual</a:t>
                </a:r>
                <a:r>
                  <a:rPr lang="en-IN" sz="2200" dirty="0">
                    <a:latin typeface="Abadi ExtraLight" panose="020B0204020104020204" pitchFamily="34" charset="0"/>
                  </a:rPr>
                  <a:t> description of the input to be generated). Score function: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m:rPr>
                        <m:sty m:val="p"/>
                      </m:rPr>
                      <a:rPr lang="en-IN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2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  <a:blipFill>
                <a:blip r:embed="rId3"/>
                <a:stretch>
                  <a:fillRect l="-920" t="-1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75FFBC17-2992-1ACF-18BA-F0F20FB94856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A4253A-574E-FE0C-5123-F4791441A02B}"/>
                  </a:ext>
                </a:extLst>
              </p:cNvPr>
              <p:cNvSpPr txBox="1"/>
              <p:nvPr/>
            </p:nvSpPr>
            <p:spPr>
              <a:xfrm>
                <a:off x="3657599" y="1795813"/>
                <a:ext cx="3073534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000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IN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IN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30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IN" sz="3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IN" sz="3000" b="0" i="1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3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3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3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3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N" sz="3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A4253A-574E-FE0C-5123-F4791441A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599" y="1795813"/>
                <a:ext cx="307353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A0C428BE-73F7-0762-6B03-D70158B0636A}"/>
                  </a:ext>
                </a:extLst>
              </p:cNvPr>
              <p:cNvSpPr/>
              <p:nvPr/>
            </p:nvSpPr>
            <p:spPr>
              <a:xfrm>
                <a:off x="7021603" y="1596159"/>
                <a:ext cx="2608958" cy="761147"/>
              </a:xfrm>
              <a:prstGeom prst="wedgeRectCallout">
                <a:avLst>
                  <a:gd name="adj1" fmla="val -62030"/>
                  <a:gd name="adj2" fmla="val 334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Note: Here, this gradient is </a:t>
                </a:r>
                <a:r>
                  <a:rPr lang="en-US" sz="1600" dirty="0" err="1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w.r.t.</a:t>
                </a:r>
                <a:r>
                  <a:rPr lang="en-US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and not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w.r.t.</a:t>
                </a:r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the parameters of the distribution</a:t>
                </a: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A0C428BE-73F7-0762-6B03-D70158B06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603" y="1596159"/>
                <a:ext cx="2608958" cy="761147"/>
              </a:xfrm>
              <a:prstGeom prst="wedgeRectCallout">
                <a:avLst>
                  <a:gd name="adj1" fmla="val -62030"/>
                  <a:gd name="adj2" fmla="val 3345"/>
                </a:avLst>
              </a:prstGeom>
              <a:blipFill>
                <a:blip r:embed="rId5"/>
                <a:stretch>
                  <a:fillRect t="-5469" b="-1250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42ECF4-E562-183D-D9AB-41ED61E99687}"/>
                  </a:ext>
                </a:extLst>
              </p:cNvPr>
              <p:cNvSpPr txBox="1"/>
              <p:nvPr/>
            </p:nvSpPr>
            <p:spPr>
              <a:xfrm>
                <a:off x="2207473" y="2922505"/>
                <a:ext cx="5954772" cy="874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IN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30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IN" sz="3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IN" sz="3000" i="1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3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30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3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rad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br>
                  <a:rPr lang="en-US" sz="3000" b="0" dirty="0"/>
                </a:br>
                <a:endParaRPr lang="en-IN" sz="3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42ECF4-E562-183D-D9AB-41ED61E99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473" y="2922505"/>
                <a:ext cx="5954772" cy="8747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7FEBB8-81CB-0D68-497E-3115E4F3DEDD}"/>
                  </a:ext>
                </a:extLst>
              </p:cNvPr>
              <p:cNvSpPr txBox="1"/>
              <p:nvPr/>
            </p:nvSpPr>
            <p:spPr>
              <a:xfrm>
                <a:off x="8275037" y="3129035"/>
                <a:ext cx="26748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7FEBB8-81CB-0D68-497E-3115E4F3D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037" y="3129035"/>
                <a:ext cx="2674835" cy="461665"/>
              </a:xfrm>
              <a:prstGeom prst="rect">
                <a:avLst/>
              </a:prstGeom>
              <a:blipFill>
                <a:blip r:embed="rId7"/>
                <a:stretch>
                  <a:fillRect l="-3417" t="-10526" r="-1139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6861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6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0.9|19|17.3|5.3|10.9|89.2|2|19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E438CDBEF98540830FC7B1473B24FD" ma:contentTypeVersion="4" ma:contentTypeDescription="Create a new document." ma:contentTypeScope="" ma:versionID="1a80f3317f24b3ce93790176fa8976b7">
  <xsd:schema xmlns:xsd="http://www.w3.org/2001/XMLSchema" xmlns:xs="http://www.w3.org/2001/XMLSchema" xmlns:p="http://schemas.microsoft.com/office/2006/metadata/properties" xmlns:ns3="6f5e4ebc-8a67-4d1c-93f5-b4161f914fa8" targetNamespace="http://schemas.microsoft.com/office/2006/metadata/properties" ma:root="true" ma:fieldsID="cc1261d9f553eac1aed89d4386a8a0f7" ns3:_="">
    <xsd:import namespace="6f5e4ebc-8a67-4d1c-93f5-b4161f914fa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e4ebc-8a67-4d1c-93f5-b4161f914f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7F0FA0-E997-4391-AB2D-D77B8F39C2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40645F-B691-414A-9D54-D12C8CA8FC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5e4ebc-8a67-4d1c-93f5-b4161f914f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631FFC2-7F55-4C43-BD51-402C1C6E8821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6f5e4ebc-8a67-4d1c-93f5-b4161f914fa8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65591</TotalTime>
  <Words>1555</Words>
  <Application>Microsoft Office PowerPoint</Application>
  <PresentationFormat>Widescreen</PresentationFormat>
  <Paragraphs>540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Abadi Extra Light</vt:lpstr>
      <vt:lpstr>Abadi ExtraLight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Deep Generative Models (contd)</vt:lpstr>
      <vt:lpstr>Denoising Diffusion Models</vt:lpstr>
      <vt:lpstr>Generating Data by Reversing Diffusion</vt:lpstr>
      <vt:lpstr>Towards a Tractable Reverse Diffusion</vt:lpstr>
      <vt:lpstr>Towards a Tractable Reverse Diffusion</vt:lpstr>
      <vt:lpstr>Noise Predictor Network</vt:lpstr>
      <vt:lpstr>Denoising Diffusion Model: The Training Algo</vt:lpstr>
      <vt:lpstr>Denoising Diffusion Model: Generation</vt:lpstr>
      <vt:lpstr>Score based deep generative models</vt:lpstr>
      <vt:lpstr>Diffusion Models via Score Matching</vt:lpstr>
      <vt:lpstr>Score Matching</vt:lpstr>
      <vt:lpstr>Guided Diffusion</vt:lpstr>
      <vt:lpstr>Classifier Guidance</vt:lpstr>
      <vt:lpstr>Classifier-free Guidance</vt:lpstr>
      <vt:lpstr>Latent Diffusion Models (LDM)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Piyush Rai</dc:creator>
  <cp:lastModifiedBy>Piyush Rai</cp:lastModifiedBy>
  <cp:revision>2936</cp:revision>
  <dcterms:created xsi:type="dcterms:W3CDTF">2020-07-07T20:42:16Z</dcterms:created>
  <dcterms:modified xsi:type="dcterms:W3CDTF">2026-04-11T13:10:37Z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0x01010025E438CDBEF98540830FC7B1473B24FD</vt:lpwstr>
  </property>
</Properties>
</file>