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551" r:id="rId5"/>
    <p:sldId id="865" r:id="rId6"/>
    <p:sldId id="810" r:id="rId7"/>
    <p:sldId id="811" r:id="rId8"/>
    <p:sldId id="813" r:id="rId9"/>
    <p:sldId id="816" r:id="rId10"/>
    <p:sldId id="817" r:id="rId11"/>
    <p:sldId id="818" r:id="rId12"/>
    <p:sldId id="823" r:id="rId13"/>
    <p:sldId id="825" r:id="rId14"/>
    <p:sldId id="824" r:id="rId15"/>
    <p:sldId id="858" r:id="rId16"/>
    <p:sldId id="860" r:id="rId17"/>
    <p:sldId id="861" r:id="rId18"/>
    <p:sldId id="862" r:id="rId19"/>
    <p:sldId id="851" r:id="rId20"/>
    <p:sldId id="863" r:id="rId21"/>
    <p:sldId id="8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30-03-2026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30-03-2026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30-03-2026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30-03-2026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30-03-2026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30-03-2026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120.png"/><Relationship Id="rId18" Type="http://schemas.openxmlformats.org/officeDocument/2006/relationships/image" Target="../media/image160.png"/><Relationship Id="rId3" Type="http://schemas.openxmlformats.org/officeDocument/2006/relationships/image" Target="../media/image36.png"/><Relationship Id="rId21" Type="http://schemas.openxmlformats.org/officeDocument/2006/relationships/image" Target="../media/image200.png"/><Relationship Id="rId7" Type="http://schemas.openxmlformats.org/officeDocument/2006/relationships/image" Target="../media/image40.emf"/><Relationship Id="rId12" Type="http://schemas.openxmlformats.org/officeDocument/2006/relationships/image" Target="../media/image110.png"/><Relationship Id="rId17" Type="http://schemas.openxmlformats.org/officeDocument/2006/relationships/image" Target="../media/image150.png"/><Relationship Id="rId25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20" Type="http://schemas.openxmlformats.org/officeDocument/2006/relationships/image" Target="../media/image190.png"/><Relationship Id="rId1" Type="http://schemas.openxmlformats.org/officeDocument/2006/relationships/tags" Target="../tags/tag11.xml"/><Relationship Id="rId6" Type="http://schemas.openxmlformats.org/officeDocument/2006/relationships/image" Target="../media/image39.emf"/><Relationship Id="rId11" Type="http://schemas.openxmlformats.org/officeDocument/2006/relationships/image" Target="../media/image101.png"/><Relationship Id="rId24" Type="http://schemas.openxmlformats.org/officeDocument/2006/relationships/image" Target="../media/image43.png"/><Relationship Id="rId5" Type="http://schemas.openxmlformats.org/officeDocument/2006/relationships/image" Target="../media/image38.emf"/><Relationship Id="rId15" Type="http://schemas.openxmlformats.org/officeDocument/2006/relationships/image" Target="../media/image140.png"/><Relationship Id="rId23" Type="http://schemas.openxmlformats.org/officeDocument/2006/relationships/image" Target="../media/image170.png"/><Relationship Id="rId10" Type="http://schemas.openxmlformats.org/officeDocument/2006/relationships/image" Target="../media/image90.png"/><Relationship Id="rId19" Type="http://schemas.openxmlformats.org/officeDocument/2006/relationships/image" Target="../media/image180.png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130.png"/><Relationship Id="rId22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120.png"/><Relationship Id="rId1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40.emf"/><Relationship Id="rId12" Type="http://schemas.openxmlformats.org/officeDocument/2006/relationships/image" Target="../media/image110.png"/><Relationship Id="rId17" Type="http://schemas.openxmlformats.org/officeDocument/2006/relationships/image" Target="../media/image26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tags" Target="../tags/tag12.xml"/><Relationship Id="rId6" Type="http://schemas.openxmlformats.org/officeDocument/2006/relationships/image" Target="../media/image39.emf"/><Relationship Id="rId11" Type="http://schemas.openxmlformats.org/officeDocument/2006/relationships/image" Target="../media/image101.png"/><Relationship Id="rId5" Type="http://schemas.openxmlformats.org/officeDocument/2006/relationships/image" Target="../media/image38.emf"/><Relationship Id="rId15" Type="http://schemas.openxmlformats.org/officeDocument/2006/relationships/image" Target="../media/image140.png"/><Relationship Id="rId10" Type="http://schemas.openxmlformats.org/officeDocument/2006/relationships/image" Target="../media/image90.png"/><Relationship Id="rId19" Type="http://schemas.openxmlformats.org/officeDocument/2006/relationships/image" Target="../media/image46.png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47.png"/><Relationship Id="rId7" Type="http://schemas.openxmlformats.org/officeDocument/2006/relationships/image" Target="../media/image3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8.png"/><Relationship Id="rId7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52.png"/><Relationship Id="rId7" Type="http://schemas.openxmlformats.org/officeDocument/2006/relationships/image" Target="../media/image4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emf"/><Relationship Id="rId11" Type="http://schemas.openxmlformats.org/officeDocument/2006/relationships/image" Target="../media/image10.png"/><Relationship Id="rId5" Type="http://schemas.openxmlformats.org/officeDocument/2006/relationships/image" Target="../media/image7.emf"/><Relationship Id="rId10" Type="http://schemas.openxmlformats.org/officeDocument/2006/relationships/image" Target="../media/image9.png"/><Relationship Id="rId4" Type="http://schemas.openxmlformats.org/officeDocument/2006/relationships/image" Target="../media/image6.emf"/><Relationship Id="rId9" Type="http://schemas.openxmlformats.org/officeDocument/2006/relationships/image" Target="NUL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0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80.png"/><Relationship Id="rId5" Type="http://schemas.openxmlformats.org/officeDocument/2006/relationships/image" Target="../media/image122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391" y="3089113"/>
            <a:ext cx="10647218" cy="821886"/>
          </a:xfrm>
        </p:spPr>
        <p:txBody>
          <a:bodyPr>
            <a:noAutofit/>
          </a:bodyPr>
          <a:lstStyle/>
          <a:p>
            <a:r>
              <a:rPr lang="en-IN" sz="52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Generative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GAN: Some Issues/Comments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GAN training can be hard and the basic GAN suffers from several issues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Instability of training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Mode Collapse problem: Lack of diversity in generated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Generator may find some data that can easily fool the discriminator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Light" panose="020B0204020104020204" pitchFamily="34" charset="0"/>
              </a:rPr>
              <a:t>It will stuck at that mode of the data distribution and keep generating data like that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Some work on addressing these issues (e.g., </a:t>
            </a:r>
            <a:r>
              <a:rPr lang="en-IN" sz="2600" dirty="0">
                <a:solidFill>
                  <a:srgbClr val="0000FF"/>
                </a:solidFill>
                <a:latin typeface="Abadi ExtraLight" panose="020B0204020104020204" pitchFamily="34" charset="0"/>
              </a:rPr>
              <a:t>Wasserstein GAN</a:t>
            </a:r>
            <a:r>
              <a:rPr lang="en-IN" sz="2600" dirty="0">
                <a:latin typeface="Abadi ExtraLight" panose="020B0204020104020204" pitchFamily="34" charset="0"/>
              </a:rPr>
              <a:t>, Least Squares GAN, etc)</a:t>
            </a: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D8D1710-2232-4F74-85DB-68E71F8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8" y="3595609"/>
            <a:ext cx="4393769" cy="23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CDD6A-D1AA-4BC7-818C-196FE61298CB}"/>
              </a:ext>
            </a:extLst>
          </p:cNvPr>
          <p:cNvSpPr txBox="1"/>
          <p:nvPr/>
        </p:nvSpPr>
        <p:spPr>
          <a:xfrm>
            <a:off x="8051370" y="4095962"/>
            <a:ext cx="32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1: No mode collapse (all 10 modes captured in generation)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C3350-BCB0-44E7-A09C-585CC41CED63}"/>
              </a:ext>
            </a:extLst>
          </p:cNvPr>
          <p:cNvSpPr txBox="1"/>
          <p:nvPr/>
        </p:nvSpPr>
        <p:spPr>
          <a:xfrm>
            <a:off x="8051370" y="5135260"/>
            <a:ext cx="31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2: Mode collapse (stuck on one of the modes)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Generation Quality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fr-FR" sz="2600" dirty="0">
                    <a:latin typeface="Abadi ExtraLight" panose="020B0204020104020204" pitchFamily="34" charset="0"/>
                  </a:rPr>
                  <a:t>Two </a:t>
                </a:r>
                <a:r>
                  <a:rPr lang="fr-FR" sz="2600" dirty="0" err="1">
                    <a:latin typeface="Abadi ExtraLight" panose="020B0204020104020204" pitchFamily="34" charset="0"/>
                  </a:rPr>
                  <a:t>measures</a:t>
                </a:r>
                <a:r>
                  <a:rPr lang="fr-FR" sz="2600" dirty="0">
                    <a:latin typeface="Abadi Extra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Light" panose="020B0204020104020204" pitchFamily="34" charset="0"/>
                  </a:rPr>
                  <a:t>that</a:t>
                </a:r>
                <a:r>
                  <a:rPr lang="fr-FR" sz="2600" dirty="0">
                    <a:latin typeface="Abadi ExtraLight" panose="020B0204020104020204" pitchFamily="34" charset="0"/>
                  </a:rPr>
                  <a:t> are </a:t>
                </a:r>
                <a:r>
                  <a:rPr lang="fr-FR" sz="2600" dirty="0" err="1">
                    <a:latin typeface="Abadi ExtraLight" panose="020B0204020104020204" pitchFamily="34" charset="0"/>
                  </a:rPr>
                  <a:t>commonly</a:t>
                </a:r>
                <a:r>
                  <a:rPr lang="fr-FR" sz="2600" dirty="0">
                    <a:latin typeface="Abadi Extra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Light" panose="020B0204020104020204" pitchFamily="34" charset="0"/>
                  </a:rPr>
                  <a:t>used</a:t>
                </a:r>
                <a:endParaRPr lang="fr-FR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Inception score (IS)</a:t>
                </a:r>
                <a:r>
                  <a:rPr lang="fr-FR" sz="2200" dirty="0">
                    <a:latin typeface="Abadi ExtraLight" panose="020B0204020104020204" pitchFamily="34" charset="0"/>
                  </a:rPr>
                  <a:t>: </a:t>
                </a:r>
                <a:r>
                  <a:rPr lang="fr-FR" sz="2200" dirty="0" err="1">
                    <a:latin typeface="Abadi ExtraLight" panose="020B0204020104020204" pitchFamily="34" charset="0"/>
                  </a:rPr>
                  <a:t>Evaluates</a:t>
                </a:r>
                <a:r>
                  <a:rPr lang="fr-FR" sz="2200" dirty="0">
                    <a:latin typeface="Abadi ExtraLight" panose="020B0204020104020204" pitchFamily="34" charset="0"/>
                  </a:rPr>
                  <a:t> the distribution of </a:t>
                </a:r>
                <a:r>
                  <a:rPr lang="fr-FR" sz="2200" dirty="0" err="1">
                    <a:latin typeface="Abadi Extra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Light" panose="020B0204020104020204" pitchFamily="34" charset="0"/>
                  </a:rPr>
                  <a:t>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 err="1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Frechet</a:t>
                </a:r>
                <a:r>
                  <a:rPr lang="fr-FR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inception</a:t>
                </a:r>
                <a:r>
                  <a:rPr lang="fr-FR" sz="22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distance (FID): </a:t>
                </a:r>
                <a:r>
                  <a:rPr lang="fr-FR" sz="2200" dirty="0" err="1">
                    <a:latin typeface="Abadi ExtraLight" panose="020B0204020104020204" pitchFamily="34" charset="0"/>
                  </a:rPr>
                  <a:t>Compared</a:t>
                </a:r>
                <a:r>
                  <a:rPr lang="fr-FR" sz="2200" dirty="0">
                    <a:latin typeface="Abadi ExtraLight" panose="020B0204020104020204" pitchFamily="34" charset="0"/>
                  </a:rPr>
                  <a:t> the distribution of real data and </a:t>
                </a:r>
                <a:r>
                  <a:rPr lang="fr-FR" sz="2200" dirty="0" err="1">
                    <a:latin typeface="Abadi Extra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Light" panose="020B0204020104020204" pitchFamily="34" charset="0"/>
                  </a:rPr>
                  <a:t> data</a:t>
                </a:r>
                <a:endParaRPr lang="en-IN" sz="1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Inception Score </a:t>
                </a:r>
                <a:r>
                  <a:rPr lang="en-IN" dirty="0">
                    <a:latin typeface="Abadi ExtraLight" panose="020B0204020104020204" pitchFamily="34" charset="0"/>
                  </a:rPr>
                  <a:t>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will be high if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Very few high-probability classes in each sample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: Low entropy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We have diverse classes across samples: Marginal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is close to uniform (high entropy)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FID uses extracted features (using a deep neural net) of real and generated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Usually from the layers closer to the output layer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These features are used to estimate two Gaussian distributions</a:t>
                </a: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FID is then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</a:rPr>
                      <m:t>FID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935" t="-1645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/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/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717D091-C2BA-4B2E-8F9C-593D11837BB5}"/>
              </a:ext>
            </a:extLst>
          </p:cNvPr>
          <p:cNvSpPr/>
          <p:nvPr/>
        </p:nvSpPr>
        <p:spPr>
          <a:xfrm>
            <a:off x="1795672" y="5511770"/>
            <a:ext cx="1410842" cy="430887"/>
          </a:xfrm>
          <a:prstGeom prst="wedgeRectCallout">
            <a:avLst>
              <a:gd name="adj1" fmla="val 61847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real data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B3D81C5-FCEF-43E1-B406-941332773CD8}"/>
              </a:ext>
            </a:extLst>
          </p:cNvPr>
          <p:cNvSpPr/>
          <p:nvPr/>
        </p:nvSpPr>
        <p:spPr>
          <a:xfrm>
            <a:off x="8432585" y="5511770"/>
            <a:ext cx="1981972" cy="430887"/>
          </a:xfrm>
          <a:prstGeom prst="wedgeRectCallout">
            <a:avLst>
              <a:gd name="adj1" fmla="val -61868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generated data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0E1D3E0-1F76-4C6B-A77B-A76DC3D34B7D}"/>
              </a:ext>
            </a:extLst>
          </p:cNvPr>
          <p:cNvSpPr/>
          <p:nvPr/>
        </p:nvSpPr>
        <p:spPr>
          <a:xfrm>
            <a:off x="8872770" y="1249252"/>
            <a:ext cx="2686019" cy="554290"/>
          </a:xfrm>
          <a:prstGeom prst="wedgeRectCallout">
            <a:avLst>
              <a:gd name="adj1" fmla="val -44688"/>
              <a:gd name="adj2" fmla="val 759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Both IS and FID measure how realistic the generated data is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9CEA347-BFBB-9785-C916-80B3C89F0EEE}"/>
              </a:ext>
            </a:extLst>
          </p:cNvPr>
          <p:cNvSpPr/>
          <p:nvPr/>
        </p:nvSpPr>
        <p:spPr>
          <a:xfrm>
            <a:off x="8872770" y="469635"/>
            <a:ext cx="1541787" cy="554290"/>
          </a:xfrm>
          <a:prstGeom prst="wedgeRectCallout">
            <a:avLst>
              <a:gd name="adj1" fmla="val 1535"/>
              <a:gd name="adj2" fmla="val 1017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High IS and low FID is desirable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73"/>
    </mc:Choice>
    <mc:Fallback xmlns="">
      <p:transition spd="slow" advTm="40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F7795F-CD31-280D-1BC3-AE1A0547E3EF}"/>
              </a:ext>
            </a:extLst>
          </p:cNvPr>
          <p:cNvSpPr/>
          <p:nvPr/>
        </p:nvSpPr>
        <p:spPr>
          <a:xfrm>
            <a:off x="265245" y="4364595"/>
            <a:ext cx="5191125" cy="2412831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Consider gradually corrupting an image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till it becomes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pure noise </a:t>
                </a:r>
                <a:r>
                  <a:rPr lang="en-IN" dirty="0">
                    <a:latin typeface="Abadi Extra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Each step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a </a:t>
                </a:r>
                <a:r>
                  <a:rPr lang="en-IN" u="sng" dirty="0">
                    <a:latin typeface="Abadi ExtraLight" panose="020B0204020104020204" pitchFamily="34" charset="0"/>
                  </a:rPr>
                  <a:t>pre-defined</a:t>
                </a:r>
                <a:r>
                  <a:rPr lang="en-IN" dirty="0">
                    <a:latin typeface="Abadi ExtraLight" panose="020B0204020104020204" pitchFamily="34" charset="0"/>
                  </a:rPr>
                  <a:t> Gaussian perturbation (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forward process</a:t>
                </a:r>
                <a:r>
                  <a:rPr lang="en-IN" dirty="0">
                    <a:latin typeface="Abadi Extra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F420F6F-5568-2681-ECE6-C330CC49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ECCD177-696F-539C-3C4B-DCF1A114C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21CF7029-ECFF-84A2-AE1F-4782E3745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08BCE65-AA96-9EDC-0A11-E1C083B12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70CA315-6911-C608-4248-09183C3723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D3266786-A5CB-2F1F-705A-E6A5174F70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56684B7-12D7-7383-D64D-F0B9CC332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44A6046-2F49-CE1D-724F-E1BA4162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3CF99E3-9907-9FA1-B843-E740EB86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CA26CEF-8CF9-9361-BB8C-D37D0807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8072D0F-D4A4-B039-5AFA-F3EF9B755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CE237C6F-4EFD-569A-0020-FAC2183E3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01E61B-B29B-0BAB-0FAE-12C7F711730B}"/>
              </a:ext>
            </a:extLst>
          </p:cNvPr>
          <p:cNvCxnSpPr>
            <a:stCxn id="56" idx="3"/>
            <a:endCxn id="60" idx="1"/>
          </p:cNvCxnSpPr>
          <p:nvPr/>
        </p:nvCxnSpPr>
        <p:spPr>
          <a:xfrm>
            <a:off x="1927219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C99371-93A5-1ABC-BC61-A6E3A37714F7}"/>
              </a:ext>
            </a:extLst>
          </p:cNvPr>
          <p:cNvCxnSpPr/>
          <p:nvPr/>
        </p:nvCxnSpPr>
        <p:spPr>
          <a:xfrm>
            <a:off x="3394124" y="243995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D4C98CD-CB1D-DB74-8EFB-7535B14919B0}"/>
              </a:ext>
            </a:extLst>
          </p:cNvPr>
          <p:cNvCxnSpPr/>
          <p:nvPr/>
        </p:nvCxnSpPr>
        <p:spPr>
          <a:xfrm>
            <a:off x="9995830" y="2449723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784332B-DC9F-1562-17FB-FB4221175A58}"/>
              </a:ext>
            </a:extLst>
          </p:cNvPr>
          <p:cNvCxnSpPr/>
          <p:nvPr/>
        </p:nvCxnSpPr>
        <p:spPr>
          <a:xfrm>
            <a:off x="4981575" y="246449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3B36DE6-B352-C5B3-4E0C-04F9E660DA07}"/>
              </a:ext>
            </a:extLst>
          </p:cNvPr>
          <p:cNvCxnSpPr/>
          <p:nvPr/>
        </p:nvCxnSpPr>
        <p:spPr>
          <a:xfrm>
            <a:off x="7534709" y="2439958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/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F8D0D5-F42B-C872-24CD-CCE8635F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05" y="4484787"/>
                <a:ext cx="4982966" cy="44723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/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CA5CC29-1898-DB7A-2A8B-AF1C8027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61" y="5024753"/>
                <a:ext cx="3396956" cy="44723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/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E49A68-FF6E-B55F-C660-D13F61C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4" y="5057013"/>
                <a:ext cx="1642757" cy="369332"/>
              </a:xfrm>
              <a:prstGeom prst="rect">
                <a:avLst/>
              </a:prstGeom>
              <a:blipFill>
                <a:blip r:embed="rId18"/>
                <a:stretch>
                  <a:fillRect l="-6320" t="-28333" r="-8922" b="-4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2E78AD-A10B-7ECD-5802-0AC9A4FE5CCC}"/>
              </a:ext>
            </a:extLst>
          </p:cNvPr>
          <p:cNvSpPr/>
          <p:nvPr/>
        </p:nvSpPr>
        <p:spPr>
          <a:xfrm>
            <a:off x="6782520" y="4462735"/>
            <a:ext cx="5191125" cy="2196404"/>
          </a:xfrm>
          <a:prstGeom prst="roundRect">
            <a:avLst/>
          </a:prstGeom>
          <a:solidFill>
            <a:schemeClr val="accent4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/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B1CC29-EE5F-3C4D-72A2-03532B8C1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264" y="4732858"/>
                <a:ext cx="4472698" cy="370743"/>
              </a:xfrm>
              <a:prstGeom prst="rect">
                <a:avLst/>
              </a:prstGeom>
              <a:blipFill>
                <a:blip r:embed="rId19"/>
                <a:stretch>
                  <a:fillRect l="-1090" r="-1771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/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282ECB-41A2-9F02-19C1-541B3EE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757" y="5225508"/>
                <a:ext cx="3370153" cy="372987"/>
              </a:xfrm>
              <a:prstGeom prst="rect">
                <a:avLst/>
              </a:prstGeom>
              <a:blipFill>
                <a:blip r:embed="rId20"/>
                <a:stretch>
                  <a:fillRect l="-5616" t="-172131" r="-2536" b="-257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/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17C167-7996-5B9C-EBC3-454364119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741" y="6169327"/>
                <a:ext cx="3021789" cy="369332"/>
              </a:xfrm>
              <a:prstGeom prst="rect">
                <a:avLst/>
              </a:prstGeom>
              <a:blipFill>
                <a:blip r:embed="rId21"/>
                <a:stretch>
                  <a:fillRect l="-1212" r="-2424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/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Abadi Extra Light" panose="020B0204020104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IN" sz="24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C75ACA-A2FB-86C1-B7B8-006433F6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049" y="6169327"/>
                <a:ext cx="1235659" cy="369332"/>
              </a:xfrm>
              <a:prstGeom prst="rect">
                <a:avLst/>
              </a:prstGeom>
              <a:blipFill>
                <a:blip r:embed="rId22"/>
                <a:stretch>
                  <a:fillRect l="-15271" t="-26230" r="-4926" b="-475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E8D7862-44CB-9ACF-7E9F-3C34330B4F49}"/>
              </a:ext>
            </a:extLst>
          </p:cNvPr>
          <p:cNvSpPr/>
          <p:nvPr/>
        </p:nvSpPr>
        <p:spPr>
          <a:xfrm>
            <a:off x="5572125" y="5341053"/>
            <a:ext cx="1118870" cy="3729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D439F-0F1C-7A68-7A73-1E751277D563}"/>
              </a:ext>
            </a:extLst>
          </p:cNvPr>
          <p:cNvSpPr txBox="1"/>
          <p:nvPr/>
        </p:nvSpPr>
        <p:spPr>
          <a:xfrm>
            <a:off x="5674785" y="4968971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badi Extra Light" panose="020B0204020104020204" pitchFamily="34" charset="0"/>
              </a:rPr>
              <a:t>implies</a:t>
            </a:r>
            <a:endParaRPr lang="en-IN" b="1" dirty="0"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/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&lt;…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&lt;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DC2304-5569-0722-D58A-6DB9B5B0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615" y="5634740"/>
                <a:ext cx="4340227" cy="276999"/>
              </a:xfrm>
              <a:prstGeom prst="rect">
                <a:avLst/>
              </a:prstGeom>
              <a:blipFill>
                <a:blip r:embed="rId23"/>
                <a:stretch>
                  <a:fillRect l="-1404" t="-217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5D52925-5F66-801F-342B-46CA02F7067E}"/>
                  </a:ext>
                </a:extLst>
              </p:cNvPr>
              <p:cNvSpPr/>
              <p:nvPr/>
            </p:nvSpPr>
            <p:spPr>
              <a:xfrm>
                <a:off x="6093100" y="4142991"/>
                <a:ext cx="2930156" cy="513752"/>
              </a:xfrm>
              <a:prstGeom prst="wedgeRectCallout">
                <a:avLst>
                  <a:gd name="adj1" fmla="val 1089"/>
                  <a:gd name="adj2" fmla="val 70551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Imp: Thus we can also </a:t>
                </a:r>
                <a:r>
                  <a:rPr lang="en-US" sz="1600" b="1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IN" sz="1600" b="1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1600" b="1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directly in a single step </a:t>
                </a:r>
                <a:endParaRPr lang="en-IN" sz="1600" b="1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E5D52925-5F66-801F-342B-46CA02F70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100" y="4142991"/>
                <a:ext cx="2930156" cy="513752"/>
              </a:xfrm>
              <a:prstGeom prst="wedgeRectCallout">
                <a:avLst>
                  <a:gd name="adj1" fmla="val 1089"/>
                  <a:gd name="adj2" fmla="val 70551"/>
                </a:avLst>
              </a:prstGeom>
              <a:blipFill>
                <a:blip r:embed="rId24"/>
                <a:stretch>
                  <a:fillRect l="-1037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/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24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AEB1FB-0411-DDDF-8B69-F908D7F0B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390" y="5634740"/>
                <a:ext cx="3008837" cy="44723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8D35B73-090F-F0F2-8006-1F596DC28AC8}"/>
              </a:ext>
            </a:extLst>
          </p:cNvPr>
          <p:cNvSpPr/>
          <p:nvPr/>
        </p:nvSpPr>
        <p:spPr>
          <a:xfrm>
            <a:off x="2098815" y="6174186"/>
            <a:ext cx="2039299" cy="513752"/>
          </a:xfrm>
          <a:prstGeom prst="wedgeRectCallout">
            <a:avLst>
              <a:gd name="adj1" fmla="val -42251"/>
              <a:gd name="adj2" fmla="val -731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Usually pre-defined but can also be learned</a:t>
            </a:r>
            <a:endParaRPr lang="en-IN" sz="1600" b="1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6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/>
      <p:bldP spid="78" grpId="0"/>
      <p:bldP spid="79" grpId="0"/>
      <p:bldP spid="80" grpId="0"/>
      <p:bldP spid="81" grpId="0"/>
      <p:bldP spid="82" grpId="0"/>
      <p:bldP spid="90" grpId="0"/>
      <p:bldP spid="93" grpId="0"/>
      <p:bldP spid="94" grpId="0"/>
      <p:bldP spid="9" grpId="0" animBg="1"/>
      <p:bldP spid="3" grpId="0"/>
      <p:bldP spid="10" grpId="0"/>
      <p:bldP spid="12" grpId="0"/>
      <p:bldP spid="13" grpId="0"/>
      <p:bldP spid="14" grpId="0" animBg="1"/>
      <p:bldP spid="15" grpId="0"/>
      <p:bldP spid="17" grpId="0"/>
      <p:bldP spid="25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Generating Data by Reversing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Reversing the diffusion(red arrows) would enable generating data from pure noise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To reverse the diffusion, we need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3ED147-8EBA-B155-EA76-28F88CC9C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28" y="1850323"/>
            <a:ext cx="1188191" cy="119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0606E-4B91-F3BE-9373-1480B0D5F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406" y="1861123"/>
            <a:ext cx="1204424" cy="11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FD667-D2A9-BAE0-4B35-8E054DAC5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107" y="1881943"/>
            <a:ext cx="1166400" cy="11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56632-A588-8D92-7DF5-58D4DFD90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430" y="1931013"/>
            <a:ext cx="1138930" cy="1138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1B307-6BC0-6F2E-0B31-57F755728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4093" y="1850322"/>
            <a:ext cx="1132140" cy="1132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FDA2C-7D75-9C80-E5EB-7D3CDFF1D9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1411" y="1901265"/>
            <a:ext cx="1093344" cy="1088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/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E71B42-494E-9C08-9171-61E1D2B8E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" y="3036192"/>
                <a:ext cx="246862" cy="369332"/>
              </a:xfrm>
              <a:prstGeom prst="rect">
                <a:avLst/>
              </a:prstGeom>
              <a:blipFill>
                <a:blip r:embed="rId10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/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5FA642-0869-C2E6-A0F3-EAD2D933B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0" y="3036192"/>
                <a:ext cx="375039" cy="369332"/>
              </a:xfrm>
              <a:prstGeom prst="rect">
                <a:avLst/>
              </a:prstGeom>
              <a:blipFill>
                <a:blip r:embed="rId11"/>
                <a:stretch>
                  <a:fillRect l="-9677" r="-4839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/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3ADCDA-088B-950F-796E-DD5F74EE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14" y="3059668"/>
                <a:ext cx="375038" cy="369332"/>
              </a:xfrm>
              <a:prstGeom prst="rect">
                <a:avLst/>
              </a:prstGeom>
              <a:blipFill>
                <a:blip r:embed="rId12"/>
                <a:stretch>
                  <a:fillRect l="-11475" r="-6557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/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85A8F2-C452-6527-D53B-1B80FF7D6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95" y="3024881"/>
                <a:ext cx="345800" cy="369332"/>
              </a:xfrm>
              <a:prstGeom prst="rect">
                <a:avLst/>
              </a:prstGeom>
              <a:blipFill>
                <a:blip r:embed="rId13"/>
                <a:stretch>
                  <a:fillRect l="-12500" r="-7143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/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2F837-2DC0-90CB-3C54-E0B46247D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051" y="2977649"/>
                <a:ext cx="689355" cy="369332"/>
              </a:xfrm>
              <a:prstGeom prst="rect">
                <a:avLst/>
              </a:prstGeom>
              <a:blipFill>
                <a:blip r:embed="rId14"/>
                <a:stretch>
                  <a:fillRect l="-6195" r="-3540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/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54B570-FA4F-445A-4309-B159B252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399" y="2977649"/>
                <a:ext cx="396006" cy="369332"/>
              </a:xfrm>
              <a:prstGeom prst="rect">
                <a:avLst/>
              </a:prstGeom>
              <a:blipFill>
                <a:blip r:embed="rId15"/>
                <a:stretch>
                  <a:fillRect l="-10769" r="-6154" b="-131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0C29CB-789E-C29E-3C80-AD62467666F5}"/>
              </a:ext>
            </a:extLst>
          </p:cNvPr>
          <p:cNvCxnSpPr>
            <a:cxnSpLocks/>
          </p:cNvCxnSpPr>
          <p:nvPr/>
        </p:nvCxnSpPr>
        <p:spPr>
          <a:xfrm>
            <a:off x="1927094" y="2135398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8823AD-A491-C421-8B3A-84AC4A125F74}"/>
              </a:ext>
            </a:extLst>
          </p:cNvPr>
          <p:cNvCxnSpPr/>
          <p:nvPr/>
        </p:nvCxnSpPr>
        <p:spPr>
          <a:xfrm>
            <a:off x="3430677" y="2150846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92274F-0FA2-B9C4-9FF9-67A90BFC0AD7}"/>
              </a:ext>
            </a:extLst>
          </p:cNvPr>
          <p:cNvCxnSpPr/>
          <p:nvPr/>
        </p:nvCxnSpPr>
        <p:spPr>
          <a:xfrm>
            <a:off x="10007594" y="2163727"/>
            <a:ext cx="257187" cy="540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143682-7366-C341-CE44-578B628EDAAF}"/>
              </a:ext>
            </a:extLst>
          </p:cNvPr>
          <p:cNvCxnSpPr/>
          <p:nvPr/>
        </p:nvCxnSpPr>
        <p:spPr>
          <a:xfrm>
            <a:off x="4973503" y="2169127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6B371B-FFFA-9A75-B571-1AA1F00630CF}"/>
              </a:ext>
            </a:extLst>
          </p:cNvPr>
          <p:cNvCxnSpPr/>
          <p:nvPr/>
        </p:nvCxnSpPr>
        <p:spPr>
          <a:xfrm>
            <a:off x="7525184" y="2181219"/>
            <a:ext cx="1162050" cy="0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28FC68-B41D-CA3E-F8F5-237B906E88F0}"/>
              </a:ext>
            </a:extLst>
          </p:cNvPr>
          <p:cNvCxnSpPr/>
          <p:nvPr/>
        </p:nvCxnSpPr>
        <p:spPr>
          <a:xfrm>
            <a:off x="4973503" y="2731102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945B10-C48F-C60F-AD6B-8F906BC48A5C}"/>
              </a:ext>
            </a:extLst>
          </p:cNvPr>
          <p:cNvCxnSpPr/>
          <p:nvPr/>
        </p:nvCxnSpPr>
        <p:spPr>
          <a:xfrm>
            <a:off x="7525184" y="2731102"/>
            <a:ext cx="116205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A02379-538B-178A-5333-1AC5C00F4FD1}"/>
              </a:ext>
            </a:extLst>
          </p:cNvPr>
          <p:cNvCxnSpPr>
            <a:cxnSpLocks/>
          </p:cNvCxnSpPr>
          <p:nvPr/>
        </p:nvCxnSpPr>
        <p:spPr>
          <a:xfrm flipH="1">
            <a:off x="9974980" y="2731102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157E56-A322-C395-72C2-124615D7005D}"/>
              </a:ext>
            </a:extLst>
          </p:cNvPr>
          <p:cNvCxnSpPr>
            <a:cxnSpLocks/>
          </p:cNvCxnSpPr>
          <p:nvPr/>
        </p:nvCxnSpPr>
        <p:spPr>
          <a:xfrm flipH="1">
            <a:off x="3356694" y="2719004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A702ED-BDEC-9350-3303-E2660972EFBC}"/>
              </a:ext>
            </a:extLst>
          </p:cNvPr>
          <p:cNvCxnSpPr>
            <a:cxnSpLocks/>
          </p:cNvCxnSpPr>
          <p:nvPr/>
        </p:nvCxnSpPr>
        <p:spPr>
          <a:xfrm flipH="1">
            <a:off x="1861868" y="2716431"/>
            <a:ext cx="322413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3162038" y="4267575"/>
                <a:ext cx="5328125" cy="9779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38" y="4267575"/>
                <a:ext cx="5328125" cy="97796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E8BCF46-362F-7D77-E6E4-76E8243257F5}"/>
              </a:ext>
            </a:extLst>
          </p:cNvPr>
          <p:cNvSpPr/>
          <p:nvPr/>
        </p:nvSpPr>
        <p:spPr>
          <a:xfrm>
            <a:off x="6699463" y="4267869"/>
            <a:ext cx="1729028" cy="488686"/>
          </a:xfrm>
          <a:prstGeom prst="rect">
            <a:avLst/>
          </a:prstGeom>
          <a:solidFill>
            <a:srgbClr val="288851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5EBF9F-AD00-DE93-A42A-AA25F5853681}"/>
              </a:ext>
            </a:extLst>
          </p:cNvPr>
          <p:cNvSpPr/>
          <p:nvPr/>
        </p:nvSpPr>
        <p:spPr>
          <a:xfrm>
            <a:off x="5448734" y="4288395"/>
            <a:ext cx="1228725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9ACD6-9EDB-E1B7-6E65-30B349E1C403}"/>
              </a:ext>
            </a:extLst>
          </p:cNvPr>
          <p:cNvSpPr/>
          <p:nvPr/>
        </p:nvSpPr>
        <p:spPr>
          <a:xfrm>
            <a:off x="6448426" y="4777669"/>
            <a:ext cx="873402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6865A-EDC9-9D5F-2D78-143A4C72F18B}"/>
                  </a:ext>
                </a:extLst>
              </p:cNvPr>
              <p:cNvSpPr txBox="1"/>
              <p:nvPr/>
            </p:nvSpPr>
            <p:spPr>
              <a:xfrm>
                <a:off x="3634439" y="5470009"/>
                <a:ext cx="4218271" cy="12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IN" sz="3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976865A-EDC9-9D5F-2D78-143A4C72F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439" y="5470009"/>
                <a:ext cx="4218271" cy="12109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11EF8434-F205-1521-4917-D4EB33B57DBF}"/>
                  </a:ext>
                </a:extLst>
              </p:cNvPr>
              <p:cNvSpPr/>
              <p:nvPr/>
            </p:nvSpPr>
            <p:spPr>
              <a:xfrm>
                <a:off x="7835766" y="5056951"/>
                <a:ext cx="2951308" cy="785084"/>
              </a:xfrm>
              <a:prstGeom prst="wedgeRectCallout">
                <a:avLst>
                  <a:gd name="adj1" fmla="val -49456"/>
                  <a:gd name="adj2" fmla="val 741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the true data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not known, we can’t compute this integral</a:t>
                </a:r>
              </a:p>
            </p:txBody>
          </p:sp>
        </mc:Choice>
        <mc:Fallback>
          <p:sp>
            <p:nvSpPr>
              <p:cNvPr id="41" name="Speech Bubble: Rectangle 40">
                <a:extLst>
                  <a:ext uri="{FF2B5EF4-FFF2-40B4-BE49-F238E27FC236}">
                    <a16:creationId xmlns:a16="http://schemas.microsoft.com/office/drawing/2014/main" id="{11EF8434-F205-1521-4917-D4EB33B57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766" y="5056951"/>
                <a:ext cx="2951308" cy="785084"/>
              </a:xfrm>
              <a:prstGeom prst="wedgeRectCallout">
                <a:avLst>
                  <a:gd name="adj1" fmla="val -49456"/>
                  <a:gd name="adj2" fmla="val 74191"/>
                </a:avLst>
              </a:prstGeom>
              <a:blipFill>
                <a:blip r:embed="rId18"/>
                <a:stretch>
                  <a:fillRect t="-36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E9127C81-A9FF-68D8-A030-8B543E881CAF}"/>
              </a:ext>
            </a:extLst>
          </p:cNvPr>
          <p:cNvSpPr/>
          <p:nvPr/>
        </p:nvSpPr>
        <p:spPr>
          <a:xfrm>
            <a:off x="3634439" y="5752985"/>
            <a:ext cx="958055" cy="488686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13176BF4-92F3-C661-DC94-CB3E77C0403E}"/>
              </a:ext>
            </a:extLst>
          </p:cNvPr>
          <p:cNvSpPr/>
          <p:nvPr/>
        </p:nvSpPr>
        <p:spPr>
          <a:xfrm>
            <a:off x="1454937" y="4204727"/>
            <a:ext cx="1458688" cy="472323"/>
          </a:xfrm>
          <a:prstGeom prst="wedgeRectCallout">
            <a:avLst>
              <a:gd name="adj1" fmla="val 72270"/>
              <a:gd name="adj2" fmla="val 6696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The denoising distribution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205F6A17-E41E-3F44-79CF-5C37796459AB}"/>
                  </a:ext>
                </a:extLst>
              </p:cNvPr>
              <p:cNvSpPr/>
              <p:nvPr/>
            </p:nvSpPr>
            <p:spPr>
              <a:xfrm>
                <a:off x="823976" y="4816654"/>
                <a:ext cx="2010921" cy="785084"/>
              </a:xfrm>
              <a:prstGeom prst="wedgeRectCallout">
                <a:avLst>
                  <a:gd name="adj1" fmla="val 43271"/>
                  <a:gd name="adj2" fmla="val -689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Intractable because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are difficult to compute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38" name="Speech Bubble: Rectangle 37">
                <a:extLst>
                  <a:ext uri="{FF2B5EF4-FFF2-40B4-BE49-F238E27FC236}">
                    <a16:creationId xmlns:a16="http://schemas.microsoft.com/office/drawing/2014/main" id="{205F6A17-E41E-3F44-79CF-5C3779645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6" y="4816654"/>
                <a:ext cx="2010921" cy="785084"/>
              </a:xfrm>
              <a:prstGeom prst="wedgeRectCallout">
                <a:avLst>
                  <a:gd name="adj1" fmla="val 43271"/>
                  <a:gd name="adj2" fmla="val -68972"/>
                </a:avLst>
              </a:prstGeom>
              <a:blipFill>
                <a:blip r:embed="rId19"/>
                <a:stretch>
                  <a:fillRect l="-1201" r="-3303" b="-886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343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27" grpId="0"/>
      <p:bldP spid="35" grpId="0" animBg="1"/>
      <p:bldP spid="36" grpId="0" animBg="1"/>
      <p:bldP spid="37" grpId="0" animBg="1"/>
      <p:bldP spid="40" grpId="0"/>
      <p:bldP spid="41" grpId="0" animBg="1"/>
      <p:bldP spid="42" grpId="0" animBg="1"/>
      <p:bldP spid="43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666A1CA-018E-EBE9-9D66-5BC4E4CFC799}"/>
              </a:ext>
            </a:extLst>
          </p:cNvPr>
          <p:cNvSpPr/>
          <p:nvPr/>
        </p:nvSpPr>
        <p:spPr>
          <a:xfrm>
            <a:off x="7518612" y="4880449"/>
            <a:ext cx="3935265" cy="111077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a Tractable Reverse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Abadi ExtraLight" panose="020B0204020104020204" pitchFamily="34" charset="0"/>
                  </a:rPr>
                  <a:t> isn’t tractable, the following distribution is tractable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Reason: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are Gaussians,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Gaussian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/>
              <p:nvPr/>
            </p:nvSpPr>
            <p:spPr>
              <a:xfrm>
                <a:off x="2668433" y="1640566"/>
                <a:ext cx="5602879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F994DB-97AC-33F0-40E8-132AF82D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433" y="1640566"/>
                <a:ext cx="5602879" cy="847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EBFD-3A54-5143-CB8A-F653C9C30D8E}"/>
                  </a:ext>
                </a:extLst>
              </p:cNvPr>
              <p:cNvSpPr txBox="1"/>
              <p:nvPr/>
            </p:nvSpPr>
            <p:spPr>
              <a:xfrm>
                <a:off x="4555921" y="2631987"/>
                <a:ext cx="3415166" cy="847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B8EBFD-3A54-5143-CB8A-F653C9C30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21" y="2631987"/>
                <a:ext cx="3415166" cy="8475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/>
              <p:nvPr/>
            </p:nvSpPr>
            <p:spPr>
              <a:xfrm>
                <a:off x="890986" y="4236372"/>
                <a:ext cx="6789616" cy="495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86" y="4236372"/>
                <a:ext cx="6789616" cy="495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/>
              <p:nvPr/>
            </p:nvSpPr>
            <p:spPr>
              <a:xfrm>
                <a:off x="1240121" y="4977714"/>
                <a:ext cx="6312626" cy="854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21" y="4977714"/>
                <a:ext cx="6312626" cy="854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FCDB18-E5E9-A8B1-9D00-C1694ED8B5BB}"/>
                  </a:ext>
                </a:extLst>
              </p:cNvPr>
              <p:cNvSpPr txBox="1"/>
              <p:nvPr/>
            </p:nvSpPr>
            <p:spPr>
              <a:xfrm>
                <a:off x="2054074" y="5797217"/>
                <a:ext cx="2763705" cy="829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6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FCDB18-E5E9-A8B1-9D00-C1694ED8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74" y="5797217"/>
                <a:ext cx="2763705" cy="829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9756E-E415-F162-0298-22842435F52D}"/>
                  </a:ext>
                </a:extLst>
              </p:cNvPr>
              <p:cNvSpPr txBox="1"/>
              <p:nvPr/>
            </p:nvSpPr>
            <p:spPr>
              <a:xfrm>
                <a:off x="7451372" y="4925552"/>
                <a:ext cx="3776482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09756E-E415-F162-0298-22842435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372" y="4925552"/>
                <a:ext cx="3776482" cy="9592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5B296AB4-5A9F-8B73-F0FA-5080B7A508C2}"/>
                  </a:ext>
                </a:extLst>
              </p:cNvPr>
              <p:cNvSpPr/>
              <p:nvPr/>
            </p:nvSpPr>
            <p:spPr>
              <a:xfrm>
                <a:off x="7879612" y="4226013"/>
                <a:ext cx="4126250" cy="516494"/>
              </a:xfrm>
              <a:prstGeom prst="wedgeRectCallout">
                <a:avLst>
                  <a:gd name="adj1" fmla="val -37019"/>
                  <a:gd name="adj2" fmla="val 8242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Using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4" name="Speech Bubble: Rectangle 43">
                <a:extLst>
                  <a:ext uri="{FF2B5EF4-FFF2-40B4-BE49-F238E27FC236}">
                    <a16:creationId xmlns:a16="http://schemas.microsoft.com/office/drawing/2014/main" id="{5B296AB4-5A9F-8B73-F0FA-5080B7A5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612" y="4226013"/>
                <a:ext cx="4126250" cy="516494"/>
              </a:xfrm>
              <a:prstGeom prst="wedgeRectCallout">
                <a:avLst>
                  <a:gd name="adj1" fmla="val -37019"/>
                  <a:gd name="adj2" fmla="val 82425"/>
                </a:avLst>
              </a:prstGeom>
              <a:blipFill>
                <a:blip r:embed="rId10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098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7" grpId="0"/>
      <p:bldP spid="24" grpId="0"/>
      <p:bldP spid="30" grpId="0"/>
      <p:bldP spid="31" grpId="0"/>
      <p:bldP spid="32" grpId="0"/>
      <p:bldP spid="33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F3890-A3C8-0CFF-178E-41B4299FB75B}"/>
              </a:ext>
            </a:extLst>
          </p:cNvPr>
          <p:cNvSpPr/>
          <p:nvPr/>
        </p:nvSpPr>
        <p:spPr>
          <a:xfrm>
            <a:off x="2102726" y="2115205"/>
            <a:ext cx="4259120" cy="933955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Towards a Tractable Reverse Diffusion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We saw that the reverse diffusion distribution is the Gaussian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Let’s approximate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by another Gaussian that doesn’t depend 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Usually,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chosen to be spherical. A popular choice: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The mean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defined to mimic the form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/>
              <p:nvPr/>
            </p:nvSpPr>
            <p:spPr>
              <a:xfrm>
                <a:off x="1162859" y="1617985"/>
                <a:ext cx="6077818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28885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𝐈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26A1918-C3BD-5558-6F7B-B7C82B3CA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59" y="1617985"/>
                <a:ext cx="6077818" cy="433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/>
              <p:nvPr/>
            </p:nvSpPr>
            <p:spPr>
              <a:xfrm>
                <a:off x="2041689" y="2151297"/>
                <a:ext cx="4129849" cy="799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CFB05E3-18C8-6D7C-7EF3-4DB65E2BA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689" y="2151297"/>
                <a:ext cx="4129849" cy="7993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4E96B47-7609-1809-0761-199E3122FC4E}"/>
              </a:ext>
            </a:extLst>
          </p:cNvPr>
          <p:cNvSpPr txBox="1"/>
          <p:nvPr/>
        </p:nvSpPr>
        <p:spPr>
          <a:xfrm>
            <a:off x="605207" y="2359272"/>
            <a:ext cx="915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badi ExtraLight" panose="020B0204020104020204" pitchFamily="34" charset="0"/>
              </a:rPr>
              <a:t>where</a:t>
            </a:r>
            <a:endParaRPr lang="en-IN" sz="2400" dirty="0"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E942E-2462-2806-E2FE-D34D9E7EC5CC}"/>
                  </a:ext>
                </a:extLst>
              </p:cNvPr>
              <p:cNvSpPr txBox="1"/>
              <p:nvPr/>
            </p:nvSpPr>
            <p:spPr>
              <a:xfrm>
                <a:off x="2171994" y="3744078"/>
                <a:ext cx="7242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1E942E-2462-2806-E2FE-D34D9E7EC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994" y="3744078"/>
                <a:ext cx="724243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1BC3-18D7-EC46-5BD5-FF3540C63E7C}"/>
                  </a:ext>
                </a:extLst>
              </p:cNvPr>
              <p:cNvSpPr txBox="1"/>
              <p:nvPr/>
            </p:nvSpPr>
            <p:spPr>
              <a:xfrm>
                <a:off x="2754302" y="5503192"/>
                <a:ext cx="6341608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D31BC3-18D7-EC46-5BD5-FF3540C63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302" y="5503192"/>
                <a:ext cx="6341608" cy="959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6BD558F-5B7D-F82F-87C8-E01F16E02483}"/>
              </a:ext>
            </a:extLst>
          </p:cNvPr>
          <p:cNvSpPr/>
          <p:nvPr/>
        </p:nvSpPr>
        <p:spPr>
          <a:xfrm>
            <a:off x="2754301" y="5429395"/>
            <a:ext cx="6341607" cy="1130796"/>
          </a:xfrm>
          <a:prstGeom prst="rect">
            <a:avLst/>
          </a:prstGeom>
          <a:solidFill>
            <a:schemeClr val="accent2"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2AF3E1-5B7A-56D4-6566-F3038B2A0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8533" y="1995133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439E9DB-333F-83CC-7F7E-1B67C8B0D67C}"/>
                  </a:ext>
                </a:extLst>
              </p:cNvPr>
              <p:cNvSpPr/>
              <p:nvPr/>
            </p:nvSpPr>
            <p:spPr>
              <a:xfrm>
                <a:off x="7294880" y="1761425"/>
                <a:ext cx="3599450" cy="1403483"/>
              </a:xfrm>
              <a:prstGeom prst="wedgeRectCallout">
                <a:avLst>
                  <a:gd name="adj1" fmla="val 61273"/>
                  <a:gd name="adj2" fmla="val 24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Issue: At generation time, we don’t have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(the goal is to generate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which is only available for training data) so </a:t>
                </a:r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we can’t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 at generation time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since it depends on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b="1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7439E9DB-333F-83CC-7F7E-1B67C8B0D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880" y="1761425"/>
                <a:ext cx="3599450" cy="1403483"/>
              </a:xfrm>
              <a:prstGeom prst="wedgeRectCallout">
                <a:avLst>
                  <a:gd name="adj1" fmla="val 61273"/>
                  <a:gd name="adj2" fmla="val 2416"/>
                </a:avLst>
              </a:prstGeom>
              <a:blipFill>
                <a:blip r:embed="rId9"/>
                <a:stretch>
                  <a:fillRect l="-1207" t="-3863" b="-81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70C2BF9-D5B7-71A3-D635-0192213D36EE}"/>
                  </a:ext>
                </a:extLst>
              </p:cNvPr>
              <p:cNvSpPr/>
              <p:nvPr/>
            </p:nvSpPr>
            <p:spPr>
              <a:xfrm>
                <a:off x="9414426" y="5046249"/>
                <a:ext cx="2570510" cy="1354396"/>
              </a:xfrm>
              <a:prstGeom prst="wedgeRectCallout">
                <a:avLst>
                  <a:gd name="adj1" fmla="val -70183"/>
                  <a:gd name="adj2" fmla="val 185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Our goal will be to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as a neural network which predicts the noise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IN" b="1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which was added to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b="1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to get its noisy version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b="1" dirty="0">
                  <a:solidFill>
                    <a:srgbClr val="0000FF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570C2BF9-D5B7-71A3-D635-0192213D3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426" y="5046249"/>
                <a:ext cx="2570510" cy="1354396"/>
              </a:xfrm>
              <a:prstGeom prst="wedgeRectCallout">
                <a:avLst>
                  <a:gd name="adj1" fmla="val -70183"/>
                  <a:gd name="adj2" fmla="val 18501"/>
                </a:avLst>
              </a:prstGeom>
              <a:blipFill>
                <a:blip r:embed="rId10"/>
                <a:stretch>
                  <a:fillRect t="-6222" b="-1022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51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/>
      <p:bldP spid="31" grpId="0"/>
      <p:bldP spid="3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Noise Predictor Network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latin typeface="Abadi ExtraLight" panose="020B0204020104020204" pitchFamily="34" charset="0"/>
                  </a:rPr>
                  <a:t>A “U-net” model (a neural net) is commonly used as the noise predictor network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Light" panose="020B0204020104020204" pitchFamily="34" charset="0"/>
                  </a:rPr>
                  <a:t>An embedding (positional embedding) of the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is fed into the residual blocks of the U-net architecture</a:t>
                </a: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933537" cy="5657472"/>
              </a:xfrm>
              <a:blipFill>
                <a:blip r:embed="rId3"/>
                <a:stretch>
                  <a:fillRect l="-920" t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75FFBC17-2992-1ACF-18BA-F0F20FB94856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A8B67-A175-2392-DBD1-E1DE07722226}"/>
              </a:ext>
            </a:extLst>
          </p:cNvPr>
          <p:cNvSpPr txBox="1"/>
          <p:nvPr/>
        </p:nvSpPr>
        <p:spPr>
          <a:xfrm>
            <a:off x="0" y="6558530"/>
            <a:ext cx="1792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source: </a:t>
            </a:r>
            <a:r>
              <a:rPr lang="en-US" sz="1100" dirty="0" err="1"/>
              <a:t>Arash</a:t>
            </a:r>
            <a:r>
              <a:rPr lang="en-US" sz="1100" dirty="0"/>
              <a:t> Vahdat</a:t>
            </a:r>
            <a:endParaRPr lang="en-IN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C1A9D-93AD-027F-9D0E-216C93072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24" y="2406417"/>
            <a:ext cx="6463482" cy="21785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7456675-1DCC-F307-6427-C27888A84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79" y="2292939"/>
            <a:ext cx="3334805" cy="22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B6601AC-C4E3-6256-A4A7-A7E257412E07}"/>
              </a:ext>
            </a:extLst>
          </p:cNvPr>
          <p:cNvSpPr/>
          <p:nvPr/>
        </p:nvSpPr>
        <p:spPr>
          <a:xfrm>
            <a:off x="7338475" y="190122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U-net used in a diffusion model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6725684-7BB3-216F-0986-4AA4586D3764}"/>
              </a:ext>
            </a:extLst>
          </p:cNvPr>
          <p:cNvSpPr/>
          <p:nvPr/>
        </p:nvSpPr>
        <p:spPr>
          <a:xfrm>
            <a:off x="1741924" y="2027976"/>
            <a:ext cx="1434333" cy="365337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A typical U-net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/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Noisy image 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856D5C5-F898-6365-51F5-989319739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783" y="1958049"/>
                <a:ext cx="1434333" cy="505189"/>
              </a:xfrm>
              <a:prstGeom prst="wedgeRectCallout">
                <a:avLst>
                  <a:gd name="adj1" fmla="val -3385"/>
                  <a:gd name="adj2" fmla="val 86606"/>
                </a:avLst>
              </a:prstGeom>
              <a:blipFill>
                <a:blip r:embed="rId6"/>
                <a:stretch>
                  <a:fillRect l="-1674" t="-6780" r="-4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B6CC13B-C515-1A01-A603-61DD99A31C3B}"/>
              </a:ext>
            </a:extLst>
          </p:cNvPr>
          <p:cNvSpPr/>
          <p:nvPr/>
        </p:nvSpPr>
        <p:spPr>
          <a:xfrm>
            <a:off x="10207290" y="2014218"/>
            <a:ext cx="1434333" cy="505189"/>
          </a:xfrm>
          <a:prstGeom prst="wedgeRectCallout">
            <a:avLst>
              <a:gd name="adj1" fmla="val -3385"/>
              <a:gd name="adj2" fmla="val 866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Predicted noise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/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B9F6DD-9E95-7974-AF6D-6692A621F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97" y="3060071"/>
                <a:ext cx="247247" cy="195518"/>
              </a:xfrm>
              <a:prstGeom prst="rect">
                <a:avLst/>
              </a:prstGeom>
              <a:blipFill>
                <a:blip r:embed="rId7"/>
                <a:stretch>
                  <a:fillRect l="-21429" b="-382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/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400" i="1" dirty="0" err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i="1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614F894-25E9-D7D2-8840-A14FCD82B9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65" y="3060071"/>
                <a:ext cx="651849" cy="195518"/>
              </a:xfrm>
              <a:prstGeom prst="rect">
                <a:avLst/>
              </a:prstGeom>
              <a:blipFill>
                <a:blip r:embed="rId8"/>
                <a:stretch>
                  <a:fillRect l="-19266" r="-15596" b="-3529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076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1F41E-AADA-B2E2-4BFF-D2B2943F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2EB4-A2BF-C08F-6170-B9FC8B13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The Training Algo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FE0F12-01FF-B790-A5C0-3F1A46EB3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The overall training algo is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A772D0A9-1D21-6CF6-F98B-AB387610A76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2935C-4A64-FFCE-B3B4-524FAAE2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156" y="1610152"/>
            <a:ext cx="7203182" cy="4999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0E65C-E709-AEB4-B4AC-706FE412BB09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0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2285A-335C-7C80-69FE-AE0EEE460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7AE24-688F-9FEF-7F2B-4E43A3ED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Denoising Diffusion Model: Generation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7469A6-C44B-E3A5-CD2B-B4DB4D93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Light" panose="020B0204020104020204" pitchFamily="34" charset="0"/>
              </a:rPr>
              <a:t>Using the training model, we can now generate data as follows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" name="Slide Number Placeholder 11">
            <a:extLst>
              <a:ext uri="{FF2B5EF4-FFF2-40B4-BE49-F238E27FC236}">
                <a16:creationId xmlns:a16="http://schemas.microsoft.com/office/drawing/2014/main" id="{DB9465A0-84D2-C710-D2A5-387A25E4B15F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896A5A-C060-031E-CEA9-AA0339187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45" y="1733725"/>
            <a:ext cx="7739922" cy="4868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D657BF-5407-6E14-71A3-E0A9E0B7DF60}"/>
              </a:ext>
            </a:extLst>
          </p:cNvPr>
          <p:cNvSpPr txBox="1"/>
          <p:nvPr/>
        </p:nvSpPr>
        <p:spPr>
          <a:xfrm>
            <a:off x="0" y="6558530"/>
            <a:ext cx="2603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Pseudo-code from Bishop &amp; Bishop (2023)</a:t>
            </a:r>
            <a:endParaRPr lang="en-IN" sz="1100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7F93333A-E3B0-D3FC-343E-2AEF54C14FE0}"/>
              </a:ext>
            </a:extLst>
          </p:cNvPr>
          <p:cNvSpPr/>
          <p:nvPr/>
        </p:nvSpPr>
        <p:spPr>
          <a:xfrm>
            <a:off x="72325" y="2706986"/>
            <a:ext cx="2096807" cy="722014"/>
          </a:xfrm>
          <a:prstGeom prst="wedgeRectCallout">
            <a:avLst>
              <a:gd name="adj1" fmla="val 69869"/>
              <a:gd name="adj2" fmla="val 5413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Generation can be slow because it requires several steps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054EBBC5-F348-470C-2283-26EBE8D1E3B0}"/>
              </a:ext>
            </a:extLst>
          </p:cNvPr>
          <p:cNvSpPr/>
          <p:nvPr/>
        </p:nvSpPr>
        <p:spPr>
          <a:xfrm>
            <a:off x="72324" y="3598515"/>
            <a:ext cx="2096807" cy="722014"/>
          </a:xfrm>
          <a:prstGeom prst="wedgeRectCallout">
            <a:avLst>
              <a:gd name="adj1" fmla="val 42667"/>
              <a:gd name="adj2" fmla="val -750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Reducing the number of steps is an active area of research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398EA6F-7ED9-1C13-7D1A-80920417F12C}"/>
              </a:ext>
            </a:extLst>
          </p:cNvPr>
          <p:cNvSpPr/>
          <p:nvPr/>
        </p:nvSpPr>
        <p:spPr>
          <a:xfrm>
            <a:off x="93069" y="4475015"/>
            <a:ext cx="2096807" cy="1645128"/>
          </a:xfrm>
          <a:prstGeom prst="wedgeRectCallout">
            <a:avLst>
              <a:gd name="adj1" fmla="val 41803"/>
              <a:gd name="adj2" fmla="val -601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One such approach is </a:t>
            </a:r>
            <a:r>
              <a:rPr lang="en-US" sz="1600" dirty="0">
                <a:solidFill>
                  <a:srgbClr val="FF0000"/>
                </a:solidFill>
                <a:latin typeface="Abadi ExtraLight" panose="020B0204020104020204" pitchFamily="34" charset="0"/>
              </a:rPr>
              <a:t>DDIM</a:t>
            </a:r>
            <a:r>
              <a:rPr lang="en-US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 (denoising diffusion implicit model) which relaxes the Markov assumption in the noise process</a:t>
            </a:r>
            <a:endParaRPr lang="en-IN" sz="1600" dirty="0">
              <a:solidFill>
                <a:schemeClr val="tx1"/>
              </a:solidFill>
              <a:latin typeface="Abadi Extra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6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D803-6C06-3148-494C-C4DB3D6E3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AA4F-FA1F-14BF-29CD-C0377B93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today</a:t>
            </a:r>
            <a:endParaRPr lang="en-IN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A2CE7A-4AD1-D497-24DA-C2BF1E607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Variational Auto-encoder (VAE)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Generative Adversarial Network (GAN)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Light" panose="020B0204020104020204" pitchFamily="34" charset="0"/>
              </a:rPr>
              <a:t>Denoising Diffusion Model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10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84847467-B732-5CC6-F6E2-3576CB77B3BA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50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672"/>
    </mc:Choice>
    <mc:Fallback>
      <p:transition spd="slow" advTm="26367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Auto-encoder (VAE)</a:t>
            </a:r>
            <a:endParaRPr lang="en-IN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VAE* is a probabilistic extension of autoencoders (AE). An AE is shown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basic difference is that VAE assumes a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on the latent code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b="1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This enables it to </a:t>
                </a:r>
                <a:r>
                  <a:rPr lang="en-GB" sz="22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not just compress the data but also generate </a:t>
                </a:r>
                <a:r>
                  <a:rPr lang="en-GB" sz="2200" u="sng" dirty="0">
                    <a:latin typeface="Abadi ExtraLight" panose="020B0204020104020204" pitchFamily="34" charset="0"/>
                  </a:rPr>
                  <a:t>synthetic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Light" panose="020B0204020104020204" pitchFamily="34" charset="0"/>
                  </a:rPr>
                  <a:t>How: Sample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Light" panose="020B0204020104020204" pitchFamily="34" charset="0"/>
                  </a:rPr>
                  <a:t> from a prior and pass it through the decoder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Thus VAE can learn good latent representation + generate novel synthetic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The name has “Variational” in it since it is learned  using VI principles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Autoencoder architecture">
            <a:extLst>
              <a:ext uri="{FF2B5EF4-FFF2-40B4-BE49-F238E27FC236}">
                <a16:creationId xmlns:a16="http://schemas.microsoft.com/office/drawing/2014/main" id="{7A45B9BF-5C6A-495B-8912-4542A53E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99" y="1604102"/>
            <a:ext cx="5578099" cy="25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89AF9-267A-44ED-BC94-2CA33DD25D01}"/>
              </a:ext>
            </a:extLst>
          </p:cNvPr>
          <p:cNvSpPr txBox="1"/>
          <p:nvPr/>
        </p:nvSpPr>
        <p:spPr>
          <a:xfrm>
            <a:off x="5191933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7EA3E-AB8C-4405-A5B2-E38C3B827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598" y="2541543"/>
            <a:ext cx="3423510" cy="615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12D81-D2F1-4C7F-B6AC-B34EA8EA7690}"/>
              </a:ext>
            </a:extLst>
          </p:cNvPr>
          <p:cNvSpPr txBox="1"/>
          <p:nvPr/>
        </p:nvSpPr>
        <p:spPr>
          <a:xfrm>
            <a:off x="92990" y="6557513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*Autoencoding Variational Bayes (</a:t>
            </a:r>
            <a:r>
              <a:rPr lang="en-IN" sz="1100" dirty="0" err="1"/>
              <a:t>Kingma</a:t>
            </a:r>
            <a:r>
              <a:rPr lang="en-IN" sz="1100" dirty="0"/>
              <a:t> and Welling, 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6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72"/>
    </mc:Choice>
    <mc:Fallback xmlns="">
      <p:transition spd="slow" advTm="26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VAE has three main components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over latent codes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 probabilistic decoder/generator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modeled by a deep neural net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A posterior or probabilistic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approx. by an “inference network”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VAE is learned by maximizing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The </a:t>
                </a:r>
                <a:r>
                  <a:rPr lang="en-GB" dirty="0" err="1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Reparametrization</a:t>
                </a:r>
                <a:r>
                  <a:rPr lang="en-GB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 Trick</a:t>
                </a:r>
                <a:r>
                  <a:rPr lang="en-GB" dirty="0">
                    <a:latin typeface="Abadi ExtraLight" panose="020B0204020104020204" pitchFamily="34" charset="0"/>
                  </a:rPr>
                  <a:t> is commonly used to optimize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Light" panose="020B0204020104020204" pitchFamily="34" charset="0"/>
                  </a:rPr>
                  <a:t>Posterior is inferred only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, and usually only point estimate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645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3A2E081-9A39-4864-9B80-BFC0D7338FB5}"/>
              </a:ext>
            </a:extLst>
          </p:cNvPr>
          <p:cNvSpPr/>
          <p:nvPr/>
        </p:nvSpPr>
        <p:spPr>
          <a:xfrm>
            <a:off x="9817127" y="1186759"/>
            <a:ext cx="2287411" cy="974292"/>
          </a:xfrm>
          <a:prstGeom prst="wedgeRectCallout">
            <a:avLst>
              <a:gd name="adj1" fmla="val -42957"/>
              <a:gd name="adj2" fmla="val 7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00FF"/>
                </a:solidFill>
                <a:latin typeface="Abadi ExtraLight" panose="020B0204020104020204" pitchFamily="34" charset="0"/>
              </a:rPr>
              <a:t>Using the idea of “Amortized Inference”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283DF-C75D-4A51-973E-DB4B6328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57" y="3759144"/>
            <a:ext cx="9085620" cy="56945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1CAFB95-2DDD-451B-B363-A9E66DF1F240}"/>
              </a:ext>
            </a:extLst>
          </p:cNvPr>
          <p:cNvSpPr/>
          <p:nvPr/>
        </p:nvSpPr>
        <p:spPr>
          <a:xfrm>
            <a:off x="440275" y="3562482"/>
            <a:ext cx="1313219" cy="962773"/>
          </a:xfrm>
          <a:prstGeom prst="wedgeRectCallout">
            <a:avLst>
              <a:gd name="adj1" fmla="val 69160"/>
              <a:gd name="adj2" fmla="val -5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ELBO for a single data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C0F40-1A71-4307-929C-2342A0B03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26" y="4468198"/>
            <a:ext cx="4065747" cy="56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F27EB-794B-48EF-8593-309413302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246" y="4489466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/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/>
              <p:nvPr/>
            </p:nvSpPr>
            <p:spPr>
              <a:xfrm>
                <a:off x="2900797" y="5078621"/>
                <a:ext cx="4065747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should be such that data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is reconstructed well from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(high log-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lik</a:t>
                </a:r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797" y="5078621"/>
                <a:ext cx="4065747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blipFill>
                <a:blip r:embed="rId10"/>
                <a:stretch>
                  <a:fillRect l="-1493" b="-176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/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should also be simple (close to the prior)</a:t>
                </a:r>
              </a:p>
            </p:txBody>
          </p:sp>
        </mc:Choice>
        <mc:Fallback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blipFill>
                <a:blip r:embed="rId11"/>
                <a:stretch>
                  <a:fillRect l="-1770" r="-1947" b="-178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/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Maximized to find the optimal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blipFill>
                <a:blip r:embed="rId12"/>
                <a:stretch>
                  <a:fillRect l="-3125" r="-6250" b="-146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/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collectively denotes all the parameters of the prior and likelihood</a:t>
                </a:r>
              </a:p>
            </p:txBody>
          </p:sp>
        </mc:Choice>
        <mc:Fallback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blipFill>
                <a:blip r:embed="rId13"/>
                <a:stretch>
                  <a:fillRect t="-1111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/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collectively denotes all the parameters that define the inference network</a:t>
                </a:r>
              </a:p>
            </p:txBody>
          </p:sp>
        </mc:Choice>
        <mc:Fallback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blipFill>
                <a:blip r:embed="rId14"/>
                <a:stretch>
                  <a:fillRect l="-1805" b="-17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6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3"/>
    </mc:Choice>
    <mc:Fallback xmlns="">
      <p:transition spd="slow" advTm="29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Autoencoder: The Complete Pipeline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Both probabilistic encoder and decoder learned jointly by maximizing the ELBO</a:t>
            </a: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20" name="Picture 4" descr="Gaussian VAE">
            <a:extLst>
              <a:ext uri="{FF2B5EF4-FFF2-40B4-BE49-F238E27FC236}">
                <a16:creationId xmlns:a16="http://schemas.microsoft.com/office/drawing/2014/main" id="{4BAB2ADE-0A9C-43F3-A867-D47A59F6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1" y="2396759"/>
            <a:ext cx="9098436" cy="4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C6111-18FA-4691-A258-9355D7E10213}"/>
              </a:ext>
            </a:extLst>
          </p:cNvPr>
          <p:cNvSpPr txBox="1"/>
          <p:nvPr/>
        </p:nvSpPr>
        <p:spPr>
          <a:xfrm>
            <a:off x="76182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7FE59-7D63-4731-8B50-40E1ECAD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073" y="1722530"/>
            <a:ext cx="6129818" cy="77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C52572E-432E-DBD6-EB65-FE76C850F777}"/>
                  </a:ext>
                </a:extLst>
              </p:cNvPr>
              <p:cNvSpPr/>
              <p:nvPr/>
            </p:nvSpPr>
            <p:spPr>
              <a:xfrm>
                <a:off x="456108" y="5669034"/>
                <a:ext cx="2132545" cy="792201"/>
              </a:xfrm>
              <a:prstGeom prst="wedgeRectCallout">
                <a:avLst>
                  <a:gd name="adj1" fmla="val 68112"/>
                  <a:gd name="adj2" fmla="val -129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Reparametrization trick used for computing ELBO’s gradient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C52572E-432E-DBD6-EB65-FE76C850F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8" y="5669034"/>
                <a:ext cx="2132545" cy="792201"/>
              </a:xfrm>
              <a:prstGeom prst="wedgeRectCallout">
                <a:avLst>
                  <a:gd name="adj1" fmla="val 68112"/>
                  <a:gd name="adj2" fmla="val -12982"/>
                </a:avLst>
              </a:prstGeom>
              <a:blipFill>
                <a:blip r:embed="rId5"/>
                <a:stretch>
                  <a:fillRect l="-1185" t="-3759" b="-97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0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4"/>
    </mc:Choice>
    <mc:Fallback xmlns="">
      <p:transition spd="slow" advTm="1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GAN is an implicit generative latent variable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Can generate from it but can’t compute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Light" panose="020B0204020104020204" pitchFamily="34" charset="0"/>
                  </a:rPr>
                  <a:t> - the model doesn’t define it explicitly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GAN is trained using an </a:t>
                </a:r>
                <a:r>
                  <a:rPr lang="en-IN" sz="2600" dirty="0">
                    <a:solidFill>
                      <a:srgbClr val="0000FF"/>
                    </a:solidFill>
                    <a:latin typeface="Abadi ExtraLight" panose="020B0204020104020204" pitchFamily="34" charset="0"/>
                  </a:rPr>
                  <a:t>adversarial way </a:t>
                </a:r>
                <a:r>
                  <a:rPr lang="en-IN" sz="2600" dirty="0">
                    <a:latin typeface="Abadi ExtraLight" panose="020B0204020104020204" pitchFamily="34" charset="0"/>
                  </a:rPr>
                  <a:t>(Goodfellow et al, 2013)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/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Unlike VAE, no explicit parametric likelihood model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blipFill>
                <a:blip r:embed="rId4"/>
                <a:stretch>
                  <a:fillRect l="-1505" t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F110AC-C52C-4F12-934B-8AF0CDEC3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2" y="2668664"/>
            <a:ext cx="6377554" cy="293429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E2C23AF-EA6C-4720-B620-50E16444EC00}"/>
              </a:ext>
            </a:extLst>
          </p:cNvPr>
          <p:cNvSpPr/>
          <p:nvPr/>
        </p:nvSpPr>
        <p:spPr>
          <a:xfrm>
            <a:off x="10278836" y="2135680"/>
            <a:ext cx="1822592" cy="1040839"/>
          </a:xfrm>
          <a:prstGeom prst="wedgeRectCallout">
            <a:avLst>
              <a:gd name="adj1" fmla="val -43647"/>
              <a:gd name="adj2" fmla="val -603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rgbClr val="FF0000"/>
                </a:solidFill>
                <a:latin typeface="Abadi ExtraLight" panose="020B0204020104020204" pitchFamily="34" charset="0"/>
              </a:rPr>
              <a:t>Thus can’t train using methods that require likelihood (MLE, VI, etc)</a:t>
            </a:r>
            <a:endParaRPr lang="en-IN" sz="1600" dirty="0">
              <a:solidFill>
                <a:srgbClr val="FF0000"/>
              </a:solidFill>
              <a:latin typeface="Abadi ExtraLight" panose="020B020402010402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695B07D-E23B-4A0D-A93F-B17D3B9E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2" y="5818660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/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close to 1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blipFill>
                <a:blip r:embed="rId7"/>
                <a:stretch>
                  <a:fillRect b="-121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/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close to 0 and generator network is trained to make it to be close to 1 to </a:t>
                </a:r>
                <a:r>
                  <a:rPr lang="en-IN" sz="1600" b="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fool the discriminator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into believing that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is a real sample</a:t>
                </a:r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blipFill>
                <a:blip r:embed="rId8"/>
                <a:stretch>
                  <a:fillRect r="-1575" b="-202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A4DE95-4041-4916-97EB-E3136F4621F8}"/>
              </a:ext>
            </a:extLst>
          </p:cNvPr>
          <p:cNvSpPr/>
          <p:nvPr/>
        </p:nvSpPr>
        <p:spPr>
          <a:xfrm>
            <a:off x="767166" y="5727214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0BE08A2-6B1D-485C-B5DF-0847C9D7057A}"/>
              </a:ext>
            </a:extLst>
          </p:cNvPr>
          <p:cNvSpPr/>
          <p:nvPr/>
        </p:nvSpPr>
        <p:spPr>
          <a:xfrm>
            <a:off x="265246" y="5478704"/>
            <a:ext cx="2485704" cy="357415"/>
          </a:xfrm>
          <a:prstGeom prst="wedgeRectCallout">
            <a:avLst>
              <a:gd name="adj1" fmla="val -1003"/>
              <a:gd name="adj2" fmla="val 78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Min-max optimization</a:t>
            </a:r>
            <a:endParaRPr lang="en-IN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93652BF-3A17-4091-BF97-0F02594F14AA}"/>
              </a:ext>
            </a:extLst>
          </p:cNvPr>
          <p:cNvSpPr/>
          <p:nvPr/>
        </p:nvSpPr>
        <p:spPr>
          <a:xfrm>
            <a:off x="1114896" y="2668664"/>
            <a:ext cx="1080952" cy="357415"/>
          </a:xfrm>
          <a:prstGeom prst="wedgeRectCallout">
            <a:avLst>
              <a:gd name="adj1" fmla="val 41406"/>
              <a:gd name="adj2" fmla="val 711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data is images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2" name="Picture 6" descr="Image of four photorealistic faces created by a generative adversarial&#10;network.">
            <a:extLst>
              <a:ext uri="{FF2B5EF4-FFF2-40B4-BE49-F238E27FC236}">
                <a16:creationId xmlns:a16="http://schemas.microsoft.com/office/drawing/2014/main" id="{16962F0A-89C8-4796-BDD8-055596B6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9" y="4576118"/>
            <a:ext cx="2088476" cy="5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D035075-85C0-4215-99D4-0658A7C71A59}"/>
              </a:ext>
            </a:extLst>
          </p:cNvPr>
          <p:cNvSpPr/>
          <p:nvPr/>
        </p:nvSpPr>
        <p:spPr>
          <a:xfrm>
            <a:off x="7304672" y="2544409"/>
            <a:ext cx="2799491" cy="925862"/>
          </a:xfrm>
          <a:prstGeom prst="wedgeRectCallout">
            <a:avLst>
              <a:gd name="adj1" fmla="val -58624"/>
              <a:gd name="adj2" fmla="val 13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The discriminator can be a binary </a:t>
            </a:r>
            <a:r>
              <a:rPr lang="en-IN" sz="1600" b="0" dirty="0">
                <a:solidFill>
                  <a:srgbClr val="0000FF"/>
                </a:solidFill>
                <a:latin typeface="Abadi ExtraLight" panose="020B0204020104020204" pitchFamily="34" charset="0"/>
              </a:rPr>
              <a:t>classifier</a:t>
            </a:r>
            <a:r>
              <a:rPr lang="en-IN" sz="1600" b="0" dirty="0">
                <a:solidFill>
                  <a:schemeClr val="tx1"/>
                </a:solidFill>
                <a:latin typeface="Abadi ExtraLight" panose="020B0204020104020204" pitchFamily="34" charset="0"/>
              </a:rPr>
              <a:t> or </a:t>
            </a:r>
            <a:r>
              <a:rPr lang="en-IN" sz="1600" b="0" dirty="0">
                <a:solidFill>
                  <a:srgbClr val="0000FF"/>
                </a:solidFill>
                <a:latin typeface="Abadi ExtraLight" panose="020B0204020104020204" pitchFamily="34" charset="0"/>
              </a:rPr>
              <a:t>any metho</a:t>
            </a:r>
            <a:r>
              <a:rPr lang="en-IN" sz="1600" dirty="0">
                <a:solidFill>
                  <a:srgbClr val="0000FF"/>
                </a:solidFill>
                <a:latin typeface="Abadi ExtraLight" panose="020B0204020104020204" pitchFamily="34" charset="0"/>
              </a:rPr>
              <a:t>d that can compare b/w two distributions (real and fake here)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9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66"/>
    </mc:Choice>
    <mc:Fallback xmlns="">
      <p:transition spd="slow" advTm="516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6" grpId="0" animBg="1"/>
      <p:bldP spid="17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GAN training criterion was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With 𝐺 fixed, the optimal 𝐷 (exercise)</a:t>
                </a:r>
                <a:endParaRPr lang="en-IN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Light" panose="020B0204020104020204" pitchFamily="34" charset="0"/>
                  </a:rPr>
                  <a:t>Given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, The optimal generator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dirty="0">
                    <a:latin typeface="Abadi ExtraLight" panose="020B0204020104020204" pitchFamily="34" charset="0"/>
                  </a:rPr>
                  <a:t> is found by minimizing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  <a:blipFill>
                <a:blip r:embed="rId3"/>
                <a:stretch>
                  <a:fillRect l="-831" t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EF7F2F4-A775-46D5-906B-7A661D1B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5" y="1800645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B5D554-7538-4FBF-BD5A-3F5FC58DE54E}"/>
              </a:ext>
            </a:extLst>
          </p:cNvPr>
          <p:cNvSpPr/>
          <p:nvPr/>
        </p:nvSpPr>
        <p:spPr>
          <a:xfrm>
            <a:off x="630099" y="1709199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5617542-3D1A-444F-8AB2-9110E8C084E1}"/>
              </a:ext>
            </a:extLst>
          </p:cNvPr>
          <p:cNvSpPr/>
          <p:nvPr/>
        </p:nvSpPr>
        <p:spPr>
          <a:xfrm>
            <a:off x="7168554" y="3293390"/>
            <a:ext cx="3292802" cy="287111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Distribution of synthetic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/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70706C4-D86C-47AC-BBC6-AB23C1373B6A}"/>
              </a:ext>
            </a:extLst>
          </p:cNvPr>
          <p:cNvSpPr/>
          <p:nvPr/>
        </p:nvSpPr>
        <p:spPr>
          <a:xfrm>
            <a:off x="6569286" y="2792881"/>
            <a:ext cx="2613460" cy="218143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Distribution of 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/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blipFill>
                <a:blip r:embed="rId6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/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000" i="1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CB3DE1-3AEA-43EA-85FC-7F86FCD50FE6}"/>
              </a:ext>
            </a:extLst>
          </p:cNvPr>
          <p:cNvCxnSpPr>
            <a:cxnSpLocks/>
          </p:cNvCxnSpPr>
          <p:nvPr/>
        </p:nvCxnSpPr>
        <p:spPr>
          <a:xfrm>
            <a:off x="485871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1AC4E0-74EF-4FAA-B46C-CA4230F859EC}"/>
              </a:ext>
            </a:extLst>
          </p:cNvPr>
          <p:cNvCxnSpPr>
            <a:cxnSpLocks/>
          </p:cNvCxnSpPr>
          <p:nvPr/>
        </p:nvCxnSpPr>
        <p:spPr>
          <a:xfrm>
            <a:off x="4949125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1ABF0D-2844-47A1-A707-DC1D6A79D041}"/>
              </a:ext>
            </a:extLst>
          </p:cNvPr>
          <p:cNvCxnSpPr>
            <a:cxnSpLocks/>
          </p:cNvCxnSpPr>
          <p:nvPr/>
        </p:nvCxnSpPr>
        <p:spPr>
          <a:xfrm>
            <a:off x="8411001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21FDE5-90F2-4809-B274-5E03C2E6CEDB}"/>
              </a:ext>
            </a:extLst>
          </p:cNvPr>
          <p:cNvCxnSpPr>
            <a:cxnSpLocks/>
          </p:cNvCxnSpPr>
          <p:nvPr/>
        </p:nvCxnSpPr>
        <p:spPr>
          <a:xfrm>
            <a:off x="850140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/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Jensen-Shannon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.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en-IN" sz="20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blipFill>
                <a:blip r:embed="rId8"/>
                <a:stretch>
                  <a:fillRect l="-2247" t="-2963" b="-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CC666F49-DE61-4164-AB72-3F0418CAD515}"/>
              </a:ext>
            </a:extLst>
          </p:cNvPr>
          <p:cNvSpPr/>
          <p:nvPr/>
        </p:nvSpPr>
        <p:spPr>
          <a:xfrm>
            <a:off x="2701550" y="5835323"/>
            <a:ext cx="4461927" cy="914401"/>
          </a:xfrm>
          <a:prstGeom prst="wedgeRectCallout">
            <a:avLst>
              <a:gd name="adj1" fmla="val -54746"/>
              <a:gd name="adj2" fmla="val -134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Light" panose="020B0204020104020204" pitchFamily="34" charset="0"/>
              </a:rPr>
              <a:t>Thus GAN can learn the true data distribution if the generator and discriminator have enough modeling power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0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56"/>
    </mc:Choice>
    <mc:Fallback xmlns="">
      <p:transition spd="slow" advTm="25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/>
      <p:bldP spid="26" grpId="0" animBg="1"/>
      <p:bldP spid="27" grpId="0"/>
      <p:bldP spid="32" grpId="0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 Optimization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74061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Light" panose="020B0204020104020204" pitchFamily="34" charset="0"/>
              </a:rPr>
              <a:t>The GAN training procedure can be summarized as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42148-C9E9-4C8B-909F-C11C4665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" y="2097176"/>
            <a:ext cx="11167273" cy="3792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01657-1DC4-4723-AAA4-7E5AFD4D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41" y="496775"/>
            <a:ext cx="6549291" cy="4877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/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denote the params of the deep neural nets defining the generator and discriminator, respectively</a:t>
                </a:r>
              </a:p>
            </p:txBody>
          </p:sp>
        </mc:Choice>
        <mc:Fallback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blipFill>
                <a:blip r:embed="rId5"/>
                <a:stretch>
                  <a:fillRect t="-6593" b="-186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/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In practice, in this step, instead of 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, we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Light" panose="020B0204020104020204" pitchFamily="34" charset="0"/>
                  </a:rPr>
                  <a:t>maximize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blipFill>
                <a:blip r:embed="rId6"/>
                <a:stretch>
                  <a:fillRect l="-744" b="-8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/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In practice, for stable training, we run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steps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and 1 step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blipFill>
                <a:blip r:embed="rId7"/>
                <a:stretch>
                  <a:fillRect t="-2041" r="-108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/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Reason: Generator is bad initially so discriminator will always predict correctly initially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 will saturate </a:t>
                </a:r>
              </a:p>
            </p:txBody>
          </p:sp>
        </mc:Choice>
        <mc:Fallback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blipFill>
                <a:blip r:embed="rId8"/>
                <a:stretch>
                  <a:fillRect t="-2222" b="-9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6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10"/>
    </mc:Choice>
    <mc:Fallback xmlns="">
      <p:transition spd="slow" advTm="31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GANs that also learn latent representations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The standard GAN can only generate data. Can’t learn the latent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2600" dirty="0">
                    <a:latin typeface="Abadi Extra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Light" panose="020B0204020104020204" pitchFamily="34" charset="0"/>
                  </a:rPr>
                  <a:t>Bidirectional GAN* (</a:t>
                </a:r>
                <a:r>
                  <a:rPr lang="en-IN" sz="2600" dirty="0" err="1">
                    <a:latin typeface="Abadi ExtraLight" panose="020B0204020104020204" pitchFamily="34" charset="0"/>
                  </a:rPr>
                  <a:t>BiGAN</a:t>
                </a:r>
                <a:r>
                  <a:rPr lang="en-IN" sz="2600" dirty="0">
                    <a:latin typeface="Abadi ExtraLight" panose="020B0204020104020204" pitchFamily="34" charset="0"/>
                  </a:rPr>
                  <a:t>) is a GAN variant that allows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6C79B-B7C2-4BDE-9DCA-B2DB8A7E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356" y="2493474"/>
            <a:ext cx="8376398" cy="327876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E1EE6F2-C67C-4536-ADE5-FA38A5D7ED10}"/>
              </a:ext>
            </a:extLst>
          </p:cNvPr>
          <p:cNvSpPr/>
          <p:nvPr/>
        </p:nvSpPr>
        <p:spPr>
          <a:xfrm>
            <a:off x="265245" y="3113833"/>
            <a:ext cx="1467906" cy="630333"/>
          </a:xfrm>
          <a:prstGeom prst="wedgeRectCallout">
            <a:avLst>
              <a:gd name="adj1" fmla="val 66976"/>
              <a:gd name="adj2" fmla="val 1002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Light" panose="020B0204020104020204" pitchFamily="34" charset="0"/>
              </a:rPr>
              <a:t>Consists of an encoder as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0E64E-CBBA-4795-8331-30C8FF1DAD5B}"/>
              </a:ext>
            </a:extLst>
          </p:cNvPr>
          <p:cNvSpPr txBox="1"/>
          <p:nvPr/>
        </p:nvSpPr>
        <p:spPr>
          <a:xfrm>
            <a:off x="9826021" y="3446138"/>
            <a:ext cx="19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Light" panose="020B0204020104020204" pitchFamily="34" charset="0"/>
              </a:rPr>
              <a:t>Real pair/fake pair?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/>
              <p:nvPr/>
            </p:nvSpPr>
            <p:spPr>
              <a:xfrm>
                <a:off x="3632282" y="5863185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Light" panose="020B0204020104020204" pitchFamily="34" charset="0"/>
                  </a:rPr>
                  <a:t>Can be shown* to “invert”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Light" panose="020B0204020104020204" pitchFamily="34" charset="0"/>
                </a:endParaRPr>
              </a:p>
            </p:txBody>
          </p:sp>
        </mc:Choice>
        <mc:Fallback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82" y="5863185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blipFill>
                <a:blip r:embed="rId5"/>
                <a:stretch>
                  <a:fillRect l="-2101" r="-3361" b="-48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5532B6-CC36-4001-9AEF-86E89DB38332}"/>
              </a:ext>
            </a:extLst>
          </p:cNvPr>
          <p:cNvSpPr txBox="1"/>
          <p:nvPr/>
        </p:nvSpPr>
        <p:spPr>
          <a:xfrm>
            <a:off x="0" y="6608044"/>
            <a:ext cx="3793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*Adversarial Feature Learning (Donahue et a Dumoulin l, 2017)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8A5DCC-BDA5-434D-9326-3E878DC1B031}"/>
              </a:ext>
            </a:extLst>
          </p:cNvPr>
          <p:cNvSpPr txBox="1"/>
          <p:nvPr/>
        </p:nvSpPr>
        <p:spPr>
          <a:xfrm>
            <a:off x="3915573" y="6608044"/>
            <a:ext cx="3453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#Adversarially Learned Inference (Dumoulin et al, 2017)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5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1"/>
    </mc:Choice>
    <mc:Fallback xmlns="">
      <p:transition spd="slow" advTm="39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5" grpId="0" animBg="1"/>
      <p:bldP spid="17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1.1|24.7|72.2|26|46.5|35.3|18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3.1|2.1|10.2|62.8|70.6|70.9|53|1.4|1.7|22.7|4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1.1|24.7|72.2|26|46.5|35.3|1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6.3|23.6|8.1|43|6|8.3|10.1|16.2|3.1|12.4|29.8|16.5|36.8|2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0.6|17.2|35.1|15|12.6|107.2|14.1|60.1|33.8|41|15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1.9|25.7|36.4|12|67.8|44.2|2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8|1.5|12.2|23.2|124.4|3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8|62.3|53.4|17.7|11.9|30.9|80.4|13.3|61|20|2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4" ma:contentTypeDescription="Create a new document." ma:contentTypeScope="" ma:versionID="1a80f3317f24b3ce93790176fa8976b7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cc1261d9f553eac1aed89d4386a8a0f7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1FFC2-7F55-4C43-BD51-402C1C6E882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6f5e4ebc-8a67-4d1c-93f5-b4161f914fa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40645F-B691-414A-9D54-D12C8CA8F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7F0FA0-E997-4391-AB2D-D77B8F39C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65532</TotalTime>
  <Words>1756</Words>
  <Application>Microsoft Office PowerPoint</Application>
  <PresentationFormat>Widescreen</PresentationFormat>
  <Paragraphs>549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Abadi Extra Light</vt:lpstr>
      <vt:lpstr>Abadi ExtraLight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Deep Generative Models</vt:lpstr>
      <vt:lpstr>Plan today</vt:lpstr>
      <vt:lpstr>Variational Auto-encoder (VAE)</vt:lpstr>
      <vt:lpstr>Variational Autoencoder (VAE)</vt:lpstr>
      <vt:lpstr>Variational Autoencoder: The Complete Pipeline</vt:lpstr>
      <vt:lpstr>Generative Adversarial Network (GAN)</vt:lpstr>
      <vt:lpstr>Generative Adversarial Network (GAN)</vt:lpstr>
      <vt:lpstr>GAN Optimization</vt:lpstr>
      <vt:lpstr>GANs that also learn latent representations</vt:lpstr>
      <vt:lpstr>GAN: Some Issues/Comments</vt:lpstr>
      <vt:lpstr>Evaluating Generation Quality</vt:lpstr>
      <vt:lpstr>Denoising Diffusion Models</vt:lpstr>
      <vt:lpstr>Generating Data by Reversing Diffusion</vt:lpstr>
      <vt:lpstr>Towards a Tractable Reverse Diffusion</vt:lpstr>
      <vt:lpstr>Towards a Tractable Reverse Diffusion</vt:lpstr>
      <vt:lpstr>Noise Predictor Network</vt:lpstr>
      <vt:lpstr>Denoising Diffusion Model: The Training Algo</vt:lpstr>
      <vt:lpstr>Denoising Diffusion Model: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2927</cp:revision>
  <dcterms:created xsi:type="dcterms:W3CDTF">2020-07-07T20:42:16Z</dcterms:created>
  <dcterms:modified xsi:type="dcterms:W3CDTF">2026-04-01T10:38:08Z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