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51"/>
  </p:notesMasterIdLst>
  <p:sldIdLst>
    <p:sldId id="551" r:id="rId6"/>
    <p:sldId id="359" r:id="rId7"/>
    <p:sldId id="898" r:id="rId8"/>
    <p:sldId id="897" r:id="rId9"/>
    <p:sldId id="360" r:id="rId10"/>
    <p:sldId id="361" r:id="rId11"/>
    <p:sldId id="358" r:id="rId12"/>
    <p:sldId id="363" r:id="rId13"/>
    <p:sldId id="364" r:id="rId14"/>
    <p:sldId id="365" r:id="rId15"/>
    <p:sldId id="362" r:id="rId16"/>
    <p:sldId id="366" r:id="rId17"/>
    <p:sldId id="367" r:id="rId18"/>
    <p:sldId id="368" r:id="rId19"/>
    <p:sldId id="373" r:id="rId20"/>
    <p:sldId id="374" r:id="rId21"/>
    <p:sldId id="410" r:id="rId22"/>
    <p:sldId id="411" r:id="rId23"/>
    <p:sldId id="370" r:id="rId24"/>
    <p:sldId id="396" r:id="rId25"/>
    <p:sldId id="397" r:id="rId26"/>
    <p:sldId id="398" r:id="rId27"/>
    <p:sldId id="399" r:id="rId28"/>
    <p:sldId id="400" r:id="rId29"/>
    <p:sldId id="401" r:id="rId30"/>
    <p:sldId id="403" r:id="rId31"/>
    <p:sldId id="402" r:id="rId32"/>
    <p:sldId id="404" r:id="rId33"/>
    <p:sldId id="405" r:id="rId34"/>
    <p:sldId id="408" r:id="rId35"/>
    <p:sldId id="407" r:id="rId36"/>
    <p:sldId id="392" r:id="rId37"/>
    <p:sldId id="394" r:id="rId38"/>
    <p:sldId id="395" r:id="rId39"/>
    <p:sldId id="413" r:id="rId40"/>
    <p:sldId id="369" r:id="rId41"/>
    <p:sldId id="896" r:id="rId42"/>
    <p:sldId id="877" r:id="rId43"/>
    <p:sldId id="893" r:id="rId44"/>
    <p:sldId id="894" r:id="rId45"/>
    <p:sldId id="853" r:id="rId46"/>
    <p:sldId id="895" r:id="rId47"/>
    <p:sldId id="891" r:id="rId48"/>
    <p:sldId id="890" r:id="rId49"/>
    <p:sldId id="89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06-01-2026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8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281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965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7248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07-01-2026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695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07-01-2026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72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34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07-01-2026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71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13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07-01-2026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945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987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88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06-01-2026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06-01-2026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06-01-2026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06-01-2026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06-01-2026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1689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CS772: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07-01-2026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0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NUL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34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openxmlformats.org/officeDocument/2006/relationships/image" Target="../media/image250.png"/><Relationship Id="rId5" Type="http://schemas.openxmlformats.org/officeDocument/2006/relationships/image" Target="../media/image50.jpeg"/><Relationship Id="rId4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image" Target="../media/image300.png"/><Relationship Id="rId5" Type="http://schemas.openxmlformats.org/officeDocument/2006/relationships/image" Target="../media/image52.jpeg"/><Relationship Id="rId4" Type="http://schemas.openxmlformats.org/officeDocument/2006/relationships/image" Target="../media/image2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6" Type="http://schemas.openxmlformats.org/officeDocument/2006/relationships/image" Target="../media/image55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7.png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6" Type="http://schemas.openxmlformats.org/officeDocument/2006/relationships/image" Target="../media/image5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9.png"/><Relationship Id="rId7" Type="http://schemas.openxmlformats.org/officeDocument/2006/relationships/image" Target="../media/image5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image" Target="../media/image60.jpeg"/><Relationship Id="rId5" Type="http://schemas.openxmlformats.org/officeDocument/2006/relationships/image" Target="../media/image530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6" Type="http://schemas.openxmlformats.org/officeDocument/2006/relationships/image" Target="../media/image60.png"/><Relationship Id="rId5" Type="http://schemas.openxmlformats.org/officeDocument/2006/relationships/image" Target="../media/image590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tags" Target="../tags/tag29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6" Type="http://schemas.openxmlformats.org/officeDocument/2006/relationships/image" Target="../media/image92.png"/><Relationship Id="rId5" Type="http://schemas.openxmlformats.org/officeDocument/2006/relationships/image" Target="../media/image90.jpe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5" Type="http://schemas.openxmlformats.org/officeDocument/2006/relationships/image" Target="../media/image98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NUL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NUL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2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34.jpeg"/><Relationship Id="rId11" Type="http://schemas.openxmlformats.org/officeDocument/2006/relationships/image" Target="../media/image139.png"/><Relationship Id="rId5" Type="http://schemas.openxmlformats.org/officeDocument/2006/relationships/image" Target="../media/image133.emf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NULL"/><Relationship Id="rId5" Type="http://schemas.openxmlformats.org/officeDocument/2006/relationships/image" Target="../media/image6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80" y="3181172"/>
            <a:ext cx="11701636" cy="747622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Getting Started: PML Basics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Conditional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Consider two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(discrete/continuous – both need not of same type)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Conditional PMF/PDF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is the prob. dist. of one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fixing other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like taking a slice of the joint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Note: A conditional PMF/PDF may also be conditioned on something that is not the value of an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but some fixed quantity in general</a:t>
                </a: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1F55B481-03B8-4D39-882F-275A527F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21" y="3611115"/>
            <a:ext cx="5368695" cy="126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521A0-F0F6-434B-8F1A-D9807586A1EA}"/>
              </a:ext>
            </a:extLst>
          </p:cNvPr>
          <p:cNvSpPr txBox="1"/>
          <p:nvPr/>
        </p:nvSpPr>
        <p:spPr>
          <a:xfrm>
            <a:off x="2477952" y="3241783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Discrete Random Variables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5EBAB81-E392-482F-9501-E043FE73D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56" y="3429000"/>
            <a:ext cx="3596844" cy="177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C75E0F-A375-4231-8708-3B3DFDBC739F}"/>
              </a:ext>
            </a:extLst>
          </p:cNvPr>
          <p:cNvSpPr txBox="1"/>
          <p:nvPr/>
        </p:nvSpPr>
        <p:spPr>
          <a:xfrm>
            <a:off x="7664757" y="3102736"/>
            <a:ext cx="30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Random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B56E45A-B2BF-439B-BEA6-3D65B355A9D0}"/>
                  </a:ext>
                </a:extLst>
              </p:cNvPr>
              <p:cNvSpPr/>
              <p:nvPr/>
            </p:nvSpPr>
            <p:spPr>
              <a:xfrm>
                <a:off x="8574902" y="5727214"/>
                <a:ext cx="3596844" cy="901674"/>
              </a:xfrm>
              <a:prstGeom prst="wedgeRectCallout">
                <a:avLst>
                  <a:gd name="adj1" fmla="val -68507"/>
                  <a:gd name="adj2" fmla="val -3381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We will  see cond. dist. of output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given weights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(</a:t>
                </a:r>
                <a:r>
                  <a:rPr kumimoji="0" lang="en-I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r.v.</a:t>
                </a: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 and features </a:t>
                </a:r>
                <a14:m>
                  <m:oMath xmlns:m="http://schemas.openxmlformats.org/officeDocument/2006/math">
                    <m:r>
                      <a:rPr kumimoji="0" lang="en-IN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kumimoji="0" lang="en-IN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written as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20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0" lang="en-IN" sz="20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IN" sz="20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𝑤</m:t>
                    </m:r>
                    <m:r>
                      <a:rPr kumimoji="0" lang="en-IN" sz="20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IN" sz="20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1B56E45A-B2BF-439B-BEA6-3D65B355A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902" y="5727214"/>
                <a:ext cx="3596844" cy="901674"/>
              </a:xfrm>
              <a:prstGeom prst="wedgeRectCallout">
                <a:avLst>
                  <a:gd name="adj1" fmla="val -68507"/>
                  <a:gd name="adj2" fmla="val -33811"/>
                </a:avLst>
              </a:prstGeom>
              <a:blipFill>
                <a:blip r:embed="rId6"/>
                <a:stretch>
                  <a:fillRect t="-9396" b="-1745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7942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030"/>
    </mc:Choice>
    <mc:Fallback xmlns="">
      <p:transition spd="slow" advTm="52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Some Basic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Light" panose="020B0204020104020204" pitchFamily="34" charset="0"/>
                  </a:rPr>
                  <a:t>Sum Rule: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Gives the marginal probability distribution from joint probability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s-ES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s-ES" sz="2600" b="1" dirty="0" err="1">
                    <a:latin typeface="Abadi ExtraLight" panose="020B0204020104020204" pitchFamily="34" charset="0"/>
                  </a:rPr>
                  <a:t>Product</a:t>
                </a:r>
                <a:r>
                  <a:rPr lang="es-ES" sz="2600" b="1" dirty="0">
                    <a:latin typeface="Abadi ExtraLight" panose="020B0204020104020204" pitchFamily="34" charset="0"/>
                  </a:rPr>
                  <a:t> Rule: </a:t>
                </a:r>
                <a14:m>
                  <m:oMath xmlns:m="http://schemas.openxmlformats.org/officeDocument/2006/math"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 )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600" i="1" dirty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Light" panose="020B0204020104020204" pitchFamily="34" charset="0"/>
                  </a:rPr>
                  <a:t>Bayes’ rule: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Gives conditional probability distribution (can derive it from product rule)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b="1" dirty="0">
                    <a:latin typeface="Abadi ExtraLight" panose="020B0204020104020204" pitchFamily="34" charset="0"/>
                  </a:rPr>
                  <a:t>Chain Rule: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). . .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CEA1DCA7-B8D9-4164-A87E-C408B42D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19" y="1851574"/>
            <a:ext cx="5519575" cy="9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F73059D-00F6-4AFC-BBC1-91781485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19" y="4622313"/>
            <a:ext cx="3810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2E1D80C-A544-48C2-857A-E5DC9E6A3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5" y="4604291"/>
            <a:ext cx="62293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43"/>
    </mc:Choice>
    <mc:Fallback xmlns="">
      <p:transition spd="slow" advTm="158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Independence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are independent when knowing one tells nothing about the other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above is the marginal independence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⫫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1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Light" panose="020B0204020104020204" pitchFamily="34" charset="0"/>
                  </a:rPr>
                  <a:t>Two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400" dirty="0">
                    <a:latin typeface="Abadi ExtraLight" panose="020B0204020104020204" pitchFamily="34" charset="0"/>
                  </a:rPr>
                  <a:t> may not be marginally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indep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but may be given the value of another </a:t>
                </a:r>
                <a:r>
                  <a:rPr lang="en-GB" sz="24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4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sz="24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9A82469-859F-4627-8EE0-24F838A0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4" y="1784191"/>
            <a:ext cx="3590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C5E782-3B74-4260-8AB5-B359262C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31" y="2894696"/>
            <a:ext cx="3724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CDEB04E-49AB-4BDD-A36D-2C4147D9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50" y="1845768"/>
            <a:ext cx="6468405" cy="14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7203476-07A4-4DAB-BCA9-DA48DC6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37" y="5286070"/>
            <a:ext cx="61436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8DC8988-E974-4070-B020-2347699B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74" y="5386082"/>
            <a:ext cx="14382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4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95"/>
    </mc:Choice>
    <mc:Fallback xmlns="">
      <p:transition spd="slow" advTm="78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 of a random variable tells the expected or average value it takes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 of a discrete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having PMF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 of a continuous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having PDF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definition applies to functions of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too (e.g..,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Exp. is always </a:t>
                </a:r>
                <a:r>
                  <a:rPr lang="en-GB" dirty="0" err="1">
                    <a:latin typeface="Abadi ExtraLight" panose="020B0204020104020204" pitchFamily="34" charset="0"/>
                  </a:rPr>
                  <a:t>w.r.t.</a:t>
                </a:r>
                <a:r>
                  <a:rPr lang="en-GB" dirty="0">
                    <a:latin typeface="Abadi ExtraLight" panose="020B0204020104020204" pitchFamily="34" charset="0"/>
                  </a:rPr>
                  <a:t> the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of the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and often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37481-253D-4590-8AD8-47F576D5740C}"/>
                  </a:ext>
                </a:extLst>
              </p:cNvPr>
              <p:cNvSpPr txBox="1"/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r>
                        <a:rPr kumimoji="0" lang="en-I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a:rPr kumimoji="0" lang="en-I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 =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𝑥𝑝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37481-253D-4590-8AD8-47F576D57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2406534"/>
                <a:ext cx="3926048" cy="10966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43CA1-3245-472E-AF0D-B0C7F3DB5224}"/>
                  </a:ext>
                </a:extLst>
              </p:cNvPr>
              <p:cNvSpPr txBox="1"/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I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I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I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043CA1-3245-472E-AF0D-B0C7F3DB5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15" y="4049086"/>
                <a:ext cx="3926048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AD45BC4-7555-45FB-8EB4-D006657D411F}"/>
              </a:ext>
            </a:extLst>
          </p:cNvPr>
          <p:cNvSpPr/>
          <p:nvPr/>
        </p:nvSpPr>
        <p:spPr>
          <a:xfrm>
            <a:off x="9868989" y="5071346"/>
            <a:ext cx="2323011" cy="664198"/>
          </a:xfrm>
          <a:prstGeom prst="wedgeRectCallout">
            <a:avLst>
              <a:gd name="adj1" fmla="val -16619"/>
              <a:gd name="adj2" fmla="val 94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Often the subscript is omitted but do keep in mind the underlying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5EE5829-EA80-4C8C-8349-EBFE6C560AF5}"/>
                  </a:ext>
                </a:extLst>
              </p:cNvPr>
              <p:cNvSpPr/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Note that this exp. is </a:t>
                </a:r>
                <a:r>
                  <a:rPr kumimoji="0" lang="en-I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w.r.t.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the distribution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of the </a:t>
                </a:r>
                <a:r>
                  <a:rPr kumimoji="0" lang="en-I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r.v.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25EE5829-EA80-4C8C-8349-EBFE6C560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28" y="4538917"/>
                <a:ext cx="2827002" cy="480024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6"/>
                <a:stretch>
                  <a:fillRect t="-360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2A189-090B-4663-B628-D8E1D78FD770}"/>
                  </a:ext>
                </a:extLst>
              </p:cNvPr>
              <p:cNvSpPr txBox="1"/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IN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∈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2A189-090B-4663-B628-D8E1D78FD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50" y="4847223"/>
                <a:ext cx="8767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D912843-EC22-421E-ABB3-2F581744CE92}"/>
                  </a:ext>
                </a:extLst>
              </p:cNvPr>
              <p:cNvSpPr/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Probability that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= 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6D912843-EC22-421E-ABB3-2F581744C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804" y="2406534"/>
                <a:ext cx="1850451" cy="303132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8"/>
                <a:stretch>
                  <a:fillRect t="-140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477FB762-5429-4D7C-BA38-1C4C0BD65FD3}"/>
                  </a:ext>
                </a:extLst>
              </p:cNvPr>
              <p:cNvSpPr/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Probability density at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= 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477FB762-5429-4D7C-BA38-1C4C0BD6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69" y="4062463"/>
                <a:ext cx="2219833" cy="276379"/>
              </a:xfrm>
              <a:prstGeom prst="wedgeRectCallout">
                <a:avLst>
                  <a:gd name="adj1" fmla="val -48798"/>
                  <a:gd name="adj2" fmla="val 87888"/>
                </a:avLst>
              </a:prstGeom>
              <a:blipFill>
                <a:blip r:embed="rId9"/>
                <a:stretch>
                  <a:fillRect t="-447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56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44"/>
    </mc:Choice>
    <mc:Fallback xmlns="">
      <p:transition spd="slow" advTm="205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 animBg="1"/>
      <p:bldP spid="15" grpId="0" animBg="1"/>
      <p:bldP spid="9" grpId="0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 of sum of two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Proof is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	</a:t>
                </a:r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IN" sz="2800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sub>
                      <m:sup/>
                      <m:e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800" dirty="0">
                    <a:latin typeface="Abadi ExtraLight" panose="020B0204020104020204" pitchFamily="34" charset="0"/>
                  </a:rPr>
                  <a:t>      s</a:t>
                </a:r>
                <a:r>
                  <a:rPr lang="en-GB" sz="2800" dirty="0" err="1">
                    <a:latin typeface="Abadi ExtraLight" panose="020B0204020104020204" pitchFamily="34" charset="0"/>
                  </a:rPr>
                  <a:t>.t.</a:t>
                </a:r>
                <a:r>
                  <a:rPr lang="en-GB" sz="28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800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800" dirty="0">
                    <a:latin typeface="Abadi Extra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>
                    <a:latin typeface="Abadi Extra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IN" sz="2800" dirty="0"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Abadi ExtraLight" panose="020B0204020104020204" pitchFamily="34" charset="0"/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Abadi ExtraLight" panose="020B0204020104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	        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36142B6-8A19-487D-A7DD-27ED853AB099}"/>
                  </a:ext>
                </a:extLst>
              </p:cNvPr>
              <p:cNvSpPr/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need not be even independent. Can be discrete or continuous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36142B6-8A19-487D-A7DD-27ED853AB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552" y="247434"/>
                <a:ext cx="2046913" cy="665995"/>
              </a:xfrm>
              <a:prstGeom prst="wedgeRectCallout">
                <a:avLst>
                  <a:gd name="adj1" fmla="val -51667"/>
                  <a:gd name="adj2" fmla="val 89636"/>
                </a:avLst>
              </a:prstGeom>
              <a:blipFill>
                <a:blip r:embed="rId4"/>
                <a:stretch>
                  <a:fillRect t="-4487" r="-200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D445A75B-2252-472A-961E-968067572FCE}"/>
              </a:ext>
            </a:extLst>
          </p:cNvPr>
          <p:cNvSpPr/>
          <p:nvPr/>
        </p:nvSpPr>
        <p:spPr>
          <a:xfrm>
            <a:off x="8790587" y="4581817"/>
            <a:ext cx="2533343" cy="509947"/>
          </a:xfrm>
          <a:prstGeom prst="wedgeRectCallout">
            <a:avLst>
              <a:gd name="adj1" fmla="val -85937"/>
              <a:gd name="adj2" fmla="val 233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Used the rule of marginalization of joint dist. of two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76"/>
    </mc:Choice>
    <mc:Fallback xmlns="">
      <p:transition spd="slow" advTm="22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Expectation: A Few Rules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 of a scaled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Linearity of 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(More General) Lin. of exp.: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Exp. of product of two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independent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Law of the Unconscious Statistician (LOTUS): Given an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with a known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another random variable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for some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Rule of iterated expectation: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]</a:t>
                </a:r>
              </a:p>
              <a:p>
                <a:pPr marL="0" indent="0">
                  <a:buNone/>
                </a:pPr>
                <a:endParaRPr lang="en-GB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50602DC-C7E8-4168-9549-F8935FE03A75}"/>
                  </a:ext>
                </a:extLst>
              </p:cNvPr>
              <p:cNvSpPr/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are arbitrary functions. 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50602DC-C7E8-4168-9549-F8935FE03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62" y="1685280"/>
                <a:ext cx="2403593" cy="260130"/>
              </a:xfrm>
              <a:prstGeom prst="wedgeRectCallout">
                <a:avLst>
                  <a:gd name="adj1" fmla="val -47520"/>
                  <a:gd name="adj2" fmla="val 143483"/>
                </a:avLst>
              </a:prstGeom>
              <a:blipFill>
                <a:blip r:embed="rId4"/>
                <a:stretch>
                  <a:fillRect t="-45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4AE8-F0A9-4C37-AF55-E47DDCABCF84}"/>
                  </a:ext>
                </a:extLst>
              </p:cNvPr>
              <p:cNvSpPr txBox="1"/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kumimoji="0" lang="en-I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344AE8-F0A9-4C37-AF55-E47DDCABC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489" y="4371945"/>
                <a:ext cx="4342214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2306BE-3AAF-493B-9A2E-DFCF67793610}"/>
                  </a:ext>
                </a:extLst>
              </p:cNvPr>
              <p:cNvSpPr txBox="1"/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2306BE-3AAF-493B-9A2E-DFCF6779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222" y="4349200"/>
                <a:ext cx="2572820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BDA9A53-F56F-42C2-9BBB-144826ADD0F6}"/>
                  </a:ext>
                </a:extLst>
              </p:cNvPr>
              <p:cNvSpPr/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Requires finding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9BDA9A53-F56F-42C2-9BBB-144826ADD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553" y="3965698"/>
                <a:ext cx="1729339" cy="336445"/>
              </a:xfrm>
              <a:prstGeom prst="wedgeRectCallout">
                <a:avLst>
                  <a:gd name="adj1" fmla="val -37821"/>
                  <a:gd name="adj2" fmla="val 115919"/>
                </a:avLst>
              </a:prstGeom>
              <a:blipFill>
                <a:blip r:embed="rId7"/>
                <a:stretch>
                  <a:fillRect l="-69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862DD7-8B39-45FF-AD97-A8CD9618B909}"/>
                  </a:ext>
                </a:extLst>
              </p:cNvPr>
              <p:cNvSpPr/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Requires only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which we already have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862DD7-8B39-45FF-AD97-A8CD9618B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011" y="3961831"/>
                <a:ext cx="3200570" cy="336445"/>
              </a:xfrm>
              <a:prstGeom prst="wedgeRectCallout">
                <a:avLst>
                  <a:gd name="adj1" fmla="val -39746"/>
                  <a:gd name="adj2" fmla="val 115920"/>
                </a:avLst>
              </a:prstGeom>
              <a:blipFill>
                <a:blip r:embed="rId8"/>
                <a:stretch>
                  <a:fillRect l="-38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F54D54B-7AF0-4873-ABC8-D487C56C3FC1}"/>
              </a:ext>
            </a:extLst>
          </p:cNvPr>
          <p:cNvSpPr/>
          <p:nvPr/>
        </p:nvSpPr>
        <p:spPr>
          <a:xfrm>
            <a:off x="10113469" y="4680115"/>
            <a:ext cx="1792790" cy="471887"/>
          </a:xfrm>
          <a:prstGeom prst="wedgeRectCallout">
            <a:avLst>
              <a:gd name="adj1" fmla="val -86476"/>
              <a:gd name="adj2" fmla="val 278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LOTUS also applicable for continuous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A218D34-34B7-4697-8DF2-A8329CB0AF27}"/>
                  </a:ext>
                </a:extLst>
              </p:cNvPr>
              <p:cNvSpPr/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𝛽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are real-valued scalars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A218D34-34B7-4697-8DF2-A8329CB0A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518" y="1071588"/>
                <a:ext cx="2403593" cy="336445"/>
              </a:xfrm>
              <a:prstGeom prst="wedgeRectCallout">
                <a:avLst>
                  <a:gd name="adj1" fmla="val -68745"/>
                  <a:gd name="adj2" fmla="val 125668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691477-1845-45FC-8FA2-DD63C081F13F}"/>
                  </a:ext>
                </a:extLst>
              </p:cNvPr>
              <p:cNvSpPr/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is a real-valued scalar</a:t>
                </a:r>
              </a:p>
            </p:txBody>
          </p:sp>
        </mc:Choice>
        <mc:Fallback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A691477-1845-45FC-8FA2-DD63C081F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238" y="794341"/>
                <a:ext cx="1833562" cy="336445"/>
              </a:xfrm>
              <a:prstGeom prst="wedgeRectCallout">
                <a:avLst>
                  <a:gd name="adj1" fmla="val -53955"/>
                  <a:gd name="adj2" fmla="val 74172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54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840"/>
    </mc:Choice>
    <mc:Fallback xmlns="">
      <p:transition spd="slow" advTm="35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  <p:bldP spid="15" grpId="0" animBg="1"/>
      <p:bldP spid="16" grpId="0" animBg="1"/>
      <p:bldP spid="17" grpId="0" animBg="1"/>
      <p:bldP spid="1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Variance and Covariance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Variance of a scalar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tells us about its spread around its mean value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Standard deviation is simply the square root is variance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two scalar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the covariance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For two vector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(assume column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vec</a:t>
                </a:r>
                <a:r>
                  <a:rPr lang="en-GB" sz="2600" dirty="0">
                    <a:latin typeface="Abadi ExtraLight" panose="020B0204020104020204" pitchFamily="34" charset="0"/>
                  </a:rPr>
                  <a:t>), the covariance matrix is defined by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latin typeface="Abadi Extra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Light" panose="020B0204020104020204" pitchFamily="34" charset="0"/>
                  </a:rPr>
                  <a:t>. of components of a vector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The definitions apply to functions of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too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Variance of sum of independent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m:rPr>
                        <m:sty m:val="p"/>
                      </m:rPr>
                      <a:rPr lang="en-GB" sz="260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49CD47-B325-47CE-AE65-DA55FBD59681}"/>
                  </a:ext>
                </a:extLst>
              </p:cNvPr>
              <p:cNvSpPr txBox="1"/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𝑋</m:t>
                                  </m:r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−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49CD47-B325-47CE-AE65-DA55FBD5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837" y="1621856"/>
                <a:ext cx="56074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5F5B9-7A60-4769-9E67-F694FFBB2C64}"/>
                  </a:ext>
                </a:extLst>
              </p:cNvPr>
              <p:cNvSpPr txBox="1"/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{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[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]}{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[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]}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𝑋𝑌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X</m:t>
                      </m:r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Y</m:t>
                      </m:r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65F5B9-7A60-4769-9E67-F694FFBB2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1" y="3093526"/>
                <a:ext cx="891083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FB491-D60C-461A-9740-FC0066CF1029}"/>
                  </a:ext>
                </a:extLst>
              </p:cNvPr>
              <p:cNvSpPr txBox="1"/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{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[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]}{</m:t>
                          </m:r>
                          <m:sSup>
                            <m:sSup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[</m:t>
                          </m:r>
                          <m:sSup>
                            <m:sSup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]}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sSup>
                            <m:sSup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[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X</m:t>
                      </m:r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[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8FB491-D60C-461A-9740-FC0066CF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80" y="4349752"/>
                <a:ext cx="97611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7057A27-F021-4F79-9989-18E14EC64F8A}"/>
              </a:ext>
            </a:extLst>
          </p:cNvPr>
          <p:cNvSpPr/>
          <p:nvPr/>
        </p:nvSpPr>
        <p:spPr>
          <a:xfrm>
            <a:off x="9989322" y="5409397"/>
            <a:ext cx="1412391" cy="336207"/>
          </a:xfrm>
          <a:prstGeom prst="wedgeRectCallout">
            <a:avLst>
              <a:gd name="adj1" fmla="val -54181"/>
              <a:gd name="adj2" fmla="val 11680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Important result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4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00"/>
    </mc:Choice>
    <mc:Fallback xmlns="">
      <p:transition spd="slow" advTm="29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Entropy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2CA8A7-FFAC-CD3A-BF46-317AFD50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4" y="1263475"/>
            <a:ext cx="11272348" cy="47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7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KL Divergence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C2B020-1672-7E85-A997-CFFD204E6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5" y="1426729"/>
            <a:ext cx="11323930" cy="42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6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Common Probability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600" dirty="0">
                    <a:latin typeface="Abadi ExtraLight" panose="020B0204020104020204" pitchFamily="34" charset="0"/>
                  </a:rPr>
                  <a:t>Important: We will use these extensively to model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data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as well as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parameters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of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Some common discrete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Bernoulli: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Binary numbers, e.g., outcome (head/tail, 0/1) of a coin toss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Binomial: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Bounded non-negative integers, e.g., # of heads in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coin tosses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Multinomial/</a:t>
                </a:r>
                <a:r>
                  <a:rPr lang="en-GB" sz="2200" b="1" dirty="0" err="1">
                    <a:latin typeface="Abadi ExtraLight" panose="020B0204020104020204" pitchFamily="34" charset="0"/>
                  </a:rPr>
                  <a:t>multinoulli</a:t>
                </a:r>
                <a:r>
                  <a:rPr lang="en-GB" sz="2200" b="1" dirty="0">
                    <a:latin typeface="Abadi ExtraLight" panose="020B0204020104020204" pitchFamily="34" charset="0"/>
                  </a:rPr>
                  <a:t>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One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(&gt;2) possibilities, e.g., outcome of a dice roll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Poisson: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Non-negative integers, e.g., # of words in a document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Some common continuous distributions and what they can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Uniform: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numbers defined over a fixed range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Beta: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numbers between 0 and 1, e.g., probability of head for a biased coin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Gamma: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Positive unbounded real numbers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Dirichlet: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vectors that sum of 1 (fraction of data points in different classes/clusters)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b="1" dirty="0">
                    <a:latin typeface="Abadi ExtraLight" panose="020B0204020104020204" pitchFamily="34" charset="0"/>
                  </a:rPr>
                  <a:t>Gaussian:</a:t>
                </a:r>
                <a:r>
                  <a:rPr lang="en-GB" sz="2200" dirty="0">
                    <a:latin typeface="Abadi ExtraLight" panose="020B0204020104020204" pitchFamily="34" charset="0"/>
                  </a:rPr>
                  <a:t> real-valued numbers or real-valued vectors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050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33"/>
    </mc:Choice>
    <mc:Fallback xmlns="">
      <p:transition spd="slow" advTm="248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Plan 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Quick refresher of basics of probability/statistics ideas for PML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8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Basics of probability modeling of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Parameter estimation in probabilistic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Prediction in probabilistic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8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2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30"/>
    </mc:Choice>
    <mc:Fallback xmlns="">
      <p:transition spd="slow" advTm="1532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97" y="2356257"/>
            <a:ext cx="8682605" cy="1927371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  Discrete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4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Bernoulli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Distribution over a binary random variable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e.g., outcome of a coin-toss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Defined by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probability 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s.t.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probability mass function (PMF) of Bernoulli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sz="2600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b="1" dirty="0">
                    <a:latin typeface="Abadi Extra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2214370" y="3293999"/>
                <a:ext cx="62729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𝑋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N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p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IN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IN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</m:sSup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370" y="3293999"/>
                <a:ext cx="627293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328EF62-552C-B3ED-339F-A7F2CDA6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612" y="1761505"/>
            <a:ext cx="2541034" cy="24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D963A-7C9F-C577-F4FB-3F405D0CE573}"/>
                  </a:ext>
                </a:extLst>
              </p:cNvPr>
              <p:cNvSpPr txBox="1"/>
              <p:nvPr/>
            </p:nvSpPr>
            <p:spPr>
              <a:xfrm>
                <a:off x="9123075" y="2853921"/>
                <a:ext cx="185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𝜇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3D963A-7C9F-C577-F4FB-3F405D0CE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3075" y="2853921"/>
                <a:ext cx="185755" cy="276999"/>
              </a:xfrm>
              <a:prstGeom prst="rect">
                <a:avLst/>
              </a:prstGeom>
              <a:blipFill>
                <a:blip r:embed="rId6"/>
                <a:stretch>
                  <a:fillRect l="-33333" r="-26667" b="-217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D983D-691A-3554-331B-9905975F3DC0}"/>
                  </a:ext>
                </a:extLst>
              </p:cNvPr>
              <p:cNvSpPr txBox="1"/>
              <p:nvPr/>
            </p:nvSpPr>
            <p:spPr>
              <a:xfrm>
                <a:off x="8675522" y="2472620"/>
                <a:ext cx="589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1−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𝜇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3D983D-691A-3554-331B-9905975F3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522" y="2472620"/>
                <a:ext cx="589713" cy="276999"/>
              </a:xfrm>
              <a:prstGeom prst="rect">
                <a:avLst/>
              </a:prstGeom>
              <a:blipFill>
                <a:blip r:embed="rId7"/>
                <a:stretch>
                  <a:fillRect l="-8247" r="-8247" b="-22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9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Binomial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Distribution over number of successes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trials, e.g., number of heads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coin tosses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Defined by a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500" dirty="0">
                    <a:latin typeface="Abadi ExtraLight" panose="020B0204020104020204" pitchFamily="34" charset="0"/>
                  </a:rPr>
                  <a:t> </a:t>
                </a:r>
                <a:r>
                  <a:rPr lang="en-GB" dirty="0">
                    <a:latin typeface="Abadi ExtraLight" panose="020B0204020104020204" pitchFamily="34" charset="0"/>
                  </a:rPr>
                  <a:t>, probability of success of each trial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probability mass function (PMF) of Binomial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4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sz="2600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b="1" dirty="0">
                    <a:latin typeface="Abadi Extra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1958865" y="3399064"/>
                <a:ext cx="7524624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𝑋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𝑁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IN" sz="3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IN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IN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e>
                              <m:r>
                                <a:rPr kumimoji="0" lang="en-IN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  <m:sSup>
                        <m:sSup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</m:e>
                        <m:sup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IN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IN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I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</m:sSup>
                      <m:r>
                        <a:rPr kumimoji="0" lang="en-I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865" y="3399064"/>
                <a:ext cx="7524624" cy="920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61A34B8A-0306-1AAE-1810-5CE2ACAD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66" y="4580022"/>
            <a:ext cx="30765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382FE7-4BB4-458E-B802-0FE0130A8DC9}"/>
                  </a:ext>
                </a:extLst>
              </p:cNvPr>
              <p:cNvSpPr txBox="1"/>
              <p:nvPr/>
            </p:nvSpPr>
            <p:spPr>
              <a:xfrm>
                <a:off x="7392566" y="4268776"/>
                <a:ext cx="3086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Binomial with </a:t>
                </a:r>
                <a14:m>
                  <m:oMath xmlns:m="http://schemas.openxmlformats.org/officeDocument/2006/math"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=15, </m:t>
                    </m:r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𝜇</m:t>
                    </m:r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=0.2</m:t>
                    </m:r>
                  </m:oMath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382FE7-4BB4-458E-B802-0FE0130A8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66" y="4268776"/>
                <a:ext cx="3086742" cy="369332"/>
              </a:xfrm>
              <a:prstGeom prst="rect">
                <a:avLst/>
              </a:prstGeom>
              <a:blipFill>
                <a:blip r:embed="rId6"/>
                <a:stretch>
                  <a:fillRect l="-1779" t="-9836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1F0CBA-DFAA-F1F3-975B-C5EFF40BA9DD}"/>
                  </a:ext>
                </a:extLst>
              </p:cNvPr>
              <p:cNvSpPr txBox="1"/>
              <p:nvPr/>
            </p:nvSpPr>
            <p:spPr>
              <a:xfrm rot="16200000">
                <a:off x="5898634" y="5342692"/>
                <a:ext cx="21478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Probability of </a:t>
                </a:r>
                <a14:m>
                  <m:oMath xmlns:m="http://schemas.openxmlformats.org/officeDocument/2006/math"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1F0CBA-DFAA-F1F3-975B-C5EFF40BA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898634" y="5342692"/>
                <a:ext cx="2147832" cy="369332"/>
              </a:xfrm>
              <a:prstGeom prst="rect">
                <a:avLst/>
              </a:prstGeom>
              <a:blipFill>
                <a:blip r:embed="rId7"/>
                <a:stretch>
                  <a:fillRect l="-8197" r="-24590" b="-22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77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Multinoulli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Generalization of Bernoulli distribution for </a:t>
                </a:r>
                <a:r>
                  <a:rPr lang="en-IN" dirty="0">
                    <a:latin typeface="Abadi ExtraLight" panose="020B0204020104020204" pitchFamily="34" charset="0"/>
                  </a:rPr>
                  <a:t>discrete/categorical variable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taking one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outcomes, e.g., outcome of a single dice roll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Note: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we can also use a one-hot vector of length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to denote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latin typeface="Abadi Extra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is defined by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PMF of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variance: </a:t>
                </a:r>
                <a:r>
                  <a:rPr lang="en-GB" sz="2600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b="1" dirty="0">
                    <a:latin typeface="Abadi Extra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4242536" y="4532386"/>
                <a:ext cx="320825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  <m:e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</m:d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536" y="4532386"/>
                <a:ext cx="3208251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/>
              <p:nvPr/>
            </p:nvSpPr>
            <p:spPr>
              <a:xfrm>
                <a:off x="3275382" y="2827412"/>
                <a:ext cx="42904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=[0, 0, …, 0, 1, 0, …, 0, 0]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82" y="2827412"/>
                <a:ext cx="429040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/>
              <p:nvPr/>
            </p:nvSpPr>
            <p:spPr>
              <a:xfrm>
                <a:off x="7773007" y="2727690"/>
                <a:ext cx="3157847" cy="430888"/>
              </a:xfrm>
              <a:prstGeom prst="wedgeRectCallout">
                <a:avLst>
                  <a:gd name="adj1" fmla="val -58984"/>
                  <a:gd name="adj2" fmla="val -3016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Vector of all zeros except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which is 1; all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, for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are 0  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007" y="2727690"/>
                <a:ext cx="3157847" cy="430888"/>
              </a:xfrm>
              <a:prstGeom prst="wedgeRectCallout">
                <a:avLst>
                  <a:gd name="adj1" fmla="val -58984"/>
                  <a:gd name="adj2" fmla="val -3016"/>
                </a:avLst>
              </a:prstGeom>
              <a:blipFill>
                <a:blip r:embed="rId6"/>
                <a:stretch>
                  <a:fillRect t="-12329" b="-205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419BB5F-858A-2641-3C12-EBB779681883}"/>
                  </a:ext>
                </a:extLst>
              </p:cNvPr>
              <p:cNvSpPr/>
              <p:nvPr/>
            </p:nvSpPr>
            <p:spPr>
              <a:xfrm>
                <a:off x="8462303" y="3258299"/>
                <a:ext cx="2292384" cy="257513"/>
              </a:xfrm>
              <a:prstGeom prst="wedgeRectCallout">
                <a:avLst>
                  <a:gd name="adj1" fmla="val -60082"/>
                  <a:gd name="adj2" fmla="val 12077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Probability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outcome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419BB5F-858A-2641-3C12-EBB779681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03" y="3258299"/>
                <a:ext cx="2292384" cy="257513"/>
              </a:xfrm>
              <a:prstGeom prst="wedgeRectCallout">
                <a:avLst>
                  <a:gd name="adj1" fmla="val -60082"/>
                  <a:gd name="adj2" fmla="val 120777"/>
                </a:avLst>
              </a:prstGeom>
              <a:blipFill>
                <a:blip r:embed="rId7"/>
                <a:stretch>
                  <a:fillRect t="-519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10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Multinomial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Generalization of multinomial for a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outcome trial repeated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times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Defines distribution of random var.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denoting counts of each possible outcome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Can use a vector</a:t>
                </a:r>
                <a:r>
                  <a:rPr lang="en-GB" dirty="0">
                    <a:latin typeface="Abadi ExtraLight" panose="020B020402010402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to denote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Multinomial is defined by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PMF of Multinomial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variance: </a:t>
                </a:r>
                <a:r>
                  <a:rPr lang="en-GB" sz="2600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b="1" dirty="0">
                    <a:latin typeface="Abadi Extra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Multinomial can also be viewed as a generalization of Binomial for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outcomes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3030223" y="4706448"/>
                <a:ext cx="5398144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</m:e>
                        <m:e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</m:d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𝐾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nary>
                        <m:naryPr>
                          <m:chr m:val="∏"/>
                          <m:limLoc m:val="subSup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223" y="4706448"/>
                <a:ext cx="5398144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/>
              <p:nvPr/>
            </p:nvSpPr>
            <p:spPr>
              <a:xfrm>
                <a:off x="3482603" y="2819492"/>
                <a:ext cx="4786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=[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…,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…,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39586-8EDA-6DED-AAF4-7D20815A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603" y="2819492"/>
                <a:ext cx="47863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/>
              <p:nvPr/>
            </p:nvSpPr>
            <p:spPr>
              <a:xfrm>
                <a:off x="8428367" y="2222885"/>
                <a:ext cx="1924666" cy="794857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denotes the number of times we had outcome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9A43D80-432F-2B53-D4A7-56A26EBD2F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367" y="2222885"/>
                <a:ext cx="1924666" cy="794857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blipFill>
                <a:blip r:embed="rId6"/>
                <a:stretch>
                  <a:fillRect r="-2247" b="-378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0F17DEA-935A-C628-A845-5D22953983A1}"/>
                  </a:ext>
                </a:extLst>
              </p:cNvPr>
              <p:cNvSpPr/>
              <p:nvPr/>
            </p:nvSpPr>
            <p:spPr>
              <a:xfrm>
                <a:off x="10447713" y="2241760"/>
                <a:ext cx="1263318" cy="527239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kumimoji="0" lang="en-GB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IN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0" lang="en-IN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</m:oMath>
                  </m:oMathPara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A0F17DEA-935A-C628-A845-5D2295398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713" y="2241760"/>
                <a:ext cx="1263318" cy="527239"/>
              </a:xfrm>
              <a:prstGeom prst="wedgeRectCallout">
                <a:avLst>
                  <a:gd name="adj1" fmla="val -61493"/>
                  <a:gd name="adj2" fmla="val 43282"/>
                </a:avLst>
              </a:prstGeom>
              <a:blipFill>
                <a:blip r:embed="rId7"/>
                <a:stretch>
                  <a:fillRect l="-25532" t="-132955" r="-29787" b="-2056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4EF8F1-1809-2415-4716-4D7F44B917E4}"/>
                  </a:ext>
                </a:extLst>
              </p:cNvPr>
              <p:cNvSpPr/>
              <p:nvPr/>
            </p:nvSpPr>
            <p:spPr>
              <a:xfrm>
                <a:off x="9351228" y="562062"/>
                <a:ext cx="1411847" cy="498922"/>
              </a:xfrm>
              <a:prstGeom prst="wedgeRectCallout">
                <a:avLst>
                  <a:gd name="adj1" fmla="val -77620"/>
                  <a:gd name="adj2" fmla="val 5805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E.g., same dice rolled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times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074EF8F1-1809-2415-4716-4D7F44B91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228" y="562062"/>
                <a:ext cx="1411847" cy="498922"/>
              </a:xfrm>
              <a:prstGeom prst="wedgeRectCallout">
                <a:avLst>
                  <a:gd name="adj1" fmla="val -77620"/>
                  <a:gd name="adj2" fmla="val 58058"/>
                </a:avLst>
              </a:prstGeom>
              <a:blipFill>
                <a:blip r:embed="rId8"/>
                <a:stretch>
                  <a:fillRect t="-2151" b="-215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22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 animBg="1"/>
      <p:bldP spid="3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Poisson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Distribution a non-negative integer (count) random variable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e.g., </a:t>
                </a:r>
                <a:r>
                  <a:rPr lang="en-US" dirty="0">
                    <a:latin typeface="Abadi ExtraLight" panose="020B0204020104020204" pitchFamily="34" charset="0"/>
                  </a:rPr>
                  <a:t>number of events in a fixed interval of time</a:t>
                </a:r>
              </a:p>
              <a:p>
                <a:pPr marL="0" indent="0">
                  <a:buNone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Defined by a non-negative rate parameter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PMF of Poisson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variance: </a:t>
                </a:r>
                <a:r>
                  <a:rPr lang="en-GB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b="1" dirty="0">
                    <a:latin typeface="Abadi ExtraLight" panose="020B0204020104020204" pitchFamily="34" charset="0"/>
                  </a:rPr>
                  <a:t>]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/>
              <p:nvPr/>
            </p:nvSpPr>
            <p:spPr>
              <a:xfrm>
                <a:off x="1885373" y="3832473"/>
                <a:ext cx="5764334" cy="1243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e>
                        <m:e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</m:d>
                      <m:r>
                        <a:rPr kumimoji="0" lang="en-IN" sz="4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IN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0" lang="en-IN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</m:t>
                          </m:r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I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73" y="3832473"/>
                <a:ext cx="5764334" cy="1243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773899-C35C-B259-A0F7-B2AD2F87F97C}"/>
                  </a:ext>
                </a:extLst>
              </p:cNvPr>
              <p:cNvSpPr txBox="1"/>
              <p:nvPr/>
            </p:nvSpPr>
            <p:spPr>
              <a:xfrm>
                <a:off x="8200287" y="4341193"/>
                <a:ext cx="19352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=0,1,2,…)</m:t>
                      </m:r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773899-C35C-B259-A0F7-B2AD2F87F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87" y="4341193"/>
                <a:ext cx="1935273" cy="369332"/>
              </a:xfrm>
              <a:prstGeom prst="rect">
                <a:avLst/>
              </a:prstGeom>
              <a:blipFill>
                <a:blip r:embed="rId5"/>
                <a:stretch>
                  <a:fillRect l="-5031" r="-5031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430674F5-8B1C-4DED-5F35-B7367CAB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26" y="1652849"/>
            <a:ext cx="2648654" cy="21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9827A4-B210-135D-EA7E-0AC9D8F406A8}"/>
                  </a:ext>
                </a:extLst>
              </p:cNvPr>
              <p:cNvSpPr txBox="1"/>
              <p:nvPr/>
            </p:nvSpPr>
            <p:spPr>
              <a:xfrm>
                <a:off x="7248088" y="2500139"/>
                <a:ext cx="1348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9827A4-B210-135D-EA7E-0AC9D8F40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88" y="2500139"/>
                <a:ext cx="134838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3D57AA-A003-43E0-389F-1695C5EBF9A6}"/>
                  </a:ext>
                </a:extLst>
              </p:cNvPr>
              <p:cNvSpPr txBox="1"/>
              <p:nvPr/>
            </p:nvSpPr>
            <p:spPr>
              <a:xfrm>
                <a:off x="9927939" y="3737465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3D57AA-A003-43E0-389F-1695C5EBF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939" y="3737465"/>
                <a:ext cx="207621" cy="276999"/>
              </a:xfrm>
              <a:prstGeom prst="rect">
                <a:avLst/>
              </a:prstGeom>
              <a:blipFill>
                <a:blip r:embed="rId8"/>
                <a:stretch>
                  <a:fillRect l="-29412" r="-2352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7131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465314"/>
            <a:ext cx="9899007" cy="1927371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  Continuous Distributions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Uniform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Distribution over a uniformly distributed </a:t>
                </a:r>
                <a:r>
                  <a:rPr lang="en-IN" dirty="0">
                    <a:latin typeface="Abadi ExtraLight" panose="020B0204020104020204" pitchFamily="34" charset="0"/>
                  </a:rPr>
                  <a:t>random variable in interval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probability density function (PDF)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]=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/>
              <p:nvPr/>
            </p:nvSpPr>
            <p:spPr>
              <a:xfrm>
                <a:off x="3673571" y="2922738"/>
                <a:ext cx="3994042" cy="1012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</m:d>
                      <m:r>
                        <a:rPr kumimoji="0" lang="en-IN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57FB81-6AA8-7DED-5446-448B51BD8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571" y="2922738"/>
                <a:ext cx="3994042" cy="1012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A702B43-7094-ACAC-8240-E5637D421311}"/>
                  </a:ext>
                </a:extLst>
              </p:cNvPr>
              <p:cNvSpPr/>
              <p:nvPr/>
            </p:nvSpPr>
            <p:spPr>
              <a:xfrm>
                <a:off x="451399" y="2698453"/>
                <a:ext cx="2869035" cy="1054667"/>
              </a:xfrm>
              <a:prstGeom prst="wedgeRectCallout">
                <a:avLst>
                  <a:gd name="adj1" fmla="val 60338"/>
                  <a:gd name="adj2" fmla="val 3467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Recall that since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continuous, this is not the probability of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I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but probability of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∈(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is very small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DA702B43-7094-ACAC-8240-E5637D421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9" y="2698453"/>
                <a:ext cx="2869035" cy="1054667"/>
              </a:xfrm>
              <a:prstGeom prst="wedgeRectCallout">
                <a:avLst>
                  <a:gd name="adj1" fmla="val 60338"/>
                  <a:gd name="adj2" fmla="val 34678"/>
                </a:avLst>
              </a:prstGeom>
              <a:blipFill>
                <a:blip r:embed="rId5"/>
                <a:stretch>
                  <a:fillRect l="-3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6D54E6EB-942E-0803-7034-96CEA8EC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45" y="2414587"/>
            <a:ext cx="28860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28493-829A-A3D1-0D54-73C25CC24374}"/>
                  </a:ext>
                </a:extLst>
              </p:cNvPr>
              <p:cNvSpPr txBox="1"/>
              <p:nvPr/>
            </p:nvSpPr>
            <p:spPr>
              <a:xfrm>
                <a:off x="7885984" y="3244333"/>
                <a:ext cx="1147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828493-829A-A3D1-0D54-73C25CC2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984" y="3244333"/>
                <a:ext cx="114749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551FB-0ED8-B56E-EC08-8963F0AB69B1}"/>
                  </a:ext>
                </a:extLst>
              </p:cNvPr>
              <p:cNvSpPr txBox="1"/>
              <p:nvPr/>
            </p:nvSpPr>
            <p:spPr>
              <a:xfrm>
                <a:off x="10072382" y="4258746"/>
                <a:ext cx="392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551FB-0ED8-B56E-EC08-8963F0AB6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382" y="4258746"/>
                <a:ext cx="3922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203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Beta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Distribution over a </a:t>
                </a:r>
                <a:r>
                  <a:rPr lang="en-IN" dirty="0">
                    <a:latin typeface="Abadi ExtraLight" panose="020B0204020104020204" pitchFamily="34" charset="0"/>
                  </a:rPr>
                  <a:t>random var.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e.g., probability of head for a coin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Defined by two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. They control the shape of the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probability density function (PDF)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]= </m:t>
                    </m:r>
                    <m:f>
                      <m:f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/>
              <p:nvPr/>
            </p:nvSpPr>
            <p:spPr>
              <a:xfrm>
                <a:off x="1091431" y="3291238"/>
                <a:ext cx="7116243" cy="1020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IN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Γ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IN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Γ</m:t>
                          </m:r>
                          <m:d>
                            <m:d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0" lang="en-IN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Γ</m:t>
                          </m:r>
                          <m:d>
                            <m:d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−1 </m:t>
                          </m:r>
                        </m:sup>
                      </m:sSup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31" y="3291238"/>
                <a:ext cx="7116243" cy="102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7C687-AD91-0C97-E105-01A86B3D98EF}"/>
                  </a:ext>
                </a:extLst>
              </p:cNvPr>
              <p:cNvSpPr txBox="1"/>
              <p:nvPr/>
            </p:nvSpPr>
            <p:spPr>
              <a:xfrm>
                <a:off x="8285838" y="4103571"/>
                <a:ext cx="509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𝜇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7C687-AD91-0C97-E105-01A86B3D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8" y="4103571"/>
                <a:ext cx="509178" cy="276999"/>
              </a:xfrm>
              <a:prstGeom prst="rect">
                <a:avLst/>
              </a:prstGeom>
              <a:blipFill>
                <a:blip r:embed="rId5"/>
                <a:stretch>
                  <a:fillRect l="-10714" t="-2174" r="-1547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BA2C5F-CD22-0238-09A4-2860822E2374}"/>
                  </a:ext>
                </a:extLst>
              </p:cNvPr>
              <p:cNvSpPr txBox="1"/>
              <p:nvPr/>
            </p:nvSpPr>
            <p:spPr>
              <a:xfrm>
                <a:off x="10168562" y="5330122"/>
                <a:ext cx="185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𝜇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BA2C5F-CD22-0238-09A4-2860822E2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562" y="5330122"/>
                <a:ext cx="185756" cy="276999"/>
              </a:xfrm>
              <a:prstGeom prst="rect">
                <a:avLst/>
              </a:prstGeom>
              <a:blipFill>
                <a:blip r:embed="rId6"/>
                <a:stretch>
                  <a:fillRect l="-29032" r="-25806" b="-217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3A28E71-154D-E736-1C12-20AC0B563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5016" y="3032988"/>
            <a:ext cx="2597234" cy="229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E5522A2-B000-B039-0516-6AF392957986}"/>
                  </a:ext>
                </a:extLst>
              </p:cNvPr>
              <p:cNvSpPr/>
              <p:nvPr/>
            </p:nvSpPr>
            <p:spPr>
              <a:xfrm>
                <a:off x="6284914" y="4523287"/>
                <a:ext cx="2255513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Also equivalent to a uniform distribution for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𝛼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 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E5522A2-B000-B039-0516-6AF3929579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14" y="4523287"/>
                <a:ext cx="2255513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blipFill>
                <a:blip r:embed="rId8"/>
                <a:stretch>
                  <a:fillRect l="-482" b="-869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DEE6D24-B3FC-F677-C427-056E85D0617A}"/>
                  </a:ext>
                </a:extLst>
              </p:cNvPr>
              <p:cNvSpPr/>
              <p:nvPr/>
            </p:nvSpPr>
            <p:spPr>
              <a:xfrm>
                <a:off x="377506" y="4181555"/>
                <a:ext cx="2677758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Γ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denotes the gamma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</m:d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nary>
                      <m:nary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𝛼</m:t>
                            </m:r>
                            <m: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exp</m:t>
                        </m:r>
                        <m:d>
                          <m:dPr>
                            <m:ctrlP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IN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𝑑𝑡</m:t>
                        </m:r>
                      </m:e>
                    </m:nary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DEE6D24-B3FC-F677-C427-056E85D06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06" y="4181555"/>
                <a:ext cx="2677758" cy="527333"/>
              </a:xfrm>
              <a:prstGeom prst="wedgeRectCallout">
                <a:avLst>
                  <a:gd name="adj1" fmla="val 60630"/>
                  <a:gd name="adj2" fmla="val -51227"/>
                </a:avLst>
              </a:prstGeom>
              <a:blipFill>
                <a:blip r:embed="rId9"/>
                <a:stretch>
                  <a:fillRect t="-28571" b="-11098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21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Dirichlet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Distribution over a random </a:t>
                </a:r>
                <a:r>
                  <a:rPr lang="en-IN" dirty="0">
                    <a:latin typeface="Abadi ExtraLight" panose="020B0204020104020204" pitchFamily="34" charset="0"/>
                  </a:rPr>
                  <a:t>non-neg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that sums to 1, e.g., vector of probabilities of a dice roll showing each of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faces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Equivalent to a distribution over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− 1</m:t>
                    </m:r>
                  </m:oMath>
                </a14:m>
                <a:r>
                  <a:rPr lang="en-US" dirty="0">
                    <a:latin typeface="Abadi ExtraLight" panose="020B0204020104020204" pitchFamily="34" charset="0"/>
                  </a:rPr>
                  <a:t> dimensional </a:t>
                </a:r>
                <a:r>
                  <a:rPr lang="en-US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simplex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Defined by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US" dirty="0">
                    <a:latin typeface="Abadi ExtraLight" panose="020B0204020104020204" pitchFamily="34" charset="0"/>
                  </a:rPr>
                  <a:t>non-negative parameters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The PDF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GB" b="1" dirty="0">
                    <a:latin typeface="Abadi ExtraLight" panose="020B0204020104020204" pitchFamily="34" charset="0"/>
                  </a:rPr>
                  <a:t>, </a:t>
                </a:r>
                <a:r>
                  <a:rPr lang="en-GB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/>
              <p:nvPr/>
            </p:nvSpPr>
            <p:spPr>
              <a:xfrm>
                <a:off x="3486352" y="4677237"/>
                <a:ext cx="4965590" cy="1134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𝝅</m:t>
                          </m:r>
                        </m:e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𝜶</m:t>
                          </m:r>
                        </m:e>
                      </m:d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IN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Γ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IN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en-IN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kumimoji="0" lang="en-IN" sz="3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kumimoji="0" lang="en-IN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IN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N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kumimoji="0" lang="en-IN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216602-AF03-CDD1-46C5-98E09A052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52" y="4677237"/>
                <a:ext cx="4965590" cy="11349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D672A2-C4A8-3850-B193-3A0DD4915EC6}"/>
                  </a:ext>
                </a:extLst>
              </p:cNvPr>
              <p:cNvSpPr txBox="1"/>
              <p:nvPr/>
            </p:nvSpPr>
            <p:spPr>
              <a:xfrm>
                <a:off x="2575420" y="2105246"/>
                <a:ext cx="6500626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0≤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≤1,  ∀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=1,2,…, 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    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e>
                            <m:sub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kumimoji="0" lang="en-IN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D672A2-C4A8-3850-B193-3A0DD4915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420" y="2105246"/>
                <a:ext cx="6500626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32012A6-1FF7-0367-34A6-108CDD2F943E}"/>
                  </a:ext>
                </a:extLst>
              </p:cNvPr>
              <p:cNvSpPr/>
              <p:nvPr/>
            </p:nvSpPr>
            <p:spPr>
              <a:xfrm>
                <a:off x="416114" y="5284830"/>
                <a:ext cx="2801923" cy="527333"/>
              </a:xfrm>
              <a:prstGeom prst="wedgeRectCallout">
                <a:avLst>
                  <a:gd name="adj1" fmla="val 57048"/>
                  <a:gd name="adj2" fmla="val -512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Dirichlet is like a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-dimensional generalization of the Beta distribution</a:t>
                </a:r>
              </a:p>
            </p:txBody>
          </p:sp>
        </mc:Choice>
        <mc:Fallback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32012A6-1FF7-0367-34A6-108CDD2F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4" y="5284830"/>
                <a:ext cx="2801923" cy="527333"/>
              </a:xfrm>
              <a:prstGeom prst="wedgeRectCallout">
                <a:avLst>
                  <a:gd name="adj1" fmla="val 57048"/>
                  <a:gd name="adj2" fmla="val -51227"/>
                </a:avLst>
              </a:prstGeom>
              <a:blipFill>
                <a:blip r:embed="rId6"/>
                <a:stretch>
                  <a:fillRect l="-402" b="-978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C3527FB-F444-21FF-E154-D503388A8AEB}"/>
                  </a:ext>
                </a:extLst>
              </p:cNvPr>
              <p:cNvSpPr/>
              <p:nvPr/>
            </p:nvSpPr>
            <p:spPr>
              <a:xfrm>
                <a:off x="8801973" y="5244700"/>
                <a:ext cx="870534" cy="527333"/>
              </a:xfrm>
              <a:prstGeom prst="wedgeRectCallout">
                <a:avLst>
                  <a:gd name="adj1" fmla="val -58381"/>
                  <a:gd name="adj2" fmla="val 6967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IN" sz="1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1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kumimoji="0" lang="en-IN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IN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I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I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I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0" lang="en-IN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C3527FB-F444-21FF-E154-D503388A8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973" y="5244700"/>
                <a:ext cx="870534" cy="527333"/>
              </a:xfrm>
              <a:prstGeom prst="wedgeRectCallout">
                <a:avLst>
                  <a:gd name="adj1" fmla="val -58381"/>
                  <a:gd name="adj2" fmla="val 6967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5F58BF1A-06BB-B41A-EC12-FB33764CF0BE}"/>
              </a:ext>
            </a:extLst>
          </p:cNvPr>
          <p:cNvSpPr/>
          <p:nvPr/>
        </p:nvSpPr>
        <p:spPr>
          <a:xfrm>
            <a:off x="9237240" y="3645885"/>
            <a:ext cx="2801923" cy="527333"/>
          </a:xfrm>
          <a:prstGeom prst="wedgeRectCallout">
            <a:avLst>
              <a:gd name="adj1" fmla="val -59119"/>
              <a:gd name="adj2" fmla="val 3308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These parameters control the shape of the Dirichlet distribution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1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08F17-D3F1-4979-1987-3CF33AC9F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EBF6-8654-CE48-B97A-9307151B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175" y="2465314"/>
            <a:ext cx="8682605" cy="1927371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  Prob/Stats Refresher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0A70AC-352B-1E0B-67DE-5C8D03CD8E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2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Dirichlet Distribution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contd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Shape of the Dirichlet distribution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as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varies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Each point within the two-dim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simplices (triangles) below is a random probability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of length 3, drawn from the Dirichlet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11E949C-41C3-CDE1-A230-5C5BBF65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05" y="3713682"/>
            <a:ext cx="28098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A5204-B3BA-9AD3-D83A-7C89FA4CF98B}"/>
                  </a:ext>
                </a:extLst>
              </p:cNvPr>
              <p:cNvSpPr txBox="1"/>
              <p:nvPr/>
            </p:nvSpPr>
            <p:spPr>
              <a:xfrm>
                <a:off x="1395923" y="2952217"/>
                <a:ext cx="37834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Visualizations of PDFs of some 3-dim Dirichlet distributions (each generated using a different conc. Param vector </a:t>
                </a:r>
                <a14:m>
                  <m:oMath xmlns:m="http://schemas.openxmlformats.org/officeDocument/2006/math">
                    <m:r>
                      <a:rPr kumimoji="0" lang="en-IN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𝜶</m:t>
                    </m:r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A5204-B3BA-9AD3-D83A-7C89FA4C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23" y="2952217"/>
                <a:ext cx="3783436" cy="923330"/>
              </a:xfrm>
              <a:prstGeom prst="rect">
                <a:avLst/>
              </a:prstGeom>
              <a:blipFill>
                <a:blip r:embed="rId5"/>
                <a:stretch>
                  <a:fillRect l="-1449" t="-3289" b="-92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A5B2F3-1273-0D87-0648-751D977C0B1D}"/>
                  </a:ext>
                </a:extLst>
              </p:cNvPr>
              <p:cNvSpPr txBox="1"/>
              <p:nvPr/>
            </p:nvSpPr>
            <p:spPr>
              <a:xfrm>
                <a:off x="2335710" y="4703508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A5B2F3-1273-0D87-0648-751D977C0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10" y="4703508"/>
                <a:ext cx="291170" cy="276999"/>
              </a:xfrm>
              <a:prstGeom prst="rect">
                <a:avLst/>
              </a:prstGeom>
              <a:blipFill>
                <a:blip r:embed="rId6"/>
                <a:stretch>
                  <a:fillRect l="-12500" r="-833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39568-3B38-133F-3594-BD24F5EFF937}"/>
                  </a:ext>
                </a:extLst>
              </p:cNvPr>
              <p:cNvSpPr txBox="1"/>
              <p:nvPr/>
            </p:nvSpPr>
            <p:spPr>
              <a:xfrm>
                <a:off x="2481295" y="4191520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439568-3B38-133F-3594-BD24F5EF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95" y="4191520"/>
                <a:ext cx="296491" cy="276999"/>
              </a:xfrm>
              <a:prstGeom prst="rect">
                <a:avLst/>
              </a:prstGeom>
              <a:blipFill>
                <a:blip r:embed="rId7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B0CDC-0D6F-9410-CFD1-1279195BE4C0}"/>
                  </a:ext>
                </a:extLst>
              </p:cNvPr>
              <p:cNvSpPr txBox="1"/>
              <p:nvPr/>
            </p:nvSpPr>
            <p:spPr>
              <a:xfrm>
                <a:off x="3139396" y="4506247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B0CDC-0D6F-9410-CFD1-1279195BE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96" y="4506247"/>
                <a:ext cx="296491" cy="276999"/>
              </a:xfrm>
              <a:prstGeom prst="rect">
                <a:avLst/>
              </a:prstGeom>
              <a:blipFill>
                <a:blip r:embed="rId8"/>
                <a:stretch>
                  <a:fillRect l="-12245" r="-6122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1DC6F-4008-5E9A-14AA-99A7E65CF4B9}"/>
                  </a:ext>
                </a:extLst>
              </p:cNvPr>
              <p:cNvSpPr txBox="1"/>
              <p:nvPr/>
            </p:nvSpPr>
            <p:spPr>
              <a:xfrm>
                <a:off x="3802818" y="4778673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71DC6F-4008-5E9A-14AA-99A7E65CF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18" y="4778673"/>
                <a:ext cx="291170" cy="276999"/>
              </a:xfrm>
              <a:prstGeom prst="rect">
                <a:avLst/>
              </a:prstGeom>
              <a:blipFill>
                <a:blip r:embed="rId9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A34D6-BCC4-4200-BF4E-5E58BC15A087}"/>
                  </a:ext>
                </a:extLst>
              </p:cNvPr>
              <p:cNvSpPr txBox="1"/>
              <p:nvPr/>
            </p:nvSpPr>
            <p:spPr>
              <a:xfrm>
                <a:off x="3677513" y="4191520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7A34D6-BCC4-4200-BF4E-5E58BC15A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513" y="4191520"/>
                <a:ext cx="296491" cy="276999"/>
              </a:xfrm>
              <a:prstGeom prst="rect">
                <a:avLst/>
              </a:prstGeom>
              <a:blipFill>
                <a:blip r:embed="rId10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FA323F-8C99-A5CB-BBDD-0553FFE54716}"/>
                  </a:ext>
                </a:extLst>
              </p:cNvPr>
              <p:cNvSpPr txBox="1"/>
              <p:nvPr/>
            </p:nvSpPr>
            <p:spPr>
              <a:xfrm>
                <a:off x="4652346" y="4507506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FA323F-8C99-A5CB-BBDD-0553FFE5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346" y="4507506"/>
                <a:ext cx="296491" cy="276999"/>
              </a:xfrm>
              <a:prstGeom prst="rect">
                <a:avLst/>
              </a:prstGeom>
              <a:blipFill>
                <a:blip r:embed="rId11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4A0B-C727-7920-FBE6-050CE55E9F00}"/>
                  </a:ext>
                </a:extLst>
              </p:cNvPr>
              <p:cNvSpPr txBox="1"/>
              <p:nvPr/>
            </p:nvSpPr>
            <p:spPr>
              <a:xfrm>
                <a:off x="2481295" y="5862587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1A4A0B-C727-7920-FBE6-050CE55E9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95" y="5862587"/>
                <a:ext cx="291170" cy="276999"/>
              </a:xfrm>
              <a:prstGeom prst="rect">
                <a:avLst/>
              </a:prstGeom>
              <a:blipFill>
                <a:blip r:embed="rId12"/>
                <a:stretch>
                  <a:fillRect l="-12500" r="-833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E24C-AEA3-D413-F089-78BD46682B1C}"/>
                  </a:ext>
                </a:extLst>
              </p:cNvPr>
              <p:cNvSpPr txBox="1"/>
              <p:nvPr/>
            </p:nvSpPr>
            <p:spPr>
              <a:xfrm>
                <a:off x="2183561" y="5305513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4EE24C-AEA3-D413-F089-78BD4668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561" y="5305513"/>
                <a:ext cx="296491" cy="276999"/>
              </a:xfrm>
              <a:prstGeom prst="rect">
                <a:avLst/>
              </a:prstGeom>
              <a:blipFill>
                <a:blip r:embed="rId13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49F291-26A3-C45A-B646-43A718305D8B}"/>
                  </a:ext>
                </a:extLst>
              </p:cNvPr>
              <p:cNvSpPr txBox="1"/>
              <p:nvPr/>
            </p:nvSpPr>
            <p:spPr>
              <a:xfrm>
                <a:off x="3108723" y="5582258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49F291-26A3-C45A-B646-43A71830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723" y="5582258"/>
                <a:ext cx="296491" cy="276999"/>
              </a:xfrm>
              <a:prstGeom prst="rect">
                <a:avLst/>
              </a:prstGeom>
              <a:blipFill>
                <a:blip r:embed="rId14"/>
                <a:stretch>
                  <a:fillRect l="-12245" r="-61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7802-E755-0F8C-EACE-4C250ABC4B34}"/>
                  </a:ext>
                </a:extLst>
              </p:cNvPr>
              <p:cNvSpPr txBox="1"/>
              <p:nvPr/>
            </p:nvSpPr>
            <p:spPr>
              <a:xfrm>
                <a:off x="4524217" y="5620508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87802-E755-0F8C-EACE-4C250ABC4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217" y="5620508"/>
                <a:ext cx="296491" cy="276999"/>
              </a:xfrm>
              <a:prstGeom prst="rect">
                <a:avLst/>
              </a:prstGeom>
              <a:blipFill>
                <a:blip r:embed="rId15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7AD912-1964-31AB-AFC0-3073FE41FA9A}"/>
                  </a:ext>
                </a:extLst>
              </p:cNvPr>
              <p:cNvSpPr txBox="1"/>
              <p:nvPr/>
            </p:nvSpPr>
            <p:spPr>
              <a:xfrm>
                <a:off x="3876620" y="5862587"/>
                <a:ext cx="2911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7AD912-1964-31AB-AFC0-3073FE41F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620" y="5862587"/>
                <a:ext cx="291170" cy="276999"/>
              </a:xfrm>
              <a:prstGeom prst="rect">
                <a:avLst/>
              </a:prstGeom>
              <a:blipFill>
                <a:blip r:embed="rId16"/>
                <a:stretch>
                  <a:fillRect l="-12500" r="-6250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9C2DD3-4F27-7242-6B25-4C0E5455C511}"/>
                  </a:ext>
                </a:extLst>
              </p:cNvPr>
              <p:cNvSpPr txBox="1"/>
              <p:nvPr/>
            </p:nvSpPr>
            <p:spPr>
              <a:xfrm>
                <a:off x="3593226" y="5351441"/>
                <a:ext cx="29649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9C2DD3-4F27-7242-6B25-4C0E5455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26" y="5351441"/>
                <a:ext cx="296491" cy="276999"/>
              </a:xfrm>
              <a:prstGeom prst="rect">
                <a:avLst/>
              </a:prstGeom>
              <a:blipFill>
                <a:blip r:embed="rId17"/>
                <a:stretch>
                  <a:fillRect l="-12245" r="-8163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>
            <a:extLst>
              <a:ext uri="{FF2B5EF4-FFF2-40B4-BE49-F238E27FC236}">
                <a16:creationId xmlns:a16="http://schemas.microsoft.com/office/drawing/2014/main" id="{CCFC40A4-A202-AFCE-CC00-29AB1D29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73" y="2782918"/>
            <a:ext cx="4544568" cy="372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8D5EEE0-7DF3-A7A1-AA94-F1E4D2E1B811}"/>
                  </a:ext>
                </a:extLst>
              </p:cNvPr>
              <p:cNvSpPr/>
              <p:nvPr/>
            </p:nvSpPr>
            <p:spPr>
              <a:xfrm>
                <a:off x="358853" y="3887753"/>
                <a:ext cx="1546431" cy="836895"/>
              </a:xfrm>
              <a:prstGeom prst="wedgeRectCallout">
                <a:avLst>
                  <a:gd name="adj1" fmla="val 75367"/>
                  <a:gd name="adj2" fmla="val -570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controls the shape of the Dirichlet (just like Beta distribution’s hyperparameters)</a:t>
                </a: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D8D5EEE0-7DF3-A7A1-AA94-F1E4D2E1B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3" y="3887753"/>
                <a:ext cx="1546431" cy="836895"/>
              </a:xfrm>
              <a:prstGeom prst="wedgeRectCallout">
                <a:avLst>
                  <a:gd name="adj1" fmla="val 75367"/>
                  <a:gd name="adj2" fmla="val -57095"/>
                </a:avLst>
              </a:prstGeom>
              <a:blipFill>
                <a:blip r:embed="rId19"/>
                <a:stretch>
                  <a:fillRect b="-32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C503295-C30A-FBC2-2868-458F41841AA3}"/>
                  </a:ext>
                </a:extLst>
              </p:cNvPr>
              <p:cNvSpPr/>
              <p:nvPr/>
            </p:nvSpPr>
            <p:spPr>
              <a:xfrm>
                <a:off x="4987392" y="2633691"/>
                <a:ext cx="1042663" cy="585132"/>
              </a:xfrm>
              <a:prstGeom prst="wedgeRectCallout">
                <a:avLst>
                  <a:gd name="adj1" fmla="val 59688"/>
                  <a:gd name="adj2" fmla="val 11049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Like a uniform distribution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I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en-I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’s are 1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C503295-C30A-FBC2-2868-458F4184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392" y="2633691"/>
                <a:ext cx="1042663" cy="585132"/>
              </a:xfrm>
              <a:prstGeom prst="wedgeRectCallout">
                <a:avLst>
                  <a:gd name="adj1" fmla="val 59688"/>
                  <a:gd name="adj2" fmla="val 110492"/>
                </a:avLst>
              </a:prstGeom>
              <a:blipFill>
                <a:blip r:embed="rId20"/>
                <a:stretch>
                  <a:fillRect t="-24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14583CBA-0AA4-A1D0-3278-65CDC006631F}"/>
                  </a:ext>
                </a:extLst>
              </p:cNvPr>
              <p:cNvSpPr/>
              <p:nvPr/>
            </p:nvSpPr>
            <p:spPr>
              <a:xfrm>
                <a:off x="10131152" y="3128550"/>
                <a:ext cx="1541293" cy="585132"/>
              </a:xfrm>
              <a:prstGeom prst="wedgeRectCallout">
                <a:avLst>
                  <a:gd name="adj1" fmla="val -67794"/>
                  <a:gd name="adj2" fmla="val 875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0" lang="en-IN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’s large results in peak around the </a:t>
                </a:r>
                <a:r>
                  <a:rPr kumimoji="0" lang="en-IN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center</a:t>
                </a:r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of the simplex </a:t>
                </a: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14583CBA-0AA4-A1D0-3278-65CDC0066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152" y="3128550"/>
                <a:ext cx="1541293" cy="585132"/>
              </a:xfrm>
              <a:prstGeom prst="wedgeRectCallout">
                <a:avLst>
                  <a:gd name="adj1" fmla="val -67794"/>
                  <a:gd name="adj2" fmla="val 87553"/>
                </a:avLst>
              </a:prstGeom>
              <a:blipFill>
                <a:blip r:embed="rId21"/>
                <a:stretch>
                  <a:fillRect t="-2174" r="-12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A97F8826-9BDB-5B99-6BDA-277EE887CD5F}"/>
                  </a:ext>
                </a:extLst>
              </p:cNvPr>
              <p:cNvSpPr/>
              <p:nvPr/>
            </p:nvSpPr>
            <p:spPr>
              <a:xfrm>
                <a:off x="10309295" y="3921115"/>
                <a:ext cx="1790175" cy="994834"/>
              </a:xfrm>
              <a:prstGeom prst="wedgeRectCallout">
                <a:avLst>
                  <a:gd name="adj1" fmla="val 1466"/>
                  <a:gd name="adj2" fmla="val -716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More red means we will get more points from that region when drawing random </a:t>
                </a:r>
                <a14:m>
                  <m:oMath xmlns:m="http://schemas.openxmlformats.org/officeDocument/2006/math">
                    <m:r>
                      <a:rPr kumimoji="0" lang="en-IN" sz="1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vectors from the Dirichlet </a:t>
                </a:r>
              </a:p>
            </p:txBody>
          </p:sp>
        </mc:Choice>
        <mc:Fallback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A97F8826-9BDB-5B99-6BDA-277EE887C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295" y="3921115"/>
                <a:ext cx="1790175" cy="994834"/>
              </a:xfrm>
              <a:prstGeom prst="wedgeRectCallout">
                <a:avLst>
                  <a:gd name="adj1" fmla="val 1466"/>
                  <a:gd name="adj2" fmla="val -71673"/>
                </a:avLst>
              </a:prstGeom>
              <a:blipFill>
                <a:blip r:embed="rId22"/>
                <a:stretch>
                  <a:fillRect b="-34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693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 animBg="1"/>
      <p:bldP spid="22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Gamma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Distribution over non-negative random variable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e.g., time between phone-calls at a call </a:t>
                </a:r>
                <a:r>
                  <a:rPr lang="en-IN" dirty="0" err="1">
                    <a:latin typeface="Abadi ExtraLight" panose="020B0204020104020204" pitchFamily="34" charset="0"/>
                  </a:rPr>
                  <a:t>center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Defined by a shape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badi ExtraLight" panose="020B0204020104020204" pitchFamily="34" charset="0"/>
                  </a:rPr>
                  <a:t> and a scale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The PDF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b="1" dirty="0">
                    <a:latin typeface="Abadi ExtraLight" panose="020B0204020104020204" pitchFamily="34" charset="0"/>
                  </a:rPr>
                  <a:t>, </a:t>
                </a:r>
                <a:r>
                  <a:rPr lang="en-GB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Note: Sometimes, the gamma distribution can also be defined in another parameterization (shape and inverse scale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8B271-0235-7458-A55D-E50C9FFA1253}"/>
                  </a:ext>
                </a:extLst>
              </p:cNvPr>
              <p:cNvSpPr txBox="1"/>
              <p:nvPr/>
            </p:nvSpPr>
            <p:spPr>
              <a:xfrm>
                <a:off x="804535" y="3261450"/>
                <a:ext cx="5517729" cy="1252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IN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exp</m:t>
                          </m:r>
                          <m:r>
                            <m:rPr>
                              <m:lit/>
                            </m:r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num>
                            <m:den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den>
                          </m:f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0" lang="en-I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kumimoji="0" lang="en-IN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Γ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C8B271-0235-7458-A55D-E50C9FFA1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35" y="3261450"/>
                <a:ext cx="5517729" cy="1252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8093F0EA-929C-4361-8781-44BCC513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02" y="2249560"/>
            <a:ext cx="3518832" cy="263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2C34C-5C36-D0E4-8684-6EECCFDBE1C0}"/>
                  </a:ext>
                </a:extLst>
              </p:cNvPr>
              <p:cNvSpPr txBox="1"/>
              <p:nvPr/>
            </p:nvSpPr>
            <p:spPr>
              <a:xfrm>
                <a:off x="7053847" y="3359234"/>
                <a:ext cx="962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2C34C-5C36-D0E4-8684-6EECCFDBE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847" y="3359234"/>
                <a:ext cx="962828" cy="276999"/>
              </a:xfrm>
              <a:prstGeom prst="rect">
                <a:avLst/>
              </a:prstGeom>
              <a:blipFill>
                <a:blip r:embed="rId6"/>
                <a:stretch>
                  <a:fillRect l="-5696" t="-2222" r="-822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1F1B5-3F94-473F-CC52-B952DC187A63}"/>
                  </a:ext>
                </a:extLst>
              </p:cNvPr>
              <p:cNvSpPr txBox="1"/>
              <p:nvPr/>
            </p:nvSpPr>
            <p:spPr>
              <a:xfrm>
                <a:off x="9966224" y="4888684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1F1B5-3F94-473F-CC52-B952DC187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224" y="4888684"/>
                <a:ext cx="207621" cy="276999"/>
              </a:xfrm>
              <a:prstGeom prst="rect">
                <a:avLst/>
              </a:prstGeom>
              <a:blipFill>
                <a:blip r:embed="rId7"/>
                <a:stretch>
                  <a:fillRect l="-29412" r="-23529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304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Gaussian Distribution (Univariate)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Distribution over real-valued scalar random variables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e.g., height of students in a class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Defined by a scalar mean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and a scalar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Mean: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IN" sz="2400" b="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Variance: </a:t>
                </a:r>
                <a:r>
                  <a:rPr lang="en-GB" sz="2600" b="1" dirty="0">
                    <a:latin typeface="Abadi ExtraLight" panose="020B0204020104020204" pitchFamily="34" charset="0"/>
                  </a:rPr>
                  <a:t>var[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600" b="1" dirty="0">
                    <a:latin typeface="Abadi ExtraLight" panose="020B0204020104020204" pitchFamily="34" charset="0"/>
                  </a:rPr>
                  <a:t>]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Inverse of variance is called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precision</a:t>
                </a:r>
                <a:r>
                  <a:rPr lang="en-GB" sz="2600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2631C02-997A-4979-B9B6-F98D05F6D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66" y="2420136"/>
            <a:ext cx="3328980" cy="2580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/>
              <p:nvPr/>
            </p:nvSpPr>
            <p:spPr>
              <a:xfrm>
                <a:off x="700474" y="3182859"/>
                <a:ext cx="5714962" cy="833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GB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I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IN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GB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4" y="3182859"/>
                <a:ext cx="5714962" cy="833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/>
              <p:nvPr/>
            </p:nvSpPr>
            <p:spPr>
              <a:xfrm>
                <a:off x="7323266" y="5805049"/>
                <a:ext cx="3679597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𝑋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e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</m:d>
                      <m:r>
                        <a:rPr kumimoji="0" lang="en-IN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num>
                            <m:den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kumimoji="0" lang="en-I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num>
                            <m:den>
                              <m: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IN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IN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IN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IN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CF9E1-D83B-4853-A9DB-E9313D37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266" y="5805049"/>
                <a:ext cx="3679597" cy="727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A7BFF9F-3A68-4A9F-84E1-759C3F01C88E}"/>
              </a:ext>
            </a:extLst>
          </p:cNvPr>
          <p:cNvSpPr/>
          <p:nvPr/>
        </p:nvSpPr>
        <p:spPr>
          <a:xfrm>
            <a:off x="9989377" y="5230805"/>
            <a:ext cx="1703077" cy="574244"/>
          </a:xfrm>
          <a:prstGeom prst="wedgeRectCallout">
            <a:avLst>
              <a:gd name="adj1" fmla="val -84946"/>
              <a:gd name="adj2" fmla="val 643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Gaussian PDF in terms of precision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8"/>
    </mc:Choice>
    <mc:Fallback xmlns="">
      <p:transition spd="slow" advTm="87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Gaussian Distribution (Multivariate)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Distribution over real-valued vector random variables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Defined by a mean vector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and a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covariance matrix </a:t>
                </a:r>
                <a14:m>
                  <m:oMath xmlns:m="http://schemas.openxmlformats.org/officeDocument/2006/math">
                    <m:r>
                      <a:rPr lang="en-IN" sz="2600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Note: The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cov</a:t>
                </a:r>
                <a:r>
                  <a:rPr lang="en-GB" sz="2600" dirty="0">
                    <a:latin typeface="Abadi ExtraLight" panose="020B0204020104020204" pitchFamily="34" charset="0"/>
                  </a:rPr>
                  <a:t>. matrix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must be symmetric and PSD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All eigenvalues are positive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1">
                        <a:latin typeface="Cambria Math" panose="02040503050406030204" pitchFamily="18" charset="0"/>
                      </a:rPr>
                      <m:t>𝚺</m:t>
                    </m:r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200" i="1" dirty="0">
                    <a:latin typeface="Abadi ExtraLight" panose="020B0204020104020204" pitchFamily="34" charset="0"/>
                  </a:rPr>
                  <a:t> </a:t>
                </a:r>
                <a:r>
                  <a:rPr lang="en-GB" sz="2200" dirty="0">
                    <a:latin typeface="Abadi ExtraLight" panose="020B0204020104020204" pitchFamily="34" charset="0"/>
                  </a:rPr>
                  <a:t>for any real vector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2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covariance matrix also controls the shape of the Gaussian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/>
              <p:nvPr/>
            </p:nvSpPr>
            <p:spPr>
              <a:xfrm>
                <a:off x="638664" y="2580113"/>
                <a:ext cx="7496219" cy="848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𝑿</m:t>
                          </m:r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e>
                          <m:r>
                            <a:rPr kumimoji="0" lang="en-I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𝚺</m:t>
                          </m:r>
                        </m:e>
                      </m:d>
                      <m:r>
                        <a:rPr kumimoji="0" lang="en-IN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  <m:r>
                                        <a:rPr kumimoji="0" lang="en-IN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IN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24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IN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IN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IN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4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𝚺</m:t>
                              </m:r>
                            </m:e>
                            <m:sup>
                              <m:r>
                                <a:rPr kumimoji="0" lang="en-IN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I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I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𝝁</m:t>
                          </m:r>
                          <m:r>
                            <a:rPr kumimoji="0" lang="en-IN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d>
                      <m:r>
                        <a:rPr kumimoji="0" lang="en-I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82EC-D0AD-43B3-9793-74B7D0360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64" y="2580113"/>
                <a:ext cx="7496219" cy="848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BAF45D70-36D3-496C-B533-8C0F5DF5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72" y="2161409"/>
            <a:ext cx="3429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04CFC-42AC-4705-8C79-01CAF2FB79D1}"/>
              </a:ext>
            </a:extLst>
          </p:cNvPr>
          <p:cNvSpPr txBox="1"/>
          <p:nvPr/>
        </p:nvSpPr>
        <p:spPr>
          <a:xfrm>
            <a:off x="8647803" y="1976743"/>
            <a:ext cx="284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two-dimensional Gaussian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7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06"/>
    </mc:Choice>
    <mc:Fallback xmlns="">
      <p:transition spd="slow" advTm="96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Covariance Matrix for Multivariate Gaussian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12013EB-2F5F-4C1A-AD4F-38CEF6C1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" y="1413383"/>
            <a:ext cx="2263892" cy="22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0623CF5-161C-4961-81FC-18F4DDDF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8" y="3975336"/>
            <a:ext cx="2299488" cy="22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FD693CE-D093-4342-8B5E-13882A7C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71" y="1413383"/>
            <a:ext cx="2270654" cy="22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2A852BEB-62C0-4A97-B375-7E29E79A5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71" y="3975335"/>
            <a:ext cx="2270654" cy="22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67A76E39-0D21-495C-A1C7-FC620704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86" y="1413383"/>
            <a:ext cx="2212111" cy="22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2C97579C-D28A-4DAA-A03F-26E0CF15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90" y="3975335"/>
            <a:ext cx="2299486" cy="22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011CC-C932-4626-A6A7-21A1791B21B1}"/>
              </a:ext>
            </a:extLst>
          </p:cNvPr>
          <p:cNvSpPr txBox="1"/>
          <p:nvPr/>
        </p:nvSpPr>
        <p:spPr>
          <a:xfrm>
            <a:off x="395418" y="1023925"/>
            <a:ext cx="212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Spherical Covariance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82709-BAA7-4BE1-B681-D451CB135DA4}"/>
              </a:ext>
            </a:extLst>
          </p:cNvPr>
          <p:cNvSpPr txBox="1"/>
          <p:nvPr/>
        </p:nvSpPr>
        <p:spPr>
          <a:xfrm>
            <a:off x="3464169" y="1044051"/>
            <a:ext cx="209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 Covariance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C38B9C-4D69-4F56-AB7A-E540C6551D60}"/>
              </a:ext>
            </a:extLst>
          </p:cNvPr>
          <p:cNvSpPr txBox="1"/>
          <p:nvPr/>
        </p:nvSpPr>
        <p:spPr>
          <a:xfrm>
            <a:off x="6769685" y="1049939"/>
            <a:ext cx="160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Covariance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7DFA1-45F1-445E-8A16-FF4448FE18A7}"/>
              </a:ext>
            </a:extLst>
          </p:cNvPr>
          <p:cNvSpPr txBox="1"/>
          <p:nvPr/>
        </p:nvSpPr>
        <p:spPr>
          <a:xfrm>
            <a:off x="103243" y="1327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E878F-4FDB-44B7-AE7F-BB8A945CDEF2}"/>
              </a:ext>
            </a:extLst>
          </p:cNvPr>
          <p:cNvSpPr txBox="1"/>
          <p:nvPr/>
        </p:nvSpPr>
        <p:spPr>
          <a:xfrm>
            <a:off x="2403834" y="3625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2B74D-8D2F-4873-9BD8-906B4434E2EA}"/>
              </a:ext>
            </a:extLst>
          </p:cNvPr>
          <p:cNvSpPr txBox="1"/>
          <p:nvPr/>
        </p:nvSpPr>
        <p:spPr>
          <a:xfrm>
            <a:off x="91760" y="359625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F78F7C-5016-4AF9-ACC0-070AA207BBF6}"/>
              </a:ext>
            </a:extLst>
          </p:cNvPr>
          <p:cNvSpPr txBox="1"/>
          <p:nvPr/>
        </p:nvSpPr>
        <p:spPr>
          <a:xfrm>
            <a:off x="3117638" y="349375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1C77AF-A8A1-4F78-81CC-16FFDE3EC340}"/>
              </a:ext>
            </a:extLst>
          </p:cNvPr>
          <p:cNvSpPr txBox="1"/>
          <p:nvPr/>
        </p:nvSpPr>
        <p:spPr>
          <a:xfrm>
            <a:off x="6156450" y="352820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9F8B8-C8F8-4B6E-A819-10D23A4486B4}"/>
              </a:ext>
            </a:extLst>
          </p:cNvPr>
          <p:cNvSpPr txBox="1"/>
          <p:nvPr/>
        </p:nvSpPr>
        <p:spPr>
          <a:xfrm>
            <a:off x="209309" y="625533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141F3-A418-4928-BA24-87984FF42098}"/>
              </a:ext>
            </a:extLst>
          </p:cNvPr>
          <p:cNvSpPr txBox="1"/>
          <p:nvPr/>
        </p:nvSpPr>
        <p:spPr>
          <a:xfrm>
            <a:off x="3133518" y="61679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519C3E-1B45-4599-A0ED-F0FEE11501BE}"/>
              </a:ext>
            </a:extLst>
          </p:cNvPr>
          <p:cNvSpPr txBox="1"/>
          <p:nvPr/>
        </p:nvSpPr>
        <p:spPr>
          <a:xfrm>
            <a:off x="6156450" y="61679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33B8F3-40E5-4F5B-BA02-CD48E697DC44}"/>
              </a:ext>
            </a:extLst>
          </p:cNvPr>
          <p:cNvSpPr txBox="1"/>
          <p:nvPr/>
        </p:nvSpPr>
        <p:spPr>
          <a:xfrm>
            <a:off x="138509" y="3994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D6831-ED51-45EE-8D8A-C1A7AC776C7C}"/>
              </a:ext>
            </a:extLst>
          </p:cNvPr>
          <p:cNvSpPr txBox="1"/>
          <p:nvPr/>
        </p:nvSpPr>
        <p:spPr>
          <a:xfrm>
            <a:off x="2570574" y="6206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DC4E62-46EA-4857-A54D-6DB5FD7195E9}"/>
              </a:ext>
            </a:extLst>
          </p:cNvPr>
          <p:cNvSpPr txBox="1"/>
          <p:nvPr/>
        </p:nvSpPr>
        <p:spPr>
          <a:xfrm>
            <a:off x="5515228" y="61721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E2F695-5285-4AA6-AF6F-859C06AAAE03}"/>
              </a:ext>
            </a:extLst>
          </p:cNvPr>
          <p:cNvSpPr txBox="1"/>
          <p:nvPr/>
        </p:nvSpPr>
        <p:spPr>
          <a:xfrm>
            <a:off x="8621022" y="6167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4E83A7-5F27-4006-9589-61C0A3C58F0C}"/>
              </a:ext>
            </a:extLst>
          </p:cNvPr>
          <p:cNvSpPr txBox="1"/>
          <p:nvPr/>
        </p:nvSpPr>
        <p:spPr>
          <a:xfrm>
            <a:off x="3192037" y="3897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434B0-F286-4D68-86E4-5364A6E5A31D}"/>
              </a:ext>
            </a:extLst>
          </p:cNvPr>
          <p:cNvSpPr txBox="1"/>
          <p:nvPr/>
        </p:nvSpPr>
        <p:spPr>
          <a:xfrm>
            <a:off x="6191716" y="38975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DB43CD4-4EB5-434C-90C8-1CB33A3377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1040" y="2025525"/>
            <a:ext cx="1004822" cy="965223"/>
          </a:xfrm>
          <a:prstGeom prst="rect">
            <a:avLst/>
          </a:prstGeom>
        </p:spPr>
      </p:pic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9666D0D3-A1B0-46D7-91E6-A8A63C68F277}"/>
              </a:ext>
            </a:extLst>
          </p:cNvPr>
          <p:cNvSpPr/>
          <p:nvPr/>
        </p:nvSpPr>
        <p:spPr>
          <a:xfrm>
            <a:off x="9253057" y="1963780"/>
            <a:ext cx="1710314" cy="757347"/>
          </a:xfrm>
          <a:prstGeom prst="wedgeRectCallout">
            <a:avLst>
              <a:gd name="adj1" fmla="val 67401"/>
              <a:gd name="adj2" fmla="val -60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Spherical: Equal spreads (variances) along all dimensions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32E35E09-8A4B-435F-9E7B-77FC9DBFE6BB}"/>
              </a:ext>
            </a:extLst>
          </p:cNvPr>
          <p:cNvSpPr/>
          <p:nvPr/>
        </p:nvSpPr>
        <p:spPr>
          <a:xfrm>
            <a:off x="9290726" y="3012297"/>
            <a:ext cx="1710314" cy="891677"/>
          </a:xfrm>
          <a:prstGeom prst="wedgeRectCallout">
            <a:avLst>
              <a:gd name="adj1" fmla="val 203"/>
              <a:gd name="adj2" fmla="val -876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Diagonal: Unequal spreads (variances) along all directions but still axis-parallel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16B123E8-227B-4C69-B081-555044B7A240}"/>
              </a:ext>
            </a:extLst>
          </p:cNvPr>
          <p:cNvSpPr/>
          <p:nvPr/>
        </p:nvSpPr>
        <p:spPr>
          <a:xfrm>
            <a:off x="9331631" y="4195144"/>
            <a:ext cx="1710314" cy="1097677"/>
          </a:xfrm>
          <a:prstGeom prst="wedgeRectCallout">
            <a:avLst>
              <a:gd name="adj1" fmla="val -287"/>
              <a:gd name="adj2" fmla="val -77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Full: Unequal spreads (variances) along all directions and also spreads along oblique directions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81EF24-C00C-4903-99CB-3F8B4979BF34}"/>
              </a:ext>
            </a:extLst>
          </p:cNvPr>
          <p:cNvSpPr txBox="1"/>
          <p:nvPr/>
        </p:nvSpPr>
        <p:spPr>
          <a:xfrm>
            <a:off x="3188170" y="1327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9C012E-9F65-4E1B-BD5C-3485A4B7B48C}"/>
              </a:ext>
            </a:extLst>
          </p:cNvPr>
          <p:cNvSpPr txBox="1"/>
          <p:nvPr/>
        </p:nvSpPr>
        <p:spPr>
          <a:xfrm>
            <a:off x="6206073" y="12928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93460-0B2D-4D67-8611-282688FCCE4F}"/>
              </a:ext>
            </a:extLst>
          </p:cNvPr>
          <p:cNvSpPr txBox="1"/>
          <p:nvPr/>
        </p:nvSpPr>
        <p:spPr>
          <a:xfrm>
            <a:off x="5556793" y="35270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A8BE93-D17D-40F7-A97F-5CBD6CFF2987}"/>
              </a:ext>
            </a:extLst>
          </p:cNvPr>
          <p:cNvSpPr txBox="1"/>
          <p:nvPr/>
        </p:nvSpPr>
        <p:spPr>
          <a:xfrm>
            <a:off x="8513198" y="3561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2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80"/>
    </mc:Choice>
    <mc:Fallback xmlns="">
      <p:transition spd="slow" advTm="200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Multivariate Gaussian: Marginals and Conditionals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4D6262-CF65-A0DC-029E-5D16B508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9" y="1011964"/>
            <a:ext cx="9653194" cy="54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73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80"/>
    </mc:Choice>
    <mc:Fallback xmlns="">
      <p:transition spd="slow" advTm="20058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Transformation of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be a linear function of a vector-valued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is a matrix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is a vector,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then for the vector-valued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Likewise, if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sz="26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be a linear function of a vector-valued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a vector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a scalar, both constants)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I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then for the scalar-valued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 r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912A7-1690-401B-9CAE-8F93CB6EAC8F}"/>
                  </a:ext>
                </a:extLst>
              </p:cNvPr>
              <p:cNvSpPr txBox="1"/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𝐴𝑋</m:t>
                          </m:r>
                          <m: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B912A7-1690-401B-9CAE-8F93CB6EA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16" y="2678217"/>
                <a:ext cx="435882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DE0FD-2BC9-4F02-80C5-104A4FDAD6E3}"/>
                  </a:ext>
                </a:extLst>
              </p:cNvPr>
              <p:cNvSpPr txBox="1"/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cov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𝐴𝑋</m:t>
                          </m:r>
                          <m: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Σ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DE0FD-2BC9-4F02-80C5-104A4FDAD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356" y="3248708"/>
                <a:ext cx="473007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29AAA-8016-4723-9A13-A69D93D2ADC3}"/>
                  </a:ext>
                </a:extLst>
              </p:cNvPr>
              <p:cNvSpPr txBox="1"/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IN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GB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+ </m:t>
                          </m:r>
                          <m:r>
                            <a:rPr kumimoji="0" lang="en-GB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29AAA-8016-4723-9A13-A69D93D2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83" y="5371624"/>
                <a:ext cx="48612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B4AD94-1D18-4B9B-A61B-8B7A0B9D166D}"/>
                  </a:ext>
                </a:extLst>
              </p:cNvPr>
              <p:cNvSpPr txBox="1"/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GB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+ </m:t>
                          </m:r>
                          <m:r>
                            <a:rPr kumimoji="0" lang="en-GB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0" lang="en-I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Σ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I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B4AD94-1D18-4B9B-A61B-8B7A0B9D1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61" y="5942115"/>
                <a:ext cx="500316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2300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738"/>
    </mc:Choice>
    <mc:Fallback xmlns="">
      <p:transition spd="slow" advTm="22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FD398-45B1-4B57-7E79-B2AFB7A3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E250-164A-809A-2969-909DE116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180" y="2465314"/>
            <a:ext cx="9899007" cy="1927371"/>
          </a:xfrm>
        </p:spPr>
        <p:txBody>
          <a:bodyPr>
            <a:noAutofit/>
          </a:bodyPr>
          <a:lstStyle/>
          <a:p>
            <a:r>
              <a:rPr lang="en-IN" sz="7200" dirty="0">
                <a:solidFill>
                  <a:schemeClr val="accent2">
                    <a:lumMod val="75000"/>
                  </a:schemeClr>
                </a:solidFill>
              </a:rPr>
              <a:t>  Probabilistic Modeling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382D4E-5AD5-75DA-9D68-8AC3802CBF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1"/>
    </mc:Choice>
    <mc:Fallback xmlns="">
      <p:transition spd="slow" advTm="943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Modeling of Data: The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We are given some training data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For supervised learning,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contains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input-label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For unsupervised learning,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inputs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Other settings are also possible (e.g., semi-sup., reinforcement learning, etc)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Our goal is to estimate the distribution (and thus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using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Once the distribution is estimated, we can do things such as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Predict labels</a:t>
                </a:r>
                <a:r>
                  <a:rPr lang="en-IN" dirty="0">
                    <a:latin typeface="Abadi ExtraLight" panose="020B0204020104020204" pitchFamily="34" charset="0"/>
                  </a:rPr>
                  <a:t> of new inputs, along with our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confidence</a:t>
                </a:r>
                <a:r>
                  <a:rPr lang="en-IN" dirty="0">
                    <a:latin typeface="Abadi ExtraLight" panose="020B0204020104020204" pitchFamily="34" charset="0"/>
                  </a:rPr>
                  <a:t> in these predictions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Generate new data</a:t>
                </a:r>
                <a:r>
                  <a:rPr lang="en-IN" dirty="0">
                    <a:latin typeface="Abadi ExtraLight" panose="020B0204020104020204" pitchFamily="34" charset="0"/>
                  </a:rPr>
                  <a:t> with similar properties as training data</a:t>
                </a:r>
              </a:p>
              <a:p>
                <a:pPr marL="457200" lvl="1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.. and a lot of other useful tasks, e.g.,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detecting outliers</a:t>
                </a:r>
                <a:endParaRPr lang="en-GB" dirty="0">
                  <a:solidFill>
                    <a:srgbClr val="FF0000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7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37509-CF82-0DB4-AE42-BDA96D98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D438-9398-BA23-19D6-42CEE31C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Data/Observation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A09D98F-D5E0-93ED-C7A9-DB127095F9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Observation model is usually defined by a suitable probability distribution</a:t>
                </a:r>
                <a:endParaRPr lang="en-GB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 distribution’s parameters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are unknown and need to be estimated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 quantity</a:t>
                </a:r>
                <a:r>
                  <a:rPr lang="en-I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also referred to as the </a:t>
                </a:r>
                <a:r>
                  <a:rPr lang="en-US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“likelihood”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Likelihood gives us the probability of the observed data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as a function of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A09D98F-D5E0-93ED-C7A9-DB127095F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5048EEDA-5AF4-B6E5-35E4-7AB330992F8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0C05DD-4813-3825-AF95-B511DECF0217}"/>
                  </a:ext>
                </a:extLst>
              </p:cNvPr>
              <p:cNvSpPr txBox="1"/>
              <p:nvPr/>
            </p:nvSpPr>
            <p:spPr>
              <a:xfrm>
                <a:off x="5035146" y="1665765"/>
                <a:ext cx="15210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0C05DD-4813-3825-AF95-B511DECF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46" y="1665765"/>
                <a:ext cx="152105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EBBD75-DD84-3BD7-D78F-02B423D399C4}"/>
              </a:ext>
            </a:extLst>
          </p:cNvPr>
          <p:cNvSpPr/>
          <p:nvPr/>
        </p:nvSpPr>
        <p:spPr>
          <a:xfrm>
            <a:off x="5270482" y="3954157"/>
            <a:ext cx="2041451" cy="1279404"/>
          </a:xfrm>
          <a:custGeom>
            <a:avLst/>
            <a:gdLst>
              <a:gd name="connsiteX0" fmla="*/ 0 w 2041451"/>
              <a:gd name="connsiteY0" fmla="*/ 1279404 h 1279404"/>
              <a:gd name="connsiteX1" fmla="*/ 425302 w 2041451"/>
              <a:gd name="connsiteY1" fmla="*/ 372093 h 1279404"/>
              <a:gd name="connsiteX2" fmla="*/ 928576 w 2041451"/>
              <a:gd name="connsiteY2" fmla="*/ 861190 h 1279404"/>
              <a:gd name="connsiteX3" fmla="*/ 1531088 w 2041451"/>
              <a:gd name="connsiteY3" fmla="*/ 3497 h 1279404"/>
              <a:gd name="connsiteX4" fmla="*/ 2041451 w 2041451"/>
              <a:gd name="connsiteY4" fmla="*/ 1251051 h 1279404"/>
              <a:gd name="connsiteX5" fmla="*/ 2041451 w 2041451"/>
              <a:gd name="connsiteY5" fmla="*/ 1251051 h 12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451" h="1279404">
                <a:moveTo>
                  <a:pt x="0" y="1279404"/>
                </a:moveTo>
                <a:cubicBezTo>
                  <a:pt x="135269" y="860599"/>
                  <a:pt x="270539" y="441795"/>
                  <a:pt x="425302" y="372093"/>
                </a:cubicBezTo>
                <a:cubicBezTo>
                  <a:pt x="580065" y="302391"/>
                  <a:pt x="744278" y="922623"/>
                  <a:pt x="928576" y="861190"/>
                </a:cubicBezTo>
                <a:cubicBezTo>
                  <a:pt x="1112874" y="799757"/>
                  <a:pt x="1345609" y="-61480"/>
                  <a:pt x="1531088" y="3497"/>
                </a:cubicBezTo>
                <a:cubicBezTo>
                  <a:pt x="1716567" y="68474"/>
                  <a:pt x="2041451" y="1251051"/>
                  <a:pt x="2041451" y="1251051"/>
                </a:cubicBezTo>
                <a:lnTo>
                  <a:pt x="2041451" y="125105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D913C1-56DC-36EC-6318-77D4FABA51FE}"/>
              </a:ext>
            </a:extLst>
          </p:cNvPr>
          <p:cNvCxnSpPr>
            <a:cxnSpLocks/>
          </p:cNvCxnSpPr>
          <p:nvPr/>
        </p:nvCxnSpPr>
        <p:spPr>
          <a:xfrm>
            <a:off x="5064919" y="5233561"/>
            <a:ext cx="29416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C462DD-09F1-1EE5-A263-5FE705058F0B}"/>
              </a:ext>
            </a:extLst>
          </p:cNvPr>
          <p:cNvCxnSpPr>
            <a:cxnSpLocks/>
          </p:cNvCxnSpPr>
          <p:nvPr/>
        </p:nvCxnSpPr>
        <p:spPr>
          <a:xfrm flipV="1">
            <a:off x="5068464" y="3674119"/>
            <a:ext cx="0" cy="1559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76D2DA-77F8-CABD-CD0B-4ABCBE704AA1}"/>
                  </a:ext>
                </a:extLst>
              </p:cNvPr>
              <p:cNvSpPr txBox="1"/>
              <p:nvPr/>
            </p:nvSpPr>
            <p:spPr>
              <a:xfrm>
                <a:off x="4273848" y="3954157"/>
                <a:ext cx="7612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76D2DA-77F8-CABD-CD0B-4ABCBE704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48" y="3954157"/>
                <a:ext cx="761298" cy="276999"/>
              </a:xfrm>
              <a:prstGeom prst="rect">
                <a:avLst/>
              </a:prstGeom>
              <a:blipFill>
                <a:blip r:embed="rId5"/>
                <a:stretch>
                  <a:fillRect l="-7200" t="-4444" r="-1040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ED3BF6-8C23-5CE7-D80D-7FB7FDEB7089}"/>
                  </a:ext>
                </a:extLst>
              </p:cNvPr>
              <p:cNvSpPr txBox="1"/>
              <p:nvPr/>
            </p:nvSpPr>
            <p:spPr>
              <a:xfrm>
                <a:off x="6144265" y="5234665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ED3BF6-8C23-5CE7-D80D-7FB7FDEB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265" y="5234665"/>
                <a:ext cx="189474" cy="276999"/>
              </a:xfrm>
              <a:prstGeom prst="rect">
                <a:avLst/>
              </a:prstGeom>
              <a:blipFill>
                <a:blip r:embed="rId6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0942C77-9569-1605-E004-935C43510625}"/>
                  </a:ext>
                </a:extLst>
              </p:cNvPr>
              <p:cNvSpPr/>
              <p:nvPr/>
            </p:nvSpPr>
            <p:spPr>
              <a:xfrm>
                <a:off x="2025039" y="3768695"/>
                <a:ext cx="1961611" cy="494258"/>
              </a:xfrm>
              <a:prstGeom prst="wedgeRectCallout">
                <a:avLst>
                  <a:gd name="adj1" fmla="val 61843"/>
                  <a:gd name="adj2" fmla="val 220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It’s a function of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not a distribution over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0942C77-9569-1605-E004-935C43510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39" y="3768695"/>
                <a:ext cx="1961611" cy="494258"/>
              </a:xfrm>
              <a:prstGeom prst="wedgeRectCallout">
                <a:avLst>
                  <a:gd name="adj1" fmla="val 61843"/>
                  <a:gd name="adj2" fmla="val 22003"/>
                </a:avLst>
              </a:prstGeom>
              <a:blipFill>
                <a:blip r:embed="rId7"/>
                <a:stretch>
                  <a:fillRect l="-543" t="-2381" b="-130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79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E252-196E-9DF0-C6D3-C02583CB0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21F6-AE65-F900-3725-B19F3021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6ABF47-11BD-078D-C141-D632EDAFBD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43F15E-1752-0D2F-F9E9-56122A4F8A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Informally, a random variable (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denotes possible outcomes of an event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be discrete (i.e., finite many possible outcomes) or continuous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Some examples of discrete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{0, 1}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denoting outcomes of a coin-toss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{1, 2, . . . , 6}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denoting outcome of a dice roll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Some examples of continuous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(0, 1)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denoting the bias of a coin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denoting heights of students in a class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denoting time to get to your hall from the department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C43F15E-1752-0D2F-F9E9-56122A4F8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88855DE-EEA6-76BA-5905-2B12AF0B7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84" y="2293488"/>
            <a:ext cx="22574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457AC9-8FAF-7BFB-ACC2-C111FBB5C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64" y="4843719"/>
            <a:ext cx="2717353" cy="1437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427281-0403-D888-7E9C-2ADF136BB5B6}"/>
                  </a:ext>
                </a:extLst>
              </p:cNvPr>
              <p:cNvSpPr txBox="1"/>
              <p:nvPr/>
            </p:nvSpPr>
            <p:spPr>
              <a:xfrm>
                <a:off x="8231861" y="5285474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9EAB1-93E1-4EBB-8274-113E4C47E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861" y="5285474"/>
                <a:ext cx="531043" cy="276999"/>
              </a:xfrm>
              <a:prstGeom prst="rect">
                <a:avLst/>
              </a:prstGeom>
              <a:blipFill>
                <a:blip r:embed="rId6"/>
                <a:stretch>
                  <a:fillRect l="-10345" t="-2222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F64A6E-C521-8DBB-1B54-4F6AEF9127D5}"/>
                  </a:ext>
                </a:extLst>
              </p:cNvPr>
              <p:cNvSpPr txBox="1"/>
              <p:nvPr/>
            </p:nvSpPr>
            <p:spPr>
              <a:xfrm>
                <a:off x="8430271" y="2997564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3469AB-B562-441D-97CC-DD1CBE713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271" y="2997564"/>
                <a:ext cx="531043" cy="276999"/>
              </a:xfrm>
              <a:prstGeom prst="rect">
                <a:avLst/>
              </a:prstGeom>
              <a:blipFill>
                <a:blip r:embed="rId7"/>
                <a:stretch>
                  <a:fillRect l="-10345" t="-4444" r="-1609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C1D01-6A9E-FEB5-C82A-44A468DDF178}"/>
                  </a:ext>
                </a:extLst>
              </p:cNvPr>
              <p:cNvSpPr txBox="1"/>
              <p:nvPr/>
            </p:nvSpPr>
            <p:spPr>
              <a:xfrm>
                <a:off x="9436018" y="4201446"/>
                <a:ext cx="15046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(a discrete </a:t>
                </a:r>
                <a:r>
                  <a:rPr kumimoji="0" lang="en-I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r.v.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C9137C-637D-4210-896C-49B9643A3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18" y="4201446"/>
                <a:ext cx="1504643" cy="276999"/>
              </a:xfrm>
              <a:prstGeom prst="rect">
                <a:avLst/>
              </a:prstGeom>
              <a:blipFill>
                <a:blip r:embed="rId8"/>
                <a:stretch>
                  <a:fillRect l="-5668" t="-28261" r="-7692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9EFA9-01A8-D252-A7BA-5761A2569F99}"/>
                  </a:ext>
                </a:extLst>
              </p:cNvPr>
              <p:cNvSpPr txBox="1"/>
              <p:nvPr/>
            </p:nvSpPr>
            <p:spPr>
              <a:xfrm>
                <a:off x="9436018" y="6285423"/>
                <a:ext cx="1780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(a continuous </a:t>
                </a:r>
                <a:r>
                  <a:rPr kumimoji="0" lang="en-I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r.v.</a:t>
                </a:r>
                <a:r>
                  <a: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E04D7-1986-4E6B-8927-BE3D422FD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18" y="6285423"/>
                <a:ext cx="1780103" cy="276999"/>
              </a:xfrm>
              <a:prstGeom prst="rect">
                <a:avLst/>
              </a:prstGeom>
              <a:blipFill>
                <a:blip r:embed="rId9"/>
                <a:stretch>
                  <a:fillRect l="-4795" t="-28261" r="-6849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7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30"/>
    </mc:Choice>
    <mc:Fallback xmlns="">
      <p:transition spd="slow" advTm="153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01ED1-9D66-984F-F87F-A11C3162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278B-C3EC-9BEA-C090-F2591FE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Parameter Estimation: A Simple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86A5EFF-51CF-E2D8-9656-1A91A8C80D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Likelihood itself is a useful quantity to </a:t>
                </a:r>
                <a:r>
                  <a:rPr lang="en-US" dirty="0">
                    <a:latin typeface="Abadi ExtraLight" panose="020B0204020104020204" pitchFamily="34" charset="0"/>
                  </a:rPr>
                  <a:t>estimate the parameters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Maximum </a:t>
                </a:r>
                <a:r>
                  <a:rPr lang="en-US" dirty="0">
                    <a:latin typeface="Abadi ExtraLight" panose="020B0204020104020204" pitchFamily="34" charset="0"/>
                  </a:rPr>
                  <a:t>L</a:t>
                </a: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ikelihood (ML) is a popular </a:t>
                </a:r>
                <a:r>
                  <a:rPr lang="en-US" dirty="0">
                    <a:latin typeface="Abadi ExtraLight" panose="020B0204020104020204" pitchFamily="34" charset="0"/>
                  </a:rPr>
                  <a:t>method</a:t>
                </a: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MLE is akin to minimizing a loss function. Negative log likelihood (NLL) = Loss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MLE however as a few issues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latin typeface="Abadi ExtraLight" panose="020B0204020104020204" pitchFamily="34" charset="0"/>
                  </a:rPr>
                  <a:t>Provides only a point estimate of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Abadi ExtraLight" panose="020B0204020104020204" pitchFamily="34" charset="0"/>
                  </a:rPr>
                  <a:t> (thus no uncertainty estimate)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Does not allow incorporating prior knowledge about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Using a prior distribution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over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can help address these issues</a:t>
                </a:r>
              </a:p>
              <a:p>
                <a:pPr marL="457200" lvl="1" indent="0">
                  <a:buNone/>
                </a:pPr>
                <a:endParaRPr lang="en-IN" sz="2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86A5EFF-51CF-E2D8-9656-1A91A8C80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ED91258F-E440-35A4-02CA-B2904054BF04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780CC4-94B8-2905-3FC6-5F7461FD3C9B}"/>
              </a:ext>
            </a:extLst>
          </p:cNvPr>
          <p:cNvSpPr/>
          <p:nvPr/>
        </p:nvSpPr>
        <p:spPr>
          <a:xfrm>
            <a:off x="7381293" y="2397424"/>
            <a:ext cx="2041451" cy="1279404"/>
          </a:xfrm>
          <a:custGeom>
            <a:avLst/>
            <a:gdLst>
              <a:gd name="connsiteX0" fmla="*/ 0 w 2041451"/>
              <a:gd name="connsiteY0" fmla="*/ 1279404 h 1279404"/>
              <a:gd name="connsiteX1" fmla="*/ 425302 w 2041451"/>
              <a:gd name="connsiteY1" fmla="*/ 372093 h 1279404"/>
              <a:gd name="connsiteX2" fmla="*/ 928576 w 2041451"/>
              <a:gd name="connsiteY2" fmla="*/ 861190 h 1279404"/>
              <a:gd name="connsiteX3" fmla="*/ 1531088 w 2041451"/>
              <a:gd name="connsiteY3" fmla="*/ 3497 h 1279404"/>
              <a:gd name="connsiteX4" fmla="*/ 2041451 w 2041451"/>
              <a:gd name="connsiteY4" fmla="*/ 1251051 h 1279404"/>
              <a:gd name="connsiteX5" fmla="*/ 2041451 w 2041451"/>
              <a:gd name="connsiteY5" fmla="*/ 1251051 h 12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451" h="1279404">
                <a:moveTo>
                  <a:pt x="0" y="1279404"/>
                </a:moveTo>
                <a:cubicBezTo>
                  <a:pt x="135269" y="860599"/>
                  <a:pt x="270539" y="441795"/>
                  <a:pt x="425302" y="372093"/>
                </a:cubicBezTo>
                <a:cubicBezTo>
                  <a:pt x="580065" y="302391"/>
                  <a:pt x="744278" y="922623"/>
                  <a:pt x="928576" y="861190"/>
                </a:cubicBezTo>
                <a:cubicBezTo>
                  <a:pt x="1112874" y="799757"/>
                  <a:pt x="1345609" y="-61480"/>
                  <a:pt x="1531088" y="3497"/>
                </a:cubicBezTo>
                <a:cubicBezTo>
                  <a:pt x="1716567" y="68474"/>
                  <a:pt x="2041451" y="1251051"/>
                  <a:pt x="2041451" y="1251051"/>
                </a:cubicBezTo>
                <a:lnTo>
                  <a:pt x="2041451" y="125105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ECD16B-2164-F373-4003-671E5061F522}"/>
              </a:ext>
            </a:extLst>
          </p:cNvPr>
          <p:cNvCxnSpPr>
            <a:cxnSpLocks/>
          </p:cNvCxnSpPr>
          <p:nvPr/>
        </p:nvCxnSpPr>
        <p:spPr>
          <a:xfrm>
            <a:off x="7175730" y="3676828"/>
            <a:ext cx="29416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1BCFC7-490A-5B32-1F46-4F7F89859822}"/>
              </a:ext>
            </a:extLst>
          </p:cNvPr>
          <p:cNvCxnSpPr>
            <a:cxnSpLocks/>
          </p:cNvCxnSpPr>
          <p:nvPr/>
        </p:nvCxnSpPr>
        <p:spPr>
          <a:xfrm flipV="1">
            <a:off x="7179275" y="2117386"/>
            <a:ext cx="0" cy="1559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F1DBE-DEE2-CF19-7D95-7CC5ED06DE50}"/>
                  </a:ext>
                </a:extLst>
              </p:cNvPr>
              <p:cNvSpPr txBox="1"/>
              <p:nvPr/>
            </p:nvSpPr>
            <p:spPr>
              <a:xfrm>
                <a:off x="6384659" y="2397424"/>
                <a:ext cx="7612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F1DBE-DEE2-CF19-7D95-7CC5ED06D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59" y="2397424"/>
                <a:ext cx="761298" cy="276999"/>
              </a:xfrm>
              <a:prstGeom prst="rect">
                <a:avLst/>
              </a:prstGeom>
              <a:blipFill>
                <a:blip r:embed="rId4"/>
                <a:stretch>
                  <a:fillRect l="-7200" t="-2174" r="-104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86A719-5BD1-5D78-2336-588AB1814E3D}"/>
                  </a:ext>
                </a:extLst>
              </p:cNvPr>
              <p:cNvSpPr txBox="1"/>
              <p:nvPr/>
            </p:nvSpPr>
            <p:spPr>
              <a:xfrm>
                <a:off x="8255076" y="3677932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86A719-5BD1-5D78-2336-588AB1814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76" y="3677932"/>
                <a:ext cx="189474" cy="276999"/>
              </a:xfrm>
              <a:prstGeom prst="rect">
                <a:avLst/>
              </a:prstGeom>
              <a:blipFill>
                <a:blip r:embed="rId5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A935FD-F02A-288E-0704-8CFEDFFF0474}"/>
                  </a:ext>
                </a:extLst>
              </p:cNvPr>
              <p:cNvSpPr/>
              <p:nvPr/>
            </p:nvSpPr>
            <p:spPr>
              <a:xfrm>
                <a:off x="1275025" y="2535923"/>
                <a:ext cx="4347921" cy="684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A935FD-F02A-288E-0704-8CFEDFFF0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25" y="2535923"/>
                <a:ext cx="4347921" cy="6842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22ED2E-CA73-1FB3-B201-70DC566E2E05}"/>
              </a:ext>
            </a:extLst>
          </p:cNvPr>
          <p:cNvCxnSpPr>
            <a:cxnSpLocks/>
          </p:cNvCxnSpPr>
          <p:nvPr/>
        </p:nvCxnSpPr>
        <p:spPr>
          <a:xfrm>
            <a:off x="8904718" y="2397423"/>
            <a:ext cx="0" cy="127940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6DD276-AD54-34BE-DBC4-CC52E4BC076B}"/>
                  </a:ext>
                </a:extLst>
              </p:cNvPr>
              <p:cNvSpPr txBox="1"/>
              <p:nvPr/>
            </p:nvSpPr>
            <p:spPr>
              <a:xfrm>
                <a:off x="8719902" y="3743057"/>
                <a:ext cx="427489" cy="288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6DD276-AD54-34BE-DBC4-CC52E4BC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902" y="3743057"/>
                <a:ext cx="427489" cy="288733"/>
              </a:xfrm>
              <a:prstGeom prst="rect">
                <a:avLst/>
              </a:prstGeom>
              <a:blipFill>
                <a:blip r:embed="rId7"/>
                <a:stretch>
                  <a:fillRect l="-11268" t="-25532" r="-5634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096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Prior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prior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plays an important role in probabilistic/Bayesian modeling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denotes the parameters (“hyperparameters”) of the prior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Reflects our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prior beliefs </a:t>
                </a:r>
                <a:r>
                  <a:rPr lang="en-GB" dirty="0">
                    <a:latin typeface="Abadi ExtraLight" panose="020B0204020104020204" pitchFamily="34" charset="0"/>
                  </a:rPr>
                  <a:t>about possible parameter values </a:t>
                </a:r>
                <a:r>
                  <a:rPr lang="en-GB" u="sng" dirty="0">
                    <a:latin typeface="Abadi ExtraLight" panose="020B0204020104020204" pitchFamily="34" charset="0"/>
                  </a:rPr>
                  <a:t>before</a:t>
                </a:r>
                <a:r>
                  <a:rPr lang="en-GB" dirty="0">
                    <a:latin typeface="Abadi ExtraLight" panose="020B0204020104020204" pitchFamily="34" charset="0"/>
                  </a:rPr>
                  <a:t> seeing the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be “subjective” or “objective”</a:t>
                </a:r>
                <a:endParaRPr lang="en-GB" sz="10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Subjective:</a:t>
                </a:r>
                <a:r>
                  <a:rPr lang="en-GB" dirty="0">
                    <a:latin typeface="Abadi ExtraLight" panose="020B0204020104020204" pitchFamily="34" charset="0"/>
                  </a:rPr>
                  <a:t> Prior (our beliefs) derived from past experiments</a:t>
                </a:r>
                <a:endParaRPr lang="en-GB" sz="10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Objective:</a:t>
                </a:r>
                <a:r>
                  <a:rPr lang="en-GB" dirty="0">
                    <a:latin typeface="Abadi ExtraLight" panose="020B0204020104020204" pitchFamily="34" charset="0"/>
                  </a:rPr>
                  <a:t> Prior represents “neutral knowledge” (e.g.. uniform, vague prior)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4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also be seen as a </a:t>
                </a:r>
                <a:r>
                  <a:rPr lang="en-GB" dirty="0" err="1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regularizer</a:t>
                </a:r>
                <a:r>
                  <a:rPr lang="en-GB" dirty="0">
                    <a:latin typeface="Abadi ExtraLight" panose="020B0204020104020204" pitchFamily="34" charset="0"/>
                  </a:rPr>
                  <a:t> (we will see the reason soon)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8921C8-2828-438E-B709-5B68EB06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47" y="2793906"/>
            <a:ext cx="3385741" cy="17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2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743"/>
    </mc:Choice>
    <mc:Fallback xmlns="">
      <p:transition spd="slow" advTm="409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DDB55-89AF-D836-FD9A-3BEB8863D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E51F-47AA-4583-DEE3-C9078006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Using Prior in Parameter Estimation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70102B-9B33-3965-8330-8AA29A19F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Can use prior in following ways during parameter estimation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Computing the distribution of the parameters conditioned on 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solidFill>
                <a:srgbClr val="0000FF"/>
              </a:solidFill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Computing the (MAP) maximum-a-posteriori estimate (report maxima of the posterior)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B08B6DE-FAFC-D414-1AD6-F661DCCF9874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144A83-1F18-93D9-8FF5-1535033CA756}"/>
                  </a:ext>
                </a:extLst>
              </p:cNvPr>
              <p:cNvSpPr txBox="1"/>
              <p:nvPr/>
            </p:nvSpPr>
            <p:spPr>
              <a:xfrm>
                <a:off x="2222821" y="2189224"/>
                <a:ext cx="6196248" cy="807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144A83-1F18-93D9-8FF5-1535033CA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821" y="2189224"/>
                <a:ext cx="6196248" cy="807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1358D1-7273-CC3B-892F-38B5C30EE452}"/>
                  </a:ext>
                </a:extLst>
              </p:cNvPr>
              <p:cNvSpPr txBox="1"/>
              <p:nvPr/>
            </p:nvSpPr>
            <p:spPr>
              <a:xfrm>
                <a:off x="8416514" y="3100102"/>
                <a:ext cx="2945230" cy="766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prior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marginal</m:t>
                          </m:r>
                          <m: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B806AB"/>
                              </a:solidFill>
                              <a:latin typeface="Cambria Math" panose="02040503050406030204" pitchFamily="18" charset="0"/>
                            </a:rPr>
                            <m:t>likelihood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1358D1-7273-CC3B-892F-38B5C30E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14" y="3100102"/>
                <a:ext cx="2945230" cy="766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48EBA2-B43D-5308-E11A-32A82FC3E758}"/>
                  </a:ext>
                </a:extLst>
              </p:cNvPr>
              <p:cNvSpPr txBox="1"/>
              <p:nvPr/>
            </p:nvSpPr>
            <p:spPr>
              <a:xfrm>
                <a:off x="5320945" y="3058873"/>
                <a:ext cx="2835648" cy="807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r>
                            <a:rPr lang="en-IN" sz="2400" i="1" smtClean="0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r>
                            <a:rPr lang="en-IN" sz="2400" i="1" smtClean="0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 smtClean="0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24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i="1">
                                  <a:solidFill>
                                    <a:srgbClr val="A33BC3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solidFill>
                                <a:srgbClr val="A33BC3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48EBA2-B43D-5308-E11A-32A82FC3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945" y="3058873"/>
                <a:ext cx="2835648" cy="807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D3146E0-6620-C5F9-EA8D-59E7E13500DE}"/>
                  </a:ext>
                </a:extLst>
              </p:cNvPr>
              <p:cNvSpPr/>
              <p:nvPr/>
            </p:nvSpPr>
            <p:spPr>
              <a:xfrm>
                <a:off x="2830428" y="3557098"/>
                <a:ext cx="2490517" cy="886657"/>
              </a:xfrm>
              <a:prstGeom prst="wedgeRectCallout">
                <a:avLst>
                  <a:gd name="adj1" fmla="val 75619"/>
                  <a:gd name="adj2" fmla="val -674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 data is conditionally independent of the prior’s hyperparameters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so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9D3146E0-6620-C5F9-EA8D-59E7E1350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428" y="3557098"/>
                <a:ext cx="2490517" cy="886657"/>
              </a:xfrm>
              <a:prstGeom prst="wedgeRectCallout">
                <a:avLst>
                  <a:gd name="adj1" fmla="val 75619"/>
                  <a:gd name="adj2" fmla="val -67472"/>
                </a:avLst>
              </a:prstGeom>
              <a:blipFill>
                <a:blip r:embed="rId6"/>
                <a:stretch>
                  <a:fillRect l="-380" b="-726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B141CE1-E0B2-E87C-9A5B-204F138F6A33}"/>
                  </a:ext>
                </a:extLst>
              </p:cNvPr>
              <p:cNvSpPr/>
              <p:nvPr/>
            </p:nvSpPr>
            <p:spPr>
              <a:xfrm>
                <a:off x="753346" y="2827411"/>
                <a:ext cx="1961611" cy="717026"/>
              </a:xfrm>
              <a:prstGeom prst="wedgeRectCallout">
                <a:avLst>
                  <a:gd name="adj1" fmla="val 70556"/>
                  <a:gd name="adj2" fmla="val -5548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known so the posterior is conditioned on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as well</a:t>
                </a: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B141CE1-E0B2-E87C-9A5B-204F138F6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46" y="2827411"/>
                <a:ext cx="1961611" cy="717026"/>
              </a:xfrm>
              <a:prstGeom prst="wedgeRectCallout">
                <a:avLst>
                  <a:gd name="adj1" fmla="val 70556"/>
                  <a:gd name="adj2" fmla="val -55486"/>
                </a:avLst>
              </a:prstGeom>
              <a:blipFill>
                <a:blip r:embed="rId7"/>
                <a:stretch>
                  <a:fillRect l="-504" b="-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7B27A5-89FA-3141-1D59-46E73F79BDB7}"/>
                  </a:ext>
                </a:extLst>
              </p:cNvPr>
              <p:cNvSpPr/>
              <p:nvPr/>
            </p:nvSpPr>
            <p:spPr>
              <a:xfrm>
                <a:off x="541839" y="5101156"/>
                <a:ext cx="10444205" cy="684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i="1"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77B27A5-89FA-3141-1D59-46E73F79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39" y="5101156"/>
                <a:ext cx="10444205" cy="6842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3249159-3E13-FC43-DE9E-5FC0B56109C8}"/>
              </a:ext>
            </a:extLst>
          </p:cNvPr>
          <p:cNvSpPr/>
          <p:nvPr/>
        </p:nvSpPr>
        <p:spPr>
          <a:xfrm>
            <a:off x="5789450" y="6324070"/>
            <a:ext cx="3202395" cy="246933"/>
          </a:xfrm>
          <a:prstGeom prst="wedgeRectCallout">
            <a:avLst>
              <a:gd name="adj1" fmla="val 41186"/>
              <a:gd name="adj2" fmla="val -1145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Akin to a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regularizer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added to the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8F5101-B801-0437-93C3-66B71BF8AAFD}"/>
                  </a:ext>
                </a:extLst>
              </p:cNvPr>
              <p:cNvSpPr/>
              <p:nvPr/>
            </p:nvSpPr>
            <p:spPr>
              <a:xfrm>
                <a:off x="5095192" y="5662625"/>
                <a:ext cx="5330049" cy="653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limLow>
                        <m:limLow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[</m:t>
                      </m:r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𝑁𝐿𝐿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800" i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8F5101-B801-0437-93C3-66B71BF8A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192" y="5662625"/>
                <a:ext cx="5330049" cy="6532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E3FEA39-A4E1-571F-57B2-C66B9D026DC7}"/>
              </a:ext>
            </a:extLst>
          </p:cNvPr>
          <p:cNvSpPr/>
          <p:nvPr/>
        </p:nvSpPr>
        <p:spPr>
          <a:xfrm>
            <a:off x="9186552" y="6163980"/>
            <a:ext cx="2665228" cy="438783"/>
          </a:xfrm>
          <a:prstGeom prst="wedgeRectCallout">
            <a:avLst>
              <a:gd name="adj1" fmla="val -61697"/>
              <a:gd name="adj2" fmla="val 5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The </a:t>
            </a:r>
            <a:r>
              <a:rPr lang="en-IN" sz="16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regularizer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hyperparameter is part of prior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C7AEBAC7-3D5C-4376-B8B2-D28A1A81A5A9}"/>
              </a:ext>
            </a:extLst>
          </p:cNvPr>
          <p:cNvSpPr/>
          <p:nvPr/>
        </p:nvSpPr>
        <p:spPr>
          <a:xfrm>
            <a:off x="2384549" y="5871385"/>
            <a:ext cx="2414384" cy="721455"/>
          </a:xfrm>
          <a:prstGeom prst="wedgeRectCallout">
            <a:avLst>
              <a:gd name="adj1" fmla="val 66225"/>
              <a:gd name="adj2" fmla="val -442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Note that computing MAP estimate does not require computing the posterior 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  <a:sym typeface="Wingdings" panose="05000000000000000000" pitchFamily="2" charset="2"/>
              </a:rPr>
              <a:t>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26C25E-69D2-F8A0-95A0-A09D925CC1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4719" y="867074"/>
            <a:ext cx="2617061" cy="1996291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D8B20628-EE9E-2BB2-827B-F3D18C01D8E1}"/>
              </a:ext>
            </a:extLst>
          </p:cNvPr>
          <p:cNvSpPr/>
          <p:nvPr/>
        </p:nvSpPr>
        <p:spPr>
          <a:xfrm>
            <a:off x="7964680" y="3969752"/>
            <a:ext cx="1914258" cy="437672"/>
          </a:xfrm>
          <a:prstGeom prst="wedgeRectCallout">
            <a:avLst>
              <a:gd name="adj1" fmla="val 37673"/>
              <a:gd name="adj2" fmla="val -73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An important quantity. More on this later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87D2A570-B42A-7A51-E1BD-3F52F31DC053}"/>
              </a:ext>
            </a:extLst>
          </p:cNvPr>
          <p:cNvSpPr/>
          <p:nvPr/>
        </p:nvSpPr>
        <p:spPr>
          <a:xfrm>
            <a:off x="261210" y="2107836"/>
            <a:ext cx="1961611" cy="308796"/>
          </a:xfrm>
          <a:prstGeom prst="wedgeRectCallout">
            <a:avLst>
              <a:gd name="adj1" fmla="val 52694"/>
              <a:gd name="adj2" fmla="val 939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The </a:t>
            </a:r>
            <a:r>
              <a:rPr lang="en-IN" sz="1400" dirty="0">
                <a:solidFill>
                  <a:srgbClr val="0000FF"/>
                </a:solidFill>
                <a:latin typeface="Abadi ExtraLight" panose="020B0204020104020204" pitchFamily="34" charset="0"/>
              </a:rPr>
              <a:t>posterior distribution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283A280F-CBB2-BFC4-FBB9-6134E7C62E59}"/>
              </a:ext>
            </a:extLst>
          </p:cNvPr>
          <p:cNvSpPr/>
          <p:nvPr/>
        </p:nvSpPr>
        <p:spPr>
          <a:xfrm>
            <a:off x="8668847" y="102845"/>
            <a:ext cx="1961611" cy="631330"/>
          </a:xfrm>
          <a:prstGeom prst="wedgeRectCallout">
            <a:avLst>
              <a:gd name="adj1" fmla="val 64021"/>
              <a:gd name="adj2" fmla="val 839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Posterior can be seen as a “compromise” between likelihood and the prior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5D3FA7-E84C-C167-3159-7B6A83361578}"/>
              </a:ext>
            </a:extLst>
          </p:cNvPr>
          <p:cNvCxnSpPr>
            <a:cxnSpLocks/>
          </p:cNvCxnSpPr>
          <p:nvPr/>
        </p:nvCxnSpPr>
        <p:spPr>
          <a:xfrm>
            <a:off x="11091471" y="1251567"/>
            <a:ext cx="0" cy="127940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C1D0B0-5AA5-9832-28DF-76DB901F7297}"/>
                  </a:ext>
                </a:extLst>
              </p:cNvPr>
              <p:cNvSpPr txBox="1"/>
              <p:nvPr/>
            </p:nvSpPr>
            <p:spPr>
              <a:xfrm>
                <a:off x="11126288" y="2359105"/>
                <a:ext cx="333296" cy="224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𝑀𝐿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C1D0B0-5AA5-9832-28DF-76DB901F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6288" y="2359105"/>
                <a:ext cx="333296" cy="224549"/>
              </a:xfrm>
              <a:prstGeom prst="rect">
                <a:avLst/>
              </a:prstGeom>
              <a:blipFill>
                <a:blip r:embed="rId11"/>
                <a:stretch>
                  <a:fillRect l="-12727" t="-27027" r="-20000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1A2D5B-4B96-4154-E06A-F1612128C1A9}"/>
              </a:ext>
            </a:extLst>
          </p:cNvPr>
          <p:cNvCxnSpPr>
            <a:cxnSpLocks/>
          </p:cNvCxnSpPr>
          <p:nvPr/>
        </p:nvCxnSpPr>
        <p:spPr>
          <a:xfrm>
            <a:off x="10956559" y="991182"/>
            <a:ext cx="29485" cy="155557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8ED4AA-9B68-82FD-08BA-7AD8AEBA14D4}"/>
                  </a:ext>
                </a:extLst>
              </p:cNvPr>
              <p:cNvSpPr txBox="1"/>
              <p:nvPr/>
            </p:nvSpPr>
            <p:spPr>
              <a:xfrm>
                <a:off x="10574101" y="2360010"/>
                <a:ext cx="432234" cy="224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8ED4AA-9B68-82FD-08BA-7AD8AEBA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101" y="2360010"/>
                <a:ext cx="432234" cy="224549"/>
              </a:xfrm>
              <a:prstGeom prst="rect">
                <a:avLst/>
              </a:prstGeom>
              <a:blipFill>
                <a:blip r:embed="rId12"/>
                <a:stretch>
                  <a:fillRect l="-9859" t="-24324" r="-140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0506EC4-2BC0-FD3B-F057-E0F855114E41}"/>
              </a:ext>
            </a:extLst>
          </p:cNvPr>
          <p:cNvSpPr/>
          <p:nvPr/>
        </p:nvSpPr>
        <p:spPr>
          <a:xfrm>
            <a:off x="658993" y="5955153"/>
            <a:ext cx="1530849" cy="721455"/>
          </a:xfrm>
          <a:prstGeom prst="wedgeRectCallout">
            <a:avLst>
              <a:gd name="adj1" fmla="val 66225"/>
              <a:gd name="adj2" fmla="val -442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We only need to find the maxima of the posterior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3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702"/>
    </mc:Choice>
    <mc:Fallback>
      <p:transition spd="slow" advTm="424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10" grpId="0" animBg="1"/>
      <p:bldP spid="17" grpId="0" animBg="1"/>
      <p:bldP spid="5" grpId="0"/>
      <p:bldP spid="7" grpId="0" animBg="1"/>
      <p:bldP spid="11" grpId="0"/>
      <p:bldP spid="12" grpId="0" animBg="1"/>
      <p:bldP spid="18" grpId="0" animBg="1"/>
      <p:bldP spid="23" grpId="0" animBg="1"/>
      <p:bldP spid="24" grpId="0" animBg="1"/>
      <p:bldP spid="25" grpId="0" animBg="1"/>
      <p:bldP spid="27" grpId="0"/>
      <p:bldP spid="29" grpId="0"/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AE794-FE9A-6309-2B22-45D620544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4525-BFC1-F496-8469-254836B2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Parameter Estimation: Summary of approaches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4F7BB4B-5A93-4C0E-3C28-978159493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Usually one of the following approach taken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dirty="0">
                    <a:latin typeface="Abadi ExtraLight" panose="020B0204020104020204" pitchFamily="34" charset="0"/>
                  </a:rPr>
                  <a:t>A single “best” </a:t>
                </a:r>
                <a:r>
                  <a:rPr lang="en-IN" b="1" dirty="0">
                    <a:latin typeface="Abadi ExtraLight" panose="020B0204020104020204" pitchFamily="34" charset="0"/>
                  </a:rPr>
                  <a:t>point estimate</a:t>
                </a:r>
                <a:r>
                  <a:rPr lang="en-IN" dirty="0">
                    <a:latin typeface="Abadi ExtraLight" panose="020B0204020104020204" pitchFamily="34" charset="0"/>
                  </a:rPr>
                  <a:t> of the parameters by optimizing an objective function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 lvl="1">
                  <a:buFont typeface="+mj-lt"/>
                  <a:buAutoNum type="arabicPeriod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dirty="0">
                    <a:latin typeface="Abadi ExtraLight" panose="020B0204020104020204" pitchFamily="34" charset="0"/>
                  </a:rPr>
                  <a:t>A distribution over the parameters (conditioned on observed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dirty="0">
                    <a:latin typeface="Abadi ExtraLight" panose="020B0204020104020204" pitchFamily="34" charset="0"/>
                  </a:rPr>
                  <a:t>A </a:t>
                </a:r>
                <a:r>
                  <a:rPr lang="en-IN" u="sng" dirty="0">
                    <a:latin typeface="Abadi ExtraLight" panose="020B0204020104020204" pitchFamily="34" charset="0"/>
                  </a:rPr>
                  <a:t>set/ensemble</a:t>
                </a:r>
                <a:r>
                  <a:rPr lang="en-IN" dirty="0">
                    <a:latin typeface="Abadi ExtraLight" panose="020B0204020104020204" pitchFamily="34" charset="0"/>
                  </a:rPr>
                  <a:t> of point estimates of parameters (applying approach 1 multiple times)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4F7BB4B-5A93-4C0E-3C28-978159493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F3179D1F-92CF-6682-7B67-2ECF32029D2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DBA484-6E18-E454-AB6C-04FFCAD4D2D8}"/>
                  </a:ext>
                </a:extLst>
              </p:cNvPr>
              <p:cNvSpPr txBox="1"/>
              <p:nvPr/>
            </p:nvSpPr>
            <p:spPr>
              <a:xfrm>
                <a:off x="4003376" y="2077138"/>
                <a:ext cx="3895041" cy="513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DBA484-6E18-E454-AB6C-04FFCAD4D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376" y="2077138"/>
                <a:ext cx="3895041" cy="513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7170BFD4-9652-5FEE-0067-FEF0AA8BB0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809" y="5586045"/>
            <a:ext cx="2763303" cy="484372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896FF2B1-FDD5-8E85-395D-D9737AD4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60" y="5487863"/>
            <a:ext cx="3147338" cy="10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7C86C1-3647-1C78-E46F-1532F6A5B35B}"/>
                  </a:ext>
                </a:extLst>
              </p:cNvPr>
              <p:cNvSpPr txBox="1"/>
              <p:nvPr/>
            </p:nvSpPr>
            <p:spPr>
              <a:xfrm>
                <a:off x="3655918" y="3668051"/>
                <a:ext cx="15210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7C86C1-3647-1C78-E46F-1532F6A5B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918" y="3668051"/>
                <a:ext cx="152105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>
            <a:extLst>
              <a:ext uri="{FF2B5EF4-FFF2-40B4-BE49-F238E27FC236}">
                <a16:creationId xmlns:a16="http://schemas.microsoft.com/office/drawing/2014/main" id="{BDC69BE0-0F6C-87BE-7F15-81EBA6EF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65" y="3549942"/>
            <a:ext cx="1630611" cy="12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1B5DD4-282D-A990-8DC2-4FC2F0695CEE}"/>
                  </a:ext>
                </a:extLst>
              </p:cNvPr>
              <p:cNvSpPr txBox="1"/>
              <p:nvPr/>
            </p:nvSpPr>
            <p:spPr>
              <a:xfrm>
                <a:off x="7060762" y="4484837"/>
                <a:ext cx="276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1B5DD4-282D-A990-8DC2-4FC2F0695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62" y="4484837"/>
                <a:ext cx="276614" cy="276999"/>
              </a:xfrm>
              <a:prstGeom prst="rect">
                <a:avLst/>
              </a:prstGeom>
              <a:blipFill>
                <a:blip r:embed="rId9"/>
                <a:stretch>
                  <a:fillRect l="-19565" r="-4348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E2A78B-E890-7282-EBA2-D6A187B146B1}"/>
                  </a:ext>
                </a:extLst>
              </p:cNvPr>
              <p:cNvSpPr txBox="1"/>
              <p:nvPr/>
            </p:nvSpPr>
            <p:spPr>
              <a:xfrm>
                <a:off x="6747291" y="3599326"/>
                <a:ext cx="1409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0E2A78B-E890-7282-EBA2-D6A187B1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291" y="3599326"/>
                <a:ext cx="140968" cy="276999"/>
              </a:xfrm>
              <a:prstGeom prst="rect">
                <a:avLst/>
              </a:prstGeom>
              <a:blipFill>
                <a:blip r:embed="rId10"/>
                <a:stretch>
                  <a:fillRect l="-60870" r="-9565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81B8F7-D1F5-5C14-5A4B-5EAB0A655D01}"/>
                  </a:ext>
                </a:extLst>
              </p:cNvPr>
              <p:cNvSpPr txBox="1"/>
              <p:nvPr/>
            </p:nvSpPr>
            <p:spPr>
              <a:xfrm>
                <a:off x="6802971" y="3248251"/>
                <a:ext cx="12559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81B8F7-D1F5-5C14-5A4B-5EAB0A655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971" y="3248251"/>
                <a:ext cx="1255998" cy="276999"/>
              </a:xfrm>
              <a:prstGeom prst="rect">
                <a:avLst/>
              </a:prstGeom>
              <a:blipFill>
                <a:blip r:embed="rId11"/>
                <a:stretch>
                  <a:fillRect l="-1456" t="-4444" r="-3883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B821FC-78A0-427A-C4E8-066F13CC62F2}"/>
                  </a:ext>
                </a:extLst>
              </p:cNvPr>
              <p:cNvSpPr txBox="1"/>
              <p:nvPr/>
            </p:nvSpPr>
            <p:spPr>
              <a:xfrm>
                <a:off x="7858244" y="5339844"/>
                <a:ext cx="44236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B821FC-78A0-427A-C4E8-066F13CC6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244" y="5339844"/>
                <a:ext cx="442365" cy="288477"/>
              </a:xfrm>
              <a:prstGeom prst="rect">
                <a:avLst/>
              </a:prstGeom>
              <a:blipFill>
                <a:blip r:embed="rId12"/>
                <a:stretch>
                  <a:fillRect l="-10959" t="-6383" r="-821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B004E7-B137-0220-AFC8-3EE4F114BB30}"/>
                  </a:ext>
                </a:extLst>
              </p:cNvPr>
              <p:cNvSpPr txBox="1"/>
              <p:nvPr/>
            </p:nvSpPr>
            <p:spPr>
              <a:xfrm>
                <a:off x="8879243" y="5368099"/>
                <a:ext cx="44236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B004E7-B137-0220-AFC8-3EE4F114B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243" y="5368099"/>
                <a:ext cx="442365" cy="288477"/>
              </a:xfrm>
              <a:prstGeom prst="rect">
                <a:avLst/>
              </a:prstGeom>
              <a:blipFill>
                <a:blip r:embed="rId13"/>
                <a:stretch>
                  <a:fillRect l="-12500" t="-6383" r="-9722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2DAB21-6687-9D2B-EF60-D2E5013E012B}"/>
                  </a:ext>
                </a:extLst>
              </p:cNvPr>
              <p:cNvSpPr txBox="1"/>
              <p:nvPr/>
            </p:nvSpPr>
            <p:spPr>
              <a:xfrm>
                <a:off x="9913527" y="5337491"/>
                <a:ext cx="44236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92DAB21-6687-9D2B-EF60-D2E5013E0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527" y="5337491"/>
                <a:ext cx="442365" cy="288477"/>
              </a:xfrm>
              <a:prstGeom prst="rect">
                <a:avLst/>
              </a:prstGeom>
              <a:blipFill>
                <a:blip r:embed="rId14"/>
                <a:stretch>
                  <a:fillRect l="-10959" t="-6383" r="-8219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B7D26488-C67C-06D8-F485-1D289B447A79}"/>
              </a:ext>
            </a:extLst>
          </p:cNvPr>
          <p:cNvSpPr/>
          <p:nvPr/>
        </p:nvSpPr>
        <p:spPr>
          <a:xfrm>
            <a:off x="335536" y="5364009"/>
            <a:ext cx="2006012" cy="821500"/>
          </a:xfrm>
          <a:prstGeom prst="wedgeRectCallout">
            <a:avLst>
              <a:gd name="adj1" fmla="val 65474"/>
              <a:gd name="adj2" fmla="val 21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Computing multiple point estimates, each using a different subset of the training data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C69F9E9C-DC33-FA19-D5D3-4607423D15D0}"/>
              </a:ext>
            </a:extLst>
          </p:cNvPr>
          <p:cNvSpPr/>
          <p:nvPr/>
        </p:nvSpPr>
        <p:spPr>
          <a:xfrm>
            <a:off x="5980844" y="5365590"/>
            <a:ext cx="1802716" cy="821500"/>
          </a:xfrm>
          <a:prstGeom prst="wedgeRectCallout">
            <a:avLst>
              <a:gd name="adj1" fmla="val 65474"/>
              <a:gd name="adj2" fmla="val 21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Ensemble (e.g., training a deep neural net with multiple different initializations)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7F90F433-66BB-998E-783E-DEF9E22EE657}"/>
                  </a:ext>
                </a:extLst>
              </p:cNvPr>
              <p:cNvSpPr/>
              <p:nvPr/>
            </p:nvSpPr>
            <p:spPr>
              <a:xfrm>
                <a:off x="8246276" y="2014830"/>
                <a:ext cx="2521425" cy="513217"/>
              </a:xfrm>
              <a:prstGeom prst="wedgeRectCallout">
                <a:avLst>
                  <a:gd name="adj1" fmla="val -69936"/>
                  <a:gd name="adj2" fmla="val 61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can be log-likelihood (for MLE) or log-posterior (for MAP)</a:t>
                </a:r>
              </a:p>
            </p:txBody>
          </p:sp>
        </mc:Choice>
        <mc:Fallback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7F90F433-66BB-998E-783E-DEF9E22EE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276" y="2014830"/>
                <a:ext cx="2521425" cy="513217"/>
              </a:xfrm>
              <a:prstGeom prst="wedgeRectCallout">
                <a:avLst>
                  <a:gd name="adj1" fmla="val -69936"/>
                  <a:gd name="adj2" fmla="val 6181"/>
                </a:avLst>
              </a:prstGeom>
              <a:blipFill>
                <a:blip r:embed="rId15"/>
                <a:stretch>
                  <a:fillRect t="-2299" r="-982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927238AB-FD10-4D6F-33F2-230225A64D72}"/>
              </a:ext>
            </a:extLst>
          </p:cNvPr>
          <p:cNvSpPr/>
          <p:nvPr/>
        </p:nvSpPr>
        <p:spPr>
          <a:xfrm>
            <a:off x="2217228" y="3599326"/>
            <a:ext cx="1157278" cy="513217"/>
          </a:xfrm>
          <a:prstGeom prst="wedgeRectCallout">
            <a:avLst>
              <a:gd name="adj1" fmla="val 74060"/>
              <a:gd name="adj2" fmla="val 178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The posterior 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6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5" grpId="0"/>
      <p:bldP spid="26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An Important Aspect: Posterior Updates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Light" panose="020B0204020104020204" pitchFamily="34" charset="0"/>
              </a:rPr>
              <a:t>Posterior updates in Bayesian inference can naturally be done in an online fashion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4016B6-6CB1-4DE1-8D37-1EB72825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86" y="1801972"/>
            <a:ext cx="9918022" cy="4215160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AF12F58-DB17-F873-EE0F-C78A135251B8}"/>
              </a:ext>
            </a:extLst>
          </p:cNvPr>
          <p:cNvSpPr/>
          <p:nvPr/>
        </p:nvSpPr>
        <p:spPr>
          <a:xfrm>
            <a:off x="8238147" y="1801971"/>
            <a:ext cx="3526304" cy="888057"/>
          </a:xfrm>
          <a:prstGeom prst="wedgeRectCallout">
            <a:avLst>
              <a:gd name="adj1" fmla="val 1415"/>
              <a:gd name="adj2" fmla="val 7500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Light" panose="020B0204020104020204" pitchFamily="34" charset="0"/>
              </a:rPr>
              <a:t>Also, the posterior’s spread/variance gets smaller as we use more and more data to infer 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3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702"/>
    </mc:Choice>
    <mc:Fallback xmlns="">
      <p:transition spd="slow" advTm="424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9CD26-9730-C171-F363-D09B3E2F1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BC4B-0109-F7B3-8F39-71177630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Making Predictions: The Predictive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3DB674-9F57-DA5E-4B33-55A1FDDE4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have computed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then the predictive distribution can be defined as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don’t have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but a set/ensemble of estimates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then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</a:t>
                </a:r>
                <a:r>
                  <a:rPr lang="en-US" dirty="0">
                    <a:latin typeface="Abadi ExtraLight" panose="020B0204020104020204" pitchFamily="34" charset="0"/>
                  </a:rPr>
                  <a:t>only have a single point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Light" panose="020B0204020104020204" pitchFamily="34" charset="0"/>
                  </a:rPr>
                  <a:t>then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93DB674-9F57-DA5E-4B33-55A1FDDE4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16969FA1-4361-8742-2A67-EF8EB8954D19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3386A4-8F12-DEF5-430D-5E90426C1B7B}"/>
                  </a:ext>
                </a:extLst>
              </p:cNvPr>
              <p:cNvSpPr txBox="1"/>
              <p:nvPr/>
            </p:nvSpPr>
            <p:spPr>
              <a:xfrm>
                <a:off x="1400864" y="1820067"/>
                <a:ext cx="4249304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3386A4-8F12-DEF5-430D-5E90426C1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864" y="1820067"/>
                <a:ext cx="4249304" cy="447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CDE3F2-9850-C4BE-0D0F-29D95A10EDCF}"/>
                  </a:ext>
                </a:extLst>
              </p:cNvPr>
              <p:cNvSpPr txBox="1"/>
              <p:nvPr/>
            </p:nvSpPr>
            <p:spPr>
              <a:xfrm>
                <a:off x="5737464" y="1820067"/>
                <a:ext cx="396441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0" lang="en-IN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CDE3F2-9850-C4BE-0D0F-29D95A10E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64" y="1820067"/>
                <a:ext cx="3964419" cy="447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F87256-9851-D5AD-6CC1-CE4240039AFE}"/>
                  </a:ext>
                </a:extLst>
              </p:cNvPr>
              <p:cNvSpPr txBox="1"/>
              <p:nvPr/>
            </p:nvSpPr>
            <p:spPr>
              <a:xfrm>
                <a:off x="5797286" y="2376132"/>
                <a:ext cx="355898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F87256-9851-D5AD-6CC1-CE4240039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86" y="2376132"/>
                <a:ext cx="3558988" cy="447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3DA278-A1FE-0B52-C1B6-F1E7848C49B9}"/>
                  </a:ext>
                </a:extLst>
              </p:cNvPr>
              <p:cNvSpPr txBox="1"/>
              <p:nvPr/>
            </p:nvSpPr>
            <p:spPr>
              <a:xfrm>
                <a:off x="5797286" y="2956627"/>
                <a:ext cx="3011722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3DA278-A1FE-0B52-C1B6-F1E7848C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86" y="2956627"/>
                <a:ext cx="3011722" cy="472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B5CEC-857A-DE53-B3E0-036EEC31CDCC}"/>
                  </a:ext>
                </a:extLst>
              </p:cNvPr>
              <p:cNvSpPr txBox="1"/>
              <p:nvPr/>
            </p:nvSpPr>
            <p:spPr>
              <a:xfrm>
                <a:off x="3756288" y="4174377"/>
                <a:ext cx="4679423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B5CEC-857A-DE53-B3E0-036EEC31C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288" y="4174377"/>
                <a:ext cx="4679423" cy="8842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C406-7E67-620E-E994-55393E5FC192}"/>
                  </a:ext>
                </a:extLst>
              </p:cNvPr>
              <p:cNvSpPr txBox="1"/>
              <p:nvPr/>
            </p:nvSpPr>
            <p:spPr>
              <a:xfrm>
                <a:off x="4281540" y="5727214"/>
                <a:ext cx="3082767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acc>
                            <m:accPr>
                              <m:chr m:val="̂"/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C406-7E67-620E-E994-55393E5F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540" y="5727214"/>
                <a:ext cx="3082767" cy="4863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E0121AC-ED6D-78E5-D6C0-F29B87A8DBA0}"/>
                  </a:ext>
                </a:extLst>
              </p:cNvPr>
              <p:cNvSpPr/>
              <p:nvPr/>
            </p:nvSpPr>
            <p:spPr>
              <a:xfrm>
                <a:off x="7719673" y="5235889"/>
                <a:ext cx="3604257" cy="1136292"/>
              </a:xfrm>
              <a:prstGeom prst="wedgeRectCallout">
                <a:avLst>
                  <a:gd name="adj1" fmla="val -59409"/>
                  <a:gd name="adj2" fmla="val 257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Faster to compute since no expectation/averaging required but less robust because it only considers a single best estimate of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E0121AC-ED6D-78E5-D6C0-F29B87A8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673" y="5235889"/>
                <a:ext cx="3604257" cy="1136292"/>
              </a:xfrm>
              <a:prstGeom prst="wedgeRectCallout">
                <a:avLst>
                  <a:gd name="adj1" fmla="val -59409"/>
                  <a:gd name="adj2" fmla="val 25730"/>
                </a:avLst>
              </a:prstGeom>
              <a:blipFill>
                <a:blip r:embed="rId10"/>
                <a:stretch>
                  <a:fillRect t="-4762" b="-100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2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Discrete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For a discrete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denotes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- probability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called the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probability mass function </a:t>
                </a:r>
                <a:r>
                  <a:rPr lang="en-GB" dirty="0">
                    <a:latin typeface="Abadi ExtraLight" panose="020B0204020104020204" pitchFamily="34" charset="0"/>
                  </a:rPr>
                  <a:t>(PMF) of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the </a:t>
                </a:r>
                <a:r>
                  <a:rPr lang="en-GB" u="sng" dirty="0">
                    <a:latin typeface="Abadi ExtraLight" panose="020B0204020104020204" pitchFamily="34" charset="0"/>
                  </a:rPr>
                  <a:t>value</a:t>
                </a:r>
                <a:r>
                  <a:rPr lang="en-GB" dirty="0">
                    <a:latin typeface="Abadi ExtraLight" panose="020B0204020104020204" pitchFamily="34" charset="0"/>
                  </a:rPr>
                  <a:t> of the PMF 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833B1-E0E7-4EF8-853E-1C4BD9CDAD97}"/>
                  </a:ext>
                </a:extLst>
              </p:cNvPr>
              <p:cNvSpPr txBox="1"/>
              <p:nvPr/>
            </p:nvSpPr>
            <p:spPr>
              <a:xfrm>
                <a:off x="2635218" y="3794690"/>
                <a:ext cx="2090765" cy="16582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≥0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 1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833B1-E0E7-4EF8-853E-1C4BD9CDA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18" y="3794690"/>
                <a:ext cx="2090765" cy="1658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8A4FAFF-B2A7-4C28-B41C-7D7DB110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64" y="3632715"/>
            <a:ext cx="3044378" cy="19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644F96-F07D-404C-96E6-ED844B662913}"/>
                  </a:ext>
                </a:extLst>
              </p:cNvPr>
              <p:cNvSpPr txBox="1"/>
              <p:nvPr/>
            </p:nvSpPr>
            <p:spPr>
              <a:xfrm>
                <a:off x="5730621" y="4379197"/>
                <a:ext cx="5310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644F96-F07D-404C-96E6-ED844B66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21" y="4379197"/>
                <a:ext cx="531043" cy="276999"/>
              </a:xfrm>
              <a:prstGeom prst="rect">
                <a:avLst/>
              </a:prstGeom>
              <a:blipFill>
                <a:blip r:embed="rId6"/>
                <a:stretch>
                  <a:fillRect l="-10345" t="-2174" r="-1609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78E39-6269-4709-861F-F3D073177F15}"/>
                  </a:ext>
                </a:extLst>
              </p:cNvPr>
              <p:cNvSpPr txBox="1"/>
              <p:nvPr/>
            </p:nvSpPr>
            <p:spPr>
              <a:xfrm>
                <a:off x="7656631" y="5640825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A78E39-6269-4709-861F-F3D073177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631" y="5640825"/>
                <a:ext cx="207621" cy="276999"/>
              </a:xfrm>
              <a:prstGeom prst="rect">
                <a:avLst/>
              </a:prstGeom>
              <a:blipFill>
                <a:blip r:embed="rId7"/>
                <a:stretch>
                  <a:fillRect l="-26471" r="-26471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924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00"/>
    </mc:Choice>
    <mc:Fallback xmlns="">
      <p:transition spd="slow" advTm="9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Continuous Random Variables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For a continuous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a </a:t>
                </a:r>
                <a:r>
                  <a:rPr lang="en-GB" i="1" dirty="0">
                    <a:latin typeface="Abadi ExtraLight" panose="020B0204020104020204" pitchFamily="34" charset="0"/>
                  </a:rPr>
                  <a:t>probability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meaningless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For cont. </a:t>
                </a:r>
                <a:r>
                  <a:rPr lang="en-IN" dirty="0" err="1">
                    <a:latin typeface="Abadi ExtraLight" panose="020B0204020104020204" pitchFamily="34" charset="0"/>
                  </a:rPr>
                  <a:t>r.v.</a:t>
                </a:r>
                <a:r>
                  <a:rPr lang="en-IN" dirty="0">
                    <a:latin typeface="Abadi ExtraLight" panose="020B0204020104020204" pitchFamily="34" charset="0"/>
                  </a:rPr>
                  <a:t>, we talk in terms of prob. within an </a:t>
                </a:r>
                <a:r>
                  <a:rPr lang="en-IN" u="sng" dirty="0">
                    <a:latin typeface="Abadi ExtraLight" panose="020B0204020104020204" pitchFamily="34" charset="0"/>
                  </a:rPr>
                  <a:t>interval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∈(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the prob. that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 ∈(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the probability density at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C2D59-2D3D-4078-96E0-2D832DEC1114}"/>
                  </a:ext>
                </a:extLst>
              </p:cNvPr>
              <p:cNvSpPr txBox="1"/>
              <p:nvPr/>
            </p:nvSpPr>
            <p:spPr>
              <a:xfrm>
                <a:off x="5046931" y="3567360"/>
                <a:ext cx="2211696" cy="19919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≥0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sng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sng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IN" sz="2800" b="0" i="1" u="none" strike="sng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 1</m:t>
                      </m:r>
                    </m:oMath>
                  </m:oMathPara>
                </a14:m>
                <a:endParaRPr kumimoji="0" lang="en-IN" sz="2800" b="0" i="0" u="none" strike="sng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C2D59-2D3D-4078-96E0-2D832DEC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931" y="3567360"/>
                <a:ext cx="2211696" cy="1991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32E6B9B-39B2-4132-99E2-EF9338831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7" y="4761991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7A2189B-D853-44D8-AAF8-63AE3BEDFE8E}"/>
                  </a:ext>
                </a:extLst>
              </p:cNvPr>
              <p:cNvSpPr/>
              <p:nvPr/>
            </p:nvSpPr>
            <p:spPr>
              <a:xfrm>
                <a:off x="1342663" y="3701098"/>
                <a:ext cx="3170614" cy="1385872"/>
              </a:xfrm>
              <a:prstGeom prst="wedgeRectCallout">
                <a:avLst>
                  <a:gd name="adj1" fmla="val -55987"/>
                  <a:gd name="adj2" fmla="val 3867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Yes, probability density at a point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can very well be larger than 1. The integral however must be equal to 1</a:t>
                </a: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27A2189B-D853-44D8-AAF8-63AE3BEDF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663" y="3701098"/>
                <a:ext cx="3170614" cy="1385872"/>
              </a:xfrm>
              <a:prstGeom prst="wedgeRectCallout">
                <a:avLst>
                  <a:gd name="adj1" fmla="val -55987"/>
                  <a:gd name="adj2" fmla="val 38673"/>
                </a:avLst>
              </a:prstGeom>
              <a:blipFill>
                <a:blip r:embed="rId6"/>
                <a:stretch>
                  <a:fillRect b="-480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EF064D37-EE7A-47BF-9AD0-517FF86E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1" y="3348538"/>
            <a:ext cx="2836571" cy="23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6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82"/>
    </mc:Choice>
    <mc:Fallback xmlns="">
      <p:transition spd="slow" advTm="224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 word about notation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can mean different things depending on the context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denotes the distribution (PMF/PDF) of an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or simply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denotes the </a:t>
                </a:r>
                <a:r>
                  <a:rPr lang="en-GB" u="sng" dirty="0">
                    <a:latin typeface="Abadi ExtraLight" panose="020B0204020104020204" pitchFamily="34" charset="0"/>
                  </a:rPr>
                  <a:t>prob.</a:t>
                </a:r>
                <a:r>
                  <a:rPr lang="en-GB" dirty="0">
                    <a:latin typeface="Abadi ExtraLight" panose="020B0204020104020204" pitchFamily="34" charset="0"/>
                  </a:rPr>
                  <a:t> or </a:t>
                </a:r>
                <a:r>
                  <a:rPr lang="en-GB" u="sng" dirty="0">
                    <a:latin typeface="Abadi ExtraLight" panose="020B0204020104020204" pitchFamily="34" charset="0"/>
                  </a:rPr>
                  <a:t>prob. density </a:t>
                </a:r>
                <a:r>
                  <a:rPr lang="en-GB" dirty="0">
                    <a:latin typeface="Abadi ExtraLight" panose="020B0204020104020204" pitchFamily="34" charset="0"/>
                  </a:rPr>
                  <a:t>at value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Actual meaning should be clear from the context (but be careful)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Exercise same care when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is a specific distribution (Bernoulli, Gaussian, etc.)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following means generating a random sample from the distribution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CA94C5-915E-4C32-B869-BF3D644C5410}"/>
                  </a:ext>
                </a:extLst>
              </p:cNvPr>
              <p:cNvSpPr txBox="1"/>
              <p:nvPr/>
            </p:nvSpPr>
            <p:spPr>
              <a:xfrm>
                <a:off x="4857226" y="5529991"/>
                <a:ext cx="21146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∼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I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CA94C5-915E-4C32-B869-BF3D644C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226" y="5529991"/>
                <a:ext cx="211461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94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53"/>
    </mc:Choice>
    <mc:Fallback xmlns="">
      <p:transition spd="slow" advTm="20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Joint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Joint prob. dist.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models </a:t>
                </a:r>
                <a:r>
                  <a:rPr lang="en-GB" u="sng" dirty="0">
                    <a:latin typeface="Abadi ExtraLight" panose="020B0204020104020204" pitchFamily="34" charset="0"/>
                  </a:rPr>
                  <a:t>probability of co-occurrence </a:t>
                </a:r>
                <a:r>
                  <a:rPr lang="en-GB" dirty="0">
                    <a:latin typeface="Abadi ExtraLight" panose="020B0204020104020204" pitchFamily="34" charset="0"/>
                  </a:rPr>
                  <a:t>of two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GB" sz="8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, the joint PMF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is like a </a:t>
                </a:r>
                <a:r>
                  <a:rPr lang="en-GB" u="sng" dirty="0">
                    <a:latin typeface="Abadi ExtraLight" panose="020B0204020104020204" pitchFamily="34" charset="0"/>
                  </a:rPr>
                  <a:t>table</a:t>
                </a:r>
                <a:r>
                  <a:rPr lang="en-GB" dirty="0">
                    <a:latin typeface="Abadi ExtraLight" panose="020B0204020104020204" pitchFamily="34" charset="0"/>
                  </a:rPr>
                  <a:t> (that sums to 1)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For two continuous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we have joint PDF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EB9C038C-36A9-41F9-AFAD-CB0DD9B0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8" y="2515390"/>
            <a:ext cx="58483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1D79174-785E-450C-AE50-AF1A3A3E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14" y="3305263"/>
            <a:ext cx="4226761" cy="10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B4BFB02-4F87-4F93-9214-054458774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11" y="5727214"/>
            <a:ext cx="4128340" cy="87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E901E9-7A0A-4F40-BC58-7181D6ABA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7243" y="2032778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7D1E39A8-B32E-4A40-9368-8F827335FB76}"/>
              </a:ext>
            </a:extLst>
          </p:cNvPr>
          <p:cNvSpPr/>
          <p:nvPr/>
        </p:nvSpPr>
        <p:spPr>
          <a:xfrm>
            <a:off x="7516549" y="2136156"/>
            <a:ext cx="3170614" cy="1169107"/>
          </a:xfrm>
          <a:prstGeom prst="wedgeRectCallout">
            <a:avLst>
              <a:gd name="adj1" fmla="val 69956"/>
              <a:gd name="adj2" fmla="val -2670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For 3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, we will likewise have a “cube” for the PMF. For more than 3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too, similar analogy holds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354BA2-BCD3-4C4A-8AA9-2F28E2383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0147" y="5634648"/>
            <a:ext cx="1004822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26FCB5B-4401-4BF1-B1BB-8F7F8929FF4F}"/>
              </a:ext>
            </a:extLst>
          </p:cNvPr>
          <p:cNvSpPr/>
          <p:nvPr/>
        </p:nvSpPr>
        <p:spPr>
          <a:xfrm>
            <a:off x="7909533" y="5777421"/>
            <a:ext cx="3170614" cy="910897"/>
          </a:xfrm>
          <a:prstGeom prst="wedgeRectCallout">
            <a:avLst>
              <a:gd name="adj1" fmla="val 60431"/>
              <a:gd name="adj2" fmla="val -2578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For more than two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, we will likewise have a multi-dim integral for this property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6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110"/>
    </mc:Choice>
    <mc:Fallback xmlns="">
      <p:transition spd="slow" advTm="21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Marginal Probability Distribution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rgbClr val="B2B2B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B2B2B2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Consider two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dirty="0">
                    <a:latin typeface="Abadi ExtraLight" panose="020B0204020104020204" pitchFamily="34" charset="0"/>
                  </a:rPr>
                  <a:t> X and Y (discrete/continuous – both need not of same type)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Marg. Prob. is PMF/PDF of one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accounting for all possibilities of the other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dirty="0">
                    <a:latin typeface="Abadi Extra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For discrete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</a:t>
                </a:r>
                <a:r>
                  <a:rPr lang="en-GB" dirty="0">
                    <a:latin typeface="Abadi ExtraLight" panose="020B0204020104020204" pitchFamily="34" charset="0"/>
                  </a:rPr>
                  <a:t> it is the sum of the PMF table along the rows/columns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For continuous </a:t>
                </a:r>
                <a:r>
                  <a:rPr lang="en-GB" dirty="0" err="1">
                    <a:latin typeface="Abadi ExtraLight" panose="020B0204020104020204" pitchFamily="34" charset="0"/>
                  </a:rPr>
                  <a:t>r.v.’s</a:t>
                </a:r>
                <a:r>
                  <a:rPr lang="en-GB" dirty="0">
                    <a:latin typeface="Abadi ExtraLight" panose="020B0204020104020204" pitchFamily="34" charset="0"/>
                  </a:rPr>
                  <a:t>,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CFF253AC-3C40-4B48-B0CA-4D1EBB53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90" y="3232555"/>
            <a:ext cx="4274671" cy="22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A44604A-1FA6-43EA-872A-6FFAFACB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39" y="5727214"/>
            <a:ext cx="7843405" cy="5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B5E731-DE65-4E4B-B996-C0F34121F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1933" y="3501049"/>
            <a:ext cx="1004822" cy="965223"/>
          </a:xfrm>
          <a:prstGeom prst="rect">
            <a:avLst/>
          </a:prstGeom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D4C3427E-5CE1-4AEE-85FE-779C5DE60D57}"/>
              </a:ext>
            </a:extLst>
          </p:cNvPr>
          <p:cNvSpPr/>
          <p:nvPr/>
        </p:nvSpPr>
        <p:spPr>
          <a:xfrm>
            <a:off x="6596119" y="3281384"/>
            <a:ext cx="4100280" cy="1404552"/>
          </a:xfrm>
          <a:prstGeom prst="wedgeRectCallout">
            <a:avLst>
              <a:gd name="adj1" fmla="val 60521"/>
              <a:gd name="adj2" fmla="val -16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The definition also applied for two </a:t>
            </a:r>
            <a:r>
              <a:rPr kumimoji="0" lang="en-IN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sets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of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and marginal of one set of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is obtained by summing over all possibilities of the second set of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ExtraLight" panose="020B0204020104020204" pitchFamily="34" charset="0"/>
            </a:endParaRP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633F20C-9FA1-47A6-AC2F-9F5FD5433A11}"/>
              </a:ext>
            </a:extLst>
          </p:cNvPr>
          <p:cNvSpPr/>
          <p:nvPr/>
        </p:nvSpPr>
        <p:spPr>
          <a:xfrm>
            <a:off x="6438127" y="4825540"/>
            <a:ext cx="4100280" cy="901674"/>
          </a:xfrm>
          <a:prstGeom prst="wedgeRectCallout">
            <a:avLst>
              <a:gd name="adj1" fmla="val 42721"/>
              <a:gd name="adj2" fmla="val -6917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For discrete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, marginalization is called summing over, for continuous </a:t>
            </a: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r.v.’s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, it is called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badi ExtraLight" panose="020B0204020104020204" pitchFamily="34" charset="0"/>
              </a:rPr>
              <a:t>“integrating out”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7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60"/>
    </mc:Choice>
    <mc:Fallback xmlns="">
      <p:transition spd="slow" advTm="26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5|8.9|0.1|13.6|9.4|23.2|4.4|24.8|9.6|2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9.7|11.8|17|19.6|41.6|2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6|5.4|7.6|9.1|9.3|2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9.8|16.2|22.9|5.5|14.8|15.9|9.6|28.4|13.4|4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7|18.2|13.8|33.1|43.1|10.6|21.7|31.2|9.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|5.4|15.2|35.1|44.4|1.8|14.8|44.3|28.4|25.4|49.7|4.7|1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9.3|47.8|8.9|16.9|35.2|24.5|40.8|26.8|25.8|2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36.5|14.8|14.9|18.9|27.4|9.6|8.4|7.5|19.9|7.2|34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5.5|8.9|0.1|13.6|9.4|23.2|4.4|24.8|9.6|20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|6.1|9.3|22.9|8|2|11.6|14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9|7.6|17.1|14.7|6.8|6|16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5.5|7.3|15|31.8|18.3|15.9|10.9|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5.5|7.3|15|31.8|18.3|15.9|10.9|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33.8|25.1|18.2|30.9|24.8|13|14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4|26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1.7|9.5|20.3|17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7|19.4|137.8|24.7|18.8|50.2|40.5|6.3|55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1.9|56.9|12.9|43.7|44.6|35.3|14.3|63.6|11.5|50|64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1.9|56.9|12.9|43.7|44.6|35.3|14.3|63.6|11.5|50|64.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8.8|22.7|6|16.1|21.5|13.7|20.4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2.1|21.4|26.1|34.6|19.9|2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0.4|12.5|38.1|30.8|26.1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2.6|23.4|56.2|12.1|44.9|15.1|2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6.3|14.3|38.8|20.7|53.9|5.3|25.2|2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3|22.1|56.1|145.6|166.1|50.4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654D16-AF59-491A-A959-17499C74261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6f5e4ebc-8a67-4d1c-93f5-b4161f914fa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7E670F-1B95-4F83-8845-619F808447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C58478-2B3E-422F-852F-4E019BA80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50207</TotalTime>
  <Words>4297</Words>
  <Application>Microsoft Office PowerPoint</Application>
  <PresentationFormat>Widescreen</PresentationFormat>
  <Paragraphs>727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1_Office Theme</vt:lpstr>
      <vt:lpstr>Getting Started: PML Basics</vt:lpstr>
      <vt:lpstr>Plan Today</vt:lpstr>
      <vt:lpstr>  Prob/Stats Refresher</vt:lpstr>
      <vt:lpstr>Random Variables</vt:lpstr>
      <vt:lpstr>Discrete Random Variables</vt:lpstr>
      <vt:lpstr>Continuous Random Variables</vt:lpstr>
      <vt:lpstr>A word about notation</vt:lpstr>
      <vt:lpstr>Joint Probability Distribution</vt:lpstr>
      <vt:lpstr>Marginal Probability Distribution</vt:lpstr>
      <vt:lpstr>Conditional Probability Distribution</vt:lpstr>
      <vt:lpstr>Some Basic Rules</vt:lpstr>
      <vt:lpstr>Independence</vt:lpstr>
      <vt:lpstr>Expectation</vt:lpstr>
      <vt:lpstr>Expectation: A Few Rules</vt:lpstr>
      <vt:lpstr>Expectation: A Few Rules (Contd)</vt:lpstr>
      <vt:lpstr>Variance and Covariance</vt:lpstr>
      <vt:lpstr>Entropy</vt:lpstr>
      <vt:lpstr>KL Divergence</vt:lpstr>
      <vt:lpstr>Common Probability Distributions</vt:lpstr>
      <vt:lpstr>  Discrete Distributions</vt:lpstr>
      <vt:lpstr>Bernoulli Distribution</vt:lpstr>
      <vt:lpstr>Binomial Distribution</vt:lpstr>
      <vt:lpstr>Multinoulli Distribution</vt:lpstr>
      <vt:lpstr>Multinomial Distribution</vt:lpstr>
      <vt:lpstr>Poisson Distribution</vt:lpstr>
      <vt:lpstr>  Continuous Distributions</vt:lpstr>
      <vt:lpstr>Uniform Distribution</vt:lpstr>
      <vt:lpstr>Beta Distribution</vt:lpstr>
      <vt:lpstr>Dirichlet Distribution</vt:lpstr>
      <vt:lpstr>Dirichlet Distribution (contd)</vt:lpstr>
      <vt:lpstr>Gamma Distribution</vt:lpstr>
      <vt:lpstr>Gaussian Distribution (Univariate)</vt:lpstr>
      <vt:lpstr>Gaussian Distribution (Multivariate)</vt:lpstr>
      <vt:lpstr>Covariance Matrix for Multivariate Gaussian</vt:lpstr>
      <vt:lpstr>Multivariate Gaussian: Marginals and Conditionals</vt:lpstr>
      <vt:lpstr>Transformation of Random Variables</vt:lpstr>
      <vt:lpstr>  Probabilistic Modeling</vt:lpstr>
      <vt:lpstr>Probabilistic Modeling of Data: The Setup</vt:lpstr>
      <vt:lpstr>Data/Observation Model</vt:lpstr>
      <vt:lpstr>Parameter Estimation: A Simple Approach</vt:lpstr>
      <vt:lpstr>The Prior</vt:lpstr>
      <vt:lpstr>Using Prior in Parameter Estimation</vt:lpstr>
      <vt:lpstr>Parameter Estimation: Summary of approaches</vt:lpstr>
      <vt:lpstr>An Important Aspect: Posterior Updates</vt:lpstr>
      <vt:lpstr>Making Predictions: The Predictive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2559</cp:revision>
  <dcterms:created xsi:type="dcterms:W3CDTF">2020-07-07T20:42:16Z</dcterms:created>
  <dcterms:modified xsi:type="dcterms:W3CDTF">2026-01-07T07:10:06Z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