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551" r:id="rId5"/>
    <p:sldId id="833" r:id="rId6"/>
    <p:sldId id="763" r:id="rId7"/>
    <p:sldId id="755" r:id="rId8"/>
    <p:sldId id="756" r:id="rId9"/>
    <p:sldId id="792" r:id="rId10"/>
    <p:sldId id="785" r:id="rId11"/>
    <p:sldId id="794" r:id="rId12"/>
    <p:sldId id="764" r:id="rId13"/>
    <p:sldId id="753" r:id="rId14"/>
    <p:sldId id="765" r:id="rId15"/>
    <p:sldId id="7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30-03-2026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30-03-2026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30-03-2026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6.png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3.png"/><Relationship Id="rId3" Type="http://schemas.openxmlformats.org/officeDocument/2006/relationships/image" Target="../media/image96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3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11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089113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Sampling (wrap-up)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Assuming Gaussian likelihood and Gaussian prior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Light" panose="020B0204020104020204" pitchFamily="34" charset="0"/>
                  </a:rPr>
                  <a:t>approx</a:t>
                </a:r>
                <a:r>
                  <a:rPr lang="en-GB" dirty="0">
                    <a:latin typeface="Abadi Extra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Storage:</a:t>
                </a:r>
                <a:r>
                  <a:rPr lang="en-GB" dirty="0">
                    <a:latin typeface="Abadi Extra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Light" panose="020B0204020104020204" pitchFamily="34" charset="0"/>
                  </a:rPr>
                  <a:t>approx</a:t>
                </a:r>
                <a:r>
                  <a:rPr lang="en-GB" dirty="0">
                    <a:latin typeface="Abadi Extra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Light" panose="020B0204020104020204" pitchFamily="34" charset="0"/>
                  </a:rPr>
                  <a:t>always</a:t>
                </a:r>
                <a:r>
                  <a:rPr lang="en-GB" dirty="0">
                    <a:latin typeface="Abadi Extra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Light" panose="020B0204020104020204" pitchFamily="34" charset="0"/>
                  </a:rPr>
                  <a:t>avging</a:t>
                </a:r>
                <a:r>
                  <a:rPr lang="en-GB" dirty="0">
                    <a:latin typeface="Abadi ExtraLight" panose="020B0204020104020204" pitchFamily="34" charset="0"/>
                  </a:rPr>
                  <a:t> for posterior predictive; with VI, </a:t>
                </a:r>
                <a:r>
                  <a:rPr lang="en-GB" u="sng" dirty="0">
                    <a:latin typeface="Abadi ExtraLight" panose="020B0204020104020204" pitchFamily="34" charset="0"/>
                  </a:rPr>
                  <a:t>sometimes</a:t>
                </a:r>
                <a:r>
                  <a:rPr lang="en-GB" dirty="0">
                    <a:latin typeface="Abadi ExtraLight" panose="020B0204020104020204" pitchFamily="34" charset="0"/>
                  </a:rPr>
                  <a:t>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535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t="-14773" b="-113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923F12-160B-D2C5-B8F8-415C3EB435A3}"/>
              </a:ext>
            </a:extLst>
          </p:cNvPr>
          <p:cNvSpPr/>
          <p:nvPr/>
        </p:nvSpPr>
        <p:spPr>
          <a:xfrm>
            <a:off x="9392606" y="4555287"/>
            <a:ext cx="2685089" cy="666150"/>
          </a:xfrm>
          <a:prstGeom prst="wedgeRectCallout">
            <a:avLst>
              <a:gd name="adj1" fmla="val -52119"/>
              <a:gd name="adj2" fmla="val 71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Closed form if integral is tractable (otherwise Monte Carlo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avg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still needed for PPD)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Light" panose="020B0204020104020204" pitchFamily="34" charset="0"/>
              </a:rPr>
              <a:t>approx</a:t>
            </a: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22E3-517D-7417-C398-C5655DAE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5506-71F6-1196-1093-53CF83D0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C0D2B2-4B48-C64C-7C51-1FD3ECA6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Wrapping up sampling methods and posterior approximation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Hamiltonian Monte Carlo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Some other methods for posterior approximation for Bayesian neural nets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Parallel/Distributed MCMC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D2C02B81-A982-36AA-D43B-0BA71F60D87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87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85"/>
    </mc:Choice>
    <mc:Fallback>
      <p:transition spd="slow" advTm="3626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7E7E-1E98-F44C-8A7A-BF199489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154-5B48-1E33-1F0D-79CB027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HMC (Neal, 1996) is 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“auxiliary variable sampler”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118BA1E-A15F-25AA-9D3B-C471477CA49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9A7EF3-C688-D2A1-C763-D786B4D561AB}"/>
              </a:ext>
            </a:extLst>
          </p:cNvPr>
          <p:cNvSpPr/>
          <p:nvPr/>
        </p:nvSpPr>
        <p:spPr>
          <a:xfrm>
            <a:off x="724914" y="5212462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/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/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2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Light" panose="020B0204020104020204" pitchFamily="34" charset="0"/>
                  </a:rPr>
                  <a:t>Tensorflow</a:t>
                </a:r>
                <a:r>
                  <a:rPr lang="en-GB" dirty="0">
                    <a:latin typeface="Abadi Extra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 Posterior approx.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rgbClr val="0000FF"/>
                </a:solidFill>
                <a:latin typeface="Abadi ExtraLight" panose="020B0204020104020204" pitchFamily="34" charset="0"/>
              </a:rPr>
              <a:t>Monte Carlo Dropout</a:t>
            </a:r>
            <a:r>
              <a:rPr lang="en-IN" sz="2600" dirty="0">
                <a:latin typeface="Abadi ExtraLight" panose="020B0204020104020204" pitchFamily="34" charset="0"/>
              </a:rPr>
              <a:t> is another popular and efficient way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Standard Dropout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Drop some weights randomly (with some “drop” probability) during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At test time, multiply each weight by the “keep” probability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Note: Dropout applied only at training time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Monte Carlo Dropout* (dropout also at </a:t>
            </a:r>
            <a:r>
              <a:rPr lang="en-IN" u="sng" dirty="0">
                <a:latin typeface="Abadi ExtraLight" panose="020B0204020104020204" pitchFamily="34" charset="0"/>
              </a:rPr>
              <a:t>test</a:t>
            </a:r>
            <a:r>
              <a:rPr lang="en-IN" dirty="0">
                <a:latin typeface="Abadi ExtraLight" panose="020B0204020104020204" pitchFamily="34" charset="0"/>
              </a:rPr>
              <a:t> time)</a:t>
            </a: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/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/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blipFill>
                <a:blip r:embed="rId6"/>
                <a:stretch>
                  <a:fillRect l="-6787" t="-19048" r="-4525" b="-49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/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/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⊙ </m:t>
                    </m:r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blipFill>
                <a:blip r:embed="rId8"/>
                <a:stretch>
                  <a:fillRect l="-6175" t="-13235" b="-42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5957AA-27D7-49B7-8608-B934F9598F39}"/>
              </a:ext>
            </a:extLst>
          </p:cNvPr>
          <p:cNvSpPr/>
          <p:nvPr/>
        </p:nvSpPr>
        <p:spPr>
          <a:xfrm>
            <a:off x="6578924" y="5614074"/>
            <a:ext cx="1828575" cy="504881"/>
          </a:xfrm>
          <a:prstGeom prst="wedgeRectCallout">
            <a:avLst>
              <a:gd name="adj1" fmla="val 64539"/>
              <a:gd name="adj2" fmla="val -564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Vector of Bernoulli or Gaussian noise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34BEFB6-3585-4D95-9638-DD8D3C2AC478}"/>
              </a:ext>
            </a:extLst>
          </p:cNvPr>
          <p:cNvSpPr/>
          <p:nvPr/>
        </p:nvSpPr>
        <p:spPr>
          <a:xfrm>
            <a:off x="9786673" y="5614074"/>
            <a:ext cx="1391605" cy="342921"/>
          </a:xfrm>
          <a:prstGeom prst="wedgeRectCallout">
            <a:avLst>
              <a:gd name="adj1" fmla="val -46171"/>
              <a:gd name="adj2" fmla="val -81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Point estimate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22CCF6-CB26-485F-A1D1-3A457D0A2959}"/>
              </a:ext>
            </a:extLst>
          </p:cNvPr>
          <p:cNvSpPr/>
          <p:nvPr/>
        </p:nvSpPr>
        <p:spPr>
          <a:xfrm>
            <a:off x="5230962" y="4882774"/>
            <a:ext cx="1347962" cy="32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34524-F509-4DD0-9F38-F7E3D5FEEC2A}"/>
              </a:ext>
            </a:extLst>
          </p:cNvPr>
          <p:cNvSpPr txBox="1"/>
          <p:nvPr/>
        </p:nvSpPr>
        <p:spPr>
          <a:xfrm>
            <a:off x="146298" y="6451270"/>
            <a:ext cx="776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*Dropout as a Bayesian Approximation: Representing Model Uncertainty in Deep Learning (Gal and </a:t>
            </a:r>
            <a:r>
              <a:rPr lang="en-GB" sz="1100" dirty="0" err="1"/>
              <a:t>Ghahramani</a:t>
            </a:r>
            <a:r>
              <a:rPr lang="en-GB" sz="1100" dirty="0"/>
              <a:t>, 2016)</a:t>
            </a:r>
            <a:endParaRPr lang="en-IN" sz="11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A61EAC8-3D26-4CFE-AE1B-CDF7815B7067}"/>
              </a:ext>
            </a:extLst>
          </p:cNvPr>
          <p:cNvSpPr/>
          <p:nvPr/>
        </p:nvSpPr>
        <p:spPr>
          <a:xfrm>
            <a:off x="8572686" y="5809808"/>
            <a:ext cx="1025577" cy="504881"/>
          </a:xfrm>
          <a:prstGeom prst="wedgeRectCallout">
            <a:avLst>
              <a:gd name="adj1" fmla="val 9267"/>
              <a:gd name="adj2" fmla="val -948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Elementwise product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C0C328-4D51-4F0E-9CE0-42663F18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08" y="872313"/>
            <a:ext cx="2569087" cy="13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C046EDF-65B1-41A9-97D8-918B4021D508}"/>
              </a:ext>
            </a:extLst>
          </p:cNvPr>
          <p:cNvSpPr/>
          <p:nvPr/>
        </p:nvSpPr>
        <p:spPr>
          <a:xfrm>
            <a:off x="8109321" y="2964719"/>
            <a:ext cx="2652635" cy="946180"/>
          </a:xfrm>
          <a:prstGeom prst="wedgeRectCallout">
            <a:avLst>
              <a:gd name="adj1" fmla="val 44079"/>
              <a:gd name="adj2" fmla="val 69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seen as learning a variational approximation of the weights (see paper for details, if interested)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00"/>
    </mc:Choice>
    <mc:Fallback xmlns="">
      <p:transition spd="slow" advTm="26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8" grpId="0"/>
      <p:bldP spid="9" grpId="0"/>
      <p:bldP spid="10" grpId="0" animBg="1"/>
      <p:bldP spid="11" grpId="0" animBg="1"/>
      <p:bldP spid="7" grpId="0" animBg="1"/>
      <p:bldP spid="13" grpId="0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 Posterior approx.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SGMCMC methods like SGLD and SGHMC are also used nowadays (very efficient)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Recently, SGMCMC with </a:t>
            </a:r>
            <a:r>
              <a:rPr lang="en-GB" sz="2600" dirty="0">
                <a:solidFill>
                  <a:srgbClr val="0000FF"/>
                </a:solidFill>
                <a:latin typeface="Abadi ExtraLight" panose="020B0204020104020204" pitchFamily="34" charset="0"/>
              </a:rPr>
              <a:t>cyclic step sizes (</a:t>
            </a:r>
            <a:r>
              <a:rPr lang="en-GB" sz="2600" dirty="0" err="1">
                <a:solidFill>
                  <a:srgbClr val="0000FF"/>
                </a:solidFill>
                <a:latin typeface="Abadi ExtraLight" panose="020B0204020104020204" pitchFamily="34" charset="0"/>
              </a:rPr>
              <a:t>cSGLD</a:t>
            </a:r>
            <a:r>
              <a:rPr lang="en-GB" sz="2600" dirty="0">
                <a:solidFill>
                  <a:srgbClr val="0000FF"/>
                </a:solidFill>
                <a:latin typeface="Abadi ExtraLight" panose="020B0204020104020204" pitchFamily="34" charset="0"/>
              </a:rPr>
              <a:t>) </a:t>
            </a:r>
            <a:r>
              <a:rPr lang="en-GB" sz="2600" dirty="0">
                <a:latin typeface="Abadi ExtraLight" panose="020B0204020104020204" pitchFamily="34" charset="0"/>
              </a:rPr>
              <a:t>was proposed (Zhang et al,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Use big steps </a:t>
            </a:r>
            <a:r>
              <a:rPr lang="en-GB" sz="2200" dirty="0">
                <a:solidFill>
                  <a:srgbClr val="0000FF"/>
                </a:solidFill>
                <a:latin typeface="Abadi ExtraLight" panose="020B0204020104020204" pitchFamily="34" charset="0"/>
              </a:rPr>
              <a:t>to explore different modes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Use small steps later to sample once a mode is localized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D67AA-3F24-4686-9EB4-783E6BB4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85" y="1697105"/>
            <a:ext cx="6493646" cy="7235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F7328E-9376-4BC0-BEFB-9084E566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3176917"/>
            <a:ext cx="3686792" cy="19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98E1EC-7CFF-4CEF-A639-4EAE7338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99" y="3869851"/>
            <a:ext cx="4689668" cy="6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/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Step size in iteration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blipFill>
                <a:blip r:embed="rId8"/>
                <a:stretch>
                  <a:fillRect l="-1569" t="-3093" b="-113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>
            <a:extLst>
              <a:ext uri="{FF2B5EF4-FFF2-40B4-BE49-F238E27FC236}">
                <a16:creationId xmlns:a16="http://schemas.microsoft.com/office/drawing/2014/main" id="{1D4997BA-52EE-41BF-807F-3E7715A0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74" y="4583289"/>
            <a:ext cx="2880621" cy="11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A7CD43C-86FD-4B64-BDB1-F733B6EAC3EA}"/>
              </a:ext>
            </a:extLst>
          </p:cNvPr>
          <p:cNvSpPr/>
          <p:nvPr/>
        </p:nvSpPr>
        <p:spPr>
          <a:xfrm>
            <a:off x="138275" y="5886306"/>
            <a:ext cx="2050439" cy="472852"/>
          </a:xfrm>
          <a:prstGeom prst="wedgeRectCallout">
            <a:avLst>
              <a:gd name="adj1" fmla="val 39907"/>
              <a:gd name="adj2" fmla="val -803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complex mixture of Gaussian distributions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3C08F-83A1-4484-B8CE-F20783959FC7}"/>
              </a:ext>
            </a:extLst>
          </p:cNvPr>
          <p:cNvSpPr txBox="1"/>
          <p:nvPr/>
        </p:nvSpPr>
        <p:spPr>
          <a:xfrm>
            <a:off x="0" y="6596390"/>
            <a:ext cx="5442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*Cyclical Stochastic Gradient MCMC for Bayesian Deep Learning (Zhang et al, 2020)</a:t>
            </a:r>
            <a:endParaRPr lang="en-IN" sz="11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613BC2B-2572-4B8B-B17E-5A82120A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5298186"/>
            <a:ext cx="2636740" cy="13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/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total number of iterations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number of cycles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blipFill>
                <a:blip r:embed="rId11"/>
                <a:stretch>
                  <a:fillRect b="-107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15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981"/>
    </mc:Choice>
    <mc:Fallback xmlns="">
      <p:transition spd="slow" advTm="469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2" grpId="0" animBg="1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Ensembles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Most inference methods tend to produce local approximations only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VI methods typically learn an approximation around one of the modes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Sampling methods may give most samples near one of the modes (though in principle they may explore other modes as well)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Thus the uncertainties may be underestimated in general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Deep Ensembles* is a method that tries to address this issue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Train the network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times with different seeds and permutations of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Denote the learned weights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(assuming these are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modes)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Approximate the posterior by the following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This approach is considered non-Bayesian but often performs better (in terms of more diversity in the set of parameters learned) than other inference methods</a:t>
                </a:r>
                <a:endParaRPr lang="en-GB" sz="18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569D2-D149-4554-81D1-B3A076F9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252" y="3092350"/>
            <a:ext cx="1745397" cy="1259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/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00FA57-4A07-42B1-BE92-302906CEE8EC}"/>
              </a:ext>
            </a:extLst>
          </p:cNvPr>
          <p:cNvSpPr txBox="1"/>
          <p:nvPr/>
        </p:nvSpPr>
        <p:spPr>
          <a:xfrm>
            <a:off x="66907" y="6557513"/>
            <a:ext cx="8393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*Simple and Scalable Predictive Uncertainty Estimation using Deep Ensembles (</a:t>
            </a:r>
            <a:r>
              <a:rPr lang="en-IN" sz="1100" dirty="0" err="1"/>
              <a:t>Lakshminarayanan</a:t>
            </a:r>
            <a:r>
              <a:rPr lang="en-IN" sz="1100" dirty="0"/>
              <a:t>, 2017)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/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Akin to Bayesian Model Averaging using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blipFill>
                <a:blip r:embed="rId8"/>
                <a:stretch>
                  <a:fillRect t="-13580" b="-234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52ADBE0-078F-40C5-88F2-8EEB204720E9}"/>
              </a:ext>
            </a:extLst>
          </p:cNvPr>
          <p:cNvSpPr/>
          <p:nvPr/>
        </p:nvSpPr>
        <p:spPr>
          <a:xfrm>
            <a:off x="9665525" y="641669"/>
            <a:ext cx="2261230" cy="955668"/>
          </a:xfrm>
          <a:prstGeom prst="wedgeRectCallout">
            <a:avLst>
              <a:gd name="adj1" fmla="val -57159"/>
              <a:gd name="adj2" fmla="val 740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VI and Sampling may be prone to capturing only a single “Basin of attraction”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24"/>
    </mc:Choice>
    <mc:Fallback xmlns="">
      <p:transition spd="slow" advTm="32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9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|11.7|25.2|105|58.6|44.5|4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15.9|3.3|15.9|15.9|5.5|11.6|64.8|19.7|0.6|18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2.3|8.4|46.5|46.2|51.9|45.2|25.1|12.2|18.4|22.2|7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5|19.3|23.6|12.3|15.3|13.7|12.9|31.8|5.9|40.2|22.6|3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6f5e4ebc-8a67-4d1c-93f5-b4161f914f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62971</TotalTime>
  <Words>1492</Words>
  <Application>Microsoft Office PowerPoint</Application>
  <PresentationFormat>Widescreen</PresentationFormat>
  <Paragraphs>182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Sampling (wrap-up)</vt:lpstr>
      <vt:lpstr>Plan Today</vt:lpstr>
      <vt:lpstr>Hamiltonian/Hybrid Monte Carlo (HMC)</vt:lpstr>
      <vt:lpstr>Generating Samples in HMC</vt:lpstr>
      <vt:lpstr>HMC in Practice</vt:lpstr>
      <vt:lpstr>Efficient Posterior approx. for Bayesian Neural Nets</vt:lpstr>
      <vt:lpstr>Efficient Posterior approx. for Bayesian Neural Nets</vt:lpstr>
      <vt:lpstr>Deep Ensembles</vt:lpstr>
      <vt:lpstr>Parallel/Distributed MCMC</vt:lpstr>
      <vt:lpstr>Parallel/Distributed MCMC</vt:lpstr>
      <vt:lpstr>Approximate Inference: VI vs Sampling</vt:lpstr>
      <vt:lpstr>Inference Methods: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2916</cp:revision>
  <dcterms:created xsi:type="dcterms:W3CDTF">2020-07-07T20:42:16Z</dcterms:created>
  <dcterms:modified xsi:type="dcterms:W3CDTF">2026-03-30T15:56:24Z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