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551" r:id="rId5"/>
    <p:sldId id="748" r:id="rId6"/>
    <p:sldId id="766" r:id="rId7"/>
    <p:sldId id="733" r:id="rId8"/>
    <p:sldId id="734" r:id="rId9"/>
    <p:sldId id="735" r:id="rId10"/>
    <p:sldId id="752" r:id="rId11"/>
    <p:sldId id="689" r:id="rId12"/>
    <p:sldId id="749" r:id="rId13"/>
    <p:sldId id="759" r:id="rId14"/>
    <p:sldId id="760" r:id="rId15"/>
    <p:sldId id="761" r:id="rId16"/>
    <p:sldId id="750" r:id="rId17"/>
    <p:sldId id="763" r:id="rId18"/>
    <p:sldId id="755" r:id="rId19"/>
    <p:sldId id="756" r:id="rId20"/>
    <p:sldId id="764" r:id="rId21"/>
    <p:sldId id="753" r:id="rId22"/>
    <p:sldId id="765" r:id="rId23"/>
    <p:sldId id="75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25-03-2026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25-03-2026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25-03-2026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25-03-2026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25-03-2026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40.png"/><Relationship Id="rId4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03.png"/><Relationship Id="rId3" Type="http://schemas.openxmlformats.org/officeDocument/2006/relationships/image" Target="../media/image96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2.png"/><Relationship Id="rId11" Type="http://schemas.openxmlformats.org/officeDocument/2006/relationships/image" Target="../media/image3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14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6.png"/><Relationship Id="rId7" Type="http://schemas.openxmlformats.org/officeDocument/2006/relationships/image" Target="../media/image6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6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NULL"/><Relationship Id="rId5" Type="http://schemas.openxmlformats.org/officeDocument/2006/relationships/image" Target="../media/image12.png"/><Relationship Id="rId10" Type="http://schemas.openxmlformats.org/officeDocument/2006/relationships/image" Target="NULL"/><Relationship Id="rId4" Type="http://schemas.openxmlformats.org/officeDocument/2006/relationships/image" Target="../media/image11.png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78.png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85.png"/><Relationship Id="rId3" Type="http://schemas.openxmlformats.org/officeDocument/2006/relationships/image" Target="../media/image79.png"/><Relationship Id="rId7" Type="http://schemas.openxmlformats.org/officeDocument/2006/relationships/image" Target="../media/image14.png"/><Relationship Id="rId12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110.png"/><Relationship Id="rId11" Type="http://schemas.openxmlformats.org/officeDocument/2006/relationships/image" Target="../media/image83.png"/><Relationship Id="rId10" Type="http://schemas.openxmlformats.org/officeDocument/2006/relationships/image" Target="../media/image82.png"/><Relationship Id="rId9" Type="http://schemas.openxmlformats.org/officeDocument/2006/relationships/image" Target="../media/image15.png"/><Relationship Id="rId14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287" y="2809301"/>
            <a:ext cx="10647218" cy="1546080"/>
          </a:xfrm>
        </p:spPr>
        <p:txBody>
          <a:bodyPr>
            <a:noAutofit/>
          </a:bodyPr>
          <a:lstStyle/>
          <a:p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Approximating Distributions via Sampling (</a:t>
            </a:r>
            <a:r>
              <a:rPr lang="en-IN" sz="5200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Stochastic Gradient Langevin Dynamics (SGLD)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An “online” MCMC method: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Langevin Dynamics with minibatches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to compute gradients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Given minibatch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the (stochastic) Langevin dynamics update: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Choice of the learning rate is important. For convergence,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sup>
                    </m:sSup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Switching to constant learning rates (after a few iterations) often helps convergence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becomes very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very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small, acceptance prob. becomes close to 1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Recent flurry of work on this topic (see “Bayesian Learning via Stochastic Gradient Langevin Dynamics” by Welling and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Teh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(2011) and follow-up works)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3ACBA-D6F7-4B45-8D1F-91489A6B8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659" y="2319002"/>
            <a:ext cx="6793539" cy="883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88DB1-A95F-4DAB-B5FD-091E9850CDB0}"/>
                  </a:ext>
                </a:extLst>
              </p:cNvPr>
              <p:cNvSpPr txBox="1"/>
              <p:nvPr/>
            </p:nvSpPr>
            <p:spPr>
              <a:xfrm>
                <a:off x="4342390" y="3255949"/>
                <a:ext cx="2592120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280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88DB1-A95F-4DAB-B5FD-091E9850C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390" y="3255949"/>
                <a:ext cx="2592120" cy="448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E8E751C5-8585-4DD7-A44A-4B72A22A4DB3}"/>
              </a:ext>
            </a:extLst>
          </p:cNvPr>
          <p:cNvSpPr/>
          <p:nvPr/>
        </p:nvSpPr>
        <p:spPr>
          <a:xfrm>
            <a:off x="1460823" y="3133810"/>
            <a:ext cx="2595094" cy="339658"/>
          </a:xfrm>
          <a:prstGeom prst="wedgeRectCallout">
            <a:avLst>
              <a:gd name="adj1" fmla="val 60293"/>
              <a:gd name="adj2" fmla="val 309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And then accept/reject (MH)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518F43D-685B-4B59-A3A9-0BC40F7634D2}"/>
              </a:ext>
            </a:extLst>
          </p:cNvPr>
          <p:cNvSpPr/>
          <p:nvPr/>
        </p:nvSpPr>
        <p:spPr>
          <a:xfrm>
            <a:off x="9900777" y="4664248"/>
            <a:ext cx="1922028" cy="461543"/>
          </a:xfrm>
          <a:prstGeom prst="wedgeRectCallout">
            <a:avLst>
              <a:gd name="adj1" fmla="val -65143"/>
              <a:gd name="adj2" fmla="val 2294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 need for accept/reject (MH)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B4FA44E1-0AB0-4346-B8E2-3CE106D3669D}"/>
              </a:ext>
            </a:extLst>
          </p:cNvPr>
          <p:cNvSpPr/>
          <p:nvPr/>
        </p:nvSpPr>
        <p:spPr>
          <a:xfrm>
            <a:off x="9530123" y="2393652"/>
            <a:ext cx="2028665" cy="510533"/>
          </a:xfrm>
          <a:prstGeom prst="wedgeRectCallout">
            <a:avLst>
              <a:gd name="adj1" fmla="val -63972"/>
              <a:gd name="adj2" fmla="val 4040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Almost as fast as doing SGD updates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19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932"/>
    </mc:Choice>
    <mc:Fallback xmlns="">
      <p:transition spd="slow" advTm="260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Improvements to SGLD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basic SGLD, although fairly simple, has many limitations, e.g.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Exhibits slow convergence and mixing. Uses same learning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in all dimensions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Doesn’t apply to models where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is constrained (e.g., non-neg or prob. vector)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Needs to the model to be  differentiable (since it needs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2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m:rPr>
                        <m:sty m:val="p"/>
                      </m:rPr>
                      <a:rPr lang="en-IN" sz="22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) </a:t>
                </a:r>
              </a:p>
              <a:p>
                <a:pPr marL="457200" lvl="1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 lot of recent work on improving the basic SGLD to handle such limitations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Introducing the curvature information in the gradients,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Bayesian Posterior Sampling via Stochastic Gradient Fisher Scoring (</a:t>
                </a:r>
                <a:r>
                  <a:rPr lang="en-GB" sz="2200" dirty="0" err="1">
                    <a:latin typeface="Abadi ExtraLight" panose="020B0204020104020204" pitchFamily="34" charset="0"/>
                  </a:rPr>
                  <a:t>Ahn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et al, 2012), and Preconditioned Stochastic Gradient Langevin Dynamics for Deep Neural Networks (Li et al, 2016)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These methods use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preconditioner matrix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in the learning rate to improve convergence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This also allows different amounts of updates in different dimensions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SLGD in Riemannian space to handle constrained variables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Stoch. Grad. Riemannian Langevin Dynamics on the Probability Simplex (Patterson and </a:t>
                </a:r>
                <a:r>
                  <a:rPr lang="en-GB" sz="2200" dirty="0" err="1">
                    <a:latin typeface="Abadi ExtraLight" panose="020B0204020104020204" pitchFamily="34" charset="0"/>
                  </a:rPr>
                  <a:t>Teh</a:t>
                </a:r>
                <a:r>
                  <a:rPr lang="en-GB" sz="2200" dirty="0">
                    <a:latin typeface="Abadi ExtraLight" panose="020B0204020104020204" pitchFamily="34" charset="0"/>
                  </a:rPr>
                  <a:t>, 2013)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 r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01F6414-51FE-4451-9C7A-40014553CE9E}"/>
              </a:ext>
            </a:extLst>
          </p:cNvPr>
          <p:cNvSpPr/>
          <p:nvPr/>
        </p:nvSpPr>
        <p:spPr>
          <a:xfrm>
            <a:off x="8587130" y="5366146"/>
            <a:ext cx="3499691" cy="461543"/>
          </a:xfrm>
          <a:prstGeom prst="wedgeRectCallout">
            <a:avLst>
              <a:gd name="adj1" fmla="val -36162"/>
              <a:gd name="adj2" fmla="val 857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Based on reparametrizing the constrained variables to make them unconstrainted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7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800"/>
    </mc:Choice>
    <mc:Fallback xmlns="">
      <p:transition spd="slow" advTm="283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 of SGLD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Popular for Bayesian neural networks and other complex Bayesian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Reason: SGLD = backprop based updates + Gaussian noise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517853-6D05-417F-818A-10439170C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556" y="2281181"/>
            <a:ext cx="7579082" cy="3256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1C532C-5FD4-4E8D-821F-8C7EDBD99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232" y="5599936"/>
            <a:ext cx="8897337" cy="254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95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33"/>
    </mc:Choice>
    <mc:Fallback xmlns="">
      <p:transition spd="slow" advTm="138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Recent “SGD-inspired” Sampling Algorithms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Run SGD and use SGD iterates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to construct a Gaussian approximation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Recently Maddox et al (2019) proposed an idea using stochastic weight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avging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(SWA)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If we want full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cov</a:t>
                </a:r>
                <a:r>
                  <a:rPr lang="en-GB" sz="2600" dirty="0">
                    <a:latin typeface="Abadi ExtraLight" panose="020B0204020104020204" pitchFamily="34" charset="0"/>
                  </a:rPr>
                  <a:t>., we can use a low-rank approx.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(see Maddox et al for details)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Reason it works: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SGD is </a:t>
                </a:r>
                <a:r>
                  <a:rPr lang="en-GB" sz="2600" dirty="0">
                    <a:solidFill>
                      <a:srgbClr val="009900"/>
                    </a:solidFill>
                    <a:latin typeface="Abadi ExtraLight" panose="020B0204020104020204" pitchFamily="34" charset="0"/>
                  </a:rPr>
                  <a:t>asymptotically Normal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under certain conditions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For a more detailed theory of SGD and MCMC, may also refer to this very nice paper: Stochastic Gradient Descent as Approximate Bayesian Inference (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Mandt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et al, 2017)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Such algos can give not too accurate but very fast posterior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approx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for complex models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535" r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55CF9-3195-4912-8864-3A9E4914C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090" y="2071094"/>
            <a:ext cx="4944817" cy="1838458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B0B04BF-0DF6-47A9-B5DB-798ACB1752FB}"/>
              </a:ext>
            </a:extLst>
          </p:cNvPr>
          <p:cNvSpPr/>
          <p:nvPr/>
        </p:nvSpPr>
        <p:spPr>
          <a:xfrm>
            <a:off x="1674253" y="3099465"/>
            <a:ext cx="2137891" cy="461543"/>
          </a:xfrm>
          <a:prstGeom prst="wedgeRectCallout">
            <a:avLst>
              <a:gd name="adj1" fmla="val 56574"/>
              <a:gd name="adj2" fmla="val 508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Approach known as SWA-Gaussian (SWAG)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C216B-7BF0-4DEF-9CD1-D728FF4E1F67}"/>
              </a:ext>
            </a:extLst>
          </p:cNvPr>
          <p:cNvSpPr txBox="1"/>
          <p:nvPr/>
        </p:nvSpPr>
        <p:spPr>
          <a:xfrm>
            <a:off x="131376" y="6557513"/>
            <a:ext cx="4919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A Simple Baseline for Bayesian Uncertainty in Deep Learning, Maddox et al (2019)  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29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685"/>
    </mc:Choice>
    <mc:Fallback xmlns="">
      <p:transition spd="slow" advTm="362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F7E7E-1E98-F44C-8A7A-BF199489A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1154-5B48-1E33-1F0D-79CB0279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Hamiltonian/Hybrid Monte Carlo (HMC)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A2ED16C-2782-BED9-2DC8-9802E075A0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HMC (Neal, 1996) is an “auxiliary variable sampler” and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incorporates gradient info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Uses the idea of simulating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Hamiltonian Dynamics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of a physical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Consider the target posterior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Think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as “position” then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is like “potential energy”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Let’s introduce an </a:t>
                </a:r>
                <a:r>
                  <a:rPr lang="en-GB" sz="2600" u="sng" dirty="0">
                    <a:latin typeface="Abadi ExtraLight" panose="020B0204020104020204" pitchFamily="34" charset="0"/>
                  </a:rPr>
                  <a:t>auxiliary variable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-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momentum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of the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Can now define a joint distribution over the position and momentum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total energy (potential + kinetic) or the Hamiltonian of the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Given a sample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</a:t>
                </a:r>
                <a:r>
                  <a:rPr lang="en-GB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ignoring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will be a sample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A2ED16C-2782-BED9-2DC8-9802E075A0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B118BA1E-A15F-25AA-9D3B-C471477CA49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99A7EF3-C688-D2A1-C763-D786B4D561AB}"/>
              </a:ext>
            </a:extLst>
          </p:cNvPr>
          <p:cNvSpPr/>
          <p:nvPr/>
        </p:nvSpPr>
        <p:spPr>
          <a:xfrm>
            <a:off x="724914" y="5212462"/>
            <a:ext cx="1700013" cy="340443"/>
          </a:xfrm>
          <a:prstGeom prst="wedgeRectCallout">
            <a:avLst>
              <a:gd name="adj1" fmla="val 56574"/>
              <a:gd name="adj2" fmla="val 508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Constant </a:t>
            </a:r>
            <a:r>
              <a:rPr lang="en-IN" sz="1600" dirty="0" err="1">
                <a:solidFill>
                  <a:schemeClr val="tx1"/>
                </a:solidFill>
                <a:latin typeface="Abadi ExtraLight" panose="020B0204020104020204" pitchFamily="34" charset="0"/>
              </a:rPr>
              <a:t>w.r.t.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A7F1C-747C-8344-4982-89D37FE39CDC}"/>
                  </a:ext>
                </a:extLst>
              </p:cNvPr>
              <p:cNvSpPr txBox="1"/>
              <p:nvPr/>
            </p:nvSpPr>
            <p:spPr>
              <a:xfrm>
                <a:off x="2265495" y="3915212"/>
                <a:ext cx="716343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A7F1C-747C-8344-4982-89D37FE3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495" y="3915212"/>
                <a:ext cx="7163436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57E6FB-74A5-DD88-4FD8-D2F9F8C6C45D}"/>
                  </a:ext>
                </a:extLst>
              </p:cNvPr>
              <p:cNvSpPr txBox="1"/>
              <p:nvPr/>
            </p:nvSpPr>
            <p:spPr>
              <a:xfrm>
                <a:off x="2534550" y="5116781"/>
                <a:ext cx="587269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57E6FB-74A5-DD88-4FD8-D2F9F8C6C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550" y="5116781"/>
                <a:ext cx="5872698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329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368"/>
    </mc:Choice>
    <mc:Fallback xmlns="">
      <p:transition spd="slow" advTm="370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Generating Samples in HMC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Given an initial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Hamiltonian Dynamics defines how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changes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We can use these equations to update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1" i="1" dirty="0" err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1" i="1" dirty="0" err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by </a:t>
                </a:r>
                <a:r>
                  <a:rPr lang="en-GB" sz="2600" u="sng" dirty="0">
                    <a:latin typeface="Abadi ExtraLight" panose="020B0204020104020204" pitchFamily="34" charset="0"/>
                  </a:rPr>
                  <a:t>discretizing time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1: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sample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Initialize                                                                           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“leapfrog” steps with learning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ℓ&lt;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Abadi Extra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ℓ=1: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IN" sz="1800" b="0" dirty="0">
                  <a:latin typeface="Abadi Extra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1800" dirty="0">
                  <a:latin typeface="Abadi Extra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1800" b="0" dirty="0">
                  <a:latin typeface="Abadi Extra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0" dirty="0">
                    <a:latin typeface="Abadi ExtraLight" panose="020B0204020104020204" pitchFamily="34" charset="0"/>
                  </a:rPr>
                  <a:t>Perform MH accept/reject test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dirty="0" err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GB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 err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200" dirty="0">
                    <a:latin typeface="Abadi ExtraLight" panose="020B0204020104020204" pitchFamily="34" charset="0"/>
                  </a:rPr>
                  <a:t>. If accepted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IN" sz="2200" b="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0" dirty="0">
                    <a:latin typeface="Abadi ExtraLight" panose="020B0204020104020204" pitchFamily="34" charset="0"/>
                  </a:rPr>
                  <a:t>The momentum forces exploring different regions instead of getting driven to regions where the MAP solution is</a:t>
                </a:r>
                <a:endParaRPr lang="en-IN" sz="2600" b="0" dirty="0">
                  <a:latin typeface="Abadi ExtraLight" panose="020B0204020104020204" pitchFamily="34" charset="0"/>
                </a:endParaRPr>
              </a:p>
              <a:p>
                <a:pPr marL="914400" lvl="2" indent="0">
                  <a:buNone/>
                </a:pPr>
                <a:r>
                  <a:rPr lang="en-GB" sz="1800" dirty="0">
                    <a:latin typeface="Abadi ExtraLight" panose="020B0204020104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535" b="-3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81B31-B4E4-4A2E-9CF4-7A2353238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090" y="1570074"/>
            <a:ext cx="2280231" cy="64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C6475C-6502-4559-868E-08A531DD1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090" y="2219749"/>
            <a:ext cx="2860787" cy="647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01082D-45CA-44E9-BEE5-7E8441B1E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2409" y="3670917"/>
            <a:ext cx="5856583" cy="439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4599AB-BCC4-45DB-835A-B88911A6FD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105" y="4558068"/>
            <a:ext cx="2770434" cy="456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B96786-C8D7-4D06-82FB-DFCA1C145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8943" y="5014469"/>
            <a:ext cx="2738406" cy="456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77DC5-8162-4916-96C2-1EE8B6FCFAF0}"/>
                  </a:ext>
                </a:extLst>
              </p:cNvPr>
              <p:cNvSpPr txBox="1"/>
              <p:nvPr/>
            </p:nvSpPr>
            <p:spPr>
              <a:xfrm>
                <a:off x="7109138" y="2069674"/>
                <a:ext cx="9878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77DC5-8162-4916-96C2-1EE8B6FCF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38" y="2069674"/>
                <a:ext cx="987897" cy="276999"/>
              </a:xfrm>
              <a:prstGeom prst="rect">
                <a:avLst/>
              </a:prstGeom>
              <a:blipFill>
                <a:blip r:embed="rId11"/>
                <a:stretch>
                  <a:fillRect r="-3549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4E7EC7F-99C3-42BB-BF64-12D053F6D8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6257" y="2027553"/>
            <a:ext cx="4183048" cy="361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3CB8AB29-FDCF-4380-8040-18585D10DD93}"/>
                  </a:ext>
                </a:extLst>
              </p:cNvPr>
              <p:cNvSpPr/>
              <p:nvPr/>
            </p:nvSpPr>
            <p:spPr>
              <a:xfrm>
                <a:off x="8521885" y="5382953"/>
                <a:ext cx="2345253" cy="461543"/>
              </a:xfrm>
              <a:prstGeom prst="wedgeRectCallout">
                <a:avLst>
                  <a:gd name="adj1" fmla="val -61972"/>
                  <a:gd name="adj2" fmla="val 206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 single sample generated by taking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steps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3CB8AB29-FDCF-4380-8040-18585D10D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885" y="5382953"/>
                <a:ext cx="2345253" cy="461543"/>
              </a:xfrm>
              <a:prstGeom prst="wedgeRectCallout">
                <a:avLst>
                  <a:gd name="adj1" fmla="val -61972"/>
                  <a:gd name="adj2" fmla="val 20624"/>
                </a:avLst>
              </a:prstGeom>
              <a:blipFill>
                <a:blip r:embed="rId13"/>
                <a:stretch>
                  <a:fillRect t="-15190" r="-454" b="-253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AD0F3D90-2133-454D-8784-724A23DC44CF}"/>
              </a:ext>
            </a:extLst>
          </p:cNvPr>
          <p:cNvSpPr/>
          <p:nvPr/>
        </p:nvSpPr>
        <p:spPr>
          <a:xfrm>
            <a:off x="9347781" y="3285559"/>
            <a:ext cx="2345253" cy="1092712"/>
          </a:xfrm>
          <a:prstGeom prst="wedgeRectCallout">
            <a:avLst>
              <a:gd name="adj1" fmla="val -45451"/>
              <a:gd name="adj2" fmla="val -596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Reason: Getting analytical solutions for the above requires integrals which is in general 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0B577A57-0281-408A-B85F-25270A6344C5}"/>
                  </a:ext>
                </a:extLst>
              </p:cNvPr>
              <p:cNvSpPr/>
              <p:nvPr/>
            </p:nvSpPr>
            <p:spPr>
              <a:xfrm>
                <a:off x="6444653" y="4668817"/>
                <a:ext cx="3511872" cy="461543"/>
              </a:xfrm>
              <a:prstGeom prst="wedgeRectCallout">
                <a:avLst>
                  <a:gd name="adj1" fmla="val -40348"/>
                  <a:gd name="adj2" fmla="val -901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usually set to 5 and learning rate tuned to make acceptance rate around 90%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0B577A57-0281-408A-B85F-25270A634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653" y="4668817"/>
                <a:ext cx="3511872" cy="461543"/>
              </a:xfrm>
              <a:prstGeom prst="wedgeRectCallout">
                <a:avLst>
                  <a:gd name="adj1" fmla="val -40348"/>
                  <a:gd name="adj2" fmla="val -90188"/>
                </a:avLst>
              </a:prstGeom>
              <a:blipFill>
                <a:blip r:embed="rId14"/>
                <a:stretch>
                  <a:fillRect l="-691" r="-1036" b="-180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530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65"/>
    </mc:Choice>
    <mc:Fallback xmlns="">
      <p:transition spd="slow" advTm="411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HMC in Practice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HMC typically has very low rejection rate (that too, primarily due to discretization error)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Performance can be sensitive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(no. of leapfrog steps) and step-sizes, tuning hard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 lot of renewed interest in HMC (you may check out NUTS - No U-turn Sampler – doesn’t require setting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Prob. Prog. packages e.g., </a:t>
                </a:r>
                <a:r>
                  <a:rPr lang="en-GB" dirty="0" err="1">
                    <a:latin typeface="Abadi ExtraLight" panose="020B0204020104020204" pitchFamily="34" charset="0"/>
                  </a:rPr>
                  <a:t>Tensorflow</a:t>
                </a:r>
                <a:r>
                  <a:rPr lang="en-GB" dirty="0">
                    <a:latin typeface="Abadi ExtraLight" panose="020B0204020104020204" pitchFamily="34" charset="0"/>
                  </a:rPr>
                  <a:t> Prob., Stan, etc, contain implementations of HMC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Can also do HMC on minibatches (Stochastic Gradient HMC - Chen et al, 2014)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An illustration: SGHMC vs other methods on MNIST classification (Bayesian neural net)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877D4-7F50-44E7-9540-2FEDE88A1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218" y="4494123"/>
            <a:ext cx="2788163" cy="2363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3A9DC9-E72C-404E-BD11-16D4D4492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10" y="6595232"/>
            <a:ext cx="4494727" cy="186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647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32"/>
    </mc:Choice>
    <mc:Fallback xmlns="">
      <p:transition spd="slow" advTm="211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Parallel/Distributed MCMC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Suppose our goal is to compute the posterior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(assuming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is very large)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Suppose we have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machines with data partitioned as </a:t>
                </a:r>
                <a14:m>
                  <m:oMath xmlns:m="http://schemas.openxmlformats.org/officeDocument/2006/math"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Let’s assume that the posterior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0" dirty="0" err="1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factorizes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Here                                                            is known as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“subset posterior”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Assume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machine generates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MCMC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 We need a way to combine these subset posteriors using a “consensus”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303D5-2D1F-4F40-A885-1DF6FDC7D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957" y="1594231"/>
            <a:ext cx="4661414" cy="801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D9B9EF-613E-4308-B825-B22972353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444" y="3429000"/>
            <a:ext cx="3118541" cy="954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76E67-B38E-45BE-AD97-170F4C1AC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633" y="4337372"/>
            <a:ext cx="5331116" cy="550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697C6-1B14-4E74-8959-28A29B616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799" y="6009955"/>
            <a:ext cx="8285811" cy="572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6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679"/>
    </mc:Choice>
    <mc:Fallback xmlns="">
      <p:transition spd="slow" advTm="304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Parallel/Distributed MCMC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Many ways to compute the consensus samples. Let’s look at two of them</a:t>
                </a: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Approach 1: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Weighted Average</a:t>
                </a:r>
                <a:r>
                  <a:rPr lang="en-GB" sz="2600" dirty="0">
                    <a:latin typeface="Abadi Extra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>
                          <m:sSubPr>
                            <m:ctrlP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can be learned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Assuming Gaussian likelihood and Gaussian prior 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Approach 2: Fit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Gaussians, one for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and take their product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For detailed proofs and other approaches, may refer to the reference below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AE336-B46F-4D57-A3CA-65216ED7E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037" y="2638011"/>
            <a:ext cx="5154501" cy="1333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4291C3-087E-4412-9E23-1900C2899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922" y="4504478"/>
            <a:ext cx="7392473" cy="13481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C4D41C-AF42-42A6-AF3A-E7CF1BBE5725}"/>
              </a:ext>
            </a:extLst>
          </p:cNvPr>
          <p:cNvSpPr txBox="1"/>
          <p:nvPr/>
        </p:nvSpPr>
        <p:spPr>
          <a:xfrm>
            <a:off x="131376" y="6557513"/>
            <a:ext cx="3688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Patterns of Scalable Bayesian Inference (Angelino et al, 2016)</a:t>
            </a:r>
            <a:endParaRPr lang="en-IN" sz="1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806B62-C959-492F-B530-CAC7CF0C2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6186" y="2703572"/>
            <a:ext cx="1010687" cy="965223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11AED96-BCF1-4913-9E0E-342B21E254D6}"/>
              </a:ext>
            </a:extLst>
          </p:cNvPr>
          <p:cNvSpPr/>
          <p:nvPr/>
        </p:nvSpPr>
        <p:spPr>
          <a:xfrm>
            <a:off x="8744868" y="2517343"/>
            <a:ext cx="2262756" cy="712720"/>
          </a:xfrm>
          <a:prstGeom prst="wedgeRectCallout">
            <a:avLst>
              <a:gd name="adj1" fmla="val 59886"/>
              <a:gd name="adj2" fmla="val 371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These approaches can also be used to make VI parallel/distributed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5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803"/>
    </mc:Choice>
    <mc:Fallback xmlns="">
      <p:transition spd="slow" advTm="329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Approximate Inference: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 vs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VI approximates a posterior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by another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Sampling uses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to approximate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Sampling can be used within VI (ELBO </a:t>
                </a:r>
                <a:r>
                  <a:rPr lang="en-GB" dirty="0" err="1">
                    <a:latin typeface="Abadi ExtraLight" panose="020B0204020104020204" pitchFamily="34" charset="0"/>
                  </a:rPr>
                  <a:t>approx</a:t>
                </a:r>
                <a:r>
                  <a:rPr lang="en-GB" dirty="0">
                    <a:latin typeface="Abadi ExtraLight" panose="020B0204020104020204" pitchFamily="34" charset="0"/>
                  </a:rPr>
                  <a:t> using Monte-Carlo)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In terms of “comparison” between VI and sampling, a few things to be noted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Convergence:</a:t>
                </a:r>
                <a:r>
                  <a:rPr lang="en-GB" dirty="0">
                    <a:latin typeface="Abadi ExtraLight" panose="020B0204020104020204" pitchFamily="34" charset="0"/>
                  </a:rPr>
                  <a:t> VI only has local convergence, sampling (in theory) can give exact posterior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Storage:</a:t>
                </a:r>
                <a:r>
                  <a:rPr lang="en-GB" dirty="0">
                    <a:latin typeface="Abadi ExtraLight" panose="020B0204020104020204" pitchFamily="34" charset="0"/>
                  </a:rPr>
                  <a:t> Sampling based </a:t>
                </a:r>
                <a:r>
                  <a:rPr lang="en-GB" dirty="0" err="1">
                    <a:latin typeface="Abadi ExtraLight" panose="020B0204020104020204" pitchFamily="34" charset="0"/>
                  </a:rPr>
                  <a:t>approx</a:t>
                </a:r>
                <a:r>
                  <a:rPr lang="en-GB" dirty="0">
                    <a:latin typeface="Abadi ExtraLight" panose="020B0204020104020204" pitchFamily="34" charset="0"/>
                  </a:rPr>
                  <a:t> needs to storage all samples, VI only needs var. params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Prediction Cost: </a:t>
                </a:r>
                <a:r>
                  <a:rPr lang="en-GB" dirty="0">
                    <a:latin typeface="Abadi ExtraLight" panose="020B0204020104020204" pitchFamily="34" charset="0"/>
                  </a:rPr>
                  <a:t>Sampling </a:t>
                </a:r>
                <a:r>
                  <a:rPr lang="en-GB" u="sng" dirty="0">
                    <a:latin typeface="Abadi ExtraLight" panose="020B0204020104020204" pitchFamily="34" charset="0"/>
                  </a:rPr>
                  <a:t>always</a:t>
                </a:r>
                <a:r>
                  <a:rPr lang="en-GB" dirty="0">
                    <a:latin typeface="Abadi ExtraLight" panose="020B0204020104020204" pitchFamily="34" charset="0"/>
                  </a:rPr>
                  <a:t> requires Monte-Carlo </a:t>
                </a:r>
                <a:r>
                  <a:rPr lang="en-GB" dirty="0" err="1">
                    <a:latin typeface="Abadi ExtraLight" panose="020B0204020104020204" pitchFamily="34" charset="0"/>
                  </a:rPr>
                  <a:t>avging</a:t>
                </a:r>
                <a:r>
                  <a:rPr lang="en-GB" dirty="0">
                    <a:latin typeface="Abadi ExtraLight" panose="020B0204020104020204" pitchFamily="34" charset="0"/>
                  </a:rPr>
                  <a:t> for posterior predictive; with VI, </a:t>
                </a:r>
                <a:r>
                  <a:rPr lang="en-GB" u="sng" dirty="0">
                    <a:latin typeface="Abadi ExtraLight" panose="020B0204020104020204" pitchFamily="34" charset="0"/>
                  </a:rPr>
                  <a:t>sometimes</a:t>
                </a:r>
                <a:r>
                  <a:rPr lang="en-GB" dirty="0">
                    <a:latin typeface="Abadi ExtraLight" panose="020B0204020104020204" pitchFamily="34" charset="0"/>
                  </a:rPr>
                  <a:t> we can get closed form posterior predictive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There is some work on “compressing” sampling-based approximations*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535" r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6AFE0-F18E-4A55-849D-796067CC866D}"/>
                  </a:ext>
                </a:extLst>
              </p:cNvPr>
              <p:cNvSpPr txBox="1"/>
              <p:nvPr/>
            </p:nvSpPr>
            <p:spPr>
              <a:xfrm>
                <a:off x="4171561" y="4715359"/>
                <a:ext cx="5227137" cy="56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𝑑𝑍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6AFE0-F18E-4A55-849D-796067CC8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61" y="4715359"/>
                <a:ext cx="5227137" cy="568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B548CE-4CE3-4E9D-9A6C-7990F6F09C74}"/>
                  </a:ext>
                </a:extLst>
              </p:cNvPr>
              <p:cNvSpPr txBox="1"/>
              <p:nvPr/>
            </p:nvSpPr>
            <p:spPr>
              <a:xfrm>
                <a:off x="4171560" y="5363705"/>
                <a:ext cx="5221045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𝑑𝑍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≈∫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𝑑𝑍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B548CE-4CE3-4E9D-9A6C-7990F6F09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60" y="5363705"/>
                <a:ext cx="5221045" cy="287515"/>
              </a:xfrm>
              <a:prstGeom prst="rect">
                <a:avLst/>
              </a:prstGeom>
              <a:blipFill>
                <a:blip r:embed="rId7"/>
                <a:stretch>
                  <a:fillRect l="-700" t="-14894" r="-583" b="-40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452A25B-96B9-4F69-8EF9-28F27E9DC256}"/>
              </a:ext>
            </a:extLst>
          </p:cNvPr>
          <p:cNvSpPr txBox="1"/>
          <p:nvPr/>
        </p:nvSpPr>
        <p:spPr>
          <a:xfrm>
            <a:off x="1193784" y="4814937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PPD if using sampling: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35A064-6DEE-40FF-B149-9D935A62C8E2}"/>
              </a:ext>
            </a:extLst>
          </p:cNvPr>
          <p:cNvSpPr txBox="1"/>
          <p:nvPr/>
        </p:nvSpPr>
        <p:spPr>
          <a:xfrm>
            <a:off x="1193784" y="5281888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PPD if using VI: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EF7DA3-62BF-4EBD-8F0E-0B116E182D9E}"/>
              </a:ext>
            </a:extLst>
          </p:cNvPr>
          <p:cNvSpPr txBox="1"/>
          <p:nvPr/>
        </p:nvSpPr>
        <p:spPr>
          <a:xfrm>
            <a:off x="131736" y="6586780"/>
            <a:ext cx="9260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*”Compact approximations to Bayesian predictive distributions” by </a:t>
            </a:r>
            <a:r>
              <a:rPr lang="en-GB" sz="1100" dirty="0" err="1"/>
              <a:t>Snelson</a:t>
            </a:r>
            <a:r>
              <a:rPr lang="en-GB" sz="1100" dirty="0"/>
              <a:t> and </a:t>
            </a:r>
            <a:r>
              <a:rPr lang="en-GB" sz="1100" dirty="0" err="1"/>
              <a:t>Ghaharamani</a:t>
            </a:r>
            <a:r>
              <a:rPr lang="en-GB" sz="1100" dirty="0"/>
              <a:t>, 2005; and “Bayesian Dark Knowledge” by </a:t>
            </a:r>
            <a:r>
              <a:rPr lang="en-GB" sz="1100" dirty="0" err="1"/>
              <a:t>Korattikara</a:t>
            </a:r>
            <a:r>
              <a:rPr lang="en-GB" sz="1100" dirty="0"/>
              <a:t> et al, 2015</a:t>
            </a:r>
            <a:endParaRPr lang="en-IN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2A8921F-96D3-4AD3-AD0F-70F1070B2469}"/>
                  </a:ext>
                </a:extLst>
              </p:cNvPr>
              <p:cNvSpPr/>
              <p:nvPr/>
            </p:nvSpPr>
            <p:spPr>
              <a:xfrm>
                <a:off x="9434130" y="5466554"/>
                <a:ext cx="2685089" cy="445326"/>
              </a:xfrm>
              <a:prstGeom prst="wedgeRectCallout">
                <a:avLst>
                  <a:gd name="adj1" fmla="val -50869"/>
                  <a:gd name="adj2" fmla="val 647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Compressing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samples into something more compact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2A8921F-96D3-4AD3-AD0F-70F1070B2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130" y="5466554"/>
                <a:ext cx="2685089" cy="445326"/>
              </a:xfrm>
              <a:prstGeom prst="wedgeRectCallout">
                <a:avLst>
                  <a:gd name="adj1" fmla="val -50869"/>
                  <a:gd name="adj2" fmla="val 64710"/>
                </a:avLst>
              </a:prstGeom>
              <a:blipFill>
                <a:blip r:embed="rId8"/>
                <a:stretch>
                  <a:fillRect t="-14773" b="-1136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F923F12-160B-D2C5-B8F8-415C3EB435A3}"/>
              </a:ext>
            </a:extLst>
          </p:cNvPr>
          <p:cNvSpPr/>
          <p:nvPr/>
        </p:nvSpPr>
        <p:spPr>
          <a:xfrm>
            <a:off x="9392606" y="4555287"/>
            <a:ext cx="2685089" cy="666150"/>
          </a:xfrm>
          <a:prstGeom prst="wedgeRectCallout">
            <a:avLst>
              <a:gd name="adj1" fmla="val -52119"/>
              <a:gd name="adj2" fmla="val 71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Closed form if integral is tractable (otherwise Monte Carlo </a:t>
            </a:r>
            <a:r>
              <a:rPr lang="en-IN" sz="1600" dirty="0" err="1">
                <a:solidFill>
                  <a:schemeClr val="tx1"/>
                </a:solidFill>
                <a:latin typeface="Abadi ExtraLight" panose="020B0204020104020204" pitchFamily="34" charset="0"/>
              </a:rPr>
              <a:t>avg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 still needed for PPD)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1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191"/>
    </mc:Choice>
    <mc:Fallback xmlns="">
      <p:transition spd="slow" advTm="418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7" grpId="0"/>
      <p:bldP spid="16" grpId="0"/>
      <p:bldP spid="15" grpId="0"/>
      <p:bldP spid="18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Recap: Metropolis-Hastings Sampling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58439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Based on sampling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in the chain using a proposal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)</a:t>
                </a:r>
                <a:endParaRPr lang="en-GB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Generate the next candidate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err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and compute its </a:t>
                </a: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acceptance probability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Draw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.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accept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latin typeface="Abadi Extra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Otherwise reject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Light" panose="020B0204020104020204" pitchFamily="34" charset="0"/>
                  </a:rPr>
                  <a:t>This will generate a chain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 of samples</a:t>
                </a:r>
                <a:endParaRPr lang="en-GB" sz="2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Transition function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(TF) of this Markov Chain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IN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IN" sz="20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err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i="1" dirty="0" err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  </a:t>
                </a:r>
                <a:r>
                  <a:rPr lang="en-GB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if state changed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 b="1" i="1"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sub>
                      <m:sup/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</m:sup>
                        </m:sSup>
                        <m:r>
                          <a:rPr lang="en-IN" sz="18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dirty="0" err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>
                            <a:latin typeface="Abadi ExtraLight" panose="020B0204020104020204" pitchFamily="34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   </a:t>
                </a:r>
                <a:r>
                  <a:rPr lang="en-GB" sz="22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otherwise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This TF ensures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“stationary distribution” </a:t>
                </a:r>
                <a:r>
                  <a:rPr lang="en-GB" sz="2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of this Markov chain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58439"/>
                <a:ext cx="11740617" cy="5557532"/>
              </a:xfrm>
              <a:blipFill>
                <a:blip r:embed="rId3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596032-DE82-AADF-F16F-A8FF13432D18}"/>
                  </a:ext>
                </a:extLst>
              </p:cNvPr>
              <p:cNvSpPr txBox="1"/>
              <p:nvPr/>
            </p:nvSpPr>
            <p:spPr>
              <a:xfrm>
                <a:off x="3234583" y="2067312"/>
                <a:ext cx="5236305" cy="863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acc>
                                <m:accPr>
                                  <m:chr m:val="̃"/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596032-DE82-AADF-F16F-A8FF13432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83" y="2067312"/>
                <a:ext cx="5236305" cy="863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177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55"/>
    </mc:Choice>
    <mc:Fallback xmlns="">
      <p:transition spd="slow" advTm="443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Inference Methods: Summary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MLE/MAP: Straightforward for differentiable models (can even use automatic diff.)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Conjugate models with one “main” parameter: Straightforward posterior updates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MLE-II/MAP-II: Often useful for estimating the hyperparameters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EM: If we want to do MLE/MAP for models with latent variables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Very general algorithm, can also be made online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Used when we want point estimates for some unknowns and posterior over others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Can use it for hyperparameter estimation as well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Often better than using direct gradient methods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VI and sampling methods can be used to get full posterior for complex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Quite easy if we have local conjugacy (VI has closed form updates, Gibbs sampler is easy to derive)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In other cases, we have general VI with Monte-Carlo gradients, MH sampling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MCMC can also make use of gradient info (LD/SGLD)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For large-scale problems, online/distributed VI/MCMC, or SGD based posterior </a:t>
            </a:r>
            <a:r>
              <a:rPr lang="en-GB" sz="2600" dirty="0" err="1">
                <a:latin typeface="Abadi ExtraLight" panose="020B0204020104020204" pitchFamily="34" charset="0"/>
              </a:rPr>
              <a:t>approx</a:t>
            </a:r>
            <a:endParaRPr lang="en-GB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7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55"/>
    </mc:Choice>
    <mc:Fallback xmlns="">
      <p:transition spd="slow" advTm="240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3EFF0-7AD9-7C62-EB39-AEC1A10CD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5779-6B8F-3099-9895-9957E9A0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MCMC: A Little Bit of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DEC48A6-79B8-314B-F066-8DA059E7C1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58439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To construct a Markov Chain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we need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An </a:t>
                </a:r>
                <a:r>
                  <a:rPr lang="en-GB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initial state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to generate the first state in the chain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 </a:t>
                </a:r>
                <a:r>
                  <a:rPr lang="en-GB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Transition Function </a:t>
                </a:r>
                <a:r>
                  <a:rPr lang="en-GB" dirty="0">
                    <a:latin typeface="Abadi ExtraLight" panose="020B0204020104020204" pitchFamily="34" charset="0"/>
                  </a:rPr>
                  <a:t>(TF)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>
                    <a:latin typeface="Abadi ExtraLight" panose="020B0204020104020204" pitchFamily="34" charset="0"/>
                  </a:rPr>
                  <a:t> to generate subsequent states in the chain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Homogeneous Markov Chain: The TF is the same for all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latin typeface="Abadi ExtraLight" panose="020B0204020104020204" pitchFamily="34" charset="0"/>
                  </a:rPr>
                  <a:t>A distribution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Abadi ExtraLight" panose="020B0204020104020204" pitchFamily="34" charset="0"/>
                  </a:rPr>
                  <a:t> is the </a:t>
                </a:r>
                <a:r>
                  <a:rPr lang="en-US" sz="2600" b="1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stationary distribution</a:t>
                </a:r>
                <a:r>
                  <a:rPr lang="en-US" sz="2600" b="1" dirty="0">
                    <a:latin typeface="Abadi ExtraLight" panose="020B0204020104020204" pitchFamily="34" charset="0"/>
                  </a:rPr>
                  <a:t> </a:t>
                </a:r>
                <a:r>
                  <a:rPr lang="en-US" sz="2600" dirty="0">
                    <a:latin typeface="Abadi ExtraLight" panose="020B0204020104020204" pitchFamily="34" charset="0"/>
                  </a:rPr>
                  <a:t>of this Markov chain if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latin typeface="Abadi ExtraLight" panose="020B0204020104020204" pitchFamily="34" charset="0"/>
                  </a:rPr>
                  <a:t>Above implies that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Abadi ExtraLight" panose="020B0204020104020204" pitchFamily="34" charset="0"/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Abadi Extra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600" b="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latin typeface="Abadi ExtraLight" panose="020B0204020104020204" pitchFamily="34" charset="0"/>
                  </a:rPr>
                  <a:t>Thus samples in the chain eventually converge to samples from distribution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In MCMC algos, we choose 𝑇 so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is the stationary distribution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MH by construction ensures that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30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Detailed balance: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32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IN" sz="3200" i="1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GB" sz="30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DEC48A6-79B8-314B-F066-8DA059E7C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58439"/>
                <a:ext cx="11740617" cy="5557532"/>
              </a:xfrm>
              <a:blipFill>
                <a:blip r:embed="rId3"/>
                <a:stretch>
                  <a:fillRect l="-1091" t="-877" b="-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8805FA62-A1C2-233F-830B-040A8026425F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917411-B2A2-9744-6AA7-4A74EB64CA83}"/>
                  </a:ext>
                </a:extLst>
              </p:cNvPr>
              <p:cNvSpPr txBox="1"/>
              <p:nvPr/>
            </p:nvSpPr>
            <p:spPr>
              <a:xfrm>
                <a:off x="3324315" y="3541242"/>
                <a:ext cx="4843955" cy="511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917411-B2A2-9744-6AA7-4A74EB64C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315" y="3541242"/>
                <a:ext cx="4843955" cy="511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556CB84-1255-9983-E492-57B615BCA25D}"/>
              </a:ext>
            </a:extLst>
          </p:cNvPr>
          <p:cNvSpPr/>
          <p:nvPr/>
        </p:nvSpPr>
        <p:spPr>
          <a:xfrm>
            <a:off x="9047185" y="5844839"/>
            <a:ext cx="2797286" cy="769605"/>
          </a:xfrm>
          <a:prstGeom prst="wedgeRectCallout">
            <a:avLst>
              <a:gd name="adj1" fmla="val -56487"/>
              <a:gd name="adj2" fmla="val 2308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Note: Detailed balance is a </a:t>
            </a:r>
            <a:r>
              <a:rPr lang="en-IN" sz="1600" b="1" dirty="0">
                <a:solidFill>
                  <a:srgbClr val="0000FF"/>
                </a:solidFill>
                <a:latin typeface="Abadi ExtraLight" panose="020B0204020104020204" pitchFamily="34" charset="0"/>
              </a:rPr>
              <a:t>sufficient but not necessary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 for stationary distribution to exist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77505CE-9602-D674-EA00-EE53A541A375}"/>
              </a:ext>
            </a:extLst>
          </p:cNvPr>
          <p:cNvSpPr/>
          <p:nvPr/>
        </p:nvSpPr>
        <p:spPr>
          <a:xfrm>
            <a:off x="10041791" y="4991606"/>
            <a:ext cx="1964071" cy="769605"/>
          </a:xfrm>
          <a:prstGeom prst="wedgeRectCallout">
            <a:avLst>
              <a:gd name="adj1" fmla="val -46915"/>
              <a:gd name="adj2" fmla="val 6750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MH transition function ensures detailed balance too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60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255"/>
    </mc:Choice>
    <mc:Fallback>
      <p:transition spd="slow" advTm="443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Special Case of MH: Gibbs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Goal: Sample from a joint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>
                    <a:latin typeface="Abadi Extra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1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Suppose we can’t sample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but can sample from each conditional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In Bayesian models, can be done easily if we have a locally conjugate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For Gibbs sampling, the proposal is the conditional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Gibbs sampling samples from these conditionals in a cyclic order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Gibbs sampling is equivalent to MH sampling with acceptance prob. = 1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23533C-C1DE-439C-B603-25B8215EA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793" y="4882248"/>
            <a:ext cx="3720346" cy="1016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738AC4-6332-4331-A257-34589BA1C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730" y="4912805"/>
            <a:ext cx="4866243" cy="985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0C61C6-5FC7-4081-B4AE-3B9BD2439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91" y="6037881"/>
            <a:ext cx="5327714" cy="417716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7B7F4D3-FA72-4CEF-B359-3207DD2BBD94}"/>
              </a:ext>
            </a:extLst>
          </p:cNvPr>
          <p:cNvSpPr/>
          <p:nvPr/>
        </p:nvSpPr>
        <p:spPr>
          <a:xfrm>
            <a:off x="6096000" y="5898277"/>
            <a:ext cx="2420292" cy="572914"/>
          </a:xfrm>
          <a:prstGeom prst="wedgeRectCallout">
            <a:avLst>
              <a:gd name="adj1" fmla="val -60392"/>
              <a:gd name="adj2" fmla="val 174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Since only one component is changed at a time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7CC553C-2C1A-4C0D-9E83-91385A6BB681}"/>
              </a:ext>
            </a:extLst>
          </p:cNvPr>
          <p:cNvSpPr/>
          <p:nvPr/>
        </p:nvSpPr>
        <p:spPr>
          <a:xfrm>
            <a:off x="9585570" y="3709400"/>
            <a:ext cx="1402598" cy="572914"/>
          </a:xfrm>
          <a:prstGeom prst="wedgeRectCallout">
            <a:avLst>
              <a:gd name="adj1" fmla="val -60075"/>
              <a:gd name="adj2" fmla="val 576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Hence no need to compute it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409"/>
    </mc:Choice>
    <mc:Fallback xmlns="">
      <p:transition spd="slow" advTm="388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Sampling: Sketch of the Algorithm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: Total number of variables,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: number of Gibbs sampling iterations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500" dirty="0">
                    <a:latin typeface="Abadi ExtraLight" panose="020B0204020104020204" pitchFamily="34" charset="0"/>
                  </a:rPr>
                  <a:t>Note: Order of updating the variables usually doesn’t matter (but see “Scan Order in Gibbs Sampling: Models in Which it Matters and Bounds on How Much” from NIPS 2016)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779" t="-1535" r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F6139-AB7A-4C39-964D-C74561CD5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559" y="1821958"/>
            <a:ext cx="7338275" cy="3708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B45F7D8-01D1-42A6-BAA8-52332BE67548}"/>
                  </a:ext>
                </a:extLst>
              </p:cNvPr>
              <p:cNvSpPr/>
              <p:nvPr/>
            </p:nvSpPr>
            <p:spPr>
              <a:xfrm>
                <a:off x="8298287" y="2350395"/>
                <a:ext cx="2912772" cy="1078606"/>
              </a:xfrm>
              <a:prstGeom prst="wedgeRectCallout">
                <a:avLst>
                  <a:gd name="adj1" fmla="val -70189"/>
                  <a:gd name="adj2" fmla="val 351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CP of each component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uses the most recent values (from this or the previous iteration) of all the other components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B45F7D8-01D1-42A6-BAA8-52332BE67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287" y="2350395"/>
                <a:ext cx="2912772" cy="1078606"/>
              </a:xfrm>
              <a:prstGeom prst="wedgeRectCallout">
                <a:avLst>
                  <a:gd name="adj1" fmla="val -70189"/>
                  <a:gd name="adj2" fmla="val 35182"/>
                </a:avLst>
              </a:prstGeom>
              <a:blipFill>
                <a:blip r:embed="rId5"/>
                <a:stretch>
                  <a:fillRect t="-556" b="-55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C20F06D0-1C53-4AA5-BB76-5B5CFE514A49}"/>
                  </a:ext>
                </a:extLst>
              </p:cNvPr>
              <p:cNvSpPr/>
              <p:nvPr/>
            </p:nvSpPr>
            <p:spPr>
              <a:xfrm>
                <a:off x="5973650" y="1749263"/>
                <a:ext cx="3415048" cy="354220"/>
              </a:xfrm>
              <a:prstGeom prst="wedgeRectCallout">
                <a:avLst>
                  <a:gd name="adj1" fmla="val -56352"/>
                  <a:gd name="adj2" fmla="val 341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[</m:t>
                    </m:r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sz="20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20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C20F06D0-1C53-4AA5-BB76-5B5CFE514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650" y="1749263"/>
                <a:ext cx="3415048" cy="354220"/>
              </a:xfrm>
              <a:prstGeom prst="wedgeRectCallout">
                <a:avLst>
                  <a:gd name="adj1" fmla="val -56352"/>
                  <a:gd name="adj2" fmla="val 34101"/>
                </a:avLst>
              </a:prstGeom>
              <a:blipFill>
                <a:blip r:embed="rId6"/>
                <a:stretch>
                  <a:fillRect t="-13115" b="-3278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19F25D4-397F-4AD2-82BC-BBA32BB2E15A}"/>
                  </a:ext>
                </a:extLst>
              </p:cNvPr>
              <p:cNvSpPr/>
              <p:nvPr/>
            </p:nvSpPr>
            <p:spPr>
              <a:xfrm>
                <a:off x="8607917" y="4734369"/>
                <a:ext cx="3415048" cy="648580"/>
              </a:xfrm>
              <a:prstGeom prst="wedgeRectCallout">
                <a:avLst>
                  <a:gd name="adj1" fmla="val -54466"/>
                  <a:gd name="adj2" fmla="val 112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Each iteration will give us one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[</m:t>
                    </m:r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19F25D4-397F-4AD2-82BC-BBA32BB2E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917" y="4734369"/>
                <a:ext cx="3415048" cy="648580"/>
              </a:xfrm>
              <a:prstGeom prst="wedgeRectCallout">
                <a:avLst>
                  <a:gd name="adj1" fmla="val -54466"/>
                  <a:gd name="adj2" fmla="val 11265"/>
                </a:avLst>
              </a:prstGeom>
              <a:blipFill>
                <a:blip r:embed="rId7"/>
                <a:stretch>
                  <a:fillRect t="-4587" b="-1284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2724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416"/>
    </mc:Choice>
    <mc:Fallback xmlns="">
      <p:transition spd="slow" advTm="278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Sampling: A Simple Example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Can sample from a 2-D Gaussian using 1-D Gaussians</a:t>
            </a:r>
            <a:endParaRPr lang="en-GB" sz="18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0C26E-DDD8-4EF2-BD2C-C5245514F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745" y="1718324"/>
            <a:ext cx="2765033" cy="216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40CACD-4F83-4A41-8477-A2B8E70A1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684" y="1897018"/>
            <a:ext cx="2776395" cy="2069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DADA4E-BE04-4126-A414-C112D7E53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587" y="4338369"/>
            <a:ext cx="2935348" cy="2268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3A854-45A3-46B1-920D-DC131689A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3697" y="4390287"/>
            <a:ext cx="3092367" cy="216465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6078815-F86C-406C-9870-01EF60BD90D2}"/>
              </a:ext>
            </a:extLst>
          </p:cNvPr>
          <p:cNvSpPr/>
          <p:nvPr/>
        </p:nvSpPr>
        <p:spPr>
          <a:xfrm>
            <a:off x="4035381" y="2931856"/>
            <a:ext cx="1238586" cy="497144"/>
          </a:xfrm>
          <a:prstGeom prst="wedgeRectCallout">
            <a:avLst>
              <a:gd name="adj1" fmla="val -63631"/>
              <a:gd name="adj2" fmla="val -293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Contours of a 2-D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36D8623C-CD36-4987-A0F2-E29FD91A22B5}"/>
                  </a:ext>
                </a:extLst>
              </p:cNvPr>
              <p:cNvSpPr/>
              <p:nvPr/>
            </p:nvSpPr>
            <p:spPr>
              <a:xfrm>
                <a:off x="8632669" y="2800652"/>
                <a:ext cx="2056796" cy="497144"/>
              </a:xfrm>
              <a:prstGeom prst="wedgeRectCallout">
                <a:avLst>
                  <a:gd name="adj1" fmla="val -71430"/>
                  <a:gd name="adj2" fmla="val 2892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Conditional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Gaussian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36D8623C-CD36-4987-A0F2-E29FD91A2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669" y="2800652"/>
                <a:ext cx="2056796" cy="497144"/>
              </a:xfrm>
              <a:prstGeom prst="wedgeRectCallout">
                <a:avLst>
                  <a:gd name="adj1" fmla="val -71430"/>
                  <a:gd name="adj2" fmla="val 28920"/>
                </a:avLst>
              </a:prstGeom>
              <a:blipFill>
                <a:blip r:embed="rId9"/>
                <a:stretch>
                  <a:fillRect t="-2353" b="-1176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0499552-4CFD-42D8-8455-1D77BBD36E16}"/>
                  </a:ext>
                </a:extLst>
              </p:cNvPr>
              <p:cNvSpPr/>
              <p:nvPr/>
            </p:nvSpPr>
            <p:spPr>
              <a:xfrm>
                <a:off x="4142537" y="4732926"/>
                <a:ext cx="2056796" cy="497144"/>
              </a:xfrm>
              <a:prstGeom prst="wedgeRectCallout">
                <a:avLst>
                  <a:gd name="adj1" fmla="val -41061"/>
                  <a:gd name="adj2" fmla="val 7814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Conditional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Gaussian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0499552-4CFD-42D8-8455-1D77BBD36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537" y="4732926"/>
                <a:ext cx="2056796" cy="497144"/>
              </a:xfrm>
              <a:prstGeom prst="wedgeRectCallout">
                <a:avLst>
                  <a:gd name="adj1" fmla="val -41061"/>
                  <a:gd name="adj2" fmla="val 78141"/>
                </a:avLst>
              </a:prstGeom>
              <a:blipFill>
                <a:blip r:embed="rId10"/>
                <a:stretch>
                  <a:fillRect l="-588" t="-18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D65448B-4FED-4490-B277-1DA683BB0D75}"/>
                  </a:ext>
                </a:extLst>
              </p:cNvPr>
              <p:cNvSpPr/>
              <p:nvPr/>
            </p:nvSpPr>
            <p:spPr>
              <a:xfrm>
                <a:off x="8393168" y="4831631"/>
                <a:ext cx="2471316" cy="994288"/>
              </a:xfrm>
              <a:prstGeom prst="wedgeRectCallout">
                <a:avLst>
                  <a:gd name="adj1" fmla="val -70273"/>
                  <a:gd name="adj2" fmla="val 166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Gibbs sampling looks like doing  a co-ordinate-wise update to generate each successive sample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D65448B-4FED-4490-B277-1DA683BB0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168" y="4831631"/>
                <a:ext cx="2471316" cy="994288"/>
              </a:xfrm>
              <a:prstGeom prst="wedgeRectCallout">
                <a:avLst>
                  <a:gd name="adj1" fmla="val -70273"/>
                  <a:gd name="adj2" fmla="val 16615"/>
                </a:avLst>
              </a:prstGeom>
              <a:blipFill>
                <a:blip r:embed="rId11"/>
                <a:stretch>
                  <a:fillRect b="-241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139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591"/>
    </mc:Choice>
    <mc:Fallback xmlns="">
      <p:transition spd="slow" advTm="255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4E0AF-996B-3536-183B-5E1706CB2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39D7-BE26-51BB-54F1-35294543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Sampling: Another Example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C47700C-82AB-C99F-E3CB-0250FF1A42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Light" panose="020B0204020104020204" pitchFamily="34" charset="0"/>
                  </a:rPr>
                  <a:t>Bayesian linear regression: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|0,</m:t>
                    </m:r>
                    <m:sSup>
                      <m:sSupPr>
                        <m:ctrlP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200" b="0" i="0" smtClean="0">
                        <a:latin typeface="Cambria Math" panose="02040503050406030204" pitchFamily="18" charset="0"/>
                      </a:rPr>
                      <m:t>Gamma</m:t>
                    </m:r>
                    <m:r>
                      <a:rPr lang="en-IN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IN" sz="2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200">
                        <a:latin typeface="Cambria Math" panose="02040503050406030204" pitchFamily="18" charset="0"/>
                      </a:rPr>
                      <m:t>Gamma</m:t>
                    </m:r>
                    <m:r>
                      <a:rPr lang="en-IN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. Gibbs sampler for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Abadi ExtraLight" panose="020B0204020104020204" pitchFamily="34" charset="0"/>
                  </a:rPr>
                  <a:t> </a:t>
                </a:r>
                <a:r>
                  <a:rPr lang="en-GB" sz="2400" dirty="0">
                    <a:latin typeface="Abadi ExtraLight" panose="020B0204020104020204" pitchFamily="34" charset="0"/>
                  </a:rPr>
                  <a:t>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d>
                          <m:d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. For iteration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Light" panose="020B0204020104020204" pitchFamily="34" charset="0"/>
                  </a:rPr>
                  <a:t>Generate a random sample of </a:t>
                </a:r>
                <a14:m>
                  <m:oMath xmlns:m="http://schemas.openxmlformats.org/officeDocument/2006/math">
                    <m:r>
                      <a:rPr lang="en-IN" sz="20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000" b="1" dirty="0">
                    <a:latin typeface="Abadi ExtraLight" panose="020B0204020104020204" pitchFamily="34" charset="0"/>
                  </a:rPr>
                  <a:t> </a:t>
                </a:r>
                <a:r>
                  <a:rPr lang="en-IN" sz="2000" dirty="0">
                    <a:latin typeface="Abadi ExtraLight" panose="020B0204020104020204" pitchFamily="34" charset="0"/>
                  </a:rPr>
                  <a:t>by sampling from its CP as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0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0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Light" panose="020B0204020104020204" pitchFamily="34" charset="0"/>
                  </a:rPr>
                  <a:t>Generate a random sample of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2000" b="1" dirty="0">
                    <a:latin typeface="Abadi ExtraLight" panose="020B0204020104020204" pitchFamily="34" charset="0"/>
                  </a:rPr>
                  <a:t> </a:t>
                </a:r>
                <a:r>
                  <a:rPr lang="en-IN" sz="2000" dirty="0">
                    <a:latin typeface="Abadi ExtraLight" panose="020B0204020104020204" pitchFamily="34" charset="0"/>
                  </a:rPr>
                  <a:t>by sampling from its CP as</a:t>
                </a:r>
                <a:endParaRPr lang="en-GB" sz="20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Light" panose="020B0204020104020204" pitchFamily="34" charset="0"/>
                  </a:rPr>
                  <a:t>Generate a random sample of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sz="2000" b="1" dirty="0">
                    <a:latin typeface="Abadi ExtraLight" panose="020B0204020104020204" pitchFamily="34" charset="0"/>
                  </a:rPr>
                  <a:t> </a:t>
                </a:r>
                <a:r>
                  <a:rPr lang="en-IN" sz="2000" dirty="0">
                    <a:latin typeface="Abadi ExtraLight" panose="020B0204020104020204" pitchFamily="34" charset="0"/>
                  </a:rPr>
                  <a:t>by sampling from its CP as</a:t>
                </a:r>
                <a:endParaRPr lang="en-GB" sz="20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posterior’s approximation is the set of collected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  <m:r>
                              <m:rPr>
                                <m:nor/>
                              </m:rPr>
                              <a:rPr lang="en-GB" sz="2400" dirty="0">
                                <a:latin typeface="Abadi ExtraLight" panose="020B020402010402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IN" sz="2400" dirty="0">
                                <a:latin typeface="Abadi ExtraLight" panose="020B0204020104020204" pitchFamily="34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C47700C-82AB-C99F-E3CB-0250FF1A42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63EC07BE-D56B-A979-8CF2-BCC521E90A6D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7E8182-7C64-170C-EB99-1D2D1D820ADA}"/>
                  </a:ext>
                </a:extLst>
              </p:cNvPr>
              <p:cNvSpPr txBox="1"/>
              <p:nvPr/>
            </p:nvSpPr>
            <p:spPr>
              <a:xfrm>
                <a:off x="2841113" y="2884620"/>
                <a:ext cx="3611053" cy="3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7E8182-7C64-170C-EB99-1D2D1D820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113" y="2884620"/>
                <a:ext cx="3611053" cy="3943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1E05C8A-1807-6854-DBAD-6BBBE4D9A6ED}"/>
              </a:ext>
            </a:extLst>
          </p:cNvPr>
          <p:cNvSpPr txBox="1"/>
          <p:nvPr/>
        </p:nvSpPr>
        <p:spPr>
          <a:xfrm>
            <a:off x="6879714" y="2923073"/>
            <a:ext cx="73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AD833B-858E-44C0-7354-B5CE3A9254AC}"/>
                  </a:ext>
                </a:extLst>
              </p:cNvPr>
              <p:cNvSpPr txBox="1"/>
              <p:nvPr/>
            </p:nvSpPr>
            <p:spPr>
              <a:xfrm>
                <a:off x="7965315" y="2645220"/>
                <a:ext cx="3263201" cy="366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AD833B-858E-44C0-7354-B5CE3A9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15" y="2645220"/>
                <a:ext cx="3263201" cy="366767"/>
              </a:xfrm>
              <a:prstGeom prst="rect">
                <a:avLst/>
              </a:prstGeom>
              <a:blipFill>
                <a:blip r:embed="rId5"/>
                <a:stretch>
                  <a:fillRect l="-1308" r="-374" b="-2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E64FAF-A630-AEDB-08BF-DF0124E9C007}"/>
                  </a:ext>
                </a:extLst>
              </p:cNvPr>
              <p:cNvSpPr txBox="1"/>
              <p:nvPr/>
            </p:nvSpPr>
            <p:spPr>
              <a:xfrm>
                <a:off x="7965315" y="3081789"/>
                <a:ext cx="3271408" cy="6944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I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−1)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−1)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E64FAF-A630-AEDB-08BF-DF0124E9C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15" y="3081789"/>
                <a:ext cx="3271408" cy="694421"/>
              </a:xfrm>
              <a:prstGeom prst="rect">
                <a:avLst/>
              </a:prstGeom>
              <a:blipFill>
                <a:blip r:embed="rId6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CC4036-2F9D-432C-41F7-EB45F5AB55E7}"/>
                  </a:ext>
                </a:extLst>
              </p:cNvPr>
              <p:cNvSpPr txBox="1"/>
              <p:nvPr/>
            </p:nvSpPr>
            <p:spPr>
              <a:xfrm>
                <a:off x="3392154" y="3776210"/>
                <a:ext cx="4503028" cy="697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Gamma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I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sz="2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CC4036-2F9D-432C-41F7-EB45F5AB5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54" y="3776210"/>
                <a:ext cx="4503028" cy="6974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A251BC-57A3-8B54-9DFE-12027E6A75FD}"/>
                  </a:ext>
                </a:extLst>
              </p:cNvPr>
              <p:cNvSpPr txBox="1"/>
              <p:nvPr/>
            </p:nvSpPr>
            <p:spPr>
              <a:xfrm>
                <a:off x="3217032" y="4893472"/>
                <a:ext cx="4996496" cy="699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Gamma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IN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𝑿</m:t>
                                      </m:r>
                                      <m:sSup>
                                        <m:sSupPr>
                                          <m:ctrlPr>
                                            <a:rPr lang="en-IN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IN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sz="2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A251BC-57A3-8B54-9DFE-12027E6A7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032" y="4893472"/>
                <a:ext cx="4996496" cy="6998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49F19CD-8B90-EB73-DF35-76587B35FEF5}"/>
              </a:ext>
            </a:extLst>
          </p:cNvPr>
          <p:cNvSpPr/>
          <p:nvPr/>
        </p:nvSpPr>
        <p:spPr>
          <a:xfrm>
            <a:off x="8874037" y="4793129"/>
            <a:ext cx="2471316" cy="699872"/>
          </a:xfrm>
          <a:prstGeom prst="wedgeRectCallout">
            <a:avLst>
              <a:gd name="adj1" fmla="val -6363"/>
              <a:gd name="adj2" fmla="val 700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Note: Assuming these are post-burn-in samples and thinning (if any) is also considered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10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591"/>
    </mc:Choice>
    <mc:Fallback xmlns="">
      <p:transition spd="slow" advTm="255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8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Using Gradients in MCMC: Langevin Dynamics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MCMC uses a random-walk based proposal to generate the next sample, e.g.,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Langevin dynamics: Use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(unnormalized) posterior’s gradient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info in the proposal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Note that the above is equivalent to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After some waiting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iterates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are MCMC samples from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EAC53B-3C43-4EE5-ADE9-4D43A0C28037}"/>
                  </a:ext>
                </a:extLst>
              </p:cNvPr>
              <p:cNvSpPr txBox="1"/>
              <p:nvPr/>
            </p:nvSpPr>
            <p:spPr>
              <a:xfrm>
                <a:off x="3909460" y="1645276"/>
                <a:ext cx="2698559" cy="3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EAC53B-3C43-4EE5-ADE9-4D43A0C28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460" y="1645276"/>
                <a:ext cx="2698559" cy="3943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277377D-90A4-4366-9063-EF1F6EDD4169}"/>
              </a:ext>
            </a:extLst>
          </p:cNvPr>
          <p:cNvSpPr/>
          <p:nvPr/>
        </p:nvSpPr>
        <p:spPr>
          <a:xfrm>
            <a:off x="888642" y="1656518"/>
            <a:ext cx="2595094" cy="339658"/>
          </a:xfrm>
          <a:prstGeom prst="wedgeRectCallout">
            <a:avLst>
              <a:gd name="adj1" fmla="val 65752"/>
              <a:gd name="adj2" fmla="val 62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And then accept/reject (MH)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76F667-0958-446E-917D-2245753831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835" y="2728831"/>
            <a:ext cx="7694170" cy="700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945E1E-6BE0-4243-84C3-C3071215939C}"/>
                  </a:ext>
                </a:extLst>
              </p:cNvPr>
              <p:cNvSpPr txBox="1"/>
              <p:nvPr/>
            </p:nvSpPr>
            <p:spPr>
              <a:xfrm>
                <a:off x="3614733" y="3384738"/>
                <a:ext cx="2592120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280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945E1E-6BE0-4243-84C3-C30712159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733" y="3384738"/>
                <a:ext cx="2592120" cy="448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345B2CB3-EDC7-4821-9D87-2E4102E8BA55}"/>
              </a:ext>
            </a:extLst>
          </p:cNvPr>
          <p:cNvSpPr/>
          <p:nvPr/>
        </p:nvSpPr>
        <p:spPr>
          <a:xfrm>
            <a:off x="733166" y="3262599"/>
            <a:ext cx="2595094" cy="339658"/>
          </a:xfrm>
          <a:prstGeom prst="wedgeRectCallout">
            <a:avLst>
              <a:gd name="adj1" fmla="val 60293"/>
              <a:gd name="adj2" fmla="val 309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And then accept/reject (MH)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02A49428-089D-4985-BBDC-47CC33DA210C}"/>
              </a:ext>
            </a:extLst>
          </p:cNvPr>
          <p:cNvSpPr/>
          <p:nvPr/>
        </p:nvSpPr>
        <p:spPr>
          <a:xfrm>
            <a:off x="8986367" y="2509809"/>
            <a:ext cx="2765605" cy="499168"/>
          </a:xfrm>
          <a:prstGeom prst="wedgeRectCallout">
            <a:avLst>
              <a:gd name="adj1" fmla="val -67995"/>
              <a:gd name="adj2" fmla="val 480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Move towards the mode of the posterior (like finding MAP </a:t>
            </a:r>
            <a:r>
              <a:rPr lang="en-IN" sz="1600" dirty="0" err="1">
                <a:solidFill>
                  <a:schemeClr val="tx1"/>
                </a:solidFill>
                <a:latin typeface="Abadi ExtraLight" panose="020B0204020104020204" pitchFamily="34" charset="0"/>
              </a:rPr>
              <a:t>est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B09CBB-CAA0-42D9-B440-4D0100BA58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0030" y="4762972"/>
            <a:ext cx="6493646" cy="723526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1E952553-5028-40F0-8DAB-2F401FC5AA4C}"/>
              </a:ext>
            </a:extLst>
          </p:cNvPr>
          <p:cNvSpPr/>
          <p:nvPr/>
        </p:nvSpPr>
        <p:spPr>
          <a:xfrm>
            <a:off x="293636" y="4569879"/>
            <a:ext cx="2595094" cy="339658"/>
          </a:xfrm>
          <a:prstGeom prst="wedgeRectCallout">
            <a:avLst>
              <a:gd name="adj1" fmla="val 60790"/>
              <a:gd name="adj2" fmla="val 536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And then accept/reject (MH)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CBA1D1E8-9EFF-4907-86AD-5698B4F3FCEB}"/>
              </a:ext>
            </a:extLst>
          </p:cNvPr>
          <p:cNvSpPr/>
          <p:nvPr/>
        </p:nvSpPr>
        <p:spPr>
          <a:xfrm>
            <a:off x="5745619" y="2512511"/>
            <a:ext cx="1132370" cy="294068"/>
          </a:xfrm>
          <a:prstGeom prst="wedgeRectCallout">
            <a:avLst>
              <a:gd name="adj1" fmla="val -47474"/>
              <a:gd name="adj2" fmla="val 858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Likelihood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C9023089-F500-4224-9FB0-8B4E9DE78C78}"/>
              </a:ext>
            </a:extLst>
          </p:cNvPr>
          <p:cNvSpPr/>
          <p:nvPr/>
        </p:nvSpPr>
        <p:spPr>
          <a:xfrm>
            <a:off x="7688821" y="2509809"/>
            <a:ext cx="618052" cy="294068"/>
          </a:xfrm>
          <a:prstGeom prst="wedgeRectCallout">
            <a:avLst>
              <a:gd name="adj1" fmla="val -47474"/>
              <a:gd name="adj2" fmla="val 858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Prior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E39D299D-5C4F-47C1-8D2D-B90355B8A1F0}"/>
              </a:ext>
            </a:extLst>
          </p:cNvPr>
          <p:cNvSpPr/>
          <p:nvPr/>
        </p:nvSpPr>
        <p:spPr>
          <a:xfrm>
            <a:off x="8800695" y="1613752"/>
            <a:ext cx="2698559" cy="499168"/>
          </a:xfrm>
          <a:prstGeom prst="wedgeRectCallout">
            <a:avLst>
              <a:gd name="adj1" fmla="val -65595"/>
              <a:gd name="adj2" fmla="val 626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Can use automatic differentiation methods for this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4BBECA1E-D952-48CD-8F2F-EDB3024D957D}"/>
              </a:ext>
            </a:extLst>
          </p:cNvPr>
          <p:cNvSpPr/>
          <p:nvPr/>
        </p:nvSpPr>
        <p:spPr>
          <a:xfrm>
            <a:off x="100934" y="5093304"/>
            <a:ext cx="2595094" cy="518712"/>
          </a:xfrm>
          <a:prstGeom prst="wedgeRectCallout">
            <a:avLst>
              <a:gd name="adj1" fmla="val 42180"/>
              <a:gd name="adj2" fmla="val -8003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Known as </a:t>
            </a:r>
            <a:r>
              <a:rPr lang="en-IN" sz="1600" dirty="0">
                <a:solidFill>
                  <a:srgbClr val="009900"/>
                </a:solidFill>
                <a:latin typeface="Abadi ExtraLight" panose="020B0204020104020204" pitchFamily="34" charset="0"/>
              </a:rPr>
              <a:t>Metropolis-Adjusted Langevin Algorithm (MALA)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EE200A14-A91E-4CA2-8A1C-847CB3872927}"/>
                  </a:ext>
                </a:extLst>
              </p:cNvPr>
              <p:cNvSpPr/>
              <p:nvPr/>
            </p:nvSpPr>
            <p:spPr>
              <a:xfrm>
                <a:off x="6745367" y="1497008"/>
                <a:ext cx="1843102" cy="499168"/>
              </a:xfrm>
              <a:prstGeom prst="wedgeRectCallout">
                <a:avLst>
                  <a:gd name="adj1" fmla="val -61053"/>
                  <a:gd name="adj2" fmla="val 2006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Will use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to denote all the unknowns </a:t>
                </a:r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EE200A14-A91E-4CA2-8A1C-847CB3872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367" y="1497008"/>
                <a:ext cx="1843102" cy="499168"/>
              </a:xfrm>
              <a:prstGeom prst="wedgeRectCallout">
                <a:avLst>
                  <a:gd name="adj1" fmla="val -61053"/>
                  <a:gd name="adj2" fmla="val 20067"/>
                </a:avLst>
              </a:prstGeom>
              <a:blipFill>
                <a:blip r:embed="rId10"/>
                <a:stretch>
                  <a:fillRect t="-10714" r="-875" b="-214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5C9C2DC7-A980-4378-96E7-52A481E5B260}"/>
                  </a:ext>
                </a:extLst>
              </p:cNvPr>
              <p:cNvSpPr/>
              <p:nvPr/>
            </p:nvSpPr>
            <p:spPr>
              <a:xfrm>
                <a:off x="1209900" y="3675662"/>
                <a:ext cx="1952578" cy="430216"/>
              </a:xfrm>
              <a:prstGeom prst="wedgeRectCallout">
                <a:avLst>
                  <a:gd name="adj1" fmla="val 50551"/>
                  <a:gd name="adj2" fmla="val -742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set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s.t.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acceptance rate is around 0.6</a:t>
                </a: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5C9C2DC7-A980-4378-96E7-52A481E5B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900" y="3675662"/>
                <a:ext cx="1952578" cy="430216"/>
              </a:xfrm>
              <a:prstGeom prst="wedgeRectCallout">
                <a:avLst>
                  <a:gd name="adj1" fmla="val 50551"/>
                  <a:gd name="adj2" fmla="val -74250"/>
                </a:avLst>
              </a:prstGeom>
              <a:blipFill>
                <a:blip r:embed="rId11"/>
                <a:stretch>
                  <a:fillRect l="-1187" b="-2473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45EF5652-1B69-4B2D-85DA-15019866153B}"/>
                  </a:ext>
                </a:extLst>
              </p:cNvPr>
              <p:cNvSpPr/>
              <p:nvPr/>
            </p:nvSpPr>
            <p:spPr>
              <a:xfrm>
                <a:off x="8006352" y="4237940"/>
                <a:ext cx="4027901" cy="499168"/>
              </a:xfrm>
              <a:prstGeom prst="wedgeRectCallout">
                <a:avLst>
                  <a:gd name="adj1" fmla="val -44156"/>
                  <a:gd name="adj2" fmla="val 8693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If gradient is pre-multiplied by a preconditioner matrix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: </a:t>
                </a:r>
                <a:r>
                  <a:rPr lang="en-IN" sz="1600" dirty="0">
                    <a:solidFill>
                      <a:srgbClr val="009900"/>
                    </a:solidFill>
                    <a:latin typeface="Abadi ExtraLight" panose="020B0204020104020204" pitchFamily="34" charset="0"/>
                  </a:rPr>
                  <a:t>Simplified Manifold MALA</a:t>
                </a:r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45EF5652-1B69-4B2D-85DA-150198661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352" y="4237940"/>
                <a:ext cx="4027901" cy="499168"/>
              </a:xfrm>
              <a:prstGeom prst="wedgeRectCallout">
                <a:avLst>
                  <a:gd name="adj1" fmla="val -44156"/>
                  <a:gd name="adj2" fmla="val 86931"/>
                </a:avLst>
              </a:prstGeom>
              <a:blipFill>
                <a:blip r:embed="rId12"/>
                <a:stretch>
                  <a:fillRect l="-602" t="-76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0D08BCAE-DC27-405D-BE1C-7359CD99C475}"/>
                  </a:ext>
                </a:extLst>
              </p:cNvPr>
              <p:cNvSpPr/>
              <p:nvPr/>
            </p:nvSpPr>
            <p:spPr>
              <a:xfrm>
                <a:off x="9538802" y="4856445"/>
                <a:ext cx="2552264" cy="952172"/>
              </a:xfrm>
              <a:prstGeom prst="wedgeRectCallout">
                <a:avLst>
                  <a:gd name="adj1" fmla="val 42176"/>
                  <a:gd name="adj2" fmla="val -7149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One option to use for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the second derivative of the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unnorm</a:t>
                </a:r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. posterior</a:t>
                </a:r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0D08BCAE-DC27-405D-BE1C-7359CD99C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802" y="4856445"/>
                <a:ext cx="2552264" cy="952172"/>
              </a:xfrm>
              <a:prstGeom prst="wedgeRectCallout">
                <a:avLst>
                  <a:gd name="adj1" fmla="val 42176"/>
                  <a:gd name="adj2" fmla="val -71498"/>
                </a:avLst>
              </a:prstGeom>
              <a:blipFill>
                <a:blip r:embed="rId13"/>
                <a:stretch>
                  <a:fillRect l="-1188" b="-1082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DFA4F7D6-2C2B-4575-ADD0-96B21B299034}"/>
              </a:ext>
            </a:extLst>
          </p:cNvPr>
          <p:cNvSpPr/>
          <p:nvPr/>
        </p:nvSpPr>
        <p:spPr>
          <a:xfrm>
            <a:off x="5326133" y="4237940"/>
            <a:ext cx="2595094" cy="520168"/>
          </a:xfrm>
          <a:prstGeom prst="wedgeRectCallout">
            <a:avLst>
              <a:gd name="adj1" fmla="val 56947"/>
              <a:gd name="adj2" fmla="val -588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Helps also incorporate the </a:t>
            </a:r>
            <a:r>
              <a:rPr lang="en-IN" sz="1600" dirty="0">
                <a:solidFill>
                  <a:srgbClr val="FF0000"/>
                </a:solidFill>
                <a:latin typeface="Abadi ExtraLight" panose="020B0204020104020204" pitchFamily="34" charset="0"/>
              </a:rPr>
              <a:t>curvature info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 of the 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08249F7-2D1A-4D28-AE8B-77AA0B68A57F}"/>
                  </a:ext>
                </a:extLst>
              </p:cNvPr>
              <p:cNvSpPr/>
              <p:nvPr/>
            </p:nvSpPr>
            <p:spPr>
              <a:xfrm>
                <a:off x="6287887" y="3368280"/>
                <a:ext cx="2894872" cy="827808"/>
              </a:xfrm>
              <a:prstGeom prst="wedgeRectCallout">
                <a:avLst>
                  <a:gd name="adj1" fmla="val -56166"/>
                  <a:gd name="adj2" fmla="val -70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Same as doing a gradient ascent step towards the posterior and injecting 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Noise ensures we aren’t stuck at the MAP solution 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08249F7-2D1A-4D28-AE8B-77AA0B68A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887" y="3368280"/>
                <a:ext cx="2894872" cy="827808"/>
              </a:xfrm>
              <a:prstGeom prst="wedgeRectCallout">
                <a:avLst>
                  <a:gd name="adj1" fmla="val -56166"/>
                  <a:gd name="adj2" fmla="val -7009"/>
                </a:avLst>
              </a:prstGeom>
              <a:blipFill>
                <a:blip r:embed="rId14"/>
                <a:stretch>
                  <a:fillRect t="-7971" b="-1304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F77B236E-64B2-4F0B-ABB0-969595C3BC30}"/>
              </a:ext>
            </a:extLst>
          </p:cNvPr>
          <p:cNvSpPr/>
          <p:nvPr/>
        </p:nvSpPr>
        <p:spPr>
          <a:xfrm>
            <a:off x="9281386" y="3395817"/>
            <a:ext cx="2595094" cy="700169"/>
          </a:xfrm>
          <a:prstGeom prst="wedgeRectCallout">
            <a:avLst>
              <a:gd name="adj1" fmla="val -58212"/>
              <a:gd name="adj2" fmla="val -106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Using gradient info in the proposal helps us move faster towards  high-prob regions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6F8C4-86C9-AD4D-5984-4E5AB9CA6CA8}"/>
              </a:ext>
            </a:extLst>
          </p:cNvPr>
          <p:cNvSpPr txBox="1"/>
          <p:nvPr/>
        </p:nvSpPr>
        <p:spPr>
          <a:xfrm>
            <a:off x="151608" y="6437015"/>
            <a:ext cx="5680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badi Extra Light" panose="020B0204020104020204" pitchFamily="34" charset="0"/>
              </a:rPr>
              <a:t>“Bayesian Learning via Stochastic Gradient Langevin Dynamics” by Welling and </a:t>
            </a:r>
            <a:r>
              <a:rPr lang="en-GB" sz="1200" dirty="0" err="1">
                <a:latin typeface="Abadi Extra Light" panose="020B0204020104020204" pitchFamily="34" charset="0"/>
              </a:rPr>
              <a:t>Teh</a:t>
            </a:r>
            <a:r>
              <a:rPr lang="en-GB" sz="1200" dirty="0">
                <a:latin typeface="Abadi Extra Light" panose="020B0204020104020204" pitchFamily="34" charset="0"/>
              </a:rPr>
              <a:t> (2011)</a:t>
            </a:r>
            <a:endParaRPr lang="en-IN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7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862"/>
    </mc:Choice>
    <mc:Fallback xmlns="">
      <p:transition spd="slow" advTm="501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Langevin Dynamics: A Closer Look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Is generating MCMC samples really as easy as computing MAP?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Recall the form of Langevin Dynamics updates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Equivalent to discretization of an SDE with equilibrium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Light" panose="020B0204020104020204" pitchFamily="34" charset="0"/>
                  </a:rPr>
                  <a:t>    </a:t>
                </a:r>
                <a:r>
                  <a:rPr lang="en-GB" sz="2000" dirty="0">
                    <a:latin typeface="Abadi Extra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IN" sz="20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GB" sz="2000" dirty="0">
                    <a:latin typeface="Abadi ExtraLight" panose="020B0204020104020204" pitchFamily="34" charset="0"/>
                  </a:rPr>
                  <a:t> is Brownian motion </a:t>
                </a:r>
                <a:r>
                  <a:rPr lang="en-GB" sz="2000" dirty="0" err="1">
                    <a:latin typeface="Abadi ExtraLight" panose="020B0204020104020204" pitchFamily="34" charset="0"/>
                  </a:rPr>
                  <a:t>s.t.</a:t>
                </a:r>
                <a:r>
                  <a:rPr lang="en-GB" sz="20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000" dirty="0">
                    <a:latin typeface="Abadi ExtraLight" panose="020B0204020104020204" pitchFamily="34" charset="0"/>
                  </a:rPr>
                  <a:t> are </a:t>
                </a:r>
                <a:r>
                  <a:rPr lang="en-GB" sz="2000" dirty="0" err="1">
                    <a:latin typeface="Abadi ExtraLight" panose="020B0204020104020204" pitchFamily="34" charset="0"/>
                  </a:rPr>
                  <a:t>i.i.d</a:t>
                </a:r>
                <a:r>
                  <a:rPr lang="en-GB" sz="2000" dirty="0">
                    <a:latin typeface="Abadi ExtraLight" panose="020B0204020104020204" pitchFamily="34" charset="0"/>
                  </a:rPr>
                  <a:t>. Gaussian </a:t>
                </a:r>
                <a:r>
                  <a:rPr lang="en-GB" sz="2000" dirty="0" err="1">
                    <a:latin typeface="Abadi ExtraLight" panose="020B0204020104020204" pitchFamily="34" charset="0"/>
                  </a:rPr>
                  <a:t>r.v.s</a:t>
                </a:r>
                <a:endParaRPr lang="en-GB" sz="2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Discretization introduces some error which is corrected by MH accept/reject step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Note: As learning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decreases, discretization error also decreases and rejection rate tends to zero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Note: Gradient computations require all the data (thus slow)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Solution: Use </a:t>
                </a:r>
                <a:r>
                  <a:rPr lang="en-GB" sz="22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stochastic gradients </a:t>
                </a:r>
                <a:r>
                  <a:rPr lang="en-GB" sz="2200" dirty="0">
                    <a:latin typeface="Abadi ExtraLight" panose="020B0204020104020204" pitchFamily="34" charset="0"/>
                  </a:rPr>
                  <a:t>- Stochastic Gradient Langevin Dynamics (SGLD)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b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80CB6F7-A1EB-45BC-B133-8CC797A3B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171" y="2232363"/>
            <a:ext cx="6493646" cy="723526"/>
          </a:xfrm>
          <a:prstGeom prst="rect">
            <a:avLst/>
          </a:prstGeom>
        </p:spPr>
      </p:pic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D7493D60-1F39-49B6-B683-170CD97F89E8}"/>
              </a:ext>
            </a:extLst>
          </p:cNvPr>
          <p:cNvSpPr/>
          <p:nvPr/>
        </p:nvSpPr>
        <p:spPr>
          <a:xfrm>
            <a:off x="484419" y="2232363"/>
            <a:ext cx="2595094" cy="339658"/>
          </a:xfrm>
          <a:prstGeom prst="wedgeRectCallout">
            <a:avLst>
              <a:gd name="adj1" fmla="val 60790"/>
              <a:gd name="adj2" fmla="val 536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And then accept/reject (MH)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70A814-38D7-4509-BEA9-CD2FDECE0995}"/>
                  </a:ext>
                </a:extLst>
              </p:cNvPr>
              <p:cNvSpPr txBox="1"/>
              <p:nvPr/>
            </p:nvSpPr>
            <p:spPr>
              <a:xfrm>
                <a:off x="3486955" y="3530783"/>
                <a:ext cx="4274888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70A814-38D7-4509-BEA9-CD2FDECE0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955" y="3530783"/>
                <a:ext cx="4274888" cy="4816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17E13A13-7851-46DC-827D-CD045C005097}"/>
              </a:ext>
            </a:extLst>
          </p:cNvPr>
          <p:cNvSpPr/>
          <p:nvPr/>
        </p:nvSpPr>
        <p:spPr>
          <a:xfrm>
            <a:off x="10076225" y="2431283"/>
            <a:ext cx="1594229" cy="524606"/>
          </a:xfrm>
          <a:prstGeom prst="wedgeRectCallout">
            <a:avLst>
              <a:gd name="adj1" fmla="val -42436"/>
              <a:gd name="adj2" fmla="val 745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Same as our target posterior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94F8920-C901-440F-B0E0-F6E3B619B259}"/>
              </a:ext>
            </a:extLst>
          </p:cNvPr>
          <p:cNvSpPr/>
          <p:nvPr/>
        </p:nvSpPr>
        <p:spPr>
          <a:xfrm>
            <a:off x="1794884" y="3487784"/>
            <a:ext cx="1594229" cy="524606"/>
          </a:xfrm>
          <a:prstGeom prst="wedgeRectCallout">
            <a:avLst>
              <a:gd name="adj1" fmla="val 62699"/>
              <a:gd name="adj2" fmla="val 8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 that this is continuous time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CD68BAD-AD33-4AEE-8B93-B0B133CC425A}"/>
              </a:ext>
            </a:extLst>
          </p:cNvPr>
          <p:cNvSpPr/>
          <p:nvPr/>
        </p:nvSpPr>
        <p:spPr>
          <a:xfrm>
            <a:off x="69562" y="3487784"/>
            <a:ext cx="1594229" cy="524606"/>
          </a:xfrm>
          <a:prstGeom prst="wedgeRectCallout">
            <a:avLst>
              <a:gd name="adj1" fmla="val 68046"/>
              <a:gd name="adj2" fmla="val 82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Above update is its discretization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2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403"/>
    </mc:Choice>
    <mc:Fallback xmlns="">
      <p:transition spd="slow" advTm="310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33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8.9|47.7|18.7|28.3|70.3|73|63|42.1|1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1.6|39.2|37.7|13.9|2.2|11.6|34.7|18.2|24.4|26.5|9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7.7|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2|11.7|25.2|105|58.6|44.5|4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58.5|13.2|32.7|37.3|36.2|8.7|62.5|12.6|22|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4.1|6.3|23.2|14|19.8|28.1|35.4|45.2|28.3|3.7|34.1|19.4|28.5|15.3|36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7.6|29|44.6|17.3|22.1|14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23.5|25.2|26.8|16.1|28.8|39.1|46.6|16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2.9|26.2|4.9|112.7|25.2|83.1|11.7|19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7.8|11.4|30.2|7.9|41.6|68|31.7|30.8|53.7|46.9|13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1.7|11|10.6|14.9|1.9|12.4|11.4|17.9|13.6|13.4|20.6|1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8.9|47.7|18.7|28.3|70.3|73|63|42.1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37.8|28|29.2|61|13.6|22.7|5.5|29.7|63.6|8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1.2|54.4|53.1|71.6|1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1.2|24.6|105.7|1.5|45.3|1.3|3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1.2|24.6|105.7|1.5|45.3|1.3|3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3.1|33|27.3|10.6|20.7|14.7|30.6|1.3|10.9|19.4|24.5|10.3|61.4|20.8|25.7|1.8|18.5|5.1|18.5|29.7|21|39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3.3|5.4|13.3|5|44|1.5|16.5|7.9|18.6|71.4|34.4|21.3|29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2.3|16.4|64.7|11.1|10.3|5.6|41.8|17.1|22.9|1.6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40645F-B691-414A-9D54-D12C8CA8F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31FFC2-7F55-4C43-BD51-402C1C6E8821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6f5e4ebc-8a67-4d1c-93f5-b4161f914fa8"/>
  </ds:schemaRefs>
</ds:datastoreItem>
</file>

<file path=customXml/itemProps3.xml><?xml version="1.0" encoding="utf-8"?>
<ds:datastoreItem xmlns:ds="http://schemas.openxmlformats.org/officeDocument/2006/customXml" ds:itemID="{067F0FA0-E997-4391-AB2D-D77B8F39C2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62469</TotalTime>
  <Words>2772</Words>
  <Application>Microsoft Office PowerPoint</Application>
  <PresentationFormat>Widescreen</PresentationFormat>
  <Paragraphs>406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Abadi Extra Light</vt:lpstr>
      <vt:lpstr>Abadi ExtraLight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Approximating Distributions via Sampling (contd)</vt:lpstr>
      <vt:lpstr>Recap: Metropolis-Hastings Sampling</vt:lpstr>
      <vt:lpstr>MCMC: A Little Bit of Theory</vt:lpstr>
      <vt:lpstr>A Special Case of MH: Gibbs Sampling</vt:lpstr>
      <vt:lpstr>Gibbs Sampling: Sketch of the Algorithm</vt:lpstr>
      <vt:lpstr>Gibbs Sampling: A Simple Example</vt:lpstr>
      <vt:lpstr>Gibbs Sampling: Another Example</vt:lpstr>
      <vt:lpstr>Using Gradients in MCMC: Langevin Dynamics</vt:lpstr>
      <vt:lpstr>Langevin Dynamics: A Closer Look</vt:lpstr>
      <vt:lpstr>Stochastic Gradient Langevin Dynamics (SGLD)</vt:lpstr>
      <vt:lpstr>Improvements to SGLD</vt:lpstr>
      <vt:lpstr>Applications of SGLD</vt:lpstr>
      <vt:lpstr>Other Recent “SGD-inspired” Sampling Algorithms</vt:lpstr>
      <vt:lpstr>Hamiltonian/Hybrid Monte Carlo (HMC)</vt:lpstr>
      <vt:lpstr>Generating Samples in HMC</vt:lpstr>
      <vt:lpstr>HMC in Practice</vt:lpstr>
      <vt:lpstr>Parallel/Distributed MCMC</vt:lpstr>
      <vt:lpstr>Parallel/Distributed MCMC</vt:lpstr>
      <vt:lpstr>Approximate Inference: VI vs Sampling</vt:lpstr>
      <vt:lpstr>Inference Methods: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2899</cp:revision>
  <dcterms:created xsi:type="dcterms:W3CDTF">2020-07-07T20:42:16Z</dcterms:created>
  <dcterms:modified xsi:type="dcterms:W3CDTF">2026-03-25T12:14:13Z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